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85" r:id="rId3"/>
    <p:sldId id="296" r:id="rId4"/>
    <p:sldId id="281" r:id="rId5"/>
    <p:sldId id="301" r:id="rId6"/>
    <p:sldId id="298" r:id="rId7"/>
    <p:sldId id="299" r:id="rId8"/>
    <p:sldId id="302" r:id="rId9"/>
    <p:sldId id="291" r:id="rId10"/>
    <p:sldId id="295" r:id="rId11"/>
  </p:sldIdLst>
  <p:sldSz cx="9144000" cy="6858000" type="screen4x3"/>
  <p:notesSz cx="6769100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69" autoAdjust="0"/>
  </p:normalViewPr>
  <p:slideViewPr>
    <p:cSldViewPr showGuides="1">
      <p:cViewPr varScale="1">
        <p:scale>
          <a:sx n="107" d="100"/>
          <a:sy n="107" d="100"/>
        </p:scale>
        <p:origin x="75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7" cy="497020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4258" y="0"/>
            <a:ext cx="2933277" cy="497020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527FFA3-28D6-4616-A10E-2897578FD297}" type="datetimeFigureOut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33277" cy="497019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4258" y="9408981"/>
            <a:ext cx="2933277" cy="497019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DFFBF987-0613-4AEB-B5EB-59DD217E4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91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18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98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18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267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442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02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32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30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BF987-0613-4AEB-B5EB-59DD217E4B8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1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F3AF-91F3-42CC-8357-CD272583EAEB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12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C5E1-0A5D-478C-9538-A6BB2268DE5B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72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234F-C2DA-45DB-B60D-6429A41615BC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65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D98B-0AB2-4A0C-AEDC-15C1E11CDB7F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05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0B05-E756-48A0-8703-CBBE441FD0C4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5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D931-A21B-4FD7-A0CC-4B68BEA45945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7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7611-C88E-4AA1-A742-57125660BBD7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57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80E1-83DE-4FCE-9690-73F2FF8A76D5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15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2B59-0014-4832-8EFB-4DD1FC6D49F0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3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A7C-2E9C-4C7E-84FD-30BA0D60175B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50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5BF3-6ED6-48B0-9EB6-223676996FC7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78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3012-650E-4F04-8DF2-DC9E15EAD5AD}" type="datetime1">
              <a:rPr kumimoji="1" lang="ja-JP" altLang="en-US" smtClean="0"/>
              <a:t>2015/2/17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2C24-0026-45F8-A1B9-895AA9A20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9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094" y="6499636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5725" y="1627407"/>
            <a:ext cx="8972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The 4</a:t>
            </a:r>
            <a:r>
              <a:rPr lang="en-US" altLang="ja-JP" sz="2800" b="1" baseline="30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th</a:t>
            </a: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, CREST Workshop</a:t>
            </a:r>
            <a:endParaRPr lang="ja-JP" altLang="en-US" sz="28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0779" y="4566725"/>
            <a:ext cx="7795437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8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Norio Takenaka</a:t>
            </a:r>
            <a:r>
              <a:rPr lang="en-US" altLang="ja-JP" sz="2800" b="1" baseline="300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1,2</a:t>
            </a:r>
          </a:p>
          <a:p>
            <a:pPr algn="just">
              <a:spcBef>
                <a:spcPct val="50000"/>
              </a:spcBef>
            </a:pPr>
            <a:r>
              <a:rPr lang="en-US" altLang="ja-JP" sz="2000" b="1" dirty="0">
                <a:latin typeface="Arial" pitchFamily="34" charset="0"/>
                <a:ea typeface="メイリオ" pitchFamily="50" charset="-128"/>
                <a:cs typeface="Arial" pitchFamily="34" charset="0"/>
              </a:rPr>
              <a:t>Graduate School of Information Science, Nagoya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University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1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, </a:t>
            </a:r>
          </a:p>
          <a:p>
            <a:pPr algn="just">
              <a:spcBef>
                <a:spcPts val="600"/>
              </a:spcBef>
            </a:pP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Elements Strategy Initiative for Catalysts and Batteries (ESICB), </a:t>
            </a:r>
            <a:r>
              <a:rPr lang="en-US" altLang="ja-JP" sz="2000" b="1" dirty="0">
                <a:latin typeface="Arial" pitchFamily="34" charset="0"/>
                <a:ea typeface="メイリオ" pitchFamily="50" charset="-128"/>
                <a:cs typeface="Arial" pitchFamily="34" charset="0"/>
              </a:rPr>
              <a:t>Kyoto </a:t>
            </a:r>
            <a:r>
              <a:rPr lang="en-US" altLang="ja-JP" sz="2000" b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University</a:t>
            </a:r>
            <a:r>
              <a:rPr lang="en-US" altLang="ja-JP" sz="2000" b="1" baseline="30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2</a:t>
            </a:r>
            <a:endParaRPr lang="en-US" altLang="ja-JP" sz="2000" baseline="300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6383" y="2481513"/>
            <a:ext cx="82042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Implementation of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Fast Constant 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Potential Method 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for Hybrid MC/MD Reaction Simulation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5408" y="789690"/>
            <a:ext cx="233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Tue</a:t>
            </a:r>
            <a:r>
              <a:rPr kumimoji="1"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. </a:t>
            </a:r>
            <a:r>
              <a:rPr lang="en-US" altLang="ja-JP" sz="24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Feb. 10th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37420"/>
            <a:ext cx="8229600" cy="2583160"/>
          </a:xfrm>
        </p:spPr>
        <p:txBody>
          <a:bodyPr>
            <a:noAutofit/>
          </a:bodyPr>
          <a:lstStyle/>
          <a:p>
            <a:r>
              <a:rPr kumimoji="1" lang="en-US" altLang="ja-JP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</a:t>
            </a:r>
            <a:br>
              <a:rPr kumimoji="1" lang="en-US" altLang="ja-JP" sz="7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your attention</a:t>
            </a:r>
            <a:endParaRPr kumimoji="1" lang="ja-JP" alt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21724" y="6519729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20934"/>
            <a:ext cx="8827036" cy="576263"/>
          </a:xfrm>
        </p:spPr>
        <p:txBody>
          <a:bodyPr/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Previous Constant Potential Method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070619"/>
              </p:ext>
            </p:extLst>
          </p:nvPr>
        </p:nvGraphicFramePr>
        <p:xfrm>
          <a:off x="471506" y="2672302"/>
          <a:ext cx="3088208" cy="56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" name="Equation" r:id="rId5" imgW="1866600" imgH="342720" progId="Equation.DSMT4">
                  <p:embed/>
                </p:oleObj>
              </mc:Choice>
              <mc:Fallback>
                <p:oleObj name="Equation" r:id="rId5" imgW="1866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506" y="2672302"/>
                        <a:ext cx="3088208" cy="56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5552606" y="2686739"/>
            <a:ext cx="342541" cy="129049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928792" y="2683756"/>
            <a:ext cx="342541" cy="129049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09639" y="2413990"/>
            <a:ext cx="82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52484" y="2406433"/>
            <a:ext cx="108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22108"/>
              </p:ext>
            </p:extLst>
          </p:nvPr>
        </p:nvGraphicFramePr>
        <p:xfrm>
          <a:off x="5570014" y="3987766"/>
          <a:ext cx="289397" cy="34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3" name="Equation" r:id="rId7" imgW="203040" imgH="241200" progId="Equation.DSMT4">
                  <p:embed/>
                </p:oleObj>
              </mc:Choice>
              <mc:Fallback>
                <p:oleObj name="Equation" r:id="rId7" imgW="203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0014" y="3987766"/>
                        <a:ext cx="289397" cy="343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013952"/>
              </p:ext>
            </p:extLst>
          </p:nvPr>
        </p:nvGraphicFramePr>
        <p:xfrm>
          <a:off x="7946868" y="3988326"/>
          <a:ext cx="306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4" name="Equation" r:id="rId9" imgW="203040" imgH="241200" progId="Equation.DSMT4">
                  <p:embed/>
                </p:oleObj>
              </mc:Choice>
              <mc:Fallback>
                <p:oleObj name="Equation" r:id="rId9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6868" y="3988326"/>
                        <a:ext cx="3063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直線矢印コネクタ 21"/>
          <p:cNvCxnSpPr/>
          <p:nvPr/>
        </p:nvCxnSpPr>
        <p:spPr>
          <a:xfrm flipV="1">
            <a:off x="5316024" y="3257315"/>
            <a:ext cx="429590" cy="271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37087"/>
              </p:ext>
            </p:extLst>
          </p:nvPr>
        </p:nvGraphicFramePr>
        <p:xfrm>
          <a:off x="5097186" y="3425544"/>
          <a:ext cx="224123" cy="28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5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97186" y="3425544"/>
                        <a:ext cx="224123" cy="28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円/楕円 23"/>
          <p:cNvSpPr/>
          <p:nvPr/>
        </p:nvSpPr>
        <p:spPr>
          <a:xfrm>
            <a:off x="7980758" y="34270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8075290" y="3270146"/>
            <a:ext cx="334655" cy="161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68330"/>
              </p:ext>
            </p:extLst>
          </p:nvPr>
        </p:nvGraphicFramePr>
        <p:xfrm>
          <a:off x="8439168" y="3128709"/>
          <a:ext cx="2206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6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39168" y="3128709"/>
                        <a:ext cx="220662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345257" y="4565217"/>
            <a:ext cx="809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[1] S. K. Reed, O. J. Lanning, P. A. Madden, </a:t>
            </a:r>
            <a:r>
              <a:rPr lang="en-US" altLang="ja-JP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Chem. Phys.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084704 (2007).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5811003" y="318953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9353" y="1340768"/>
            <a:ext cx="834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the previous constant potential method, the charges on the electrode are obtained by 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minimizing the following potential energy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   under the objective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potential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difference between anode and cathode ΔV (= 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545121"/>
              </p:ext>
            </p:extLst>
          </p:nvPr>
        </p:nvGraphicFramePr>
        <p:xfrm>
          <a:off x="6209705" y="1647334"/>
          <a:ext cx="379089" cy="34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7" name="Equation" r:id="rId15" imgW="266400" imgH="241200" progId="Equation.DSMT4">
                  <p:embed/>
                </p:oleObj>
              </mc:Choice>
              <mc:Fallback>
                <p:oleObj name="Equation" r:id="rId15" imgW="266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09705" y="1647334"/>
                        <a:ext cx="379089" cy="34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角丸四角形 32"/>
          <p:cNvSpPr/>
          <p:nvPr/>
        </p:nvSpPr>
        <p:spPr>
          <a:xfrm>
            <a:off x="5982257" y="2675274"/>
            <a:ext cx="1839759" cy="12904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252123" y="3114749"/>
            <a:ext cx="131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electrolyte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027121" y="4005625"/>
            <a:ext cx="1927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ja-JP" alt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1" lang="en-US" altLang="ja-JP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lectric potential</a:t>
            </a:r>
            <a:endParaRPr kumimoji="1"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大かっこ 40"/>
          <p:cNvSpPr/>
          <p:nvPr/>
        </p:nvSpPr>
        <p:spPr>
          <a:xfrm>
            <a:off x="489400" y="3337665"/>
            <a:ext cx="2819998" cy="63822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429401"/>
              </p:ext>
            </p:extLst>
          </p:nvPr>
        </p:nvGraphicFramePr>
        <p:xfrm>
          <a:off x="654270" y="3361168"/>
          <a:ext cx="1201175" cy="55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" name="Equation" r:id="rId17" imgW="990360" imgH="457200" progId="Equation.DSMT4">
                  <p:embed/>
                </p:oleObj>
              </mc:Choice>
              <mc:Fallback>
                <p:oleObj name="Equation" r:id="rId17" imgW="990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4270" y="3361168"/>
                        <a:ext cx="1201175" cy="553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オブジェクト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43407"/>
              </p:ext>
            </p:extLst>
          </p:nvPr>
        </p:nvGraphicFramePr>
        <p:xfrm>
          <a:off x="2014526" y="3380967"/>
          <a:ext cx="1158810" cy="53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9" name="Equation" r:id="rId19" imgW="990360" imgH="457200" progId="Equation.DSMT4">
                  <p:embed/>
                </p:oleObj>
              </mc:Choice>
              <mc:Fallback>
                <p:oleObj name="Equation" r:id="rId19" imgW="990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014526" y="3380967"/>
                        <a:ext cx="1158810" cy="534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テキスト ボックス 43"/>
          <p:cNvSpPr txBox="1"/>
          <p:nvPr/>
        </p:nvSpPr>
        <p:spPr>
          <a:xfrm>
            <a:off x="1778431" y="3456069"/>
            <a:ext cx="64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45257" y="5295626"/>
            <a:ext cx="8279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However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the calculation cost of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previous </a:t>
            </a:r>
            <a:r>
              <a:rPr lang="en-US" altLang="ja-JP" dirty="0" smtClean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constant </a:t>
            </a:r>
            <a:r>
              <a:rPr lang="en-US" altLang="ja-JP" dirty="0">
                <a:solidFill>
                  <a:srgbClr val="0070C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potential method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very expensive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for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applying to the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hybrid MC/MD reaction simulations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because it requires the </a:t>
            </a:r>
            <a:r>
              <a:rPr lang="en-US" altLang="ja-JP" u="sng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SCF procedure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to calculate the electrode charges.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8482" y="127897"/>
            <a:ext cx="8827036" cy="478896"/>
          </a:xfrm>
        </p:spPr>
        <p:txBody>
          <a:bodyPr>
            <a:noAutofit/>
          </a:bodyPr>
          <a:lstStyle/>
          <a:p>
            <a:pPr algn="ctr"/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Fast Constant Potential Method</a:t>
            </a:r>
            <a:endParaRPr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410" y="5638661"/>
            <a:ext cx="809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M. K. Petersen, R. Kumar, H. S. White, G. A. </a:t>
            </a:r>
            <a:r>
              <a:rPr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Voth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J. Phys. Chem. C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, 116, 4903 (2012).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22472" y="2758075"/>
            <a:ext cx="342541" cy="129049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98657" y="2755093"/>
            <a:ext cx="342541" cy="129049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86646" y="2482309"/>
            <a:ext cx="828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u="sng" dirty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72855" y="2479004"/>
            <a:ext cx="831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u="sng" dirty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lang="ja-JP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652123" y="2746610"/>
            <a:ext cx="1839759" cy="12904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99059" y="3215257"/>
            <a:ext cx="131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electrolyte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9343" y="1224462"/>
            <a:ext cx="8425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Considering the electrochemical cell composed of two parallel electrodes and electrolyte, the induced charges on the electrodes are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theoretically obtained </a:t>
            </a:r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without SCF procedure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/>
          </p:nvPr>
        </p:nvGraphicFramePr>
        <p:xfrm>
          <a:off x="448410" y="2211253"/>
          <a:ext cx="2103323" cy="73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" name="Equation" r:id="rId5" imgW="1269720" imgH="444240" progId="Equation.DSMT4">
                  <p:embed/>
                </p:oleObj>
              </mc:Choice>
              <mc:Fallback>
                <p:oleObj name="Equation" r:id="rId5" imgW="1269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410" y="2211253"/>
                        <a:ext cx="2103323" cy="732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4978909" y="401535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endParaRPr lang="ja-JP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36607" y="40146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ja-JP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ja-JP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4878879" y="3764975"/>
            <a:ext cx="916821" cy="1682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オブジェクト 18"/>
          <p:cNvGraphicFramePr>
            <a:graphicFrameLocks noChangeAspect="1"/>
          </p:cNvGraphicFramePr>
          <p:nvPr>
            <p:extLst/>
          </p:nvPr>
        </p:nvGraphicFramePr>
        <p:xfrm>
          <a:off x="4622366" y="3805194"/>
          <a:ext cx="224123" cy="287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5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2366" y="3805194"/>
                        <a:ext cx="224123" cy="287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円/楕円 19"/>
          <p:cNvSpPr/>
          <p:nvPr/>
        </p:nvSpPr>
        <p:spPr>
          <a:xfrm>
            <a:off x="5861090" y="36971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5652123" y="2492135"/>
            <a:ext cx="1874605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987075" y="2172567"/>
            <a:ext cx="1269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Distance: </a:t>
            </a:r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ja-JP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/>
          </p:nvPr>
        </p:nvGraphicFramePr>
        <p:xfrm>
          <a:off x="448411" y="3066507"/>
          <a:ext cx="27559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6" name="Equation" r:id="rId9" imgW="1663560" imgH="482400" progId="Equation.DSMT4">
                  <p:embed/>
                </p:oleObj>
              </mc:Choice>
              <mc:Fallback>
                <p:oleObj name="Equation" r:id="rId9" imgW="1663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8411" y="3066507"/>
                        <a:ext cx="2755900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/>
          </p:nvPr>
        </p:nvGraphicFramePr>
        <p:xfrm>
          <a:off x="448411" y="4037105"/>
          <a:ext cx="1315575" cy="62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7" name="Equation" r:id="rId11" imgW="825480" imgH="393480" progId="Equation.DSMT4">
                  <p:embed/>
                </p:oleObj>
              </mc:Choice>
              <mc:Fallback>
                <p:oleObj name="Equation" r:id="rId11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8411" y="4037105"/>
                        <a:ext cx="1315575" cy="627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正方形/長方形 27"/>
          <p:cNvSpPr/>
          <p:nvPr/>
        </p:nvSpPr>
        <p:spPr>
          <a:xfrm>
            <a:off x="448414" y="4839795"/>
            <a:ext cx="496857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: surface area of electrode</a:t>
            </a:r>
          </a:p>
          <a:p>
            <a:pPr>
              <a:spcBef>
                <a:spcPts val="600"/>
              </a:spcBef>
            </a:pP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ΔV</a:t>
            </a:r>
            <a:r>
              <a:rPr lang="en-US" altLang="ja-JP" sz="1400" dirty="0"/>
              <a:t>: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electric potential difference between anode and cathode</a:t>
            </a:r>
            <a:endParaRPr lang="ja-JP" altLang="en-US" sz="1400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5173149" y="4647676"/>
            <a:ext cx="3047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458638" y="4496486"/>
            <a:ext cx="3685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 axis considering non-periodic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32226" y="6152429"/>
            <a:ext cx="8279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present calculation cost is similar to that of the standard MD simulation.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49500" y="4775967"/>
            <a:ext cx="264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EW3DC method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04770B7-FBAB-46D2-8AA6-743122B5560E}" type="slidenum">
              <a:rPr lang="en-US" altLang="ja-JP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altLang="ja-JP" sz="140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44" y="2456761"/>
            <a:ext cx="7776864" cy="226505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2613944" y="2456761"/>
            <a:ext cx="4752528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539398" y="2360260"/>
            <a:ext cx="122171" cy="22741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254166" y="20876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128.2 Å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27110" y="2184913"/>
            <a:ext cx="127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9703" y="2181806"/>
            <a:ext cx="127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5" y="4464216"/>
            <a:ext cx="647033" cy="51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00959" y="4496138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9497" y="4823338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2202" y="4296487"/>
            <a:ext cx="265401" cy="369324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7450135" y="2331903"/>
            <a:ext cx="122171" cy="22741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366440" y="1579699"/>
            <a:ext cx="1314309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en-US" altLang="ja-JP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ja-JP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28" y="1181104"/>
            <a:ext cx="377093" cy="4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3702140" y="1579699"/>
            <a:ext cx="1314309" cy="3077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altLang="ja-JP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ja-JP" alt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77" y="1395093"/>
            <a:ext cx="111303" cy="1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24" y="1097706"/>
            <a:ext cx="614031" cy="49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2802988" y="1575195"/>
            <a:ext cx="180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PC</a:t>
            </a:r>
            <a:endParaRPr kumimoji="1" lang="ja-JP" alt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左中かっこ 1"/>
          <p:cNvSpPr/>
          <p:nvPr/>
        </p:nvSpPr>
        <p:spPr>
          <a:xfrm rot="16200000">
            <a:off x="4667087" y="2409041"/>
            <a:ext cx="299573" cy="474265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77878" y="4971000"/>
            <a:ext cx="389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1.1 M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LiPF</a:t>
            </a:r>
            <a:r>
              <a:rPr lang="en-US" altLang="ja-JP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PC-based electrolyte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左中かっこ 27"/>
          <p:cNvSpPr/>
          <p:nvPr/>
        </p:nvSpPr>
        <p:spPr>
          <a:xfrm rot="16200000">
            <a:off x="7685395" y="4181179"/>
            <a:ext cx="291592" cy="11894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左中かっこ 28"/>
          <p:cNvSpPr/>
          <p:nvPr/>
        </p:nvSpPr>
        <p:spPr>
          <a:xfrm rot="16200000">
            <a:off x="1631063" y="4155481"/>
            <a:ext cx="297988" cy="12344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85302" y="4922298"/>
            <a:ext cx="118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Graphite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052223" y="4930157"/>
            <a:ext cx="155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Graphite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65502" y="5579498"/>
            <a:ext cx="84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 the present simulations, the electrolyte was first equilibrated at 0 [V].   Then, by applying the electric voltage (4 [V]), the temporal change in the electrode charges were observed with the constant potential method.</a:t>
            </a:r>
            <a:endParaRPr lang="en-US" altLang="ja-JP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152385" y="73558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Test System (Graphite </a:t>
            </a:r>
            <a:r>
              <a:rPr lang="en-US" altLang="ja-JP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</a:t>
            </a:r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lectrode/PC-based </a:t>
            </a:r>
            <a:r>
              <a:rPr lang="en-US" altLang="ja-JP" sz="24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</a:t>
            </a:r>
            <a:r>
              <a:rPr lang="en-US" altLang="ja-JP" sz="24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lectrolyte)</a:t>
            </a:r>
            <a:endParaRPr kumimoji="1" lang="ja-JP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49150" y="1084667"/>
            <a:ext cx="1070893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PC:   850</a:t>
            </a:r>
          </a:p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Li</a:t>
            </a:r>
            <a:r>
              <a:rPr lang="en-US" altLang="ja-JP" sz="1600" baseline="300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+</a:t>
            </a:r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:   85</a:t>
            </a:r>
          </a:p>
          <a:p>
            <a:pPr algn="dist"/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PF</a:t>
            </a:r>
            <a:r>
              <a:rPr lang="en-US" altLang="ja-JP" sz="1600" baseline="-250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6</a:t>
            </a:r>
            <a:r>
              <a:rPr lang="en-US" altLang="ja-JP" sz="1600" baseline="300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メイリオ" pitchFamily="50" charset="-128"/>
                <a:cs typeface="メイリオ" pitchFamily="50" charset="-128"/>
              </a:rPr>
              <a:t>:  85</a:t>
            </a:r>
            <a:endParaRPr lang="ja-JP" altLang="en-US" sz="1600" dirty="0">
              <a:solidFill>
                <a:srgbClr val="000000"/>
              </a:solidFill>
              <a:latin typeface="Arial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030" y="1262030"/>
            <a:ext cx="261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Temperature: 450 K</a:t>
            </a:r>
            <a:endParaRPr kumimoji="1" lang="ja-JP" alt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3913"/>
            <a:ext cx="2133600" cy="365125"/>
          </a:xfrm>
        </p:spPr>
        <p:txBody>
          <a:bodyPr/>
          <a:lstStyle/>
          <a:p>
            <a:fld id="{57FA2C24-0026-45F8-A1B9-895AA9A208DB}" type="slidenum">
              <a:rPr kumimoji="1" lang="ja-JP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Temporal Change of </a:t>
            </a:r>
            <a:r>
              <a:rPr lang="en-US" altLang="ja-JP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lectrode Charges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96" y="1129031"/>
            <a:ext cx="5291138" cy="388843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347864" y="49340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Time [ns]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362594" y="288858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Charge [e]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92117" y="158365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83650" y="138677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49849" y="206285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endParaRPr kumimoji="1" lang="ja-JP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49849" y="367627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38"/>
          <p:cNvSpPr/>
          <p:nvPr/>
        </p:nvSpPr>
        <p:spPr>
          <a:xfrm>
            <a:off x="626144" y="5391131"/>
            <a:ext cx="789171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In the first stage (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&lt; ~100 </a:t>
            </a: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), the charges drastically change because the orientation of solvent molecules should change quickly.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On the other hand, in the latter stage, the charge curves become loose due to the small ion diffusion.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152385" y="73558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Charge</a:t>
            </a:r>
            <a:r>
              <a:rPr lang="ja-JP" altLang="en-US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 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Distribution on </a:t>
            </a:r>
            <a:r>
              <a:rPr lang="en-US" altLang="ja-JP" sz="2800" b="1" i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Z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 Axis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413" y="2424998"/>
            <a:ext cx="4727173" cy="378425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32814" y="6048283"/>
            <a:ext cx="166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[Å]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1115208" y="4027657"/>
            <a:ext cx="166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ρ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i="1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z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ja-JP" altLang="en-US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[e]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32549" y="293492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 V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32549" y="31919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7583" y="1212579"/>
            <a:ext cx="808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To estimate the electric potential difference, the charge distribution </a:t>
            </a:r>
            <a:r>
              <a:rPr lang="en-US" altLang="ja-JP" i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ρ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(</a:t>
            </a:r>
            <a:r>
              <a:rPr lang="en-US" altLang="ja-JP" i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 is calculated along </a:t>
            </a:r>
            <a:r>
              <a:rPr lang="en-US" altLang="ja-JP" i="1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z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axis </a:t>
            </a:r>
            <a:r>
              <a:rPr lang="en-US" altLang="ja-JP" dirty="0">
                <a:latin typeface="Arial" pitchFamily="34" charset="0"/>
                <a:ea typeface="メイリオ" pitchFamily="50" charset="-128"/>
                <a:cs typeface="Arial" pitchFamily="34" charset="0"/>
              </a:rPr>
              <a:t>(</a:t>
            </a:r>
            <a:r>
              <a:rPr lang="en-US" altLang="ja-JP" i="1" u="sng" dirty="0">
                <a:latin typeface="Arial" pitchFamily="34" charset="0"/>
                <a:ea typeface="メイリオ" pitchFamily="50" charset="-128"/>
                <a:cs typeface="Arial" pitchFamily="34" charset="0"/>
              </a:rPr>
              <a:t>z</a:t>
            </a:r>
            <a:r>
              <a:rPr lang="en-US" altLang="ja-JP" u="sng" dirty="0">
                <a:latin typeface="Arial" pitchFamily="34" charset="0"/>
                <a:ea typeface="メイリオ" pitchFamily="50" charset="-128"/>
                <a:cs typeface="Arial" pitchFamily="34" charset="0"/>
              </a:rPr>
              <a:t> = 0 shows the cathode </a:t>
            </a:r>
            <a:r>
              <a:rPr lang="en-US" altLang="ja-JP" u="sng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surface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) by using </a:t>
            </a:r>
            <a:r>
              <a:rPr lang="en-US" altLang="ja-JP" dirty="0" smtClean="0">
                <a:solidFill>
                  <a:schemeClr val="accent2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10 ns 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MD sampling under the constant voltage (0 or 4 V).</a:t>
            </a:r>
            <a:endParaRPr lang="en-US" altLang="ja-JP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1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3913"/>
            <a:ext cx="213360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 rot="16200000">
            <a:off x="288764" y="2897198"/>
            <a:ext cx="270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potential    </a:t>
            </a:r>
            <a:r>
              <a:rPr lang="ja-JP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[V]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152385" y="73558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Electric Potential Change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228" y="1037956"/>
            <a:ext cx="5172816" cy="415392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733565" y="4996680"/>
            <a:ext cx="166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[Å]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519277"/>
              </p:ext>
            </p:extLst>
          </p:nvPr>
        </p:nvGraphicFramePr>
        <p:xfrm>
          <a:off x="4296828" y="3888132"/>
          <a:ext cx="1511847" cy="7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6" imgW="939600" imgH="457200" progId="Equation.DSMT4">
                  <p:embed/>
                </p:oleObj>
              </mc:Choice>
              <mc:Fallback>
                <p:oleObj name="Equation" r:id="rId6" imgW="939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6828" y="3888132"/>
                        <a:ext cx="1511847" cy="735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480700" y="2219751"/>
            <a:ext cx="313779" cy="29535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924283" y="369499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 V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24283" y="404511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69946" y="352726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Poisson’s equation:</a:t>
            </a:r>
            <a:endParaRPr kumimoji="1" lang="ja-JP" altLang="en-US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860387" y="3479964"/>
            <a:ext cx="2367797" cy="121318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38"/>
          <p:cNvSpPr/>
          <p:nvPr/>
        </p:nvSpPr>
        <p:spPr>
          <a:xfrm>
            <a:off x="626144" y="5518881"/>
            <a:ext cx="7891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calculated electric potential differences became set values (0 or 4 V).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electric potential was constant in the bulk region, meaning that the electric field contributes only the molecules near the electrode.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3913"/>
            <a:ext cx="213360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73558"/>
            <a:ext cx="8827036" cy="523639"/>
          </a:xfrm>
        </p:spPr>
        <p:txBody>
          <a:bodyPr>
            <a:norm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One of Problem in the Present Simulation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55" y="1558975"/>
            <a:ext cx="8208912" cy="20264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50" y="3162440"/>
            <a:ext cx="631131" cy="6082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2283" y="3216119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2354" y="3577187"/>
            <a:ext cx="26540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ja-JP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ja-JP" altLang="en-US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38"/>
          <p:cNvSpPr/>
          <p:nvPr/>
        </p:nvSpPr>
        <p:spPr>
          <a:xfrm>
            <a:off x="637755" y="4157856"/>
            <a:ext cx="78917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executing the long-term MD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(</a:t>
            </a:r>
            <a:r>
              <a:rPr lang="en-US" altLang="ja-JP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 &gt; 10 ns),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Li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and PF</a:t>
            </a:r>
            <a:r>
              <a:rPr lang="en-US" altLang="ja-JP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aggregated, and they formed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large cluster.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Therefore, the present force filed should be modified so as to suppress such aggregation during the MD simulations.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method is to reproduce correctly the experimental diffusion constant by changing the </a:t>
            </a: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Lennard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-Jones parameters.</a:t>
            </a:r>
          </a:p>
        </p:txBody>
      </p:sp>
    </p:spTree>
    <p:extLst>
      <p:ext uri="{BB962C8B-B14F-4D97-AF65-F5344CB8AC3E}">
        <p14:creationId xmlns:p14="http://schemas.microsoft.com/office/powerpoint/2010/main" val="16557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1436"/>
            <a:ext cx="213360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20931"/>
            <a:ext cx="8712968" cy="6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152385" y="118301"/>
            <a:ext cx="8827036" cy="478896"/>
          </a:xfrm>
        </p:spPr>
        <p:txBody>
          <a:bodyPr>
            <a:noAutofit/>
          </a:bodyPr>
          <a:lstStyle/>
          <a:p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Conclusion</a:t>
            </a:r>
            <a:r>
              <a:rPr lang="ja-JP" altLang="en-US" sz="2800" b="1" kern="0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 </a:t>
            </a:r>
            <a:r>
              <a:rPr lang="en-US" altLang="ja-JP" sz="2800" b="1" kern="0" dirty="0" smtClean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and Future Work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0092" y="1185622"/>
            <a:ext cx="827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apply the hybrid MC/MD reaction simulations, the fast constant potential method was implemented into AMBER program.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0092" y="2114533"/>
            <a:ext cx="827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present calculation cost was similar to the standard MD simulations because the charges are easily obtained by using the theoretical equations.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56326" y="3040081"/>
            <a:ext cx="827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By using the present constant potential method, the electric potential differences became the set values.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56326" y="3969893"/>
            <a:ext cx="8279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However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execute the long-term MD simulations, the Li</a:t>
            </a:r>
            <a:r>
              <a:rPr lang="en-US" altLang="ja-JP" baseline="30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and PF</a:t>
            </a:r>
            <a:r>
              <a:rPr lang="en-US" altLang="ja-JP" baseline="-25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6</a:t>
            </a:r>
            <a:r>
              <a:rPr lang="en-US" altLang="ja-JP" baseline="30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aggregated due to their inaccurate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Lennard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-Jones parameters.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3311860" y="4965480"/>
            <a:ext cx="252028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56325" y="5699047"/>
            <a:ext cx="8279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 will optimize the </a:t>
            </a:r>
            <a:r>
              <a:rPr lang="en-US" altLang="ja-JP" dirty="0" err="1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Lennard</a:t>
            </a:r>
            <a:r>
              <a:rPr lang="en-US" altLang="ja-JP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-Jones parameters so as to suppress such aggregation, and execute the hybrid MC/MD reaction simulations by using the present constant potential method.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738</Words>
  <Application>Microsoft Office PowerPoint</Application>
  <PresentationFormat>画面に合わせる (4:3)</PresentationFormat>
  <Paragraphs>101</Paragraphs>
  <Slides>10</Slides>
  <Notes>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メイリオ</vt:lpstr>
      <vt:lpstr>Arial</vt:lpstr>
      <vt:lpstr>Calibri</vt:lpstr>
      <vt:lpstr>Wingdings</vt:lpstr>
      <vt:lpstr>Office ​​テーマ</vt:lpstr>
      <vt:lpstr>Equation</vt:lpstr>
      <vt:lpstr>PowerPoint プレゼンテーション</vt:lpstr>
      <vt:lpstr>Previous Constant Potential Method</vt:lpstr>
      <vt:lpstr>Fast Constant Potential Method</vt:lpstr>
      <vt:lpstr>Test System (Graphite Electrode/PC-based Electrolyte)</vt:lpstr>
      <vt:lpstr>Temporal Change of Electrode Charges</vt:lpstr>
      <vt:lpstr>Charge Distribution on Z Axis</vt:lpstr>
      <vt:lpstr>Electric Potential Change</vt:lpstr>
      <vt:lpstr>One of Problem in the Present Simulation</vt:lpstr>
      <vt:lpstr>Conclusion and Future Work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Takenaka</dc:creator>
  <cp:lastModifiedBy>Norio Takenaka</cp:lastModifiedBy>
  <cp:revision>316</cp:revision>
  <cp:lastPrinted>2015-02-09T09:24:03Z</cp:lastPrinted>
  <dcterms:created xsi:type="dcterms:W3CDTF">2014-05-07T03:50:06Z</dcterms:created>
  <dcterms:modified xsi:type="dcterms:W3CDTF">2015-02-17T05:16:18Z</dcterms:modified>
</cp:coreProperties>
</file>