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02" r:id="rId3"/>
    <p:sldId id="303" r:id="rId4"/>
    <p:sldId id="308" r:id="rId5"/>
    <p:sldId id="305" r:id="rId6"/>
    <p:sldId id="304" r:id="rId7"/>
    <p:sldId id="306" r:id="rId8"/>
    <p:sldId id="286" r:id="rId9"/>
    <p:sldId id="269" r:id="rId10"/>
    <p:sldId id="289" r:id="rId11"/>
    <p:sldId id="274" r:id="rId12"/>
    <p:sldId id="273" r:id="rId13"/>
    <p:sldId id="290" r:id="rId14"/>
    <p:sldId id="291" r:id="rId15"/>
    <p:sldId id="292" r:id="rId16"/>
    <p:sldId id="275" r:id="rId17"/>
    <p:sldId id="276" r:id="rId18"/>
    <p:sldId id="278" r:id="rId19"/>
    <p:sldId id="281" r:id="rId20"/>
    <p:sldId id="282" r:id="rId21"/>
    <p:sldId id="301" r:id="rId22"/>
    <p:sldId id="277" r:id="rId23"/>
    <p:sldId id="293" r:id="rId24"/>
    <p:sldId id="265" r:id="rId25"/>
    <p:sldId id="287" r:id="rId26"/>
    <p:sldId id="288" r:id="rId27"/>
    <p:sldId id="307"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060FF"/>
    <a:srgbClr val="FF6060"/>
    <a:srgbClr val="FF4040"/>
    <a:srgbClr val="0070C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4" d="100"/>
          <a:sy n="114" d="100"/>
        </p:scale>
        <p:origin x="120" y="21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44DD10BE-C3DE-4FAA-8FB8-A9DB905ECAE0}" type="datetimeFigureOut">
              <a:rPr kumimoji="1" lang="ja-JP" altLang="en-US" smtClean="0"/>
              <a:t>2014/3/18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1" tIns="45716" rIns="91431" bIns="45716"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9A907100-CD9E-4F2A-9E96-5B333F184536}" type="slidenum">
              <a:rPr kumimoji="1" lang="ja-JP" altLang="en-US" smtClean="0"/>
              <a:t>‹#›</a:t>
            </a:fld>
            <a:endParaRPr kumimoji="1" lang="ja-JP" altLang="en-US"/>
          </a:p>
        </p:txBody>
      </p:sp>
    </p:spTree>
    <p:extLst>
      <p:ext uri="{BB962C8B-B14F-4D97-AF65-F5344CB8AC3E}">
        <p14:creationId xmlns:p14="http://schemas.microsoft.com/office/powerpoint/2010/main" val="22937175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A907100-CD9E-4F2A-9E96-5B333F184536}" type="slidenum">
              <a:rPr kumimoji="1" lang="ja-JP" altLang="en-US" smtClean="0"/>
              <a:t>1</a:t>
            </a:fld>
            <a:endParaRPr kumimoji="1" lang="ja-JP" altLang="en-US"/>
          </a:p>
        </p:txBody>
      </p:sp>
    </p:spTree>
    <p:extLst>
      <p:ext uri="{BB962C8B-B14F-4D97-AF65-F5344CB8AC3E}">
        <p14:creationId xmlns:p14="http://schemas.microsoft.com/office/powerpoint/2010/main" val="14940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a:t>
            </a:r>
            <a:r>
              <a:rPr kumimoji="1" lang="en-US" altLang="ja-JP" dirty="0" smtClean="0"/>
              <a:t>X</a:t>
            </a:r>
            <a:r>
              <a:rPr kumimoji="1" lang="ja-JP" altLang="en-US" dirty="0" smtClean="0"/>
              <a:t>線結晶構造解析では決まらないような、ディスオーダーのある</a:t>
            </a:r>
            <a:r>
              <a:rPr kumimoji="1" lang="en-US" altLang="ja-JP" dirty="0" smtClean="0"/>
              <a:t>MOF</a:t>
            </a:r>
            <a:r>
              <a:rPr kumimoji="1" lang="ja-JP" altLang="en-US" dirty="0" smtClean="0"/>
              <a:t>の構造最適化</a:t>
            </a:r>
          </a:p>
          <a:p>
            <a:r>
              <a:rPr kumimoji="1" lang="ja-JP" altLang="en-US" dirty="0" smtClean="0"/>
              <a:t>２．ナノ空間に導入したモノマーの配向構造を計算し、生成してきた高分子の構造と比較することで、どのように重合反応が起こっているかを調べる。反応の動的過程を計算で可視化することができれば、より面白い研究になる。</a:t>
            </a:r>
          </a:p>
          <a:p>
            <a:r>
              <a:rPr kumimoji="1" lang="ja-JP" altLang="en-US" dirty="0" smtClean="0"/>
              <a:t>３．上記の二つの過程を行うことで、計算科学の方から、このような</a:t>
            </a:r>
            <a:r>
              <a:rPr kumimoji="1" lang="en-US" altLang="ja-JP" dirty="0" smtClean="0"/>
              <a:t>MOF</a:t>
            </a:r>
            <a:r>
              <a:rPr kumimoji="1" lang="ja-JP" altLang="en-US" dirty="0" smtClean="0"/>
              <a:t>を作れば、反応場として有用だということを示すこと。</a:t>
            </a:r>
            <a:endParaRPr kumimoji="1" lang="en-US" altLang="ja-JP" dirty="0" smtClean="0"/>
          </a:p>
          <a:p>
            <a:endParaRPr kumimoji="1" lang="en-US" altLang="ja-JP" dirty="0" smtClean="0"/>
          </a:p>
          <a:p>
            <a:r>
              <a:rPr kumimoji="1" lang="ja-JP" altLang="en-US" dirty="0" smtClean="0"/>
              <a:t>現在の研究では、色々な配位子を場当たり的に合成して、たまたまうまく行けば良いというスタンスなので、計算して合理的に</a:t>
            </a:r>
            <a:r>
              <a:rPr kumimoji="1" lang="en-US" altLang="ja-JP" dirty="0" smtClean="0"/>
              <a:t>MOF</a:t>
            </a:r>
            <a:r>
              <a:rPr kumimoji="1" lang="ja-JP" altLang="en-US" dirty="0" smtClean="0"/>
              <a:t>を設計し、それを使って高度な重合制御ができれば非常に有用。</a:t>
            </a:r>
          </a:p>
        </p:txBody>
      </p:sp>
      <p:sp>
        <p:nvSpPr>
          <p:cNvPr id="4" name="スライド番号プレースホルダー 3"/>
          <p:cNvSpPr>
            <a:spLocks noGrp="1"/>
          </p:cNvSpPr>
          <p:nvPr>
            <p:ph type="sldNum" sz="quarter" idx="10"/>
          </p:nvPr>
        </p:nvSpPr>
        <p:spPr/>
        <p:txBody>
          <a:bodyPr/>
          <a:lstStyle/>
          <a:p>
            <a:fld id="{89A15BED-305A-5F40-BFCA-B7723C2DDEAA}" type="slidenum">
              <a:rPr lang="ja-JP" altLang="en-US" smtClean="0"/>
              <a:t>10</a:t>
            </a:fld>
            <a:endParaRPr lang="ja-JP" altLang="en-US"/>
          </a:p>
        </p:txBody>
      </p:sp>
    </p:spTree>
    <p:extLst>
      <p:ext uri="{BB962C8B-B14F-4D97-AF65-F5344CB8AC3E}">
        <p14:creationId xmlns:p14="http://schemas.microsoft.com/office/powerpoint/2010/main" val="31025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A6C265D-E778-42C0-A874-91BD168BDC34}" type="datetime1">
              <a:rPr kumimoji="1" lang="ja-JP" altLang="en-US" smtClean="0"/>
              <a:t>2014/3/18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334800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8C46E1A-D456-4AB4-9D5A-1A50D2A4B847}" type="datetime1">
              <a:rPr kumimoji="1" lang="ja-JP" altLang="en-US" smtClean="0"/>
              <a:t>2014/3/18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280126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93C0807-64B0-43AB-9C43-025F12C4BB17}" type="datetime1">
              <a:rPr kumimoji="1" lang="ja-JP" altLang="en-US" smtClean="0"/>
              <a:t>2014/3/18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245653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33FFBDD-6DE4-4DC2-8BD3-20B8A0B64023}" type="datetime1">
              <a:rPr kumimoji="1" lang="ja-JP" altLang="en-US" smtClean="0"/>
              <a:t>2014/3/18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239656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E2712B-9BD1-460B-BBDF-D9F183099A07}" type="datetime1">
              <a:rPr kumimoji="1" lang="ja-JP" altLang="en-US" smtClean="0"/>
              <a:t>2014/3/18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302864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E4C43C6-9642-4908-BEDD-1DA8C7DA8C12}" type="datetime1">
              <a:rPr kumimoji="1" lang="ja-JP" altLang="en-US" smtClean="0"/>
              <a:t>2014/3/18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206216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025628E-00A5-439B-9670-7C9B57DBBF8C}" type="datetime1">
              <a:rPr kumimoji="1" lang="ja-JP" altLang="en-US" smtClean="0"/>
              <a:t>2014/3/18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379355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6DBCD64-C3AB-4DF7-A13D-8D5208F71B4B}" type="datetime1">
              <a:rPr kumimoji="1" lang="ja-JP" altLang="en-US" smtClean="0"/>
              <a:t>2014/3/18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421091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55DCB-4562-4C01-AF58-E12DFA6BA6A5}" type="datetime1">
              <a:rPr kumimoji="1" lang="ja-JP" altLang="en-US" smtClean="0"/>
              <a:t>2014/3/18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125265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B86B9C4-AF56-4F05-8455-A1324DD774E1}" type="datetime1">
              <a:rPr kumimoji="1" lang="ja-JP" altLang="en-US" smtClean="0"/>
              <a:t>2014/3/18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39527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83B4909-FDCD-4347-B88F-492DD9F58F45}" type="datetime1">
              <a:rPr kumimoji="1" lang="ja-JP" altLang="en-US" smtClean="0"/>
              <a:t>2014/3/18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262053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86549-3339-4FE6-A843-074F7D6CC611}" type="datetime1">
              <a:rPr kumimoji="1" lang="ja-JP" altLang="en-US" smtClean="0"/>
              <a:t>2014/3/18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34C52-A962-4E8D-A3A1-266E442B7808}" type="slidenum">
              <a:rPr kumimoji="1" lang="ja-JP" altLang="en-US" smtClean="0"/>
              <a:t>‹#›</a:t>
            </a:fld>
            <a:endParaRPr kumimoji="1" lang="ja-JP" altLang="en-US"/>
          </a:p>
        </p:txBody>
      </p:sp>
    </p:spTree>
    <p:extLst>
      <p:ext uri="{BB962C8B-B14F-4D97-AF65-F5344CB8AC3E}">
        <p14:creationId xmlns:p14="http://schemas.microsoft.com/office/powerpoint/2010/main" val="2189121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2.bin"/><Relationship Id="rId10" Type="http://schemas.openxmlformats.org/officeDocument/2006/relationships/image" Target="../media/image17.emf"/><Relationship Id="rId4" Type="http://schemas.openxmlformats.org/officeDocument/2006/relationships/image" Target="../media/image14.png"/><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oleObject7.bin"/><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43000" y="4957421"/>
            <a:ext cx="6858000" cy="1034737"/>
          </a:xfrm>
        </p:spPr>
        <p:txBody>
          <a:bodyPr>
            <a:normAutofit lnSpcReduction="10000"/>
          </a:bodyPr>
          <a:lstStyle/>
          <a:p>
            <a:r>
              <a:rPr kumimoji="1" lang="ja-JP" altLang="en-US" sz="3200" dirty="0" smtClean="0">
                <a:solidFill>
                  <a:schemeClr val="tx1">
                    <a:lumMod val="75000"/>
                    <a:lumOff val="25000"/>
                  </a:schemeClr>
                </a:solidFill>
                <a:latin typeface="小塚ゴシック Pro M" panose="020B0700000000000000" pitchFamily="34" charset="-128"/>
                <a:ea typeface="小塚ゴシック Pro M" panose="020B0700000000000000" pitchFamily="34" charset="-128"/>
              </a:rPr>
              <a:t>高柳 昌芳</a:t>
            </a:r>
            <a:endParaRPr kumimoji="1" lang="en-US" altLang="ja-JP" sz="3200" dirty="0" smtClean="0">
              <a:solidFill>
                <a:schemeClr val="tx1">
                  <a:lumMod val="75000"/>
                  <a:lumOff val="25000"/>
                </a:schemeClr>
              </a:solidFill>
              <a:latin typeface="小塚ゴシック Pro M" panose="020B0700000000000000" pitchFamily="34" charset="-128"/>
              <a:ea typeface="小塚ゴシック Pro M" panose="020B0700000000000000" pitchFamily="34" charset="-128"/>
            </a:endParaRPr>
          </a:p>
          <a:p>
            <a:r>
              <a:rPr kumimoji="1" lang="ja-JP" altLang="en-US" sz="2800" dirty="0" smtClean="0">
                <a:solidFill>
                  <a:schemeClr val="tx1">
                    <a:lumMod val="75000"/>
                    <a:lumOff val="25000"/>
                  </a:schemeClr>
                </a:solidFill>
                <a:latin typeface="小塚ゴシック Pro M" panose="020B0700000000000000" pitchFamily="34" charset="-128"/>
                <a:ea typeface="小塚ゴシック Pro M" panose="020B0700000000000000" pitchFamily="34" charset="-128"/>
              </a:rPr>
              <a:t>名古屋大学大学院情報科学研究科</a:t>
            </a:r>
            <a:endParaRPr kumimoji="1" lang="ja-JP" altLang="en-US" sz="2800" dirty="0">
              <a:solidFill>
                <a:schemeClr val="tx1">
                  <a:lumMod val="75000"/>
                  <a:lumOff val="25000"/>
                </a:schemeClr>
              </a:solidFill>
              <a:latin typeface="小塚ゴシック Pro M" panose="020B0700000000000000" pitchFamily="34" charset="-128"/>
              <a:ea typeface="小塚ゴシック Pro M" panose="020B0700000000000000" pitchFamily="34" charset="-128"/>
            </a:endParaRPr>
          </a:p>
        </p:txBody>
      </p:sp>
      <p:sp>
        <p:nvSpPr>
          <p:cNvPr id="4" name="テキスト ボックス 3"/>
          <p:cNvSpPr txBox="1"/>
          <p:nvPr/>
        </p:nvSpPr>
        <p:spPr>
          <a:xfrm>
            <a:off x="421690" y="578855"/>
            <a:ext cx="8300621" cy="3524042"/>
          </a:xfrm>
          <a:prstGeom prst="rect">
            <a:avLst/>
          </a:prstGeom>
          <a:noFill/>
        </p:spPr>
        <p:txBody>
          <a:bodyPr wrap="square" rtlCol="0">
            <a:spAutoFit/>
          </a:bodyPr>
          <a:lstStyle/>
          <a:p>
            <a:pPr algn="ctr"/>
            <a:r>
              <a:rPr lang="ja-JP" altLang="ja-JP" sz="2400" dirty="0" smtClean="0">
                <a:solidFill>
                  <a:schemeClr val="tx1">
                    <a:lumMod val="75000"/>
                    <a:lumOff val="25000"/>
                  </a:schemeClr>
                </a:solidFill>
              </a:rPr>
              <a:t>科学</a:t>
            </a:r>
            <a:r>
              <a:rPr lang="ja-JP" altLang="ja-JP" sz="2400" dirty="0">
                <a:solidFill>
                  <a:schemeClr val="tx1">
                    <a:lumMod val="75000"/>
                    <a:lumOff val="25000"/>
                  </a:schemeClr>
                </a:solidFill>
              </a:rPr>
              <a:t>技術振興機構 戦略的創造研究推進事業ＣＲＥＳＴ：</a:t>
            </a:r>
          </a:p>
          <a:p>
            <a:pPr algn="ctr"/>
            <a:r>
              <a:rPr lang="ja-JP" altLang="ja-JP" sz="2400" dirty="0" smtClean="0">
                <a:solidFill>
                  <a:schemeClr val="tx1">
                    <a:lumMod val="75000"/>
                    <a:lumOff val="25000"/>
                  </a:schemeClr>
                </a:solidFill>
              </a:rPr>
              <a:t>研究</a:t>
            </a:r>
            <a:r>
              <a:rPr lang="ja-JP" altLang="ja-JP" sz="2400" dirty="0">
                <a:solidFill>
                  <a:schemeClr val="tx1">
                    <a:lumMod val="75000"/>
                    <a:lumOff val="25000"/>
                  </a:schemeClr>
                </a:solidFill>
              </a:rPr>
              <a:t>領域「新機能創出を目指した分子技術の構築」　</a:t>
            </a:r>
          </a:p>
          <a:p>
            <a:pPr algn="ctr"/>
            <a:r>
              <a:rPr lang="ja-JP" altLang="ja-JP" sz="2400" dirty="0" smtClean="0">
                <a:solidFill>
                  <a:schemeClr val="tx1">
                    <a:lumMod val="75000"/>
                    <a:lumOff val="25000"/>
                  </a:schemeClr>
                </a:solidFill>
              </a:rPr>
              <a:t>「</a:t>
            </a:r>
            <a:r>
              <a:rPr lang="ja-JP" altLang="ja-JP" sz="2400" dirty="0">
                <a:solidFill>
                  <a:schemeClr val="tx1">
                    <a:lumMod val="75000"/>
                    <a:lumOff val="25000"/>
                  </a:schemeClr>
                </a:solidFill>
              </a:rPr>
              <a:t>マクロ化学現象シミュレーションに向けた計算分子技術の構築</a:t>
            </a:r>
          </a:p>
          <a:p>
            <a:pPr algn="ctr"/>
            <a:r>
              <a:rPr lang="ja-JP" altLang="ja-JP" sz="2400" dirty="0" smtClean="0">
                <a:solidFill>
                  <a:schemeClr val="tx1">
                    <a:lumMod val="75000"/>
                    <a:lumOff val="25000"/>
                  </a:schemeClr>
                </a:solidFill>
              </a:rPr>
              <a:t>―</a:t>
            </a:r>
            <a:r>
              <a:rPr lang="ja-JP" altLang="ja-JP" sz="2400" dirty="0">
                <a:solidFill>
                  <a:schemeClr val="tx1">
                    <a:lumMod val="75000"/>
                    <a:lumOff val="25000"/>
                  </a:schemeClr>
                </a:solidFill>
              </a:rPr>
              <a:t>複合化学反応・立体特異性・集合体構造の分子制御―」</a:t>
            </a:r>
          </a:p>
          <a:p>
            <a:pPr algn="ctr"/>
            <a:r>
              <a:rPr lang="ja-JP" altLang="ja-JP" sz="2400" dirty="0" smtClean="0">
                <a:solidFill>
                  <a:schemeClr val="tx1">
                    <a:lumMod val="75000"/>
                    <a:lumOff val="25000"/>
                  </a:schemeClr>
                </a:solidFill>
              </a:rPr>
              <a:t>第１回ワークショップ</a:t>
            </a:r>
            <a:endParaRPr lang="ja-JP" altLang="ja-JP" sz="2400" dirty="0">
              <a:solidFill>
                <a:schemeClr val="tx1">
                  <a:lumMod val="75000"/>
                  <a:lumOff val="25000"/>
                </a:schemeClr>
              </a:solidFill>
            </a:endParaRPr>
          </a:p>
          <a:p>
            <a:pPr algn="ctr">
              <a:spcBef>
                <a:spcPts val="1800"/>
              </a:spcBef>
              <a:spcAft>
                <a:spcPts val="2400"/>
              </a:spcAft>
            </a:pPr>
            <a:r>
              <a:rPr lang="ja-JP" altLang="en-US" sz="4400" dirty="0" smtClean="0">
                <a:latin typeface="小塚ゴシック Pro B" panose="020B0800000000000000" pitchFamily="34" charset="-128"/>
                <a:ea typeface="小塚ゴシック Pro B" panose="020B0800000000000000" pitchFamily="34" charset="-128"/>
              </a:rPr>
              <a:t>超空間制御との連携と</a:t>
            </a:r>
            <a:r>
              <a:rPr lang="en-US" altLang="ja-JP" sz="4400" dirty="0" smtClean="0">
                <a:latin typeface="小塚ゴシック Pro B" panose="020B0800000000000000" pitchFamily="34" charset="-128"/>
                <a:ea typeface="小塚ゴシック Pro B" panose="020B0800000000000000" pitchFamily="34" charset="-128"/>
              </a:rPr>
              <a:t/>
            </a:r>
            <a:br>
              <a:rPr lang="en-US" altLang="ja-JP" sz="4400" dirty="0" smtClean="0">
                <a:latin typeface="小塚ゴシック Pro B" panose="020B0800000000000000" pitchFamily="34" charset="-128"/>
                <a:ea typeface="小塚ゴシック Pro B" panose="020B0800000000000000" pitchFamily="34" charset="-128"/>
              </a:rPr>
            </a:br>
            <a:r>
              <a:rPr lang="ja-JP" altLang="en-US" sz="4400" dirty="0" smtClean="0">
                <a:latin typeface="小塚ゴシック Pro B" panose="020B0800000000000000" pitchFamily="34" charset="-128"/>
                <a:ea typeface="小塚ゴシック Pro B" panose="020B0800000000000000" pitchFamily="34" charset="-128"/>
              </a:rPr>
              <a:t>その分子技術的基盤</a:t>
            </a:r>
            <a:endParaRPr lang="en-US" altLang="ja-JP" sz="4400" dirty="0" smtClean="0">
              <a:latin typeface="小塚ゴシック Pro B" panose="020B0800000000000000" pitchFamily="34" charset="-128"/>
              <a:ea typeface="小塚ゴシック Pro B" panose="020B0800000000000000" pitchFamily="34" charset="-128"/>
            </a:endParaRPr>
          </a:p>
        </p:txBody>
      </p:sp>
      <p:sp>
        <p:nvSpPr>
          <p:cNvPr id="5" name="スライド番号プレースホルダー 4"/>
          <p:cNvSpPr>
            <a:spLocks noGrp="1"/>
          </p:cNvSpPr>
          <p:nvPr>
            <p:ph type="sldNum" sz="quarter" idx="12"/>
          </p:nvPr>
        </p:nvSpPr>
        <p:spPr>
          <a:xfrm>
            <a:off x="7086600" y="6492875"/>
            <a:ext cx="2057400" cy="365125"/>
          </a:xfrm>
        </p:spPr>
        <p:txBody>
          <a:bodyPr/>
          <a:lstStyle/>
          <a:p>
            <a:fld id="{61F34C52-A962-4E8D-A3A1-266E442B7808}" type="slidenum">
              <a:rPr kumimoji="1" lang="ja-JP" altLang="en-US" smtClean="0"/>
              <a:t>1</a:t>
            </a:fld>
            <a:endParaRPr kumimoji="1" lang="ja-JP" altLang="en-US"/>
          </a:p>
        </p:txBody>
      </p:sp>
      <p:sp>
        <p:nvSpPr>
          <p:cNvPr id="6" name="テキスト ボックス 5"/>
          <p:cNvSpPr txBox="1"/>
          <p:nvPr/>
        </p:nvSpPr>
        <p:spPr>
          <a:xfrm>
            <a:off x="905522" y="79899"/>
            <a:ext cx="8078680" cy="369332"/>
          </a:xfrm>
          <a:prstGeom prst="rect">
            <a:avLst/>
          </a:prstGeom>
          <a:noFill/>
        </p:spPr>
        <p:txBody>
          <a:bodyPr wrap="square" rtlCol="0">
            <a:spAutoFit/>
          </a:bodyPr>
          <a:lstStyle/>
          <a:p>
            <a:pPr algn="r"/>
            <a:r>
              <a:rPr kumimoji="1" lang="en-US" altLang="ja-JP" dirty="0" smtClean="0"/>
              <a:t>2014/3/18 </a:t>
            </a:r>
            <a:r>
              <a:rPr kumimoji="1" lang="ja-JP" altLang="en-US" dirty="0" smtClean="0"/>
              <a:t>名古屋大学</a:t>
            </a:r>
            <a:endParaRPr kumimoji="1" lang="ja-JP" altLang="en-US" dirty="0"/>
          </a:p>
        </p:txBody>
      </p:sp>
    </p:spTree>
    <p:extLst>
      <p:ext uri="{BB962C8B-B14F-4D97-AF65-F5344CB8AC3E}">
        <p14:creationId xmlns:p14="http://schemas.microsoft.com/office/powerpoint/2010/main" val="2857035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96864" y="1120575"/>
            <a:ext cx="8940439" cy="2761143"/>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7" name="テキスト ボックス 16"/>
          <p:cNvSpPr txBox="1"/>
          <p:nvPr/>
        </p:nvSpPr>
        <p:spPr>
          <a:xfrm>
            <a:off x="2476281" y="3436647"/>
            <a:ext cx="3185487" cy="369332"/>
          </a:xfrm>
          <a:prstGeom prst="rect">
            <a:avLst/>
          </a:prstGeom>
          <a:noFill/>
        </p:spPr>
        <p:txBody>
          <a:bodyPr wrap="none" rtlCol="0">
            <a:spAutoFit/>
          </a:bodyPr>
          <a:lstStyle/>
          <a:p>
            <a:r>
              <a:rPr kumimoji="1" lang="ja-JP" altLang="en-US" smtClean="0">
                <a:solidFill>
                  <a:srgbClr val="FF0000"/>
                </a:solidFill>
                <a:latin typeface="小塚ゴシック Pro B" panose="020B0800000000000000" pitchFamily="34" charset="-128"/>
                <a:ea typeface="小塚ゴシック Pro B" panose="020B0800000000000000" pitchFamily="34" charset="-128"/>
              </a:rPr>
              <a:t>ダイナミクス</a:t>
            </a:r>
            <a:r>
              <a:rPr kumimoji="1" lang="ja-JP" altLang="en-US" dirty="0" smtClean="0">
                <a:solidFill>
                  <a:srgbClr val="FF0000"/>
                </a:solidFill>
                <a:latin typeface="小塚ゴシック Pro B" panose="020B0800000000000000" pitchFamily="34" charset="-128"/>
                <a:ea typeface="小塚ゴシック Pro B" panose="020B0800000000000000" pitchFamily="34" charset="-128"/>
              </a:rPr>
              <a:t>・統計性の関係</a:t>
            </a:r>
            <a:endParaRPr kumimoji="1" lang="en-US" altLang="ja-JP" sz="1600" dirty="0" smtClean="0">
              <a:latin typeface="小塚ゴシック Pro B" panose="020B0800000000000000" pitchFamily="34" charset="-128"/>
              <a:ea typeface="小塚ゴシック Pro B" panose="020B0800000000000000" pitchFamily="34" charset="-128"/>
            </a:endParaRPr>
          </a:p>
        </p:txBody>
      </p:sp>
      <p:sp>
        <p:nvSpPr>
          <p:cNvPr id="2" name="テキスト ボックス 1"/>
          <p:cNvSpPr txBox="1"/>
          <p:nvPr/>
        </p:nvSpPr>
        <p:spPr>
          <a:xfrm>
            <a:off x="247915" y="2708843"/>
            <a:ext cx="2011192" cy="553998"/>
          </a:xfrm>
          <a:prstGeom prst="rect">
            <a:avLst/>
          </a:prstGeom>
          <a:noFill/>
        </p:spPr>
        <p:txBody>
          <a:bodyPr wrap="square" rtlCol="0">
            <a:spAutoFit/>
          </a:bodyPr>
          <a:lstStyle/>
          <a:p>
            <a:pPr algn="ctr"/>
            <a:r>
              <a:rPr kumimoji="1" lang="ja-JP" altLang="en-US" smtClean="0">
                <a:solidFill>
                  <a:srgbClr val="FF6600"/>
                </a:solidFill>
                <a:latin typeface="小塚ゴシック Pro M" panose="020B0700000000000000" pitchFamily="34" charset="-128"/>
                <a:ea typeface="小塚ゴシック Pro M" panose="020B0700000000000000" pitchFamily="34" charset="-128"/>
              </a:rPr>
              <a:t>全原子モデル</a:t>
            </a:r>
            <a:endParaRPr kumimoji="1" lang="en-US" altLang="ja-JP" smtClean="0">
              <a:solidFill>
                <a:srgbClr val="FF6600"/>
              </a:solidFill>
              <a:latin typeface="小塚ゴシック Pro M" panose="020B0700000000000000" pitchFamily="34" charset="-128"/>
              <a:ea typeface="小塚ゴシック Pro M" panose="020B0700000000000000" pitchFamily="34" charset="-128"/>
            </a:endParaRPr>
          </a:p>
          <a:p>
            <a:pPr algn="ctr"/>
            <a:r>
              <a:rPr kumimoji="1" lang="ja-JP" altLang="en-US" sz="1200" smtClean="0">
                <a:latin typeface="小塚ゴシック Pro R" panose="020B0400000000000000" pitchFamily="34" charset="-128"/>
                <a:ea typeface="小塚ゴシック Pro R" panose="020B0400000000000000" pitchFamily="34" charset="-128"/>
              </a:rPr>
              <a:t>（量子化学・古典力場）</a:t>
            </a:r>
            <a:endParaRPr kumimoji="1" lang="ja-JP" altLang="en-US" dirty="0">
              <a:latin typeface="小塚ゴシック Pro R" panose="020B0400000000000000" pitchFamily="34" charset="-128"/>
              <a:ea typeface="小塚ゴシック Pro R" panose="020B0400000000000000" pitchFamily="34" charset="-128"/>
            </a:endParaRPr>
          </a:p>
        </p:txBody>
      </p:sp>
      <p:sp>
        <p:nvSpPr>
          <p:cNvPr id="6" name="テキスト ボックス 5"/>
          <p:cNvSpPr txBox="1"/>
          <p:nvPr/>
        </p:nvSpPr>
        <p:spPr>
          <a:xfrm>
            <a:off x="2353825" y="2941321"/>
            <a:ext cx="1980029" cy="523220"/>
          </a:xfrm>
          <a:prstGeom prst="rect">
            <a:avLst/>
          </a:prstGeom>
          <a:noFill/>
        </p:spPr>
        <p:txBody>
          <a:bodyPr wrap="none" rtlCol="0">
            <a:spAutoFit/>
          </a:bodyPr>
          <a:lstStyle/>
          <a:p>
            <a:pPr algn="ctr"/>
            <a:r>
              <a:rPr lang="ja-JP" altLang="en-US" sz="1400">
                <a:latin typeface="小塚ゴシック Pro M" panose="020B0700000000000000" pitchFamily="34" charset="-128"/>
                <a:ea typeface="小塚ゴシック Pro M" panose="020B0700000000000000" pitchFamily="34" charset="-128"/>
              </a:rPr>
              <a:t>分子</a:t>
            </a:r>
            <a:r>
              <a:rPr lang="ja-JP" altLang="en-US" sz="1400" smtClean="0">
                <a:latin typeface="小塚ゴシック Pro M" panose="020B0700000000000000" pitchFamily="34" charset="-128"/>
                <a:ea typeface="小塚ゴシック Pro M" panose="020B0700000000000000" pitchFamily="34" charset="-128"/>
              </a:rPr>
              <a:t>シミュレーション</a:t>
            </a:r>
            <a:r>
              <a:rPr lang="en-US" altLang="ja-JP" sz="1400" smtClean="0">
                <a:latin typeface="小塚ゴシック Pro M" panose="020B0700000000000000" pitchFamily="34" charset="-128"/>
                <a:ea typeface="小塚ゴシック Pro M" panose="020B0700000000000000" pitchFamily="34" charset="-128"/>
              </a:rPr>
              <a:t/>
            </a:r>
            <a:br>
              <a:rPr lang="en-US" altLang="ja-JP" sz="1400" smtClean="0">
                <a:latin typeface="小塚ゴシック Pro M" panose="020B0700000000000000" pitchFamily="34" charset="-128"/>
                <a:ea typeface="小塚ゴシック Pro M" panose="020B0700000000000000" pitchFamily="34" charset="-128"/>
              </a:rPr>
            </a:br>
            <a:r>
              <a:rPr kumimoji="1" lang="ja-JP" altLang="en-US" sz="1400" smtClean="0">
                <a:latin typeface="小塚ゴシック Pro M" panose="020B0700000000000000" pitchFamily="34" charset="-128"/>
                <a:ea typeface="小塚ゴシック Pro M" panose="020B0700000000000000" pitchFamily="34" charset="-128"/>
              </a:rPr>
              <a:t>（ＭＤ</a:t>
            </a:r>
            <a:r>
              <a:rPr kumimoji="1" lang="ja-JP" altLang="en-US" sz="1400" dirty="0" smtClean="0">
                <a:latin typeface="小塚ゴシック Pro M" panose="020B0700000000000000" pitchFamily="34" charset="-128"/>
                <a:ea typeface="小塚ゴシック Pro M" panose="020B0700000000000000" pitchFamily="34" charset="-128"/>
              </a:rPr>
              <a:t>・ＭＣ）</a:t>
            </a:r>
            <a:endParaRPr kumimoji="1" lang="ja-JP" altLang="en-US" sz="1400" dirty="0">
              <a:latin typeface="小塚ゴシック Pro M" panose="020B0700000000000000" pitchFamily="34" charset="-128"/>
              <a:ea typeface="小塚ゴシック Pro M" panose="020B0700000000000000" pitchFamily="34" charset="-128"/>
            </a:endParaRPr>
          </a:p>
        </p:txBody>
      </p:sp>
      <p:sp>
        <p:nvSpPr>
          <p:cNvPr id="29" name="テキスト ボックス 28"/>
          <p:cNvSpPr txBox="1"/>
          <p:nvPr/>
        </p:nvSpPr>
        <p:spPr>
          <a:xfrm>
            <a:off x="4826433" y="2982350"/>
            <a:ext cx="2339102" cy="307777"/>
          </a:xfrm>
          <a:prstGeom prst="rect">
            <a:avLst/>
          </a:prstGeom>
          <a:noFill/>
        </p:spPr>
        <p:txBody>
          <a:bodyPr wrap="none" rtlCol="0">
            <a:spAutoFit/>
          </a:bodyPr>
          <a:lstStyle/>
          <a:p>
            <a:r>
              <a:rPr kumimoji="1" lang="ja-JP" altLang="en-US" sz="1400" dirty="0" smtClean="0">
                <a:latin typeface="小塚ゴシック Pro M" panose="020B0700000000000000" pitchFamily="34" charset="-128"/>
                <a:ea typeface="小塚ゴシック Pro M" panose="020B0700000000000000" pitchFamily="34" charset="-128"/>
              </a:rPr>
              <a:t>解釈（熱力学・化学平衡）</a:t>
            </a:r>
            <a:endParaRPr kumimoji="1" lang="ja-JP" altLang="en-US" sz="1400" dirty="0">
              <a:latin typeface="小塚ゴシック Pro M" panose="020B0700000000000000" pitchFamily="34" charset="-128"/>
              <a:ea typeface="小塚ゴシック Pro M" panose="020B0700000000000000" pitchFamily="34" charset="-128"/>
            </a:endParaRPr>
          </a:p>
        </p:txBody>
      </p:sp>
      <p:pic>
        <p:nvPicPr>
          <p:cNvPr id="3076" name="Picture 4" descr="CPL-2-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167" y="1518472"/>
            <a:ext cx="1023018" cy="110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8479" y="1522511"/>
            <a:ext cx="834186" cy="11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C:\Users\mnagaoka\Documents\1stSNDL\01208\H25新学術(岡崎)\長岡植村\ACIE0601FIG3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3828" y="1317582"/>
            <a:ext cx="2911642" cy="1221586"/>
          </a:xfrm>
          <a:prstGeom prst="rect">
            <a:avLst/>
          </a:prstGeom>
          <a:noFill/>
          <a:extLst>
            <a:ext uri="{909E8E84-426E-40DD-AFC4-6F175D3DCCD1}">
              <a14:hiddenFill xmlns:a14="http://schemas.microsoft.com/office/drawing/2010/main">
                <a:solidFill>
                  <a:srgbClr val="FFFFFF"/>
                </a:solidFill>
              </a14:hiddenFill>
            </a:ext>
          </a:extLst>
        </p:spPr>
      </p:pic>
      <p:sp>
        <p:nvSpPr>
          <p:cNvPr id="14" name="右矢印 13"/>
          <p:cNvSpPr/>
          <p:nvPr/>
        </p:nvSpPr>
        <p:spPr>
          <a:xfrm>
            <a:off x="2550685" y="2409924"/>
            <a:ext cx="1518340" cy="576092"/>
          </a:xfrm>
          <a:prstGeom prst="rightArrow">
            <a:avLst/>
          </a:prstGeom>
          <a:gradFill>
            <a:gsLst>
              <a:gs pos="0">
                <a:srgbClr val="0070C0"/>
              </a:gs>
              <a:gs pos="100000">
                <a:srgbClr val="00B0F0"/>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600" dirty="0" smtClean="0">
                <a:latin typeface="小塚ゴシック Pro M" panose="020B0700000000000000" pitchFamily="34" charset="-128"/>
                <a:ea typeface="小塚ゴシック Pro M" panose="020B0700000000000000" pitchFamily="34" charset="-128"/>
              </a:rPr>
              <a:t>分子論</a:t>
            </a:r>
            <a:endParaRPr kumimoji="1" lang="ja-JP" altLang="en-US" sz="1600" dirty="0">
              <a:latin typeface="小塚ゴシック Pro M" panose="020B0700000000000000" pitchFamily="34" charset="-128"/>
              <a:ea typeface="小塚ゴシック Pro M" panose="020B0700000000000000" pitchFamily="34" charset="-128"/>
            </a:endParaRPr>
          </a:p>
        </p:txBody>
      </p:sp>
      <p:pic>
        <p:nvPicPr>
          <p:cNvPr id="3082" name="Picture 10" descr="C:\Users\mnagaoka\Documents\1stSNDL\01208\H25新学術(岡崎)\長岡植村\ACIE0601FIG1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8613" y="1321299"/>
            <a:ext cx="2657561" cy="1454558"/>
          </a:xfrm>
          <a:prstGeom prst="rect">
            <a:avLst/>
          </a:prstGeom>
          <a:noFill/>
          <a:extLst>
            <a:ext uri="{909E8E84-426E-40DD-AFC4-6F175D3DCCD1}">
              <a14:hiddenFill xmlns:a14="http://schemas.microsoft.com/office/drawing/2010/main">
                <a:solidFill>
                  <a:srgbClr val="FFFFFF"/>
                </a:solidFill>
              </a14:hiddenFill>
            </a:ext>
          </a:extLst>
        </p:spPr>
      </p:pic>
      <p:sp>
        <p:nvSpPr>
          <p:cNvPr id="15" name="左矢印 14"/>
          <p:cNvSpPr/>
          <p:nvPr/>
        </p:nvSpPr>
        <p:spPr>
          <a:xfrm>
            <a:off x="5220325" y="2387710"/>
            <a:ext cx="1439092" cy="607223"/>
          </a:xfrm>
          <a:prstGeom prst="leftArrow">
            <a:avLst/>
          </a:prstGeom>
          <a:gradFill>
            <a:gsLst>
              <a:gs pos="0">
                <a:srgbClr val="0070C0"/>
              </a:gs>
              <a:gs pos="100000">
                <a:srgbClr val="00B0F0"/>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600" dirty="0" smtClean="0">
                <a:solidFill>
                  <a:schemeClr val="bg1"/>
                </a:solidFill>
                <a:latin typeface="小塚ゴシック Pro M" panose="020B0700000000000000" pitchFamily="34" charset="-128"/>
                <a:ea typeface="小塚ゴシック Pro M" panose="020B0700000000000000" pitchFamily="34" charset="-128"/>
              </a:rPr>
              <a:t>現象論</a:t>
            </a:r>
            <a:endParaRPr kumimoji="1" lang="ja-JP" altLang="en-US" sz="1600" dirty="0">
              <a:solidFill>
                <a:schemeClr val="bg1"/>
              </a:solidFill>
              <a:latin typeface="小塚ゴシック Pro M" panose="020B0700000000000000" pitchFamily="34" charset="-128"/>
              <a:ea typeface="小塚ゴシック Pro M" panose="020B0700000000000000" pitchFamily="34" charset="-128"/>
            </a:endParaRPr>
          </a:p>
        </p:txBody>
      </p:sp>
      <p:sp>
        <p:nvSpPr>
          <p:cNvPr id="39" name="テキスト ボックス 38"/>
          <p:cNvSpPr txBox="1"/>
          <p:nvPr/>
        </p:nvSpPr>
        <p:spPr>
          <a:xfrm>
            <a:off x="6098308" y="3502525"/>
            <a:ext cx="2916870" cy="276999"/>
          </a:xfrm>
          <a:prstGeom prst="rect">
            <a:avLst/>
          </a:prstGeom>
          <a:noFill/>
        </p:spPr>
        <p:txBody>
          <a:bodyPr wrap="square" rtlCol="0">
            <a:spAutoFit/>
          </a:bodyPr>
          <a:lstStyle/>
          <a:p>
            <a:r>
              <a:rPr kumimoji="1" lang="en-US" altLang="ja-JP" sz="1200" dirty="0" smtClean="0"/>
              <a:t>* </a:t>
            </a:r>
            <a:r>
              <a:rPr lang="de-DE" altLang="ja-JP" sz="1200" dirty="0"/>
              <a:t>Angew. Chem. Int. Ed. </a:t>
            </a:r>
            <a:r>
              <a:rPr lang="de-DE" altLang="ja-JP" sz="1200" dirty="0" smtClean="0"/>
              <a:t>200</a:t>
            </a:r>
            <a:r>
              <a:rPr lang="en-US" altLang="ja-JP" sz="1200" dirty="0" smtClean="0"/>
              <a:t>6</a:t>
            </a:r>
            <a:r>
              <a:rPr lang="de-DE" altLang="ja-JP" sz="1200" dirty="0" smtClean="0"/>
              <a:t>, 45</a:t>
            </a:r>
            <a:r>
              <a:rPr lang="de-DE" altLang="ja-JP" sz="1200" smtClean="0"/>
              <a:t>, 4112</a:t>
            </a:r>
            <a:endParaRPr kumimoji="1" lang="ja-JP" altLang="en-US" sz="1200" dirty="0"/>
          </a:p>
        </p:txBody>
      </p:sp>
      <p:sp>
        <p:nvSpPr>
          <p:cNvPr id="3" name="テキスト ボックス 2"/>
          <p:cNvSpPr txBox="1"/>
          <p:nvPr/>
        </p:nvSpPr>
        <p:spPr>
          <a:xfrm>
            <a:off x="7491384" y="2733538"/>
            <a:ext cx="1569661" cy="646331"/>
          </a:xfrm>
          <a:prstGeom prst="rect">
            <a:avLst/>
          </a:prstGeom>
          <a:noFill/>
        </p:spPr>
        <p:txBody>
          <a:bodyPr wrap="none" rtlCol="0">
            <a:spAutoFit/>
          </a:bodyPr>
          <a:lstStyle/>
          <a:p>
            <a:pPr algn="r"/>
            <a:r>
              <a:rPr kumimoji="1" lang="ja-JP" altLang="en-US" dirty="0" smtClean="0">
                <a:solidFill>
                  <a:srgbClr val="FF6600"/>
                </a:solidFill>
                <a:latin typeface="小塚ゴシック Pro M" panose="020B0700000000000000" pitchFamily="34" charset="-128"/>
                <a:ea typeface="小塚ゴシック Pro M" panose="020B0700000000000000" pitchFamily="34" charset="-128"/>
              </a:rPr>
              <a:t>Ｘ線構造解析</a:t>
            </a:r>
            <a:endParaRPr kumimoji="1" lang="en-US" altLang="ja-JP" dirty="0" smtClean="0">
              <a:solidFill>
                <a:srgbClr val="FF6600"/>
              </a:solidFill>
              <a:latin typeface="小塚ゴシック Pro M" panose="020B0700000000000000" pitchFamily="34" charset="-128"/>
              <a:ea typeface="小塚ゴシック Pro M" panose="020B0700000000000000" pitchFamily="34" charset="-128"/>
            </a:endParaRPr>
          </a:p>
          <a:p>
            <a:pPr algn="r"/>
            <a:r>
              <a:rPr lang="ja-JP" altLang="en-US" dirty="0" smtClean="0">
                <a:solidFill>
                  <a:srgbClr val="FF6600"/>
                </a:solidFill>
                <a:latin typeface="小塚ゴシック Pro M" panose="020B0700000000000000" pitchFamily="34" charset="-128"/>
                <a:ea typeface="小塚ゴシック Pro M" panose="020B0700000000000000" pitchFamily="34" charset="-128"/>
              </a:rPr>
              <a:t>ＵＶ可視分光</a:t>
            </a:r>
            <a:endParaRPr kumimoji="1" lang="ja-JP" altLang="en-US" dirty="0">
              <a:solidFill>
                <a:srgbClr val="FF6600"/>
              </a:solidFill>
              <a:latin typeface="小塚ゴシック Pro M" panose="020B0700000000000000" pitchFamily="34" charset="-128"/>
              <a:ea typeface="小塚ゴシック Pro M" panose="020B0700000000000000" pitchFamily="34" charset="-128"/>
            </a:endParaRPr>
          </a:p>
        </p:txBody>
      </p:sp>
      <p:sp>
        <p:nvSpPr>
          <p:cNvPr id="9" name="テキスト ボックス 8"/>
          <p:cNvSpPr txBox="1"/>
          <p:nvPr/>
        </p:nvSpPr>
        <p:spPr>
          <a:xfrm>
            <a:off x="7020272" y="2725275"/>
            <a:ext cx="697627" cy="338554"/>
          </a:xfrm>
          <a:prstGeom prst="rect">
            <a:avLst/>
          </a:prstGeom>
          <a:noFill/>
        </p:spPr>
        <p:txBody>
          <a:bodyPr wrap="none" rtlCol="0">
            <a:spAutoFit/>
          </a:bodyPr>
          <a:lstStyle/>
          <a:p>
            <a:r>
              <a:rPr lang="ja-JP" altLang="en-US" sz="1600" dirty="0" smtClean="0">
                <a:latin typeface="小塚ゴシック Pro B" panose="020B0800000000000000" pitchFamily="34" charset="-128"/>
                <a:ea typeface="小塚ゴシック Pro B" panose="020B0800000000000000" pitchFamily="34" charset="-128"/>
              </a:rPr>
              <a:t>実験</a:t>
            </a:r>
            <a:r>
              <a:rPr lang="en-US" altLang="ja-JP" sz="1600" dirty="0" smtClean="0">
                <a:latin typeface="小塚ゴシック Pro B" panose="020B0800000000000000" pitchFamily="34" charset="-128"/>
                <a:ea typeface="小塚ゴシック Pro B" panose="020B0800000000000000" pitchFamily="34" charset="-128"/>
              </a:rPr>
              <a:t>*</a:t>
            </a:r>
          </a:p>
        </p:txBody>
      </p:sp>
      <p:sp>
        <p:nvSpPr>
          <p:cNvPr id="27" name="タイトル 1"/>
          <p:cNvSpPr>
            <a:spLocks noGrp="1"/>
          </p:cNvSpPr>
          <p:nvPr>
            <p:ph type="title"/>
          </p:nvPr>
        </p:nvSpPr>
        <p:spPr>
          <a:xfrm>
            <a:off x="71500" y="44624"/>
            <a:ext cx="9001000" cy="720080"/>
          </a:xfrm>
        </p:spPr>
        <p:txBody>
          <a:bodyPr tIns="180000">
            <a:noAutofit/>
          </a:bodyPr>
          <a:lstStyle/>
          <a:p>
            <a:pPr algn="ctr">
              <a:spcBef>
                <a:spcPct val="50000"/>
              </a:spcBef>
            </a:pPr>
            <a:r>
              <a:rPr lang="en-US" altLang="ja-JP" sz="3600" smtClean="0">
                <a:solidFill>
                  <a:schemeClr val="bg1"/>
                </a:solidFill>
                <a:latin typeface="小塚ゴシック Pro B" pitchFamily="34" charset="-128"/>
                <a:ea typeface="小塚ゴシック Pro B" pitchFamily="34" charset="-128"/>
              </a:rPr>
              <a:t>PCP</a:t>
            </a:r>
            <a:r>
              <a:rPr lang="ja-JP" altLang="en-US" sz="3600" smtClean="0">
                <a:solidFill>
                  <a:schemeClr val="bg1"/>
                </a:solidFill>
                <a:latin typeface="小塚ゴシック Pro B" pitchFamily="34" charset="-128"/>
                <a:ea typeface="小塚ゴシック Pro B" pitchFamily="34" charset="-128"/>
              </a:rPr>
              <a:t>を反応場とした新物質集積機構の解明</a:t>
            </a:r>
            <a:endParaRPr lang="ja-JP" altLang="en-US" sz="3600">
              <a:solidFill>
                <a:schemeClr val="bg1"/>
              </a:solidFill>
              <a:latin typeface="小塚ゴシック Pro B" pitchFamily="34" charset="-128"/>
              <a:ea typeface="小塚ゴシック Pro B" pitchFamily="34" charset="-128"/>
            </a:endParaRPr>
          </a:p>
        </p:txBody>
      </p:sp>
      <p:sp>
        <p:nvSpPr>
          <p:cNvPr id="36" name="スライド番号プレースホルダー 1"/>
          <p:cNvSpPr>
            <a:spLocks noGrp="1"/>
          </p:cNvSpPr>
          <p:nvPr>
            <p:ph type="sldNum" sz="quarter" idx="12"/>
          </p:nvPr>
        </p:nvSpPr>
        <p:spPr>
          <a:xfrm>
            <a:off x="7020272" y="6462162"/>
            <a:ext cx="2057400" cy="365125"/>
          </a:xfrm>
        </p:spPr>
        <p:txBody>
          <a:bodyPr/>
          <a:lstStyle/>
          <a:p>
            <a:fld id="{61F34C52-A962-4E8D-A3A1-266E442B7808}" type="slidenum">
              <a:rPr kumimoji="1" lang="ja-JP" altLang="en-US" smtClean="0"/>
              <a:t>10</a:t>
            </a:fld>
            <a:endParaRPr kumimoji="1" lang="ja-JP" altLang="en-US"/>
          </a:p>
        </p:txBody>
      </p:sp>
      <p:sp>
        <p:nvSpPr>
          <p:cNvPr id="8" name="テキスト ボックス 7"/>
          <p:cNvSpPr txBox="1"/>
          <p:nvPr/>
        </p:nvSpPr>
        <p:spPr>
          <a:xfrm>
            <a:off x="506506" y="4154174"/>
            <a:ext cx="8130988" cy="2400657"/>
          </a:xfrm>
          <a:prstGeom prst="rect">
            <a:avLst/>
          </a:prstGeom>
          <a:noFill/>
        </p:spPr>
        <p:txBody>
          <a:bodyPr wrap="square" rtlCol="0">
            <a:spAutoFit/>
          </a:bodyPr>
          <a:lstStyle/>
          <a:p>
            <a:pPr>
              <a:spcAft>
                <a:spcPts val="1200"/>
              </a:spcAft>
            </a:pPr>
            <a:r>
              <a:rPr lang="ja-JP" altLang="en-US" sz="2000" smtClean="0">
                <a:latin typeface="小塚ゴシック Pro R" panose="020B0400000000000000" pitchFamily="34" charset="-128"/>
                <a:ea typeface="小塚ゴシック Pro R" panose="020B0400000000000000" pitchFamily="34" charset="-128"/>
              </a:rPr>
              <a:t>実験結果を説明するための</a:t>
            </a:r>
            <a:r>
              <a:rPr lang="ja-JP" altLang="en-US" sz="2000" u="sng" smtClean="0">
                <a:latin typeface="小塚ゴシック Pro R" panose="020B0400000000000000" pitchFamily="34" charset="-128"/>
                <a:ea typeface="小塚ゴシック Pro R" panose="020B0400000000000000" pitchFamily="34" charset="-128"/>
              </a:rPr>
              <a:t>全原子モデル</a:t>
            </a:r>
            <a:r>
              <a:rPr lang="ja-JP" altLang="en-US" sz="2000" smtClean="0">
                <a:latin typeface="小塚ゴシック Pro R" panose="020B0400000000000000" pitchFamily="34" charset="-128"/>
                <a:ea typeface="小塚ゴシック Pro R" panose="020B0400000000000000" pitchFamily="34" charset="-128"/>
              </a:rPr>
              <a:t>の作成</a:t>
            </a:r>
            <a:endParaRPr lang="en-US" altLang="ja-JP" sz="2000" smtClean="0">
              <a:latin typeface="小塚ゴシック Pro R" panose="020B0400000000000000" pitchFamily="34" charset="-128"/>
              <a:ea typeface="小塚ゴシック Pro R" panose="020B0400000000000000" pitchFamily="34" charset="-128"/>
            </a:endParaRPr>
          </a:p>
          <a:p>
            <a:pPr>
              <a:spcAft>
                <a:spcPts val="1200"/>
              </a:spcAft>
            </a:pPr>
            <a:r>
              <a:rPr kumimoji="1" lang="en-US" altLang="ja-JP" sz="2000" smtClean="0">
                <a:latin typeface="小塚ゴシック Pro R" panose="020B0400000000000000" pitchFamily="34" charset="-128"/>
                <a:ea typeface="小塚ゴシック Pro R" panose="020B0400000000000000" pitchFamily="34" charset="-128"/>
              </a:rPr>
              <a:t>MD</a:t>
            </a:r>
            <a:r>
              <a:rPr kumimoji="1" lang="ja-JP" altLang="en-US" sz="2000" smtClean="0">
                <a:latin typeface="小塚ゴシック Pro R" panose="020B0400000000000000" pitchFamily="34" charset="-128"/>
                <a:ea typeface="小塚ゴシック Pro R" panose="020B0400000000000000" pitchFamily="34" charset="-128"/>
              </a:rPr>
              <a:t>（分子動力学）計算による</a:t>
            </a:r>
            <a:r>
              <a:rPr kumimoji="1" lang="ja-JP" altLang="en-US" sz="2000" u="sng" smtClean="0">
                <a:latin typeface="小塚ゴシック Pro R" panose="020B0400000000000000" pitchFamily="34" charset="-128"/>
                <a:ea typeface="小塚ゴシック Pro R" panose="020B0400000000000000" pitchFamily="34" charset="-128"/>
              </a:rPr>
              <a:t>高分子構造の解明</a:t>
            </a:r>
            <a:endParaRPr kumimoji="1" lang="en-US" altLang="ja-JP" sz="2000" u="sng" smtClean="0">
              <a:latin typeface="小塚ゴシック Pro R" panose="020B0400000000000000" pitchFamily="34" charset="-128"/>
              <a:ea typeface="小塚ゴシック Pro R" panose="020B0400000000000000" pitchFamily="34" charset="-128"/>
            </a:endParaRPr>
          </a:p>
          <a:p>
            <a:pPr>
              <a:spcAft>
                <a:spcPts val="1200"/>
              </a:spcAft>
            </a:pPr>
            <a:r>
              <a:rPr kumimoji="1" lang="en-US" altLang="ja-JP" sz="2000" smtClean="0">
                <a:latin typeface="小塚ゴシック Pro R" panose="020B0400000000000000" pitchFamily="34" charset="-128"/>
                <a:ea typeface="小塚ゴシック Pro R" panose="020B0400000000000000" pitchFamily="34" charset="-128"/>
              </a:rPr>
              <a:t>GCMC</a:t>
            </a:r>
            <a:r>
              <a:rPr kumimoji="1" lang="ja-JP" altLang="en-US" sz="2000" smtClean="0">
                <a:latin typeface="小塚ゴシック Pro R" panose="020B0400000000000000" pitchFamily="34" charset="-128"/>
                <a:ea typeface="小塚ゴシック Pro R" panose="020B0400000000000000" pitchFamily="34" charset="-128"/>
              </a:rPr>
              <a:t>（グランドカノニカルモンテカルロ）計算による</a:t>
            </a:r>
            <a:r>
              <a:rPr kumimoji="1" lang="ja-JP" altLang="en-US" sz="2000" u="sng" smtClean="0">
                <a:latin typeface="小塚ゴシック Pro R" panose="020B0400000000000000" pitchFamily="34" charset="-128"/>
                <a:ea typeface="小塚ゴシック Pro R" panose="020B0400000000000000" pitchFamily="34" charset="-128"/>
              </a:rPr>
              <a:t>熱力学的特性</a:t>
            </a:r>
            <a:r>
              <a:rPr kumimoji="1" lang="ja-JP" altLang="en-US" sz="2000" smtClean="0">
                <a:latin typeface="小塚ゴシック Pro R" panose="020B0400000000000000" pitchFamily="34" charset="-128"/>
                <a:ea typeface="小塚ゴシック Pro R" panose="020B0400000000000000" pitchFamily="34" charset="-128"/>
              </a:rPr>
              <a:t>（平均吸着エネルギー、平均吸着分子数）</a:t>
            </a:r>
            <a:r>
              <a:rPr kumimoji="1" lang="ja-JP" altLang="en-US" sz="2000" u="sng" smtClean="0">
                <a:latin typeface="小塚ゴシック Pro R" panose="020B0400000000000000" pitchFamily="34" charset="-128"/>
                <a:ea typeface="小塚ゴシック Pro R" panose="020B0400000000000000" pitchFamily="34" charset="-128"/>
              </a:rPr>
              <a:t>の解明</a:t>
            </a:r>
            <a:endParaRPr kumimoji="1" lang="en-US" altLang="ja-JP" sz="2000" u="sng" smtClean="0">
              <a:latin typeface="小塚ゴシック Pro R" panose="020B0400000000000000" pitchFamily="34" charset="-128"/>
              <a:ea typeface="小塚ゴシック Pro R" panose="020B0400000000000000" pitchFamily="34" charset="-128"/>
            </a:endParaRPr>
          </a:p>
          <a:p>
            <a:pPr>
              <a:spcAft>
                <a:spcPts val="1200"/>
              </a:spcAft>
            </a:pPr>
            <a:r>
              <a:rPr kumimoji="1" lang="ja-JP" altLang="en-US" sz="2000" smtClean="0">
                <a:latin typeface="小塚ゴシック Pro R" panose="020B0400000000000000" pitchFamily="34" charset="-128"/>
                <a:ea typeface="小塚ゴシック Pro R" panose="020B0400000000000000" pitchFamily="34" charset="-128"/>
              </a:rPr>
              <a:t>ただし</a:t>
            </a:r>
            <a:r>
              <a:rPr kumimoji="1" lang="en-US" altLang="ja-JP" sz="2000" smtClean="0">
                <a:latin typeface="小塚ゴシック Pro R" panose="020B0400000000000000" pitchFamily="34" charset="-128"/>
                <a:ea typeface="小塚ゴシック Pro R" panose="020B0400000000000000" pitchFamily="34" charset="-128"/>
              </a:rPr>
              <a:t>PCP</a:t>
            </a:r>
            <a:r>
              <a:rPr kumimoji="1" lang="ja-JP" altLang="en-US" sz="2000" smtClean="0">
                <a:latin typeface="小塚ゴシック Pro R" panose="020B0400000000000000" pitchFamily="34" charset="-128"/>
                <a:ea typeface="小塚ゴシック Pro R" panose="020B0400000000000000" pitchFamily="34" charset="-128"/>
              </a:rPr>
              <a:t>構造は固定</a:t>
            </a:r>
            <a:r>
              <a:rPr kumimoji="1" lang="en-US" altLang="ja-JP" sz="2000" smtClean="0">
                <a:latin typeface="小塚ゴシック Pro M" panose="020B0700000000000000" pitchFamily="34" charset="-128"/>
                <a:ea typeface="小塚ゴシック Pro M" panose="020B0700000000000000" pitchFamily="34" charset="-128"/>
              </a:rPr>
              <a:t/>
            </a:r>
            <a:br>
              <a:rPr kumimoji="1" lang="en-US" altLang="ja-JP" sz="2000" smtClean="0">
                <a:latin typeface="小塚ゴシック Pro M" panose="020B0700000000000000" pitchFamily="34" charset="-128"/>
                <a:ea typeface="小塚ゴシック Pro M" panose="020B0700000000000000" pitchFamily="34" charset="-128"/>
              </a:rPr>
            </a:br>
            <a:r>
              <a:rPr kumimoji="1" lang="ja-JP" altLang="en-US" sz="2000" smtClean="0">
                <a:latin typeface="小塚ゴシック Pro R" panose="020B0400000000000000" pitchFamily="34" charset="-128"/>
                <a:ea typeface="小塚ゴシック Pro R" panose="020B0400000000000000" pitchFamily="34" charset="-128"/>
              </a:rPr>
              <a:t>（用いた</a:t>
            </a:r>
            <a:r>
              <a:rPr lang="ja-JP" altLang="en-US" sz="2000" smtClean="0">
                <a:latin typeface="小塚ゴシック Pro R" panose="020B0400000000000000" pitchFamily="34" charset="-128"/>
                <a:ea typeface="小塚ゴシック Pro R" panose="020B0400000000000000" pitchFamily="34" charset="-128"/>
              </a:rPr>
              <a:t>汎用力場は</a:t>
            </a:r>
            <a:r>
              <a:rPr lang="en-US" altLang="ja-JP" sz="2000" smtClean="0">
                <a:latin typeface="小塚ゴシック Pro R" panose="020B0400000000000000" pitchFamily="34" charset="-128"/>
                <a:ea typeface="小塚ゴシック Pro R" panose="020B0400000000000000" pitchFamily="34" charset="-128"/>
              </a:rPr>
              <a:t>PCP</a:t>
            </a:r>
            <a:r>
              <a:rPr lang="ja-JP" altLang="en-US" sz="2000" smtClean="0">
                <a:latin typeface="小塚ゴシック Pro R" panose="020B0400000000000000" pitchFamily="34" charset="-128"/>
                <a:ea typeface="小塚ゴシック Pro R" panose="020B0400000000000000" pitchFamily="34" charset="-128"/>
              </a:rPr>
              <a:t>の構造を再現できないため）</a:t>
            </a:r>
            <a:endParaRPr kumimoji="1" lang="ja-JP" altLang="en-US" sz="2000">
              <a:latin typeface="小塚ゴシック Pro R" panose="020B0400000000000000" pitchFamily="34" charset="-128"/>
              <a:ea typeface="小塚ゴシック Pro R" panose="020B0400000000000000" pitchFamily="34" charset="-128"/>
            </a:endParaRPr>
          </a:p>
        </p:txBody>
      </p:sp>
    </p:spTree>
    <p:extLst>
      <p:ext uri="{BB962C8B-B14F-4D97-AF65-F5344CB8AC3E}">
        <p14:creationId xmlns:p14="http://schemas.microsoft.com/office/powerpoint/2010/main" val="1142651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94992" y="6421044"/>
            <a:ext cx="2057400" cy="365125"/>
          </a:xfrm>
        </p:spPr>
        <p:txBody>
          <a:bodyPr/>
          <a:lstStyle/>
          <a:p>
            <a:fld id="{61F34C52-A962-4E8D-A3A1-266E442B7808}" type="slidenum">
              <a:rPr kumimoji="1" lang="ja-JP" altLang="en-US" smtClean="0"/>
              <a:t>11</a:t>
            </a:fld>
            <a:endParaRPr kumimoji="1" lang="ja-JP" altLang="en-US"/>
          </a:p>
        </p:txBody>
      </p:sp>
      <p:sp>
        <p:nvSpPr>
          <p:cNvPr id="3" name="正方形/長方形 2"/>
          <p:cNvSpPr/>
          <p:nvPr/>
        </p:nvSpPr>
        <p:spPr>
          <a:xfrm>
            <a:off x="152400" y="3784631"/>
            <a:ext cx="8714956" cy="1800493"/>
          </a:xfrm>
          <a:prstGeom prst="rect">
            <a:avLst/>
          </a:prstGeom>
        </p:spPr>
        <p:txBody>
          <a:bodyPr wrap="square">
            <a:spAutoFit/>
          </a:bodyPr>
          <a:lstStyle/>
          <a:p>
            <a:pPr algn="just">
              <a:spcAft>
                <a:spcPts val="600"/>
              </a:spcAft>
            </a:pPr>
            <a:r>
              <a:rPr lang="ja-JP" altLang="en-US" sz="2000" kern="100">
                <a:latin typeface="小塚ゴシック Pro R" panose="020B0400000000000000" pitchFamily="34" charset="-128"/>
                <a:ea typeface="小塚ゴシック Pro R" panose="020B0400000000000000" pitchFamily="34" charset="-128"/>
                <a:cs typeface="Times New Roman" panose="02020603050405020304" pitchFamily="18" charset="0"/>
              </a:rPr>
              <a:t>汎用力場（</a:t>
            </a:r>
            <a:r>
              <a:rPr lang="en-US" altLang="ja-JP" sz="2000" kern="100">
                <a:latin typeface="小塚ゴシック Pro R" panose="020B0400000000000000" pitchFamily="34" charset="-128"/>
                <a:ea typeface="小塚ゴシック Pro R" panose="020B0400000000000000" pitchFamily="34" charset="-128"/>
                <a:cs typeface="Times New Roman" panose="02020603050405020304" pitchFamily="18" charset="0"/>
              </a:rPr>
              <a:t>UFF</a:t>
            </a:r>
            <a:r>
              <a:rPr lang="ja-JP" altLang="ja-JP" sz="2000" kern="100">
                <a:latin typeface="小塚ゴシック Pro R" panose="020B0400000000000000" pitchFamily="34" charset="-128"/>
                <a:ea typeface="小塚ゴシック Pro R" panose="020B0400000000000000" pitchFamily="34" charset="-128"/>
                <a:cs typeface="Times New Roman" panose="02020603050405020304" pitchFamily="18" charset="0"/>
              </a:rPr>
              <a:t>力場</a:t>
            </a:r>
            <a:r>
              <a:rPr lang="ja-JP" altLang="en-US" sz="2000" kern="100">
                <a:latin typeface="小塚ゴシック Pro R" panose="020B0400000000000000" pitchFamily="34" charset="-128"/>
                <a:ea typeface="小塚ゴシック Pro R" panose="020B0400000000000000" pitchFamily="34" charset="-128"/>
                <a:cs typeface="Times New Roman" panose="02020603050405020304" pitchFamily="18" charset="0"/>
              </a:rPr>
              <a:t>）</a:t>
            </a:r>
            <a:r>
              <a:rPr lang="ja-JP" altLang="ja-JP" sz="2000" kern="100">
                <a:latin typeface="小塚ゴシック Pro R" panose="020B0400000000000000" pitchFamily="34" charset="-128"/>
                <a:ea typeface="小塚ゴシック Pro R" panose="020B0400000000000000" pitchFamily="34" charset="-128"/>
                <a:cs typeface="Times New Roman" panose="02020603050405020304" pitchFamily="18" charset="0"/>
              </a:rPr>
              <a:t>による</a:t>
            </a:r>
            <a:r>
              <a:rPr lang="ja-JP" altLang="en-US" sz="2000" kern="100">
                <a:latin typeface="小塚ゴシック Pro R" panose="020B0400000000000000" pitchFamily="34" charset="-128"/>
                <a:ea typeface="小塚ゴシック Pro R" panose="020B0400000000000000" pitchFamily="34" charset="-128"/>
                <a:cs typeface="Times New Roman" panose="02020603050405020304" pitchFamily="18" charset="0"/>
              </a:rPr>
              <a:t>ゲスト分子構造の</a:t>
            </a:r>
            <a:r>
              <a:rPr lang="ja-JP" altLang="ja-JP" sz="2000" kern="100">
                <a:latin typeface="小塚ゴシック Pro R" panose="020B0400000000000000" pitchFamily="34" charset="-128"/>
                <a:ea typeface="小塚ゴシック Pro R" panose="020B0400000000000000" pitchFamily="34" charset="-128"/>
                <a:cs typeface="Times New Roman" panose="02020603050405020304" pitchFamily="18" charset="0"/>
              </a:rPr>
              <a:t>最適化</a:t>
            </a:r>
          </a:p>
          <a:p>
            <a:pPr algn="just">
              <a:spcAft>
                <a:spcPts val="600"/>
              </a:spcAft>
            </a:pPr>
            <a:r>
              <a:rPr lang="en-US" altLang="ja-JP" sz="2000" kern="100" smtClean="0">
                <a:latin typeface="Times" panose="02020603050405020304" pitchFamily="18" charset="0"/>
                <a:ea typeface="小塚ゴシック Pro R" panose="020B0400000000000000" pitchFamily="34" charset="-128"/>
                <a:cs typeface="Times" panose="02020603050405020304" pitchFamily="18" charset="0"/>
              </a:rPr>
              <a:t>[</a:t>
            </a:r>
            <a:r>
              <a:rPr lang="en-US" altLang="ja-JP" sz="2000" kern="100">
                <a:latin typeface="Times" panose="02020603050405020304" pitchFamily="18" charset="0"/>
                <a:ea typeface="小塚ゴシック Pro R" panose="020B0400000000000000" pitchFamily="34" charset="-128"/>
                <a:cs typeface="Times" panose="02020603050405020304" pitchFamily="18" charset="0"/>
              </a:rPr>
              <a:t>Cu</a:t>
            </a:r>
            <a:r>
              <a:rPr lang="en-US" altLang="ja-JP" sz="2000" kern="100" baseline="-25000">
                <a:latin typeface="Times" panose="02020603050405020304" pitchFamily="18" charset="0"/>
                <a:ea typeface="小塚ゴシック Pro R" panose="020B0400000000000000" pitchFamily="34" charset="-128"/>
                <a:cs typeface="Times" panose="02020603050405020304" pitchFamily="18" charset="0"/>
              </a:rPr>
              <a:t>2</a:t>
            </a:r>
            <a:r>
              <a:rPr lang="en-US" altLang="ja-JP" sz="2000" kern="100">
                <a:latin typeface="Times" panose="02020603050405020304" pitchFamily="18" charset="0"/>
                <a:ea typeface="小塚ゴシック Pro R" panose="020B0400000000000000" pitchFamily="34" charset="-128"/>
                <a:cs typeface="Times" panose="02020603050405020304" pitchFamily="18" charset="0"/>
              </a:rPr>
              <a:t>(pzdc)</a:t>
            </a:r>
            <a:r>
              <a:rPr lang="en-US" altLang="ja-JP" sz="2000" kern="100" baseline="-25000">
                <a:latin typeface="Times" panose="02020603050405020304" pitchFamily="18" charset="0"/>
                <a:ea typeface="小塚ゴシック Pro R" panose="020B0400000000000000" pitchFamily="34" charset="-128"/>
                <a:cs typeface="Times" panose="02020603050405020304" pitchFamily="18" charset="0"/>
              </a:rPr>
              <a:t>2</a:t>
            </a:r>
            <a:r>
              <a:rPr lang="en-US" altLang="ja-JP" sz="2000" kern="100">
                <a:latin typeface="Times" panose="02020603050405020304" pitchFamily="18" charset="0"/>
                <a:ea typeface="小塚ゴシック Pro R" panose="020B0400000000000000" pitchFamily="34" charset="-128"/>
                <a:cs typeface="Times" panose="02020603050405020304" pitchFamily="18" charset="0"/>
              </a:rPr>
              <a:t>(pyrazine)]</a:t>
            </a:r>
            <a:r>
              <a:rPr lang="en-US" altLang="ja-JP" sz="2000" i="1" kern="100" baseline="-25000" smtClean="0">
                <a:latin typeface="Times" panose="02020603050405020304" pitchFamily="18" charset="0"/>
                <a:ea typeface="小塚ゴシック Pro R" panose="020B0400000000000000" pitchFamily="34" charset="-128"/>
                <a:cs typeface="Times" panose="02020603050405020304" pitchFamily="18" charset="0"/>
              </a:rPr>
              <a:t>n </a:t>
            </a:r>
            <a:r>
              <a:rPr lang="ja-JP" altLang="en-US" sz="2000" kern="100" smtClean="0">
                <a:latin typeface="Times" panose="02020603050405020304" pitchFamily="18" charset="0"/>
                <a:ea typeface="小塚ゴシック Pro R" panose="020B0400000000000000" pitchFamily="34" charset="-128"/>
                <a:cs typeface="Times" panose="02020603050405020304" pitchFamily="18" charset="0"/>
              </a:rPr>
              <a:t>（</a:t>
            </a:r>
            <a:r>
              <a:rPr lang="en-US" altLang="ja-JP" sz="2000" kern="100" smtClean="0">
                <a:latin typeface="Times" panose="02020603050405020304" pitchFamily="18" charset="0"/>
                <a:ea typeface="小塚ゴシック Pro R" panose="020B0400000000000000" pitchFamily="34" charset="-128"/>
                <a:cs typeface="Times" panose="02020603050405020304" pitchFamily="18" charset="0"/>
              </a:rPr>
              <a:t>CPL-1</a:t>
            </a:r>
            <a:r>
              <a:rPr lang="ja-JP" altLang="en-US" sz="2000" kern="100" smtClean="0">
                <a:latin typeface="Times" panose="02020603050405020304" pitchFamily="18" charset="0"/>
                <a:ea typeface="小塚ゴシック Pro R" panose="020B0400000000000000" pitchFamily="34" charset="-128"/>
                <a:cs typeface="Times" panose="02020603050405020304" pitchFamily="18" charset="0"/>
              </a:rPr>
              <a:t>）</a:t>
            </a:r>
            <a:r>
              <a:rPr lang="ja-JP" altLang="ja-JP"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の細孔内</a:t>
            </a:r>
            <a:r>
              <a:rPr lang="ja-JP" altLang="en-US"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でのゲスト分子（プロピオール酸メチル）</a:t>
            </a:r>
            <a:r>
              <a:rPr lang="ja-JP" altLang="ja-JP"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吸着構造の</a:t>
            </a:r>
            <a:r>
              <a:rPr lang="ja-JP" altLang="en-US"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原子レベルからの解明</a:t>
            </a:r>
            <a:endParaRPr lang="en-US" altLang="ja-JP"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a:p>
            <a:pPr algn="just">
              <a:spcAft>
                <a:spcPts val="600"/>
              </a:spcAft>
            </a:pPr>
            <a:r>
              <a:rPr lang="en-US" altLang="ja-JP"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	PCP</a:t>
            </a:r>
            <a:r>
              <a:rPr lang="ja-JP" altLang="en-US"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細孔表面の露出</a:t>
            </a:r>
            <a:r>
              <a:rPr lang="en-US" altLang="ja-JP"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O</a:t>
            </a:r>
            <a:r>
              <a:rPr lang="ja-JP" altLang="en-US"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原子にゲスト分子の </a:t>
            </a:r>
            <a:r>
              <a:rPr lang="en-US" altLang="ja-JP"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-C</a:t>
            </a:r>
            <a:r>
              <a:rPr lang="ja-JP" altLang="en-US"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a:t>
            </a:r>
            <a:r>
              <a:rPr lang="en-US" altLang="ja-JP"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CH</a:t>
            </a:r>
            <a:r>
              <a:rPr lang="ja-JP" altLang="en-US"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基が水素結合</a:t>
            </a:r>
            <a:endParaRPr lang="en-US" altLang="ja-JP" kern="100"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a:p>
            <a:pPr algn="just">
              <a:spcAft>
                <a:spcPts val="1200"/>
              </a:spcAft>
            </a:pPr>
            <a:r>
              <a:rPr lang="en-US" altLang="ja-JP"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	</a:t>
            </a:r>
            <a:r>
              <a:rPr lang="ja-JP" altLang="en-US"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細孔内での重合反応生成物の特徴を説明</a:t>
            </a:r>
            <a:endParaRPr lang="en-US" altLang="ja-JP" kern="100"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p:txBody>
      </p:sp>
      <p:pic>
        <p:nvPicPr>
          <p:cNvPr id="4" name="図 3"/>
          <p:cNvPicPr>
            <a:picLocks noChangeAspect="1"/>
          </p:cNvPicPr>
          <p:nvPr/>
        </p:nvPicPr>
        <p:blipFill rotWithShape="1">
          <a:blip r:embed="rId2"/>
          <a:srcRect l="9768" r="10601" b="20517"/>
          <a:stretch/>
        </p:blipFill>
        <p:spPr>
          <a:xfrm>
            <a:off x="152400" y="1147971"/>
            <a:ext cx="6849035" cy="2301516"/>
          </a:xfrm>
          <a:prstGeom prst="rect">
            <a:avLst/>
          </a:prstGeom>
        </p:spPr>
      </p:pic>
      <p:sp>
        <p:nvSpPr>
          <p:cNvPr id="6" name="正方形/長方形 5"/>
          <p:cNvSpPr/>
          <p:nvPr/>
        </p:nvSpPr>
        <p:spPr>
          <a:xfrm>
            <a:off x="71500" y="6429256"/>
            <a:ext cx="8279384" cy="307777"/>
          </a:xfrm>
          <a:prstGeom prst="rect">
            <a:avLst/>
          </a:prstGeom>
        </p:spPr>
        <p:txBody>
          <a:bodyPr wrap="square">
            <a:spAutoFit/>
          </a:bodyPr>
          <a:lstStyle/>
          <a:p>
            <a:pPr algn="just">
              <a:spcAft>
                <a:spcPts val="600"/>
              </a:spcAft>
            </a:pP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Uemura, T.; Kitaura, R.; </a:t>
            </a:r>
            <a:r>
              <a:rPr lang="en-US" altLang="ja-JP" sz="1400" u="sng" kern="100">
                <a:latin typeface="Times" panose="02020603050405020304" pitchFamily="18" charset="0"/>
                <a:ea typeface="ＭＳ 明朝" panose="02020609040205080304" pitchFamily="17" charset="-128"/>
                <a:cs typeface="Times New Roman" panose="02020603050405020304" pitchFamily="18" charset="0"/>
              </a:rPr>
              <a:t>Ohta, Y.; Nagaoka, M</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Kitagawa, S. </a:t>
            </a:r>
            <a:r>
              <a:rPr lang="en-US" altLang="ja-JP" sz="1400" i="1" kern="100">
                <a:latin typeface="Times" panose="02020603050405020304" pitchFamily="18" charset="0"/>
                <a:ea typeface="ＭＳ 明朝" panose="02020609040205080304" pitchFamily="17" charset="-128"/>
                <a:cs typeface="Times New Roman" panose="02020603050405020304" pitchFamily="18" charset="0"/>
              </a:rPr>
              <a:t>Angew. Chem. Int. Ed. Engl.</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a:t>
            </a:r>
            <a:r>
              <a:rPr lang="en-US" altLang="ja-JP" sz="1400" b="1" kern="100">
                <a:latin typeface="Times" panose="02020603050405020304" pitchFamily="18" charset="0"/>
                <a:ea typeface="ＭＳ 明朝" panose="02020609040205080304" pitchFamily="17" charset="-128"/>
                <a:cs typeface="Times New Roman" panose="02020603050405020304" pitchFamily="18" charset="0"/>
              </a:rPr>
              <a:t>2006</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a:t>
            </a:r>
            <a:r>
              <a:rPr lang="en-US" altLang="ja-JP" sz="1400" i="1" kern="100">
                <a:latin typeface="Times" panose="02020603050405020304" pitchFamily="18" charset="0"/>
                <a:ea typeface="ＭＳ 明朝" panose="02020609040205080304" pitchFamily="17" charset="-128"/>
                <a:cs typeface="Times New Roman" panose="02020603050405020304" pitchFamily="18" charset="0"/>
              </a:rPr>
              <a:t>45</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4112–4116.</a:t>
            </a:r>
          </a:p>
        </p:txBody>
      </p:sp>
      <p:sp>
        <p:nvSpPr>
          <p:cNvPr id="7" name="タイトル 1"/>
          <p:cNvSpPr>
            <a:spLocks noGrp="1"/>
          </p:cNvSpPr>
          <p:nvPr>
            <p:ph type="title"/>
          </p:nvPr>
        </p:nvSpPr>
        <p:spPr>
          <a:xfrm>
            <a:off x="71500" y="44624"/>
            <a:ext cx="9001000" cy="720080"/>
          </a:xfrm>
        </p:spPr>
        <p:txBody>
          <a:bodyPr tIns="180000">
            <a:noAutofit/>
          </a:bodyPr>
          <a:lstStyle/>
          <a:p>
            <a:pPr algn="ctr">
              <a:spcBef>
                <a:spcPct val="50000"/>
              </a:spcBef>
            </a:pPr>
            <a:r>
              <a:rPr lang="ja-JP" altLang="en-US" sz="3600" smtClean="0">
                <a:solidFill>
                  <a:schemeClr val="bg1"/>
                </a:solidFill>
                <a:latin typeface="小塚ゴシック Pro B" pitchFamily="34" charset="-128"/>
                <a:ea typeface="小塚ゴシック Pro B" pitchFamily="34" charset="-128"/>
              </a:rPr>
              <a:t>事例</a:t>
            </a:r>
            <a:r>
              <a:rPr lang="ja-JP" altLang="en-US" sz="3600">
                <a:solidFill>
                  <a:schemeClr val="bg1"/>
                </a:solidFill>
                <a:latin typeface="小塚ゴシック Pro B" pitchFamily="34" charset="-128"/>
                <a:ea typeface="小塚ゴシック Pro B" pitchFamily="34" charset="-128"/>
              </a:rPr>
              <a:t>１</a:t>
            </a:r>
            <a:r>
              <a:rPr lang="ja-JP" altLang="en-US" sz="3600" smtClean="0">
                <a:solidFill>
                  <a:schemeClr val="bg1"/>
                </a:solidFill>
                <a:latin typeface="小塚ゴシック Pro B" pitchFamily="34" charset="-128"/>
                <a:ea typeface="小塚ゴシック Pro B" pitchFamily="34" charset="-128"/>
              </a:rPr>
              <a:t> 細孔表面へのゲスト分子吸着構造</a:t>
            </a:r>
            <a:endParaRPr lang="ja-JP" altLang="en-US" sz="3600">
              <a:solidFill>
                <a:schemeClr val="bg1"/>
              </a:solidFill>
              <a:latin typeface="小塚ゴシック Pro B" pitchFamily="34" charset="-128"/>
              <a:ea typeface="小塚ゴシック Pro B" pitchFamily="34" charset="-128"/>
            </a:endParaRPr>
          </a:p>
        </p:txBody>
      </p:sp>
      <p:pic>
        <p:nvPicPr>
          <p:cNvPr id="9" name="図 8"/>
          <p:cNvPicPr>
            <a:picLocks noChangeAspect="1"/>
          </p:cNvPicPr>
          <p:nvPr/>
        </p:nvPicPr>
        <p:blipFill>
          <a:blip r:embed="rId3"/>
          <a:stretch>
            <a:fillRect/>
          </a:stretch>
        </p:blipFill>
        <p:spPr>
          <a:xfrm>
            <a:off x="7183896" y="1674298"/>
            <a:ext cx="1622666" cy="874967"/>
          </a:xfrm>
          <a:prstGeom prst="rect">
            <a:avLst/>
          </a:prstGeom>
        </p:spPr>
      </p:pic>
      <p:sp>
        <p:nvSpPr>
          <p:cNvPr id="10" name="テキスト ボックス 9"/>
          <p:cNvSpPr txBox="1"/>
          <p:nvPr/>
        </p:nvSpPr>
        <p:spPr>
          <a:xfrm>
            <a:off x="7067216" y="2596978"/>
            <a:ext cx="1985176" cy="523220"/>
          </a:xfrm>
          <a:prstGeom prst="rect">
            <a:avLst/>
          </a:prstGeom>
          <a:noFill/>
        </p:spPr>
        <p:txBody>
          <a:bodyPr wrap="square" rtlCol="0">
            <a:spAutoFit/>
          </a:bodyPr>
          <a:lstStyle/>
          <a:p>
            <a:pPr algn="ctr"/>
            <a:r>
              <a:rPr lang="en-US" altLang="ja-JP" sz="1400" smtClean="0">
                <a:latin typeface="小塚ゴシック Pro R" panose="020B0400000000000000" pitchFamily="34" charset="-128"/>
                <a:ea typeface="小塚ゴシック Pro R" panose="020B0400000000000000" pitchFamily="34" charset="-128"/>
              </a:rPr>
              <a:t>methyl propiolate</a:t>
            </a:r>
          </a:p>
          <a:p>
            <a:pPr algn="ctr"/>
            <a:r>
              <a:rPr kumimoji="1" lang="ja-JP" altLang="en-US" sz="1400" smtClean="0">
                <a:latin typeface="小塚ゴシック Pro R" panose="020B0400000000000000" pitchFamily="34" charset="-128"/>
                <a:ea typeface="小塚ゴシック Pro R" panose="020B0400000000000000" pitchFamily="34" charset="-128"/>
              </a:rPr>
              <a:t>プロピオール酸</a:t>
            </a:r>
            <a:r>
              <a:rPr kumimoji="1" lang="ja-JP" altLang="en-US" sz="1400">
                <a:latin typeface="小塚ゴシック Pro R" panose="020B0400000000000000" pitchFamily="34" charset="-128"/>
                <a:ea typeface="小塚ゴシック Pro R" panose="020B0400000000000000" pitchFamily="34" charset="-128"/>
              </a:rPr>
              <a:t>メチル</a:t>
            </a:r>
          </a:p>
        </p:txBody>
      </p:sp>
    </p:spTree>
    <p:extLst>
      <p:ext uri="{BB962C8B-B14F-4D97-AF65-F5344CB8AC3E}">
        <p14:creationId xmlns:p14="http://schemas.microsoft.com/office/powerpoint/2010/main" val="1840369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618" y="6430243"/>
            <a:ext cx="2057400" cy="365125"/>
          </a:xfrm>
        </p:spPr>
        <p:txBody>
          <a:bodyPr/>
          <a:lstStyle/>
          <a:p>
            <a:fld id="{61F34C52-A962-4E8D-A3A1-266E442B7808}" type="slidenum">
              <a:rPr kumimoji="1" lang="ja-JP" altLang="en-US" sz="1100" smtClean="0"/>
              <a:t>12</a:t>
            </a:fld>
            <a:endParaRPr kumimoji="1" lang="ja-JP" altLang="en-US" sz="1100"/>
          </a:p>
        </p:txBody>
      </p:sp>
      <p:sp>
        <p:nvSpPr>
          <p:cNvPr id="7" name="タイトル 1"/>
          <p:cNvSpPr>
            <a:spLocks noGrp="1"/>
          </p:cNvSpPr>
          <p:nvPr>
            <p:ph type="title"/>
          </p:nvPr>
        </p:nvSpPr>
        <p:spPr>
          <a:xfrm>
            <a:off x="71500" y="44624"/>
            <a:ext cx="9001000" cy="720080"/>
          </a:xfrm>
        </p:spPr>
        <p:txBody>
          <a:bodyPr tIns="180000">
            <a:noAutofit/>
          </a:bodyPr>
          <a:lstStyle/>
          <a:p>
            <a:pPr algn="ctr">
              <a:spcBef>
                <a:spcPct val="50000"/>
              </a:spcBef>
            </a:pPr>
            <a:r>
              <a:rPr lang="ja-JP" altLang="en-US" sz="3200" smtClean="0">
                <a:solidFill>
                  <a:schemeClr val="bg1"/>
                </a:solidFill>
                <a:latin typeface="小塚ゴシック Pro B" pitchFamily="34" charset="-128"/>
                <a:ea typeface="小塚ゴシック Pro B" pitchFamily="34" charset="-128"/>
              </a:rPr>
              <a:t>事例２ </a:t>
            </a:r>
            <a:r>
              <a:rPr lang="en-US" altLang="ja-JP" sz="3200" smtClean="0">
                <a:solidFill>
                  <a:schemeClr val="bg1"/>
                </a:solidFill>
                <a:latin typeface="小塚ゴシック Pro B" pitchFamily="34" charset="-128"/>
                <a:ea typeface="小塚ゴシック Pro B" pitchFamily="34" charset="-128"/>
              </a:rPr>
              <a:t>CPL-1</a:t>
            </a:r>
            <a:r>
              <a:rPr lang="ja-JP" altLang="en-US" sz="3200" smtClean="0">
                <a:solidFill>
                  <a:schemeClr val="bg1"/>
                </a:solidFill>
                <a:latin typeface="小塚ゴシック Pro B" pitchFamily="34" charset="-128"/>
                <a:ea typeface="小塚ゴシック Pro B" pitchFamily="34" charset="-128"/>
              </a:rPr>
              <a:t>の</a:t>
            </a:r>
            <a:r>
              <a:rPr lang="en-US" altLang="ja-JP" sz="3200" smtClean="0">
                <a:solidFill>
                  <a:schemeClr val="bg1"/>
                </a:solidFill>
                <a:latin typeface="小塚ゴシック Pro B" pitchFamily="34" charset="-128"/>
                <a:ea typeface="小塚ゴシック Pro B" pitchFamily="34" charset="-128"/>
              </a:rPr>
              <a:t>O</a:t>
            </a:r>
            <a:r>
              <a:rPr lang="en-US" altLang="ja-JP" sz="3200" baseline="-25000" smtClean="0">
                <a:solidFill>
                  <a:schemeClr val="bg1"/>
                </a:solidFill>
                <a:latin typeface="小塚ゴシック Pro B" pitchFamily="34" charset="-128"/>
                <a:ea typeface="小塚ゴシック Pro B" pitchFamily="34" charset="-128"/>
              </a:rPr>
              <a:t>2</a:t>
            </a:r>
            <a:r>
              <a:rPr lang="ja-JP" altLang="en-US" sz="3200" smtClean="0">
                <a:solidFill>
                  <a:schemeClr val="bg1"/>
                </a:solidFill>
                <a:latin typeface="小塚ゴシック Pro B" pitchFamily="34" charset="-128"/>
                <a:ea typeface="小塚ゴシック Pro B" pitchFamily="34" charset="-128"/>
              </a:rPr>
              <a:t>吸蔵過程の計算科学的解析</a:t>
            </a:r>
            <a:endParaRPr lang="ja-JP" altLang="en-US" sz="3200">
              <a:solidFill>
                <a:schemeClr val="bg1"/>
              </a:solidFill>
              <a:latin typeface="小塚ゴシック Pro B" pitchFamily="34" charset="-128"/>
              <a:ea typeface="小塚ゴシック Pro B" pitchFamily="34" charset="-128"/>
            </a:endParaRPr>
          </a:p>
        </p:txBody>
      </p:sp>
      <p:sp>
        <p:nvSpPr>
          <p:cNvPr id="8" name="正方形/長方形 7"/>
          <p:cNvSpPr/>
          <p:nvPr/>
        </p:nvSpPr>
        <p:spPr>
          <a:xfrm>
            <a:off x="228600" y="6444477"/>
            <a:ext cx="6229350" cy="307777"/>
          </a:xfrm>
          <a:prstGeom prst="rect">
            <a:avLst/>
          </a:prstGeom>
        </p:spPr>
        <p:txBody>
          <a:bodyPr wrap="square">
            <a:spAutoFit/>
          </a:bodyPr>
          <a:lstStyle/>
          <a:p>
            <a:pPr algn="just">
              <a:spcAft>
                <a:spcPts val="600"/>
              </a:spcAft>
            </a:pPr>
            <a:r>
              <a:rPr lang="en-US" altLang="ja-JP" sz="1400" u="sng" kern="100">
                <a:latin typeface="Times" panose="02020603050405020304" pitchFamily="18" charset="0"/>
                <a:ea typeface="ＭＳ 明朝" panose="02020609040205080304" pitchFamily="17" charset="-128"/>
                <a:cs typeface="Times New Roman" panose="02020603050405020304" pitchFamily="18" charset="0"/>
              </a:rPr>
              <a:t>Nagaoka, M.; Ohta, Y.; Hitomi, H.</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a:t>
            </a:r>
            <a:r>
              <a:rPr lang="en-US" altLang="ja-JP" sz="1400" i="1" kern="100">
                <a:latin typeface="Times" panose="02020603050405020304" pitchFamily="18" charset="0"/>
                <a:ea typeface="ＭＳ 明朝" panose="02020609040205080304" pitchFamily="17" charset="-128"/>
                <a:cs typeface="Times New Roman" panose="02020603050405020304" pitchFamily="18" charset="0"/>
              </a:rPr>
              <a:t>Coord. Chem. Rev.</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a:t>
            </a:r>
            <a:r>
              <a:rPr lang="en-US" altLang="ja-JP" sz="1400" b="1" kern="100">
                <a:latin typeface="Times" panose="02020603050405020304" pitchFamily="18" charset="0"/>
                <a:ea typeface="ＭＳ 明朝" panose="02020609040205080304" pitchFamily="17" charset="-128"/>
                <a:cs typeface="Times New Roman" panose="02020603050405020304" pitchFamily="18" charset="0"/>
              </a:rPr>
              <a:t>2007</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a:t>
            </a:r>
            <a:r>
              <a:rPr lang="en-US" altLang="ja-JP" sz="1400" i="1" kern="100">
                <a:latin typeface="Times" panose="02020603050405020304" pitchFamily="18" charset="0"/>
                <a:ea typeface="ＭＳ 明朝" panose="02020609040205080304" pitchFamily="17" charset="-128"/>
                <a:cs typeface="Times New Roman" panose="02020603050405020304" pitchFamily="18" charset="0"/>
              </a:rPr>
              <a:t>251</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2522–2536.</a:t>
            </a:r>
          </a:p>
        </p:txBody>
      </p:sp>
      <p:sp>
        <p:nvSpPr>
          <p:cNvPr id="19" name="正方形/長方形 18"/>
          <p:cNvSpPr/>
          <p:nvPr/>
        </p:nvSpPr>
        <p:spPr>
          <a:xfrm>
            <a:off x="35750" y="985229"/>
            <a:ext cx="9072500" cy="707886"/>
          </a:xfrm>
          <a:prstGeom prst="rect">
            <a:avLst/>
          </a:prstGeom>
        </p:spPr>
        <p:txBody>
          <a:bodyPr wrap="square">
            <a:spAutoFit/>
          </a:bodyPr>
          <a:lstStyle/>
          <a:p>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a:t>
            </a:r>
            <a:r>
              <a:rPr kumimoji="0" lang="en-US" altLang="ja-JP" sz="2000">
                <a:solidFill>
                  <a:srgbClr val="0000FF"/>
                </a:solidFill>
                <a:latin typeface="Times" panose="02020603050405020304" pitchFamily="18" charset="0"/>
                <a:ea typeface="小塚ゴシック Pro M" panose="020B0700000000000000" pitchFamily="34" charset="-128"/>
                <a:cs typeface="Times" panose="02020603050405020304" pitchFamily="18" charset="0"/>
              </a:rPr>
              <a:t>Cu</a:t>
            </a:r>
            <a:r>
              <a:rPr kumimoji="0" lang="en-US" altLang="ja-JP" sz="2000" baseline="-25000">
                <a:solidFill>
                  <a:srgbClr val="0000FF"/>
                </a:solidFill>
                <a:latin typeface="Times" panose="02020603050405020304" pitchFamily="18" charset="0"/>
                <a:ea typeface="小塚ゴシック Pro M" panose="020B0700000000000000" pitchFamily="34" charset="-128"/>
                <a:cs typeface="Times" panose="02020603050405020304" pitchFamily="18" charset="0"/>
              </a:rPr>
              <a:t>2</a:t>
            </a:r>
            <a:r>
              <a:rPr kumimoji="0" lang="en-US" altLang="ja-JP" sz="2000">
                <a:solidFill>
                  <a:srgbClr val="0000FF"/>
                </a:solidFill>
                <a:latin typeface="Times" panose="02020603050405020304" pitchFamily="18" charset="0"/>
                <a:ea typeface="小塚ゴシック Pro M" panose="020B0700000000000000" pitchFamily="34" charset="-128"/>
                <a:cs typeface="Times" panose="02020603050405020304" pitchFamily="18" charset="0"/>
              </a:rPr>
              <a:t>(pzdc)</a:t>
            </a:r>
            <a:r>
              <a:rPr kumimoji="0" lang="en-US" altLang="ja-JP" sz="2000" baseline="-25000">
                <a:solidFill>
                  <a:srgbClr val="0000FF"/>
                </a:solidFill>
                <a:latin typeface="Times" panose="02020603050405020304" pitchFamily="18" charset="0"/>
                <a:ea typeface="小塚ゴシック Pro M" panose="020B0700000000000000" pitchFamily="34" charset="-128"/>
                <a:cs typeface="Times" panose="02020603050405020304" pitchFamily="18" charset="0"/>
              </a:rPr>
              <a:t>2</a:t>
            </a:r>
            <a:r>
              <a:rPr kumimoji="0" lang="en-US" altLang="ja-JP" sz="2000">
                <a:solidFill>
                  <a:srgbClr val="FF00FF"/>
                </a:solidFill>
                <a:latin typeface="Times" panose="02020603050405020304" pitchFamily="18" charset="0"/>
                <a:ea typeface="小塚ゴシック Pro M" panose="020B0700000000000000" pitchFamily="34" charset="-128"/>
                <a:cs typeface="Times" panose="02020603050405020304" pitchFamily="18" charset="0"/>
              </a:rPr>
              <a:t>(pyz)</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a:t>
            </a:r>
            <a:r>
              <a:rPr kumimoji="0" lang="en-US" altLang="ja-JP" sz="2000" i="1" baseline="-25000">
                <a:latin typeface="Times" panose="02020603050405020304" pitchFamily="18" charset="0"/>
                <a:ea typeface="小塚ゴシック Pro M" panose="020B0700000000000000" pitchFamily="34" charset="-128"/>
                <a:cs typeface="Times" panose="02020603050405020304" pitchFamily="18" charset="0"/>
              </a:rPr>
              <a:t>n</a:t>
            </a:r>
            <a:r>
              <a:rPr kumimoji="0" lang="en-US" altLang="ja-JP" sz="2000" i="1">
                <a:latin typeface="Times" panose="02020603050405020304" pitchFamily="18" charset="0"/>
                <a:ea typeface="小塚ゴシック Pro M" panose="020B0700000000000000" pitchFamily="34" charset="-128"/>
                <a:cs typeface="Times" panose="02020603050405020304" pitchFamily="18" charset="0"/>
              </a:rPr>
              <a:t> </a:t>
            </a:r>
            <a:r>
              <a:rPr kumimoji="0" lang="ja-JP" altLang="en-US" sz="2000">
                <a:latin typeface="Times" panose="02020603050405020304" pitchFamily="18" charset="0"/>
                <a:ea typeface="小塚ゴシック Pro M" panose="020B0700000000000000" pitchFamily="34" charset="-128"/>
                <a:cs typeface="Times" panose="02020603050405020304" pitchFamily="18" charset="0"/>
              </a:rPr>
              <a:t>（</a:t>
            </a:r>
            <a:r>
              <a:rPr kumimoji="0" lang="en-US" altLang="ja-JP" sz="2000" b="1">
                <a:latin typeface="Times" panose="02020603050405020304" pitchFamily="18" charset="0"/>
                <a:ea typeface="小塚ゴシック Pro M" panose="020B0700000000000000" pitchFamily="34" charset="-128"/>
                <a:cs typeface="Times" panose="02020603050405020304" pitchFamily="18" charset="0"/>
              </a:rPr>
              <a:t>CPL-1</a:t>
            </a:r>
            <a:r>
              <a:rPr kumimoji="0" lang="ja-JP" altLang="en-US" sz="2000" smtClean="0">
                <a:latin typeface="Times" panose="02020603050405020304" pitchFamily="18" charset="0"/>
                <a:ea typeface="小塚ゴシック Pro M" panose="020B0700000000000000" pitchFamily="34" charset="-128"/>
                <a:cs typeface="Times" panose="02020603050405020304" pitchFamily="18" charset="0"/>
              </a:rPr>
              <a:t>）</a:t>
            </a:r>
            <a:r>
              <a:rPr kumimoji="0" lang="ja-JP" altLang="en-US" sz="2000">
                <a:latin typeface="Times" panose="02020603050405020304" pitchFamily="18" charset="0"/>
                <a:ea typeface="小塚ゴシック Pro M" panose="020B0700000000000000" pitchFamily="34" charset="-128"/>
                <a:cs typeface="Times" panose="02020603050405020304" pitchFamily="18" charset="0"/>
              </a:rPr>
              <a:t> </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or </a:t>
            </a:r>
            <a:r>
              <a:rPr kumimoji="0" lang="en-US" altLang="ja-JP" sz="2000">
                <a:solidFill>
                  <a:srgbClr val="0000FF"/>
                </a:solidFill>
                <a:latin typeface="Times" panose="02020603050405020304" pitchFamily="18" charset="0"/>
                <a:ea typeface="小塚ゴシック Pro M" panose="020B0700000000000000" pitchFamily="34" charset="-128"/>
                <a:cs typeface="Times" panose="02020603050405020304" pitchFamily="18" charset="0"/>
              </a:rPr>
              <a:t>Cp</a:t>
            </a:r>
            <a:r>
              <a:rPr kumimoji="0" lang="en-US" altLang="ja-JP" sz="2000">
                <a:solidFill>
                  <a:srgbClr val="FF00FF"/>
                </a:solidFill>
                <a:latin typeface="Times" panose="02020603050405020304" pitchFamily="18" charset="0"/>
                <a:ea typeface="小塚ゴシック Pro M" panose="020B0700000000000000" pitchFamily="34" charset="-128"/>
                <a:cs typeface="Times" panose="02020603050405020304" pitchFamily="18" charset="0"/>
              </a:rPr>
              <a:t>Py</a:t>
            </a:r>
            <a:r>
              <a:rPr kumimoji="0" lang="ja-JP" altLang="en-US" sz="2000">
                <a:solidFill>
                  <a:srgbClr val="FF00FF"/>
                </a:solidFill>
                <a:latin typeface="Times" panose="02020603050405020304" pitchFamily="18" charset="0"/>
                <a:ea typeface="小塚ゴシック Pro M" panose="020B0700000000000000" pitchFamily="34" charset="-128"/>
                <a:cs typeface="Times" panose="02020603050405020304" pitchFamily="18" charset="0"/>
              </a:rPr>
              <a:t>　</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a:t>
            </a:r>
            <a:r>
              <a:rPr kumimoji="0" lang="en-US" altLang="ja-JP" sz="2000" b="1">
                <a:latin typeface="Times" panose="02020603050405020304" pitchFamily="18" charset="0"/>
                <a:ea typeface="小塚ゴシック Pro M" panose="020B0700000000000000" pitchFamily="34" charset="-128"/>
                <a:cs typeface="Times" panose="02020603050405020304" pitchFamily="18" charset="0"/>
              </a:rPr>
              <a:t>"</a:t>
            </a:r>
            <a:r>
              <a:rPr kumimoji="0" lang="en-US" altLang="ja-JP" sz="2000">
                <a:solidFill>
                  <a:srgbClr val="0000FF"/>
                </a:solidFill>
                <a:latin typeface="Times" panose="02020603050405020304" pitchFamily="18" charset="0"/>
                <a:ea typeface="小塚ゴシック Pro M" panose="020B0700000000000000" pitchFamily="34" charset="-128"/>
                <a:cs typeface="Times" panose="02020603050405020304" pitchFamily="18" charset="0"/>
              </a:rPr>
              <a:t>Cu</a:t>
            </a:r>
            <a:r>
              <a:rPr kumimoji="0" lang="en-US" altLang="ja-JP" sz="2000" baseline="-25000">
                <a:solidFill>
                  <a:srgbClr val="0000FF"/>
                </a:solidFill>
                <a:latin typeface="Times" panose="02020603050405020304" pitchFamily="18" charset="0"/>
                <a:ea typeface="小塚ゴシック Pro M" panose="020B0700000000000000" pitchFamily="34" charset="-128"/>
                <a:cs typeface="Times" panose="02020603050405020304" pitchFamily="18" charset="0"/>
              </a:rPr>
              <a:t>2</a:t>
            </a:r>
            <a:r>
              <a:rPr kumimoji="0" lang="en-US" altLang="ja-JP" sz="2000">
                <a:solidFill>
                  <a:srgbClr val="0000FF"/>
                </a:solidFill>
                <a:latin typeface="Times" panose="02020603050405020304" pitchFamily="18" charset="0"/>
                <a:ea typeface="小塚ゴシック Pro M" panose="020B0700000000000000" pitchFamily="34" charset="-128"/>
                <a:cs typeface="Times" panose="02020603050405020304" pitchFamily="18" charset="0"/>
              </a:rPr>
              <a:t>(pzdc)</a:t>
            </a:r>
            <a:r>
              <a:rPr kumimoji="0" lang="en-US" altLang="ja-JP" sz="2000" baseline="-25000">
                <a:solidFill>
                  <a:srgbClr val="0000FF"/>
                </a:solidFill>
                <a:latin typeface="Times" panose="02020603050405020304" pitchFamily="18" charset="0"/>
                <a:ea typeface="小塚ゴシック Pro M" panose="020B0700000000000000" pitchFamily="34" charset="-128"/>
                <a:cs typeface="Times" panose="02020603050405020304" pitchFamily="18" charset="0"/>
              </a:rPr>
              <a:t>2</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a:t>
            </a:r>
            <a:r>
              <a:rPr kumimoji="0" lang="ja-JP" altLang="en-US" sz="2000">
                <a:latin typeface="Times" panose="02020603050405020304" pitchFamily="18" charset="0"/>
                <a:ea typeface="小塚ゴシック Pro M" panose="020B0700000000000000" pitchFamily="34" charset="-128"/>
                <a:cs typeface="Times" panose="02020603050405020304" pitchFamily="18" charset="0"/>
              </a:rPr>
              <a:t>を</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a:t>
            </a:r>
            <a:r>
              <a:rPr kumimoji="0" lang="en-US" altLang="ja-JP" sz="2000">
                <a:solidFill>
                  <a:srgbClr val="0000FF"/>
                </a:solidFill>
                <a:latin typeface="Times" panose="02020603050405020304" pitchFamily="18" charset="0"/>
                <a:ea typeface="小塚ゴシック Pro M" panose="020B0700000000000000" pitchFamily="34" charset="-128"/>
                <a:cs typeface="Times" panose="02020603050405020304" pitchFamily="18" charset="0"/>
              </a:rPr>
              <a:t>Cp</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 "</a:t>
            </a:r>
            <a:r>
              <a:rPr kumimoji="0" lang="en-US" altLang="ja-JP" sz="2000">
                <a:solidFill>
                  <a:srgbClr val="FF00FF"/>
                </a:solidFill>
                <a:latin typeface="Times" panose="02020603050405020304" pitchFamily="18" charset="0"/>
                <a:ea typeface="小塚ゴシック Pro M" panose="020B0700000000000000" pitchFamily="34" charset="-128"/>
                <a:cs typeface="Times" panose="02020603050405020304" pitchFamily="18" charset="0"/>
              </a:rPr>
              <a:t>pyz</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a:t>
            </a:r>
            <a:r>
              <a:rPr kumimoji="0" lang="ja-JP" altLang="en-US" sz="2000">
                <a:latin typeface="Times" panose="02020603050405020304" pitchFamily="18" charset="0"/>
                <a:ea typeface="小塚ゴシック Pro M" panose="020B0700000000000000" pitchFamily="34" charset="-128"/>
                <a:cs typeface="Times" panose="02020603050405020304" pitchFamily="18" charset="0"/>
              </a:rPr>
              <a:t>を</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a:t>
            </a:r>
            <a:r>
              <a:rPr kumimoji="0" lang="en-US" altLang="ja-JP" sz="2000">
                <a:solidFill>
                  <a:srgbClr val="FF00FF"/>
                </a:solidFill>
                <a:latin typeface="Times" panose="02020603050405020304" pitchFamily="18" charset="0"/>
                <a:ea typeface="小塚ゴシック Pro M" panose="020B0700000000000000" pitchFamily="34" charset="-128"/>
                <a:cs typeface="Times" panose="02020603050405020304" pitchFamily="18" charset="0"/>
              </a:rPr>
              <a:t>Py</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a:t>
            </a:r>
            <a:r>
              <a:rPr kumimoji="0" lang="ja-JP" altLang="en-US" sz="2000">
                <a:latin typeface="Times" panose="02020603050405020304" pitchFamily="18" charset="0"/>
                <a:ea typeface="小塚ゴシック Pro M" panose="020B0700000000000000" pitchFamily="34" charset="-128"/>
                <a:cs typeface="Times" panose="02020603050405020304" pitchFamily="18" charset="0"/>
              </a:rPr>
              <a:t>と表記</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a:t>
            </a:r>
          </a:p>
          <a:p>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        (pzdc: 2,3-</a:t>
            </a:r>
            <a:r>
              <a:rPr kumimoji="0" lang="ja-JP" altLang="en-US" sz="2000">
                <a:latin typeface="Times" panose="02020603050405020304" pitchFamily="18" charset="0"/>
                <a:ea typeface="小塚ゴシック Pro M" panose="020B0700000000000000" pitchFamily="34" charset="-128"/>
                <a:cs typeface="Times" panose="02020603050405020304" pitchFamily="18" charset="0"/>
              </a:rPr>
              <a:t>ピラジンジカルボン酸 </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 pyz:</a:t>
            </a:r>
            <a:r>
              <a:rPr kumimoji="0" lang="ja-JP" altLang="en-US" sz="2000">
                <a:latin typeface="Times" panose="02020603050405020304" pitchFamily="18" charset="0"/>
                <a:ea typeface="小塚ゴシック Pro M" panose="020B0700000000000000" pitchFamily="34" charset="-128"/>
                <a:cs typeface="Times" panose="02020603050405020304" pitchFamily="18" charset="0"/>
              </a:rPr>
              <a:t>ピラジン</a:t>
            </a:r>
            <a:r>
              <a:rPr kumimoji="0" lang="en-US" altLang="ja-JP" sz="2000">
                <a:latin typeface="Times" panose="02020603050405020304" pitchFamily="18" charset="0"/>
                <a:ea typeface="小塚ゴシック Pro M" panose="020B0700000000000000" pitchFamily="34" charset="-128"/>
                <a:cs typeface="Times" panose="02020603050405020304" pitchFamily="18" charset="0"/>
              </a:rPr>
              <a:t>)</a:t>
            </a:r>
            <a:r>
              <a:rPr kumimoji="0" lang="ja-JP" altLang="en-US" sz="2000" b="1" smtClean="0">
                <a:latin typeface="Times" panose="02020603050405020304" pitchFamily="18" charset="0"/>
                <a:ea typeface="小塚ゴシック Pro M" panose="020B0700000000000000" pitchFamily="34" charset="-128"/>
                <a:cs typeface="Times" panose="02020603050405020304" pitchFamily="18" charset="0"/>
              </a:rPr>
              <a:t> </a:t>
            </a:r>
            <a:endParaRPr kumimoji="0" lang="ja-JP" altLang="en-US" sz="2000" b="1">
              <a:latin typeface="Times" panose="02020603050405020304" pitchFamily="18" charset="0"/>
              <a:ea typeface="小塚ゴシック Pro M" panose="020B0700000000000000" pitchFamily="34" charset="-128"/>
              <a:cs typeface="Times" panose="02020603050405020304" pitchFamily="18" charset="0"/>
            </a:endParaRP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694" y="1735151"/>
            <a:ext cx="3657600" cy="2058987"/>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
          <p:cNvSpPr txBox="1">
            <a:spLocks noChangeArrowheads="1"/>
          </p:cNvSpPr>
          <p:nvPr/>
        </p:nvSpPr>
        <p:spPr bwMode="auto">
          <a:xfrm>
            <a:off x="5360894" y="1887551"/>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sz="1800" baseline="0">
              <a:latin typeface="Arial" panose="020B0604020202020204" pitchFamily="34" charset="0"/>
            </a:endParaRPr>
          </a:p>
        </p:txBody>
      </p:sp>
      <p:sp>
        <p:nvSpPr>
          <p:cNvPr id="22" name="Text Box 6"/>
          <p:cNvSpPr txBox="1">
            <a:spLocks noChangeArrowheads="1"/>
          </p:cNvSpPr>
          <p:nvPr/>
        </p:nvSpPr>
        <p:spPr bwMode="auto">
          <a:xfrm>
            <a:off x="1005303" y="3775674"/>
            <a:ext cx="32100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600" baseline="0" smtClean="0">
                <a:latin typeface="小塚ゴシック Pro M" panose="020B0700000000000000" pitchFamily="34" charset="-128"/>
                <a:ea typeface="小塚ゴシック Pro M" panose="020B0700000000000000" pitchFamily="34" charset="-128"/>
              </a:rPr>
              <a:t>CpPy</a:t>
            </a:r>
            <a:r>
              <a:rPr lang="ja-JP" altLang="en-US" sz="1600" baseline="0">
                <a:latin typeface="小塚ゴシック Pro M" panose="020B0700000000000000" pitchFamily="34" charset="-128"/>
                <a:ea typeface="小塚ゴシック Pro M" panose="020B0700000000000000" pitchFamily="34" charset="-128"/>
              </a:rPr>
              <a:t>結晶構造 </a:t>
            </a:r>
            <a:r>
              <a:rPr lang="en-US" altLang="ja-JP" sz="1600" baseline="0">
                <a:latin typeface="小塚ゴシック Pro M" panose="020B0700000000000000" pitchFamily="34" charset="-128"/>
                <a:ea typeface="小塚ゴシック Pro M" panose="020B0700000000000000" pitchFamily="34" charset="-128"/>
              </a:rPr>
              <a:t>(</a:t>
            </a:r>
            <a:r>
              <a:rPr lang="ja-JP" altLang="en-US" sz="1600" baseline="0">
                <a:latin typeface="小塚ゴシック Pro M" panose="020B0700000000000000" pitchFamily="34" charset="-128"/>
                <a:ea typeface="小塚ゴシック Pro M" panose="020B0700000000000000" pitchFamily="34" charset="-128"/>
              </a:rPr>
              <a:t>視点：</a:t>
            </a:r>
            <a:r>
              <a:rPr lang="en-US" altLang="ja-JP" sz="1600" i="1" baseline="0" smtClean="0">
                <a:latin typeface="小塚ゴシック Pro M" panose="020B0700000000000000" pitchFamily="34" charset="-128"/>
                <a:ea typeface="小塚ゴシック Pro M" panose="020B0700000000000000" pitchFamily="34" charset="-128"/>
              </a:rPr>
              <a:t>a </a:t>
            </a:r>
            <a:r>
              <a:rPr lang="en-US" altLang="ja-JP" sz="1600" baseline="0" smtClean="0">
                <a:latin typeface="小塚ゴシック Pro M" panose="020B0700000000000000" pitchFamily="34" charset="-128"/>
                <a:ea typeface="小塚ゴシック Pro M" panose="020B0700000000000000" pitchFamily="34" charset="-128"/>
              </a:rPr>
              <a:t>-</a:t>
            </a:r>
            <a:r>
              <a:rPr lang="ja-JP" altLang="en-US" sz="1600" baseline="0">
                <a:latin typeface="小塚ゴシック Pro M" panose="020B0700000000000000" pitchFamily="34" charset="-128"/>
                <a:ea typeface="小塚ゴシック Pro M" panose="020B0700000000000000" pitchFamily="34" charset="-128"/>
              </a:rPr>
              <a:t>軸方向</a:t>
            </a:r>
            <a:r>
              <a:rPr lang="en-US" altLang="ja-JP" sz="1600" baseline="0" smtClean="0">
                <a:latin typeface="小塚ゴシック Pro M" panose="020B0700000000000000" pitchFamily="34" charset="-128"/>
                <a:ea typeface="小塚ゴシック Pro M" panose="020B0700000000000000" pitchFamily="34" charset="-128"/>
              </a:rPr>
              <a:t>)</a:t>
            </a:r>
            <a:endParaRPr lang="en-US" altLang="ja-JP" sz="1600" baseline="0">
              <a:latin typeface="小塚ゴシック Pro M" panose="020B0700000000000000" pitchFamily="34" charset="-128"/>
              <a:ea typeface="小塚ゴシック Pro M" panose="020B0700000000000000" pitchFamily="34" charset="-128"/>
            </a:endParaRPr>
          </a:p>
        </p:txBody>
      </p:sp>
      <p:pic>
        <p:nvPicPr>
          <p:cNvPr id="2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6094" y="1811351"/>
            <a:ext cx="3429000" cy="1939925"/>
          </a:xfrm>
          <a:prstGeom prst="rect">
            <a:avLst/>
          </a:prstGeom>
          <a:noFill/>
          <a:extLst>
            <a:ext uri="{909E8E84-426E-40DD-AFC4-6F175D3DCCD1}">
              <a14:hiddenFill xmlns:a14="http://schemas.microsoft.com/office/drawing/2010/main">
                <a:solidFill>
                  <a:srgbClr val="FFFFFF"/>
                </a:solidFill>
              </a14:hiddenFill>
            </a:ext>
          </a:extLst>
        </p:spPr>
      </p:pic>
      <p:sp>
        <p:nvSpPr>
          <p:cNvPr id="24" name="Oval 8"/>
          <p:cNvSpPr>
            <a:spLocks noChangeArrowheads="1"/>
          </p:cNvSpPr>
          <p:nvPr/>
        </p:nvSpPr>
        <p:spPr bwMode="auto">
          <a:xfrm>
            <a:off x="2312894" y="2497151"/>
            <a:ext cx="457200" cy="533400"/>
          </a:xfrm>
          <a:prstGeom prst="ellipse">
            <a:avLst/>
          </a:prstGeom>
          <a:noFill/>
          <a:ln w="28575">
            <a:solidFill>
              <a:srgbClr val="FF00FF"/>
            </a:solidFill>
            <a:prstDash val="sysDot"/>
            <a:round/>
            <a:headEnd/>
            <a:tailEnd/>
          </a:ln>
          <a:effectLst>
            <a:glow rad="63500">
              <a:schemeClr val="bg1"/>
            </a:glo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ja-JP" altLang="ja-JP" sz="1800" baseline="0">
              <a:solidFill>
                <a:srgbClr val="FF00FF"/>
              </a:solidFill>
              <a:latin typeface="Arial" panose="020B0604020202020204" pitchFamily="34" charset="0"/>
            </a:endParaRPr>
          </a:p>
        </p:txBody>
      </p:sp>
      <p:sp>
        <p:nvSpPr>
          <p:cNvPr id="25" name="Oval 9"/>
          <p:cNvSpPr>
            <a:spLocks noChangeArrowheads="1"/>
          </p:cNvSpPr>
          <p:nvPr/>
        </p:nvSpPr>
        <p:spPr bwMode="auto">
          <a:xfrm>
            <a:off x="2617694" y="2224119"/>
            <a:ext cx="919326" cy="1157288"/>
          </a:xfrm>
          <a:prstGeom prst="ellipse">
            <a:avLst/>
          </a:prstGeom>
          <a:noFill/>
          <a:ln w="28575">
            <a:solidFill>
              <a:srgbClr val="0000FF"/>
            </a:solidFill>
            <a:prstDash val="sysDot"/>
            <a:round/>
            <a:headEnd/>
            <a:tailEnd/>
          </a:ln>
          <a:effectLst>
            <a:glow rad="38100">
              <a:schemeClr val="bg1"/>
            </a:glo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26" name="Rectangle 10"/>
          <p:cNvSpPr>
            <a:spLocks noChangeArrowheads="1"/>
          </p:cNvSpPr>
          <p:nvPr/>
        </p:nvSpPr>
        <p:spPr bwMode="auto">
          <a:xfrm>
            <a:off x="4675094" y="1811351"/>
            <a:ext cx="685800" cy="1828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 name="Rectangle 11"/>
          <p:cNvSpPr>
            <a:spLocks noChangeArrowheads="1"/>
          </p:cNvSpPr>
          <p:nvPr/>
        </p:nvSpPr>
        <p:spPr bwMode="auto">
          <a:xfrm>
            <a:off x="8180294" y="1887551"/>
            <a:ext cx="685800" cy="1828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 name="テキスト ボックス 27"/>
          <p:cNvSpPr txBox="1"/>
          <p:nvPr/>
        </p:nvSpPr>
        <p:spPr>
          <a:xfrm>
            <a:off x="2684750" y="3357550"/>
            <a:ext cx="539496" cy="369332"/>
          </a:xfrm>
          <a:prstGeom prst="rect">
            <a:avLst/>
          </a:prstGeom>
          <a:noFill/>
        </p:spPr>
        <p:txBody>
          <a:bodyPr wrap="square" rtlCol="0">
            <a:spAutoFit/>
          </a:bodyPr>
          <a:lstStyle/>
          <a:p>
            <a:r>
              <a:rPr kumimoji="0" lang="en-US" altLang="ja-JP">
                <a:solidFill>
                  <a:srgbClr val="0000FF"/>
                </a:solidFill>
                <a:effectLst/>
                <a:latin typeface="Times" panose="02020603050405020304" pitchFamily="18" charset="0"/>
                <a:ea typeface="小塚ゴシック Pro M" panose="020B0700000000000000" pitchFamily="34" charset="-128"/>
                <a:cs typeface="Times" panose="02020603050405020304" pitchFamily="18" charset="0"/>
              </a:rPr>
              <a:t>Cp</a:t>
            </a:r>
            <a:endParaRPr kumimoji="1" lang="ja-JP" altLang="en-US">
              <a:effectLst/>
            </a:endParaRPr>
          </a:p>
        </p:txBody>
      </p:sp>
      <p:sp>
        <p:nvSpPr>
          <p:cNvPr id="29" name="正方形/長方形 28"/>
          <p:cNvSpPr/>
          <p:nvPr/>
        </p:nvSpPr>
        <p:spPr>
          <a:xfrm>
            <a:off x="2341772" y="2152703"/>
            <a:ext cx="428322" cy="369332"/>
          </a:xfrm>
          <a:prstGeom prst="rect">
            <a:avLst/>
          </a:prstGeom>
        </p:spPr>
        <p:txBody>
          <a:bodyPr wrap="none">
            <a:spAutoFit/>
          </a:bodyPr>
          <a:lstStyle/>
          <a:p>
            <a:r>
              <a:rPr kumimoji="0" lang="en-US" altLang="ja-JP">
                <a:solidFill>
                  <a:srgbClr val="FF00FF"/>
                </a:solidFill>
                <a:latin typeface="Times" panose="02020603050405020304" pitchFamily="18" charset="0"/>
                <a:ea typeface="小塚ゴシック Pro M" panose="020B0700000000000000" pitchFamily="34" charset="-128"/>
                <a:cs typeface="Times" panose="02020603050405020304" pitchFamily="18" charset="0"/>
              </a:rPr>
              <a:t>Py</a:t>
            </a:r>
            <a:endParaRPr lang="ja-JP" altLang="en-US"/>
          </a:p>
        </p:txBody>
      </p:sp>
      <p:sp>
        <p:nvSpPr>
          <p:cNvPr id="30" name="正方形/長方形 29"/>
          <p:cNvSpPr/>
          <p:nvPr/>
        </p:nvSpPr>
        <p:spPr>
          <a:xfrm>
            <a:off x="495300" y="4403853"/>
            <a:ext cx="8153400" cy="1738938"/>
          </a:xfrm>
          <a:prstGeom prst="rect">
            <a:avLst/>
          </a:prstGeom>
        </p:spPr>
        <p:txBody>
          <a:bodyPr wrap="square">
            <a:spAutoFit/>
          </a:bodyPr>
          <a:lstStyle/>
          <a:p>
            <a:pPr>
              <a:spcAft>
                <a:spcPts val="600"/>
              </a:spcAft>
            </a:pPr>
            <a:r>
              <a:rPr lang="en-US" altLang="ja-JP" sz="2000" b="1" smtClean="0">
                <a:latin typeface="Times" panose="02020603050405020304" pitchFamily="18" charset="0"/>
                <a:ea typeface="小塚ゴシック Pro M" panose="020B0700000000000000" pitchFamily="34" charset="-128"/>
                <a:cs typeface="Times" panose="02020603050405020304" pitchFamily="18" charset="0"/>
              </a:rPr>
              <a:t>CpPy·</a:t>
            </a:r>
            <a:r>
              <a:rPr lang="en-US" altLang="ja-JP" sz="2000" b="1" i="1" smtClean="0">
                <a:latin typeface="Times" panose="02020603050405020304" pitchFamily="18" charset="0"/>
                <a:ea typeface="小塚ゴシック Pro M" panose="020B0700000000000000" pitchFamily="34" charset="-128"/>
                <a:cs typeface="Times" panose="02020603050405020304" pitchFamily="18" charset="0"/>
              </a:rPr>
              <a:t>n</a:t>
            </a:r>
            <a:r>
              <a:rPr lang="en-US" altLang="ja-JP" sz="2000" b="1" smtClean="0">
                <a:latin typeface="Times" panose="02020603050405020304" pitchFamily="18" charset="0"/>
                <a:ea typeface="小塚ゴシック Pro M" panose="020B0700000000000000" pitchFamily="34" charset="-128"/>
                <a:cs typeface="Times" panose="02020603050405020304" pitchFamily="18" charset="0"/>
              </a:rPr>
              <a:t>O</a:t>
            </a:r>
            <a:r>
              <a:rPr lang="en-US" altLang="ja-JP" sz="2000" b="1" baseline="-25000" smtClean="0">
                <a:latin typeface="Times" panose="02020603050405020304" pitchFamily="18" charset="0"/>
                <a:ea typeface="小塚ゴシック Pro M" panose="020B0700000000000000" pitchFamily="34" charset="-128"/>
                <a:cs typeface="Times" panose="02020603050405020304" pitchFamily="18" charset="0"/>
              </a:rPr>
              <a:t>2</a:t>
            </a:r>
            <a:r>
              <a:rPr lang="en-US" altLang="ja-JP" sz="2000" b="1" smtClean="0">
                <a:latin typeface="Times" panose="02020603050405020304" pitchFamily="18" charset="0"/>
                <a:ea typeface="小塚ゴシック Pro M" panose="020B0700000000000000" pitchFamily="34" charset="-128"/>
                <a:cs typeface="Times" panose="02020603050405020304" pitchFamily="18" charset="0"/>
              </a:rPr>
              <a:t> (0 ≤ </a:t>
            </a:r>
            <a:r>
              <a:rPr lang="en-US" altLang="ja-JP" sz="2000" b="1" i="1" smtClean="0">
                <a:latin typeface="Times" panose="02020603050405020304" pitchFamily="18" charset="0"/>
                <a:ea typeface="小塚ゴシック Pro M" panose="020B0700000000000000" pitchFamily="34" charset="-128"/>
                <a:cs typeface="Times" panose="02020603050405020304" pitchFamily="18" charset="0"/>
              </a:rPr>
              <a:t>n</a:t>
            </a:r>
            <a:r>
              <a:rPr lang="en-US" altLang="ja-JP" sz="2000" b="1" smtClean="0">
                <a:latin typeface="Times" panose="02020603050405020304" pitchFamily="18" charset="0"/>
                <a:ea typeface="小塚ゴシック Pro M" panose="020B0700000000000000" pitchFamily="34" charset="-128"/>
                <a:cs typeface="Times" panose="02020603050405020304" pitchFamily="18" charset="0"/>
              </a:rPr>
              <a:t> ≤ 2) </a:t>
            </a:r>
            <a:r>
              <a:rPr lang="ja-JP" altLang="en-US" sz="2000" smtClean="0">
                <a:latin typeface="小塚ゴシック Pro M" panose="020B0700000000000000" pitchFamily="34" charset="-128"/>
                <a:ea typeface="小塚ゴシック Pro M" panose="020B0700000000000000" pitchFamily="34" charset="-128"/>
              </a:rPr>
              <a:t>の特徴</a:t>
            </a:r>
            <a:endParaRPr lang="ja-JP" altLang="en-US" smtClean="0">
              <a:latin typeface="小塚ゴシック Pro M" panose="020B0700000000000000" pitchFamily="34" charset="-128"/>
              <a:ea typeface="小塚ゴシック Pro M" panose="020B0700000000000000" pitchFamily="34" charset="-128"/>
              <a:cs typeface="Times New Roman" panose="02020603050405020304" pitchFamily="18" charset="0"/>
            </a:endParaRPr>
          </a:p>
          <a:p>
            <a:pPr>
              <a:spcAft>
                <a:spcPts val="1200"/>
              </a:spcAft>
            </a:pPr>
            <a:r>
              <a:rPr lang="ja-JP" altLang="en-US" smtClean="0">
                <a:latin typeface="小塚ゴシック Pro R" panose="020B0400000000000000" pitchFamily="34" charset="-128"/>
                <a:ea typeface="小塚ゴシック Pro R" panose="020B0400000000000000" pitchFamily="34" charset="-128"/>
                <a:cs typeface="Times New Roman" panose="02020603050405020304" pitchFamily="18" charset="0"/>
              </a:rPr>
              <a:t>飽和吸蔵した酸素分子は</a:t>
            </a:r>
            <a:r>
              <a:rPr lang="en-US" altLang="ja-JP" smtClean="0">
                <a:latin typeface="小塚ゴシック Pro R" panose="020B0400000000000000" pitchFamily="34" charset="-128"/>
                <a:ea typeface="小塚ゴシック Pro R" panose="020B0400000000000000" pitchFamily="34" charset="-128"/>
                <a:cs typeface="Times New Roman" panose="02020603050405020304" pitchFamily="18" charset="0"/>
              </a:rPr>
              <a:t>2</a:t>
            </a:r>
            <a:r>
              <a:rPr lang="ja-JP" altLang="en-US" smtClean="0">
                <a:latin typeface="小塚ゴシック Pro R" panose="020B0400000000000000" pitchFamily="34" charset="-128"/>
                <a:ea typeface="小塚ゴシック Pro R" panose="020B0400000000000000" pitchFamily="34" charset="-128"/>
                <a:cs typeface="Times New Roman" panose="02020603050405020304" pitchFamily="18" charset="0"/>
              </a:rPr>
              <a:t>分子平行に配列し、一次元に整列することによって均一なラダー構造を形成し、固体酸素の物性に近い振る舞いを示す。</a:t>
            </a:r>
            <a:endParaRPr lang="en-US" altLang="ja-JP"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a:p>
            <a:pPr>
              <a:spcAft>
                <a:spcPts val="1200"/>
              </a:spcAft>
            </a:pPr>
            <a:r>
              <a:rPr lang="en-US" altLang="ja-JP" smtClean="0">
                <a:latin typeface="小塚ゴシック Pro R" panose="020B0400000000000000" pitchFamily="34" charset="-128"/>
                <a:ea typeface="小塚ゴシック Pro R" panose="020B0400000000000000" pitchFamily="34" charset="-128"/>
                <a:cs typeface="Times New Roman" panose="02020603050405020304" pitchFamily="18" charset="0"/>
              </a:rPr>
              <a:t>CpPy</a:t>
            </a:r>
            <a:r>
              <a:rPr lang="ja-JP" altLang="en-US" smtClean="0">
                <a:latin typeface="小塚ゴシック Pro R" panose="020B0400000000000000" pitchFamily="34" charset="-128"/>
                <a:ea typeface="小塚ゴシック Pro R" panose="020B0400000000000000" pitchFamily="34" charset="-128"/>
                <a:cs typeface="Times New Roman" panose="02020603050405020304" pitchFamily="18" charset="0"/>
              </a:rPr>
              <a:t>はナノ孔由来の深いポテンシャル場を形成し、このため吸蔵した酸素分子は常温に近い温度</a:t>
            </a:r>
            <a:r>
              <a:rPr lang="en-US" altLang="ja-JP" smtClean="0">
                <a:latin typeface="小塚ゴシック Pro R" panose="020B0400000000000000" pitchFamily="34" charset="-128"/>
                <a:ea typeface="小塚ゴシック Pro R" panose="020B0400000000000000" pitchFamily="34" charset="-128"/>
                <a:cs typeface="Times New Roman" panose="02020603050405020304" pitchFamily="18" charset="0"/>
              </a:rPr>
              <a:t>(110 K)</a:t>
            </a:r>
            <a:r>
              <a:rPr lang="ja-JP" altLang="en-US" smtClean="0">
                <a:latin typeface="小塚ゴシック Pro R" panose="020B0400000000000000" pitchFamily="34" charset="-128"/>
                <a:ea typeface="小塚ゴシック Pro R" panose="020B0400000000000000" pitchFamily="34" charset="-128"/>
                <a:cs typeface="Times New Roman" panose="02020603050405020304" pitchFamily="18" charset="0"/>
              </a:rPr>
              <a:t>においても、安定な状態にある。</a:t>
            </a:r>
            <a:endParaRPr lang="en-US" altLang="ja-JP">
              <a:latin typeface="小塚ゴシック Pro R" panose="020B0400000000000000" pitchFamily="34" charset="-128"/>
              <a:ea typeface="小塚ゴシック Pro R" panose="020B0400000000000000" pitchFamily="34" charset="-128"/>
              <a:cs typeface="Times New Roman" panose="02020603050405020304" pitchFamily="18" charset="0"/>
            </a:endParaRPr>
          </a:p>
        </p:txBody>
      </p:sp>
      <p:sp>
        <p:nvSpPr>
          <p:cNvPr id="31" name="正方形/長方形 30"/>
          <p:cNvSpPr/>
          <p:nvPr/>
        </p:nvSpPr>
        <p:spPr>
          <a:xfrm>
            <a:off x="5150627" y="3750834"/>
            <a:ext cx="3498073" cy="338554"/>
          </a:xfrm>
          <a:prstGeom prst="rect">
            <a:avLst/>
          </a:prstGeom>
        </p:spPr>
        <p:txBody>
          <a:bodyPr wrap="none">
            <a:spAutoFit/>
          </a:bodyPr>
          <a:lstStyle/>
          <a:p>
            <a:r>
              <a:rPr lang="en-US" altLang="ja-JP" sz="1600" smtClean="0">
                <a:latin typeface="小塚ゴシック Pro M" panose="020B0700000000000000" pitchFamily="34" charset="-128"/>
                <a:ea typeface="小塚ゴシック Pro M" panose="020B0700000000000000" pitchFamily="34" charset="-128"/>
              </a:rPr>
              <a:t>CpPy·2O</a:t>
            </a:r>
            <a:r>
              <a:rPr lang="en-US" altLang="ja-JP" sz="1600" baseline="-25000" smtClean="0">
                <a:latin typeface="小塚ゴシック Pro M" panose="020B0700000000000000" pitchFamily="34" charset="-128"/>
                <a:ea typeface="小塚ゴシック Pro M" panose="020B0700000000000000" pitchFamily="34" charset="-128"/>
              </a:rPr>
              <a:t>2</a:t>
            </a:r>
            <a:r>
              <a:rPr lang="ja-JP" altLang="en-US" sz="1600">
                <a:latin typeface="小塚ゴシック Pro M" panose="020B0700000000000000" pitchFamily="34" charset="-128"/>
                <a:ea typeface="小塚ゴシック Pro M" panose="020B0700000000000000" pitchFamily="34" charset="-128"/>
              </a:rPr>
              <a:t>結晶構造 </a:t>
            </a:r>
            <a:r>
              <a:rPr lang="en-US" altLang="ja-JP" sz="1600">
                <a:latin typeface="小塚ゴシック Pro M" panose="020B0700000000000000" pitchFamily="34" charset="-128"/>
                <a:ea typeface="小塚ゴシック Pro M" panose="020B0700000000000000" pitchFamily="34" charset="-128"/>
              </a:rPr>
              <a:t>(</a:t>
            </a:r>
            <a:r>
              <a:rPr lang="ja-JP" altLang="en-US" sz="1600">
                <a:latin typeface="小塚ゴシック Pro M" panose="020B0700000000000000" pitchFamily="34" charset="-128"/>
                <a:ea typeface="小塚ゴシック Pro M" panose="020B0700000000000000" pitchFamily="34" charset="-128"/>
              </a:rPr>
              <a:t>視点：</a:t>
            </a:r>
            <a:r>
              <a:rPr lang="en-US" altLang="ja-JP" sz="1600" i="1">
                <a:latin typeface="小塚ゴシック Pro M" panose="020B0700000000000000" pitchFamily="34" charset="-128"/>
                <a:ea typeface="小塚ゴシック Pro M" panose="020B0700000000000000" pitchFamily="34" charset="-128"/>
              </a:rPr>
              <a:t>c </a:t>
            </a:r>
            <a:r>
              <a:rPr lang="en-US" altLang="ja-JP" sz="1600">
                <a:latin typeface="小塚ゴシック Pro M" panose="020B0700000000000000" pitchFamily="34" charset="-128"/>
                <a:ea typeface="小塚ゴシック Pro M" panose="020B0700000000000000" pitchFamily="34" charset="-128"/>
              </a:rPr>
              <a:t>-</a:t>
            </a:r>
            <a:r>
              <a:rPr lang="ja-JP" altLang="en-US" sz="1600">
                <a:latin typeface="小塚ゴシック Pro M" panose="020B0700000000000000" pitchFamily="34" charset="-128"/>
                <a:ea typeface="小塚ゴシック Pro M" panose="020B0700000000000000" pitchFamily="34" charset="-128"/>
              </a:rPr>
              <a:t>軸方向</a:t>
            </a:r>
            <a:r>
              <a:rPr lang="en-US" altLang="ja-JP" sz="1600">
                <a:latin typeface="小塚ゴシック Pro M" panose="020B0700000000000000" pitchFamily="34" charset="-128"/>
                <a:ea typeface="小塚ゴシック Pro M" panose="020B0700000000000000" pitchFamily="34" charset="-128"/>
              </a:rPr>
              <a:t>)</a:t>
            </a:r>
          </a:p>
        </p:txBody>
      </p:sp>
    </p:spTree>
    <p:extLst>
      <p:ext uri="{BB962C8B-B14F-4D97-AF65-F5344CB8AC3E}">
        <p14:creationId xmlns:p14="http://schemas.microsoft.com/office/powerpoint/2010/main" val="752441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5100" y="6405803"/>
            <a:ext cx="2057400" cy="365125"/>
          </a:xfrm>
        </p:spPr>
        <p:txBody>
          <a:bodyPr/>
          <a:lstStyle/>
          <a:p>
            <a:fld id="{61F34C52-A962-4E8D-A3A1-266E442B7808}" type="slidenum">
              <a:rPr kumimoji="1" lang="ja-JP" altLang="en-US" smtClean="0"/>
              <a:t>13</a:t>
            </a:fld>
            <a:endParaRPr kumimoji="1" lang="ja-JP" altLang="en-US"/>
          </a:p>
        </p:txBody>
      </p:sp>
      <p:sp>
        <p:nvSpPr>
          <p:cNvPr id="14" name="角丸四角形 13"/>
          <p:cNvSpPr/>
          <p:nvPr/>
        </p:nvSpPr>
        <p:spPr>
          <a:xfrm>
            <a:off x="274860" y="1098893"/>
            <a:ext cx="3730752" cy="1730802"/>
          </a:xfrm>
          <a:prstGeom prst="roundRect">
            <a:avLst>
              <a:gd name="adj" fmla="val 951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mtClean="0">
                <a:solidFill>
                  <a:schemeClr val="tx1"/>
                </a:solidFill>
                <a:latin typeface="小塚ゴシック Pro M" panose="020B0700000000000000" pitchFamily="34" charset="-128"/>
                <a:ea typeface="小塚ゴシック Pro M" panose="020B0700000000000000" pitchFamily="34" charset="-128"/>
              </a:rPr>
              <a:t>適切な関数形での</a:t>
            </a:r>
            <a:r>
              <a:rPr lang="en-US" altLang="ja-JP" smtClean="0">
                <a:solidFill>
                  <a:schemeClr val="tx1"/>
                </a:solidFill>
                <a:latin typeface="小塚ゴシック Pro M" panose="020B0700000000000000" pitchFamily="34" charset="-128"/>
                <a:ea typeface="小塚ゴシック Pro M" panose="020B0700000000000000" pitchFamily="34" charset="-128"/>
              </a:rPr>
              <a:t/>
            </a:r>
            <a:br>
              <a:rPr lang="en-US" altLang="ja-JP" smtClean="0">
                <a:solidFill>
                  <a:schemeClr val="tx1"/>
                </a:solidFill>
                <a:latin typeface="小塚ゴシック Pro M" panose="020B0700000000000000" pitchFamily="34" charset="-128"/>
                <a:ea typeface="小塚ゴシック Pro M" panose="020B0700000000000000" pitchFamily="34" charset="-128"/>
              </a:rPr>
            </a:br>
            <a:r>
              <a:rPr lang="ja-JP" altLang="en-US" smtClean="0">
                <a:solidFill>
                  <a:schemeClr val="tx1"/>
                </a:solidFill>
                <a:latin typeface="小塚ゴシック Pro M" panose="020B0700000000000000" pitchFamily="34" charset="-128"/>
                <a:ea typeface="小塚ゴシック Pro M" panose="020B0700000000000000" pitchFamily="34" charset="-128"/>
              </a:rPr>
              <a:t>力場パラメータフィッティング</a:t>
            </a:r>
            <a:r>
              <a:rPr lang="en-US" altLang="ja-JP" smtClean="0">
                <a:solidFill>
                  <a:schemeClr val="tx1"/>
                </a:solidFill>
                <a:latin typeface="小塚ゴシック Pro M" panose="020B0700000000000000" pitchFamily="34" charset="-128"/>
                <a:ea typeface="小塚ゴシック Pro M" panose="020B0700000000000000" pitchFamily="34" charset="-128"/>
              </a:rPr>
              <a:t/>
            </a:r>
            <a:br>
              <a:rPr lang="en-US" altLang="ja-JP" smtClean="0">
                <a:solidFill>
                  <a:schemeClr val="tx1"/>
                </a:solidFill>
                <a:latin typeface="小塚ゴシック Pro M" panose="020B0700000000000000" pitchFamily="34" charset="-128"/>
                <a:ea typeface="小塚ゴシック Pro M" panose="020B0700000000000000" pitchFamily="34" charset="-128"/>
              </a:rPr>
            </a:br>
            <a:r>
              <a:rPr lang="ja-JP" altLang="en-US" smtClean="0">
                <a:solidFill>
                  <a:schemeClr val="tx1"/>
                </a:solidFill>
                <a:latin typeface="小塚ゴシック Pro M" panose="020B0700000000000000" pitchFamily="34" charset="-128"/>
                <a:ea typeface="小塚ゴシック Pro M" panose="020B0700000000000000" pitchFamily="34" charset="-128"/>
              </a:rPr>
              <a:t>（四極子相互作用を考慮）</a:t>
            </a:r>
            <a:endParaRPr lang="en-US" altLang="ja-JP" smtClean="0">
              <a:solidFill>
                <a:schemeClr val="tx1"/>
              </a:solidFill>
              <a:latin typeface="小塚ゴシック Pro M" panose="020B0700000000000000" pitchFamily="34" charset="-128"/>
              <a:ea typeface="小塚ゴシック Pro M" panose="020B0700000000000000" pitchFamily="34" charset="-128"/>
            </a:endParaRPr>
          </a:p>
          <a:p>
            <a:pPr algn="ctr"/>
            <a:r>
              <a:rPr lang="ja-JP" altLang="en-US" smtClean="0">
                <a:solidFill>
                  <a:schemeClr val="tx1"/>
                </a:solidFill>
                <a:latin typeface="小塚ゴシック Pro M" panose="020B0700000000000000" pitchFamily="34" charset="-128"/>
                <a:ea typeface="小塚ゴシック Pro M" panose="020B0700000000000000" pitchFamily="34" charset="-128"/>
              </a:rPr>
              <a:t>↓</a:t>
            </a:r>
            <a:endParaRPr lang="en-US" altLang="ja-JP" smtClean="0">
              <a:solidFill>
                <a:schemeClr val="tx1"/>
              </a:solidFill>
              <a:latin typeface="小塚ゴシック Pro M" panose="020B0700000000000000" pitchFamily="34" charset="-128"/>
              <a:ea typeface="小塚ゴシック Pro M" panose="020B0700000000000000" pitchFamily="34" charset="-128"/>
            </a:endParaRPr>
          </a:p>
          <a:p>
            <a:pPr algn="ctr"/>
            <a:r>
              <a:rPr kumimoji="1" lang="ja-JP" altLang="en-US" smtClean="0">
                <a:solidFill>
                  <a:schemeClr val="tx1"/>
                </a:solidFill>
                <a:latin typeface="小塚ゴシック Pro M" panose="020B0700000000000000" pitchFamily="34" charset="-128"/>
                <a:ea typeface="小塚ゴシック Pro M" panose="020B0700000000000000" pitchFamily="34" charset="-128"/>
              </a:rPr>
              <a:t>実験で観測された</a:t>
            </a:r>
            <a:r>
              <a:rPr kumimoji="1" lang="en-US" altLang="ja-JP" smtClean="0">
                <a:solidFill>
                  <a:schemeClr val="tx1"/>
                </a:solidFill>
                <a:latin typeface="小塚ゴシック Pro M" panose="020B0700000000000000" pitchFamily="34" charset="-128"/>
                <a:ea typeface="小塚ゴシック Pro M" panose="020B0700000000000000" pitchFamily="34" charset="-128"/>
              </a:rPr>
              <a:t>O</a:t>
            </a:r>
            <a:r>
              <a:rPr kumimoji="1" lang="en-US" altLang="ja-JP" baseline="-25000" smtClean="0">
                <a:solidFill>
                  <a:schemeClr val="tx1"/>
                </a:solidFill>
                <a:latin typeface="小塚ゴシック Pro M" panose="020B0700000000000000" pitchFamily="34" charset="-128"/>
                <a:ea typeface="小塚ゴシック Pro M" panose="020B0700000000000000" pitchFamily="34" charset="-128"/>
              </a:rPr>
              <a:t>2</a:t>
            </a:r>
            <a:r>
              <a:rPr kumimoji="1" lang="ja-JP" altLang="en-US" smtClean="0">
                <a:solidFill>
                  <a:schemeClr val="tx1"/>
                </a:solidFill>
                <a:latin typeface="小塚ゴシック Pro M" panose="020B0700000000000000" pitchFamily="34" charset="-128"/>
                <a:ea typeface="小塚ゴシック Pro M" panose="020B0700000000000000" pitchFamily="34" charset="-128"/>
              </a:rPr>
              <a:t>配置を再現</a:t>
            </a:r>
            <a:endParaRPr kumimoji="1" lang="ja-JP" altLang="en-US">
              <a:solidFill>
                <a:schemeClr val="tx1"/>
              </a:solidFill>
              <a:latin typeface="小塚ゴシック Pro M" panose="020B0700000000000000" pitchFamily="34" charset="-128"/>
              <a:ea typeface="小塚ゴシック Pro M" panose="020B0700000000000000" pitchFamily="34" charset="-128"/>
            </a:endParaRPr>
          </a:p>
        </p:txBody>
      </p:sp>
      <p:grpSp>
        <p:nvGrpSpPr>
          <p:cNvPr id="15" name="Group 3"/>
          <p:cNvGrpSpPr>
            <a:grpSpLocks/>
          </p:cNvGrpSpPr>
          <p:nvPr/>
        </p:nvGrpSpPr>
        <p:grpSpPr bwMode="auto">
          <a:xfrm>
            <a:off x="4810411" y="3021902"/>
            <a:ext cx="4006342" cy="3334449"/>
            <a:chOff x="1152" y="1392"/>
            <a:chExt cx="3332" cy="2832"/>
          </a:xfrm>
        </p:grpSpPr>
        <p:graphicFrame>
          <p:nvGraphicFramePr>
            <p:cNvPr id="16" name="Object 4"/>
            <p:cNvGraphicFramePr>
              <a:graphicFrameLocks noChangeAspect="1"/>
            </p:cNvGraphicFramePr>
            <p:nvPr/>
          </p:nvGraphicFramePr>
          <p:xfrm>
            <a:off x="1152" y="3306"/>
            <a:ext cx="3316" cy="918"/>
          </p:xfrm>
          <a:graphic>
            <a:graphicData uri="http://schemas.openxmlformats.org/presentationml/2006/ole">
              <mc:AlternateContent xmlns:mc="http://schemas.openxmlformats.org/markup-compatibility/2006">
                <mc:Choice xmlns:v="urn:schemas-microsoft-com:vml" Requires="v">
                  <p:oleObj spid="_x0000_s5211" name="ビットマップ イメージ" r:id="rId3" imgW="12247619" imgH="3390476" progId="Paint.Picture">
                    <p:embed/>
                  </p:oleObj>
                </mc:Choice>
                <mc:Fallback>
                  <p:oleObj name="ビットマップ イメージ" r:id="rId3" imgW="12247619" imgH="339047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3306"/>
                          <a:ext cx="3316" cy="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nvGraphicFramePr>
          <p:xfrm>
            <a:off x="1152" y="2360"/>
            <a:ext cx="3316" cy="904"/>
          </p:xfrm>
          <a:graphic>
            <a:graphicData uri="http://schemas.openxmlformats.org/presentationml/2006/ole">
              <mc:AlternateContent xmlns:mc="http://schemas.openxmlformats.org/markup-compatibility/2006">
                <mc:Choice xmlns:v="urn:schemas-microsoft-com:vml" Requires="v">
                  <p:oleObj spid="_x0000_s5212" name="ビットマップ イメージ" r:id="rId5" imgW="12257143" imgH="3343742" progId="Paint.Picture">
                    <p:embed/>
                  </p:oleObj>
                </mc:Choice>
                <mc:Fallback>
                  <p:oleObj name="ビットマップ イメージ" r:id="rId5" imgW="12257143" imgH="334374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2360"/>
                          <a:ext cx="3316" cy="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6"/>
            <p:cNvGraphicFramePr>
              <a:graphicFrameLocks noChangeAspect="1"/>
            </p:cNvGraphicFramePr>
            <p:nvPr/>
          </p:nvGraphicFramePr>
          <p:xfrm>
            <a:off x="1168" y="1392"/>
            <a:ext cx="3316" cy="903"/>
          </p:xfrm>
          <a:graphic>
            <a:graphicData uri="http://schemas.openxmlformats.org/presentationml/2006/ole">
              <mc:AlternateContent xmlns:mc="http://schemas.openxmlformats.org/markup-compatibility/2006">
                <mc:Choice xmlns:v="urn:schemas-microsoft-com:vml" Requires="v">
                  <p:oleObj spid="_x0000_s5213" name="ビットマップ イメージ" r:id="rId7" imgW="12323810" imgH="3352381" progId="Paint.Picture">
                    <p:embed/>
                  </p:oleObj>
                </mc:Choice>
                <mc:Fallback>
                  <p:oleObj name="ビットマップ イメージ" r:id="rId7" imgW="12323810" imgH="3352381"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 y="1392"/>
                          <a:ext cx="3316"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9" name="テキスト ボックス 18"/>
          <p:cNvSpPr txBox="1"/>
          <p:nvPr/>
        </p:nvSpPr>
        <p:spPr>
          <a:xfrm>
            <a:off x="3210084" y="3230340"/>
            <a:ext cx="1591056" cy="646331"/>
          </a:xfrm>
          <a:prstGeom prst="rect">
            <a:avLst/>
          </a:prstGeom>
          <a:noFill/>
        </p:spPr>
        <p:txBody>
          <a:bodyPr wrap="square" rtlCol="0">
            <a:spAutoFit/>
          </a:bodyPr>
          <a:lstStyle/>
          <a:p>
            <a:pPr algn="ctr"/>
            <a:r>
              <a:rPr lang="ja-JP" altLang="en-US" smtClean="0">
                <a:latin typeface="小塚ゴシック Pro R" panose="020B0400000000000000" pitchFamily="34" charset="-128"/>
                <a:ea typeface="小塚ゴシック Pro R" panose="020B0400000000000000" pitchFamily="34" charset="-128"/>
              </a:rPr>
              <a:t>通常の関数形</a:t>
            </a:r>
            <a:endParaRPr lang="en-US" altLang="ja-JP" smtClean="0">
              <a:latin typeface="小塚ゴシック Pro R" panose="020B0400000000000000" pitchFamily="34" charset="-128"/>
              <a:ea typeface="小塚ゴシック Pro R" panose="020B0400000000000000" pitchFamily="34" charset="-128"/>
            </a:endParaRPr>
          </a:p>
          <a:p>
            <a:pPr algn="ctr"/>
            <a:r>
              <a:rPr kumimoji="1" lang="ja-JP" altLang="en-US" smtClean="0">
                <a:latin typeface="小塚ゴシック Pro R" panose="020B0400000000000000" pitchFamily="34" charset="-128"/>
                <a:ea typeface="小塚ゴシック Pro R" panose="020B0400000000000000" pitchFamily="34" charset="-128"/>
              </a:rPr>
              <a:t>（</a:t>
            </a:r>
            <a:r>
              <a:rPr kumimoji="1" lang="en-US" altLang="ja-JP" smtClean="0">
                <a:latin typeface="小塚ゴシック Pro R" panose="020B0400000000000000" pitchFamily="34" charset="-128"/>
                <a:ea typeface="小塚ゴシック Pro R" panose="020B0400000000000000" pitchFamily="34" charset="-128"/>
              </a:rPr>
              <a:t>V</a:t>
            </a:r>
            <a:r>
              <a:rPr kumimoji="1" lang="en-US" altLang="ja-JP" baseline="-25000" smtClean="0">
                <a:latin typeface="小塚ゴシック Pro R" panose="020B0400000000000000" pitchFamily="34" charset="-128"/>
                <a:ea typeface="小塚ゴシック Pro R" panose="020B0400000000000000" pitchFamily="34" charset="-128"/>
              </a:rPr>
              <a:t>LJ</a:t>
            </a:r>
            <a:r>
              <a:rPr kumimoji="1" lang="ja-JP" altLang="en-US" smtClean="0">
                <a:latin typeface="小塚ゴシック Pro R" panose="020B0400000000000000" pitchFamily="34" charset="-128"/>
                <a:ea typeface="小塚ゴシック Pro R" panose="020B0400000000000000" pitchFamily="34" charset="-128"/>
              </a:rPr>
              <a:t>）</a:t>
            </a:r>
            <a:endParaRPr kumimoji="1" lang="ja-JP" altLang="en-US">
              <a:latin typeface="小塚ゴシック Pro R" panose="020B0400000000000000" pitchFamily="34" charset="-128"/>
              <a:ea typeface="小塚ゴシック Pro R" panose="020B0400000000000000" pitchFamily="34" charset="-128"/>
            </a:endParaRPr>
          </a:p>
        </p:txBody>
      </p:sp>
      <p:sp>
        <p:nvSpPr>
          <p:cNvPr id="20" name="テキスト ボックス 19"/>
          <p:cNvSpPr txBox="1"/>
          <p:nvPr/>
        </p:nvSpPr>
        <p:spPr>
          <a:xfrm>
            <a:off x="3210084" y="4370670"/>
            <a:ext cx="1591056" cy="646331"/>
          </a:xfrm>
          <a:prstGeom prst="rect">
            <a:avLst/>
          </a:prstGeom>
          <a:noFill/>
        </p:spPr>
        <p:txBody>
          <a:bodyPr wrap="square" rtlCol="0">
            <a:spAutoFit/>
          </a:bodyPr>
          <a:lstStyle/>
          <a:p>
            <a:pPr algn="ctr"/>
            <a:r>
              <a:rPr kumimoji="1" lang="ja-JP" altLang="en-US" smtClean="0">
                <a:latin typeface="小塚ゴシック Pro R" panose="020B0400000000000000" pitchFamily="34" charset="-128"/>
                <a:ea typeface="小塚ゴシック Pro R" panose="020B0400000000000000" pitchFamily="34" charset="-128"/>
              </a:rPr>
              <a:t>四極子項追加（</a:t>
            </a:r>
            <a:r>
              <a:rPr kumimoji="1" lang="en-US" altLang="ja-JP" smtClean="0">
                <a:latin typeface="小塚ゴシック Pro R" panose="020B0400000000000000" pitchFamily="34" charset="-128"/>
                <a:ea typeface="小塚ゴシック Pro R" panose="020B0400000000000000" pitchFamily="34" charset="-128"/>
              </a:rPr>
              <a:t>V</a:t>
            </a:r>
            <a:r>
              <a:rPr kumimoji="1" lang="en-US" altLang="ja-JP" baseline="-25000" smtClean="0">
                <a:latin typeface="小塚ゴシック Pro R" panose="020B0400000000000000" pitchFamily="34" charset="-128"/>
                <a:ea typeface="小塚ゴシック Pro R" panose="020B0400000000000000" pitchFamily="34" charset="-128"/>
              </a:rPr>
              <a:t>LJ</a:t>
            </a:r>
            <a:r>
              <a:rPr kumimoji="1" lang="en-US" altLang="ja-JP" smtClean="0">
                <a:latin typeface="小塚ゴシック Pro R" panose="020B0400000000000000" pitchFamily="34" charset="-128"/>
                <a:ea typeface="小塚ゴシック Pro R" panose="020B0400000000000000" pitchFamily="34" charset="-128"/>
              </a:rPr>
              <a:t>+V</a:t>
            </a:r>
            <a:r>
              <a:rPr kumimoji="1" lang="en-US" altLang="ja-JP" baseline="-25000" smtClean="0">
                <a:latin typeface="小塚ゴシック Pro R" panose="020B0400000000000000" pitchFamily="34" charset="-128"/>
                <a:ea typeface="小塚ゴシック Pro R" panose="020B0400000000000000" pitchFamily="34" charset="-128"/>
              </a:rPr>
              <a:t>EQQ</a:t>
            </a:r>
            <a:r>
              <a:rPr kumimoji="1" lang="ja-JP" altLang="en-US" smtClean="0">
                <a:latin typeface="小塚ゴシック Pro R" panose="020B0400000000000000" pitchFamily="34" charset="-128"/>
                <a:ea typeface="小塚ゴシック Pro R" panose="020B0400000000000000" pitchFamily="34" charset="-128"/>
              </a:rPr>
              <a:t>）</a:t>
            </a:r>
            <a:endParaRPr kumimoji="1" lang="ja-JP" altLang="en-US">
              <a:latin typeface="小塚ゴシック Pro R" panose="020B0400000000000000" pitchFamily="34" charset="-128"/>
              <a:ea typeface="小塚ゴシック Pro R" panose="020B0400000000000000" pitchFamily="34" charset="-128"/>
            </a:endParaRPr>
          </a:p>
        </p:txBody>
      </p:sp>
      <p:sp>
        <p:nvSpPr>
          <p:cNvPr id="21" name="テキスト ボックス 20"/>
          <p:cNvSpPr txBox="1"/>
          <p:nvPr/>
        </p:nvSpPr>
        <p:spPr>
          <a:xfrm>
            <a:off x="3118644" y="5435056"/>
            <a:ext cx="1773936" cy="861774"/>
          </a:xfrm>
          <a:prstGeom prst="rect">
            <a:avLst/>
          </a:prstGeom>
          <a:noFill/>
        </p:spPr>
        <p:txBody>
          <a:bodyPr wrap="square" rtlCol="0">
            <a:spAutoFit/>
          </a:bodyPr>
          <a:lstStyle/>
          <a:p>
            <a:pPr algn="ctr"/>
            <a:r>
              <a:rPr kumimoji="1" lang="en-US" altLang="ja-JP" smtClean="0">
                <a:latin typeface="小塚ゴシック Pro R" panose="020B0400000000000000" pitchFamily="34" charset="-128"/>
                <a:ea typeface="小塚ゴシック Pro R" panose="020B0400000000000000" pitchFamily="34" charset="-128"/>
              </a:rPr>
              <a:t>XRPD</a:t>
            </a:r>
          </a:p>
          <a:p>
            <a:pPr algn="ctr"/>
            <a:r>
              <a:rPr kumimoji="1" lang="ja-JP" altLang="en-US" smtClean="0">
                <a:latin typeface="小塚ゴシック Pro R" panose="020B0400000000000000" pitchFamily="34" charset="-128"/>
                <a:ea typeface="小塚ゴシック Pro R" panose="020B0400000000000000" pitchFamily="34" charset="-128"/>
              </a:rPr>
              <a:t>測定構造</a:t>
            </a:r>
            <a:endParaRPr kumimoji="1" lang="en-US" altLang="ja-JP" smtClean="0">
              <a:latin typeface="小塚ゴシック Pro R" panose="020B0400000000000000" pitchFamily="34" charset="-128"/>
              <a:ea typeface="小塚ゴシック Pro R" panose="020B0400000000000000" pitchFamily="34" charset="-128"/>
            </a:endParaRPr>
          </a:p>
          <a:p>
            <a:pPr algn="ctr"/>
            <a:r>
              <a:rPr lang="en-US" altLang="ja-JP" sz="1400">
                <a:latin typeface="Times New Roman" panose="02020603050405020304" pitchFamily="18" charset="0"/>
              </a:rPr>
              <a:t>(80 kPa/O</a:t>
            </a:r>
            <a:r>
              <a:rPr lang="en-US" altLang="ja-JP" sz="1400" baseline="-25000">
                <a:latin typeface="Times New Roman" panose="02020603050405020304" pitchFamily="18" charset="0"/>
              </a:rPr>
              <a:t>2</a:t>
            </a:r>
            <a:r>
              <a:rPr lang="en-US" altLang="ja-JP" sz="1400">
                <a:latin typeface="Times New Roman" panose="02020603050405020304" pitchFamily="18" charset="0"/>
              </a:rPr>
              <a:t> gas, 90 K</a:t>
            </a:r>
            <a:r>
              <a:rPr lang="en-US" altLang="ja-JP" sz="1400" smtClean="0">
                <a:latin typeface="Times New Roman" panose="02020603050405020304" pitchFamily="18" charset="0"/>
              </a:rPr>
              <a:t>)</a:t>
            </a:r>
            <a:endParaRPr kumimoji="1" lang="ja-JP" altLang="en-US" sz="2000">
              <a:latin typeface="小塚ゴシック Pro R" panose="020B0400000000000000" pitchFamily="34" charset="-128"/>
              <a:ea typeface="小塚ゴシック Pro R" panose="020B0400000000000000" pitchFamily="34" charset="-128"/>
            </a:endParaRPr>
          </a:p>
        </p:txBody>
      </p:sp>
      <p:grpSp>
        <p:nvGrpSpPr>
          <p:cNvPr id="22" name="Group 2"/>
          <p:cNvGrpSpPr>
            <a:grpSpLocks/>
          </p:cNvGrpSpPr>
          <p:nvPr/>
        </p:nvGrpSpPr>
        <p:grpSpPr bwMode="auto">
          <a:xfrm>
            <a:off x="4425696" y="1437394"/>
            <a:ext cx="4419600" cy="1339850"/>
            <a:chOff x="288" y="1268"/>
            <a:chExt cx="2784" cy="844"/>
          </a:xfrm>
        </p:grpSpPr>
        <p:sp>
          <p:nvSpPr>
            <p:cNvPr id="23" name="Rectangle 3"/>
            <p:cNvSpPr>
              <a:spLocks noChangeArrowheads="1"/>
            </p:cNvSpPr>
            <p:nvPr/>
          </p:nvSpPr>
          <p:spPr bwMode="auto">
            <a:xfrm>
              <a:off x="2352" y="1901"/>
              <a:ext cx="720"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1" baseline="0">
                  <a:solidFill>
                    <a:srgbClr val="0000FF"/>
                  </a:solidFill>
                  <a:latin typeface="Times New Roman" panose="02020603050405020304" pitchFamily="18" charset="0"/>
                </a:rPr>
                <a:t>97.71</a:t>
              </a:r>
            </a:p>
          </p:txBody>
        </p:sp>
        <p:sp>
          <p:nvSpPr>
            <p:cNvPr id="24" name="Rectangle 4"/>
            <p:cNvSpPr>
              <a:spLocks noChangeArrowheads="1"/>
            </p:cNvSpPr>
            <p:nvPr/>
          </p:nvSpPr>
          <p:spPr bwMode="auto">
            <a:xfrm>
              <a:off x="1584" y="1901"/>
              <a:ext cx="76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1" baseline="0">
                  <a:solidFill>
                    <a:srgbClr val="0000FF"/>
                  </a:solidFill>
                  <a:latin typeface="Times New Roman" panose="02020603050405020304" pitchFamily="18" charset="0"/>
                </a:rPr>
                <a:t>94.76</a:t>
              </a:r>
            </a:p>
          </p:txBody>
        </p:sp>
        <p:sp>
          <p:nvSpPr>
            <p:cNvPr id="25" name="Rectangle 5"/>
            <p:cNvSpPr>
              <a:spLocks noChangeArrowheads="1"/>
            </p:cNvSpPr>
            <p:nvPr/>
          </p:nvSpPr>
          <p:spPr bwMode="auto">
            <a:xfrm>
              <a:off x="816" y="1901"/>
              <a:ext cx="76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aseline="0">
                  <a:latin typeface="Times New Roman" panose="02020603050405020304" pitchFamily="18" charset="0"/>
                </a:rPr>
                <a:t>87.71</a:t>
              </a:r>
            </a:p>
          </p:txBody>
        </p:sp>
        <p:sp>
          <p:nvSpPr>
            <p:cNvPr id="26" name="Rectangle 6"/>
            <p:cNvSpPr>
              <a:spLocks noChangeArrowheads="1"/>
            </p:cNvSpPr>
            <p:nvPr/>
          </p:nvSpPr>
          <p:spPr bwMode="auto">
            <a:xfrm>
              <a:off x="288" y="1901"/>
              <a:ext cx="52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i="1" baseline="0">
                  <a:latin typeface="Times New Roman" panose="02020603050405020304" pitchFamily="18" charset="0"/>
                </a:rPr>
                <a:t>c</a:t>
              </a:r>
              <a:r>
                <a:rPr lang="en-US" altLang="ja-JP" sz="1800" baseline="0">
                  <a:latin typeface="Times New Roman" panose="02020603050405020304" pitchFamily="18" charset="0"/>
                </a:rPr>
                <a:t>-axis</a:t>
              </a:r>
            </a:p>
          </p:txBody>
        </p:sp>
        <p:sp>
          <p:nvSpPr>
            <p:cNvPr id="27" name="Rectangle 7"/>
            <p:cNvSpPr>
              <a:spLocks noChangeArrowheads="1"/>
            </p:cNvSpPr>
            <p:nvPr/>
          </p:nvSpPr>
          <p:spPr bwMode="auto">
            <a:xfrm>
              <a:off x="2352" y="1690"/>
              <a:ext cx="720"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1" baseline="0">
                  <a:solidFill>
                    <a:srgbClr val="0000FF"/>
                  </a:solidFill>
                  <a:latin typeface="Times New Roman" panose="02020603050405020304" pitchFamily="18" charset="0"/>
                </a:rPr>
                <a:t>78.48</a:t>
              </a:r>
            </a:p>
          </p:txBody>
        </p:sp>
        <p:sp>
          <p:nvSpPr>
            <p:cNvPr id="28" name="Rectangle 8"/>
            <p:cNvSpPr>
              <a:spLocks noChangeArrowheads="1"/>
            </p:cNvSpPr>
            <p:nvPr/>
          </p:nvSpPr>
          <p:spPr bwMode="auto">
            <a:xfrm>
              <a:off x="1584" y="1690"/>
              <a:ext cx="76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1" baseline="0">
                  <a:solidFill>
                    <a:srgbClr val="0000FF"/>
                  </a:solidFill>
                  <a:latin typeface="Times New Roman" panose="02020603050405020304" pitchFamily="18" charset="0"/>
                </a:rPr>
                <a:t>78.36</a:t>
              </a:r>
            </a:p>
          </p:txBody>
        </p:sp>
        <p:sp>
          <p:nvSpPr>
            <p:cNvPr id="29" name="Rectangle 9"/>
            <p:cNvSpPr>
              <a:spLocks noChangeArrowheads="1"/>
            </p:cNvSpPr>
            <p:nvPr/>
          </p:nvSpPr>
          <p:spPr bwMode="auto">
            <a:xfrm>
              <a:off x="816" y="1690"/>
              <a:ext cx="76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aseline="0">
                  <a:latin typeface="Times New Roman" panose="02020603050405020304" pitchFamily="18" charset="0"/>
                </a:rPr>
                <a:t>67.19</a:t>
              </a:r>
            </a:p>
          </p:txBody>
        </p:sp>
        <p:sp>
          <p:nvSpPr>
            <p:cNvPr id="30" name="Rectangle 10"/>
            <p:cNvSpPr>
              <a:spLocks noChangeArrowheads="1"/>
            </p:cNvSpPr>
            <p:nvPr/>
          </p:nvSpPr>
          <p:spPr bwMode="auto">
            <a:xfrm>
              <a:off x="288" y="1690"/>
              <a:ext cx="52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i="1" baseline="0">
                  <a:latin typeface="Times New Roman" panose="02020603050405020304" pitchFamily="18" charset="0"/>
                </a:rPr>
                <a:t>b</a:t>
              </a:r>
              <a:r>
                <a:rPr lang="en-US" altLang="ja-JP" sz="1800" baseline="0">
                  <a:latin typeface="Times New Roman" panose="02020603050405020304" pitchFamily="18" charset="0"/>
                </a:rPr>
                <a:t>-axis</a:t>
              </a:r>
            </a:p>
          </p:txBody>
        </p:sp>
        <p:sp>
          <p:nvSpPr>
            <p:cNvPr id="31" name="Rectangle 11"/>
            <p:cNvSpPr>
              <a:spLocks noChangeArrowheads="1"/>
            </p:cNvSpPr>
            <p:nvPr/>
          </p:nvSpPr>
          <p:spPr bwMode="auto">
            <a:xfrm>
              <a:off x="2352" y="1479"/>
              <a:ext cx="720"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1" baseline="0">
                  <a:solidFill>
                    <a:srgbClr val="0000FF"/>
                  </a:solidFill>
                  <a:latin typeface="Times New Roman" panose="02020603050405020304" pitchFamily="18" charset="0"/>
                </a:rPr>
                <a:t>11.56</a:t>
              </a:r>
            </a:p>
          </p:txBody>
        </p:sp>
        <p:sp>
          <p:nvSpPr>
            <p:cNvPr id="32" name="Rectangle 12"/>
            <p:cNvSpPr>
              <a:spLocks noChangeArrowheads="1"/>
            </p:cNvSpPr>
            <p:nvPr/>
          </p:nvSpPr>
          <p:spPr bwMode="auto">
            <a:xfrm>
              <a:off x="1584" y="1479"/>
              <a:ext cx="76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1" baseline="0">
                  <a:solidFill>
                    <a:srgbClr val="0000FF"/>
                  </a:solidFill>
                  <a:latin typeface="Times New Roman" panose="02020603050405020304" pitchFamily="18" charset="0"/>
                </a:rPr>
                <a:t>11.82</a:t>
              </a:r>
            </a:p>
          </p:txBody>
        </p:sp>
        <p:sp>
          <p:nvSpPr>
            <p:cNvPr id="33" name="Rectangle 13"/>
            <p:cNvSpPr>
              <a:spLocks noChangeArrowheads="1"/>
            </p:cNvSpPr>
            <p:nvPr/>
          </p:nvSpPr>
          <p:spPr bwMode="auto">
            <a:xfrm>
              <a:off x="816" y="1479"/>
              <a:ext cx="76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aseline="0">
                  <a:latin typeface="Times New Roman" panose="02020603050405020304" pitchFamily="18" charset="0"/>
                </a:rPr>
                <a:t>24.61</a:t>
              </a:r>
            </a:p>
          </p:txBody>
        </p:sp>
        <p:sp>
          <p:nvSpPr>
            <p:cNvPr id="34" name="Rectangle 14"/>
            <p:cNvSpPr>
              <a:spLocks noChangeArrowheads="1"/>
            </p:cNvSpPr>
            <p:nvPr/>
          </p:nvSpPr>
          <p:spPr bwMode="auto">
            <a:xfrm>
              <a:off x="288" y="1479"/>
              <a:ext cx="52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i="1" baseline="0">
                  <a:latin typeface="Times New Roman" panose="02020603050405020304" pitchFamily="18" charset="0"/>
                </a:rPr>
                <a:t>a</a:t>
              </a:r>
              <a:r>
                <a:rPr lang="en-US" altLang="ja-JP" sz="1800" baseline="0">
                  <a:latin typeface="Times New Roman" panose="02020603050405020304" pitchFamily="18" charset="0"/>
                </a:rPr>
                <a:t>-axis</a:t>
              </a:r>
            </a:p>
          </p:txBody>
        </p:sp>
        <p:sp>
          <p:nvSpPr>
            <p:cNvPr id="35" name="Rectangle 15"/>
            <p:cNvSpPr>
              <a:spLocks noChangeArrowheads="1"/>
            </p:cNvSpPr>
            <p:nvPr/>
          </p:nvSpPr>
          <p:spPr bwMode="auto">
            <a:xfrm>
              <a:off x="2352" y="1268"/>
              <a:ext cx="720"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aseline="0">
                  <a:latin typeface="Times New Roman" panose="02020603050405020304" pitchFamily="18" charset="0"/>
                </a:rPr>
                <a:t>XRPD</a:t>
              </a:r>
            </a:p>
          </p:txBody>
        </p:sp>
        <p:sp>
          <p:nvSpPr>
            <p:cNvPr id="36" name="Rectangle 16"/>
            <p:cNvSpPr>
              <a:spLocks noChangeArrowheads="1"/>
            </p:cNvSpPr>
            <p:nvPr/>
          </p:nvSpPr>
          <p:spPr bwMode="auto">
            <a:xfrm>
              <a:off x="1584" y="1268"/>
              <a:ext cx="76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1" i="1" baseline="0">
                  <a:latin typeface="Times New Roman" panose="02020603050405020304" pitchFamily="18" charset="0"/>
                </a:rPr>
                <a:t>V</a:t>
              </a:r>
              <a:r>
                <a:rPr lang="en-US" altLang="ja-JP" sz="1800" b="1" baseline="-25000">
                  <a:latin typeface="Times New Roman" panose="02020603050405020304" pitchFamily="18" charset="0"/>
                </a:rPr>
                <a:t>LJ</a:t>
              </a:r>
              <a:r>
                <a:rPr lang="en-US" altLang="ja-JP" sz="1800" b="1" baseline="0">
                  <a:latin typeface="Times New Roman" panose="02020603050405020304" pitchFamily="18" charset="0"/>
                </a:rPr>
                <a:t>+</a:t>
              </a:r>
              <a:r>
                <a:rPr lang="en-US" altLang="ja-JP" sz="1800" b="1" i="1" baseline="0">
                  <a:latin typeface="Times New Roman" panose="02020603050405020304" pitchFamily="18" charset="0"/>
                </a:rPr>
                <a:t>V</a:t>
              </a:r>
              <a:r>
                <a:rPr lang="en-US" altLang="ja-JP" sz="1800" b="1" baseline="-25000">
                  <a:latin typeface="Times New Roman" panose="02020603050405020304" pitchFamily="18" charset="0"/>
                </a:rPr>
                <a:t>EQQ</a:t>
              </a:r>
            </a:p>
          </p:txBody>
        </p:sp>
        <p:sp>
          <p:nvSpPr>
            <p:cNvPr id="37" name="Rectangle 17"/>
            <p:cNvSpPr>
              <a:spLocks noChangeArrowheads="1"/>
            </p:cNvSpPr>
            <p:nvPr/>
          </p:nvSpPr>
          <p:spPr bwMode="auto">
            <a:xfrm>
              <a:off x="816" y="1268"/>
              <a:ext cx="76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i="1" baseline="0">
                  <a:latin typeface="Times New Roman" panose="02020603050405020304" pitchFamily="18" charset="0"/>
                </a:rPr>
                <a:t>V</a:t>
              </a:r>
              <a:r>
                <a:rPr lang="en-US" altLang="ja-JP" sz="1800" baseline="-25000">
                  <a:latin typeface="Times New Roman" panose="02020603050405020304" pitchFamily="18" charset="0"/>
                </a:rPr>
                <a:t>LJ</a:t>
              </a:r>
            </a:p>
          </p:txBody>
        </p:sp>
        <p:sp>
          <p:nvSpPr>
            <p:cNvPr id="38" name="Rectangle 18"/>
            <p:cNvSpPr>
              <a:spLocks noChangeArrowheads="1"/>
            </p:cNvSpPr>
            <p:nvPr/>
          </p:nvSpPr>
          <p:spPr bwMode="auto">
            <a:xfrm>
              <a:off x="288" y="1268"/>
              <a:ext cx="52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1800" baseline="0">
                <a:latin typeface="Times New Roman" panose="02020603050405020304" pitchFamily="18" charset="0"/>
              </a:endParaRPr>
            </a:p>
          </p:txBody>
        </p:sp>
        <p:sp>
          <p:nvSpPr>
            <p:cNvPr id="39" name="Line 19"/>
            <p:cNvSpPr>
              <a:spLocks noChangeShapeType="1"/>
            </p:cNvSpPr>
            <p:nvPr/>
          </p:nvSpPr>
          <p:spPr bwMode="auto">
            <a:xfrm>
              <a:off x="288" y="1268"/>
              <a:ext cx="27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20"/>
            <p:cNvSpPr>
              <a:spLocks noChangeShapeType="1"/>
            </p:cNvSpPr>
            <p:nvPr/>
          </p:nvSpPr>
          <p:spPr bwMode="auto">
            <a:xfrm>
              <a:off x="288" y="1479"/>
              <a:ext cx="27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21"/>
            <p:cNvSpPr>
              <a:spLocks noChangeShapeType="1"/>
            </p:cNvSpPr>
            <p:nvPr/>
          </p:nvSpPr>
          <p:spPr bwMode="auto">
            <a:xfrm>
              <a:off x="288" y="2112"/>
              <a:ext cx="27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22"/>
            <p:cNvSpPr>
              <a:spLocks noChangeShapeType="1"/>
            </p:cNvSpPr>
            <p:nvPr/>
          </p:nvSpPr>
          <p:spPr bwMode="auto">
            <a:xfrm>
              <a:off x="288" y="1268"/>
              <a:ext cx="0" cy="21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23"/>
            <p:cNvSpPr>
              <a:spLocks noChangeShapeType="1"/>
            </p:cNvSpPr>
            <p:nvPr/>
          </p:nvSpPr>
          <p:spPr bwMode="auto">
            <a:xfrm>
              <a:off x="3072" y="1268"/>
              <a:ext cx="0" cy="21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24"/>
            <p:cNvSpPr>
              <a:spLocks noChangeShapeType="1"/>
            </p:cNvSpPr>
            <p:nvPr/>
          </p:nvSpPr>
          <p:spPr bwMode="auto">
            <a:xfrm>
              <a:off x="288" y="1479"/>
              <a:ext cx="0" cy="21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25"/>
            <p:cNvSpPr>
              <a:spLocks noChangeShapeType="1"/>
            </p:cNvSpPr>
            <p:nvPr/>
          </p:nvSpPr>
          <p:spPr bwMode="auto">
            <a:xfrm>
              <a:off x="3072" y="1479"/>
              <a:ext cx="0" cy="21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26"/>
            <p:cNvSpPr>
              <a:spLocks noChangeShapeType="1"/>
            </p:cNvSpPr>
            <p:nvPr/>
          </p:nvSpPr>
          <p:spPr bwMode="auto">
            <a:xfrm>
              <a:off x="288" y="1690"/>
              <a:ext cx="0" cy="21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27"/>
            <p:cNvSpPr>
              <a:spLocks noChangeShapeType="1"/>
            </p:cNvSpPr>
            <p:nvPr/>
          </p:nvSpPr>
          <p:spPr bwMode="auto">
            <a:xfrm>
              <a:off x="3072" y="1690"/>
              <a:ext cx="0" cy="21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28"/>
            <p:cNvSpPr>
              <a:spLocks noChangeShapeType="1"/>
            </p:cNvSpPr>
            <p:nvPr/>
          </p:nvSpPr>
          <p:spPr bwMode="auto">
            <a:xfrm>
              <a:off x="288" y="1901"/>
              <a:ext cx="0" cy="21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29"/>
            <p:cNvSpPr>
              <a:spLocks noChangeShapeType="1"/>
            </p:cNvSpPr>
            <p:nvPr/>
          </p:nvSpPr>
          <p:spPr bwMode="auto">
            <a:xfrm>
              <a:off x="3072" y="1901"/>
              <a:ext cx="0" cy="21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50" name="Text Box 30"/>
          <p:cNvSpPr txBox="1">
            <a:spLocks noChangeArrowheads="1"/>
          </p:cNvSpPr>
          <p:nvPr/>
        </p:nvSpPr>
        <p:spPr bwMode="auto">
          <a:xfrm>
            <a:off x="4349496" y="1070682"/>
            <a:ext cx="39070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aseline="0" smtClean="0">
                <a:latin typeface="小塚ゴシック Pro M" panose="020B0700000000000000" pitchFamily="34" charset="-128"/>
                <a:ea typeface="小塚ゴシック Pro M" panose="020B0700000000000000" pitchFamily="34" charset="-128"/>
              </a:rPr>
              <a:t>Table. </a:t>
            </a:r>
            <a:r>
              <a:rPr lang="en-US" altLang="ja-JP" sz="1600" baseline="0">
                <a:latin typeface="小塚ゴシック Pro M" panose="020B0700000000000000" pitchFamily="34" charset="-128"/>
                <a:ea typeface="小塚ゴシック Pro M" panose="020B0700000000000000" pitchFamily="34" charset="-128"/>
              </a:rPr>
              <a:t>CpPy</a:t>
            </a:r>
            <a:r>
              <a:rPr lang="ja-JP" altLang="en-US" sz="1600" baseline="0">
                <a:latin typeface="小塚ゴシック Pro M" panose="020B0700000000000000" pitchFamily="34" charset="-128"/>
                <a:ea typeface="小塚ゴシック Pro M" panose="020B0700000000000000" pitchFamily="34" charset="-128"/>
              </a:rPr>
              <a:t>各格子軸との配向角度</a:t>
            </a:r>
            <a:r>
              <a:rPr lang="en-US" altLang="ja-JP" sz="1600" baseline="0">
                <a:latin typeface="小塚ゴシック Pro M" panose="020B0700000000000000" pitchFamily="34" charset="-128"/>
                <a:ea typeface="小塚ゴシック Pro M" panose="020B0700000000000000" pitchFamily="34" charset="-128"/>
              </a:rPr>
              <a:t>(deg.)</a:t>
            </a:r>
            <a:r>
              <a:rPr lang="en-US" altLang="ja-JP" sz="1800" baseline="0">
                <a:latin typeface="小塚ゴシック Pro M" panose="020B0700000000000000" pitchFamily="34" charset="-128"/>
                <a:ea typeface="小塚ゴシック Pro M" panose="020B0700000000000000" pitchFamily="34" charset="-128"/>
              </a:rPr>
              <a:t> </a:t>
            </a:r>
          </a:p>
        </p:txBody>
      </p:sp>
      <p:sp>
        <p:nvSpPr>
          <p:cNvPr id="51" name="タイトル 1"/>
          <p:cNvSpPr>
            <a:spLocks noGrp="1"/>
          </p:cNvSpPr>
          <p:nvPr>
            <p:ph type="title"/>
          </p:nvPr>
        </p:nvSpPr>
        <p:spPr>
          <a:xfrm>
            <a:off x="71500" y="44624"/>
            <a:ext cx="9001000" cy="720080"/>
          </a:xfrm>
        </p:spPr>
        <p:txBody>
          <a:bodyPr tIns="180000">
            <a:noAutofit/>
          </a:bodyPr>
          <a:lstStyle/>
          <a:p>
            <a:pPr algn="ctr">
              <a:spcBef>
                <a:spcPct val="50000"/>
              </a:spcBef>
            </a:pPr>
            <a:r>
              <a:rPr lang="ja-JP" altLang="en-US" sz="3600" smtClean="0">
                <a:solidFill>
                  <a:schemeClr val="bg1"/>
                </a:solidFill>
                <a:latin typeface="小塚ゴシック Pro B" pitchFamily="34" charset="-128"/>
                <a:ea typeface="小塚ゴシック Pro B" pitchFamily="34" charset="-128"/>
              </a:rPr>
              <a:t>適切な力場による構造最適化</a:t>
            </a:r>
            <a:endParaRPr lang="ja-JP" altLang="en-US" sz="3600">
              <a:solidFill>
                <a:schemeClr val="bg1"/>
              </a:solidFill>
              <a:latin typeface="小塚ゴシック Pro B" pitchFamily="34" charset="-128"/>
              <a:ea typeface="小塚ゴシック Pro B" pitchFamily="34" charset="-128"/>
            </a:endParaRPr>
          </a:p>
        </p:txBody>
      </p:sp>
      <p:sp>
        <p:nvSpPr>
          <p:cNvPr id="52" name="Rectangle 6"/>
          <p:cNvSpPr>
            <a:spLocks noChangeArrowheads="1"/>
          </p:cNvSpPr>
          <p:nvPr/>
        </p:nvSpPr>
        <p:spPr bwMode="auto">
          <a:xfrm>
            <a:off x="713232" y="34183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3" name="オブジェクト 52"/>
          <p:cNvGraphicFramePr>
            <a:graphicFrameLocks noChangeAspect="1"/>
          </p:cNvGraphicFramePr>
          <p:nvPr>
            <p:extLst>
              <p:ext uri="{D42A27DB-BD31-4B8C-83A1-F6EECF244321}">
                <p14:modId xmlns:p14="http://schemas.microsoft.com/office/powerpoint/2010/main" val="3116859466"/>
              </p:ext>
            </p:extLst>
          </p:nvPr>
        </p:nvGraphicFramePr>
        <p:xfrm>
          <a:off x="603504" y="3400073"/>
          <a:ext cx="1733550" cy="1333500"/>
        </p:xfrm>
        <a:graphic>
          <a:graphicData uri="http://schemas.openxmlformats.org/presentationml/2006/ole">
            <mc:AlternateContent xmlns:mc="http://schemas.openxmlformats.org/markup-compatibility/2006">
              <mc:Choice xmlns:v="urn:schemas-microsoft-com:vml" Requires="v">
                <p:oleObj spid="_x0000_s5214" r:id="rId9" imgW="2303640" imgH="1758960" progId="ChemDraw.Document.6.0">
                  <p:embed/>
                </p:oleObj>
              </mc:Choice>
              <mc:Fallback>
                <p:oleObj r:id="rId9" imgW="2303640" imgH="1758960" progId="ChemDraw.Document.6.0">
                  <p:embed/>
                  <p:pic>
                    <p:nvPicPr>
                      <p:cNvPr id="0" name="Object 5"/>
                      <p:cNvPicPr>
                        <a:picLocks noChangeAspect="1" noChangeArrowheads="1"/>
                      </p:cNvPicPr>
                      <p:nvPr/>
                    </p:nvPicPr>
                    <p:blipFill>
                      <a:blip r:embed="rId10">
                        <a:grayscl/>
                        <a:extLst>
                          <a:ext uri="{28A0092B-C50C-407E-A947-70E740481C1C}">
                            <a14:useLocalDpi xmlns:a14="http://schemas.microsoft.com/office/drawing/2010/main" val="0"/>
                          </a:ext>
                        </a:extLst>
                      </a:blip>
                      <a:srcRect/>
                      <a:stretch>
                        <a:fillRect/>
                      </a:stretch>
                    </p:blipFill>
                    <p:spPr bwMode="auto">
                      <a:xfrm>
                        <a:off x="603504" y="3400073"/>
                        <a:ext cx="173355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テキスト ボックス 53"/>
          <p:cNvSpPr txBox="1"/>
          <p:nvPr/>
        </p:nvSpPr>
        <p:spPr>
          <a:xfrm>
            <a:off x="54864" y="4828101"/>
            <a:ext cx="2954052" cy="1354217"/>
          </a:xfrm>
          <a:prstGeom prst="rect">
            <a:avLst/>
          </a:prstGeom>
          <a:noFill/>
        </p:spPr>
        <p:txBody>
          <a:bodyPr wrap="square" rtlCol="0">
            <a:spAutoFit/>
          </a:bodyPr>
          <a:lstStyle/>
          <a:p>
            <a:pPr>
              <a:spcAft>
                <a:spcPts val="1200"/>
              </a:spcAft>
            </a:pPr>
            <a:r>
              <a:rPr kumimoji="1" lang="ja-JP" altLang="en-US" smtClean="0">
                <a:latin typeface="小塚ゴシック Pro R" panose="020B0400000000000000" pitchFamily="34" charset="-128"/>
                <a:ea typeface="小塚ゴシック Pro R" panose="020B0400000000000000" pitchFamily="34" charset="-128"/>
              </a:rPr>
              <a:t>通常の力場では分極が無い</a:t>
            </a:r>
            <a:r>
              <a:rPr kumimoji="1" lang="en-US" altLang="ja-JP" smtClean="0">
                <a:latin typeface="小塚ゴシック Pro R" panose="020B0400000000000000" pitchFamily="34" charset="-128"/>
                <a:ea typeface="小塚ゴシック Pro R" panose="020B0400000000000000" pitchFamily="34" charset="-128"/>
              </a:rPr>
              <a:t>O</a:t>
            </a:r>
            <a:r>
              <a:rPr kumimoji="1" lang="en-US" altLang="ja-JP" baseline="-25000" smtClean="0">
                <a:latin typeface="小塚ゴシック Pro R" panose="020B0400000000000000" pitchFamily="34" charset="-128"/>
                <a:ea typeface="小塚ゴシック Pro R" panose="020B0400000000000000" pitchFamily="34" charset="-128"/>
              </a:rPr>
              <a:t>2</a:t>
            </a:r>
            <a:r>
              <a:rPr kumimoji="1" lang="ja-JP" altLang="en-US" smtClean="0">
                <a:latin typeface="小塚ゴシック Pro R" panose="020B0400000000000000" pitchFamily="34" charset="-128"/>
                <a:ea typeface="小塚ゴシック Pro R" panose="020B0400000000000000" pitchFamily="34" charset="-128"/>
              </a:rPr>
              <a:t>分子は</a:t>
            </a:r>
            <a:r>
              <a:rPr kumimoji="1" lang="en-US" altLang="ja-JP" smtClean="0">
                <a:latin typeface="小塚ゴシック Pro R" panose="020B0400000000000000" pitchFamily="34" charset="-128"/>
                <a:ea typeface="小塚ゴシック Pro R" panose="020B0400000000000000" pitchFamily="34" charset="-128"/>
              </a:rPr>
              <a:t>O</a:t>
            </a:r>
            <a:r>
              <a:rPr kumimoji="1" lang="ja-JP" altLang="en-US" smtClean="0">
                <a:latin typeface="小塚ゴシック Pro R" panose="020B0400000000000000" pitchFamily="34" charset="-128"/>
                <a:ea typeface="小塚ゴシック Pro R" panose="020B0400000000000000" pitchFamily="34" charset="-128"/>
              </a:rPr>
              <a:t>原子の電荷０</a:t>
            </a:r>
            <a:endParaRPr kumimoji="1" lang="en-US" altLang="ja-JP" smtClean="0">
              <a:latin typeface="小塚ゴシック Pro R" panose="020B0400000000000000" pitchFamily="34" charset="-128"/>
              <a:ea typeface="小塚ゴシック Pro R" panose="020B0400000000000000" pitchFamily="34" charset="-128"/>
            </a:endParaRPr>
          </a:p>
          <a:p>
            <a:pPr>
              <a:spcAft>
                <a:spcPts val="1200"/>
              </a:spcAft>
            </a:pPr>
            <a:r>
              <a:rPr kumimoji="1" lang="ja-JP" altLang="en-US" smtClean="0">
                <a:latin typeface="小塚ゴシック Pro R" panose="020B0400000000000000" pitchFamily="34" charset="-128"/>
                <a:ea typeface="小塚ゴシック Pro R" panose="020B0400000000000000" pitchFamily="34" charset="-128"/>
              </a:rPr>
              <a:t>重心に電荷を配置し四極子相互作用を追加する</a:t>
            </a:r>
            <a:endParaRPr kumimoji="1" lang="ja-JP" altLang="en-US">
              <a:latin typeface="小塚ゴシック Pro R" panose="020B0400000000000000" pitchFamily="34" charset="-128"/>
              <a:ea typeface="小塚ゴシック Pro R" panose="020B0400000000000000" pitchFamily="34" charset="-128"/>
            </a:endParaRPr>
          </a:p>
        </p:txBody>
      </p:sp>
    </p:spTree>
    <p:extLst>
      <p:ext uri="{BB962C8B-B14F-4D97-AF65-F5344CB8AC3E}">
        <p14:creationId xmlns:p14="http://schemas.microsoft.com/office/powerpoint/2010/main" val="115216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5100" y="6422688"/>
            <a:ext cx="2057400" cy="365125"/>
          </a:xfrm>
        </p:spPr>
        <p:txBody>
          <a:bodyPr/>
          <a:lstStyle/>
          <a:p>
            <a:fld id="{61F34C52-A962-4E8D-A3A1-266E442B7808}" type="slidenum">
              <a:rPr kumimoji="1" lang="ja-JP" altLang="en-US" smtClean="0"/>
              <a:t>14</a:t>
            </a:fld>
            <a:endParaRPr kumimoji="1" lang="ja-JP" altLang="en-US"/>
          </a:p>
        </p:txBody>
      </p:sp>
      <p:sp>
        <p:nvSpPr>
          <p:cNvPr id="51" name="タイトル 1"/>
          <p:cNvSpPr>
            <a:spLocks noGrp="1"/>
          </p:cNvSpPr>
          <p:nvPr>
            <p:ph type="title"/>
          </p:nvPr>
        </p:nvSpPr>
        <p:spPr>
          <a:xfrm>
            <a:off x="71500" y="44624"/>
            <a:ext cx="9001000" cy="720080"/>
          </a:xfrm>
        </p:spPr>
        <p:txBody>
          <a:bodyPr tIns="180000">
            <a:noAutofit/>
          </a:bodyPr>
          <a:lstStyle/>
          <a:p>
            <a:pPr algn="ctr">
              <a:spcBef>
                <a:spcPct val="50000"/>
              </a:spcBef>
            </a:pPr>
            <a:r>
              <a:rPr lang="en-US" altLang="ja-JP" sz="3600" smtClean="0">
                <a:solidFill>
                  <a:schemeClr val="bg1"/>
                </a:solidFill>
                <a:latin typeface="小塚ゴシック Pro B" pitchFamily="34" charset="-128"/>
                <a:ea typeface="小塚ゴシック Pro B" pitchFamily="34" charset="-128"/>
              </a:rPr>
              <a:t>GCMC</a:t>
            </a:r>
            <a:r>
              <a:rPr lang="ja-JP" altLang="en-US" sz="3600" smtClean="0">
                <a:solidFill>
                  <a:schemeClr val="bg1"/>
                </a:solidFill>
                <a:latin typeface="小塚ゴシック Pro B" pitchFamily="34" charset="-128"/>
                <a:ea typeface="小塚ゴシック Pro B" pitchFamily="34" charset="-128"/>
              </a:rPr>
              <a:t>による平均吸着</a:t>
            </a:r>
            <a:r>
              <a:rPr lang="en-US" altLang="ja-JP" sz="3600" smtClean="0">
                <a:solidFill>
                  <a:schemeClr val="bg1"/>
                </a:solidFill>
                <a:latin typeface="小塚ゴシック Pro B" pitchFamily="34" charset="-128"/>
                <a:ea typeface="小塚ゴシック Pro B" pitchFamily="34" charset="-128"/>
              </a:rPr>
              <a:t>O</a:t>
            </a:r>
            <a:r>
              <a:rPr lang="en-US" altLang="ja-JP" sz="3600" baseline="-25000" smtClean="0">
                <a:solidFill>
                  <a:schemeClr val="bg1"/>
                </a:solidFill>
                <a:latin typeface="小塚ゴシック Pro B" pitchFamily="34" charset="-128"/>
                <a:ea typeface="小塚ゴシック Pro B" pitchFamily="34" charset="-128"/>
              </a:rPr>
              <a:t>2</a:t>
            </a:r>
            <a:r>
              <a:rPr lang="ja-JP" altLang="en-US" sz="3600" smtClean="0">
                <a:solidFill>
                  <a:schemeClr val="bg1"/>
                </a:solidFill>
                <a:latin typeface="小塚ゴシック Pro B" pitchFamily="34" charset="-128"/>
                <a:ea typeface="小塚ゴシック Pro B" pitchFamily="34" charset="-128"/>
              </a:rPr>
              <a:t>分子数解析</a:t>
            </a:r>
            <a:endParaRPr lang="ja-JP" altLang="en-US" sz="3600">
              <a:solidFill>
                <a:schemeClr val="bg1"/>
              </a:solidFill>
              <a:latin typeface="小塚ゴシック Pro B" pitchFamily="34" charset="-128"/>
              <a:ea typeface="小塚ゴシック Pro B" pitchFamily="34" charset="-128"/>
            </a:endParaRPr>
          </a:p>
        </p:txBody>
      </p:sp>
      <p:sp>
        <p:nvSpPr>
          <p:cNvPr id="55" name="Text Box 3"/>
          <p:cNvSpPr txBox="1">
            <a:spLocks noChangeArrowheads="1"/>
          </p:cNvSpPr>
          <p:nvPr/>
        </p:nvSpPr>
        <p:spPr bwMode="auto">
          <a:xfrm>
            <a:off x="266700" y="864952"/>
            <a:ext cx="8610600" cy="582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50" charset="-128"/>
              </a:defRPr>
            </a:lvl1pPr>
            <a:lvl2pPr marL="800100" indent="-342900">
              <a:defRPr kumimoji="1" sz="2400">
                <a:solidFill>
                  <a:schemeClr val="tx1"/>
                </a:solidFill>
                <a:latin typeface="Times New Roman" panose="02020603050405020304" pitchFamily="18" charset="0"/>
                <a:ea typeface="ＭＳ Ｐゴシック" panose="020B0600070205080204" pitchFamily="50" charset="-128"/>
              </a:defRPr>
            </a:lvl2pPr>
            <a:lvl3pPr marL="1257300" indent="-342900">
              <a:defRPr kumimoji="1" sz="2400">
                <a:solidFill>
                  <a:schemeClr val="tx1"/>
                </a:solidFill>
                <a:latin typeface="Times New Roman" panose="02020603050405020304" pitchFamily="18" charset="0"/>
                <a:ea typeface="ＭＳ Ｐゴシック" panose="020B0600070205080204" pitchFamily="50" charset="-128"/>
              </a:defRPr>
            </a:lvl3pPr>
            <a:lvl4pPr marL="1714500" indent="-342900">
              <a:defRPr kumimoji="1" sz="2400">
                <a:solidFill>
                  <a:schemeClr val="tx1"/>
                </a:solidFill>
                <a:latin typeface="Times New Roman" panose="02020603050405020304" pitchFamily="18" charset="0"/>
                <a:ea typeface="ＭＳ Ｐゴシック" panose="020B0600070205080204" pitchFamily="50" charset="-128"/>
              </a:defRPr>
            </a:lvl4pPr>
            <a:lvl5pPr marL="2171700" indent="-342900">
              <a:defRPr kumimoji="1" sz="2400">
                <a:solidFill>
                  <a:schemeClr val="tx1"/>
                </a:solidFill>
                <a:latin typeface="Times New Roman" panose="02020603050405020304" pitchFamily="18" charset="0"/>
                <a:ea typeface="ＭＳ Ｐゴシック" panose="020B0600070205080204" pitchFamily="50" charset="-128"/>
              </a:defRPr>
            </a:lvl5pPr>
            <a:lvl6pPr marL="2628900" indent="-3429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086100" indent="-3429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543300" indent="-3429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000500" indent="-3429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FontTx/>
              <a:buAutoNum type="arabicPeriod"/>
            </a:pPr>
            <a:r>
              <a:rPr lang="ja-JP" altLang="en-US" sz="2000" baseline="0" smtClean="0">
                <a:latin typeface="小塚ゴシック Pro M" panose="020B0700000000000000" pitchFamily="34" charset="-128"/>
                <a:ea typeface="小塚ゴシック Pro M" panose="020B0700000000000000" pitchFamily="34" charset="-128"/>
              </a:rPr>
              <a:t>グランドカノニカル・モンテカルロ</a:t>
            </a:r>
            <a:r>
              <a:rPr lang="en-US" altLang="ja-JP" sz="2000" baseline="0" smtClean="0">
                <a:latin typeface="小塚ゴシック Pro M" panose="020B0700000000000000" pitchFamily="34" charset="-128"/>
                <a:ea typeface="小塚ゴシック Pro M" panose="020B0700000000000000" pitchFamily="34" charset="-128"/>
              </a:rPr>
              <a:t>(GCMC)</a:t>
            </a:r>
            <a:r>
              <a:rPr lang="ja-JP" altLang="en-US" sz="2000" baseline="0" smtClean="0">
                <a:latin typeface="小塚ゴシック Pro M" panose="020B0700000000000000" pitchFamily="34" charset="-128"/>
                <a:ea typeface="小塚ゴシック Pro M" panose="020B0700000000000000" pitchFamily="34" charset="-128"/>
              </a:rPr>
              <a:t>解析</a:t>
            </a:r>
          </a:p>
          <a:p>
            <a:pPr marL="0" indent="0"/>
            <a:r>
              <a:rPr lang="ja-JP" altLang="en-US" sz="1800">
                <a:latin typeface="小塚ゴシック Pro R" panose="020B0400000000000000" pitchFamily="34" charset="-128"/>
                <a:ea typeface="小塚ゴシック Pro R" panose="020B0400000000000000" pitchFamily="34" charset="-128"/>
              </a:rPr>
              <a:t>　</a:t>
            </a:r>
            <a:r>
              <a:rPr lang="ja-JP" altLang="en-US" sz="1800" smtClean="0">
                <a:latin typeface="小塚ゴシック Pro R" panose="020B0400000000000000" pitchFamily="34" charset="-128"/>
                <a:ea typeface="小塚ゴシック Pro R" panose="020B0400000000000000" pitchFamily="34" charset="-128"/>
              </a:rPr>
              <a:t>グランドカノニカルアンサンブル</a:t>
            </a:r>
            <a:r>
              <a:rPr lang="ja-JP" altLang="en-US" sz="1800">
                <a:latin typeface="小塚ゴシック Pro R" panose="020B0400000000000000" pitchFamily="34" charset="-128"/>
                <a:ea typeface="小塚ゴシック Pro R" panose="020B0400000000000000" pitchFamily="34" charset="-128"/>
              </a:rPr>
              <a:t>で，観測量</a:t>
            </a:r>
            <a:r>
              <a:rPr lang="en-US" altLang="ja-JP" sz="1800" i="1">
                <a:latin typeface="小塚ゴシック Pro R" panose="020B0400000000000000" pitchFamily="34" charset="-128"/>
                <a:ea typeface="小塚ゴシック Pro R" panose="020B0400000000000000" pitchFamily="34" charset="-128"/>
              </a:rPr>
              <a:t>A</a:t>
            </a:r>
            <a:r>
              <a:rPr lang="ja-JP" altLang="en-US" sz="1800">
                <a:latin typeface="小塚ゴシック Pro R" panose="020B0400000000000000" pitchFamily="34" charset="-128"/>
                <a:ea typeface="小塚ゴシック Pro R" panose="020B0400000000000000" pitchFamily="34" charset="-128"/>
              </a:rPr>
              <a:t>の熱力学的平均量</a:t>
            </a:r>
            <a:r>
              <a:rPr lang="en-US" altLang="ja-JP" sz="1800">
                <a:latin typeface="小塚ゴシック Pro R" panose="020B0400000000000000" pitchFamily="34" charset="-128"/>
                <a:ea typeface="小塚ゴシック Pro R" panose="020B0400000000000000" pitchFamily="34" charset="-128"/>
              </a:rPr>
              <a:t>&lt;</a:t>
            </a:r>
            <a:r>
              <a:rPr lang="en-US" altLang="ja-JP" sz="1800" i="1">
                <a:latin typeface="小塚ゴシック Pro R" panose="020B0400000000000000" pitchFamily="34" charset="-128"/>
                <a:ea typeface="小塚ゴシック Pro R" panose="020B0400000000000000" pitchFamily="34" charset="-128"/>
              </a:rPr>
              <a:t>A</a:t>
            </a:r>
            <a:r>
              <a:rPr lang="en-US" altLang="ja-JP" sz="1800">
                <a:latin typeface="小塚ゴシック Pro R" panose="020B0400000000000000" pitchFamily="34" charset="-128"/>
                <a:ea typeface="小塚ゴシック Pro R" panose="020B0400000000000000" pitchFamily="34" charset="-128"/>
              </a:rPr>
              <a:t>&gt;</a:t>
            </a:r>
            <a:r>
              <a:rPr lang="ja-JP" altLang="en-US" sz="1800">
                <a:latin typeface="小塚ゴシック Pro R" panose="020B0400000000000000" pitchFamily="34" charset="-128"/>
                <a:ea typeface="小塚ゴシック Pro R" panose="020B0400000000000000" pitchFamily="34" charset="-128"/>
              </a:rPr>
              <a:t>は以下の式で表される．</a:t>
            </a:r>
          </a:p>
          <a:p>
            <a:endParaRPr lang="ja-JP" altLang="en-US" sz="2000">
              <a:latin typeface="小塚ゴシック Pro R" panose="020B0400000000000000" pitchFamily="34" charset="-128"/>
              <a:ea typeface="小塚ゴシック Pro R" panose="020B0400000000000000" pitchFamily="34" charset="-128"/>
            </a:endParaRPr>
          </a:p>
          <a:p>
            <a:endParaRPr lang="ja-JP" altLang="en-US" sz="2000">
              <a:latin typeface="小塚ゴシック Pro R" panose="020B0400000000000000" pitchFamily="34" charset="-128"/>
              <a:ea typeface="小塚ゴシック Pro R" panose="020B0400000000000000" pitchFamily="34" charset="-128"/>
            </a:endParaRPr>
          </a:p>
          <a:p>
            <a:pPr marL="0" indent="0">
              <a:spcBef>
                <a:spcPts val="400"/>
              </a:spcBef>
            </a:pPr>
            <a:r>
              <a:rPr lang="en-US" altLang="ja-JP" sz="1800" smtClean="0">
                <a:latin typeface="小塚ゴシック Pro R" panose="020B0400000000000000" pitchFamily="34" charset="-128"/>
                <a:ea typeface="小塚ゴシック Pro R" panose="020B0400000000000000" pitchFamily="34" charset="-128"/>
                <a:cs typeface="Times New Roman" panose="02020603050405020304" pitchFamily="18" charset="0"/>
              </a:rPr>
              <a:t>GCMC</a:t>
            </a:r>
            <a:r>
              <a:rPr lang="ja-JP" altLang="en-US" sz="1800">
                <a:latin typeface="小塚ゴシック Pro R" panose="020B0400000000000000" pitchFamily="34" charset="-128"/>
                <a:ea typeface="小塚ゴシック Pro R" panose="020B0400000000000000" pitchFamily="34" charset="-128"/>
                <a:cs typeface="Times New Roman" panose="02020603050405020304" pitchFamily="18" charset="0"/>
              </a:rPr>
              <a:t>シミュレーションでは，グランドカノニカル（ＧＣ）分布に従うように</a:t>
            </a:r>
            <a:r>
              <a:rPr lang="ja-JP" altLang="en-US" sz="1800" smtClean="0">
                <a:latin typeface="小塚ゴシック Pro R" panose="020B0400000000000000" pitchFamily="34" charset="-128"/>
                <a:ea typeface="小塚ゴシック Pro R" panose="020B0400000000000000" pitchFamily="34" charset="-128"/>
                <a:cs typeface="Times New Roman" panose="02020603050405020304" pitchFamily="18" charset="0"/>
              </a:rPr>
              <a:t>，</a:t>
            </a:r>
            <a:r>
              <a:rPr lang="en-US" altLang="ja-JP" sz="1800" smtClean="0">
                <a:latin typeface="小塚ゴシック Pro R" panose="020B0400000000000000" pitchFamily="34" charset="-128"/>
                <a:ea typeface="小塚ゴシック Pro R" panose="020B0400000000000000" pitchFamily="34" charset="-128"/>
                <a:cs typeface="Times New Roman" panose="02020603050405020304" pitchFamily="18" charset="0"/>
              </a:rPr>
              <a:t>O</a:t>
            </a:r>
            <a:r>
              <a:rPr lang="en-US" altLang="ja-JP" sz="1800" baseline="-25000" smtClean="0">
                <a:latin typeface="小塚ゴシック Pro R" panose="020B0400000000000000" pitchFamily="34" charset="-128"/>
                <a:ea typeface="小塚ゴシック Pro R" panose="020B0400000000000000" pitchFamily="34" charset="-128"/>
                <a:cs typeface="Times New Roman" panose="02020603050405020304" pitchFamily="18" charset="0"/>
              </a:rPr>
              <a:t>2</a:t>
            </a:r>
            <a:r>
              <a:rPr lang="ja-JP" altLang="en-US" sz="1800">
                <a:latin typeface="小塚ゴシック Pro R" panose="020B0400000000000000" pitchFamily="34" charset="-128"/>
                <a:ea typeface="小塚ゴシック Pro R" panose="020B0400000000000000" pitchFamily="34" charset="-128"/>
                <a:cs typeface="Times New Roman" panose="02020603050405020304" pitchFamily="18" charset="0"/>
              </a:rPr>
              <a:t>分子の</a:t>
            </a:r>
            <a:r>
              <a:rPr lang="ja-JP" altLang="en-US" sz="1800">
                <a:latin typeface="小塚ゴシック Pro R" panose="020B0400000000000000" pitchFamily="34" charset="-128"/>
                <a:ea typeface="小塚ゴシック Pro R" panose="020B0400000000000000" pitchFamily="34" charset="-128"/>
              </a:rPr>
              <a:t>配置 </a:t>
            </a:r>
            <a:r>
              <a:rPr lang="en-US" altLang="ja-JP" sz="1800" i="1">
                <a:latin typeface="Times" panose="02020603050405020304" pitchFamily="18" charset="0"/>
                <a:ea typeface="小塚ゴシック Pro R" panose="020B0400000000000000" pitchFamily="34" charset="-128"/>
                <a:cs typeface="Times" panose="02020603050405020304" pitchFamily="18" charset="0"/>
              </a:rPr>
              <a:t>x</a:t>
            </a:r>
            <a:r>
              <a:rPr lang="en-US" altLang="ja-JP" sz="1800" i="1" baseline="30000">
                <a:latin typeface="Times" panose="02020603050405020304" pitchFamily="18" charset="0"/>
                <a:ea typeface="小塚ゴシック Pro R" panose="020B0400000000000000" pitchFamily="34" charset="-128"/>
                <a:cs typeface="Times" panose="02020603050405020304" pitchFamily="18" charset="0"/>
              </a:rPr>
              <a:t>N</a:t>
            </a:r>
            <a:r>
              <a:rPr lang="en-US" altLang="ja-JP" sz="1800" baseline="30000">
                <a:latin typeface="Times" panose="02020603050405020304" pitchFamily="18" charset="0"/>
                <a:ea typeface="小塚ゴシック Pro R" panose="020B0400000000000000" pitchFamily="34" charset="-128"/>
                <a:cs typeface="Times" panose="02020603050405020304" pitchFamily="18" charset="0"/>
              </a:rPr>
              <a:t>±1( or 0) </a:t>
            </a:r>
            <a:r>
              <a:rPr lang="ja-JP" altLang="en-US" sz="1800">
                <a:latin typeface="小塚ゴシック Pro R" panose="020B0400000000000000" pitchFamily="34" charset="-128"/>
                <a:ea typeface="小塚ゴシック Pro R" panose="020B0400000000000000" pitchFamily="34" charset="-128"/>
                <a:cs typeface="Times New Roman" panose="02020603050405020304" pitchFamily="18" charset="0"/>
              </a:rPr>
              <a:t>を確率的に発生</a:t>
            </a:r>
            <a:r>
              <a:rPr lang="ja-JP" altLang="en-US" sz="1800" smtClean="0">
                <a:latin typeface="小塚ゴシック Pro R" panose="020B0400000000000000" pitchFamily="34" charset="-128"/>
                <a:ea typeface="小塚ゴシック Pro R" panose="020B0400000000000000" pitchFamily="34" charset="-128"/>
                <a:cs typeface="Times New Roman" panose="02020603050405020304" pitchFamily="18" charset="0"/>
              </a:rPr>
              <a:t>させる</a:t>
            </a:r>
            <a:r>
              <a:rPr lang="en-US" altLang="ja-JP" sz="1800" smtClean="0">
                <a:latin typeface="小塚ゴシック Pro R" panose="020B0400000000000000" pitchFamily="34" charset="-128"/>
                <a:ea typeface="小塚ゴシック Pro R" panose="020B0400000000000000" pitchFamily="34" charset="-128"/>
                <a:cs typeface="Times New Roman" panose="02020603050405020304" pitchFamily="18" charset="0"/>
              </a:rPr>
              <a:t/>
            </a:r>
            <a:br>
              <a:rPr lang="en-US" altLang="ja-JP" sz="1800" smtClean="0">
                <a:latin typeface="小塚ゴシック Pro R" panose="020B0400000000000000" pitchFamily="34" charset="-128"/>
                <a:ea typeface="小塚ゴシック Pro R" panose="020B0400000000000000" pitchFamily="34" charset="-128"/>
                <a:cs typeface="Times New Roman" panose="02020603050405020304" pitchFamily="18" charset="0"/>
              </a:rPr>
            </a:br>
            <a:r>
              <a:rPr lang="ja-JP" altLang="en-US" sz="1800" smtClean="0">
                <a:latin typeface="小塚ゴシック Pro R" panose="020B0400000000000000" pitchFamily="34" charset="-128"/>
                <a:ea typeface="小塚ゴシック Pro R" panose="020B0400000000000000" pitchFamily="34" charset="-128"/>
                <a:cs typeface="Times New Roman" panose="02020603050405020304" pitchFamily="18" charset="0"/>
              </a:rPr>
              <a:t>（</a:t>
            </a:r>
            <a:r>
              <a:rPr lang="en-US" altLang="ja-JP" sz="1800" smtClean="0">
                <a:latin typeface="小塚ゴシック Pro R" panose="020B0400000000000000" pitchFamily="34" charset="-128"/>
                <a:ea typeface="小塚ゴシック Pro R" panose="020B0400000000000000" pitchFamily="34" charset="-128"/>
                <a:cs typeface="Times New Roman" panose="02020603050405020304" pitchFamily="18" charset="0"/>
              </a:rPr>
              <a:t>O</a:t>
            </a:r>
            <a:r>
              <a:rPr lang="en-US" altLang="ja-JP" sz="1800" baseline="-25000" smtClean="0">
                <a:latin typeface="小塚ゴシック Pro R" panose="020B0400000000000000" pitchFamily="34" charset="-128"/>
                <a:ea typeface="小塚ゴシック Pro R" panose="020B0400000000000000" pitchFamily="34" charset="-128"/>
                <a:cs typeface="Times New Roman" panose="02020603050405020304" pitchFamily="18" charset="0"/>
              </a:rPr>
              <a:t>2</a:t>
            </a:r>
            <a:r>
              <a:rPr lang="ja-JP" altLang="en-US" sz="1800" smtClean="0">
                <a:latin typeface="小塚ゴシック Pro R" panose="020B0400000000000000" pitchFamily="34" charset="-128"/>
                <a:ea typeface="小塚ゴシック Pro R" panose="020B0400000000000000" pitchFamily="34" charset="-128"/>
                <a:cs typeface="Times New Roman" panose="02020603050405020304" pitchFamily="18" charset="0"/>
              </a:rPr>
              <a:t>分子の生成、消滅、並進移動、回転）</a:t>
            </a:r>
            <a:endParaRPr lang="ja-JP" altLang="en-US" sz="1800">
              <a:latin typeface="小塚ゴシック Pro R" panose="020B0400000000000000" pitchFamily="34" charset="-128"/>
              <a:ea typeface="小塚ゴシック Pro R" panose="020B0400000000000000" pitchFamily="34" charset="-128"/>
              <a:cs typeface="Times New Roman" panose="02020603050405020304" pitchFamily="18" charset="0"/>
            </a:endParaRPr>
          </a:p>
          <a:p>
            <a:endParaRPr lang="ja-JP" altLang="en-US" sz="2000" baseline="0" smtClean="0"/>
          </a:p>
          <a:p>
            <a:pPr>
              <a:spcAft>
                <a:spcPts val="600"/>
              </a:spcAft>
              <a:buFontTx/>
              <a:buAutoNum type="arabicPeriod" startAt="2"/>
            </a:pPr>
            <a:r>
              <a:rPr lang="ja-JP" altLang="en-US" sz="2000" baseline="0" smtClean="0">
                <a:latin typeface="小塚ゴシック Pro M" panose="020B0700000000000000" pitchFamily="34" charset="-128"/>
                <a:ea typeface="小塚ゴシック Pro M" panose="020B0700000000000000" pitchFamily="34" charset="-128"/>
              </a:rPr>
              <a:t>計算条件</a:t>
            </a:r>
          </a:p>
          <a:p>
            <a:pPr marL="0" indent="0">
              <a:spcAft>
                <a:spcPts val="1200"/>
              </a:spcAft>
            </a:pPr>
            <a:r>
              <a:rPr lang="ja-JP" altLang="en-US" sz="1800" baseline="0" smtClean="0">
                <a:latin typeface="小塚ゴシック Pro R" panose="020B0400000000000000" pitchFamily="34" charset="-128"/>
                <a:ea typeface="小塚ゴシック Pro R" panose="020B0400000000000000" pitchFamily="34" charset="-128"/>
              </a:rPr>
              <a:t>力場は四極子相互作用を含むものを使用</a:t>
            </a:r>
          </a:p>
          <a:p>
            <a:pPr marL="0" indent="0">
              <a:spcAft>
                <a:spcPts val="1200"/>
              </a:spcAft>
            </a:pPr>
            <a:r>
              <a:rPr lang="ja-JP" altLang="en-US" sz="1800" baseline="0" smtClean="0">
                <a:latin typeface="小塚ゴシック Pro R" panose="020B0400000000000000" pitchFamily="34" charset="-128"/>
                <a:ea typeface="小塚ゴシック Pro R" panose="020B0400000000000000" pitchFamily="34" charset="-128"/>
              </a:rPr>
              <a:t>圧力は酸素分子</a:t>
            </a:r>
            <a:r>
              <a:rPr lang="en-US" altLang="ja-JP" sz="1800" baseline="0" smtClean="0">
                <a:latin typeface="小塚ゴシック Pro R" panose="020B0400000000000000" pitchFamily="34" charset="-128"/>
                <a:ea typeface="小塚ゴシック Pro R" panose="020B0400000000000000" pitchFamily="34" charset="-128"/>
              </a:rPr>
              <a:t>80 kPa</a:t>
            </a:r>
            <a:r>
              <a:rPr lang="ja-JP" altLang="en-US" sz="1800" baseline="0" smtClean="0">
                <a:latin typeface="小塚ゴシック Pro R" panose="020B0400000000000000" pitchFamily="34" charset="-128"/>
                <a:ea typeface="小塚ゴシック Pro R" panose="020B0400000000000000" pitchFamily="34" charset="-128"/>
              </a:rPr>
              <a:t>雰囲気下</a:t>
            </a:r>
            <a:r>
              <a:rPr lang="en-US" altLang="ja-JP" sz="1800" baseline="0" smtClean="0">
                <a:latin typeface="小塚ゴシック Pro R" panose="020B0400000000000000" pitchFamily="34" charset="-128"/>
                <a:ea typeface="小塚ゴシック Pro R" panose="020B0400000000000000" pitchFamily="34" charset="-128"/>
              </a:rPr>
              <a:t/>
            </a:r>
            <a:br>
              <a:rPr lang="en-US" altLang="ja-JP" sz="1800" baseline="0" smtClean="0">
                <a:latin typeface="小塚ゴシック Pro R" panose="020B0400000000000000" pitchFamily="34" charset="-128"/>
                <a:ea typeface="小塚ゴシック Pro R" panose="020B0400000000000000" pitchFamily="34" charset="-128"/>
              </a:rPr>
            </a:br>
            <a:r>
              <a:rPr lang="ja-JP" altLang="en-US" sz="1800" baseline="0" smtClean="0">
                <a:latin typeface="小塚ゴシック Pro R" panose="020B0400000000000000" pitchFamily="34" charset="-128"/>
                <a:ea typeface="小塚ゴシック Pro R" panose="020B0400000000000000" pitchFamily="34" charset="-128"/>
              </a:rPr>
              <a:t>（実験条件と同じ）</a:t>
            </a:r>
          </a:p>
          <a:p>
            <a:pPr marL="0" indent="0">
              <a:spcAft>
                <a:spcPts val="1200"/>
              </a:spcAft>
            </a:pPr>
            <a:r>
              <a:rPr lang="en-US" altLang="ja-JP" sz="1800" baseline="0" smtClean="0">
                <a:latin typeface="小塚ゴシック Pro R" panose="020B0400000000000000" pitchFamily="34" charset="-128"/>
                <a:ea typeface="小塚ゴシック Pro R" panose="020B0400000000000000" pitchFamily="34" charset="-128"/>
              </a:rPr>
              <a:t>O</a:t>
            </a:r>
            <a:r>
              <a:rPr lang="en-US" altLang="ja-JP" sz="1800" smtClean="0">
                <a:latin typeface="小塚ゴシック Pro R" panose="020B0400000000000000" pitchFamily="34" charset="-128"/>
                <a:ea typeface="小塚ゴシック Pro R" panose="020B0400000000000000" pitchFamily="34" charset="-128"/>
              </a:rPr>
              <a:t>2</a:t>
            </a:r>
            <a:r>
              <a:rPr lang="ja-JP" altLang="en-US" sz="1800" baseline="0" smtClean="0">
                <a:latin typeface="小塚ゴシック Pro R" panose="020B0400000000000000" pitchFamily="34" charset="-128"/>
                <a:ea typeface="小塚ゴシック Pro R" panose="020B0400000000000000" pitchFamily="34" charset="-128"/>
              </a:rPr>
              <a:t>分子は</a:t>
            </a:r>
            <a:r>
              <a:rPr lang="en-US" altLang="ja-JP" sz="1800" baseline="0" smtClean="0">
                <a:latin typeface="小塚ゴシック Pro R" panose="020B0400000000000000" pitchFamily="34" charset="-128"/>
                <a:ea typeface="小塚ゴシック Pro R" panose="020B0400000000000000" pitchFamily="34" charset="-128"/>
              </a:rPr>
              <a:t>GC</a:t>
            </a:r>
            <a:r>
              <a:rPr lang="ja-JP" altLang="en-US" sz="1800" baseline="0" smtClean="0">
                <a:latin typeface="小塚ゴシック Pro R" panose="020B0400000000000000" pitchFamily="34" charset="-128"/>
                <a:ea typeface="小塚ゴシック Pro R" panose="020B0400000000000000" pitchFamily="34" charset="-128"/>
              </a:rPr>
              <a:t>分布に従う範囲で可変．　</a:t>
            </a:r>
            <a:r>
              <a:rPr lang="en-US" altLang="ja-JP" sz="1800" baseline="0" smtClean="0">
                <a:latin typeface="小塚ゴシック Pro R" panose="020B0400000000000000" pitchFamily="34" charset="-128"/>
                <a:ea typeface="小塚ゴシック Pro R" panose="020B0400000000000000" pitchFamily="34" charset="-128"/>
              </a:rPr>
              <a:t/>
            </a:r>
            <a:br>
              <a:rPr lang="en-US" altLang="ja-JP" sz="1800" baseline="0" smtClean="0">
                <a:latin typeface="小塚ゴシック Pro R" panose="020B0400000000000000" pitchFamily="34" charset="-128"/>
                <a:ea typeface="小塚ゴシック Pro R" panose="020B0400000000000000" pitchFamily="34" charset="-128"/>
              </a:rPr>
            </a:br>
            <a:r>
              <a:rPr lang="ja-JP" altLang="en-US" sz="1800" u="sng" baseline="0" smtClean="0">
                <a:latin typeface="小塚ゴシック Pro R" panose="020B0400000000000000" pitchFamily="34" charset="-128"/>
                <a:ea typeface="小塚ゴシック Pro R" panose="020B0400000000000000" pitchFamily="34" charset="-128"/>
              </a:rPr>
              <a:t>ただし，</a:t>
            </a:r>
            <a:r>
              <a:rPr lang="en-US" altLang="ja-JP" sz="1800" u="sng" baseline="0" smtClean="0">
                <a:latin typeface="小塚ゴシック Pro R" panose="020B0400000000000000" pitchFamily="34" charset="-128"/>
                <a:ea typeface="小塚ゴシック Pro R" panose="020B0400000000000000" pitchFamily="34" charset="-128"/>
              </a:rPr>
              <a:t>CpPy</a:t>
            </a:r>
            <a:r>
              <a:rPr lang="ja-JP" altLang="en-US" sz="1800" u="sng" baseline="0" smtClean="0">
                <a:latin typeface="小塚ゴシック Pro R" panose="020B0400000000000000" pitchFamily="34" charset="-128"/>
                <a:ea typeface="小塚ゴシック Pro R" panose="020B0400000000000000" pitchFamily="34" charset="-128"/>
              </a:rPr>
              <a:t>骨格は固定</a:t>
            </a:r>
            <a:r>
              <a:rPr lang="en-US" altLang="ja-JP" sz="1800" u="sng" baseline="0" smtClean="0">
                <a:latin typeface="小塚ゴシック Pro R" panose="020B0400000000000000" pitchFamily="34" charset="-128"/>
                <a:ea typeface="小塚ゴシック Pro R" panose="020B0400000000000000" pitchFamily="34" charset="-128"/>
              </a:rPr>
              <a:t/>
            </a:r>
            <a:br>
              <a:rPr lang="en-US" altLang="ja-JP" sz="1800" u="sng" baseline="0" smtClean="0">
                <a:latin typeface="小塚ゴシック Pro R" panose="020B0400000000000000" pitchFamily="34" charset="-128"/>
                <a:ea typeface="小塚ゴシック Pro R" panose="020B0400000000000000" pitchFamily="34" charset="-128"/>
              </a:rPr>
            </a:br>
            <a:r>
              <a:rPr lang="en-US" altLang="ja-JP" sz="1800" baseline="0" smtClean="0">
                <a:latin typeface="小塚ゴシック Pro R" panose="020B0400000000000000" pitchFamily="34" charset="-128"/>
                <a:ea typeface="小塚ゴシック Pro R" panose="020B0400000000000000" pitchFamily="34" charset="-128"/>
              </a:rPr>
              <a:t>(</a:t>
            </a:r>
            <a:r>
              <a:rPr lang="ja-JP" altLang="en-US" sz="1800">
                <a:latin typeface="小塚ゴシック Pro R" panose="020B0400000000000000" pitchFamily="34" charset="-128"/>
                <a:ea typeface="小塚ゴシック Pro R" panose="020B0400000000000000" pitchFamily="34" charset="-128"/>
              </a:rPr>
              <a:t>空</a:t>
            </a:r>
            <a:r>
              <a:rPr lang="ja-JP" altLang="en-US" sz="1800" smtClean="0">
                <a:latin typeface="小塚ゴシック Pro R" panose="020B0400000000000000" pitchFamily="34" charset="-128"/>
                <a:ea typeface="小塚ゴシック Pro R" panose="020B0400000000000000" pitchFamily="34" charset="-128"/>
              </a:rPr>
              <a:t>の</a:t>
            </a:r>
            <a:r>
              <a:rPr lang="en-US" altLang="ja-JP" sz="1800" smtClean="0">
                <a:latin typeface="小塚ゴシック Pro R" panose="020B0400000000000000" pitchFamily="34" charset="-128"/>
                <a:ea typeface="小塚ゴシック Pro R" panose="020B0400000000000000" pitchFamily="34" charset="-128"/>
              </a:rPr>
              <a:t>CpPy</a:t>
            </a:r>
            <a:r>
              <a:rPr lang="ja-JP" altLang="en-US" sz="1800" smtClean="0">
                <a:latin typeface="小塚ゴシック Pro R" panose="020B0400000000000000" pitchFamily="34" charset="-128"/>
                <a:ea typeface="小塚ゴシック Pro R" panose="020B0400000000000000" pitchFamily="34" charset="-128"/>
              </a:rPr>
              <a:t> ＆ </a:t>
            </a:r>
            <a:r>
              <a:rPr lang="en-US" altLang="ja-JP" sz="1800" smtClean="0">
                <a:latin typeface="小塚ゴシック Pro R" panose="020B0400000000000000" pitchFamily="34" charset="-128"/>
                <a:ea typeface="小塚ゴシック Pro R" panose="020B0400000000000000" pitchFamily="34" charset="-128"/>
              </a:rPr>
              <a:t>CpPy</a:t>
            </a:r>
            <a:r>
              <a:rPr lang="ja-JP" altLang="en-US" sz="1100" smtClean="0">
                <a:latin typeface="小塚ゴシック Pro R" panose="020B0400000000000000" pitchFamily="34" charset="-128"/>
                <a:ea typeface="小塚ゴシック Pro R" panose="020B0400000000000000" pitchFamily="34" charset="-128"/>
              </a:rPr>
              <a:t>・</a:t>
            </a:r>
            <a:r>
              <a:rPr lang="en-US" altLang="ja-JP" sz="1800" smtClean="0">
                <a:latin typeface="小塚ゴシック Pro R" panose="020B0400000000000000" pitchFamily="34" charset="-128"/>
                <a:ea typeface="小塚ゴシック Pro R" panose="020B0400000000000000" pitchFamily="34" charset="-128"/>
              </a:rPr>
              <a:t>O</a:t>
            </a:r>
            <a:r>
              <a:rPr lang="en-US" altLang="ja-JP" sz="1800" baseline="-25000" smtClean="0">
                <a:latin typeface="小塚ゴシック Pro R" panose="020B0400000000000000" pitchFamily="34" charset="-128"/>
                <a:ea typeface="小塚ゴシック Pro R" panose="020B0400000000000000" pitchFamily="34" charset="-128"/>
              </a:rPr>
              <a:t>2</a:t>
            </a:r>
            <a:r>
              <a:rPr lang="ja-JP" altLang="en-US" sz="1800" smtClean="0">
                <a:latin typeface="小塚ゴシック Pro R" panose="020B0400000000000000" pitchFamily="34" charset="-128"/>
                <a:ea typeface="小塚ゴシック Pro R" panose="020B0400000000000000" pitchFamily="34" charset="-128"/>
              </a:rPr>
              <a:t> の２構造</a:t>
            </a:r>
            <a:r>
              <a:rPr lang="en-US" altLang="ja-JP" sz="1800" baseline="0" smtClean="0">
                <a:latin typeface="小塚ゴシック Pro R" panose="020B0400000000000000" pitchFamily="34" charset="-128"/>
                <a:ea typeface="小塚ゴシック Pro R" panose="020B0400000000000000" pitchFamily="34" charset="-128"/>
              </a:rPr>
              <a:t>)</a:t>
            </a:r>
          </a:p>
          <a:p>
            <a:pPr marL="0" indent="0">
              <a:spcAft>
                <a:spcPts val="1200"/>
              </a:spcAft>
            </a:pPr>
            <a:r>
              <a:rPr lang="en-US" altLang="ja-JP" sz="1800" baseline="0" smtClean="0">
                <a:latin typeface="小塚ゴシック Pro R" panose="020B0400000000000000" pitchFamily="34" charset="-128"/>
                <a:ea typeface="小塚ゴシック Pro R" panose="020B0400000000000000" pitchFamily="34" charset="-128"/>
              </a:rPr>
              <a:t>800M</a:t>
            </a:r>
            <a:r>
              <a:rPr lang="ja-JP" altLang="en-US" sz="1800" baseline="0" smtClean="0">
                <a:latin typeface="小塚ゴシック Pro R" panose="020B0400000000000000" pitchFamily="34" charset="-128"/>
                <a:ea typeface="小塚ゴシック Pro R" panose="020B0400000000000000" pitchFamily="34" charset="-128"/>
              </a:rPr>
              <a:t>ステップを実行。</a:t>
            </a:r>
            <a:r>
              <a:rPr lang="ja-JP" altLang="en-US" sz="1800" smtClean="0">
                <a:latin typeface="小塚ゴシック Pro R" panose="020B0400000000000000" pitchFamily="34" charset="-128"/>
                <a:ea typeface="小塚ゴシック Pro R" panose="020B0400000000000000" pitchFamily="34" charset="-128"/>
              </a:rPr>
              <a:t> </a:t>
            </a:r>
            <a:r>
              <a:rPr lang="en-US" altLang="ja-JP" sz="1800" smtClean="0">
                <a:latin typeface="小塚ゴシック Pro R" panose="020B0400000000000000" pitchFamily="34" charset="-128"/>
                <a:ea typeface="小塚ゴシック Pro R" panose="020B0400000000000000" pitchFamily="34" charset="-128"/>
              </a:rPr>
              <a:t>(</a:t>
            </a:r>
            <a:r>
              <a:rPr lang="en-US" altLang="ja-JP" sz="1800" baseline="0" smtClean="0">
                <a:latin typeface="小塚ゴシック Pro R" panose="020B0400000000000000" pitchFamily="34" charset="-128"/>
                <a:ea typeface="小塚ゴシック Pro R" panose="020B0400000000000000" pitchFamily="34" charset="-128"/>
              </a:rPr>
              <a:t>M=100</a:t>
            </a:r>
            <a:r>
              <a:rPr lang="ja-JP" altLang="en-US" sz="1800" baseline="0" smtClean="0">
                <a:latin typeface="小塚ゴシック Pro R" panose="020B0400000000000000" pitchFamily="34" charset="-128"/>
                <a:ea typeface="小塚ゴシック Pro R" panose="020B0400000000000000" pitchFamily="34" charset="-128"/>
              </a:rPr>
              <a:t>万</a:t>
            </a:r>
            <a:r>
              <a:rPr lang="en-US" altLang="ja-JP" sz="1800" baseline="0" smtClean="0">
                <a:latin typeface="小塚ゴシック Pro R" panose="020B0400000000000000" pitchFamily="34" charset="-128"/>
                <a:ea typeface="小塚ゴシック Pro R" panose="020B0400000000000000" pitchFamily="34" charset="-128"/>
              </a:rPr>
              <a:t>)</a:t>
            </a:r>
            <a:br>
              <a:rPr lang="en-US" altLang="ja-JP" sz="1800" baseline="0" smtClean="0">
                <a:latin typeface="小塚ゴシック Pro R" panose="020B0400000000000000" pitchFamily="34" charset="-128"/>
                <a:ea typeface="小塚ゴシック Pro R" panose="020B0400000000000000" pitchFamily="34" charset="-128"/>
              </a:rPr>
            </a:br>
            <a:r>
              <a:rPr lang="en-US" altLang="ja-JP" sz="1800" baseline="0" smtClean="0">
                <a:latin typeface="小塚ゴシック Pro R" panose="020B0400000000000000" pitchFamily="34" charset="-128"/>
                <a:ea typeface="小塚ゴシック Pro R" panose="020B0400000000000000" pitchFamily="34" charset="-128"/>
              </a:rPr>
              <a:t>100M</a:t>
            </a:r>
            <a:r>
              <a:rPr lang="ja-JP" altLang="en-US" sz="1800" baseline="0" smtClean="0">
                <a:latin typeface="小塚ゴシック Pro R" panose="020B0400000000000000" pitchFamily="34" charset="-128"/>
                <a:ea typeface="小塚ゴシック Pro R" panose="020B0400000000000000" pitchFamily="34" charset="-128"/>
              </a:rPr>
              <a:t>～</a:t>
            </a:r>
            <a:r>
              <a:rPr lang="en-US" altLang="ja-JP" sz="1800" baseline="0" smtClean="0">
                <a:latin typeface="小塚ゴシック Pro R" panose="020B0400000000000000" pitchFamily="34" charset="-128"/>
                <a:ea typeface="小塚ゴシック Pro R" panose="020B0400000000000000" pitchFamily="34" charset="-128"/>
              </a:rPr>
              <a:t>800M</a:t>
            </a:r>
            <a:r>
              <a:rPr lang="ja-JP" altLang="en-US" sz="1800" baseline="0" smtClean="0">
                <a:latin typeface="小塚ゴシック Pro R" panose="020B0400000000000000" pitchFamily="34" charset="-128"/>
                <a:ea typeface="小塚ゴシック Pro R" panose="020B0400000000000000" pitchFamily="34" charset="-128"/>
              </a:rPr>
              <a:t>ステップを解析。</a:t>
            </a:r>
            <a:endParaRPr lang="en-US" altLang="ja-JP" sz="1800" baseline="0"/>
          </a:p>
        </p:txBody>
      </p:sp>
      <p:grpSp>
        <p:nvGrpSpPr>
          <p:cNvPr id="56" name="Group 5"/>
          <p:cNvGrpSpPr>
            <a:grpSpLocks/>
          </p:cNvGrpSpPr>
          <p:nvPr/>
        </p:nvGrpSpPr>
        <p:grpSpPr bwMode="auto">
          <a:xfrm>
            <a:off x="1216153" y="1624203"/>
            <a:ext cx="6137276" cy="779463"/>
            <a:chOff x="1344" y="1621"/>
            <a:chExt cx="3866" cy="491"/>
          </a:xfrm>
        </p:grpSpPr>
        <p:graphicFrame>
          <p:nvGraphicFramePr>
            <p:cNvPr id="57" name="Object 6"/>
            <p:cNvGraphicFramePr>
              <a:graphicFrameLocks noChangeAspect="1"/>
            </p:cNvGraphicFramePr>
            <p:nvPr/>
          </p:nvGraphicFramePr>
          <p:xfrm>
            <a:off x="1344" y="1621"/>
            <a:ext cx="2675" cy="491"/>
          </p:xfrm>
          <a:graphic>
            <a:graphicData uri="http://schemas.openxmlformats.org/presentationml/2006/ole">
              <mc:AlternateContent xmlns:mc="http://schemas.openxmlformats.org/markup-compatibility/2006">
                <mc:Choice xmlns:v="urn:schemas-microsoft-com:vml" Requires="v">
                  <p:oleObj spid="_x0000_s7194" name="数式" r:id="rId3" imgW="2641320" imgH="482400" progId="Equation.3">
                    <p:embed/>
                  </p:oleObj>
                </mc:Choice>
                <mc:Fallback>
                  <p:oleObj name="数式" r:id="rId3" imgW="264132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1621"/>
                          <a:ext cx="2675" cy="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Text Box 7"/>
            <p:cNvSpPr txBox="1">
              <a:spLocks noChangeArrowheads="1"/>
            </p:cNvSpPr>
            <p:nvPr/>
          </p:nvSpPr>
          <p:spPr bwMode="auto">
            <a:xfrm>
              <a:off x="4070" y="1752"/>
              <a:ext cx="11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baseline="0">
                  <a:latin typeface="小塚ゴシック Pro R" panose="020B0400000000000000" pitchFamily="34" charset="-128"/>
                  <a:ea typeface="小塚ゴシック Pro R" panose="020B0400000000000000" pitchFamily="34" charset="-128"/>
                </a:rPr>
                <a:t>（</a:t>
              </a:r>
              <a:r>
                <a:rPr lang="en-US" altLang="ja-JP" sz="1800" i="1" baseline="0">
                  <a:latin typeface="Times" panose="02020603050405020304" pitchFamily="18" charset="0"/>
                  <a:ea typeface="小塚ゴシック Pro R" panose="020B0400000000000000" pitchFamily="34" charset="-128"/>
                  <a:cs typeface="Times" panose="02020603050405020304" pitchFamily="18" charset="0"/>
                </a:rPr>
                <a:t>Z</a:t>
              </a:r>
              <a:r>
                <a:rPr lang="en-US" altLang="ja-JP" sz="1800" baseline="0">
                  <a:latin typeface="Times" panose="02020603050405020304" pitchFamily="18" charset="0"/>
                  <a:ea typeface="小塚ゴシック Pro R" panose="020B0400000000000000" pitchFamily="34" charset="-128"/>
                  <a:cs typeface="Times" panose="02020603050405020304" pitchFamily="18" charset="0"/>
                </a:rPr>
                <a:t>: </a:t>
              </a:r>
              <a:r>
                <a:rPr lang="ja-JP" altLang="en-US" sz="1800" baseline="0">
                  <a:latin typeface="小塚ゴシック Pro R" panose="020B0400000000000000" pitchFamily="34" charset="-128"/>
                  <a:ea typeface="小塚ゴシック Pro R" panose="020B0400000000000000" pitchFamily="34" charset="-128"/>
                </a:rPr>
                <a:t>分配関数）</a:t>
              </a:r>
            </a:p>
          </p:txBody>
        </p:sp>
      </p:grpSp>
      <p:pic>
        <p:nvPicPr>
          <p:cNvPr id="5" name="図 4"/>
          <p:cNvPicPr>
            <a:picLocks noChangeAspect="1"/>
          </p:cNvPicPr>
          <p:nvPr/>
        </p:nvPicPr>
        <p:blipFill>
          <a:blip r:embed="rId5">
            <a:clrChange>
              <a:clrFrom>
                <a:srgbClr val="000000"/>
              </a:clrFrom>
              <a:clrTo>
                <a:srgbClr val="000000">
                  <a:alpha val="0"/>
                </a:srgbClr>
              </a:clrTo>
            </a:clrChange>
          </a:blip>
          <a:stretch>
            <a:fillRect/>
          </a:stretch>
        </p:blipFill>
        <p:spPr>
          <a:xfrm>
            <a:off x="4800600" y="3825360"/>
            <a:ext cx="3970114" cy="2199658"/>
          </a:xfrm>
          <a:prstGeom prst="rect">
            <a:avLst/>
          </a:prstGeom>
        </p:spPr>
      </p:pic>
      <p:sp>
        <p:nvSpPr>
          <p:cNvPr id="6" name="テキスト ボックス 5"/>
          <p:cNvSpPr txBox="1"/>
          <p:nvPr/>
        </p:nvSpPr>
        <p:spPr>
          <a:xfrm>
            <a:off x="4572000" y="6039187"/>
            <a:ext cx="4567175" cy="369332"/>
          </a:xfrm>
          <a:prstGeom prst="rect">
            <a:avLst/>
          </a:prstGeom>
          <a:noFill/>
        </p:spPr>
        <p:txBody>
          <a:bodyPr wrap="square" rtlCol="0">
            <a:spAutoFit/>
          </a:bodyPr>
          <a:lstStyle/>
          <a:p>
            <a:r>
              <a:rPr kumimoji="1" lang="ja-JP" altLang="en-US" smtClean="0">
                <a:latin typeface="小塚ゴシック Pro M" panose="020B0700000000000000" pitchFamily="34" charset="-128"/>
                <a:ea typeface="小塚ゴシック Pro M" panose="020B0700000000000000" pitchFamily="34" charset="-128"/>
              </a:rPr>
              <a:t>得られ</a:t>
            </a:r>
            <a:r>
              <a:rPr lang="ja-JP" altLang="en-US" smtClean="0">
                <a:latin typeface="小塚ゴシック Pro M" panose="020B0700000000000000" pitchFamily="34" charset="-128"/>
                <a:ea typeface="小塚ゴシック Pro M" panose="020B0700000000000000" pitchFamily="34" charset="-128"/>
              </a:rPr>
              <a:t>た</a:t>
            </a:r>
            <a:r>
              <a:rPr lang="en-US" altLang="ja-JP" smtClean="0">
                <a:latin typeface="小塚ゴシック Pro M" panose="020B0700000000000000" pitchFamily="34" charset="-128"/>
                <a:ea typeface="小塚ゴシック Pro M" panose="020B0700000000000000" pitchFamily="34" charset="-128"/>
              </a:rPr>
              <a:t>O</a:t>
            </a:r>
            <a:r>
              <a:rPr lang="en-US" altLang="ja-JP" baseline="-25000" smtClean="0">
                <a:latin typeface="小塚ゴシック Pro M" panose="020B0700000000000000" pitchFamily="34" charset="-128"/>
                <a:ea typeface="小塚ゴシック Pro M" panose="020B0700000000000000" pitchFamily="34" charset="-128"/>
              </a:rPr>
              <a:t>2</a:t>
            </a:r>
            <a:r>
              <a:rPr lang="ja-JP" altLang="en-US" smtClean="0">
                <a:latin typeface="小塚ゴシック Pro M" panose="020B0700000000000000" pitchFamily="34" charset="-128"/>
                <a:ea typeface="小塚ゴシック Pro M" panose="020B0700000000000000" pitchFamily="34" charset="-128"/>
              </a:rPr>
              <a:t>密度（黄緑～黄色が濃い部分）</a:t>
            </a:r>
            <a:endParaRPr kumimoji="1" lang="ja-JP" altLang="en-US">
              <a:latin typeface="小塚ゴシック Pro M" panose="020B0700000000000000" pitchFamily="34" charset="-128"/>
              <a:ea typeface="小塚ゴシック Pro M" panose="020B0700000000000000" pitchFamily="34" charset="-128"/>
            </a:endParaRPr>
          </a:p>
        </p:txBody>
      </p:sp>
    </p:spTree>
    <p:extLst>
      <p:ext uri="{BB962C8B-B14F-4D97-AF65-F5344CB8AC3E}">
        <p14:creationId xmlns:p14="http://schemas.microsoft.com/office/powerpoint/2010/main" val="2429911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矢印 7"/>
          <p:cNvSpPr/>
          <p:nvPr/>
        </p:nvSpPr>
        <p:spPr>
          <a:xfrm>
            <a:off x="4299413" y="3334836"/>
            <a:ext cx="896945" cy="110352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5100" y="6407969"/>
            <a:ext cx="2057400" cy="365125"/>
          </a:xfrm>
        </p:spPr>
        <p:txBody>
          <a:bodyPr/>
          <a:lstStyle/>
          <a:p>
            <a:fld id="{61F34C52-A962-4E8D-A3A1-266E442B7808}" type="slidenum">
              <a:rPr kumimoji="1" lang="ja-JP" altLang="en-US" smtClean="0"/>
              <a:t>15</a:t>
            </a:fld>
            <a:endParaRPr kumimoji="1" lang="ja-JP" altLang="en-US"/>
          </a:p>
        </p:txBody>
      </p:sp>
      <p:sp>
        <p:nvSpPr>
          <p:cNvPr id="51" name="タイトル 1"/>
          <p:cNvSpPr>
            <a:spLocks noGrp="1"/>
          </p:cNvSpPr>
          <p:nvPr>
            <p:ph type="title"/>
          </p:nvPr>
        </p:nvSpPr>
        <p:spPr>
          <a:xfrm>
            <a:off x="71500" y="44624"/>
            <a:ext cx="9001000" cy="720080"/>
          </a:xfrm>
        </p:spPr>
        <p:txBody>
          <a:bodyPr tIns="180000">
            <a:noAutofit/>
          </a:bodyPr>
          <a:lstStyle/>
          <a:p>
            <a:pPr algn="ctr">
              <a:spcBef>
                <a:spcPct val="50000"/>
              </a:spcBef>
            </a:pPr>
            <a:r>
              <a:rPr lang="en-US" altLang="ja-JP" sz="3600" smtClean="0">
                <a:solidFill>
                  <a:schemeClr val="bg1"/>
                </a:solidFill>
                <a:latin typeface="小塚ゴシック Pro B" pitchFamily="34" charset="-128"/>
                <a:ea typeface="小塚ゴシック Pro B" pitchFamily="34" charset="-128"/>
              </a:rPr>
              <a:t>GCMC</a:t>
            </a:r>
            <a:r>
              <a:rPr lang="ja-JP" altLang="en-US" sz="3600" smtClean="0">
                <a:solidFill>
                  <a:schemeClr val="bg1"/>
                </a:solidFill>
                <a:latin typeface="小塚ゴシック Pro B" pitchFamily="34" charset="-128"/>
                <a:ea typeface="小塚ゴシック Pro B" pitchFamily="34" charset="-128"/>
              </a:rPr>
              <a:t>による平均吸着</a:t>
            </a:r>
            <a:r>
              <a:rPr lang="en-US" altLang="ja-JP" sz="3600" smtClean="0">
                <a:solidFill>
                  <a:schemeClr val="bg1"/>
                </a:solidFill>
                <a:latin typeface="小塚ゴシック Pro B" pitchFamily="34" charset="-128"/>
                <a:ea typeface="小塚ゴシック Pro B" pitchFamily="34" charset="-128"/>
              </a:rPr>
              <a:t>O</a:t>
            </a:r>
            <a:r>
              <a:rPr lang="en-US" altLang="ja-JP" sz="3600" baseline="-25000" smtClean="0">
                <a:solidFill>
                  <a:schemeClr val="bg1"/>
                </a:solidFill>
                <a:latin typeface="小塚ゴシック Pro B" pitchFamily="34" charset="-128"/>
                <a:ea typeface="小塚ゴシック Pro B" pitchFamily="34" charset="-128"/>
              </a:rPr>
              <a:t>2</a:t>
            </a:r>
            <a:r>
              <a:rPr lang="ja-JP" altLang="en-US" sz="3600" smtClean="0">
                <a:solidFill>
                  <a:schemeClr val="bg1"/>
                </a:solidFill>
                <a:latin typeface="小塚ゴシック Pro B" pitchFamily="34" charset="-128"/>
                <a:ea typeface="小塚ゴシック Pro B" pitchFamily="34" charset="-128"/>
              </a:rPr>
              <a:t>分子数解析</a:t>
            </a:r>
            <a:endParaRPr lang="ja-JP" altLang="en-US" sz="3600">
              <a:solidFill>
                <a:schemeClr val="bg1"/>
              </a:solidFill>
              <a:latin typeface="小塚ゴシック Pro B" pitchFamily="34" charset="-128"/>
              <a:ea typeface="小塚ゴシック Pro B" pitchFamily="34" charset="-128"/>
            </a:endParaRPr>
          </a:p>
        </p:txBody>
      </p:sp>
      <p:sp>
        <p:nvSpPr>
          <p:cNvPr id="10" name="Text Box 2"/>
          <p:cNvSpPr txBox="1">
            <a:spLocks noChangeArrowheads="1"/>
          </p:cNvSpPr>
          <p:nvPr/>
        </p:nvSpPr>
        <p:spPr bwMode="auto">
          <a:xfrm>
            <a:off x="382588" y="855192"/>
            <a:ext cx="8534400" cy="62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ja-JP" altLang="en-US" baseline="0">
                <a:solidFill>
                  <a:schemeClr val="accent5"/>
                </a:solidFill>
                <a:latin typeface="小塚ゴシック Pro R" panose="020B0400000000000000" pitchFamily="34" charset="-128"/>
                <a:ea typeface="小塚ゴシック Pro R" panose="020B0400000000000000" pitchFamily="34" charset="-128"/>
              </a:rPr>
              <a:t>平均吸着分子数（</a:t>
            </a:r>
            <a:r>
              <a:rPr lang="ja-JP" altLang="en-US" b="1" baseline="0">
                <a:solidFill>
                  <a:schemeClr val="accent5"/>
                </a:solidFill>
                <a:latin typeface="小塚ゴシック Pro R" panose="020B0400000000000000" pitchFamily="34" charset="-128"/>
                <a:ea typeface="小塚ゴシック Pro R" panose="020B0400000000000000" pitchFamily="34" charset="-128"/>
              </a:rPr>
              <a:t>青</a:t>
            </a:r>
            <a:r>
              <a:rPr lang="ja-JP" altLang="en-US" baseline="0">
                <a:solidFill>
                  <a:schemeClr val="accent5"/>
                </a:solidFill>
                <a:latin typeface="小塚ゴシック Pro R" panose="020B0400000000000000" pitchFamily="34" charset="-128"/>
                <a:ea typeface="小塚ゴシック Pro R" panose="020B0400000000000000" pitchFamily="34" charset="-128"/>
              </a:rPr>
              <a:t>）</a:t>
            </a:r>
            <a:r>
              <a:rPr lang="ja-JP" altLang="en-US" baseline="0">
                <a:solidFill>
                  <a:srgbClr val="000000"/>
                </a:solidFill>
                <a:latin typeface="小塚ゴシック Pro R" panose="020B0400000000000000" pitchFamily="34" charset="-128"/>
                <a:ea typeface="小塚ゴシック Pro R" panose="020B0400000000000000" pitchFamily="34" charset="-128"/>
              </a:rPr>
              <a:t>と，</a:t>
            </a:r>
            <a:r>
              <a:rPr lang="ja-JP" altLang="en-US" baseline="0">
                <a:solidFill>
                  <a:srgbClr val="FF0000"/>
                </a:solidFill>
                <a:latin typeface="小塚ゴシック Pro R" panose="020B0400000000000000" pitchFamily="34" charset="-128"/>
                <a:ea typeface="小塚ゴシック Pro R" panose="020B0400000000000000" pitchFamily="34" charset="-128"/>
              </a:rPr>
              <a:t>平均吸着エネルギー（</a:t>
            </a:r>
            <a:r>
              <a:rPr lang="ja-JP" altLang="en-US" b="1" baseline="0">
                <a:solidFill>
                  <a:srgbClr val="FF0000"/>
                </a:solidFill>
                <a:latin typeface="小塚ゴシック Pro R" panose="020B0400000000000000" pitchFamily="34" charset="-128"/>
                <a:ea typeface="小塚ゴシック Pro R" panose="020B0400000000000000" pitchFamily="34" charset="-128"/>
              </a:rPr>
              <a:t>赤</a:t>
            </a:r>
            <a:r>
              <a:rPr lang="ja-JP" altLang="en-US" baseline="0">
                <a:solidFill>
                  <a:srgbClr val="FF0000"/>
                </a:solidFill>
                <a:latin typeface="小塚ゴシック Pro R" panose="020B0400000000000000" pitchFamily="34" charset="-128"/>
                <a:ea typeface="小塚ゴシック Pro R" panose="020B0400000000000000" pitchFamily="34" charset="-128"/>
              </a:rPr>
              <a:t>）</a:t>
            </a:r>
            <a:r>
              <a:rPr lang="ja-JP" altLang="en-US" baseline="0">
                <a:solidFill>
                  <a:srgbClr val="000000"/>
                </a:solidFill>
                <a:latin typeface="小塚ゴシック Pro R" panose="020B0400000000000000" pitchFamily="34" charset="-128"/>
                <a:ea typeface="小塚ゴシック Pro R" panose="020B0400000000000000" pitchFamily="34" charset="-128"/>
              </a:rPr>
              <a:t>の温度依存性．</a:t>
            </a:r>
          </a:p>
          <a:p>
            <a:pPr algn="just"/>
            <a:r>
              <a:rPr lang="ja-JP" altLang="en-US" baseline="0">
                <a:solidFill>
                  <a:srgbClr val="000000"/>
                </a:solidFill>
                <a:latin typeface="小塚ゴシック Pro R" panose="020B0400000000000000" pitchFamily="34" charset="-128"/>
                <a:ea typeface="小塚ゴシック Pro R" panose="020B0400000000000000" pitchFamily="34" charset="-128"/>
              </a:rPr>
              <a:t> （計算条件： </a:t>
            </a:r>
            <a:r>
              <a:rPr lang="en-US" altLang="ja-JP" baseline="0">
                <a:solidFill>
                  <a:srgbClr val="000000"/>
                </a:solidFill>
                <a:latin typeface="小塚ゴシック Pro R" panose="020B0400000000000000" pitchFamily="34" charset="-128"/>
                <a:ea typeface="小塚ゴシック Pro R" panose="020B0400000000000000" pitchFamily="34" charset="-128"/>
              </a:rPr>
              <a:t>80 kPa/O</a:t>
            </a:r>
            <a:r>
              <a:rPr lang="en-US" altLang="ja-JP">
                <a:solidFill>
                  <a:srgbClr val="000000"/>
                </a:solidFill>
                <a:latin typeface="小塚ゴシック Pro R" panose="020B0400000000000000" pitchFamily="34" charset="-128"/>
                <a:ea typeface="小塚ゴシック Pro R" panose="020B0400000000000000" pitchFamily="34" charset="-128"/>
              </a:rPr>
              <a:t>2</a:t>
            </a:r>
            <a:r>
              <a:rPr lang="en-US" altLang="ja-JP" baseline="0">
                <a:solidFill>
                  <a:srgbClr val="000000"/>
                </a:solidFill>
                <a:latin typeface="小塚ゴシック Pro R" panose="020B0400000000000000" pitchFamily="34" charset="-128"/>
                <a:ea typeface="小塚ゴシック Pro R" panose="020B0400000000000000" pitchFamily="34" charset="-128"/>
              </a:rPr>
              <a:t> gas, 70 - 200 K, CpPy</a:t>
            </a:r>
            <a:r>
              <a:rPr lang="ja-JP" altLang="en-US" baseline="0">
                <a:solidFill>
                  <a:srgbClr val="000000"/>
                </a:solidFill>
                <a:latin typeface="小塚ゴシック Pro R" panose="020B0400000000000000" pitchFamily="34" charset="-128"/>
                <a:ea typeface="小塚ゴシック Pro R" panose="020B0400000000000000" pitchFamily="34" charset="-128"/>
              </a:rPr>
              <a:t>骨格固定）</a:t>
            </a:r>
            <a:endParaRPr lang="ja-JP" altLang="en-US" baseline="0">
              <a:latin typeface="小塚ゴシック Pro R" panose="020B0400000000000000" pitchFamily="34" charset="-128"/>
              <a:ea typeface="小塚ゴシック Pro R" panose="020B0400000000000000" pitchFamily="34" charset="-128"/>
            </a:endParaRPr>
          </a:p>
        </p:txBody>
      </p:sp>
      <p:graphicFrame>
        <p:nvGraphicFramePr>
          <p:cNvPr id="11" name="Object 3"/>
          <p:cNvGraphicFramePr>
            <a:graphicFrameLocks noChangeAspect="1"/>
          </p:cNvGraphicFramePr>
          <p:nvPr>
            <p:extLst>
              <p:ext uri="{D42A27DB-BD31-4B8C-83A1-F6EECF244321}">
                <p14:modId xmlns:p14="http://schemas.microsoft.com/office/powerpoint/2010/main" val="2510943604"/>
              </p:ext>
            </p:extLst>
          </p:nvPr>
        </p:nvGraphicFramePr>
        <p:xfrm>
          <a:off x="5179192" y="1481989"/>
          <a:ext cx="3964808" cy="2181866"/>
        </p:xfrm>
        <a:graphic>
          <a:graphicData uri="http://schemas.openxmlformats.org/presentationml/2006/ole">
            <mc:AlternateContent xmlns:mc="http://schemas.openxmlformats.org/markup-compatibility/2006">
              <mc:Choice xmlns:v="urn:schemas-microsoft-com:vml" Requires="v">
                <p:oleObj spid="_x0000_s8254" name="グラフ" r:id="rId3" imgW="4638650" imgH="2552734" progId="Excel.Chart.8">
                  <p:embed/>
                </p:oleObj>
              </mc:Choice>
              <mc:Fallback>
                <p:oleObj name="グラフ" r:id="rId3" imgW="4638650" imgH="255273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192" y="1481989"/>
                        <a:ext cx="3964808" cy="2181866"/>
                      </a:xfrm>
                      <a:prstGeom prst="rect">
                        <a:avLst/>
                      </a:prstGeom>
                      <a:noFill/>
                      <a:ln>
                        <a:noFill/>
                      </a:ln>
                      <a:effectLst/>
                    </p:spPr>
                  </p:pic>
                </p:oleObj>
              </mc:Fallback>
            </mc:AlternateContent>
          </a:graphicData>
        </a:graphic>
      </p:graphicFrame>
      <p:sp>
        <p:nvSpPr>
          <p:cNvPr id="12" name="Text Box 4"/>
          <p:cNvSpPr txBox="1">
            <a:spLocks noChangeArrowheads="1"/>
          </p:cNvSpPr>
          <p:nvPr/>
        </p:nvSpPr>
        <p:spPr bwMode="auto">
          <a:xfrm>
            <a:off x="5834062" y="3506670"/>
            <a:ext cx="33051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600" baseline="0" smtClean="0">
                <a:latin typeface="小塚ゴシック Pro M" panose="020B0700000000000000" pitchFamily="34" charset="-128"/>
                <a:ea typeface="小塚ゴシック Pro M" panose="020B0700000000000000" pitchFamily="34" charset="-128"/>
              </a:rPr>
              <a:t>Apo-CpPy</a:t>
            </a:r>
            <a:r>
              <a:rPr lang="ja-JP" altLang="en-US" sz="1600" baseline="0" smtClean="0">
                <a:latin typeface="小塚ゴシック Pro M" panose="020B0700000000000000" pitchFamily="34" charset="-128"/>
                <a:ea typeface="小塚ゴシック Pro M" panose="020B0700000000000000" pitchFamily="34" charset="-128"/>
              </a:rPr>
              <a:t>構造での結果</a:t>
            </a:r>
            <a:r>
              <a:rPr lang="en-US" altLang="ja-JP" sz="1600" baseline="0" smtClean="0">
                <a:latin typeface="小塚ゴシック Pro M" panose="020B0700000000000000" pitchFamily="34" charset="-128"/>
                <a:ea typeface="小塚ゴシック Pro M" panose="020B0700000000000000" pitchFamily="34" charset="-128"/>
              </a:rPr>
              <a:t/>
            </a:r>
            <a:br>
              <a:rPr lang="en-US" altLang="ja-JP" sz="1600" baseline="0" smtClean="0">
                <a:latin typeface="小塚ゴシック Pro M" panose="020B0700000000000000" pitchFamily="34" charset="-128"/>
                <a:ea typeface="小塚ゴシック Pro M" panose="020B0700000000000000" pitchFamily="34" charset="-128"/>
              </a:rPr>
            </a:br>
            <a:r>
              <a:rPr lang="ja-JP" altLang="en-US" sz="1600" baseline="0" smtClean="0">
                <a:latin typeface="小塚ゴシック Pro M" panose="020B0700000000000000" pitchFamily="34" charset="-128"/>
                <a:ea typeface="小塚ゴシック Pro M" panose="020B0700000000000000" pitchFamily="34" charset="-128"/>
              </a:rPr>
              <a:t>（</a:t>
            </a:r>
            <a:r>
              <a:rPr lang="en-US" altLang="ja-JP" sz="1600" baseline="0" smtClean="0">
                <a:latin typeface="小塚ゴシック Pro M" panose="020B0700000000000000" pitchFamily="34" charset="-128"/>
                <a:ea typeface="小塚ゴシック Pro M" panose="020B0700000000000000" pitchFamily="34" charset="-128"/>
              </a:rPr>
              <a:t>O</a:t>
            </a:r>
            <a:r>
              <a:rPr lang="en-US" altLang="ja-JP" sz="1600" baseline="-25000" smtClean="0">
                <a:latin typeface="小塚ゴシック Pro M" panose="020B0700000000000000" pitchFamily="34" charset="-128"/>
                <a:ea typeface="小塚ゴシック Pro M" panose="020B0700000000000000" pitchFamily="34" charset="-128"/>
              </a:rPr>
              <a:t>2</a:t>
            </a:r>
            <a:r>
              <a:rPr lang="ja-JP" altLang="en-US" sz="1600" smtClean="0">
                <a:latin typeface="小塚ゴシック Pro M" panose="020B0700000000000000" pitchFamily="34" charset="-128"/>
                <a:ea typeface="小塚ゴシック Pro M" panose="020B0700000000000000" pitchFamily="34" charset="-128"/>
              </a:rPr>
              <a:t>吸着状態の</a:t>
            </a:r>
            <a:r>
              <a:rPr lang="en-US" altLang="ja-JP" sz="1600" baseline="0" smtClean="0">
                <a:latin typeface="小塚ゴシック Pro M" panose="020B0700000000000000" pitchFamily="34" charset="-128"/>
                <a:ea typeface="小塚ゴシック Pro M" panose="020B0700000000000000" pitchFamily="34" charset="-128"/>
              </a:rPr>
              <a:t>CpPy</a:t>
            </a:r>
            <a:r>
              <a:rPr lang="ja-JP" altLang="en-US" sz="1600" baseline="0" smtClean="0">
                <a:latin typeface="小塚ゴシック Pro M" panose="020B0700000000000000" pitchFamily="34" charset="-128"/>
                <a:ea typeface="小塚ゴシック Pro M" panose="020B0700000000000000" pitchFamily="34" charset="-128"/>
              </a:rPr>
              <a:t>の構造）</a:t>
            </a:r>
            <a:endParaRPr lang="en-US" altLang="ja-JP" sz="1600" baseline="0">
              <a:latin typeface="小塚ゴシック Pro M" panose="020B0700000000000000" pitchFamily="34" charset="-128"/>
              <a:ea typeface="小塚ゴシック Pro M" panose="020B0700000000000000" pitchFamily="34" charset="-128"/>
            </a:endParaRPr>
          </a:p>
        </p:txBody>
      </p:sp>
      <p:graphicFrame>
        <p:nvGraphicFramePr>
          <p:cNvPr id="13" name="Object 5"/>
          <p:cNvGraphicFramePr>
            <a:graphicFrameLocks noChangeAspect="1"/>
          </p:cNvGraphicFramePr>
          <p:nvPr>
            <p:extLst>
              <p:ext uri="{D42A27DB-BD31-4B8C-83A1-F6EECF244321}">
                <p14:modId xmlns:p14="http://schemas.microsoft.com/office/powerpoint/2010/main" val="162602533"/>
              </p:ext>
            </p:extLst>
          </p:nvPr>
        </p:nvGraphicFramePr>
        <p:xfrm>
          <a:off x="455841" y="1467782"/>
          <a:ext cx="3826406" cy="2228000"/>
        </p:xfrm>
        <a:graphic>
          <a:graphicData uri="http://schemas.openxmlformats.org/presentationml/2006/ole">
            <mc:AlternateContent xmlns:mc="http://schemas.openxmlformats.org/markup-compatibility/2006">
              <mc:Choice xmlns:v="urn:schemas-microsoft-com:vml" Requires="v">
                <p:oleObj spid="_x0000_s8255" name="グラフ" r:id="rId5" imgW="4629167" imgH="2543251" progId="Excel.Chart.8">
                  <p:embed/>
                </p:oleObj>
              </mc:Choice>
              <mc:Fallback>
                <p:oleObj name="グラフ" r:id="rId5" imgW="4629167" imgH="2543251" progId="Excel.Chart.8">
                  <p:embed/>
                  <p:pic>
                    <p:nvPicPr>
                      <p:cNvPr id="0" name=""/>
                      <p:cNvPicPr>
                        <a:picLocks noRot="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841" y="1467782"/>
                        <a:ext cx="3826406" cy="2228000"/>
                      </a:xfrm>
                      <a:prstGeom prst="rect">
                        <a:avLst/>
                      </a:prstGeom>
                      <a:noFill/>
                      <a:ln>
                        <a:noFill/>
                      </a:ln>
                      <a:effectLst/>
                    </p:spPr>
                  </p:pic>
                </p:oleObj>
              </mc:Fallback>
            </mc:AlternateContent>
          </a:graphicData>
        </a:graphic>
      </p:graphicFrame>
      <p:sp>
        <p:nvSpPr>
          <p:cNvPr id="18" name="Text Box 10"/>
          <p:cNvSpPr txBox="1">
            <a:spLocks noChangeArrowheads="1"/>
          </p:cNvSpPr>
          <p:nvPr/>
        </p:nvSpPr>
        <p:spPr bwMode="auto">
          <a:xfrm>
            <a:off x="857250" y="5750483"/>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sz="1800" b="1" baseline="0">
              <a:latin typeface="Arial" panose="020B0604020202020204" pitchFamily="34" charset="0"/>
            </a:endParaRPr>
          </a:p>
        </p:txBody>
      </p:sp>
      <p:sp>
        <p:nvSpPr>
          <p:cNvPr id="2" name="正方形/長方形 1"/>
          <p:cNvSpPr/>
          <p:nvPr/>
        </p:nvSpPr>
        <p:spPr>
          <a:xfrm>
            <a:off x="753286" y="3535390"/>
            <a:ext cx="2561920" cy="584775"/>
          </a:xfrm>
          <a:prstGeom prst="rect">
            <a:avLst/>
          </a:prstGeom>
        </p:spPr>
        <p:txBody>
          <a:bodyPr wrap="none">
            <a:spAutoFit/>
          </a:bodyPr>
          <a:lstStyle/>
          <a:p>
            <a:pPr algn="ctr"/>
            <a:r>
              <a:rPr lang="en-US" altLang="ja-JP" sz="1600" smtClean="0">
                <a:latin typeface="小塚ゴシック Pro M" panose="020B0700000000000000" pitchFamily="34" charset="-128"/>
                <a:ea typeface="小塚ゴシック Pro M" panose="020B0700000000000000" pitchFamily="34" charset="-128"/>
              </a:rPr>
              <a:t>Empty-CpPy</a:t>
            </a:r>
            <a:r>
              <a:rPr lang="ja-JP" altLang="en-US" sz="1600" smtClean="0">
                <a:latin typeface="小塚ゴシック Pro M" panose="020B0700000000000000" pitchFamily="34" charset="-128"/>
                <a:ea typeface="小塚ゴシック Pro M" panose="020B0700000000000000" pitchFamily="34" charset="-128"/>
              </a:rPr>
              <a:t>構造での結果</a:t>
            </a:r>
            <a:r>
              <a:rPr lang="en-US" altLang="ja-JP" sz="1600" smtClean="0">
                <a:latin typeface="小塚ゴシック Pro M" panose="020B0700000000000000" pitchFamily="34" charset="-128"/>
                <a:ea typeface="小塚ゴシック Pro M" panose="020B0700000000000000" pitchFamily="34" charset="-128"/>
              </a:rPr>
              <a:t/>
            </a:r>
            <a:br>
              <a:rPr lang="en-US" altLang="ja-JP" sz="1600" smtClean="0">
                <a:latin typeface="小塚ゴシック Pro M" panose="020B0700000000000000" pitchFamily="34" charset="-128"/>
                <a:ea typeface="小塚ゴシック Pro M" panose="020B0700000000000000" pitchFamily="34" charset="-128"/>
              </a:rPr>
            </a:br>
            <a:r>
              <a:rPr lang="ja-JP" altLang="en-US" sz="1600" smtClean="0">
                <a:latin typeface="小塚ゴシック Pro M" panose="020B0700000000000000" pitchFamily="34" charset="-128"/>
                <a:ea typeface="小塚ゴシック Pro M" panose="020B0700000000000000" pitchFamily="34" charset="-128"/>
              </a:rPr>
              <a:t>（空の</a:t>
            </a:r>
            <a:r>
              <a:rPr lang="en-US" altLang="ja-JP" sz="1600" smtClean="0">
                <a:latin typeface="小塚ゴシック Pro M" panose="020B0700000000000000" pitchFamily="34" charset="-128"/>
                <a:ea typeface="小塚ゴシック Pro M" panose="020B0700000000000000" pitchFamily="34" charset="-128"/>
              </a:rPr>
              <a:t>CpPy</a:t>
            </a:r>
            <a:r>
              <a:rPr lang="ja-JP" altLang="en-US" sz="1600" smtClean="0">
                <a:latin typeface="小塚ゴシック Pro M" panose="020B0700000000000000" pitchFamily="34" charset="-128"/>
                <a:ea typeface="小塚ゴシック Pro M" panose="020B0700000000000000" pitchFamily="34" charset="-128"/>
              </a:rPr>
              <a:t>の構造）</a:t>
            </a:r>
            <a:endParaRPr lang="ja-JP" altLang="en-US" sz="1600">
              <a:latin typeface="小塚ゴシック Pro M" panose="020B0700000000000000" pitchFamily="34" charset="-128"/>
              <a:ea typeface="小塚ゴシック Pro M" panose="020B0700000000000000" pitchFamily="34" charset="-128"/>
            </a:endParaRPr>
          </a:p>
        </p:txBody>
      </p:sp>
      <p:graphicFrame>
        <p:nvGraphicFramePr>
          <p:cNvPr id="23" name="Object 2"/>
          <p:cNvGraphicFramePr>
            <a:graphicFrameLocks noChangeAspect="1"/>
          </p:cNvGraphicFramePr>
          <p:nvPr>
            <p:extLst>
              <p:ext uri="{D42A27DB-BD31-4B8C-83A1-F6EECF244321}">
                <p14:modId xmlns:p14="http://schemas.microsoft.com/office/powerpoint/2010/main" val="2793510004"/>
              </p:ext>
            </p:extLst>
          </p:nvPr>
        </p:nvGraphicFramePr>
        <p:xfrm>
          <a:off x="1475381" y="4417304"/>
          <a:ext cx="4982569" cy="2316662"/>
        </p:xfrm>
        <a:graphic>
          <a:graphicData uri="http://schemas.openxmlformats.org/presentationml/2006/ole">
            <mc:AlternateContent xmlns:mc="http://schemas.openxmlformats.org/markup-compatibility/2006">
              <mc:Choice xmlns:v="urn:schemas-microsoft-com:vml" Requires="v">
                <p:oleObj spid="_x0000_s8256" name="グラフ" r:id="rId7" imgW="8877402" imgH="4533798" progId="Excel.Chart.8">
                  <p:embed/>
                </p:oleObj>
              </mc:Choice>
              <mc:Fallback>
                <p:oleObj name="グラフ" r:id="rId7" imgW="8877402" imgH="4533798"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381" y="4417304"/>
                        <a:ext cx="4982569" cy="2316662"/>
                      </a:xfrm>
                      <a:prstGeom prst="rect">
                        <a:avLst/>
                      </a:prstGeom>
                      <a:noFill/>
                      <a:ln>
                        <a:noFill/>
                      </a:ln>
                      <a:effectLst/>
                    </p:spPr>
                  </p:pic>
                </p:oleObj>
              </mc:Fallback>
            </mc:AlternateContent>
          </a:graphicData>
        </a:graphic>
      </p:graphicFrame>
      <p:sp>
        <p:nvSpPr>
          <p:cNvPr id="3" name="正方形/長方形 2"/>
          <p:cNvSpPr/>
          <p:nvPr/>
        </p:nvSpPr>
        <p:spPr>
          <a:xfrm>
            <a:off x="2152650" y="1617192"/>
            <a:ext cx="1450670" cy="1535583"/>
          </a:xfrm>
          <a:prstGeom prst="rect">
            <a:avLst/>
          </a:prstGeom>
          <a:noFill/>
          <a:ln w="28575">
            <a:solidFill>
              <a:srgbClr val="FF0000">
                <a:alpha val="50196"/>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845707" y="1617192"/>
            <a:ext cx="1069443" cy="1535583"/>
          </a:xfrm>
          <a:prstGeom prst="rect">
            <a:avLst/>
          </a:prstGeom>
          <a:noFill/>
          <a:ln w="28575">
            <a:solidFill>
              <a:srgbClr val="FF0000">
                <a:alpha val="50196"/>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418820" y="3180811"/>
            <a:ext cx="2658130" cy="1200329"/>
          </a:xfrm>
          <a:prstGeom prst="rect">
            <a:avLst/>
          </a:prstGeom>
          <a:noFill/>
        </p:spPr>
        <p:txBody>
          <a:bodyPr wrap="square" rtlCol="0">
            <a:spAutoFit/>
          </a:bodyPr>
          <a:lstStyle/>
          <a:p>
            <a:pPr algn="ctr"/>
            <a:r>
              <a:rPr lang="ja-JP" altLang="en-US" smtClean="0">
                <a:solidFill>
                  <a:srgbClr val="FF4040"/>
                </a:solidFill>
                <a:effectLst>
                  <a:glow rad="101600">
                    <a:schemeClr val="bg1">
                      <a:alpha val="75000"/>
                    </a:schemeClr>
                  </a:glow>
                </a:effectLst>
                <a:latin typeface="小塚ゴシック Pro M" panose="020B0700000000000000" pitchFamily="34" charset="-128"/>
                <a:ea typeface="小塚ゴシック Pro M" panose="020B0700000000000000" pitchFamily="34" charset="-128"/>
              </a:rPr>
              <a:t>実験的に対応する領域（高温では</a:t>
            </a:r>
            <a:r>
              <a:rPr lang="en-US" altLang="ja-JP" smtClean="0">
                <a:solidFill>
                  <a:srgbClr val="FF4040"/>
                </a:solidFill>
                <a:effectLst>
                  <a:glow rad="101600">
                    <a:schemeClr val="bg1">
                      <a:alpha val="75000"/>
                    </a:schemeClr>
                  </a:glow>
                </a:effectLst>
                <a:latin typeface="小塚ゴシック Pro M" panose="020B0700000000000000" pitchFamily="34" charset="-128"/>
                <a:ea typeface="小塚ゴシック Pro M" panose="020B0700000000000000" pitchFamily="34" charset="-128"/>
              </a:rPr>
              <a:t>Empty-CpPy</a:t>
            </a:r>
            <a:r>
              <a:rPr lang="ja-JP" altLang="en-US" smtClean="0">
                <a:solidFill>
                  <a:srgbClr val="FF4040"/>
                </a:solidFill>
                <a:effectLst>
                  <a:glow rad="101600">
                    <a:schemeClr val="bg1">
                      <a:alpha val="75000"/>
                    </a:schemeClr>
                  </a:glow>
                </a:effectLst>
                <a:latin typeface="小塚ゴシック Pro M" panose="020B0700000000000000" pitchFamily="34" charset="-128"/>
                <a:ea typeface="小塚ゴシック Pro M" panose="020B0700000000000000" pitchFamily="34" charset="-128"/>
              </a:rPr>
              <a:t>、低温では</a:t>
            </a:r>
            <a:r>
              <a:rPr lang="en-US" altLang="ja-JP" smtClean="0">
                <a:solidFill>
                  <a:srgbClr val="FF4040"/>
                </a:solidFill>
                <a:effectLst>
                  <a:glow rad="101600">
                    <a:schemeClr val="bg1">
                      <a:alpha val="75000"/>
                    </a:schemeClr>
                  </a:glow>
                </a:effectLst>
                <a:latin typeface="小塚ゴシック Pro M" panose="020B0700000000000000" pitchFamily="34" charset="-128"/>
                <a:ea typeface="小塚ゴシック Pro M" panose="020B0700000000000000" pitchFamily="34" charset="-128"/>
              </a:rPr>
              <a:t>Apo-CpPy</a:t>
            </a:r>
            <a:r>
              <a:rPr lang="ja-JP" altLang="en-US" smtClean="0">
                <a:solidFill>
                  <a:srgbClr val="FF4040"/>
                </a:solidFill>
                <a:effectLst>
                  <a:glow rad="101600">
                    <a:schemeClr val="bg1">
                      <a:alpha val="75000"/>
                    </a:schemeClr>
                  </a:glow>
                </a:effectLst>
                <a:latin typeface="小塚ゴシック Pro M" panose="020B0700000000000000" pitchFamily="34" charset="-128"/>
                <a:ea typeface="小塚ゴシック Pro M" panose="020B0700000000000000" pitchFamily="34" charset="-128"/>
              </a:rPr>
              <a:t>）</a:t>
            </a:r>
            <a:r>
              <a:rPr lang="en-US" altLang="ja-JP" smtClean="0">
                <a:solidFill>
                  <a:srgbClr val="FF4040"/>
                </a:solidFill>
                <a:effectLst>
                  <a:glow rad="101600">
                    <a:schemeClr val="bg1">
                      <a:alpha val="75000"/>
                    </a:schemeClr>
                  </a:glow>
                </a:effectLst>
                <a:latin typeface="小塚ゴシック Pro M" panose="020B0700000000000000" pitchFamily="34" charset="-128"/>
                <a:ea typeface="小塚ゴシック Pro M" panose="020B0700000000000000" pitchFamily="34" charset="-128"/>
              </a:rPr>
              <a:t/>
            </a:r>
            <a:br>
              <a:rPr lang="en-US" altLang="ja-JP" smtClean="0">
                <a:solidFill>
                  <a:srgbClr val="FF4040"/>
                </a:solidFill>
                <a:effectLst>
                  <a:glow rad="101600">
                    <a:schemeClr val="bg1">
                      <a:alpha val="75000"/>
                    </a:schemeClr>
                  </a:glow>
                </a:effectLst>
                <a:latin typeface="小塚ゴシック Pro M" panose="020B0700000000000000" pitchFamily="34" charset="-128"/>
                <a:ea typeface="小塚ゴシック Pro M" panose="020B0700000000000000" pitchFamily="34" charset="-128"/>
              </a:rPr>
            </a:br>
            <a:r>
              <a:rPr lang="ja-JP" altLang="en-US" smtClean="0">
                <a:solidFill>
                  <a:srgbClr val="FF4040"/>
                </a:solidFill>
                <a:effectLst>
                  <a:glow rad="101600">
                    <a:schemeClr val="bg1">
                      <a:alpha val="75000"/>
                    </a:schemeClr>
                  </a:glow>
                </a:effectLst>
                <a:latin typeface="小塚ゴシック Pro M" panose="020B0700000000000000" pitchFamily="34" charset="-128"/>
                <a:ea typeface="小塚ゴシック Pro M" panose="020B0700000000000000" pitchFamily="34" charset="-128"/>
              </a:rPr>
              <a:t>を連結</a:t>
            </a:r>
            <a:endParaRPr kumimoji="1" lang="ja-JP" altLang="en-US">
              <a:solidFill>
                <a:srgbClr val="FF4040"/>
              </a:solidFill>
              <a:effectLst>
                <a:glow rad="101600">
                  <a:schemeClr val="bg1">
                    <a:alpha val="75000"/>
                  </a:schemeClr>
                </a:glow>
              </a:effectLst>
              <a:latin typeface="小塚ゴシック Pro M" panose="020B0700000000000000" pitchFamily="34" charset="-128"/>
              <a:ea typeface="小塚ゴシック Pro M" panose="020B0700000000000000" pitchFamily="34" charset="-128"/>
            </a:endParaRPr>
          </a:p>
        </p:txBody>
      </p:sp>
      <p:sp>
        <p:nvSpPr>
          <p:cNvPr id="28" name="Text Box 4"/>
          <p:cNvSpPr txBox="1">
            <a:spLocks noChangeArrowheads="1"/>
          </p:cNvSpPr>
          <p:nvPr/>
        </p:nvSpPr>
        <p:spPr bwMode="auto">
          <a:xfrm>
            <a:off x="6076950" y="5042253"/>
            <a:ext cx="2995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800" baseline="0">
                <a:solidFill>
                  <a:srgbClr val="DE0000"/>
                </a:solidFill>
                <a:latin typeface="小塚ゴシック Pro M" panose="020B0700000000000000" pitchFamily="34" charset="-128"/>
                <a:ea typeface="小塚ゴシック Pro M" panose="020B0700000000000000" pitchFamily="34" charset="-128"/>
              </a:rPr>
              <a:t>115 </a:t>
            </a:r>
            <a:r>
              <a:rPr lang="en-US" altLang="ja-JP" sz="1800" baseline="0" smtClean="0">
                <a:solidFill>
                  <a:srgbClr val="DE0000"/>
                </a:solidFill>
                <a:latin typeface="小塚ゴシック Pro M" panose="020B0700000000000000" pitchFamily="34" charset="-128"/>
                <a:ea typeface="小塚ゴシック Pro M" panose="020B0700000000000000" pitchFamily="34" charset="-128"/>
              </a:rPr>
              <a:t>K </a:t>
            </a:r>
            <a:r>
              <a:rPr lang="ja-JP" altLang="en-US" sz="1800" baseline="0" smtClean="0">
                <a:latin typeface="小塚ゴシック Pro M" panose="020B0700000000000000" pitchFamily="34" charset="-128"/>
                <a:ea typeface="小塚ゴシック Pro M" panose="020B0700000000000000" pitchFamily="34" charset="-128"/>
              </a:rPr>
              <a:t>付近で</a:t>
            </a:r>
            <a:r>
              <a:rPr lang="en-US" altLang="ja-JP" sz="1800" baseline="0" smtClean="0">
                <a:latin typeface="小塚ゴシック Pro M" panose="020B0700000000000000" pitchFamily="34" charset="-128"/>
                <a:ea typeface="小塚ゴシック Pro M" panose="020B0700000000000000" pitchFamily="34" charset="-128"/>
              </a:rPr>
              <a:t>O</a:t>
            </a:r>
            <a:r>
              <a:rPr lang="en-US" altLang="ja-JP" sz="1800" baseline="-25000" smtClean="0">
                <a:latin typeface="小塚ゴシック Pro M" panose="020B0700000000000000" pitchFamily="34" charset="-128"/>
                <a:ea typeface="小塚ゴシック Pro M" panose="020B0700000000000000" pitchFamily="34" charset="-128"/>
              </a:rPr>
              <a:t>2</a:t>
            </a:r>
            <a:r>
              <a:rPr lang="ja-JP" altLang="en-US" sz="1800" baseline="0" smtClean="0">
                <a:latin typeface="小塚ゴシック Pro M" panose="020B0700000000000000" pitchFamily="34" charset="-128"/>
                <a:ea typeface="小塚ゴシック Pro M" panose="020B0700000000000000" pitchFamily="34" charset="-128"/>
              </a:rPr>
              <a:t>分子</a:t>
            </a:r>
            <a:r>
              <a:rPr lang="ja-JP" altLang="en-US" sz="1800" baseline="0">
                <a:latin typeface="小塚ゴシック Pro M" panose="020B0700000000000000" pitchFamily="34" charset="-128"/>
                <a:ea typeface="小塚ゴシック Pro M" panose="020B0700000000000000" pitchFamily="34" charset="-128"/>
              </a:rPr>
              <a:t>のドラスティックな</a:t>
            </a:r>
            <a:r>
              <a:rPr lang="ja-JP" altLang="en-US" sz="1800" baseline="0" smtClean="0">
                <a:latin typeface="小塚ゴシック Pro M" panose="020B0700000000000000" pitchFamily="34" charset="-128"/>
                <a:ea typeface="小塚ゴシック Pro M" panose="020B0700000000000000" pitchFamily="34" charset="-128"/>
              </a:rPr>
              <a:t>吸蔵</a:t>
            </a:r>
            <a:r>
              <a:rPr lang="ja-JP" altLang="en-US" smtClean="0">
                <a:latin typeface="小塚ゴシック Pro M" panose="020B0700000000000000" pitchFamily="34" charset="-128"/>
                <a:ea typeface="小塚ゴシック Pro M" panose="020B0700000000000000" pitchFamily="34" charset="-128"/>
              </a:rPr>
              <a:t>を再現</a:t>
            </a:r>
            <a:r>
              <a:rPr lang="en-US" altLang="ja-JP" smtClean="0">
                <a:latin typeface="小塚ゴシック Pro M" panose="020B0700000000000000" pitchFamily="34" charset="-128"/>
                <a:ea typeface="小塚ゴシック Pro M" panose="020B0700000000000000" pitchFamily="34" charset="-128"/>
              </a:rPr>
              <a:t/>
            </a:r>
            <a:br>
              <a:rPr lang="en-US" altLang="ja-JP" smtClean="0">
                <a:latin typeface="小塚ゴシック Pro M" panose="020B0700000000000000" pitchFamily="34" charset="-128"/>
                <a:ea typeface="小塚ゴシック Pro M" panose="020B0700000000000000" pitchFamily="34" charset="-128"/>
              </a:rPr>
            </a:br>
            <a:r>
              <a:rPr lang="ja-JP" altLang="en-US" sz="1800" baseline="0" smtClean="0">
                <a:latin typeface="小塚ゴシック Pro M" panose="020B0700000000000000" pitchFamily="34" charset="-128"/>
                <a:ea typeface="小塚ゴシック Pro M" panose="020B0700000000000000" pitchFamily="34" charset="-128"/>
              </a:rPr>
              <a:t>（</a:t>
            </a:r>
            <a:r>
              <a:rPr lang="ja-JP" altLang="en-US" sz="1800" baseline="0">
                <a:latin typeface="小塚ゴシック Pro M" panose="020B0700000000000000" pitchFamily="34" charset="-128"/>
                <a:ea typeface="小塚ゴシック Pro M" panose="020B0700000000000000" pitchFamily="34" charset="-128"/>
              </a:rPr>
              <a:t>実験では</a:t>
            </a:r>
            <a:r>
              <a:rPr lang="en-US" altLang="ja-JP" sz="1800" baseline="0">
                <a:solidFill>
                  <a:srgbClr val="DE0000"/>
                </a:solidFill>
                <a:latin typeface="小塚ゴシック Pro M" panose="020B0700000000000000" pitchFamily="34" charset="-128"/>
                <a:ea typeface="小塚ゴシック Pro M" panose="020B0700000000000000" pitchFamily="34" charset="-128"/>
              </a:rPr>
              <a:t>130 </a:t>
            </a:r>
            <a:r>
              <a:rPr lang="en-US" altLang="ja-JP" sz="1800" baseline="0" smtClean="0">
                <a:solidFill>
                  <a:srgbClr val="DE0000"/>
                </a:solidFill>
                <a:latin typeface="小塚ゴシック Pro M" panose="020B0700000000000000" pitchFamily="34" charset="-128"/>
                <a:ea typeface="小塚ゴシック Pro M" panose="020B0700000000000000" pitchFamily="34" charset="-128"/>
              </a:rPr>
              <a:t>K</a:t>
            </a:r>
            <a:r>
              <a:rPr lang="ja-JP" altLang="en-US" sz="1800" baseline="0" smtClean="0">
                <a:solidFill>
                  <a:srgbClr val="DE0000"/>
                </a:solidFill>
                <a:latin typeface="小塚ゴシック Pro M" panose="020B0700000000000000" pitchFamily="34" charset="-128"/>
                <a:ea typeface="小塚ゴシック Pro M" panose="020B0700000000000000" pitchFamily="34" charset="-128"/>
              </a:rPr>
              <a:t> </a:t>
            </a:r>
            <a:r>
              <a:rPr lang="ja-JP" altLang="en-US" sz="1800" baseline="0" smtClean="0">
                <a:latin typeface="小塚ゴシック Pro M" panose="020B0700000000000000" pitchFamily="34" charset="-128"/>
                <a:ea typeface="小塚ゴシック Pro M" panose="020B0700000000000000" pitchFamily="34" charset="-128"/>
              </a:rPr>
              <a:t>付近</a:t>
            </a:r>
            <a:r>
              <a:rPr lang="ja-JP" altLang="en-US" sz="1800" baseline="0">
                <a:latin typeface="小塚ゴシック Pro M" panose="020B0700000000000000" pitchFamily="34" charset="-128"/>
                <a:ea typeface="小塚ゴシック Pro M" panose="020B0700000000000000" pitchFamily="34" charset="-128"/>
              </a:rPr>
              <a:t>）</a:t>
            </a:r>
          </a:p>
        </p:txBody>
      </p:sp>
      <p:sp>
        <p:nvSpPr>
          <p:cNvPr id="9" name="テキスト ボックス 8"/>
          <p:cNvSpPr txBox="1"/>
          <p:nvPr/>
        </p:nvSpPr>
        <p:spPr>
          <a:xfrm>
            <a:off x="857250" y="4482893"/>
            <a:ext cx="1636712" cy="307777"/>
          </a:xfrm>
          <a:prstGeom prst="rect">
            <a:avLst/>
          </a:prstGeom>
          <a:noFill/>
        </p:spPr>
        <p:txBody>
          <a:bodyPr wrap="square" rtlCol="0">
            <a:spAutoFit/>
          </a:bodyPr>
          <a:lstStyle/>
          <a:p>
            <a:r>
              <a:rPr kumimoji="1" lang="ja-JP" altLang="en-US" sz="1400" smtClean="0">
                <a:solidFill>
                  <a:schemeClr val="accent5"/>
                </a:solidFill>
                <a:latin typeface="小塚ゴシック Pro M" panose="020B0700000000000000" pitchFamily="34" charset="-128"/>
                <a:ea typeface="小塚ゴシック Pro M" panose="020B0700000000000000" pitchFamily="34" charset="-128"/>
              </a:rPr>
              <a:t>平均吸着</a:t>
            </a:r>
            <a:r>
              <a:rPr kumimoji="1" lang="en-US" altLang="ja-JP" sz="1400" smtClean="0">
                <a:solidFill>
                  <a:schemeClr val="accent5"/>
                </a:solidFill>
                <a:latin typeface="小塚ゴシック Pro M" panose="020B0700000000000000" pitchFamily="34" charset="-128"/>
                <a:ea typeface="小塚ゴシック Pro M" panose="020B0700000000000000" pitchFamily="34" charset="-128"/>
              </a:rPr>
              <a:t>O</a:t>
            </a:r>
            <a:r>
              <a:rPr kumimoji="1" lang="en-US" altLang="ja-JP" sz="1400" baseline="-25000" smtClean="0">
                <a:solidFill>
                  <a:schemeClr val="accent5"/>
                </a:solidFill>
                <a:latin typeface="小塚ゴシック Pro M" panose="020B0700000000000000" pitchFamily="34" charset="-128"/>
                <a:ea typeface="小塚ゴシック Pro M" panose="020B0700000000000000" pitchFamily="34" charset="-128"/>
              </a:rPr>
              <a:t>2</a:t>
            </a:r>
            <a:r>
              <a:rPr kumimoji="1" lang="ja-JP" altLang="en-US" sz="1400" smtClean="0">
                <a:solidFill>
                  <a:schemeClr val="accent5"/>
                </a:solidFill>
                <a:latin typeface="小塚ゴシック Pro M" panose="020B0700000000000000" pitchFamily="34" charset="-128"/>
                <a:ea typeface="小塚ゴシック Pro M" panose="020B0700000000000000" pitchFamily="34" charset="-128"/>
              </a:rPr>
              <a:t>分子数</a:t>
            </a:r>
            <a:endParaRPr kumimoji="1" lang="ja-JP" altLang="en-US" sz="1400">
              <a:solidFill>
                <a:schemeClr val="accent5"/>
              </a:solidFill>
              <a:latin typeface="小塚ゴシック Pro M" panose="020B0700000000000000" pitchFamily="34" charset="-128"/>
              <a:ea typeface="小塚ゴシック Pro M" panose="020B0700000000000000" pitchFamily="34" charset="-128"/>
            </a:endParaRPr>
          </a:p>
        </p:txBody>
      </p:sp>
      <p:sp>
        <p:nvSpPr>
          <p:cNvPr id="30" name="テキスト ボックス 29"/>
          <p:cNvSpPr txBox="1"/>
          <p:nvPr/>
        </p:nvSpPr>
        <p:spPr>
          <a:xfrm>
            <a:off x="753286" y="6173566"/>
            <a:ext cx="1866123" cy="307777"/>
          </a:xfrm>
          <a:prstGeom prst="rect">
            <a:avLst/>
          </a:prstGeom>
          <a:noFill/>
        </p:spPr>
        <p:txBody>
          <a:bodyPr wrap="square" rtlCol="0">
            <a:spAutoFit/>
          </a:bodyPr>
          <a:lstStyle/>
          <a:p>
            <a:r>
              <a:rPr kumimoji="1" lang="ja-JP" altLang="en-US" sz="1400" smtClean="0">
                <a:solidFill>
                  <a:srgbClr val="FF0000"/>
                </a:solidFill>
                <a:latin typeface="小塚ゴシック Pro M" panose="020B0700000000000000" pitchFamily="34" charset="-128"/>
                <a:ea typeface="小塚ゴシック Pro M" panose="020B0700000000000000" pitchFamily="34" charset="-128"/>
              </a:rPr>
              <a:t>平均吸着エネルギー</a:t>
            </a:r>
            <a:endParaRPr kumimoji="1" lang="ja-JP" altLang="en-US" sz="1400">
              <a:solidFill>
                <a:srgbClr val="FF0000"/>
              </a:solidFill>
              <a:latin typeface="小塚ゴシック Pro M" panose="020B0700000000000000" pitchFamily="34" charset="-128"/>
              <a:ea typeface="小塚ゴシック Pro M" panose="020B0700000000000000" pitchFamily="34" charset="-128"/>
            </a:endParaRPr>
          </a:p>
        </p:txBody>
      </p:sp>
    </p:spTree>
    <p:extLst>
      <p:ext uri="{BB962C8B-B14F-4D97-AF65-F5344CB8AC3E}">
        <p14:creationId xmlns:p14="http://schemas.microsoft.com/office/powerpoint/2010/main" val="379346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OleChart spid="23" grpId="0"/>
      <p:bldP spid="7" grpId="0"/>
      <p:bldP spid="28" grpId="0"/>
      <p:bldP spid="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5100" y="6448426"/>
            <a:ext cx="2057400" cy="365125"/>
          </a:xfrm>
        </p:spPr>
        <p:txBody>
          <a:bodyPr/>
          <a:lstStyle/>
          <a:p>
            <a:fld id="{61F34C52-A962-4E8D-A3A1-266E442B7808}" type="slidenum">
              <a:rPr kumimoji="1" lang="ja-JP" altLang="en-US" smtClean="0"/>
              <a:t>16</a:t>
            </a:fld>
            <a:endParaRPr kumimoji="1" lang="ja-JP" altLang="en-US"/>
          </a:p>
        </p:txBody>
      </p:sp>
      <p:pic>
        <p:nvPicPr>
          <p:cNvPr id="4" name="図 3"/>
          <p:cNvPicPr>
            <a:picLocks noChangeAspect="1"/>
          </p:cNvPicPr>
          <p:nvPr/>
        </p:nvPicPr>
        <p:blipFill>
          <a:blip r:embed="rId2"/>
          <a:stretch>
            <a:fillRect/>
          </a:stretch>
        </p:blipFill>
        <p:spPr>
          <a:xfrm>
            <a:off x="71500" y="2902502"/>
            <a:ext cx="3242542" cy="3040410"/>
          </a:xfrm>
          <a:prstGeom prst="rect">
            <a:avLst/>
          </a:prstGeom>
        </p:spPr>
      </p:pic>
      <p:sp>
        <p:nvSpPr>
          <p:cNvPr id="6" name="タイトル 1"/>
          <p:cNvSpPr>
            <a:spLocks noGrp="1"/>
          </p:cNvSpPr>
          <p:nvPr>
            <p:ph type="title"/>
          </p:nvPr>
        </p:nvSpPr>
        <p:spPr>
          <a:xfrm>
            <a:off x="71500" y="44624"/>
            <a:ext cx="9001000" cy="720080"/>
          </a:xfrm>
        </p:spPr>
        <p:txBody>
          <a:bodyPr tIns="180000">
            <a:noAutofit/>
          </a:bodyPr>
          <a:lstStyle/>
          <a:p>
            <a:pPr algn="ctr">
              <a:spcBef>
                <a:spcPct val="50000"/>
              </a:spcBef>
            </a:pPr>
            <a:r>
              <a:rPr lang="ja-JP" altLang="en-US" sz="3200" smtClean="0">
                <a:solidFill>
                  <a:schemeClr val="bg1"/>
                </a:solidFill>
                <a:latin typeface="小塚ゴシック Pro B" pitchFamily="34" charset="-128"/>
                <a:ea typeface="小塚ゴシック Pro B" pitchFamily="34" charset="-128"/>
              </a:rPr>
              <a:t>事例３ </a:t>
            </a:r>
            <a:r>
              <a:rPr lang="en-US" altLang="ja-JP" sz="3200" smtClean="0">
                <a:solidFill>
                  <a:schemeClr val="bg1"/>
                </a:solidFill>
                <a:latin typeface="小塚ゴシック Pro B" pitchFamily="34" charset="-128"/>
                <a:ea typeface="小塚ゴシック Pro B" pitchFamily="34" charset="-128"/>
              </a:rPr>
              <a:t>CPL</a:t>
            </a:r>
            <a:r>
              <a:rPr lang="ja-JP" altLang="en-US" sz="3200" smtClean="0">
                <a:solidFill>
                  <a:schemeClr val="bg1"/>
                </a:solidFill>
                <a:latin typeface="小塚ゴシック Pro B" pitchFamily="34" charset="-128"/>
                <a:ea typeface="小塚ゴシック Pro B" pitchFamily="34" charset="-128"/>
              </a:rPr>
              <a:t>細孔内ポリスチレン配座解析</a:t>
            </a:r>
            <a:endParaRPr lang="ja-JP" altLang="en-US" sz="3200">
              <a:solidFill>
                <a:schemeClr val="bg1"/>
              </a:solidFill>
              <a:latin typeface="小塚ゴシック Pro B" pitchFamily="34" charset="-128"/>
              <a:ea typeface="小塚ゴシック Pro B" pitchFamily="34" charset="-128"/>
            </a:endParaRPr>
          </a:p>
        </p:txBody>
      </p:sp>
      <p:sp>
        <p:nvSpPr>
          <p:cNvPr id="7" name="正方形/長方形 6"/>
          <p:cNvSpPr/>
          <p:nvPr/>
        </p:nvSpPr>
        <p:spPr>
          <a:xfrm>
            <a:off x="71500" y="6308080"/>
            <a:ext cx="7569324" cy="523220"/>
          </a:xfrm>
          <a:prstGeom prst="rect">
            <a:avLst/>
          </a:prstGeom>
        </p:spPr>
        <p:txBody>
          <a:bodyPr wrap="square">
            <a:spAutoFit/>
          </a:bodyPr>
          <a:lstStyle/>
          <a:p>
            <a:r>
              <a:rPr lang="en-US" altLang="ja-JP" sz="1400" kern="100">
                <a:latin typeface="Times" panose="02020603050405020304" pitchFamily="18" charset="0"/>
                <a:ea typeface="ＭＳ 明朝" panose="02020609040205080304" pitchFamily="17" charset="-128"/>
                <a:cs typeface="Times New Roman" panose="02020603050405020304" pitchFamily="18" charset="0"/>
              </a:rPr>
              <a:t>Uemura, T.; Horike, S.; Kitagawa, K.; Mizuno, M.; Endo, K.; Bracco, S.; Comotti, A.; Sozzani, P.; </a:t>
            </a:r>
            <a:r>
              <a:rPr lang="en-US" altLang="ja-JP" sz="1400" u="sng" kern="100">
                <a:latin typeface="Times" panose="02020603050405020304" pitchFamily="18" charset="0"/>
                <a:ea typeface="ＭＳ 明朝" panose="02020609040205080304" pitchFamily="17" charset="-128"/>
                <a:cs typeface="Times New Roman" panose="02020603050405020304" pitchFamily="18" charset="0"/>
              </a:rPr>
              <a:t>Nagaoka, M</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Kitagawa, S. </a:t>
            </a:r>
            <a:r>
              <a:rPr lang="en-US" altLang="ja-JP" sz="1400" i="1" kern="100">
                <a:latin typeface="Times" panose="02020603050405020304" pitchFamily="18" charset="0"/>
                <a:ea typeface="ＭＳ 明朝" panose="02020609040205080304" pitchFamily="17" charset="-128"/>
                <a:cs typeface="Times New Roman" panose="02020603050405020304" pitchFamily="18" charset="0"/>
              </a:rPr>
              <a:t>J. Am. Chem. Soc.</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a:t>
            </a:r>
            <a:r>
              <a:rPr lang="en-US" altLang="ja-JP" sz="1400" b="1" kern="100">
                <a:latin typeface="Times" panose="02020603050405020304" pitchFamily="18" charset="0"/>
                <a:ea typeface="ＭＳ 明朝" panose="02020609040205080304" pitchFamily="17" charset="-128"/>
                <a:cs typeface="Times New Roman" panose="02020603050405020304" pitchFamily="18" charset="0"/>
              </a:rPr>
              <a:t>2008</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a:t>
            </a:r>
            <a:r>
              <a:rPr lang="en-US" altLang="ja-JP" sz="1400" i="1" kern="100">
                <a:latin typeface="Times" panose="02020603050405020304" pitchFamily="18" charset="0"/>
                <a:ea typeface="ＭＳ 明朝" panose="02020609040205080304" pitchFamily="17" charset="-128"/>
                <a:cs typeface="Times New Roman" panose="02020603050405020304" pitchFamily="18" charset="0"/>
              </a:rPr>
              <a:t>130</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6781–6788</a:t>
            </a:r>
            <a:r>
              <a:rPr lang="en-US" altLang="ja-JP" sz="1400" kern="100" smtClean="0">
                <a:latin typeface="Times" panose="02020603050405020304" pitchFamily="18" charset="0"/>
                <a:ea typeface="ＭＳ 明朝" panose="02020609040205080304" pitchFamily="17" charset="-128"/>
                <a:cs typeface="Times New Roman" panose="02020603050405020304" pitchFamily="18" charset="0"/>
              </a:rPr>
              <a:t>.</a:t>
            </a:r>
            <a:endParaRPr lang="ja-JP" altLang="en-US" sz="1400"/>
          </a:p>
        </p:txBody>
      </p:sp>
      <p:sp>
        <p:nvSpPr>
          <p:cNvPr id="8" name="正方形/長方形 7"/>
          <p:cNvSpPr/>
          <p:nvPr/>
        </p:nvSpPr>
        <p:spPr>
          <a:xfrm>
            <a:off x="3671825" y="1767256"/>
            <a:ext cx="5400675" cy="2554545"/>
          </a:xfrm>
          <a:prstGeom prst="rect">
            <a:avLst/>
          </a:prstGeom>
        </p:spPr>
        <p:txBody>
          <a:bodyPr wrap="square">
            <a:spAutoFit/>
          </a:bodyPr>
          <a:lstStyle/>
          <a:p>
            <a:pPr>
              <a:spcAft>
                <a:spcPts val="1200"/>
              </a:spcAft>
            </a:pPr>
            <a:r>
              <a:rPr lang="en-US" altLang="ja-JP" sz="2000" kern="100" smtClean="0">
                <a:latin typeface="Times" panose="02020603050405020304" pitchFamily="18" charset="0"/>
                <a:ea typeface="小塚ゴシック Pro M" panose="020B0700000000000000" pitchFamily="34" charset="-128"/>
                <a:cs typeface="Times" panose="02020603050405020304" pitchFamily="18" charset="0"/>
              </a:rPr>
              <a:t>[Zn</a:t>
            </a:r>
            <a:r>
              <a:rPr lang="en-US" altLang="ja-JP" sz="2000" kern="100" baseline="-25000" smtClean="0">
                <a:latin typeface="Times" panose="02020603050405020304" pitchFamily="18" charset="0"/>
                <a:ea typeface="小塚ゴシック Pro M" panose="020B0700000000000000" pitchFamily="34" charset="-128"/>
                <a:cs typeface="Times" panose="02020603050405020304" pitchFamily="18" charset="0"/>
              </a:rPr>
              <a:t>2</a:t>
            </a:r>
            <a:r>
              <a:rPr lang="en-US" altLang="ja-JP" sz="2000" kern="100" smtClean="0">
                <a:latin typeface="Times" panose="02020603050405020304" pitchFamily="18" charset="0"/>
                <a:ea typeface="小塚ゴシック Pro M" panose="020B0700000000000000" pitchFamily="34" charset="-128"/>
                <a:cs typeface="Times" panose="02020603050405020304" pitchFamily="18" charset="0"/>
              </a:rPr>
              <a:t>(bdc)</a:t>
            </a:r>
            <a:r>
              <a:rPr lang="en-US" altLang="ja-JP" sz="2000" kern="100" baseline="-25000" smtClean="0">
                <a:latin typeface="Times" panose="02020603050405020304" pitchFamily="18" charset="0"/>
                <a:ea typeface="小塚ゴシック Pro M" panose="020B0700000000000000" pitchFamily="34" charset="-128"/>
                <a:cs typeface="Times" panose="02020603050405020304" pitchFamily="18" charset="0"/>
              </a:rPr>
              <a:t>2</a:t>
            </a:r>
            <a:r>
              <a:rPr lang="en-US" altLang="ja-JP" sz="2000" kern="100" smtClean="0">
                <a:latin typeface="Times" panose="02020603050405020304" pitchFamily="18" charset="0"/>
                <a:ea typeface="小塚ゴシック Pro M" panose="020B0700000000000000" pitchFamily="34" charset="-128"/>
                <a:cs typeface="Times" panose="02020603050405020304" pitchFamily="18" charset="0"/>
              </a:rPr>
              <a:t>ted]</a:t>
            </a:r>
            <a:r>
              <a:rPr lang="en-US" altLang="ja-JP" sz="2000" i="1" kern="100" baseline="-25000" smtClean="0">
                <a:latin typeface="Times" panose="02020603050405020304" pitchFamily="18" charset="0"/>
                <a:ea typeface="小塚ゴシック Pro M" panose="020B0700000000000000" pitchFamily="34" charset="-128"/>
                <a:cs typeface="Times" panose="02020603050405020304" pitchFamily="18" charset="0"/>
              </a:rPr>
              <a:t>n</a:t>
            </a:r>
            <a:r>
              <a:rPr lang="en-US" altLang="ja-JP" sz="2000" i="1" kern="100" smtClean="0">
                <a:latin typeface="Times" panose="02020603050405020304" pitchFamily="18" charset="0"/>
                <a:ea typeface="小塚ゴシック Pro M" panose="020B0700000000000000" pitchFamily="34" charset="-128"/>
                <a:cs typeface="Times" panose="02020603050405020304" pitchFamily="18" charset="0"/>
              </a:rPr>
              <a:t> </a:t>
            </a:r>
            <a:r>
              <a:rPr lang="ja-JP" altLang="ja-JP" sz="2000" kern="100" smtClean="0">
                <a:latin typeface="小塚ゴシック Pro M" panose="020B0700000000000000" pitchFamily="34" charset="-128"/>
                <a:ea typeface="小塚ゴシック Pro M" panose="020B0700000000000000" pitchFamily="34" charset="-128"/>
                <a:cs typeface="Times New Roman" panose="02020603050405020304" pitchFamily="18" charset="0"/>
              </a:rPr>
              <a:t>細孔内</a:t>
            </a:r>
            <a:r>
              <a:rPr lang="ja-JP" altLang="ja-JP" sz="2000" kern="100">
                <a:latin typeface="小塚ゴシック Pro M" panose="020B0700000000000000" pitchFamily="34" charset="-128"/>
                <a:ea typeface="小塚ゴシック Pro M" panose="020B0700000000000000" pitchFamily="34" charset="-128"/>
                <a:cs typeface="Times New Roman" panose="02020603050405020304" pitchFamily="18" charset="0"/>
              </a:rPr>
              <a:t>のポリスチレン（</a:t>
            </a:r>
            <a:r>
              <a:rPr lang="en-US" altLang="ja-JP" sz="2000" kern="100">
                <a:latin typeface="小塚ゴシック Pro M" panose="020B0700000000000000" pitchFamily="34" charset="-128"/>
                <a:ea typeface="小塚ゴシック Pro M" panose="020B0700000000000000" pitchFamily="34" charset="-128"/>
                <a:cs typeface="Times New Roman" panose="02020603050405020304" pitchFamily="18" charset="0"/>
              </a:rPr>
              <a:t>PSt</a:t>
            </a:r>
            <a:r>
              <a:rPr lang="ja-JP" altLang="ja-JP" sz="2000" kern="100">
                <a:latin typeface="小塚ゴシック Pro M" panose="020B0700000000000000" pitchFamily="34" charset="-128"/>
                <a:ea typeface="小塚ゴシック Pro M" panose="020B0700000000000000" pitchFamily="34" charset="-128"/>
                <a:cs typeface="Times New Roman" panose="02020603050405020304" pitchFamily="18" charset="0"/>
              </a:rPr>
              <a:t>）４量体＆９量体の</a:t>
            </a:r>
            <a:r>
              <a:rPr lang="en-US" altLang="ja-JP" sz="2000" kern="100">
                <a:latin typeface="小塚ゴシック Pro M" panose="020B0700000000000000" pitchFamily="34" charset="-128"/>
                <a:ea typeface="小塚ゴシック Pro M" panose="020B0700000000000000" pitchFamily="34" charset="-128"/>
                <a:cs typeface="Times New Roman" panose="02020603050405020304" pitchFamily="18" charset="0"/>
              </a:rPr>
              <a:t>MD</a:t>
            </a:r>
            <a:r>
              <a:rPr lang="ja-JP" altLang="ja-JP" sz="2000" kern="100">
                <a:latin typeface="小塚ゴシック Pro M" panose="020B0700000000000000" pitchFamily="34" charset="-128"/>
                <a:ea typeface="小塚ゴシック Pro M" panose="020B0700000000000000" pitchFamily="34" charset="-128"/>
                <a:cs typeface="Times New Roman" panose="02020603050405020304" pitchFamily="18" charset="0"/>
              </a:rPr>
              <a:t>計算による配座</a:t>
            </a:r>
            <a:r>
              <a:rPr lang="ja-JP" altLang="ja-JP" sz="2000" kern="100" smtClean="0">
                <a:latin typeface="小塚ゴシック Pro M" panose="020B0700000000000000" pitchFamily="34" charset="-128"/>
                <a:ea typeface="小塚ゴシック Pro M" panose="020B0700000000000000" pitchFamily="34" charset="-128"/>
                <a:cs typeface="Times New Roman" panose="02020603050405020304" pitchFamily="18" charset="0"/>
              </a:rPr>
              <a:t>解析</a:t>
            </a:r>
            <a:endParaRPr lang="en-US" altLang="ja-JP" sz="2000" kern="100" smtClean="0">
              <a:latin typeface="小塚ゴシック Pro M" panose="020B0700000000000000" pitchFamily="34" charset="-128"/>
              <a:ea typeface="小塚ゴシック Pro M" panose="020B0700000000000000" pitchFamily="34" charset="-128"/>
              <a:cs typeface="Times New Roman" panose="02020603050405020304" pitchFamily="18" charset="0"/>
            </a:endParaRPr>
          </a:p>
          <a:p>
            <a:pPr>
              <a:spcAft>
                <a:spcPts val="1200"/>
              </a:spcAft>
            </a:pPr>
            <a:r>
              <a:rPr lang="ja-JP" altLang="en-US"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短い４量体では、末端のスチレン側鎖が細孔表面の六員環とスタッキングし曲がった主鎖構造をとる</a:t>
            </a:r>
            <a:endParaRPr lang="en-US" altLang="ja-JP"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a:p>
            <a:pPr>
              <a:spcAft>
                <a:spcPts val="1200"/>
              </a:spcAft>
            </a:pPr>
            <a:r>
              <a:rPr lang="ja-JP" altLang="en-US"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長い９量体では、末端は同様にスタッキングするが、主鎖の中央部は直線型構造をとる</a:t>
            </a:r>
            <a:endParaRPr lang="ja-JP" altLang="ja-JP" sz="2000" kern="100">
              <a:latin typeface="小塚ゴシック Pro R" panose="020B0400000000000000" pitchFamily="34" charset="-128"/>
              <a:ea typeface="小塚ゴシック Pro R" panose="020B0400000000000000" pitchFamily="34" charset="-128"/>
              <a:cs typeface="Times New Roman" panose="02020603050405020304" pitchFamily="18" charset="0"/>
            </a:endParaRPr>
          </a:p>
        </p:txBody>
      </p:sp>
      <p:pic>
        <p:nvPicPr>
          <p:cNvPr id="9" name="図 8"/>
          <p:cNvPicPr>
            <a:picLocks noChangeAspect="1"/>
          </p:cNvPicPr>
          <p:nvPr/>
        </p:nvPicPr>
        <p:blipFill>
          <a:blip r:embed="rId3"/>
          <a:stretch>
            <a:fillRect/>
          </a:stretch>
        </p:blipFill>
        <p:spPr>
          <a:xfrm>
            <a:off x="1214437" y="902252"/>
            <a:ext cx="1152525" cy="2000250"/>
          </a:xfrm>
          <a:prstGeom prst="rect">
            <a:avLst/>
          </a:prstGeom>
        </p:spPr>
      </p:pic>
    </p:spTree>
    <p:extLst>
      <p:ext uri="{BB962C8B-B14F-4D97-AF65-F5344CB8AC3E}">
        <p14:creationId xmlns:p14="http://schemas.microsoft.com/office/powerpoint/2010/main" val="1849504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5100" y="6392664"/>
            <a:ext cx="2057400" cy="365125"/>
          </a:xfrm>
        </p:spPr>
        <p:txBody>
          <a:bodyPr/>
          <a:lstStyle/>
          <a:p>
            <a:fld id="{61F34C52-A962-4E8D-A3A1-266E442B7808}" type="slidenum">
              <a:rPr kumimoji="1" lang="ja-JP" altLang="en-US" smtClean="0"/>
              <a:t>17</a:t>
            </a:fld>
            <a:endParaRPr kumimoji="1" lang="ja-JP" altLang="en-US"/>
          </a:p>
        </p:txBody>
      </p:sp>
      <p:pic>
        <p:nvPicPr>
          <p:cNvPr id="4" name="図 3"/>
          <p:cNvPicPr>
            <a:picLocks noChangeAspect="1"/>
          </p:cNvPicPr>
          <p:nvPr/>
        </p:nvPicPr>
        <p:blipFill>
          <a:blip r:embed="rId2"/>
          <a:stretch>
            <a:fillRect/>
          </a:stretch>
        </p:blipFill>
        <p:spPr>
          <a:xfrm>
            <a:off x="90435" y="1487930"/>
            <a:ext cx="5886450" cy="1628775"/>
          </a:xfrm>
          <a:prstGeom prst="rect">
            <a:avLst/>
          </a:prstGeom>
        </p:spPr>
      </p:pic>
      <p:sp>
        <p:nvSpPr>
          <p:cNvPr id="6" name="タイトル 1"/>
          <p:cNvSpPr>
            <a:spLocks noGrp="1"/>
          </p:cNvSpPr>
          <p:nvPr>
            <p:ph type="title"/>
          </p:nvPr>
        </p:nvSpPr>
        <p:spPr>
          <a:xfrm>
            <a:off x="71500" y="44624"/>
            <a:ext cx="9001000" cy="720080"/>
          </a:xfrm>
        </p:spPr>
        <p:txBody>
          <a:bodyPr tIns="180000">
            <a:noAutofit/>
          </a:bodyPr>
          <a:lstStyle/>
          <a:p>
            <a:pPr algn="ctr">
              <a:spcBef>
                <a:spcPct val="50000"/>
              </a:spcBef>
            </a:pPr>
            <a:r>
              <a:rPr lang="ja-JP" altLang="en-US" sz="3200" smtClean="0">
                <a:solidFill>
                  <a:schemeClr val="bg1"/>
                </a:solidFill>
                <a:latin typeface="小塚ゴシック Pro B" pitchFamily="34" charset="-128"/>
                <a:ea typeface="小塚ゴシック Pro B" pitchFamily="34" charset="-128"/>
              </a:rPr>
              <a:t>事例４ </a:t>
            </a:r>
            <a:r>
              <a:rPr lang="en-US" altLang="ja-JP" sz="3200" smtClean="0">
                <a:solidFill>
                  <a:schemeClr val="bg1"/>
                </a:solidFill>
                <a:latin typeface="小塚ゴシック Pro B" pitchFamily="34" charset="-128"/>
                <a:ea typeface="小塚ゴシック Pro B" pitchFamily="34" charset="-128"/>
              </a:rPr>
              <a:t>PCP</a:t>
            </a:r>
            <a:r>
              <a:rPr lang="ja-JP" altLang="en-US" sz="3200" smtClean="0">
                <a:solidFill>
                  <a:schemeClr val="bg1"/>
                </a:solidFill>
                <a:latin typeface="小塚ゴシック Pro B" pitchFamily="34" charset="-128"/>
                <a:ea typeface="小塚ゴシック Pro B" pitchFamily="34" charset="-128"/>
              </a:rPr>
              <a:t>細孔内</a:t>
            </a:r>
            <a:r>
              <a:rPr lang="en-US" altLang="ja-JP" sz="3200" smtClean="0">
                <a:solidFill>
                  <a:schemeClr val="bg1"/>
                </a:solidFill>
                <a:latin typeface="小塚ゴシック Pro B" pitchFamily="34" charset="-128"/>
                <a:ea typeface="小塚ゴシック Pro B" pitchFamily="34" charset="-128"/>
              </a:rPr>
              <a:t>PEG</a:t>
            </a:r>
            <a:r>
              <a:rPr lang="ja-JP" altLang="en-US" sz="3200" smtClean="0">
                <a:solidFill>
                  <a:schemeClr val="bg1"/>
                </a:solidFill>
                <a:latin typeface="小塚ゴシック Pro B" pitchFamily="34" charset="-128"/>
                <a:ea typeface="小塚ゴシック Pro B" pitchFamily="34" charset="-128"/>
              </a:rPr>
              <a:t>分子の相転移挙動</a:t>
            </a:r>
            <a:endParaRPr lang="ja-JP" altLang="en-US" sz="3200">
              <a:solidFill>
                <a:schemeClr val="bg1"/>
              </a:solidFill>
              <a:latin typeface="小塚ゴシック Pro B" pitchFamily="34" charset="-128"/>
              <a:ea typeface="小塚ゴシック Pro B" pitchFamily="34" charset="-128"/>
            </a:endParaRPr>
          </a:p>
        </p:txBody>
      </p:sp>
      <p:sp>
        <p:nvSpPr>
          <p:cNvPr id="7" name="正方形/長方形 6"/>
          <p:cNvSpPr/>
          <p:nvPr/>
        </p:nvSpPr>
        <p:spPr>
          <a:xfrm>
            <a:off x="164647" y="6234194"/>
            <a:ext cx="7791450" cy="523220"/>
          </a:xfrm>
          <a:prstGeom prst="rect">
            <a:avLst/>
          </a:prstGeom>
        </p:spPr>
        <p:txBody>
          <a:bodyPr wrap="square">
            <a:spAutoFit/>
          </a:bodyPr>
          <a:lstStyle/>
          <a:p>
            <a:r>
              <a:rPr lang="en-US" altLang="ja-JP" sz="1400" kern="100">
                <a:latin typeface="Times" panose="02020603050405020304" pitchFamily="18" charset="0"/>
                <a:ea typeface="ＭＳ 明朝" panose="02020609040205080304" pitchFamily="17" charset="-128"/>
                <a:cs typeface="Times New Roman" panose="02020603050405020304" pitchFamily="18" charset="0"/>
              </a:rPr>
              <a:t>Uemura, T.; Yanai, N.; Watanabe, S.; Tanaka, H.; Numaguchi, R.; Miyahara, M. T.; </a:t>
            </a:r>
            <a:r>
              <a:rPr lang="en-US" altLang="ja-JP" sz="1400" u="sng" kern="100">
                <a:latin typeface="Times" panose="02020603050405020304" pitchFamily="18" charset="0"/>
                <a:ea typeface="ＭＳ 明朝" panose="02020609040205080304" pitchFamily="17" charset="-128"/>
                <a:cs typeface="Times New Roman" panose="02020603050405020304" pitchFamily="18" charset="0"/>
              </a:rPr>
              <a:t>Ohta, Y.; Nagaoka, M</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Kitagawa, S. </a:t>
            </a:r>
            <a:r>
              <a:rPr lang="en-US" altLang="ja-JP" sz="1400" i="1" kern="100">
                <a:latin typeface="Times" panose="02020603050405020304" pitchFamily="18" charset="0"/>
                <a:ea typeface="ＭＳ 明朝" panose="02020609040205080304" pitchFamily="17" charset="-128"/>
                <a:cs typeface="Times New Roman" panose="02020603050405020304" pitchFamily="18" charset="0"/>
              </a:rPr>
              <a:t>Nat. Commun.</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a:t>
            </a:r>
            <a:r>
              <a:rPr lang="en-US" altLang="ja-JP" sz="1400" b="1" kern="100">
                <a:latin typeface="Times" panose="02020603050405020304" pitchFamily="18" charset="0"/>
                <a:ea typeface="ＭＳ 明朝" panose="02020609040205080304" pitchFamily="17" charset="-128"/>
                <a:cs typeface="Times New Roman" panose="02020603050405020304" pitchFamily="18" charset="0"/>
              </a:rPr>
              <a:t>2010</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a:t>
            </a:r>
            <a:r>
              <a:rPr lang="en-US" altLang="ja-JP" sz="1400" i="1" kern="100">
                <a:latin typeface="Times" panose="02020603050405020304" pitchFamily="18" charset="0"/>
                <a:ea typeface="ＭＳ 明朝" panose="02020609040205080304" pitchFamily="17" charset="-128"/>
                <a:cs typeface="Times New Roman" panose="02020603050405020304" pitchFamily="18" charset="0"/>
              </a:rPr>
              <a:t>1</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83.</a:t>
            </a:r>
            <a:endParaRPr lang="ja-JP" altLang="en-US" sz="1400"/>
          </a:p>
        </p:txBody>
      </p:sp>
      <p:sp>
        <p:nvSpPr>
          <p:cNvPr id="8" name="正方形/長方形 7"/>
          <p:cNvSpPr/>
          <p:nvPr/>
        </p:nvSpPr>
        <p:spPr>
          <a:xfrm>
            <a:off x="628650" y="3447746"/>
            <a:ext cx="7905750" cy="707886"/>
          </a:xfrm>
          <a:prstGeom prst="rect">
            <a:avLst/>
          </a:prstGeom>
        </p:spPr>
        <p:txBody>
          <a:bodyPr wrap="square">
            <a:spAutoFit/>
          </a:bodyPr>
          <a:lstStyle/>
          <a:p>
            <a:pPr algn="just">
              <a:spcAft>
                <a:spcPts val="600"/>
              </a:spcAft>
            </a:pPr>
            <a:r>
              <a:rPr lang="en-US" altLang="ja-JP" sz="2000" kern="100">
                <a:latin typeface="Times" panose="02020603050405020304" pitchFamily="18" charset="0"/>
                <a:ea typeface="小塚ゴシック Pro M" panose="020B0700000000000000" pitchFamily="34" charset="-128"/>
                <a:cs typeface="Times" panose="02020603050405020304" pitchFamily="18" charset="0"/>
              </a:rPr>
              <a:t>[Cu</a:t>
            </a:r>
            <a:r>
              <a:rPr lang="en-US" altLang="ja-JP" sz="2000" kern="100" baseline="-25000">
                <a:latin typeface="Times" panose="02020603050405020304" pitchFamily="18" charset="0"/>
                <a:ea typeface="小塚ゴシック Pro M" panose="020B0700000000000000" pitchFamily="34" charset="-128"/>
                <a:cs typeface="Times" panose="02020603050405020304" pitchFamily="18" charset="0"/>
              </a:rPr>
              <a:t>2</a:t>
            </a:r>
            <a:r>
              <a:rPr lang="en-US" altLang="ja-JP" sz="2000" kern="100">
                <a:latin typeface="Times" panose="02020603050405020304" pitchFamily="18" charset="0"/>
                <a:ea typeface="小塚ゴシック Pro M" panose="020B0700000000000000" pitchFamily="34" charset="-128"/>
                <a:cs typeface="Times" panose="02020603050405020304" pitchFamily="18" charset="0"/>
              </a:rPr>
              <a:t>(terephthalate)</a:t>
            </a:r>
            <a:r>
              <a:rPr lang="en-US" altLang="ja-JP" sz="2000" kern="100" baseline="-25000">
                <a:latin typeface="Times" panose="02020603050405020304" pitchFamily="18" charset="0"/>
                <a:ea typeface="小塚ゴシック Pro M" panose="020B0700000000000000" pitchFamily="34" charset="-128"/>
                <a:cs typeface="Times" panose="02020603050405020304" pitchFamily="18" charset="0"/>
              </a:rPr>
              <a:t>2</a:t>
            </a:r>
            <a:r>
              <a:rPr lang="en-US" altLang="ja-JP" sz="2000" kern="100">
                <a:latin typeface="Times" panose="02020603050405020304" pitchFamily="18" charset="0"/>
                <a:ea typeface="小塚ゴシック Pro M" panose="020B0700000000000000" pitchFamily="34" charset="-128"/>
                <a:cs typeface="Times" panose="02020603050405020304" pitchFamily="18" charset="0"/>
              </a:rPr>
              <a:t>(ted)]</a:t>
            </a:r>
            <a:r>
              <a:rPr lang="en-US" altLang="ja-JP" sz="2000" i="1" kern="100" baseline="-25000" smtClean="0">
                <a:latin typeface="Times" panose="02020603050405020304" pitchFamily="18" charset="0"/>
                <a:ea typeface="小塚ゴシック Pro M" panose="020B0700000000000000" pitchFamily="34" charset="-128"/>
                <a:cs typeface="Times" panose="02020603050405020304" pitchFamily="18" charset="0"/>
              </a:rPr>
              <a:t>n </a:t>
            </a:r>
            <a:r>
              <a:rPr lang="ja-JP" altLang="ja-JP"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細孔内</a:t>
            </a:r>
            <a:r>
              <a:rPr lang="ja-JP" altLang="ja-JP" sz="2000" kern="100">
                <a:latin typeface="小塚ゴシック Pro R" panose="020B0400000000000000" pitchFamily="34" charset="-128"/>
                <a:ea typeface="小塚ゴシック Pro R" panose="020B0400000000000000" pitchFamily="34" charset="-128"/>
                <a:cs typeface="Times New Roman" panose="02020603050405020304" pitchFamily="18" charset="0"/>
              </a:rPr>
              <a:t>の</a:t>
            </a:r>
            <a:r>
              <a:rPr lang="en-US" altLang="ja-JP" sz="2000" kern="100">
                <a:latin typeface="小塚ゴシック Pro R" panose="020B0400000000000000" pitchFamily="34" charset="-128"/>
                <a:ea typeface="小塚ゴシック Pro R" panose="020B0400000000000000" pitchFamily="34" charset="-128"/>
                <a:cs typeface="Times New Roman" panose="02020603050405020304" pitchFamily="18" charset="0"/>
              </a:rPr>
              <a:t>PEG</a:t>
            </a:r>
            <a:r>
              <a:rPr lang="ja-JP" altLang="ja-JP"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分子</a:t>
            </a:r>
            <a:r>
              <a:rPr lang="ja-JP" altLang="en-US"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が低温で示すと思われる</a:t>
            </a:r>
            <a:r>
              <a:rPr lang="en-US" altLang="ja-JP"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
            </a:r>
            <a:br>
              <a:rPr lang="en-US" altLang="ja-JP"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br>
            <a:r>
              <a:rPr lang="ja-JP" altLang="ja-JP"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直線型</a:t>
            </a:r>
            <a:r>
              <a:rPr lang="ja-JP" altLang="ja-JP" sz="2000" kern="100">
                <a:latin typeface="小塚ゴシック Pro R" panose="020B0400000000000000" pitchFamily="34" charset="-128"/>
                <a:ea typeface="小塚ゴシック Pro R" panose="020B0400000000000000" pitchFamily="34" charset="-128"/>
                <a:cs typeface="Times New Roman" panose="02020603050405020304" pitchFamily="18" charset="0"/>
              </a:rPr>
              <a:t>４量体</a:t>
            </a:r>
            <a:r>
              <a:rPr lang="ja-JP" altLang="ja-JP"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構造</a:t>
            </a:r>
            <a:r>
              <a:rPr lang="ja-JP" altLang="en-US"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rPr>
              <a:t>の算出</a:t>
            </a:r>
            <a:endParaRPr lang="en-US" altLang="ja-JP" sz="2000" kern="100"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p:txBody>
      </p:sp>
      <p:pic>
        <p:nvPicPr>
          <p:cNvPr id="9" name="Picture 2" descr="http://upload.wikimedia.org/wikipedia/commons/thumb/4/42/Polyethylene_glycol.png/200px-Polyethylene_glyc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1389538"/>
            <a:ext cx="2646757" cy="133661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6029909" y="2738691"/>
            <a:ext cx="2731898" cy="646331"/>
          </a:xfrm>
          <a:prstGeom prst="rect">
            <a:avLst/>
          </a:prstGeom>
          <a:noFill/>
        </p:spPr>
        <p:txBody>
          <a:bodyPr wrap="square" rtlCol="0">
            <a:spAutoFit/>
          </a:bodyPr>
          <a:lstStyle/>
          <a:p>
            <a:pPr algn="ctr">
              <a:spcAft>
                <a:spcPts val="600"/>
              </a:spcAft>
            </a:pPr>
            <a:r>
              <a:rPr lang="ja-JP" altLang="en-US" smtClean="0">
                <a:latin typeface="小塚ゴシック Pro M" panose="020B0700000000000000" pitchFamily="34" charset="-128"/>
                <a:ea typeface="小塚ゴシック Pro M" panose="020B0700000000000000" pitchFamily="34" charset="-128"/>
                <a:cs typeface="Times New Roman" panose="02020603050405020304" pitchFamily="18" charset="0"/>
              </a:rPr>
              <a:t>ポリエチレングリコール</a:t>
            </a:r>
            <a:r>
              <a:rPr lang="en-US" altLang="ja-JP" smtClean="0">
                <a:latin typeface="小塚ゴシック Pro M" panose="020B0700000000000000" pitchFamily="34" charset="-128"/>
                <a:ea typeface="小塚ゴシック Pro M" panose="020B0700000000000000" pitchFamily="34" charset="-128"/>
                <a:cs typeface="Times New Roman" panose="02020603050405020304" pitchFamily="18" charset="0"/>
              </a:rPr>
              <a:t/>
            </a:r>
            <a:br>
              <a:rPr lang="en-US" altLang="ja-JP" smtClean="0">
                <a:latin typeface="小塚ゴシック Pro M" panose="020B0700000000000000" pitchFamily="34" charset="-128"/>
                <a:ea typeface="小塚ゴシック Pro M" panose="020B0700000000000000" pitchFamily="34" charset="-128"/>
                <a:cs typeface="Times New Roman" panose="02020603050405020304" pitchFamily="18" charset="0"/>
              </a:rPr>
            </a:br>
            <a:r>
              <a:rPr lang="ja-JP" altLang="en-US" smtClean="0">
                <a:latin typeface="小塚ゴシック Pro M" panose="020B0700000000000000" pitchFamily="34" charset="-128"/>
                <a:ea typeface="小塚ゴシック Pro M" panose="020B0700000000000000" pitchFamily="34" charset="-128"/>
                <a:cs typeface="Times New Roman" panose="02020603050405020304" pitchFamily="18" charset="0"/>
              </a:rPr>
              <a:t>（</a:t>
            </a:r>
            <a:r>
              <a:rPr lang="en-US" altLang="ja-JP" smtClean="0">
                <a:latin typeface="小塚ゴシック Pro M" panose="020B0700000000000000" pitchFamily="34" charset="-128"/>
                <a:ea typeface="小塚ゴシック Pro M" panose="020B0700000000000000" pitchFamily="34" charset="-128"/>
                <a:cs typeface="Times New Roman" panose="02020603050405020304" pitchFamily="18" charset="0"/>
              </a:rPr>
              <a:t>PEG</a:t>
            </a:r>
            <a:r>
              <a:rPr lang="ja-JP" altLang="en-US" smtClean="0">
                <a:latin typeface="小塚ゴシック Pro M" panose="020B0700000000000000" pitchFamily="34" charset="-128"/>
                <a:ea typeface="小塚ゴシック Pro M" panose="020B0700000000000000" pitchFamily="34" charset="-128"/>
                <a:cs typeface="Times New Roman" panose="02020603050405020304" pitchFamily="18" charset="0"/>
              </a:rPr>
              <a:t>）</a:t>
            </a:r>
            <a:endParaRPr kumimoji="1" lang="ja-JP" altLang="en-US">
              <a:latin typeface="小塚ゴシック Pro M" panose="020B0700000000000000" pitchFamily="34" charset="-128"/>
              <a:ea typeface="小塚ゴシック Pro M" panose="020B0700000000000000" pitchFamily="34" charset="-128"/>
              <a:cs typeface="Times New Roman" panose="02020603050405020304" pitchFamily="18" charset="0"/>
            </a:endParaRPr>
          </a:p>
        </p:txBody>
      </p:sp>
    </p:spTree>
    <p:extLst>
      <p:ext uri="{BB962C8B-B14F-4D97-AF65-F5344CB8AC3E}">
        <p14:creationId xmlns:p14="http://schemas.microsoft.com/office/powerpoint/2010/main" val="3754549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a:spLocks noGrp="1"/>
          </p:cNvSpPr>
          <p:nvPr>
            <p:ph type="title"/>
          </p:nvPr>
        </p:nvSpPr>
        <p:spPr>
          <a:xfrm>
            <a:off x="247650" y="1423988"/>
            <a:ext cx="8648700" cy="4576762"/>
          </a:xfrm>
        </p:spPr>
        <p:txBody>
          <a:bodyPr anchor="ctr">
            <a:noAutofit/>
          </a:bodyPr>
          <a:lstStyle/>
          <a:p>
            <a:pPr algn="ctr">
              <a:lnSpc>
                <a:spcPct val="100000"/>
              </a:lnSpc>
              <a:spcAft>
                <a:spcPts val="1800"/>
              </a:spcAft>
            </a:pPr>
            <a:r>
              <a:rPr kumimoji="1" lang="ja-JP" altLang="en-US" smtClean="0">
                <a:solidFill>
                  <a:srgbClr val="023411"/>
                </a:solidFill>
                <a:latin typeface="小塚ゴシック Pro B" pitchFamily="34" charset="-128"/>
                <a:ea typeface="小塚ゴシック Pro B" pitchFamily="34" charset="-128"/>
              </a:rPr>
              <a:t>現在進行中の研究</a:t>
            </a:r>
            <a:r>
              <a:rPr kumimoji="1" lang="en-US" altLang="ja-JP" smtClean="0">
                <a:solidFill>
                  <a:srgbClr val="023411"/>
                </a:solidFill>
                <a:latin typeface="小塚ゴシック Pro B" pitchFamily="34" charset="-128"/>
                <a:ea typeface="小塚ゴシック Pro B" pitchFamily="34" charset="-128"/>
              </a:rPr>
              <a:t/>
            </a:r>
            <a:br>
              <a:rPr kumimoji="1" lang="en-US" altLang="ja-JP" smtClean="0">
                <a:solidFill>
                  <a:srgbClr val="023411"/>
                </a:solidFill>
                <a:latin typeface="小塚ゴシック Pro B" pitchFamily="34" charset="-128"/>
                <a:ea typeface="小塚ゴシック Pro B" pitchFamily="34" charset="-128"/>
              </a:rPr>
            </a:br>
            <a:r>
              <a:rPr kumimoji="1" lang="en-US" altLang="ja-JP" smtClean="0">
                <a:latin typeface="小塚ゴシック Pro B" pitchFamily="34" charset="-128"/>
                <a:ea typeface="小塚ゴシック Pro B" pitchFamily="34" charset="-128"/>
              </a:rPr>
              <a:t/>
            </a:r>
            <a:br>
              <a:rPr kumimoji="1" lang="en-US" altLang="ja-JP" smtClean="0">
                <a:latin typeface="小塚ゴシック Pro B" pitchFamily="34" charset="-128"/>
                <a:ea typeface="小塚ゴシック Pro B" pitchFamily="34" charset="-128"/>
              </a:rPr>
            </a:br>
            <a:r>
              <a:rPr kumimoji="1" lang="en-US" altLang="ja-JP" smtClean="0">
                <a:latin typeface="小塚ゴシック Pro B" pitchFamily="34" charset="-128"/>
                <a:ea typeface="小塚ゴシック Pro B" pitchFamily="34" charset="-128"/>
              </a:rPr>
              <a:t>PCP</a:t>
            </a:r>
            <a:r>
              <a:rPr lang="ja-JP" altLang="en-US" smtClean="0">
                <a:latin typeface="小塚ゴシック Pro B" pitchFamily="34" charset="-128"/>
                <a:ea typeface="小塚ゴシック Pro B" pitchFamily="34" charset="-128"/>
              </a:rPr>
              <a:t>細孔への</a:t>
            </a:r>
            <a:r>
              <a:rPr lang="en-US" altLang="ja-JP" smtClean="0">
                <a:latin typeface="小塚ゴシック Pro B" pitchFamily="34" charset="-128"/>
                <a:ea typeface="小塚ゴシック Pro B" pitchFamily="34" charset="-128"/>
              </a:rPr>
              <a:t>PEG</a:t>
            </a:r>
            <a:r>
              <a:rPr lang="ja-JP" altLang="en-US" smtClean="0">
                <a:latin typeface="小塚ゴシック Pro B" pitchFamily="34" charset="-128"/>
                <a:ea typeface="小塚ゴシック Pro B" pitchFamily="34" charset="-128"/>
              </a:rPr>
              <a:t>侵入</a:t>
            </a:r>
            <a:r>
              <a:rPr lang="en-US" altLang="ja-JP" smtClean="0">
                <a:latin typeface="小塚ゴシック Pro B" pitchFamily="34" charset="-128"/>
                <a:ea typeface="小塚ゴシック Pro B" pitchFamily="34" charset="-128"/>
              </a:rPr>
              <a:t/>
            </a:r>
            <a:br>
              <a:rPr lang="en-US" altLang="ja-JP" smtClean="0">
                <a:latin typeface="小塚ゴシック Pro B" pitchFamily="34" charset="-128"/>
                <a:ea typeface="小塚ゴシック Pro B" pitchFamily="34" charset="-128"/>
              </a:rPr>
            </a:br>
            <a:r>
              <a:rPr lang="ja-JP" altLang="en-US">
                <a:latin typeface="小塚ゴシック Pro B" pitchFamily="34" charset="-128"/>
                <a:ea typeface="小塚ゴシック Pro B" pitchFamily="34" charset="-128"/>
              </a:rPr>
              <a:t>シミュレーション</a:t>
            </a:r>
            <a:endParaRPr kumimoji="1" lang="ja-JP" altLang="en-US" dirty="0">
              <a:latin typeface="小塚ゴシック Pro B" pitchFamily="34" charset="-128"/>
              <a:ea typeface="小塚ゴシック Pro B" pitchFamily="34" charset="-128"/>
            </a:endParaRPr>
          </a:p>
        </p:txBody>
      </p:sp>
      <p:sp>
        <p:nvSpPr>
          <p:cNvPr id="5" name="スライド番号プレースホルダー 4"/>
          <p:cNvSpPr>
            <a:spLocks noGrp="1"/>
          </p:cNvSpPr>
          <p:nvPr>
            <p:ph type="sldNum" sz="quarter" idx="12"/>
          </p:nvPr>
        </p:nvSpPr>
        <p:spPr>
          <a:xfrm>
            <a:off x="7022727" y="6428069"/>
            <a:ext cx="2057400" cy="365125"/>
          </a:xfrm>
        </p:spPr>
        <p:txBody>
          <a:bodyPr/>
          <a:lstStyle/>
          <a:p>
            <a:fld id="{61F34C52-A962-4E8D-A3A1-266E442B7808}" type="slidenum">
              <a:rPr kumimoji="1" lang="ja-JP" altLang="en-US" smtClean="0"/>
              <a:t>18</a:t>
            </a:fld>
            <a:endParaRPr kumimoji="1" lang="ja-JP" altLang="en-US"/>
          </a:p>
        </p:txBody>
      </p:sp>
    </p:spTree>
    <p:extLst>
      <p:ext uri="{BB962C8B-B14F-4D97-AF65-F5344CB8AC3E}">
        <p14:creationId xmlns:p14="http://schemas.microsoft.com/office/powerpoint/2010/main" val="25005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58445" y="6439461"/>
            <a:ext cx="2057400" cy="365125"/>
          </a:xfrm>
        </p:spPr>
        <p:txBody>
          <a:bodyPr/>
          <a:lstStyle/>
          <a:p>
            <a:fld id="{61F34C52-A962-4E8D-A3A1-266E442B7808}" type="slidenum">
              <a:rPr kumimoji="1" lang="ja-JP" altLang="en-US" smtClean="0"/>
              <a:t>19</a:t>
            </a:fld>
            <a:endParaRPr kumimoji="1" lang="ja-JP" altLang="en-US"/>
          </a:p>
        </p:txBody>
      </p:sp>
      <p:sp>
        <p:nvSpPr>
          <p:cNvPr id="4" name="正方形/長方形 3"/>
          <p:cNvSpPr/>
          <p:nvPr/>
        </p:nvSpPr>
        <p:spPr>
          <a:xfrm>
            <a:off x="1671638" y="4280359"/>
            <a:ext cx="2650084" cy="307777"/>
          </a:xfrm>
          <a:prstGeom prst="rect">
            <a:avLst/>
          </a:prstGeom>
        </p:spPr>
        <p:txBody>
          <a:bodyPr wrap="none">
            <a:spAutoFit/>
          </a:bodyPr>
          <a:lstStyle/>
          <a:p>
            <a:r>
              <a:rPr lang="en-US" altLang="ja-JP" sz="1400" kern="100" smtClean="0">
                <a:latin typeface="Times" panose="02020603050405020304" pitchFamily="18" charset="0"/>
                <a:ea typeface="ＭＳ 明朝" panose="02020609040205080304" pitchFamily="17" charset="-128"/>
                <a:cs typeface="Times New Roman" panose="02020603050405020304" pitchFamily="18" charset="0"/>
              </a:rPr>
              <a:t>Uemura et al. </a:t>
            </a:r>
            <a:r>
              <a:rPr lang="en-US" altLang="ja-JP" sz="1400" i="1" kern="100" smtClean="0">
                <a:latin typeface="Times" panose="02020603050405020304" pitchFamily="18" charset="0"/>
                <a:ea typeface="ＭＳ 明朝" panose="02020609040205080304" pitchFamily="17" charset="-128"/>
                <a:cs typeface="Times New Roman" panose="02020603050405020304" pitchFamily="18" charset="0"/>
              </a:rPr>
              <a:t>Nat</a:t>
            </a:r>
            <a:r>
              <a:rPr lang="en-US" altLang="ja-JP" sz="1400" i="1" kern="100">
                <a:latin typeface="Times" panose="02020603050405020304" pitchFamily="18" charset="0"/>
                <a:ea typeface="ＭＳ 明朝" panose="02020609040205080304" pitchFamily="17" charset="-128"/>
                <a:cs typeface="Times New Roman" panose="02020603050405020304" pitchFamily="18" charset="0"/>
              </a:rPr>
              <a:t>. Commun.</a:t>
            </a:r>
            <a:r>
              <a:rPr lang="en-US" altLang="ja-JP" sz="1400" kern="100">
                <a:latin typeface="Times" panose="02020603050405020304" pitchFamily="18" charset="0"/>
                <a:ea typeface="ＭＳ 明朝" panose="02020609040205080304" pitchFamily="17" charset="-128"/>
                <a:cs typeface="Times New Roman" panose="02020603050405020304" pitchFamily="18" charset="0"/>
              </a:rPr>
              <a:t> </a:t>
            </a:r>
            <a:r>
              <a:rPr lang="en-US" altLang="ja-JP" sz="1400" b="1" kern="100">
                <a:latin typeface="Times" panose="02020603050405020304" pitchFamily="18" charset="0"/>
                <a:ea typeface="ＭＳ 明朝" panose="02020609040205080304" pitchFamily="17" charset="-128"/>
                <a:cs typeface="Times New Roman" panose="02020603050405020304" pitchFamily="18" charset="0"/>
              </a:rPr>
              <a:t>2010</a:t>
            </a:r>
            <a:endParaRPr lang="ja-JP" altLang="en-US" sz="1400"/>
          </a:p>
        </p:txBody>
      </p:sp>
      <p:sp>
        <p:nvSpPr>
          <p:cNvPr id="5" name="Text Box 2"/>
          <p:cNvSpPr txBox="1">
            <a:spLocks noChangeArrowheads="1"/>
          </p:cNvSpPr>
          <p:nvPr/>
        </p:nvSpPr>
        <p:spPr bwMode="auto">
          <a:xfrm>
            <a:off x="467519" y="103629"/>
            <a:ext cx="8208963" cy="646331"/>
          </a:xfrm>
          <a:prstGeom prst="rect">
            <a:avLst/>
          </a:prstGeom>
          <a:noFill/>
          <a:ln w="9525">
            <a:noFill/>
            <a:miter lim="800000"/>
            <a:headEnd/>
            <a:tailEnd/>
          </a:ln>
        </p:spPr>
        <p:txBody>
          <a:bodyPr anchor="b" anchorCtr="1">
            <a:spAutoFit/>
          </a:bodyPr>
          <a:lstStyle/>
          <a:p>
            <a:pPr algn="ctr">
              <a:spcBef>
                <a:spcPct val="50000"/>
              </a:spcBef>
            </a:pPr>
            <a:r>
              <a:rPr lang="en-US" altLang="ja-JP" sz="3600" smtClean="0">
                <a:solidFill>
                  <a:schemeClr val="bg1"/>
                </a:solidFill>
                <a:latin typeface="小塚ゴシック Pro B" pitchFamily="34" charset="-128"/>
                <a:ea typeface="小塚ゴシック Pro B" pitchFamily="34" charset="-128"/>
              </a:rPr>
              <a:t>PCP</a:t>
            </a:r>
            <a:r>
              <a:rPr lang="ja-JP" altLang="en-US" sz="3600" smtClean="0">
                <a:solidFill>
                  <a:schemeClr val="bg1"/>
                </a:solidFill>
                <a:latin typeface="小塚ゴシック Pro B" pitchFamily="34" charset="-128"/>
                <a:ea typeface="小塚ゴシック Pro B" pitchFamily="34" charset="-128"/>
              </a:rPr>
              <a:t>細孔内</a:t>
            </a:r>
            <a:r>
              <a:rPr lang="en-US" altLang="ja-JP" sz="3600" smtClean="0">
                <a:solidFill>
                  <a:schemeClr val="bg1"/>
                </a:solidFill>
                <a:latin typeface="小塚ゴシック Pro B" pitchFamily="34" charset="-128"/>
                <a:ea typeface="小塚ゴシック Pro B" pitchFamily="34" charset="-128"/>
              </a:rPr>
              <a:t>PEG</a:t>
            </a:r>
            <a:r>
              <a:rPr lang="ja-JP" altLang="en-US" sz="3600" smtClean="0">
                <a:solidFill>
                  <a:schemeClr val="bg1"/>
                </a:solidFill>
                <a:latin typeface="小塚ゴシック Pro B" pitchFamily="34" charset="-128"/>
                <a:ea typeface="小塚ゴシック Pro B" pitchFamily="34" charset="-128"/>
              </a:rPr>
              <a:t>分子が示す特異的性質</a:t>
            </a:r>
            <a:endParaRPr lang="ja-JP" altLang="en-US" sz="3600">
              <a:solidFill>
                <a:schemeClr val="bg1"/>
              </a:solidFill>
              <a:latin typeface="小塚ゴシック Pro B" pitchFamily="34" charset="-128"/>
              <a:ea typeface="小塚ゴシック Pro B" pitchFamily="34" charset="-128"/>
            </a:endParaRPr>
          </a:p>
        </p:txBody>
      </p:sp>
      <p:sp>
        <p:nvSpPr>
          <p:cNvPr id="6" name="テキスト ボックス 5"/>
          <p:cNvSpPr txBox="1"/>
          <p:nvPr/>
        </p:nvSpPr>
        <p:spPr>
          <a:xfrm>
            <a:off x="1954790" y="4870620"/>
            <a:ext cx="5234420" cy="1831271"/>
          </a:xfrm>
          <a:prstGeom prst="rect">
            <a:avLst/>
          </a:prstGeom>
          <a:solidFill>
            <a:schemeClr val="accent6">
              <a:lumMod val="20000"/>
              <a:lumOff val="80000"/>
            </a:schemeClr>
          </a:solidFill>
        </p:spPr>
        <p:txBody>
          <a:bodyPr wrap="square" rtlCol="0">
            <a:spAutoFit/>
          </a:bodyPr>
          <a:lstStyle/>
          <a:p>
            <a:pPr>
              <a:spcAft>
                <a:spcPts val="600"/>
              </a:spcAft>
            </a:pPr>
            <a:r>
              <a:rPr lang="en-US" altLang="ja-JP" smtClean="0">
                <a:latin typeface="小塚ゴシック Pro M" panose="020B0700000000000000" pitchFamily="34" charset="-128"/>
                <a:ea typeface="小塚ゴシック Pro M" panose="020B0700000000000000" pitchFamily="34" charset="-128"/>
                <a:cs typeface="Times New Roman" panose="02020603050405020304" pitchFamily="18" charset="0"/>
              </a:rPr>
              <a:t>PCP</a:t>
            </a:r>
            <a:r>
              <a:rPr lang="ja-JP" altLang="en-US" smtClean="0">
                <a:latin typeface="小塚ゴシック Pro M" panose="020B0700000000000000" pitchFamily="34" charset="-128"/>
                <a:ea typeface="小塚ゴシック Pro M" panose="020B0700000000000000" pitchFamily="34" charset="-128"/>
                <a:cs typeface="Times New Roman" panose="02020603050405020304" pitchFamily="18" charset="0"/>
              </a:rPr>
              <a:t>細孔内</a:t>
            </a:r>
            <a:r>
              <a:rPr lang="en-US" altLang="ja-JP" smtClean="0">
                <a:latin typeface="小塚ゴシック Pro M" panose="020B0700000000000000" pitchFamily="34" charset="-128"/>
                <a:ea typeface="小塚ゴシック Pro M" panose="020B0700000000000000" pitchFamily="34" charset="-128"/>
                <a:cs typeface="Times New Roman" panose="02020603050405020304" pitchFamily="18" charset="0"/>
              </a:rPr>
              <a:t>PEG</a:t>
            </a:r>
            <a:r>
              <a:rPr lang="ja-JP" altLang="en-US" smtClean="0">
                <a:latin typeface="小塚ゴシック Pro M" panose="020B0700000000000000" pitchFamily="34" charset="-128"/>
                <a:ea typeface="小塚ゴシック Pro M" panose="020B0700000000000000" pitchFamily="34" charset="-128"/>
                <a:cs typeface="Times New Roman" panose="02020603050405020304" pitchFamily="18" charset="0"/>
              </a:rPr>
              <a:t>分子が示す相転移温度の</a:t>
            </a:r>
            <a:r>
              <a:rPr lang="ja-JP" altLang="en-US">
                <a:latin typeface="小塚ゴシック Pro M" panose="020B0700000000000000" pitchFamily="34" charset="-128"/>
                <a:ea typeface="小塚ゴシック Pro M" panose="020B0700000000000000" pitchFamily="34" charset="-128"/>
                <a:cs typeface="Times New Roman" panose="02020603050405020304" pitchFamily="18" charset="0"/>
              </a:rPr>
              <a:t>特異的</a:t>
            </a:r>
            <a:r>
              <a:rPr lang="ja-JP" altLang="en-US" smtClean="0">
                <a:latin typeface="小塚ゴシック Pro M" panose="020B0700000000000000" pitchFamily="34" charset="-128"/>
                <a:ea typeface="小塚ゴシック Pro M" panose="020B0700000000000000" pitchFamily="34" charset="-128"/>
                <a:cs typeface="Times New Roman" panose="02020603050405020304" pitchFamily="18" charset="0"/>
              </a:rPr>
              <a:t>な</a:t>
            </a:r>
            <a:r>
              <a:rPr lang="en-US" altLang="ja-JP" smtClean="0">
                <a:latin typeface="小塚ゴシック Pro M" panose="020B0700000000000000" pitchFamily="34" charset="-128"/>
                <a:ea typeface="小塚ゴシック Pro M" panose="020B0700000000000000" pitchFamily="34" charset="-128"/>
                <a:cs typeface="Times New Roman" panose="02020603050405020304" pitchFamily="18" charset="0"/>
              </a:rPr>
              <a:t>PEG</a:t>
            </a:r>
            <a:r>
              <a:rPr lang="ja-JP" altLang="en-US" smtClean="0">
                <a:latin typeface="小塚ゴシック Pro M" panose="020B0700000000000000" pitchFamily="34" charset="-128"/>
                <a:ea typeface="小塚ゴシック Pro M" panose="020B0700000000000000" pitchFamily="34" charset="-128"/>
                <a:cs typeface="Times New Roman" panose="02020603050405020304" pitchFamily="18" charset="0"/>
              </a:rPr>
              <a:t>分子量依存性</a:t>
            </a:r>
            <a:r>
              <a:rPr lang="en-US" altLang="ja-JP" smtClean="0">
                <a:latin typeface="小塚ゴシック Pro M" panose="020B0700000000000000" pitchFamily="34" charset="-128"/>
                <a:ea typeface="小塚ゴシック Pro M" panose="020B0700000000000000" pitchFamily="34" charset="-128"/>
                <a:cs typeface="Times New Roman" panose="02020603050405020304" pitchFamily="18" charset="0"/>
              </a:rPr>
              <a:t/>
            </a:r>
            <a:br>
              <a:rPr lang="en-US" altLang="ja-JP" smtClean="0">
                <a:latin typeface="小塚ゴシック Pro M" panose="020B0700000000000000" pitchFamily="34" charset="-128"/>
                <a:ea typeface="小塚ゴシック Pro M" panose="020B0700000000000000" pitchFamily="34" charset="-128"/>
                <a:cs typeface="Times New Roman" panose="02020603050405020304" pitchFamily="18" charset="0"/>
              </a:rPr>
            </a:br>
            <a:r>
              <a:rPr kumimoji="1" lang="ja-JP" altLang="en-US" smtClean="0">
                <a:latin typeface="小塚ゴシック Pro R" panose="020B0400000000000000" pitchFamily="34" charset="-128"/>
                <a:ea typeface="小塚ゴシック Pro R" panose="020B0400000000000000" pitchFamily="34" charset="-128"/>
                <a:cs typeface="Times New Roman" panose="02020603050405020304" pitchFamily="18" charset="0"/>
              </a:rPr>
              <a:t>　特異性が生じる原因を説明したい</a:t>
            </a:r>
            <a:endParaRPr kumimoji="1" lang="en-US" altLang="ja-JP"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a:p>
            <a:pPr>
              <a:spcAft>
                <a:spcPts val="600"/>
              </a:spcAft>
            </a:pPr>
            <a:r>
              <a:rPr kumimoji="1" lang="ja-JP" altLang="en-US" smtClean="0">
                <a:latin typeface="小塚ゴシック Pro R" panose="020B0400000000000000" pitchFamily="34" charset="-128"/>
                <a:ea typeface="小塚ゴシック Pro R" panose="020B0400000000000000" pitchFamily="34" charset="-128"/>
                <a:cs typeface="Times New Roman" panose="02020603050405020304" pitchFamily="18" charset="0"/>
              </a:rPr>
              <a:t>まず</a:t>
            </a:r>
            <a:r>
              <a:rPr kumimoji="1" lang="ja-JP" altLang="en-US" u="sng" smtClean="0">
                <a:latin typeface="小塚ゴシック Pro M" panose="020B0700000000000000" pitchFamily="34" charset="-128"/>
                <a:ea typeface="小塚ゴシック Pro M" panose="020B0700000000000000" pitchFamily="34" charset="-128"/>
                <a:cs typeface="Times New Roman" panose="02020603050405020304" pitchFamily="18" charset="0"/>
              </a:rPr>
              <a:t>高温での液相的状態の構造</a:t>
            </a:r>
            <a:r>
              <a:rPr lang="ja-JP" altLang="en-US" u="sng" smtClean="0">
                <a:latin typeface="小塚ゴシック Pro M" panose="020B0700000000000000" pitchFamily="34" charset="-128"/>
                <a:ea typeface="小塚ゴシック Pro M" panose="020B0700000000000000" pitchFamily="34" charset="-128"/>
                <a:cs typeface="Times New Roman" panose="02020603050405020304" pitchFamily="18" charset="0"/>
              </a:rPr>
              <a:t>、挙動</a:t>
            </a:r>
            <a:r>
              <a:rPr kumimoji="1" lang="ja-JP" altLang="en-US" u="sng" smtClean="0">
                <a:latin typeface="小塚ゴシック Pro M" panose="020B0700000000000000" pitchFamily="34" charset="-128"/>
                <a:ea typeface="小塚ゴシック Pro M" panose="020B0700000000000000" pitchFamily="34" charset="-128"/>
                <a:cs typeface="Times New Roman" panose="02020603050405020304" pitchFamily="18" charset="0"/>
              </a:rPr>
              <a:t>を明らかにすることを目的</a:t>
            </a:r>
            <a:r>
              <a:rPr kumimoji="1" lang="ja-JP" altLang="en-US" smtClean="0">
                <a:latin typeface="小塚ゴシック Pro R" panose="020B0400000000000000" pitchFamily="34" charset="-128"/>
                <a:ea typeface="小塚ゴシック Pro R" panose="020B0400000000000000" pitchFamily="34" charset="-128"/>
                <a:cs typeface="Times New Roman" panose="02020603050405020304" pitchFamily="18" charset="0"/>
              </a:rPr>
              <a:t>として</a:t>
            </a:r>
            <a:r>
              <a:rPr kumimoji="1" lang="ja-JP" altLang="en-US" u="sng" smtClean="0">
                <a:latin typeface="小塚ゴシック Pro M" panose="020B0700000000000000" pitchFamily="34" charset="-128"/>
                <a:ea typeface="小塚ゴシック Pro M" panose="020B0700000000000000" pitchFamily="34" charset="-128"/>
                <a:cs typeface="Times New Roman" panose="02020603050405020304" pitchFamily="18" charset="0"/>
              </a:rPr>
              <a:t>細孔への</a:t>
            </a:r>
            <a:r>
              <a:rPr kumimoji="1" lang="en-US" altLang="ja-JP" u="sng" smtClean="0">
                <a:latin typeface="小塚ゴシック Pro M" panose="020B0700000000000000" pitchFamily="34" charset="-128"/>
                <a:ea typeface="小塚ゴシック Pro M" panose="020B0700000000000000" pitchFamily="34" charset="-128"/>
                <a:cs typeface="Times New Roman" panose="02020603050405020304" pitchFamily="18" charset="0"/>
              </a:rPr>
              <a:t>PEG</a:t>
            </a:r>
            <a:r>
              <a:rPr kumimoji="1" lang="ja-JP" altLang="en-US" u="sng" smtClean="0">
                <a:latin typeface="小塚ゴシック Pro M" panose="020B0700000000000000" pitchFamily="34" charset="-128"/>
                <a:ea typeface="小塚ゴシック Pro M" panose="020B0700000000000000" pitchFamily="34" charset="-128"/>
                <a:cs typeface="Times New Roman" panose="02020603050405020304" pitchFamily="18" charset="0"/>
              </a:rPr>
              <a:t>侵入シミュレーションを実行</a:t>
            </a:r>
            <a:endParaRPr kumimoji="1" lang="ja-JP" altLang="en-US" u="sng">
              <a:latin typeface="小塚ゴシック Pro M" panose="020B0700000000000000" pitchFamily="34" charset="-128"/>
              <a:ea typeface="小塚ゴシック Pro M" panose="020B0700000000000000" pitchFamily="34" charset="-128"/>
              <a:cs typeface="Times New Roman" panose="02020603050405020304" pitchFamily="18" charset="0"/>
            </a:endParaRPr>
          </a:p>
        </p:txBody>
      </p:sp>
      <p:pic>
        <p:nvPicPr>
          <p:cNvPr id="7" name="図 6"/>
          <p:cNvPicPr>
            <a:picLocks noChangeAspect="1"/>
          </p:cNvPicPr>
          <p:nvPr/>
        </p:nvPicPr>
        <p:blipFill>
          <a:blip r:embed="rId2"/>
          <a:stretch>
            <a:fillRect/>
          </a:stretch>
        </p:blipFill>
        <p:spPr>
          <a:xfrm>
            <a:off x="142010" y="1299507"/>
            <a:ext cx="5639665" cy="2938610"/>
          </a:xfrm>
          <a:prstGeom prst="rect">
            <a:avLst/>
          </a:prstGeom>
        </p:spPr>
      </p:pic>
      <p:cxnSp>
        <p:nvCxnSpPr>
          <p:cNvPr id="10" name="直線矢印コネクタ 9"/>
          <p:cNvCxnSpPr/>
          <p:nvPr/>
        </p:nvCxnSpPr>
        <p:spPr>
          <a:xfrm flipH="1">
            <a:off x="1381125" y="1524000"/>
            <a:ext cx="581026" cy="1914525"/>
          </a:xfrm>
          <a:prstGeom prst="straightConnector1">
            <a:avLst/>
          </a:prstGeom>
          <a:ln w="76200">
            <a:solidFill>
              <a:srgbClr val="FF0000">
                <a:alpha val="4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46785" y="873323"/>
            <a:ext cx="3143250" cy="646331"/>
          </a:xfrm>
          <a:prstGeom prst="rect">
            <a:avLst/>
          </a:prstGeom>
          <a:noFill/>
        </p:spPr>
        <p:txBody>
          <a:bodyPr wrap="square" rtlCol="0">
            <a:spAutoFit/>
          </a:bodyPr>
          <a:lstStyle/>
          <a:p>
            <a:r>
              <a:rPr kumimoji="1" lang="en-US" altLang="ja-JP" smtClean="0">
                <a:solidFill>
                  <a:srgbClr val="FF0000"/>
                </a:solidFill>
                <a:effectLst>
                  <a:glow rad="63500">
                    <a:schemeClr val="bg1"/>
                  </a:glow>
                </a:effectLst>
                <a:latin typeface="小塚ゴシック Pro M" panose="020B0700000000000000" pitchFamily="34" charset="-128"/>
                <a:ea typeface="小塚ゴシック Pro M" panose="020B0700000000000000" pitchFamily="34" charset="-128"/>
              </a:rPr>
              <a:t>PCP</a:t>
            </a:r>
            <a:r>
              <a:rPr kumimoji="1" lang="ja-JP" altLang="en-US" smtClean="0">
                <a:solidFill>
                  <a:srgbClr val="FF0000"/>
                </a:solidFill>
                <a:effectLst>
                  <a:glow rad="63500">
                    <a:schemeClr val="bg1"/>
                  </a:glow>
                </a:effectLst>
                <a:latin typeface="小塚ゴシック Pro M" panose="020B0700000000000000" pitchFamily="34" charset="-128"/>
                <a:ea typeface="小塚ゴシック Pro M" panose="020B0700000000000000" pitchFamily="34" charset="-128"/>
              </a:rPr>
              <a:t>細孔内では長い</a:t>
            </a:r>
            <a:r>
              <a:rPr kumimoji="1" lang="en-US" altLang="ja-JP" smtClean="0">
                <a:solidFill>
                  <a:srgbClr val="FF0000"/>
                </a:solidFill>
                <a:effectLst>
                  <a:glow rad="63500">
                    <a:schemeClr val="bg1"/>
                  </a:glow>
                </a:effectLst>
                <a:latin typeface="小塚ゴシック Pro M" panose="020B0700000000000000" pitchFamily="34" charset="-128"/>
                <a:ea typeface="小塚ゴシック Pro M" panose="020B0700000000000000" pitchFamily="34" charset="-128"/>
              </a:rPr>
              <a:t>PEG</a:t>
            </a:r>
            <a:r>
              <a:rPr kumimoji="1" lang="ja-JP" altLang="en-US" smtClean="0">
                <a:solidFill>
                  <a:srgbClr val="FF0000"/>
                </a:solidFill>
                <a:effectLst>
                  <a:glow rad="63500">
                    <a:schemeClr val="bg1"/>
                  </a:glow>
                </a:effectLst>
                <a:latin typeface="小塚ゴシック Pro M" panose="020B0700000000000000" pitchFamily="34" charset="-128"/>
                <a:ea typeface="小塚ゴシック Pro M" panose="020B0700000000000000" pitchFamily="34" charset="-128"/>
              </a:rPr>
              <a:t>ほど</a:t>
            </a:r>
            <a:endParaRPr kumimoji="1" lang="en-US" altLang="ja-JP" smtClean="0">
              <a:solidFill>
                <a:srgbClr val="FF0000"/>
              </a:solidFill>
              <a:effectLst>
                <a:glow rad="63500">
                  <a:schemeClr val="bg1"/>
                </a:glow>
              </a:effectLst>
              <a:latin typeface="小塚ゴシック Pro M" panose="020B0700000000000000" pitchFamily="34" charset="-128"/>
              <a:ea typeface="小塚ゴシック Pro M" panose="020B0700000000000000" pitchFamily="34" charset="-128"/>
            </a:endParaRPr>
          </a:p>
          <a:p>
            <a:r>
              <a:rPr kumimoji="1" lang="ja-JP" altLang="en-US" smtClean="0">
                <a:solidFill>
                  <a:srgbClr val="FF0000"/>
                </a:solidFill>
                <a:effectLst>
                  <a:glow rad="63500">
                    <a:schemeClr val="bg1"/>
                  </a:glow>
                </a:effectLst>
                <a:latin typeface="小塚ゴシック Pro M" panose="020B0700000000000000" pitchFamily="34" charset="-128"/>
                <a:ea typeface="小塚ゴシック Pro M" panose="020B0700000000000000" pitchFamily="34" charset="-128"/>
              </a:rPr>
              <a:t>相転移温度が低下</a:t>
            </a:r>
            <a:endParaRPr kumimoji="1" lang="ja-JP" altLang="en-US">
              <a:solidFill>
                <a:srgbClr val="FF0000"/>
              </a:solidFill>
              <a:effectLst>
                <a:glow rad="63500">
                  <a:schemeClr val="bg1"/>
                </a:glow>
              </a:effectLst>
              <a:latin typeface="小塚ゴシック Pro M" panose="020B0700000000000000" pitchFamily="34" charset="-128"/>
              <a:ea typeface="小塚ゴシック Pro M" panose="020B0700000000000000" pitchFamily="34" charset="-128"/>
            </a:endParaRPr>
          </a:p>
        </p:txBody>
      </p:sp>
      <p:cxnSp>
        <p:nvCxnSpPr>
          <p:cNvPr id="14" name="直線矢印コネクタ 13"/>
          <p:cNvCxnSpPr/>
          <p:nvPr/>
        </p:nvCxnSpPr>
        <p:spPr>
          <a:xfrm>
            <a:off x="3514725" y="2971017"/>
            <a:ext cx="1800225" cy="324633"/>
          </a:xfrm>
          <a:prstGeom prst="straightConnector1">
            <a:avLst/>
          </a:prstGeom>
          <a:ln w="76200">
            <a:solidFill>
              <a:srgbClr val="FF0000">
                <a:alpha val="4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3552825" y="1848685"/>
            <a:ext cx="1724025" cy="718304"/>
          </a:xfrm>
          <a:prstGeom prst="straightConnector1">
            <a:avLst/>
          </a:prstGeom>
          <a:ln w="76200">
            <a:solidFill>
              <a:schemeClr val="accent5">
                <a:alpha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068348" y="1193123"/>
            <a:ext cx="2970502" cy="646331"/>
          </a:xfrm>
          <a:prstGeom prst="rect">
            <a:avLst/>
          </a:prstGeom>
          <a:noFill/>
        </p:spPr>
        <p:txBody>
          <a:bodyPr wrap="square" rtlCol="0">
            <a:spAutoFit/>
          </a:bodyPr>
          <a:lstStyle/>
          <a:p>
            <a:r>
              <a:rPr kumimoji="1" lang="ja-JP" altLang="en-US" smtClean="0">
                <a:solidFill>
                  <a:schemeClr val="accent5"/>
                </a:solidFill>
                <a:effectLst>
                  <a:glow rad="63500">
                    <a:schemeClr val="bg1"/>
                  </a:glow>
                </a:effectLst>
                <a:latin typeface="小塚ゴシック Pro M" panose="020B0700000000000000" pitchFamily="34" charset="-128"/>
                <a:ea typeface="小塚ゴシック Pro M" panose="020B0700000000000000" pitchFamily="34" charset="-128"/>
              </a:rPr>
              <a:t>バルクでは長い</a:t>
            </a:r>
            <a:r>
              <a:rPr kumimoji="1" lang="en-US" altLang="ja-JP" smtClean="0">
                <a:solidFill>
                  <a:schemeClr val="accent5"/>
                </a:solidFill>
                <a:effectLst>
                  <a:glow rad="63500">
                    <a:schemeClr val="bg1"/>
                  </a:glow>
                </a:effectLst>
                <a:latin typeface="小塚ゴシック Pro M" panose="020B0700000000000000" pitchFamily="34" charset="-128"/>
                <a:ea typeface="小塚ゴシック Pro M" panose="020B0700000000000000" pitchFamily="34" charset="-128"/>
              </a:rPr>
              <a:t>PEG</a:t>
            </a:r>
            <a:r>
              <a:rPr kumimoji="1" lang="ja-JP" altLang="en-US" smtClean="0">
                <a:solidFill>
                  <a:schemeClr val="accent5"/>
                </a:solidFill>
                <a:effectLst>
                  <a:glow rad="63500">
                    <a:schemeClr val="bg1"/>
                  </a:glow>
                </a:effectLst>
                <a:latin typeface="小塚ゴシック Pro M" panose="020B0700000000000000" pitchFamily="34" charset="-128"/>
                <a:ea typeface="小塚ゴシック Pro M" panose="020B0700000000000000" pitchFamily="34" charset="-128"/>
              </a:rPr>
              <a:t>ほど</a:t>
            </a:r>
            <a:endParaRPr kumimoji="1" lang="en-US" altLang="ja-JP" smtClean="0">
              <a:solidFill>
                <a:schemeClr val="accent5"/>
              </a:solidFill>
              <a:effectLst>
                <a:glow rad="63500">
                  <a:schemeClr val="bg1"/>
                </a:glow>
              </a:effectLst>
              <a:latin typeface="小塚ゴシック Pro M" panose="020B0700000000000000" pitchFamily="34" charset="-128"/>
              <a:ea typeface="小塚ゴシック Pro M" panose="020B0700000000000000" pitchFamily="34" charset="-128"/>
            </a:endParaRPr>
          </a:p>
          <a:p>
            <a:r>
              <a:rPr kumimoji="1" lang="ja-JP" altLang="en-US" smtClean="0">
                <a:solidFill>
                  <a:schemeClr val="accent5"/>
                </a:solidFill>
                <a:effectLst>
                  <a:glow rad="63500">
                    <a:schemeClr val="bg1"/>
                  </a:glow>
                </a:effectLst>
                <a:latin typeface="小塚ゴシック Pro M" panose="020B0700000000000000" pitchFamily="34" charset="-128"/>
                <a:ea typeface="小塚ゴシック Pro M" panose="020B0700000000000000" pitchFamily="34" charset="-128"/>
              </a:rPr>
              <a:t>相転移温度（融点）が上昇</a:t>
            </a:r>
            <a:endParaRPr kumimoji="1" lang="en-US" altLang="ja-JP" smtClean="0">
              <a:solidFill>
                <a:schemeClr val="accent5"/>
              </a:solidFill>
              <a:effectLst>
                <a:glow rad="63500">
                  <a:schemeClr val="bg1"/>
                </a:glow>
              </a:effectLst>
              <a:latin typeface="小塚ゴシック Pro M" panose="020B0700000000000000" pitchFamily="34" charset="-128"/>
              <a:ea typeface="小塚ゴシック Pro M" panose="020B0700000000000000" pitchFamily="34" charset="-128"/>
            </a:endParaRPr>
          </a:p>
        </p:txBody>
      </p:sp>
      <p:sp>
        <p:nvSpPr>
          <p:cNvPr id="20" name="角丸四角形 19"/>
          <p:cNvSpPr/>
          <p:nvPr/>
        </p:nvSpPr>
        <p:spPr>
          <a:xfrm>
            <a:off x="6053570" y="1145498"/>
            <a:ext cx="2962275" cy="781764"/>
          </a:xfrm>
          <a:prstGeom prst="round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rgbClr val="FF4040"/>
                </a:solidFill>
                <a:latin typeface="小塚ゴシック Pro M" panose="020B0700000000000000" pitchFamily="34" charset="-128"/>
                <a:ea typeface="小塚ゴシック Pro M" panose="020B0700000000000000" pitchFamily="34" charset="-128"/>
              </a:rPr>
              <a:t>PCP</a:t>
            </a:r>
            <a:r>
              <a:rPr kumimoji="1" lang="ja-JP" altLang="en-US" smtClean="0">
                <a:solidFill>
                  <a:srgbClr val="FF4040"/>
                </a:solidFill>
                <a:latin typeface="小塚ゴシック Pro M" panose="020B0700000000000000" pitchFamily="34" charset="-128"/>
                <a:ea typeface="小塚ゴシック Pro M" panose="020B0700000000000000" pitchFamily="34" charset="-128"/>
              </a:rPr>
              <a:t>細孔内で</a:t>
            </a:r>
            <a:r>
              <a:rPr kumimoji="1" lang="en-US" altLang="ja-JP" smtClean="0">
                <a:solidFill>
                  <a:srgbClr val="FF4040"/>
                </a:solidFill>
                <a:latin typeface="小塚ゴシック Pro M" panose="020B0700000000000000" pitchFamily="34" charset="-128"/>
                <a:ea typeface="小塚ゴシック Pro M" panose="020B0700000000000000" pitchFamily="34" charset="-128"/>
              </a:rPr>
              <a:t>PEG</a:t>
            </a:r>
            <a:r>
              <a:rPr kumimoji="1" lang="ja-JP" altLang="en-US" smtClean="0">
                <a:solidFill>
                  <a:srgbClr val="FF4040"/>
                </a:solidFill>
                <a:latin typeface="小塚ゴシック Pro M" panose="020B0700000000000000" pitchFamily="34" charset="-128"/>
                <a:ea typeface="小塚ゴシック Pro M" panose="020B0700000000000000" pitchFamily="34" charset="-128"/>
              </a:rPr>
              <a:t>が自由に</a:t>
            </a:r>
            <a:endParaRPr kumimoji="1" lang="en-US" altLang="ja-JP" smtClean="0">
              <a:solidFill>
                <a:srgbClr val="FF4040"/>
              </a:solidFill>
              <a:latin typeface="小塚ゴシック Pro M" panose="020B0700000000000000" pitchFamily="34" charset="-128"/>
              <a:ea typeface="小塚ゴシック Pro M" panose="020B0700000000000000" pitchFamily="34" charset="-128"/>
            </a:endParaRPr>
          </a:p>
          <a:p>
            <a:pPr algn="ctr"/>
            <a:r>
              <a:rPr lang="ja-JP" altLang="en-US" smtClean="0">
                <a:solidFill>
                  <a:srgbClr val="FF4040"/>
                </a:solidFill>
                <a:latin typeface="小塚ゴシック Pro M" panose="020B0700000000000000" pitchFamily="34" charset="-128"/>
                <a:ea typeface="小塚ゴシック Pro M" panose="020B0700000000000000" pitchFamily="34" charset="-128"/>
              </a:rPr>
              <a:t>動き回る液相的状態</a:t>
            </a:r>
            <a:endParaRPr kumimoji="1" lang="ja-JP" altLang="en-US">
              <a:solidFill>
                <a:srgbClr val="FF4040"/>
              </a:solidFill>
              <a:latin typeface="小塚ゴシック Pro M" panose="020B0700000000000000" pitchFamily="34" charset="-128"/>
              <a:ea typeface="小塚ゴシック Pro M" panose="020B0700000000000000" pitchFamily="34" charset="-128"/>
            </a:endParaRPr>
          </a:p>
        </p:txBody>
      </p:sp>
      <p:sp>
        <p:nvSpPr>
          <p:cNvPr id="21" name="上下矢印 20"/>
          <p:cNvSpPr/>
          <p:nvPr/>
        </p:nvSpPr>
        <p:spPr>
          <a:xfrm>
            <a:off x="7301777" y="1928609"/>
            <a:ext cx="465860" cy="843393"/>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6053570" y="2772002"/>
            <a:ext cx="2962275" cy="7817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mtClean="0">
                <a:solidFill>
                  <a:srgbClr val="6060FF"/>
                </a:solidFill>
                <a:latin typeface="小塚ゴシック Pro M" panose="020B0700000000000000" pitchFamily="34" charset="-128"/>
                <a:ea typeface="小塚ゴシック Pro M" panose="020B0700000000000000" pitchFamily="34" charset="-128"/>
              </a:rPr>
              <a:t>固相的状態</a:t>
            </a:r>
            <a:endParaRPr lang="en-US" altLang="ja-JP" smtClean="0">
              <a:solidFill>
                <a:srgbClr val="6060FF"/>
              </a:solidFill>
              <a:latin typeface="小塚ゴシック Pro M" panose="020B0700000000000000" pitchFamily="34" charset="-128"/>
              <a:ea typeface="小塚ゴシック Pro M" panose="020B0700000000000000" pitchFamily="34" charset="-128"/>
            </a:endParaRPr>
          </a:p>
          <a:p>
            <a:pPr algn="ctr"/>
            <a:r>
              <a:rPr lang="ja-JP" altLang="en-US">
                <a:solidFill>
                  <a:srgbClr val="6060FF"/>
                </a:solidFill>
                <a:latin typeface="小塚ゴシック Pro M" panose="020B0700000000000000" pitchFamily="34" charset="-128"/>
                <a:ea typeface="小塚ゴシック Pro M" panose="020B0700000000000000" pitchFamily="34" charset="-128"/>
              </a:rPr>
              <a:t>直線型</a:t>
            </a:r>
            <a:r>
              <a:rPr lang="en-US" altLang="ja-JP">
                <a:solidFill>
                  <a:srgbClr val="6060FF"/>
                </a:solidFill>
                <a:latin typeface="小塚ゴシック Pro M" panose="020B0700000000000000" pitchFamily="34" charset="-128"/>
                <a:ea typeface="小塚ゴシック Pro M" panose="020B0700000000000000" pitchFamily="34" charset="-128"/>
              </a:rPr>
              <a:t>PEG 4</a:t>
            </a:r>
            <a:r>
              <a:rPr lang="ja-JP" altLang="en-US">
                <a:solidFill>
                  <a:srgbClr val="6060FF"/>
                </a:solidFill>
                <a:latin typeface="小塚ゴシック Pro M" panose="020B0700000000000000" pitchFamily="34" charset="-128"/>
                <a:ea typeface="小塚ゴシック Pro M" panose="020B0700000000000000" pitchFamily="34" charset="-128"/>
              </a:rPr>
              <a:t>分子が</a:t>
            </a:r>
            <a:r>
              <a:rPr lang="ja-JP" altLang="en-US" smtClean="0">
                <a:solidFill>
                  <a:srgbClr val="6060FF"/>
                </a:solidFill>
                <a:latin typeface="小塚ゴシック Pro M" panose="020B0700000000000000" pitchFamily="34" charset="-128"/>
                <a:ea typeface="小塚ゴシック Pro M" panose="020B0700000000000000" pitchFamily="34" charset="-128"/>
              </a:rPr>
              <a:t>集合</a:t>
            </a:r>
            <a:r>
              <a:rPr lang="en-US" altLang="ja-JP" smtClean="0">
                <a:solidFill>
                  <a:srgbClr val="6060FF"/>
                </a:solidFill>
                <a:latin typeface="小塚ゴシック Pro M" panose="020B0700000000000000" pitchFamily="34" charset="-128"/>
                <a:ea typeface="小塚ゴシック Pro M" panose="020B0700000000000000" pitchFamily="34" charset="-128"/>
              </a:rPr>
              <a:t>(?)</a:t>
            </a:r>
            <a:endParaRPr kumimoji="1" lang="ja-JP" altLang="en-US">
              <a:solidFill>
                <a:srgbClr val="6060FF"/>
              </a:solidFill>
              <a:latin typeface="小塚ゴシック Pro M" panose="020B0700000000000000" pitchFamily="34" charset="-128"/>
              <a:ea typeface="小塚ゴシック Pro M" panose="020B0700000000000000" pitchFamily="34" charset="-128"/>
            </a:endParaRPr>
          </a:p>
        </p:txBody>
      </p:sp>
      <p:pic>
        <p:nvPicPr>
          <p:cNvPr id="3" name="図 2"/>
          <p:cNvPicPr>
            <a:picLocks noChangeAspect="1"/>
          </p:cNvPicPr>
          <p:nvPr/>
        </p:nvPicPr>
        <p:blipFill rotWithShape="1">
          <a:blip r:embed="rId3"/>
          <a:srcRect l="26057"/>
          <a:stretch/>
        </p:blipFill>
        <p:spPr>
          <a:xfrm>
            <a:off x="6191682" y="3574407"/>
            <a:ext cx="2686050" cy="1005144"/>
          </a:xfrm>
          <a:prstGeom prst="rect">
            <a:avLst/>
          </a:prstGeom>
        </p:spPr>
      </p:pic>
      <p:sp>
        <p:nvSpPr>
          <p:cNvPr id="23" name="テキスト ボックス 22"/>
          <p:cNvSpPr txBox="1"/>
          <p:nvPr/>
        </p:nvSpPr>
        <p:spPr>
          <a:xfrm>
            <a:off x="7530483" y="2039676"/>
            <a:ext cx="1613517" cy="646331"/>
          </a:xfrm>
          <a:prstGeom prst="rect">
            <a:avLst/>
          </a:prstGeom>
          <a:noFill/>
        </p:spPr>
        <p:txBody>
          <a:bodyPr wrap="square" rtlCol="0">
            <a:spAutoFit/>
          </a:bodyPr>
          <a:lstStyle/>
          <a:p>
            <a:pPr algn="ctr"/>
            <a:r>
              <a:rPr lang="en-US" altLang="ja-JP"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t>PCP</a:t>
            </a:r>
            <a:r>
              <a:rPr lang="ja-JP" altLang="en-US"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t>細孔内</a:t>
            </a:r>
            <a:r>
              <a:rPr lang="en-US" altLang="ja-JP"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t/>
            </a:r>
            <a:br>
              <a:rPr lang="en-US" altLang="ja-JP"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br>
            <a:r>
              <a:rPr lang="en-US" altLang="ja-JP"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t>PEG</a:t>
            </a:r>
            <a:r>
              <a:rPr lang="ja-JP" altLang="en-US"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t>相転移</a:t>
            </a:r>
            <a:endParaRPr kumimoji="1" lang="ja-JP" altLang="en-US">
              <a:solidFill>
                <a:schemeClr val="tx1">
                  <a:lumMod val="50000"/>
                  <a:lumOff val="50000"/>
                </a:schemeClr>
              </a:solidFill>
              <a:latin typeface="小塚ゴシック Pro M" panose="020B0700000000000000" pitchFamily="34" charset="-128"/>
              <a:ea typeface="小塚ゴシック Pro M" panose="020B0700000000000000" pitchFamily="34" charset="-128"/>
            </a:endParaRPr>
          </a:p>
        </p:txBody>
      </p:sp>
      <p:sp>
        <p:nvSpPr>
          <p:cNvPr id="26" name="テキスト ボックス 25"/>
          <p:cNvSpPr txBox="1"/>
          <p:nvPr/>
        </p:nvSpPr>
        <p:spPr>
          <a:xfrm>
            <a:off x="4433887" y="3944236"/>
            <a:ext cx="1104900" cy="369332"/>
          </a:xfrm>
          <a:prstGeom prst="rect">
            <a:avLst/>
          </a:prstGeom>
          <a:noFill/>
        </p:spPr>
        <p:txBody>
          <a:bodyPr wrap="square" rtlCol="0">
            <a:spAutoFit/>
          </a:bodyPr>
          <a:lstStyle/>
          <a:p>
            <a:r>
              <a:rPr kumimoji="1" lang="ja-JP" altLang="en-US" smtClean="0">
                <a:solidFill>
                  <a:schemeClr val="accent6"/>
                </a:solidFill>
                <a:latin typeface="小塚ゴシック Pro M" panose="020B0700000000000000" pitchFamily="34" charset="-128"/>
                <a:ea typeface="小塚ゴシック Pro M" panose="020B0700000000000000" pitchFamily="34" charset="-128"/>
              </a:rPr>
              <a:t>分子量</a:t>
            </a:r>
            <a:endParaRPr kumimoji="1" lang="ja-JP" altLang="en-US">
              <a:solidFill>
                <a:schemeClr val="accent6"/>
              </a:solidFill>
              <a:latin typeface="小塚ゴシック Pro M" panose="020B0700000000000000" pitchFamily="34" charset="-128"/>
              <a:ea typeface="小塚ゴシック Pro M" panose="020B0700000000000000" pitchFamily="34" charset="-128"/>
            </a:endParaRPr>
          </a:p>
        </p:txBody>
      </p:sp>
      <p:sp>
        <p:nvSpPr>
          <p:cNvPr id="27" name="テキスト ボックス 26"/>
          <p:cNvSpPr txBox="1"/>
          <p:nvPr/>
        </p:nvSpPr>
        <p:spPr>
          <a:xfrm rot="16200000">
            <a:off x="2194817" y="2328627"/>
            <a:ext cx="1434016" cy="369332"/>
          </a:xfrm>
          <a:prstGeom prst="rect">
            <a:avLst/>
          </a:prstGeom>
          <a:noFill/>
        </p:spPr>
        <p:txBody>
          <a:bodyPr wrap="square" rtlCol="0">
            <a:spAutoFit/>
          </a:bodyPr>
          <a:lstStyle/>
          <a:p>
            <a:r>
              <a:rPr lang="ja-JP" altLang="en-US">
                <a:solidFill>
                  <a:schemeClr val="accent6"/>
                </a:solidFill>
                <a:effectLst>
                  <a:glow rad="101600">
                    <a:schemeClr val="bg1"/>
                  </a:glow>
                </a:effectLst>
                <a:latin typeface="小塚ゴシック Pro M" panose="020B0700000000000000" pitchFamily="34" charset="-128"/>
                <a:ea typeface="小塚ゴシック Pro M" panose="020B0700000000000000" pitchFamily="34" charset="-128"/>
              </a:rPr>
              <a:t>相</a:t>
            </a:r>
            <a:r>
              <a:rPr lang="ja-JP" altLang="en-US" smtClean="0">
                <a:solidFill>
                  <a:schemeClr val="accent6"/>
                </a:solidFill>
                <a:effectLst>
                  <a:glow rad="101600">
                    <a:schemeClr val="bg1"/>
                  </a:glow>
                </a:effectLst>
                <a:latin typeface="小塚ゴシック Pro M" panose="020B0700000000000000" pitchFamily="34" charset="-128"/>
                <a:ea typeface="小塚ゴシック Pro M" panose="020B0700000000000000" pitchFamily="34" charset="-128"/>
              </a:rPr>
              <a:t>転移</a:t>
            </a:r>
            <a:r>
              <a:rPr lang="ja-JP" altLang="en-US">
                <a:solidFill>
                  <a:schemeClr val="accent6"/>
                </a:solidFill>
                <a:effectLst>
                  <a:glow rad="101600">
                    <a:schemeClr val="bg1"/>
                  </a:glow>
                </a:effectLst>
                <a:latin typeface="小塚ゴシック Pro M" panose="020B0700000000000000" pitchFamily="34" charset="-128"/>
                <a:ea typeface="小塚ゴシック Pro M" panose="020B0700000000000000" pitchFamily="34" charset="-128"/>
              </a:rPr>
              <a:t>温度</a:t>
            </a:r>
            <a:endParaRPr kumimoji="1" lang="ja-JP" altLang="en-US">
              <a:solidFill>
                <a:schemeClr val="accent6"/>
              </a:solidFill>
              <a:effectLst>
                <a:glow rad="101600">
                  <a:schemeClr val="bg1"/>
                </a:glow>
              </a:effectLst>
              <a:latin typeface="小塚ゴシック Pro M" panose="020B0700000000000000" pitchFamily="34" charset="-128"/>
              <a:ea typeface="小塚ゴシック Pro M" panose="020B0700000000000000" pitchFamily="34" charset="-128"/>
            </a:endParaRPr>
          </a:p>
        </p:txBody>
      </p:sp>
      <p:sp>
        <p:nvSpPr>
          <p:cNvPr id="29" name="テキスト ボックス 28"/>
          <p:cNvSpPr txBox="1"/>
          <p:nvPr/>
        </p:nvSpPr>
        <p:spPr>
          <a:xfrm>
            <a:off x="4263942" y="2447489"/>
            <a:ext cx="1900237" cy="646331"/>
          </a:xfrm>
          <a:prstGeom prst="rect">
            <a:avLst/>
          </a:prstGeom>
          <a:noFill/>
        </p:spPr>
        <p:txBody>
          <a:bodyPr wrap="square" rtlCol="0">
            <a:spAutoFit/>
          </a:bodyPr>
          <a:lstStyle/>
          <a:p>
            <a:r>
              <a:rPr kumimoji="1" lang="ja-JP" altLang="en-US" smtClean="0">
                <a:solidFill>
                  <a:srgbClr val="FF0000"/>
                </a:solidFill>
                <a:effectLst>
                  <a:glow rad="63500">
                    <a:schemeClr val="bg1"/>
                  </a:glow>
                </a:effectLst>
                <a:latin typeface="小塚ゴシック Pro M" panose="020B0700000000000000" pitchFamily="34" charset="-128"/>
                <a:ea typeface="小塚ゴシック Pro M" panose="020B0700000000000000" pitchFamily="34" charset="-128"/>
              </a:rPr>
              <a:t>なぜ</a:t>
            </a:r>
            <a:r>
              <a:rPr kumimoji="1" lang="en-US" altLang="ja-JP" smtClean="0">
                <a:solidFill>
                  <a:srgbClr val="FF0000"/>
                </a:solidFill>
                <a:effectLst>
                  <a:glow rad="63500">
                    <a:schemeClr val="bg1"/>
                  </a:glow>
                </a:effectLst>
                <a:latin typeface="小塚ゴシック Pro M" panose="020B0700000000000000" pitchFamily="34" charset="-128"/>
                <a:ea typeface="小塚ゴシック Pro M" panose="020B0700000000000000" pitchFamily="34" charset="-128"/>
              </a:rPr>
              <a:t>PCP</a:t>
            </a:r>
            <a:r>
              <a:rPr kumimoji="1" lang="ja-JP" altLang="en-US" smtClean="0">
                <a:solidFill>
                  <a:srgbClr val="FF0000"/>
                </a:solidFill>
                <a:effectLst>
                  <a:glow rad="63500">
                    <a:schemeClr val="bg1"/>
                  </a:glow>
                </a:effectLst>
                <a:latin typeface="小塚ゴシック Pro M" panose="020B0700000000000000" pitchFamily="34" charset="-128"/>
                <a:ea typeface="小塚ゴシック Pro M" panose="020B0700000000000000" pitchFamily="34" charset="-128"/>
              </a:rPr>
              <a:t>中では逆の傾向？</a:t>
            </a:r>
            <a:endParaRPr kumimoji="1" lang="en-US" altLang="ja-JP" smtClean="0">
              <a:solidFill>
                <a:srgbClr val="FF0000"/>
              </a:solidFill>
              <a:effectLst>
                <a:glow rad="63500">
                  <a:schemeClr val="bg1"/>
                </a:glow>
              </a:effectLst>
              <a:latin typeface="小塚ゴシック Pro M" panose="020B0700000000000000" pitchFamily="34" charset="-128"/>
              <a:ea typeface="小塚ゴシック Pro M" panose="020B0700000000000000" pitchFamily="34" charset="-128"/>
            </a:endParaRPr>
          </a:p>
        </p:txBody>
      </p:sp>
    </p:spTree>
    <p:extLst>
      <p:ext uri="{BB962C8B-B14F-4D97-AF65-F5344CB8AC3E}">
        <p14:creationId xmlns:p14="http://schemas.microsoft.com/office/powerpoint/2010/main" val="30102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977903" y="6419104"/>
            <a:ext cx="2057400" cy="365125"/>
          </a:xfrm>
        </p:spPr>
        <p:txBody>
          <a:bodyPr/>
          <a:lstStyle/>
          <a:p>
            <a:fld id="{61F34C52-A962-4E8D-A3A1-266E442B7808}" type="slidenum">
              <a:rPr kumimoji="1" lang="ja-JP" altLang="en-US" smtClean="0"/>
              <a:t>2</a:t>
            </a:fld>
            <a:endParaRPr kumimoji="1" lang="ja-JP" altLang="en-US"/>
          </a:p>
        </p:txBody>
      </p:sp>
      <p:sp>
        <p:nvSpPr>
          <p:cNvPr id="6" name="テキスト ボックス 5"/>
          <p:cNvSpPr txBox="1"/>
          <p:nvPr/>
        </p:nvSpPr>
        <p:spPr>
          <a:xfrm>
            <a:off x="152399" y="990509"/>
            <a:ext cx="8882903" cy="5370701"/>
          </a:xfrm>
          <a:prstGeom prst="rect">
            <a:avLst/>
          </a:prstGeom>
          <a:noFill/>
        </p:spPr>
        <p:txBody>
          <a:bodyPr wrap="square" rtlCol="0">
            <a:spAutoFit/>
          </a:bodyPr>
          <a:lstStyle/>
          <a:p>
            <a:pPr>
              <a:spcBef>
                <a:spcPts val="600"/>
              </a:spcBef>
            </a:pPr>
            <a:r>
              <a:rPr lang="ja-JP" altLang="en-US" sz="2800" dirty="0">
                <a:latin typeface="小塚ゴシック Pro M" panose="020B0700000000000000" pitchFamily="34" charset="-128"/>
                <a:ea typeface="小塚ゴシック Pro M" panose="020B0700000000000000" pitchFamily="34" charset="-128"/>
              </a:rPr>
              <a:t>超空間</a:t>
            </a:r>
            <a:r>
              <a:rPr lang="en-US" altLang="ja-JP" sz="2800" dirty="0" smtClean="0">
                <a:latin typeface="小塚ゴシック Pro M" panose="020B0700000000000000" pitchFamily="34" charset="-128"/>
                <a:ea typeface="小塚ゴシック Pro M" panose="020B0700000000000000" pitchFamily="34" charset="-128"/>
              </a:rPr>
              <a:t>CREST</a:t>
            </a:r>
          </a:p>
          <a:p>
            <a:pPr>
              <a:spcBef>
                <a:spcPts val="600"/>
              </a:spcBef>
            </a:pPr>
            <a:r>
              <a:rPr lang="ja-JP" altLang="en-US" sz="2800" dirty="0" smtClean="0">
                <a:latin typeface="小塚ゴシック Pro R" panose="020B0400000000000000" pitchFamily="34" charset="-128"/>
                <a:ea typeface="小塚ゴシック Pro R" panose="020B0400000000000000" pitchFamily="34" charset="-128"/>
              </a:rPr>
              <a:t>超空間</a:t>
            </a:r>
            <a:r>
              <a:rPr lang="ja-JP" altLang="en-US" sz="2800" dirty="0">
                <a:latin typeface="小塚ゴシック Pro R" panose="020B0400000000000000" pitchFamily="34" charset="-128"/>
                <a:ea typeface="小塚ゴシック Pro R" panose="020B0400000000000000" pitchFamily="34" charset="-128"/>
              </a:rPr>
              <a:t>制御に基づく高度な特性を有する革新的機能素材等の</a:t>
            </a:r>
            <a:r>
              <a:rPr lang="ja-JP" altLang="en-US" sz="2800" dirty="0" smtClean="0">
                <a:latin typeface="小塚ゴシック Pro R" panose="020B0400000000000000" pitchFamily="34" charset="-128"/>
                <a:ea typeface="小塚ゴシック Pro R" panose="020B0400000000000000" pitchFamily="34" charset="-128"/>
              </a:rPr>
              <a:t>創製</a:t>
            </a:r>
            <a:r>
              <a:rPr lang="en-US" altLang="ja-JP" sz="2800" dirty="0" smtClean="0">
                <a:latin typeface="小塚ゴシック Pro R" panose="020B0400000000000000" pitchFamily="34" charset="-128"/>
                <a:ea typeface="小塚ゴシック Pro R" panose="020B0400000000000000" pitchFamily="34" charset="-128"/>
              </a:rPr>
              <a:t/>
            </a:r>
            <a:br>
              <a:rPr lang="en-US" altLang="ja-JP" sz="2800" dirty="0" smtClean="0">
                <a:latin typeface="小塚ゴシック Pro R" panose="020B0400000000000000" pitchFamily="34" charset="-128"/>
                <a:ea typeface="小塚ゴシック Pro R" panose="020B0400000000000000" pitchFamily="34" charset="-128"/>
              </a:rPr>
            </a:br>
            <a:r>
              <a:rPr lang="en-US" altLang="ja-JP" sz="2000" dirty="0">
                <a:latin typeface="小塚ゴシック Pro R" panose="020B0400000000000000" pitchFamily="34" charset="-128"/>
                <a:ea typeface="小塚ゴシック Pro R" panose="020B0400000000000000" pitchFamily="34" charset="-128"/>
              </a:rPr>
              <a:t>Creation of Innovative Functional Materials with Advanced Properties by Hyper-</a:t>
            </a:r>
            <a:r>
              <a:rPr lang="en-US" altLang="ja-JP" sz="2000" dirty="0" err="1">
                <a:latin typeface="小塚ゴシック Pro R" panose="020B0400000000000000" pitchFamily="34" charset="-128"/>
                <a:ea typeface="小塚ゴシック Pro R" panose="020B0400000000000000" pitchFamily="34" charset="-128"/>
              </a:rPr>
              <a:t>nano</a:t>
            </a:r>
            <a:r>
              <a:rPr lang="en-US" altLang="ja-JP" sz="2000" dirty="0">
                <a:latin typeface="小塚ゴシック Pro R" panose="020B0400000000000000" pitchFamily="34" charset="-128"/>
                <a:ea typeface="小塚ゴシック Pro R" panose="020B0400000000000000" pitchFamily="34" charset="-128"/>
              </a:rPr>
              <a:t>-space Design</a:t>
            </a:r>
          </a:p>
          <a:p>
            <a:pPr>
              <a:spcBef>
                <a:spcPts val="1800"/>
              </a:spcBef>
            </a:pPr>
            <a:r>
              <a:rPr lang="ja-JP" altLang="en-US" sz="2800" dirty="0" smtClean="0">
                <a:latin typeface="小塚ゴシック Pro M" panose="020B0700000000000000" pitchFamily="34" charset="-128"/>
                <a:ea typeface="小塚ゴシック Pro M" panose="020B0700000000000000" pitchFamily="34" charset="-128"/>
              </a:rPr>
              <a:t>採択課題</a:t>
            </a:r>
            <a:endParaRPr lang="en-US" altLang="ja-JP" sz="2800" dirty="0" smtClean="0">
              <a:latin typeface="小塚ゴシック Pro M" panose="020B0700000000000000" pitchFamily="34" charset="-128"/>
              <a:ea typeface="小塚ゴシック Pro M" panose="020B0700000000000000" pitchFamily="34" charset="-128"/>
            </a:endParaRPr>
          </a:p>
          <a:p>
            <a:pPr>
              <a:spcBef>
                <a:spcPts val="600"/>
              </a:spcBef>
            </a:pPr>
            <a:r>
              <a:rPr lang="ja-JP" altLang="en-US" sz="2800" dirty="0" smtClean="0">
                <a:latin typeface="小塚ゴシック Pro R" panose="020B0400000000000000" pitchFamily="34" charset="-128"/>
                <a:ea typeface="小塚ゴシック Pro R" panose="020B0400000000000000" pitchFamily="34" charset="-128"/>
              </a:rPr>
              <a:t>テーラーメイドナノ</a:t>
            </a:r>
            <a:r>
              <a:rPr lang="ja-JP" altLang="en-US" sz="2800" dirty="0">
                <a:latin typeface="小塚ゴシック Pro R" panose="020B0400000000000000" pitchFamily="34" charset="-128"/>
                <a:ea typeface="小塚ゴシック Pro R" panose="020B0400000000000000" pitchFamily="34" charset="-128"/>
              </a:rPr>
              <a:t>空間設計による高機能高分子材料の</a:t>
            </a:r>
            <a:r>
              <a:rPr lang="ja-JP" altLang="en-US" sz="2800" dirty="0" smtClean="0">
                <a:latin typeface="小塚ゴシック Pro R" panose="020B0400000000000000" pitchFamily="34" charset="-128"/>
                <a:ea typeface="小塚ゴシック Pro R" panose="020B0400000000000000" pitchFamily="34" charset="-128"/>
              </a:rPr>
              <a:t>創製</a:t>
            </a:r>
            <a:r>
              <a:rPr lang="en-US" altLang="ja-JP" sz="2800" dirty="0" smtClean="0">
                <a:latin typeface="小塚ゴシック Pro R" panose="020B0400000000000000" pitchFamily="34" charset="-128"/>
                <a:ea typeface="小塚ゴシック Pro R" panose="020B0400000000000000" pitchFamily="34" charset="-128"/>
              </a:rPr>
              <a:t/>
            </a:r>
            <a:br>
              <a:rPr lang="en-US" altLang="ja-JP" sz="2800" dirty="0" smtClean="0">
                <a:latin typeface="小塚ゴシック Pro R" panose="020B0400000000000000" pitchFamily="34" charset="-128"/>
                <a:ea typeface="小塚ゴシック Pro R" panose="020B0400000000000000" pitchFamily="34" charset="-128"/>
              </a:rPr>
            </a:br>
            <a:r>
              <a:rPr lang="en-US" altLang="ja-JP" sz="2000" dirty="0">
                <a:latin typeface="小塚ゴシック Pro R" panose="020B0400000000000000" pitchFamily="34" charset="-128"/>
                <a:ea typeface="小塚ゴシック Pro R" panose="020B0400000000000000" pitchFamily="34" charset="-128"/>
                <a:cs typeface="Times" panose="02020603050405020304" pitchFamily="18" charset="0"/>
              </a:rPr>
              <a:t>Creation of Functional Polymer Materials in Tailor-Made </a:t>
            </a:r>
            <a:r>
              <a:rPr lang="en-US" altLang="ja-JP" sz="2000" dirty="0" err="1">
                <a:latin typeface="小塚ゴシック Pro R" panose="020B0400000000000000" pitchFamily="34" charset="-128"/>
                <a:ea typeface="小塚ゴシック Pro R" panose="020B0400000000000000" pitchFamily="34" charset="-128"/>
                <a:cs typeface="Times" panose="02020603050405020304" pitchFamily="18" charset="0"/>
              </a:rPr>
              <a:t>Nanospaces</a:t>
            </a:r>
            <a:endParaRPr lang="en-US" altLang="ja-JP" sz="2000" dirty="0">
              <a:latin typeface="小塚ゴシック Pro R" panose="020B0400000000000000" pitchFamily="34" charset="-128"/>
              <a:ea typeface="小塚ゴシック Pro R" panose="020B0400000000000000" pitchFamily="34" charset="-128"/>
              <a:cs typeface="Times" panose="02020603050405020304" pitchFamily="18" charset="0"/>
            </a:endParaRPr>
          </a:p>
          <a:p>
            <a:pPr>
              <a:spcBef>
                <a:spcPts val="1800"/>
              </a:spcBef>
            </a:pPr>
            <a:r>
              <a:rPr lang="ja-JP" altLang="en-US" sz="2000" dirty="0" smtClean="0">
                <a:latin typeface="小塚ゴシック Pro M" panose="020B0700000000000000" pitchFamily="34" charset="-128"/>
                <a:ea typeface="小塚ゴシック Pro M" panose="020B0700000000000000" pitchFamily="34" charset="-128"/>
              </a:rPr>
              <a:t>研究</a:t>
            </a:r>
            <a:r>
              <a:rPr lang="ja-JP" altLang="en-US" sz="2000" dirty="0">
                <a:latin typeface="小塚ゴシック Pro M" panose="020B0700000000000000" pitchFamily="34" charset="-128"/>
                <a:ea typeface="小塚ゴシック Pro M" panose="020B0700000000000000" pitchFamily="34" charset="-128"/>
              </a:rPr>
              <a:t>代表者 </a:t>
            </a:r>
            <a:r>
              <a:rPr lang="ja-JP" altLang="en-US" sz="2000" dirty="0" smtClean="0">
                <a:latin typeface="小塚ゴシック Pro R" panose="020B0400000000000000" pitchFamily="34" charset="-128"/>
                <a:ea typeface="小塚ゴシック Pro R" panose="020B0400000000000000" pitchFamily="34" charset="-128"/>
              </a:rPr>
              <a:t>京都大学植村准教授</a:t>
            </a:r>
            <a:r>
              <a:rPr lang="en-US" altLang="ja-JP" sz="2000" dirty="0" smtClean="0">
                <a:latin typeface="小塚ゴシック Pro R" panose="020B0400000000000000" pitchFamily="34" charset="-128"/>
                <a:ea typeface="小塚ゴシック Pro R" panose="020B0400000000000000" pitchFamily="34" charset="-128"/>
              </a:rPr>
              <a:t>	</a:t>
            </a:r>
            <a:r>
              <a:rPr lang="ja-JP" altLang="en-US" sz="2000" dirty="0" smtClean="0">
                <a:latin typeface="小塚ゴシック Pro R" panose="020B0400000000000000" pitchFamily="34" charset="-128"/>
                <a:ea typeface="小塚ゴシック Pro R" panose="020B0400000000000000" pitchFamily="34" charset="-128"/>
              </a:rPr>
              <a:t>　   </a:t>
            </a:r>
            <a:r>
              <a:rPr lang="en-US" altLang="ja-JP" sz="2000" dirty="0" smtClean="0">
                <a:latin typeface="小塚ゴシック Pro R" panose="020B0400000000000000" pitchFamily="34" charset="-128"/>
                <a:ea typeface="小塚ゴシック Pro R" panose="020B0400000000000000" pitchFamily="34" charset="-128"/>
              </a:rPr>
              <a:t>PCP</a:t>
            </a:r>
            <a:r>
              <a:rPr lang="ja-JP" altLang="en-US" sz="2000" dirty="0" smtClean="0">
                <a:latin typeface="小塚ゴシック Pro R" panose="020B0400000000000000" pitchFamily="34" charset="-128"/>
                <a:ea typeface="小塚ゴシック Pro R" panose="020B0400000000000000" pitchFamily="34" charset="-128"/>
              </a:rPr>
              <a:t>内での高分子合成、測定</a:t>
            </a:r>
            <a:endParaRPr lang="en-US" altLang="ja-JP" sz="2000" dirty="0" smtClean="0">
              <a:latin typeface="小塚ゴシック Pro R" panose="020B0400000000000000" pitchFamily="34" charset="-128"/>
              <a:ea typeface="小塚ゴシック Pro R" panose="020B0400000000000000" pitchFamily="34" charset="-128"/>
            </a:endParaRPr>
          </a:p>
          <a:p>
            <a:pPr>
              <a:spcBef>
                <a:spcPts val="1200"/>
              </a:spcBef>
            </a:pPr>
            <a:r>
              <a:rPr lang="ja-JP" altLang="en-US" sz="2000" dirty="0" smtClean="0">
                <a:latin typeface="小塚ゴシック Pro M" panose="020B0700000000000000" pitchFamily="34" charset="-128"/>
                <a:ea typeface="小塚ゴシック Pro M" panose="020B0700000000000000" pitchFamily="34" charset="-128"/>
              </a:rPr>
              <a:t>共同研究グループ</a:t>
            </a:r>
            <a:r>
              <a:rPr lang="ja-JP" altLang="en-US" sz="2000" dirty="0" smtClean="0">
                <a:latin typeface="小塚ゴシック Pro R" panose="020B0400000000000000" pitchFamily="34" charset="-128"/>
                <a:ea typeface="小塚ゴシック Pro R" panose="020B0400000000000000" pitchFamily="34" charset="-128"/>
              </a:rPr>
              <a:t>　</a:t>
            </a:r>
            <a:r>
              <a:rPr lang="ja-JP" altLang="en-US" sz="2000" u="sng" dirty="0" smtClean="0">
                <a:latin typeface="小塚ゴシック Pro R" panose="020B0400000000000000" pitchFamily="34" charset="-128"/>
                <a:ea typeface="小塚ゴシック Pro R" panose="020B0400000000000000" pitchFamily="34" charset="-128"/>
              </a:rPr>
              <a:t>名大長岡研</a:t>
            </a:r>
            <a:r>
              <a:rPr lang="en-US" altLang="ja-JP" sz="2000" dirty="0">
                <a:latin typeface="小塚ゴシック Pro R" panose="020B0400000000000000" pitchFamily="34" charset="-128"/>
                <a:ea typeface="小塚ゴシック Pro R" panose="020B0400000000000000" pitchFamily="34" charset="-128"/>
              </a:rPr>
              <a:t>	</a:t>
            </a:r>
            <a:r>
              <a:rPr lang="ja-JP" altLang="en-US" sz="2000" dirty="0" smtClean="0">
                <a:latin typeface="小塚ゴシック Pro R" panose="020B0400000000000000" pitchFamily="34" charset="-128"/>
                <a:ea typeface="小塚ゴシック Pro R" panose="020B0400000000000000" pitchFamily="34" charset="-128"/>
              </a:rPr>
              <a:t>　   分子シミュレーションによる解析</a:t>
            </a:r>
            <a:endParaRPr lang="ja-JP" altLang="en-US" sz="2000" dirty="0">
              <a:latin typeface="小塚ゴシック Pro R" panose="020B0400000000000000" pitchFamily="34" charset="-128"/>
              <a:ea typeface="小塚ゴシック Pro R" panose="020B0400000000000000" pitchFamily="34" charset="-128"/>
            </a:endParaRPr>
          </a:p>
          <a:p>
            <a:pPr>
              <a:spcBef>
                <a:spcPts val="600"/>
              </a:spcBef>
            </a:pPr>
            <a:r>
              <a:rPr kumimoji="1" lang="en-US" altLang="ja-JP" sz="2000" dirty="0" smtClean="0"/>
              <a:t>		</a:t>
            </a:r>
            <a:r>
              <a:rPr kumimoji="1" lang="ja-JP" altLang="en-US" sz="2000" dirty="0" smtClean="0"/>
              <a:t>　　  </a:t>
            </a:r>
            <a:r>
              <a:rPr kumimoji="1" lang="ja-JP" altLang="en-US" sz="2000" dirty="0" smtClean="0">
                <a:latin typeface="小塚ゴシック Pro R" panose="020B0400000000000000" pitchFamily="34" charset="-128"/>
                <a:ea typeface="小塚ゴシック Pro R" panose="020B0400000000000000" pitchFamily="34" charset="-128"/>
              </a:rPr>
              <a:t>金沢大水野研　</a:t>
            </a:r>
            <a:r>
              <a:rPr lang="ja-JP" altLang="en-US" sz="2000" dirty="0" smtClean="0">
                <a:latin typeface="小塚ゴシック Pro R" panose="020B0400000000000000" pitchFamily="34" charset="-128"/>
                <a:ea typeface="小塚ゴシック Pro R" panose="020B0400000000000000" pitchFamily="34" charset="-128"/>
              </a:rPr>
              <a:t>固体</a:t>
            </a:r>
            <a:r>
              <a:rPr lang="en-US" altLang="ja-JP" sz="2000" dirty="0" smtClean="0">
                <a:latin typeface="小塚ゴシック Pro R" panose="020B0400000000000000" pitchFamily="34" charset="-128"/>
                <a:ea typeface="小塚ゴシック Pro R" panose="020B0400000000000000" pitchFamily="34" charset="-128"/>
              </a:rPr>
              <a:t>NMR</a:t>
            </a:r>
            <a:r>
              <a:rPr lang="ja-JP" altLang="en-US" sz="2000" dirty="0" smtClean="0">
                <a:latin typeface="小塚ゴシック Pro R" panose="020B0400000000000000" pitchFamily="34" charset="-128"/>
                <a:ea typeface="小塚ゴシック Pro R" panose="020B0400000000000000" pitchFamily="34" charset="-128"/>
              </a:rPr>
              <a:t>法による解析</a:t>
            </a:r>
            <a:endParaRPr kumimoji="1" lang="ja-JP" altLang="en-US" sz="2000" dirty="0">
              <a:latin typeface="小塚ゴシック Pro R" panose="020B0400000000000000" pitchFamily="34" charset="-128"/>
              <a:ea typeface="小塚ゴシック Pro R" panose="020B0400000000000000" pitchFamily="34" charset="-128"/>
            </a:endParaRPr>
          </a:p>
        </p:txBody>
      </p:sp>
      <p:sp>
        <p:nvSpPr>
          <p:cNvPr id="7" name="タイトル 1"/>
          <p:cNvSpPr>
            <a:spLocks noGrp="1"/>
          </p:cNvSpPr>
          <p:nvPr>
            <p:ph type="title"/>
          </p:nvPr>
        </p:nvSpPr>
        <p:spPr>
          <a:xfrm>
            <a:off x="71500" y="44624"/>
            <a:ext cx="9001000" cy="720080"/>
          </a:xfrm>
        </p:spPr>
        <p:txBody>
          <a:bodyPr tIns="180000">
            <a:noAutofit/>
          </a:bodyPr>
          <a:lstStyle/>
          <a:p>
            <a:pPr algn="ctr"/>
            <a:r>
              <a:rPr lang="ja-JP" altLang="en-US" sz="3600" dirty="0" smtClean="0">
                <a:solidFill>
                  <a:schemeClr val="bg1">
                    <a:lumMod val="95000"/>
                  </a:schemeClr>
                </a:solidFill>
                <a:latin typeface="小塚ゴシック Pro B" pitchFamily="34" charset="-128"/>
                <a:ea typeface="小塚ゴシック Pro B" pitchFamily="34" charset="-128"/>
              </a:rPr>
              <a:t>超空間</a:t>
            </a:r>
            <a:r>
              <a:rPr lang="en-US" altLang="ja-JP" sz="3600" dirty="0" smtClean="0">
                <a:solidFill>
                  <a:schemeClr val="bg1">
                    <a:lumMod val="95000"/>
                  </a:schemeClr>
                </a:solidFill>
                <a:latin typeface="小塚ゴシック Pro B" pitchFamily="34" charset="-128"/>
                <a:ea typeface="小塚ゴシック Pro B" pitchFamily="34" charset="-128"/>
              </a:rPr>
              <a:t>CREST</a:t>
            </a:r>
            <a:endParaRPr kumimoji="1" lang="ja-JP" altLang="en-US" sz="3600" dirty="0">
              <a:solidFill>
                <a:schemeClr val="bg1">
                  <a:lumMod val="95000"/>
                </a:schemeClr>
              </a:solidFill>
              <a:latin typeface="小塚ゴシック Pro B" pitchFamily="34" charset="-128"/>
              <a:ea typeface="小塚ゴシック Pro B" pitchFamily="34" charset="-128"/>
            </a:endParaRPr>
          </a:p>
        </p:txBody>
      </p:sp>
    </p:spTree>
    <p:extLst>
      <p:ext uri="{BB962C8B-B14F-4D97-AF65-F5344CB8AC3E}">
        <p14:creationId xmlns:p14="http://schemas.microsoft.com/office/powerpoint/2010/main" val="960419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3096" y="6492875"/>
            <a:ext cx="2057400" cy="365125"/>
          </a:xfrm>
        </p:spPr>
        <p:txBody>
          <a:bodyPr/>
          <a:lstStyle/>
          <a:p>
            <a:fld id="{61F34C52-A962-4E8D-A3A1-266E442B7808}" type="slidenum">
              <a:rPr kumimoji="1" lang="ja-JP" altLang="en-US" smtClean="0"/>
              <a:t>20</a:t>
            </a:fld>
            <a:endParaRPr kumimoji="1" lang="ja-JP" altLang="en-US" dirty="0"/>
          </a:p>
        </p:txBody>
      </p:sp>
      <p:sp>
        <p:nvSpPr>
          <p:cNvPr id="5" name="Text Box 2"/>
          <p:cNvSpPr txBox="1">
            <a:spLocks noChangeArrowheads="1"/>
          </p:cNvSpPr>
          <p:nvPr/>
        </p:nvSpPr>
        <p:spPr bwMode="auto">
          <a:xfrm>
            <a:off x="467519" y="103629"/>
            <a:ext cx="8208963" cy="646331"/>
          </a:xfrm>
          <a:prstGeom prst="rect">
            <a:avLst/>
          </a:prstGeom>
          <a:noFill/>
          <a:ln w="9525">
            <a:noFill/>
            <a:miter lim="800000"/>
            <a:headEnd/>
            <a:tailEnd/>
          </a:ln>
        </p:spPr>
        <p:txBody>
          <a:bodyPr anchor="b" anchorCtr="1">
            <a:spAutoFit/>
          </a:bodyPr>
          <a:lstStyle/>
          <a:p>
            <a:pPr algn="ctr">
              <a:spcBef>
                <a:spcPct val="50000"/>
              </a:spcBef>
            </a:pPr>
            <a:r>
              <a:rPr lang="ja-JP" altLang="en-US" sz="3600" dirty="0" smtClean="0">
                <a:solidFill>
                  <a:schemeClr val="bg1"/>
                </a:solidFill>
                <a:latin typeface="小塚ゴシック Pro B" pitchFamily="34" charset="-128"/>
                <a:ea typeface="小塚ゴシック Pro B" pitchFamily="34" charset="-128"/>
              </a:rPr>
              <a:t>対象とする</a:t>
            </a:r>
            <a:r>
              <a:rPr lang="en-US" altLang="ja-JP" sz="3600" dirty="0" smtClean="0">
                <a:solidFill>
                  <a:schemeClr val="bg1"/>
                </a:solidFill>
                <a:latin typeface="小塚ゴシック Pro B" pitchFamily="34" charset="-128"/>
                <a:ea typeface="小塚ゴシック Pro B" pitchFamily="34" charset="-128"/>
              </a:rPr>
              <a:t>PCP</a:t>
            </a:r>
            <a:r>
              <a:rPr lang="ja-JP" altLang="en-US" sz="3600" dirty="0" smtClean="0">
                <a:solidFill>
                  <a:schemeClr val="bg1"/>
                </a:solidFill>
                <a:latin typeface="小塚ゴシック Pro B" pitchFamily="34" charset="-128"/>
                <a:ea typeface="小塚ゴシック Pro B" pitchFamily="34" charset="-128"/>
              </a:rPr>
              <a:t>細孔の分子力場</a:t>
            </a:r>
            <a:endParaRPr lang="ja-JP" altLang="en-US" sz="3600" dirty="0">
              <a:solidFill>
                <a:schemeClr val="bg1"/>
              </a:solidFill>
              <a:latin typeface="小塚ゴシック Pro B" pitchFamily="34" charset="-128"/>
              <a:ea typeface="小塚ゴシック Pro B" pitchFamily="34" charset="-128"/>
            </a:endParaRPr>
          </a:p>
        </p:txBody>
      </p:sp>
      <p:pic>
        <p:nvPicPr>
          <p:cNvPr id="9" name="図 8"/>
          <p:cNvPicPr>
            <a:picLocks noChangeAspect="1"/>
          </p:cNvPicPr>
          <p:nvPr/>
        </p:nvPicPr>
        <p:blipFill>
          <a:blip r:embed="rId2">
            <a:clrChange>
              <a:clrFrom>
                <a:srgbClr val="FFFFFF"/>
              </a:clrFrom>
              <a:clrTo>
                <a:srgbClr val="FFFFFF">
                  <a:alpha val="0"/>
                </a:srgbClr>
              </a:clrTo>
            </a:clrChange>
          </a:blip>
          <a:stretch>
            <a:fillRect/>
          </a:stretch>
        </p:blipFill>
        <p:spPr>
          <a:xfrm>
            <a:off x="345121" y="2506458"/>
            <a:ext cx="1657350" cy="2133600"/>
          </a:xfrm>
          <a:prstGeom prst="rect">
            <a:avLst/>
          </a:prstGeom>
        </p:spPr>
      </p:pic>
      <p:pic>
        <p:nvPicPr>
          <p:cNvPr id="11" name="図 10"/>
          <p:cNvPicPr>
            <a:picLocks noChangeAspect="1"/>
          </p:cNvPicPr>
          <p:nvPr/>
        </p:nvPicPr>
        <p:blipFill>
          <a:blip r:embed="rId3"/>
          <a:stretch>
            <a:fillRect/>
          </a:stretch>
        </p:blipFill>
        <p:spPr>
          <a:xfrm>
            <a:off x="326071" y="1211932"/>
            <a:ext cx="1676400" cy="1300163"/>
          </a:xfrm>
          <a:prstGeom prst="rect">
            <a:avLst/>
          </a:prstGeom>
        </p:spPr>
      </p:pic>
      <p:pic>
        <p:nvPicPr>
          <p:cNvPr id="12" name="図 11"/>
          <p:cNvPicPr>
            <a:picLocks noChangeAspect="1"/>
          </p:cNvPicPr>
          <p:nvPr/>
        </p:nvPicPr>
        <p:blipFill>
          <a:blip r:embed="rId4"/>
          <a:stretch>
            <a:fillRect/>
          </a:stretch>
        </p:blipFill>
        <p:spPr>
          <a:xfrm>
            <a:off x="487996" y="4634421"/>
            <a:ext cx="1333500" cy="1881188"/>
          </a:xfrm>
          <a:prstGeom prst="rect">
            <a:avLst/>
          </a:prstGeom>
        </p:spPr>
      </p:pic>
      <p:pic>
        <p:nvPicPr>
          <p:cNvPr id="50" name="図 4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2164" y="1475355"/>
            <a:ext cx="3028332" cy="1994510"/>
          </a:xfrm>
          <a:prstGeom prst="rect">
            <a:avLst/>
          </a:prstGeom>
          <a:noFill/>
          <a:ln>
            <a:noFill/>
          </a:ln>
        </p:spPr>
      </p:pic>
      <p:sp>
        <p:nvSpPr>
          <p:cNvPr id="51" name="テキスト ボックス 50"/>
          <p:cNvSpPr txBox="1"/>
          <p:nvPr/>
        </p:nvSpPr>
        <p:spPr>
          <a:xfrm>
            <a:off x="6032164" y="3658622"/>
            <a:ext cx="2964454" cy="1846659"/>
          </a:xfrm>
          <a:prstGeom prst="rect">
            <a:avLst/>
          </a:prstGeom>
          <a:noFill/>
        </p:spPr>
        <p:txBody>
          <a:bodyPr wrap="square" rtlCol="0">
            <a:spAutoFit/>
          </a:bodyPr>
          <a:lstStyle/>
          <a:p>
            <a:r>
              <a:rPr kumimoji="1" lang="en-US" altLang="ja-JP" dirty="0" smtClean="0">
                <a:latin typeface="小塚ゴシック Pro R" panose="020B0400000000000000" pitchFamily="34" charset="-128"/>
                <a:ea typeface="小塚ゴシック Pro R" panose="020B0400000000000000" pitchFamily="34" charset="-128"/>
              </a:rPr>
              <a:t>TED</a:t>
            </a:r>
            <a:r>
              <a:rPr kumimoji="1" lang="ja-JP" altLang="en-US" dirty="0" smtClean="0">
                <a:latin typeface="小塚ゴシック Pro R" panose="020B0400000000000000" pitchFamily="34" charset="-128"/>
                <a:ea typeface="小塚ゴシック Pro R" panose="020B0400000000000000" pitchFamily="34" charset="-128"/>
              </a:rPr>
              <a:t>回転二面角回転障壁</a:t>
            </a:r>
            <a:r>
              <a:rPr kumimoji="1" lang="en-US" altLang="ja-JP" dirty="0" smtClean="0">
                <a:latin typeface="小塚ゴシック Pro R" panose="020B0400000000000000" pitchFamily="34" charset="-128"/>
                <a:ea typeface="小塚ゴシック Pro R" panose="020B0400000000000000" pitchFamily="34" charset="-128"/>
              </a:rPr>
              <a:t/>
            </a:r>
            <a:br>
              <a:rPr kumimoji="1" lang="en-US" altLang="ja-JP" dirty="0" smtClean="0">
                <a:latin typeface="小塚ゴシック Pro R" panose="020B0400000000000000" pitchFamily="34" charset="-128"/>
                <a:ea typeface="小塚ゴシック Pro R" panose="020B0400000000000000" pitchFamily="34" charset="-128"/>
              </a:rPr>
            </a:br>
            <a:r>
              <a:rPr kumimoji="1" lang="ja-JP" altLang="en-US" dirty="0" smtClean="0">
                <a:latin typeface="小塚ゴシック Pro R" panose="020B0400000000000000" pitchFamily="34" charset="-128"/>
                <a:ea typeface="小塚ゴシック Pro R" panose="020B0400000000000000" pitchFamily="34" charset="-128"/>
              </a:rPr>
              <a:t>算出の</a:t>
            </a:r>
            <a:r>
              <a:rPr kumimoji="1" lang="en-US" altLang="ja-JP" dirty="0" smtClean="0">
                <a:latin typeface="小塚ゴシック Pro R" panose="020B0400000000000000" pitchFamily="34" charset="-128"/>
                <a:ea typeface="小塚ゴシック Pro R" panose="020B0400000000000000" pitchFamily="34" charset="-128"/>
              </a:rPr>
              <a:t>MO</a:t>
            </a:r>
            <a:r>
              <a:rPr lang="ja-JP" altLang="en-US" dirty="0" smtClean="0">
                <a:latin typeface="小塚ゴシック Pro R" panose="020B0400000000000000" pitchFamily="34" charset="-128"/>
                <a:ea typeface="小塚ゴシック Pro R" panose="020B0400000000000000" pitchFamily="34" charset="-128"/>
              </a:rPr>
              <a:t>モデル系</a:t>
            </a:r>
            <a:endParaRPr lang="en-US" altLang="ja-JP" dirty="0" smtClean="0">
              <a:latin typeface="小塚ゴシック Pro R" panose="020B0400000000000000" pitchFamily="34" charset="-128"/>
              <a:ea typeface="小塚ゴシック Pro R" panose="020B0400000000000000" pitchFamily="34" charset="-128"/>
            </a:endParaRPr>
          </a:p>
          <a:p>
            <a:r>
              <a:rPr kumimoji="1" lang="en-US" altLang="ja-JP" sz="1400" dirty="0" smtClean="0">
                <a:latin typeface="Times New Roman" panose="02020603050405020304" pitchFamily="18" charset="0"/>
                <a:ea typeface="小塚ゴシック Pro R" panose="020B0400000000000000" pitchFamily="34" charset="-128"/>
                <a:cs typeface="Times New Roman" panose="02020603050405020304" pitchFamily="18" charset="0"/>
              </a:rPr>
              <a:t>B3LYP/aug-cc-pVDZ-PP, open singlet</a:t>
            </a:r>
          </a:p>
          <a:p>
            <a:pPr>
              <a:spcBef>
                <a:spcPts val="1200"/>
              </a:spcBef>
            </a:pPr>
            <a:r>
              <a:rPr lang="ja-JP" altLang="en-US" dirty="0" smtClean="0">
                <a:latin typeface="Times New Roman" panose="02020603050405020304" pitchFamily="18" charset="0"/>
                <a:ea typeface="小塚ゴシック Pro R" panose="020B0400000000000000" pitchFamily="34" charset="-128"/>
                <a:cs typeface="Times New Roman" panose="02020603050405020304" pitchFamily="18" charset="0"/>
              </a:rPr>
              <a:t>回転障壁</a:t>
            </a:r>
            <a:r>
              <a:rPr lang="en-US" altLang="ja-JP" dirty="0" smtClean="0">
                <a:latin typeface="Times New Roman" panose="02020603050405020304" pitchFamily="18" charset="0"/>
                <a:ea typeface="小塚ゴシック Pro R" panose="020B0400000000000000" pitchFamily="34" charset="-128"/>
                <a:cs typeface="Times New Roman" panose="02020603050405020304" pitchFamily="18" charset="0"/>
              </a:rPr>
              <a:t>0.16 kcal/</a:t>
            </a:r>
            <a:r>
              <a:rPr lang="en-US" altLang="ja-JP" dirty="0" err="1" smtClean="0">
                <a:latin typeface="Times New Roman" panose="02020603050405020304" pitchFamily="18" charset="0"/>
                <a:ea typeface="小塚ゴシック Pro R" panose="020B0400000000000000" pitchFamily="34" charset="-128"/>
                <a:cs typeface="Times New Roman" panose="02020603050405020304" pitchFamily="18" charset="0"/>
              </a:rPr>
              <a:t>mol</a:t>
            </a:r>
            <a:r>
              <a:rPr lang="en-US" altLang="ja-JP" dirty="0" smtClean="0">
                <a:latin typeface="Times New Roman" panose="02020603050405020304" pitchFamily="18" charset="0"/>
                <a:ea typeface="小塚ゴシック Pro R" panose="020B0400000000000000" pitchFamily="34" charset="-128"/>
                <a:cs typeface="Times New Roman" panose="02020603050405020304" pitchFamily="18" charset="0"/>
              </a:rPr>
              <a:t> </a:t>
            </a:r>
            <a:r>
              <a:rPr lang="ja-JP" altLang="en-US" dirty="0" smtClean="0">
                <a:latin typeface="Times New Roman" panose="02020603050405020304" pitchFamily="18" charset="0"/>
                <a:ea typeface="小塚ゴシック Pro R" panose="020B0400000000000000" pitchFamily="34" charset="-128"/>
                <a:cs typeface="Times New Roman" panose="02020603050405020304" pitchFamily="18" charset="0"/>
              </a:rPr>
              <a:t>を</a:t>
            </a:r>
            <a:r>
              <a:rPr lang="en-US" altLang="ja-JP" dirty="0" smtClean="0">
                <a:latin typeface="Times New Roman" panose="02020603050405020304" pitchFamily="18" charset="0"/>
                <a:ea typeface="小塚ゴシック Pro R" panose="020B0400000000000000" pitchFamily="34" charset="-128"/>
                <a:cs typeface="Times New Roman" panose="02020603050405020304" pitchFamily="18" charset="0"/>
              </a:rPr>
              <a:t/>
            </a:r>
            <a:br>
              <a:rPr lang="en-US" altLang="ja-JP" dirty="0" smtClean="0">
                <a:latin typeface="Times New Roman" panose="02020603050405020304" pitchFamily="18" charset="0"/>
                <a:ea typeface="小塚ゴシック Pro R" panose="020B0400000000000000" pitchFamily="34" charset="-128"/>
                <a:cs typeface="Times New Roman" panose="02020603050405020304" pitchFamily="18" charset="0"/>
              </a:rPr>
            </a:br>
            <a:r>
              <a:rPr lang="ja-JP" altLang="en-US" dirty="0" smtClean="0">
                <a:latin typeface="Times New Roman" panose="02020603050405020304" pitchFamily="18" charset="0"/>
                <a:ea typeface="小塚ゴシック Pro R" panose="020B0400000000000000" pitchFamily="34" charset="-128"/>
                <a:cs typeface="Times New Roman" panose="02020603050405020304" pitchFamily="18" charset="0"/>
              </a:rPr>
              <a:t>再現するよう二面角</a:t>
            </a:r>
            <a:r>
              <a:rPr lang="en-US" altLang="ja-JP" dirty="0" smtClean="0">
                <a:latin typeface="Times New Roman" panose="02020603050405020304" pitchFamily="18" charset="0"/>
                <a:ea typeface="小塚ゴシック Pro R" panose="020B0400000000000000" pitchFamily="34" charset="-128"/>
                <a:cs typeface="Times New Roman" panose="02020603050405020304" pitchFamily="18" charset="0"/>
              </a:rPr>
              <a:t/>
            </a:r>
            <a:br>
              <a:rPr lang="en-US" altLang="ja-JP" dirty="0" smtClean="0">
                <a:latin typeface="Times New Roman" panose="02020603050405020304" pitchFamily="18" charset="0"/>
                <a:ea typeface="小塚ゴシック Pro R" panose="020B0400000000000000" pitchFamily="34" charset="-128"/>
                <a:cs typeface="Times New Roman" panose="02020603050405020304" pitchFamily="18" charset="0"/>
              </a:rPr>
            </a:br>
            <a:r>
              <a:rPr lang="ja-JP" altLang="en-US" dirty="0" smtClean="0">
                <a:latin typeface="Times New Roman" panose="02020603050405020304" pitchFamily="18" charset="0"/>
                <a:ea typeface="小塚ゴシック Pro R" panose="020B0400000000000000" pitchFamily="34" charset="-128"/>
                <a:cs typeface="Times New Roman" panose="02020603050405020304" pitchFamily="18" charset="0"/>
              </a:rPr>
              <a:t>パラメータを決定</a:t>
            </a:r>
            <a:endParaRPr kumimoji="1" lang="ja-JP" altLang="en-US" dirty="0">
              <a:latin typeface="Times New Roman" panose="02020603050405020304" pitchFamily="18" charset="0"/>
              <a:ea typeface="小塚ゴシック Pro R" panose="020B0400000000000000" pitchFamily="34" charset="-128"/>
              <a:cs typeface="Times New Roman" panose="02020603050405020304" pitchFamily="18" charset="0"/>
            </a:endParaRP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2490" y="864071"/>
            <a:ext cx="2713274" cy="2713274"/>
          </a:xfrm>
          <a:prstGeom prst="rect">
            <a:avLst/>
          </a:prstGeom>
        </p:spPr>
      </p:pic>
      <p:sp>
        <p:nvSpPr>
          <p:cNvPr id="4" name="右中かっこ 3"/>
          <p:cNvSpPr/>
          <p:nvPr/>
        </p:nvSpPr>
        <p:spPr>
          <a:xfrm>
            <a:off x="2002471" y="1521082"/>
            <a:ext cx="517900" cy="4557038"/>
          </a:xfrm>
          <a:prstGeom prst="rightBrace">
            <a:avLst>
              <a:gd name="adj1" fmla="val 52473"/>
              <a:gd name="adj2" fmla="val 23873"/>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2">
                  <a:lumMod val="25000"/>
                </a:schemeClr>
              </a:solidFill>
            </a:endParaRPr>
          </a:p>
        </p:txBody>
      </p:sp>
      <p:sp>
        <p:nvSpPr>
          <p:cNvPr id="6" name="正方形/長方形 5"/>
          <p:cNvSpPr/>
          <p:nvPr/>
        </p:nvSpPr>
        <p:spPr>
          <a:xfrm>
            <a:off x="2441805" y="3658622"/>
            <a:ext cx="3416070" cy="1569660"/>
          </a:xfrm>
          <a:prstGeom prst="rect">
            <a:avLst/>
          </a:prstGeom>
        </p:spPr>
        <p:txBody>
          <a:bodyPr wrap="square">
            <a:spAutoFit/>
          </a:bodyPr>
          <a:lstStyle/>
          <a:p>
            <a:pPr>
              <a:spcAft>
                <a:spcPts val="1200"/>
              </a:spcAft>
            </a:pPr>
            <a:r>
              <a:rPr lang="ja-JP" altLang="en-US" dirty="0" smtClean="0">
                <a:latin typeface="小塚ゴシック Pro R" panose="020B0400000000000000" pitchFamily="34" charset="-128"/>
                <a:ea typeface="小塚ゴシック Pro R" panose="020B0400000000000000" pitchFamily="34" charset="-128"/>
              </a:rPr>
              <a:t>１次元細孔（</a:t>
            </a:r>
            <a:r>
              <a:rPr lang="ja-JP" altLang="en-US" sz="1600" dirty="0" smtClean="0">
                <a:latin typeface="小塚ゴシック Pro R" panose="020B0400000000000000" pitchFamily="34" charset="-128"/>
                <a:ea typeface="小塚ゴシック Pro R" panose="020B0400000000000000" pitchFamily="34" charset="-128"/>
              </a:rPr>
              <a:t>手前から奥の方向</a:t>
            </a:r>
            <a:r>
              <a:rPr lang="ja-JP" altLang="en-US" dirty="0" smtClean="0">
                <a:latin typeface="小塚ゴシック Pro R" panose="020B0400000000000000" pitchFamily="34" charset="-128"/>
                <a:ea typeface="小塚ゴシック Pro R" panose="020B0400000000000000" pitchFamily="34" charset="-128"/>
              </a:rPr>
              <a:t>）を有する</a:t>
            </a:r>
            <a:r>
              <a:rPr lang="en-US" altLang="ja-JP" dirty="0" smtClean="0">
                <a:latin typeface="小塚ゴシック Pro R" panose="020B0400000000000000" pitchFamily="34" charset="-128"/>
                <a:ea typeface="小塚ゴシック Pro R" panose="020B0400000000000000" pitchFamily="34" charset="-128"/>
              </a:rPr>
              <a:t>PCP</a:t>
            </a:r>
          </a:p>
          <a:p>
            <a:pPr>
              <a:spcAft>
                <a:spcPts val="1200"/>
              </a:spcAft>
            </a:pPr>
            <a:r>
              <a:rPr lang="en-US" altLang="ja-JP" dirty="0" smtClean="0">
                <a:latin typeface="小塚ゴシック Pro R" panose="020B0400000000000000" pitchFamily="34" charset="-128"/>
                <a:ea typeface="小塚ゴシック Pro R" panose="020B0400000000000000" pitchFamily="34" charset="-128"/>
              </a:rPr>
              <a:t>MOF-FF</a:t>
            </a:r>
            <a:r>
              <a:rPr lang="ja-JP" altLang="en-US" dirty="0">
                <a:latin typeface="小塚ゴシック Pro R" panose="020B0400000000000000" pitchFamily="34" charset="-128"/>
                <a:ea typeface="小塚ゴシック Pro R" panose="020B0400000000000000" pitchFamily="34" charset="-128"/>
              </a:rPr>
              <a:t>力場パラメータを利用</a:t>
            </a:r>
            <a:r>
              <a:rPr lang="en-US" altLang="ja-JP" dirty="0">
                <a:latin typeface="小塚ゴシック Pro R" panose="020B0400000000000000" pitchFamily="34" charset="-128"/>
                <a:ea typeface="小塚ゴシック Pro R" panose="020B0400000000000000" pitchFamily="34" charset="-128"/>
              </a:rPr>
              <a:t/>
            </a:r>
            <a:br>
              <a:rPr lang="en-US" altLang="ja-JP" dirty="0">
                <a:latin typeface="小塚ゴシック Pro R" panose="020B0400000000000000" pitchFamily="34" charset="-128"/>
                <a:ea typeface="小塚ゴシック Pro R" panose="020B0400000000000000" pitchFamily="34" charset="-128"/>
              </a:rPr>
            </a:br>
            <a:r>
              <a:rPr lang="ja-JP" altLang="en-US" sz="1400" dirty="0">
                <a:latin typeface="小塚ゴシック Pro R" panose="020B0400000000000000" pitchFamily="34" charset="-128"/>
                <a:ea typeface="小塚ゴシック Pro R" panose="020B0400000000000000" pitchFamily="34" charset="-128"/>
              </a:rPr>
              <a:t>　</a:t>
            </a:r>
            <a:r>
              <a:rPr lang="en-US" altLang="ja-JP" sz="1400" dirty="0">
                <a:latin typeface="Times New Roman" panose="02020603050405020304" pitchFamily="18" charset="0"/>
                <a:cs typeface="Times New Roman" panose="02020603050405020304" pitchFamily="18" charset="0"/>
              </a:rPr>
              <a:t>M. Tafipolsky</a:t>
            </a:r>
            <a:r>
              <a:rPr lang="ja-JP" altLang="en-US" sz="1400" dirty="0">
                <a:latin typeface="小塚ゴシック Pro R" panose="020B0400000000000000" pitchFamily="34" charset="-128"/>
                <a:ea typeface="小塚ゴシック Pro R" panose="020B0400000000000000" pitchFamily="34" charset="-128"/>
                <a:cs typeface="Times New Roman" panose="02020603050405020304" pitchFamily="18" charset="0"/>
              </a:rPr>
              <a:t>のグループ</a:t>
            </a:r>
            <a:r>
              <a:rPr lang="en-US" altLang="ja-JP" sz="1600" dirty="0">
                <a:latin typeface="Times New Roman" panose="02020603050405020304" pitchFamily="18" charset="0"/>
                <a:cs typeface="Times New Roman" panose="02020603050405020304" pitchFamily="18" charset="0"/>
              </a:rPr>
              <a:t>, </a:t>
            </a:r>
            <a:r>
              <a:rPr lang="en-US" altLang="ja-JP" sz="1600" dirty="0" smtClean="0">
                <a:latin typeface="Times New Roman" panose="02020603050405020304" pitchFamily="18" charset="0"/>
                <a:cs typeface="Times New Roman" panose="02020603050405020304" pitchFamily="18" charset="0"/>
              </a:rPr>
              <a:t/>
            </a:r>
            <a:br>
              <a:rPr lang="en-US" altLang="ja-JP" sz="1600" dirty="0" smtClean="0">
                <a:latin typeface="Times New Roman" panose="02020603050405020304" pitchFamily="18" charset="0"/>
                <a:cs typeface="Times New Roman" panose="02020603050405020304" pitchFamily="18" charset="0"/>
              </a:rPr>
            </a:br>
            <a:r>
              <a:rPr lang="ja-JP" altLang="en-US" sz="1600" dirty="0" smtClean="0">
                <a:latin typeface="Times New Roman" panose="02020603050405020304" pitchFamily="18" charset="0"/>
                <a:cs typeface="Times New Roman" panose="02020603050405020304" pitchFamily="18" charset="0"/>
              </a:rPr>
              <a:t>　</a:t>
            </a:r>
            <a:r>
              <a:rPr lang="en-US" altLang="ja-JP" sz="1400" i="1" dirty="0" smtClean="0">
                <a:latin typeface="Times New Roman" panose="02020603050405020304" pitchFamily="18" charset="0"/>
                <a:cs typeface="Times New Roman" panose="02020603050405020304" pitchFamily="18" charset="0"/>
              </a:rPr>
              <a:t>Phys</a:t>
            </a:r>
            <a:r>
              <a:rPr lang="en-US" altLang="ja-JP" sz="1400" i="1" dirty="0">
                <a:latin typeface="Times New Roman" panose="02020603050405020304" pitchFamily="18" charset="0"/>
                <a:cs typeface="Times New Roman" panose="02020603050405020304" pitchFamily="18" charset="0"/>
              </a:rPr>
              <a:t>. Status Solidi</a:t>
            </a:r>
            <a:r>
              <a:rPr lang="en-US" altLang="ja-JP" sz="1400" dirty="0">
                <a:latin typeface="Times New Roman" panose="02020603050405020304" pitchFamily="18" charset="0"/>
                <a:cs typeface="Times New Roman" panose="02020603050405020304" pitchFamily="18" charset="0"/>
              </a:rPr>
              <a:t> 1–14 (2013). </a:t>
            </a:r>
          </a:p>
        </p:txBody>
      </p:sp>
      <p:sp>
        <p:nvSpPr>
          <p:cNvPr id="8" name="正方形/長方形 7"/>
          <p:cNvSpPr/>
          <p:nvPr/>
        </p:nvSpPr>
        <p:spPr>
          <a:xfrm>
            <a:off x="2812490" y="5994307"/>
            <a:ext cx="4814138" cy="646331"/>
          </a:xfrm>
          <a:prstGeom prst="rect">
            <a:avLst/>
          </a:prstGeom>
        </p:spPr>
        <p:txBody>
          <a:bodyPr wrap="none">
            <a:spAutoFit/>
          </a:bodyPr>
          <a:lstStyle/>
          <a:p>
            <a:r>
              <a:rPr lang="en-US" altLang="ja-JP" dirty="0" smtClean="0">
                <a:latin typeface="小塚ゴシック Pro R" panose="020B0400000000000000" pitchFamily="34" charset="-128"/>
                <a:ea typeface="小塚ゴシック Pro R" panose="020B0400000000000000" pitchFamily="34" charset="-128"/>
                <a:cs typeface="Times" panose="02020603050405020304" pitchFamily="18" charset="0"/>
              </a:rPr>
              <a:t>PCP</a:t>
            </a:r>
            <a:r>
              <a:rPr lang="ja-JP" altLang="en-US" dirty="0" smtClean="0">
                <a:latin typeface="小塚ゴシック Pro R" panose="020B0400000000000000" pitchFamily="34" charset="-128"/>
                <a:ea typeface="小塚ゴシック Pro R" panose="020B0400000000000000" pitchFamily="34" charset="-128"/>
                <a:cs typeface="Times" panose="02020603050405020304" pitchFamily="18" charset="0"/>
              </a:rPr>
              <a:t>細孔内にポリエチレングリコール </a:t>
            </a:r>
            <a:endParaRPr lang="en-US" altLang="ja-JP" dirty="0" smtClean="0">
              <a:latin typeface="小塚ゴシック Pro R" panose="020B0400000000000000" pitchFamily="34" charset="-128"/>
              <a:ea typeface="小塚ゴシック Pro R" panose="020B0400000000000000" pitchFamily="34" charset="-128"/>
              <a:cs typeface="Times" panose="02020603050405020304" pitchFamily="18" charset="0"/>
            </a:endParaRPr>
          </a:p>
          <a:p>
            <a:r>
              <a:rPr lang="ja-JP" altLang="en-US" dirty="0" smtClean="0">
                <a:solidFill>
                  <a:srgbClr val="6060FF"/>
                </a:solidFill>
                <a:latin typeface="小塚ゴシック Pro R" panose="020B0400000000000000" pitchFamily="34" charset="-128"/>
                <a:ea typeface="小塚ゴシック Pro R" panose="020B0400000000000000" pitchFamily="34" charset="-128"/>
                <a:cs typeface="Times" panose="02020603050405020304" pitchFamily="18" charset="0"/>
              </a:rPr>
              <a:t>（</a:t>
            </a:r>
            <a:r>
              <a:rPr lang="en-US" altLang="ja-JP" dirty="0" smtClean="0">
                <a:solidFill>
                  <a:srgbClr val="6060FF"/>
                </a:solidFill>
                <a:latin typeface="小塚ゴシック Pro R" panose="020B0400000000000000" pitchFamily="34" charset="-128"/>
                <a:ea typeface="小塚ゴシック Pro R" panose="020B0400000000000000" pitchFamily="34" charset="-128"/>
                <a:cs typeface="Times" panose="02020603050405020304" pitchFamily="18" charset="0"/>
              </a:rPr>
              <a:t>PEG, </a:t>
            </a:r>
            <a:r>
              <a:rPr lang="en-US" altLang="ja-JP" dirty="0" smtClean="0">
                <a:solidFill>
                  <a:srgbClr val="6060FF"/>
                </a:solidFill>
                <a:latin typeface="Times" panose="02020603050405020304" pitchFamily="18" charset="0"/>
                <a:ea typeface="Arial Unicode MS" panose="020B0604020202020204" pitchFamily="50" charset="-128"/>
                <a:cs typeface="Times" panose="02020603050405020304" pitchFamily="18" charset="0"/>
              </a:rPr>
              <a:t>OH-</a:t>
            </a:r>
            <a:r>
              <a:rPr lang="en-US" altLang="ja-JP" dirty="0">
                <a:solidFill>
                  <a:srgbClr val="6060FF"/>
                </a:solidFill>
                <a:latin typeface="Times" panose="02020603050405020304" pitchFamily="18" charset="0"/>
                <a:ea typeface="Arial Unicode MS" panose="020B0604020202020204" pitchFamily="50" charset="-128"/>
                <a:cs typeface="Times" panose="02020603050405020304" pitchFamily="18" charset="0"/>
              </a:rPr>
              <a:t>[-CH</a:t>
            </a:r>
            <a:r>
              <a:rPr lang="en-US" altLang="ja-JP" baseline="-25000" dirty="0">
                <a:solidFill>
                  <a:srgbClr val="6060FF"/>
                </a:solidFill>
                <a:latin typeface="Times" panose="02020603050405020304" pitchFamily="18" charset="0"/>
                <a:ea typeface="Arial Unicode MS" panose="020B0604020202020204" pitchFamily="50" charset="-128"/>
                <a:cs typeface="Times" panose="02020603050405020304" pitchFamily="18" charset="0"/>
              </a:rPr>
              <a:t>2</a:t>
            </a:r>
            <a:r>
              <a:rPr lang="en-US" altLang="ja-JP" dirty="0">
                <a:solidFill>
                  <a:srgbClr val="6060FF"/>
                </a:solidFill>
                <a:latin typeface="Times" panose="02020603050405020304" pitchFamily="18" charset="0"/>
                <a:ea typeface="Arial Unicode MS" panose="020B0604020202020204" pitchFamily="50" charset="-128"/>
                <a:cs typeface="Times" panose="02020603050405020304" pitchFamily="18" charset="0"/>
              </a:rPr>
              <a:t>-CH</a:t>
            </a:r>
            <a:r>
              <a:rPr lang="en-US" altLang="ja-JP" baseline="-25000" dirty="0">
                <a:solidFill>
                  <a:srgbClr val="6060FF"/>
                </a:solidFill>
                <a:latin typeface="Times" panose="02020603050405020304" pitchFamily="18" charset="0"/>
                <a:ea typeface="Arial Unicode MS" panose="020B0604020202020204" pitchFamily="50" charset="-128"/>
                <a:cs typeface="Times" panose="02020603050405020304" pitchFamily="18" charset="0"/>
              </a:rPr>
              <a:t>2</a:t>
            </a:r>
            <a:r>
              <a:rPr lang="en-US" altLang="ja-JP" dirty="0">
                <a:solidFill>
                  <a:srgbClr val="6060FF"/>
                </a:solidFill>
                <a:latin typeface="Times" panose="02020603050405020304" pitchFamily="18" charset="0"/>
                <a:ea typeface="Arial Unicode MS" panose="020B0604020202020204" pitchFamily="50" charset="-128"/>
                <a:cs typeface="Times" panose="02020603050405020304" pitchFamily="18" charset="0"/>
              </a:rPr>
              <a:t>-O-]</a:t>
            </a:r>
            <a:r>
              <a:rPr lang="en-US" altLang="ja-JP" i="1" baseline="-25000" dirty="0">
                <a:solidFill>
                  <a:srgbClr val="6060FF"/>
                </a:solidFill>
                <a:latin typeface="Times" panose="02020603050405020304" pitchFamily="18" charset="0"/>
                <a:ea typeface="Tahoma" panose="020B0604030504040204" pitchFamily="34" charset="0"/>
                <a:cs typeface="Times" panose="02020603050405020304" pitchFamily="18" charset="0"/>
              </a:rPr>
              <a:t>n</a:t>
            </a:r>
            <a:r>
              <a:rPr lang="en-US" altLang="ja-JP" dirty="0">
                <a:solidFill>
                  <a:srgbClr val="6060FF"/>
                </a:solidFill>
                <a:latin typeface="Times" panose="02020603050405020304" pitchFamily="18" charset="0"/>
                <a:ea typeface="Arial Unicode MS" panose="020B0604020202020204" pitchFamily="50" charset="-128"/>
                <a:cs typeface="Times" panose="02020603050405020304" pitchFamily="18" charset="0"/>
              </a:rPr>
              <a:t>-H  (</a:t>
            </a:r>
            <a:r>
              <a:rPr lang="en-US" altLang="ja-JP" i="1" dirty="0">
                <a:solidFill>
                  <a:srgbClr val="6060FF"/>
                </a:solidFill>
                <a:latin typeface="Times" panose="02020603050405020304" pitchFamily="18" charset="0"/>
                <a:ea typeface="Arial Unicode MS" panose="020B0604020202020204" pitchFamily="50" charset="-128"/>
                <a:cs typeface="Times" panose="02020603050405020304" pitchFamily="18" charset="0"/>
              </a:rPr>
              <a:t>n</a:t>
            </a:r>
            <a:r>
              <a:rPr lang="en-US" altLang="ja-JP" dirty="0">
                <a:solidFill>
                  <a:srgbClr val="6060FF"/>
                </a:solidFill>
                <a:latin typeface="Times" panose="02020603050405020304" pitchFamily="18" charset="0"/>
                <a:ea typeface="Arial Unicode MS" panose="020B0604020202020204" pitchFamily="50" charset="-128"/>
                <a:cs typeface="Times" panose="02020603050405020304" pitchFamily="18" charset="0"/>
              </a:rPr>
              <a:t>=14</a:t>
            </a:r>
            <a:r>
              <a:rPr lang="en-US" altLang="ja-JP" dirty="0" smtClean="0">
                <a:solidFill>
                  <a:srgbClr val="6060FF"/>
                </a:solidFill>
                <a:latin typeface="Times" panose="02020603050405020304" pitchFamily="18" charset="0"/>
                <a:ea typeface="Arial Unicode MS" panose="020B0604020202020204" pitchFamily="50" charset="-128"/>
                <a:cs typeface="Times" panose="02020603050405020304" pitchFamily="18" charset="0"/>
              </a:rPr>
              <a:t>)</a:t>
            </a:r>
            <a:r>
              <a:rPr lang="ja-JP" altLang="en-US" dirty="0" smtClean="0">
                <a:solidFill>
                  <a:srgbClr val="6060FF"/>
                </a:solidFill>
                <a:latin typeface="Times" panose="02020603050405020304" pitchFamily="18" charset="0"/>
                <a:ea typeface="Arial Unicode MS" panose="020B0604020202020204" pitchFamily="50" charset="-128"/>
                <a:cs typeface="Times" panose="02020603050405020304" pitchFamily="18" charset="0"/>
              </a:rPr>
              <a:t>） </a:t>
            </a:r>
            <a:r>
              <a:rPr lang="ja-JP" altLang="en-US" dirty="0" smtClean="0">
                <a:latin typeface="小塚ゴシック Pro R" panose="020B0400000000000000" pitchFamily="34" charset="-128"/>
                <a:ea typeface="小塚ゴシック Pro R" panose="020B0400000000000000" pitchFamily="34" charset="-128"/>
                <a:cs typeface="Times" panose="02020603050405020304" pitchFamily="18" charset="0"/>
              </a:rPr>
              <a:t>を配置</a:t>
            </a:r>
            <a:endParaRPr lang="en-US" altLang="ja-JP" dirty="0">
              <a:latin typeface="小塚ゴシック Pro R" panose="020B0400000000000000" pitchFamily="34" charset="-128"/>
              <a:ea typeface="小塚ゴシック Pro R" panose="020B0400000000000000" pitchFamily="34" charset="-128"/>
              <a:cs typeface="Times" panose="02020603050405020304" pitchFamily="18" charset="0"/>
            </a:endParaRPr>
          </a:p>
        </p:txBody>
      </p:sp>
    </p:spTree>
    <p:extLst>
      <p:ext uri="{BB962C8B-B14F-4D97-AF65-F5344CB8AC3E}">
        <p14:creationId xmlns:p14="http://schemas.microsoft.com/office/powerpoint/2010/main" val="4200030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5033651" y="3426020"/>
            <a:ext cx="4084885" cy="1384105"/>
          </a:xfrm>
          <a:prstGeom prst="rect">
            <a:avLst/>
          </a:prstGeom>
        </p:spPr>
      </p:pic>
      <p:sp>
        <p:nvSpPr>
          <p:cNvPr id="2" name="スライド番号プレースホルダー 1"/>
          <p:cNvSpPr>
            <a:spLocks noGrp="1"/>
          </p:cNvSpPr>
          <p:nvPr>
            <p:ph type="sldNum" sz="quarter" idx="12"/>
          </p:nvPr>
        </p:nvSpPr>
        <p:spPr>
          <a:xfrm>
            <a:off x="7003096" y="6492875"/>
            <a:ext cx="2057400" cy="365125"/>
          </a:xfrm>
        </p:spPr>
        <p:txBody>
          <a:bodyPr/>
          <a:lstStyle/>
          <a:p>
            <a:fld id="{61F34C52-A962-4E8D-A3A1-266E442B7808}" type="slidenum">
              <a:rPr kumimoji="1" lang="ja-JP" altLang="en-US" smtClean="0"/>
              <a:t>21</a:t>
            </a:fld>
            <a:endParaRPr kumimoji="1" lang="ja-JP" altLang="en-US" dirty="0"/>
          </a:p>
        </p:txBody>
      </p:sp>
      <p:sp>
        <p:nvSpPr>
          <p:cNvPr id="5" name="Text Box 2"/>
          <p:cNvSpPr txBox="1">
            <a:spLocks noChangeArrowheads="1"/>
          </p:cNvSpPr>
          <p:nvPr/>
        </p:nvSpPr>
        <p:spPr bwMode="auto">
          <a:xfrm>
            <a:off x="467519" y="103629"/>
            <a:ext cx="8208963" cy="646331"/>
          </a:xfrm>
          <a:prstGeom prst="rect">
            <a:avLst/>
          </a:prstGeom>
          <a:noFill/>
          <a:ln w="9525">
            <a:noFill/>
            <a:miter lim="800000"/>
            <a:headEnd/>
            <a:tailEnd/>
          </a:ln>
        </p:spPr>
        <p:txBody>
          <a:bodyPr anchor="b" anchorCtr="1">
            <a:spAutoFit/>
          </a:bodyPr>
          <a:lstStyle/>
          <a:p>
            <a:pPr algn="ctr">
              <a:spcBef>
                <a:spcPct val="50000"/>
              </a:spcBef>
            </a:pPr>
            <a:r>
              <a:rPr lang="en-US" altLang="ja-JP" sz="3600" dirty="0" smtClean="0">
                <a:solidFill>
                  <a:schemeClr val="bg1"/>
                </a:solidFill>
                <a:latin typeface="小塚ゴシック Pro B" pitchFamily="34" charset="-128"/>
                <a:ea typeface="小塚ゴシック Pro B" pitchFamily="34" charset="-128"/>
              </a:rPr>
              <a:t>PCP</a:t>
            </a:r>
            <a:r>
              <a:rPr lang="ja-JP" altLang="en-US" sz="3600" dirty="0" smtClean="0">
                <a:solidFill>
                  <a:schemeClr val="bg1"/>
                </a:solidFill>
                <a:latin typeface="小塚ゴシック Pro B" pitchFamily="34" charset="-128"/>
                <a:ea typeface="小塚ゴシック Pro B" pitchFamily="34" charset="-128"/>
              </a:rPr>
              <a:t>細孔内</a:t>
            </a:r>
            <a:r>
              <a:rPr lang="en-US" altLang="ja-JP" sz="3600" dirty="0" smtClean="0">
                <a:solidFill>
                  <a:schemeClr val="bg1"/>
                </a:solidFill>
                <a:latin typeface="小塚ゴシック Pro B" pitchFamily="34" charset="-128"/>
                <a:ea typeface="小塚ゴシック Pro B" pitchFamily="34" charset="-128"/>
              </a:rPr>
              <a:t>PEG</a:t>
            </a:r>
            <a:r>
              <a:rPr lang="ja-JP" altLang="en-US" sz="3600" dirty="0" smtClean="0">
                <a:solidFill>
                  <a:schemeClr val="bg1"/>
                </a:solidFill>
                <a:latin typeface="小塚ゴシック Pro B" pitchFamily="34" charset="-128"/>
                <a:ea typeface="小塚ゴシック Pro B" pitchFamily="34" charset="-128"/>
              </a:rPr>
              <a:t>分子の挙動</a:t>
            </a:r>
            <a:endParaRPr lang="ja-JP" altLang="en-US" sz="3600" dirty="0">
              <a:solidFill>
                <a:schemeClr val="bg1"/>
              </a:solidFill>
              <a:latin typeface="小塚ゴシック Pro B" pitchFamily="34" charset="-128"/>
              <a:ea typeface="小塚ゴシック Pro B" pitchFamily="34" charset="-128"/>
            </a:endParaRPr>
          </a:p>
        </p:txBody>
      </p:sp>
      <p:pic>
        <p:nvPicPr>
          <p:cNvPr id="13" name="図 12"/>
          <p:cNvPicPr>
            <a:picLocks noChangeAspect="1"/>
          </p:cNvPicPr>
          <p:nvPr/>
        </p:nvPicPr>
        <p:blipFill>
          <a:blip r:embed="rId3"/>
          <a:stretch>
            <a:fillRect/>
          </a:stretch>
        </p:blipFill>
        <p:spPr>
          <a:xfrm>
            <a:off x="362860" y="1110851"/>
            <a:ext cx="3597974" cy="1195007"/>
          </a:xfrm>
          <a:prstGeom prst="rect">
            <a:avLst/>
          </a:prstGeom>
        </p:spPr>
      </p:pic>
      <p:pic>
        <p:nvPicPr>
          <p:cNvPr id="14" name="図 13"/>
          <p:cNvPicPr>
            <a:picLocks noChangeAspect="1"/>
          </p:cNvPicPr>
          <p:nvPr/>
        </p:nvPicPr>
        <p:blipFill>
          <a:blip r:embed="rId4"/>
          <a:stretch>
            <a:fillRect/>
          </a:stretch>
        </p:blipFill>
        <p:spPr>
          <a:xfrm>
            <a:off x="138742" y="3391053"/>
            <a:ext cx="3866769" cy="1246823"/>
          </a:xfrm>
          <a:prstGeom prst="rect">
            <a:avLst/>
          </a:prstGeom>
        </p:spPr>
      </p:pic>
      <p:sp>
        <p:nvSpPr>
          <p:cNvPr id="15" name="下矢印 14"/>
          <p:cNvSpPr/>
          <p:nvPr/>
        </p:nvSpPr>
        <p:spPr>
          <a:xfrm>
            <a:off x="1760207" y="2602009"/>
            <a:ext cx="509537" cy="619624"/>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269744" y="2752345"/>
            <a:ext cx="1678617" cy="369332"/>
          </a:xfrm>
          <a:prstGeom prst="rect">
            <a:avLst/>
          </a:prstGeom>
          <a:noFill/>
        </p:spPr>
        <p:txBody>
          <a:bodyPr wrap="square" rtlCol="0">
            <a:spAutoFit/>
          </a:bodyPr>
          <a:lstStyle/>
          <a:p>
            <a:r>
              <a:rPr kumimoji="1" lang="en-US" altLang="ja-JP" dirty="0" smtClean="0">
                <a:latin typeface="小塚ゴシック Pro R" panose="020B0400000000000000" pitchFamily="34" charset="-128"/>
                <a:ea typeface="小塚ゴシック Pro R" panose="020B0400000000000000" pitchFamily="34" charset="-128"/>
              </a:rPr>
              <a:t>450 K 100 ns</a:t>
            </a:r>
            <a:endParaRPr kumimoji="1" lang="ja-JP" altLang="en-US" dirty="0">
              <a:latin typeface="小塚ゴシック Pro R" panose="020B0400000000000000" pitchFamily="34" charset="-128"/>
              <a:ea typeface="小塚ゴシック Pro R" panose="020B0400000000000000" pitchFamily="34" charset="-128"/>
            </a:endParaRPr>
          </a:p>
        </p:txBody>
      </p:sp>
      <p:sp>
        <p:nvSpPr>
          <p:cNvPr id="3" name="テキスト ボックス 2"/>
          <p:cNvSpPr txBox="1"/>
          <p:nvPr/>
        </p:nvSpPr>
        <p:spPr>
          <a:xfrm>
            <a:off x="138742" y="4831052"/>
            <a:ext cx="4338008" cy="1508105"/>
          </a:xfrm>
          <a:prstGeom prst="rect">
            <a:avLst/>
          </a:prstGeom>
          <a:noFill/>
        </p:spPr>
        <p:txBody>
          <a:bodyPr wrap="square" rtlCol="0">
            <a:spAutoFit/>
          </a:bodyPr>
          <a:lstStyle/>
          <a:p>
            <a:pPr>
              <a:spcBef>
                <a:spcPts val="1200"/>
              </a:spcBef>
            </a:pPr>
            <a:r>
              <a:rPr kumimoji="1" lang="ja-JP" altLang="en-US" dirty="0" smtClean="0">
                <a:latin typeface="小塚ゴシック Pro M" panose="020B0700000000000000" pitchFamily="34" charset="-128"/>
                <a:ea typeface="小塚ゴシック Pro M" panose="020B0700000000000000" pitchFamily="34" charset="-128"/>
              </a:rPr>
              <a:t>高温</a:t>
            </a:r>
            <a:endParaRPr kumimoji="1" lang="en-US" altLang="ja-JP" dirty="0" smtClean="0">
              <a:latin typeface="小塚ゴシック Pro M" panose="020B0700000000000000" pitchFamily="34" charset="-128"/>
              <a:ea typeface="小塚ゴシック Pro M" panose="020B0700000000000000" pitchFamily="34" charset="-128"/>
            </a:endParaRPr>
          </a:p>
          <a:p>
            <a:pPr>
              <a:spcBef>
                <a:spcPts val="1200"/>
              </a:spcBef>
            </a:pPr>
            <a:r>
              <a:rPr kumimoji="1" lang="ja-JP" altLang="en-US" dirty="0" smtClean="0">
                <a:latin typeface="小塚ゴシック Pro R" panose="020B0400000000000000" pitchFamily="34" charset="-128"/>
                <a:ea typeface="小塚ゴシック Pro R" panose="020B0400000000000000" pitchFamily="34" charset="-128"/>
              </a:rPr>
              <a:t>頻繁に拡散移動（細孔内、細孔間とも）</a:t>
            </a:r>
            <a:endParaRPr kumimoji="1" lang="en-US" altLang="ja-JP" dirty="0" smtClean="0">
              <a:latin typeface="小塚ゴシック Pro R" panose="020B0400000000000000" pitchFamily="34" charset="-128"/>
              <a:ea typeface="小塚ゴシック Pro R" panose="020B0400000000000000" pitchFamily="34" charset="-128"/>
            </a:endParaRPr>
          </a:p>
          <a:p>
            <a:pPr>
              <a:spcBef>
                <a:spcPts val="1200"/>
              </a:spcBef>
            </a:pPr>
            <a:r>
              <a:rPr kumimoji="1" lang="en-US" altLang="ja-JP" dirty="0" smtClean="0">
                <a:latin typeface="小塚ゴシック Pro R" panose="020B0400000000000000" pitchFamily="34" charset="-128"/>
                <a:ea typeface="小塚ゴシック Pro R" panose="020B0400000000000000" pitchFamily="34" charset="-128"/>
              </a:rPr>
              <a:t>PEG</a:t>
            </a:r>
            <a:r>
              <a:rPr kumimoji="1" lang="ja-JP" altLang="en-US" dirty="0" smtClean="0">
                <a:latin typeface="小塚ゴシック Pro R" panose="020B0400000000000000" pitchFamily="34" charset="-128"/>
                <a:ea typeface="小塚ゴシック Pro R" panose="020B0400000000000000" pitchFamily="34" charset="-128"/>
              </a:rPr>
              <a:t>分子は伸びた構造をとり、細孔全体に広がる</a:t>
            </a:r>
            <a:endParaRPr kumimoji="1" lang="ja-JP" altLang="en-US" dirty="0">
              <a:latin typeface="小塚ゴシック Pro R" panose="020B0400000000000000" pitchFamily="34" charset="-128"/>
              <a:ea typeface="小塚ゴシック Pro R" panose="020B0400000000000000" pitchFamily="34" charset="-128"/>
            </a:endParaRPr>
          </a:p>
        </p:txBody>
      </p:sp>
      <p:sp>
        <p:nvSpPr>
          <p:cNvPr id="18" name="テキスト ボックス 17"/>
          <p:cNvSpPr txBox="1"/>
          <p:nvPr/>
        </p:nvSpPr>
        <p:spPr>
          <a:xfrm>
            <a:off x="3853111" y="3490318"/>
            <a:ext cx="1493688" cy="369332"/>
          </a:xfrm>
          <a:prstGeom prst="rect">
            <a:avLst/>
          </a:prstGeom>
          <a:noFill/>
        </p:spPr>
        <p:txBody>
          <a:bodyPr wrap="square" rtlCol="0">
            <a:spAutoFit/>
          </a:bodyPr>
          <a:lstStyle/>
          <a:p>
            <a:r>
              <a:rPr lang="en-US" altLang="ja-JP" dirty="0" smtClean="0">
                <a:latin typeface="小塚ゴシック Pro R" panose="020B0400000000000000" pitchFamily="34" charset="-128"/>
                <a:ea typeface="小塚ゴシック Pro R" panose="020B0400000000000000" pitchFamily="34" charset="-128"/>
              </a:rPr>
              <a:t>300</a:t>
            </a:r>
            <a:r>
              <a:rPr kumimoji="1" lang="en-US" altLang="ja-JP" dirty="0" smtClean="0">
                <a:latin typeface="小塚ゴシック Pro R" panose="020B0400000000000000" pitchFamily="34" charset="-128"/>
                <a:ea typeface="小塚ゴシック Pro R" panose="020B0400000000000000" pitchFamily="34" charset="-128"/>
              </a:rPr>
              <a:t> K 150 ns</a:t>
            </a:r>
            <a:endParaRPr kumimoji="1" lang="ja-JP" altLang="en-US" dirty="0">
              <a:latin typeface="小塚ゴシック Pro R" panose="020B0400000000000000" pitchFamily="34" charset="-128"/>
              <a:ea typeface="小塚ゴシック Pro R" panose="020B0400000000000000" pitchFamily="34" charset="-128"/>
            </a:endParaRPr>
          </a:p>
        </p:txBody>
      </p:sp>
      <p:sp>
        <p:nvSpPr>
          <p:cNvPr id="19" name="下矢印 18"/>
          <p:cNvSpPr/>
          <p:nvPr/>
        </p:nvSpPr>
        <p:spPr>
          <a:xfrm rot="16200000">
            <a:off x="4317231" y="3784375"/>
            <a:ext cx="509537" cy="460177"/>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082217" y="4766547"/>
            <a:ext cx="4014158" cy="1508105"/>
          </a:xfrm>
          <a:prstGeom prst="rect">
            <a:avLst/>
          </a:prstGeom>
          <a:noFill/>
        </p:spPr>
        <p:txBody>
          <a:bodyPr wrap="square" rtlCol="0">
            <a:spAutoFit/>
          </a:bodyPr>
          <a:lstStyle/>
          <a:p>
            <a:pPr>
              <a:spcBef>
                <a:spcPts val="1200"/>
              </a:spcBef>
            </a:pPr>
            <a:r>
              <a:rPr kumimoji="1" lang="ja-JP" altLang="en-US" dirty="0" smtClean="0">
                <a:latin typeface="小塚ゴシック Pro M" panose="020B0700000000000000" pitchFamily="34" charset="-128"/>
                <a:ea typeface="小塚ゴシック Pro M" panose="020B0700000000000000" pitchFamily="34" charset="-128"/>
              </a:rPr>
              <a:t>常温</a:t>
            </a:r>
            <a:endParaRPr kumimoji="1" lang="en-US" altLang="ja-JP" dirty="0" smtClean="0">
              <a:latin typeface="小塚ゴシック Pro M" panose="020B0700000000000000" pitchFamily="34" charset="-128"/>
              <a:ea typeface="小塚ゴシック Pro M" panose="020B0700000000000000" pitchFamily="34" charset="-128"/>
            </a:endParaRPr>
          </a:p>
          <a:p>
            <a:pPr>
              <a:spcBef>
                <a:spcPts val="1200"/>
              </a:spcBef>
            </a:pPr>
            <a:r>
              <a:rPr kumimoji="1" lang="ja-JP" altLang="en-US" dirty="0" smtClean="0">
                <a:latin typeface="小塚ゴシック Pro R" panose="020B0400000000000000" pitchFamily="34" charset="-128"/>
                <a:ea typeface="小塚ゴシック Pro R" panose="020B0400000000000000" pitchFamily="34" charset="-128"/>
              </a:rPr>
              <a:t>拡散移動の頻度はかなり小さい</a:t>
            </a:r>
            <a:endParaRPr kumimoji="1" lang="en-US" altLang="ja-JP" dirty="0" smtClean="0">
              <a:latin typeface="小塚ゴシック Pro R" panose="020B0400000000000000" pitchFamily="34" charset="-128"/>
              <a:ea typeface="小塚ゴシック Pro R" panose="020B0400000000000000" pitchFamily="34" charset="-128"/>
            </a:endParaRPr>
          </a:p>
          <a:p>
            <a:pPr>
              <a:spcBef>
                <a:spcPts val="1200"/>
              </a:spcBef>
            </a:pPr>
            <a:r>
              <a:rPr kumimoji="1" lang="en-US" altLang="ja-JP" dirty="0" smtClean="0">
                <a:latin typeface="小塚ゴシック Pro R" panose="020B0400000000000000" pitchFamily="34" charset="-128"/>
                <a:ea typeface="小塚ゴシック Pro R" panose="020B0400000000000000" pitchFamily="34" charset="-128"/>
              </a:rPr>
              <a:t>PEG</a:t>
            </a:r>
            <a:r>
              <a:rPr kumimoji="1" lang="ja-JP" altLang="en-US" dirty="0" smtClean="0">
                <a:latin typeface="小塚ゴシック Pro R" panose="020B0400000000000000" pitchFamily="34" charset="-128"/>
                <a:ea typeface="小塚ゴシック Pro R" panose="020B0400000000000000" pitchFamily="34" charset="-128"/>
              </a:rPr>
              <a:t>分子は縮んだ構造をとり、</a:t>
            </a:r>
            <a:r>
              <a:rPr kumimoji="1" lang="en-US" altLang="ja-JP" dirty="0" smtClean="0">
                <a:latin typeface="小塚ゴシック Pro R" panose="020B0400000000000000" pitchFamily="34" charset="-128"/>
                <a:ea typeface="小塚ゴシック Pro R" panose="020B0400000000000000" pitchFamily="34" charset="-128"/>
              </a:rPr>
              <a:t>PEG</a:t>
            </a:r>
            <a:r>
              <a:rPr kumimoji="1" lang="ja-JP" altLang="en-US" dirty="0" smtClean="0">
                <a:latin typeface="小塚ゴシック Pro R" panose="020B0400000000000000" pitchFamily="34" charset="-128"/>
                <a:ea typeface="小塚ゴシック Pro R" panose="020B0400000000000000" pitchFamily="34" charset="-128"/>
              </a:rPr>
              <a:t>分子同士が接近して局在化する</a:t>
            </a:r>
            <a:endParaRPr kumimoji="1" lang="ja-JP" altLang="en-US" dirty="0">
              <a:latin typeface="小塚ゴシック Pro R" panose="020B0400000000000000" pitchFamily="34" charset="-128"/>
              <a:ea typeface="小塚ゴシック Pro R" panose="020B0400000000000000" pitchFamily="34" charset="-128"/>
            </a:endParaRPr>
          </a:p>
        </p:txBody>
      </p:sp>
    </p:spTree>
    <p:extLst>
      <p:ext uri="{BB962C8B-B14F-4D97-AF65-F5344CB8AC3E}">
        <p14:creationId xmlns:p14="http://schemas.microsoft.com/office/powerpoint/2010/main" val="425730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a:spLocks noGrp="1"/>
          </p:cNvSpPr>
          <p:nvPr>
            <p:ph type="title"/>
          </p:nvPr>
        </p:nvSpPr>
        <p:spPr>
          <a:xfrm>
            <a:off x="247650" y="1423988"/>
            <a:ext cx="8648700" cy="4576762"/>
          </a:xfrm>
        </p:spPr>
        <p:txBody>
          <a:bodyPr anchor="ctr">
            <a:noAutofit/>
          </a:bodyPr>
          <a:lstStyle/>
          <a:p>
            <a:pPr algn="ctr">
              <a:lnSpc>
                <a:spcPct val="100000"/>
              </a:lnSpc>
              <a:spcAft>
                <a:spcPts val="1800"/>
              </a:spcAft>
            </a:pPr>
            <a:r>
              <a:rPr kumimoji="1" lang="ja-JP" altLang="en-US" dirty="0" smtClean="0">
                <a:solidFill>
                  <a:srgbClr val="023411"/>
                </a:solidFill>
                <a:latin typeface="小塚ゴシック Pro B" pitchFamily="34" charset="-128"/>
                <a:ea typeface="小塚ゴシック Pro B" pitchFamily="34" charset="-128"/>
              </a:rPr>
              <a:t>今後の展望</a:t>
            </a:r>
            <a:r>
              <a:rPr kumimoji="1" lang="en-US" altLang="ja-JP" dirty="0" smtClean="0">
                <a:solidFill>
                  <a:srgbClr val="023411"/>
                </a:solidFill>
                <a:latin typeface="小塚ゴシック Pro B" pitchFamily="34" charset="-128"/>
                <a:ea typeface="小塚ゴシック Pro B" pitchFamily="34" charset="-128"/>
              </a:rPr>
              <a:t/>
            </a:r>
            <a:br>
              <a:rPr kumimoji="1" lang="en-US" altLang="ja-JP" dirty="0" smtClean="0">
                <a:solidFill>
                  <a:srgbClr val="023411"/>
                </a:solidFill>
                <a:latin typeface="小塚ゴシック Pro B" pitchFamily="34" charset="-128"/>
                <a:ea typeface="小塚ゴシック Pro B" pitchFamily="34" charset="-128"/>
              </a:rPr>
            </a:br>
            <a:r>
              <a:rPr kumimoji="1" lang="en-US" altLang="ja-JP" dirty="0" smtClean="0">
                <a:latin typeface="小塚ゴシック Pro B" pitchFamily="34" charset="-128"/>
                <a:ea typeface="小塚ゴシック Pro B" pitchFamily="34" charset="-128"/>
              </a:rPr>
              <a:t/>
            </a:r>
            <a:br>
              <a:rPr kumimoji="1" lang="en-US" altLang="ja-JP" dirty="0" smtClean="0">
                <a:latin typeface="小塚ゴシック Pro B" pitchFamily="34" charset="-128"/>
                <a:ea typeface="小塚ゴシック Pro B" pitchFamily="34" charset="-128"/>
              </a:rPr>
            </a:br>
            <a:r>
              <a:rPr kumimoji="1" lang="en-US" altLang="ja-JP" dirty="0" smtClean="0">
                <a:latin typeface="小塚ゴシック Pro B" pitchFamily="34" charset="-128"/>
                <a:ea typeface="小塚ゴシック Pro B" pitchFamily="34" charset="-128"/>
              </a:rPr>
              <a:t>PCP</a:t>
            </a:r>
            <a:r>
              <a:rPr kumimoji="1" lang="ja-JP" altLang="en-US" dirty="0" smtClean="0">
                <a:latin typeface="小塚ゴシック Pro B" pitchFamily="34" charset="-128"/>
                <a:ea typeface="小塚ゴシック Pro B" pitchFamily="34" charset="-128"/>
              </a:rPr>
              <a:t>細孔内での重合反応</a:t>
            </a:r>
            <a:r>
              <a:rPr lang="en-US" altLang="ja-JP" dirty="0">
                <a:latin typeface="小塚ゴシック Pro B" pitchFamily="34" charset="-128"/>
                <a:ea typeface="小塚ゴシック Pro B" pitchFamily="34" charset="-128"/>
              </a:rPr>
              <a:t/>
            </a:r>
            <a:br>
              <a:rPr lang="en-US" altLang="ja-JP" dirty="0">
                <a:latin typeface="小塚ゴシック Pro B" pitchFamily="34" charset="-128"/>
                <a:ea typeface="小塚ゴシック Pro B" pitchFamily="34" charset="-128"/>
              </a:rPr>
            </a:br>
            <a:r>
              <a:rPr lang="ja-JP" altLang="en-US" dirty="0" smtClean="0">
                <a:latin typeface="小塚ゴシック Pro B" pitchFamily="34" charset="-128"/>
                <a:ea typeface="小塚ゴシック Pro B" pitchFamily="34" charset="-128"/>
              </a:rPr>
              <a:t>シミュレーションを実現する</a:t>
            </a:r>
            <a:r>
              <a:rPr lang="en-US" altLang="ja-JP" dirty="0" smtClean="0">
                <a:latin typeface="小塚ゴシック Pro B" pitchFamily="34" charset="-128"/>
                <a:ea typeface="小塚ゴシック Pro B" pitchFamily="34" charset="-128"/>
              </a:rPr>
              <a:t/>
            </a:r>
            <a:br>
              <a:rPr lang="en-US" altLang="ja-JP" dirty="0" smtClean="0">
                <a:latin typeface="小塚ゴシック Pro B" pitchFamily="34" charset="-128"/>
                <a:ea typeface="小塚ゴシック Pro B" pitchFamily="34" charset="-128"/>
              </a:rPr>
            </a:br>
            <a:r>
              <a:rPr lang="ja-JP" altLang="en-US" dirty="0">
                <a:latin typeface="小塚ゴシック Pro B" pitchFamily="34" charset="-128"/>
                <a:ea typeface="小塚ゴシック Pro B" pitchFamily="34" charset="-128"/>
              </a:rPr>
              <a:t>混合</a:t>
            </a:r>
            <a:r>
              <a:rPr lang="en-US" altLang="ja-JP" dirty="0" smtClean="0">
                <a:latin typeface="小塚ゴシック Pro B" pitchFamily="34" charset="-128"/>
                <a:ea typeface="小塚ゴシック Pro B" pitchFamily="34" charset="-128"/>
              </a:rPr>
              <a:t>MC/MD</a:t>
            </a:r>
            <a:r>
              <a:rPr lang="ja-JP" altLang="en-US" dirty="0">
                <a:latin typeface="小塚ゴシック Pro B" pitchFamily="34" charset="-128"/>
                <a:ea typeface="小塚ゴシック Pro B" pitchFamily="34" charset="-128"/>
              </a:rPr>
              <a:t>重</a:t>
            </a:r>
            <a:r>
              <a:rPr lang="ja-JP" altLang="en-US" dirty="0" smtClean="0">
                <a:latin typeface="小塚ゴシック Pro B" pitchFamily="34" charset="-128"/>
                <a:ea typeface="小塚ゴシック Pro B" pitchFamily="34" charset="-128"/>
              </a:rPr>
              <a:t>合法</a:t>
            </a:r>
            <a:r>
              <a:rPr lang="ja-JP" altLang="en-US" dirty="0">
                <a:latin typeface="小塚ゴシック Pro B" pitchFamily="34" charset="-128"/>
                <a:ea typeface="小塚ゴシック Pro B" pitchFamily="34" charset="-128"/>
              </a:rPr>
              <a:t>の</a:t>
            </a:r>
            <a:r>
              <a:rPr lang="ja-JP" altLang="en-US" dirty="0" smtClean="0">
                <a:latin typeface="小塚ゴシック Pro B" pitchFamily="34" charset="-128"/>
                <a:ea typeface="小塚ゴシック Pro B" pitchFamily="34" charset="-128"/>
              </a:rPr>
              <a:t>開発</a:t>
            </a:r>
            <a:r>
              <a:rPr lang="en-US" altLang="ja-JP" dirty="0" smtClean="0">
                <a:latin typeface="小塚ゴシック Pro B" pitchFamily="34" charset="-128"/>
                <a:ea typeface="小塚ゴシック Pro B" pitchFamily="34" charset="-128"/>
              </a:rPr>
              <a:t/>
            </a:r>
            <a:br>
              <a:rPr lang="en-US" altLang="ja-JP" dirty="0" smtClean="0">
                <a:latin typeface="小塚ゴシック Pro B" pitchFamily="34" charset="-128"/>
                <a:ea typeface="小塚ゴシック Pro B" pitchFamily="34" charset="-128"/>
              </a:rPr>
            </a:br>
            <a:r>
              <a:rPr lang="ja-JP" altLang="en-US" dirty="0" smtClean="0">
                <a:solidFill>
                  <a:schemeClr val="accent6">
                    <a:lumMod val="75000"/>
                  </a:schemeClr>
                </a:solidFill>
                <a:latin typeface="小塚ゴシック Pro B" pitchFamily="34" charset="-128"/>
                <a:ea typeface="小塚ゴシック Pro B" pitchFamily="34" charset="-128"/>
              </a:rPr>
              <a:t>（分子技術との連携）</a:t>
            </a:r>
            <a:endParaRPr kumimoji="1" lang="ja-JP" altLang="en-US" dirty="0">
              <a:solidFill>
                <a:schemeClr val="accent6">
                  <a:lumMod val="75000"/>
                </a:schemeClr>
              </a:solidFill>
              <a:latin typeface="小塚ゴシック Pro B" pitchFamily="34" charset="-128"/>
              <a:ea typeface="小塚ゴシック Pro B" pitchFamily="34" charset="-128"/>
            </a:endParaRPr>
          </a:p>
        </p:txBody>
      </p:sp>
      <p:sp>
        <p:nvSpPr>
          <p:cNvPr id="5" name="スライド番号プレースホルダー 4"/>
          <p:cNvSpPr>
            <a:spLocks noGrp="1"/>
          </p:cNvSpPr>
          <p:nvPr>
            <p:ph type="sldNum" sz="quarter" idx="12"/>
          </p:nvPr>
        </p:nvSpPr>
        <p:spPr>
          <a:xfrm>
            <a:off x="7004797" y="6419104"/>
            <a:ext cx="2057400" cy="365125"/>
          </a:xfrm>
        </p:spPr>
        <p:txBody>
          <a:bodyPr/>
          <a:lstStyle/>
          <a:p>
            <a:fld id="{61F34C52-A962-4E8D-A3A1-266E442B7808}" type="slidenum">
              <a:rPr kumimoji="1" lang="ja-JP" altLang="en-US" smtClean="0"/>
              <a:t>22</a:t>
            </a:fld>
            <a:endParaRPr kumimoji="1" lang="ja-JP" altLang="en-US"/>
          </a:p>
        </p:txBody>
      </p:sp>
    </p:spTree>
    <p:extLst>
      <p:ext uri="{BB962C8B-B14F-4D97-AF65-F5344CB8AC3E}">
        <p14:creationId xmlns:p14="http://schemas.microsoft.com/office/powerpoint/2010/main" val="1363137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6879180" y="6323444"/>
            <a:ext cx="2133600" cy="365125"/>
          </a:xfrm>
        </p:spPr>
        <p:txBody>
          <a:bodyPr/>
          <a:lstStyle/>
          <a:p>
            <a:pPr algn="r"/>
            <a:fld id="{377AB16B-3908-4437-B9E4-0F116E29837B}" type="slidenum">
              <a:rPr kumimoji="1" lang="ja-JP" altLang="en-US" smtClean="0"/>
              <a:pPr algn="r"/>
              <a:t>23</a:t>
            </a:fld>
            <a:endParaRPr kumimoji="1" lang="ja-JP" altLang="en-US"/>
          </a:p>
        </p:txBody>
      </p:sp>
      <p:sp>
        <p:nvSpPr>
          <p:cNvPr id="7" name="テキスト ボックス 6"/>
          <p:cNvSpPr txBox="1"/>
          <p:nvPr/>
        </p:nvSpPr>
        <p:spPr>
          <a:xfrm>
            <a:off x="112562" y="3611329"/>
            <a:ext cx="2438732" cy="400110"/>
          </a:xfrm>
          <a:prstGeom prst="rect">
            <a:avLst/>
          </a:prstGeom>
          <a:noFill/>
        </p:spPr>
        <p:txBody>
          <a:bodyPr wrap="square" rtlCol="0">
            <a:spAutoFit/>
          </a:bodyPr>
          <a:lstStyle/>
          <a:p>
            <a:r>
              <a:rPr lang="ja-JP" altLang="en-US" sz="2000" dirty="0" smtClean="0">
                <a:ea typeface="メイリオ" pitchFamily="50" charset="-128"/>
              </a:rPr>
              <a:t>① </a:t>
            </a:r>
            <a:r>
              <a:rPr kumimoji="1" lang="ja-JP" altLang="en-US" sz="2000" dirty="0" smtClean="0">
                <a:solidFill>
                  <a:srgbClr val="0000FF"/>
                </a:solidFill>
                <a:ea typeface="メイリオ" pitchFamily="50" charset="-128"/>
              </a:rPr>
              <a:t>電子状態計算</a:t>
            </a:r>
            <a:endParaRPr kumimoji="1" lang="ja-JP" altLang="en-US" sz="2000" dirty="0">
              <a:solidFill>
                <a:srgbClr val="0000FF"/>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107504" y="3954968"/>
            <a:ext cx="5832648" cy="338554"/>
          </a:xfrm>
          <a:prstGeom prst="rect">
            <a:avLst/>
          </a:prstGeom>
          <a:noFill/>
        </p:spPr>
        <p:txBody>
          <a:bodyPr wrap="square" rtlCol="0">
            <a:spAutoFit/>
          </a:bodyPr>
          <a:lstStyle/>
          <a:p>
            <a:r>
              <a:rPr lang="ja-JP" altLang="en-US" sz="1600" dirty="0" smtClean="0">
                <a:ea typeface="メイリオ" pitchFamily="50" charset="-128"/>
              </a:rPr>
              <a:t>利点</a:t>
            </a:r>
            <a:r>
              <a:rPr lang="en-US" altLang="ja-JP" sz="1600" dirty="0" smtClean="0">
                <a:ea typeface="メイリオ" pitchFamily="50" charset="-128"/>
              </a:rPr>
              <a:t>: </a:t>
            </a:r>
            <a:r>
              <a:rPr kumimoji="1" lang="ja-JP" altLang="en-US" sz="1600" dirty="0" smtClean="0">
                <a:ea typeface="メイリオ" pitchFamily="50" charset="-128"/>
              </a:rPr>
              <a:t>素反応の反応速度、平衡定数などの詳細な解析が可能</a:t>
            </a:r>
            <a:endParaRPr kumimoji="1" lang="ja-JP" altLang="en-US" sz="1600" dirty="0">
              <a:ea typeface="メイリオ" pitchFamily="50" charset="-128"/>
            </a:endParaRPr>
          </a:p>
        </p:txBody>
      </p:sp>
      <p:sp>
        <p:nvSpPr>
          <p:cNvPr id="9" name="テキスト ボックス 8"/>
          <p:cNvSpPr txBox="1"/>
          <p:nvPr/>
        </p:nvSpPr>
        <p:spPr>
          <a:xfrm>
            <a:off x="109399" y="4243000"/>
            <a:ext cx="8279025" cy="338554"/>
          </a:xfrm>
          <a:prstGeom prst="rect">
            <a:avLst/>
          </a:prstGeom>
          <a:noFill/>
        </p:spPr>
        <p:txBody>
          <a:bodyPr wrap="square" rtlCol="0">
            <a:spAutoFit/>
          </a:bodyPr>
          <a:lstStyle/>
          <a:p>
            <a:r>
              <a:rPr lang="ja-JP" altLang="en-US" sz="1600" dirty="0" smtClean="0">
                <a:ea typeface="メイリオ" pitchFamily="50" charset="-128"/>
              </a:rPr>
              <a:t>欠点</a:t>
            </a:r>
            <a:r>
              <a:rPr lang="en-US" altLang="ja-JP" sz="1600" dirty="0" smtClean="0">
                <a:ea typeface="メイリオ" pitchFamily="50" charset="-128"/>
              </a:rPr>
              <a:t>: </a:t>
            </a:r>
            <a:r>
              <a:rPr lang="ja-JP" altLang="en-US" sz="1600" dirty="0" smtClean="0">
                <a:ea typeface="メイリオ" pitchFamily="50" charset="-128"/>
              </a:rPr>
              <a:t>高分子や分子集合体</a:t>
            </a:r>
            <a:r>
              <a:rPr lang="ja-JP" altLang="en-US" sz="1600" dirty="0" smtClean="0">
                <a:latin typeface="Arial" pitchFamily="34" charset="0"/>
                <a:ea typeface="メイリオ" pitchFamily="50" charset="-128"/>
                <a:cs typeface="Arial" pitchFamily="34" charset="0"/>
              </a:rPr>
              <a:t>形成に関わる素反応群がもたらす複合効果の評価は困難</a:t>
            </a:r>
            <a:endParaRPr kumimoji="1" lang="ja-JP" altLang="en-US" sz="1600" dirty="0">
              <a:latin typeface="Arial" pitchFamily="34" charset="0"/>
              <a:ea typeface="メイリオ" pitchFamily="50" charset="-128"/>
              <a:cs typeface="Arial" pitchFamily="34" charset="0"/>
            </a:endParaRPr>
          </a:p>
        </p:txBody>
      </p:sp>
      <p:sp>
        <p:nvSpPr>
          <p:cNvPr id="10" name="テキスト ボックス 9"/>
          <p:cNvSpPr txBox="1"/>
          <p:nvPr/>
        </p:nvSpPr>
        <p:spPr>
          <a:xfrm>
            <a:off x="133298" y="4653562"/>
            <a:ext cx="5272848" cy="400110"/>
          </a:xfrm>
          <a:prstGeom prst="rect">
            <a:avLst/>
          </a:prstGeom>
          <a:noFill/>
        </p:spPr>
        <p:txBody>
          <a:bodyPr wrap="square" rtlCol="0">
            <a:spAutoFit/>
          </a:bodyPr>
          <a:lstStyle/>
          <a:p>
            <a:r>
              <a:rPr lang="ja-JP" altLang="en-US" sz="2000" dirty="0" smtClean="0">
                <a:ea typeface="メイリオ" pitchFamily="50" charset="-128"/>
              </a:rPr>
              <a:t>② </a:t>
            </a:r>
            <a:r>
              <a:rPr lang="ja-JP" altLang="en-US" sz="2000" dirty="0" smtClean="0">
                <a:solidFill>
                  <a:srgbClr val="C00000"/>
                </a:solidFill>
                <a:ea typeface="メイリオ" pitchFamily="50" charset="-128"/>
              </a:rPr>
              <a:t>第一原理</a:t>
            </a:r>
            <a:r>
              <a:rPr lang="en-US" altLang="ja-JP" sz="2000" dirty="0" smtClean="0">
                <a:solidFill>
                  <a:srgbClr val="C00000"/>
                </a:solidFill>
                <a:latin typeface="Arial" pitchFamily="34" charset="0"/>
                <a:ea typeface="メイリオ" pitchFamily="50" charset="-128"/>
                <a:cs typeface="Arial" pitchFamily="34" charset="0"/>
              </a:rPr>
              <a:t>MD</a:t>
            </a:r>
            <a:r>
              <a:rPr lang="ja-JP" altLang="en-US" sz="2000" dirty="0" smtClean="0">
                <a:solidFill>
                  <a:srgbClr val="C00000"/>
                </a:solidFill>
                <a:latin typeface="Arial" pitchFamily="34" charset="0"/>
                <a:ea typeface="メイリオ" pitchFamily="50" charset="-128"/>
                <a:cs typeface="Arial" pitchFamily="34" charset="0"/>
              </a:rPr>
              <a:t>法</a:t>
            </a:r>
            <a:endParaRPr kumimoji="1" lang="ja-JP" altLang="en-US" sz="2000" dirty="0">
              <a:solidFill>
                <a:srgbClr val="C00000"/>
              </a:solidFill>
              <a:latin typeface="Arial" pitchFamily="34" charset="0"/>
              <a:ea typeface="メイリオ" pitchFamily="50" charset="-128"/>
              <a:cs typeface="Arial" pitchFamily="34" charset="0"/>
            </a:endParaRPr>
          </a:p>
        </p:txBody>
      </p:sp>
      <p:sp>
        <p:nvSpPr>
          <p:cNvPr id="11" name="テキスト ボックス 10"/>
          <p:cNvSpPr txBox="1"/>
          <p:nvPr/>
        </p:nvSpPr>
        <p:spPr>
          <a:xfrm>
            <a:off x="129538" y="4963080"/>
            <a:ext cx="8690934" cy="338554"/>
          </a:xfrm>
          <a:prstGeom prst="rect">
            <a:avLst/>
          </a:prstGeom>
          <a:noFill/>
        </p:spPr>
        <p:txBody>
          <a:bodyPr wrap="square" rtlCol="0">
            <a:spAutoFit/>
          </a:bodyPr>
          <a:lstStyle/>
          <a:p>
            <a:r>
              <a:rPr lang="ja-JP" altLang="en-US" sz="1600" dirty="0" smtClean="0">
                <a:ea typeface="メイリオ" pitchFamily="50" charset="-128"/>
              </a:rPr>
              <a:t>利点</a:t>
            </a:r>
            <a:r>
              <a:rPr lang="en-US" altLang="ja-JP" sz="1600" dirty="0" smtClean="0">
                <a:ea typeface="メイリオ" pitchFamily="50" charset="-128"/>
              </a:rPr>
              <a:t>: </a:t>
            </a:r>
            <a:r>
              <a:rPr lang="ja-JP" altLang="en-US" sz="1600" dirty="0" smtClean="0">
                <a:ea typeface="メイリオ" pitchFamily="50" charset="-128"/>
              </a:rPr>
              <a:t>超空間内で起こる素反応を非経験的</a:t>
            </a:r>
            <a:r>
              <a:rPr lang="en-US" altLang="ja-JP" sz="1600" dirty="0" smtClean="0">
                <a:ea typeface="メイリオ" pitchFamily="50" charset="-128"/>
              </a:rPr>
              <a:t>(</a:t>
            </a:r>
            <a:r>
              <a:rPr lang="ja-JP" altLang="en-US" sz="1600" dirty="0" smtClean="0">
                <a:ea typeface="メイリオ" pitchFamily="50" charset="-128"/>
              </a:rPr>
              <a:t>あるいは半経験的</a:t>
            </a:r>
            <a:r>
              <a:rPr lang="en-US" altLang="ja-JP" sz="1600" dirty="0" smtClean="0">
                <a:ea typeface="メイリオ" pitchFamily="50" charset="-128"/>
              </a:rPr>
              <a:t>)</a:t>
            </a:r>
            <a:r>
              <a:rPr lang="ja-JP" altLang="en-US" sz="1600" dirty="0" smtClean="0">
                <a:ea typeface="メイリオ" pitchFamily="50" charset="-128"/>
              </a:rPr>
              <a:t>に解析</a:t>
            </a:r>
            <a:r>
              <a:rPr lang="en-US" altLang="ja-JP" sz="1600" dirty="0" smtClean="0">
                <a:ea typeface="メイリオ" pitchFamily="50" charset="-128"/>
              </a:rPr>
              <a:t>(</a:t>
            </a:r>
            <a:r>
              <a:rPr lang="ja-JP" altLang="en-US" sz="1600" dirty="0" smtClean="0">
                <a:ea typeface="メイリオ" pitchFamily="50" charset="-128"/>
              </a:rPr>
              <a:t>観測</a:t>
            </a:r>
            <a:r>
              <a:rPr lang="en-US" altLang="ja-JP" sz="1600" dirty="0" smtClean="0">
                <a:ea typeface="メイリオ" pitchFamily="50" charset="-128"/>
              </a:rPr>
              <a:t>)</a:t>
            </a:r>
            <a:r>
              <a:rPr lang="ja-JP" altLang="en-US" sz="1600" dirty="0">
                <a:ea typeface="メイリオ" pitchFamily="50" charset="-128"/>
              </a:rPr>
              <a:t>することが</a:t>
            </a:r>
            <a:r>
              <a:rPr lang="ja-JP" altLang="en-US" sz="1600" dirty="0" smtClean="0">
                <a:ea typeface="メイリオ" pitchFamily="50" charset="-128"/>
              </a:rPr>
              <a:t>可能</a:t>
            </a:r>
            <a:endParaRPr kumimoji="1" lang="ja-JP" altLang="en-US" sz="1600" dirty="0">
              <a:ea typeface="メイリオ" pitchFamily="50" charset="-128"/>
            </a:endParaRPr>
          </a:p>
        </p:txBody>
      </p:sp>
      <p:sp>
        <p:nvSpPr>
          <p:cNvPr id="12" name="テキスト ボックス 11"/>
          <p:cNvSpPr txBox="1"/>
          <p:nvPr/>
        </p:nvSpPr>
        <p:spPr>
          <a:xfrm>
            <a:off x="129275" y="5251112"/>
            <a:ext cx="6670491" cy="338554"/>
          </a:xfrm>
          <a:prstGeom prst="rect">
            <a:avLst/>
          </a:prstGeom>
          <a:noFill/>
        </p:spPr>
        <p:txBody>
          <a:bodyPr wrap="square" rtlCol="0">
            <a:spAutoFit/>
          </a:bodyPr>
          <a:lstStyle/>
          <a:p>
            <a:r>
              <a:rPr lang="ja-JP" altLang="en-US" sz="1600" dirty="0" smtClean="0">
                <a:ea typeface="メイリオ" pitchFamily="50" charset="-128"/>
              </a:rPr>
              <a:t>欠点</a:t>
            </a:r>
            <a:r>
              <a:rPr lang="en-US" altLang="ja-JP" sz="1600" dirty="0" smtClean="0">
                <a:ea typeface="メイリオ" pitchFamily="50" charset="-128"/>
              </a:rPr>
              <a:t>: </a:t>
            </a:r>
            <a:r>
              <a:rPr lang="ja-JP" altLang="en-US" sz="1600" dirty="0" smtClean="0">
                <a:ea typeface="メイリオ" pitchFamily="50" charset="-128"/>
              </a:rPr>
              <a:t>計算コストが高く、</a:t>
            </a:r>
            <a:r>
              <a:rPr lang="ja-JP" altLang="en-US" sz="1600" dirty="0" smtClean="0">
                <a:latin typeface="Arial" pitchFamily="34" charset="0"/>
                <a:ea typeface="メイリオ" pitchFamily="50" charset="-128"/>
                <a:cs typeface="Arial" pitchFamily="34" charset="0"/>
              </a:rPr>
              <a:t>大きな時空</a:t>
            </a:r>
            <a:r>
              <a:rPr lang="ja-JP" altLang="en-US" sz="1600" dirty="0" smtClean="0">
                <a:ea typeface="メイリオ" pitchFamily="50" charset="-128"/>
              </a:rPr>
              <a:t>スケールの計算は困難</a:t>
            </a:r>
            <a:r>
              <a:rPr lang="en-US" altLang="ja-JP" sz="1600" dirty="0">
                <a:latin typeface="Arial" pitchFamily="34" charset="0"/>
                <a:ea typeface="メイリオ" pitchFamily="50" charset="-128"/>
                <a:cs typeface="Arial" pitchFamily="34" charset="0"/>
              </a:rPr>
              <a:t>(</a:t>
            </a:r>
            <a:r>
              <a:rPr lang="ja-JP" altLang="en-US" sz="1600" dirty="0">
                <a:latin typeface="Arial" pitchFamily="34" charset="0"/>
                <a:ea typeface="メイリオ" pitchFamily="50" charset="-128"/>
                <a:cs typeface="Arial" pitchFamily="34" charset="0"/>
              </a:rPr>
              <a:t>～</a:t>
            </a:r>
            <a:r>
              <a:rPr lang="en-US" altLang="ja-JP" sz="1600" dirty="0" err="1">
                <a:latin typeface="Arial" pitchFamily="34" charset="0"/>
                <a:ea typeface="メイリオ" pitchFamily="50" charset="-128"/>
                <a:cs typeface="Arial" pitchFamily="34" charset="0"/>
              </a:rPr>
              <a:t>ps</a:t>
            </a:r>
            <a:r>
              <a:rPr lang="en-US" altLang="ja-JP" sz="1600" dirty="0" smtClean="0">
                <a:latin typeface="Arial" pitchFamily="34" charset="0"/>
                <a:ea typeface="メイリオ" pitchFamily="50" charset="-128"/>
                <a:cs typeface="Arial" pitchFamily="34" charset="0"/>
              </a:rPr>
              <a:t>)</a:t>
            </a:r>
            <a:endParaRPr lang="ja-JP" altLang="en-US" sz="1600" dirty="0">
              <a:latin typeface="Arial" pitchFamily="34" charset="0"/>
              <a:ea typeface="メイリオ" pitchFamily="50" charset="-128"/>
              <a:cs typeface="Arial" pitchFamily="34" charset="0"/>
            </a:endParaRPr>
          </a:p>
        </p:txBody>
      </p:sp>
      <p:sp>
        <p:nvSpPr>
          <p:cNvPr id="20" name="テキスト ボックス 19"/>
          <p:cNvSpPr txBox="1"/>
          <p:nvPr/>
        </p:nvSpPr>
        <p:spPr>
          <a:xfrm>
            <a:off x="179512" y="980728"/>
            <a:ext cx="8208912" cy="523220"/>
          </a:xfrm>
          <a:prstGeom prst="rect">
            <a:avLst/>
          </a:prstGeom>
          <a:noFill/>
        </p:spPr>
        <p:txBody>
          <a:bodyPr wrap="square" rtlCol="0">
            <a:spAutoFit/>
          </a:bodyPr>
          <a:lstStyle/>
          <a:p>
            <a:r>
              <a:rPr lang="ja-JP" altLang="en-US" sz="2800" dirty="0" smtClean="0">
                <a:ea typeface="メイリオ" pitchFamily="50" charset="-128"/>
              </a:rPr>
              <a:t>●</a:t>
            </a:r>
            <a:r>
              <a:rPr lang="ja-JP" altLang="en-US" sz="2400" dirty="0" smtClean="0">
                <a:solidFill>
                  <a:srgbClr val="0070C0"/>
                </a:solidFill>
                <a:ea typeface="メイリオ" pitchFamily="50" charset="-128"/>
              </a:rPr>
              <a:t>混合</a:t>
            </a:r>
            <a:r>
              <a:rPr lang="en-US" altLang="ja-JP" sz="2400" dirty="0" smtClean="0">
                <a:solidFill>
                  <a:srgbClr val="0070C0"/>
                </a:solidFill>
                <a:ea typeface="メイリオ" pitchFamily="50" charset="-128"/>
              </a:rPr>
              <a:t>MC/MD</a:t>
            </a:r>
            <a:r>
              <a:rPr lang="ja-JP" altLang="en-US" sz="2400" dirty="0" smtClean="0">
                <a:solidFill>
                  <a:srgbClr val="0070C0"/>
                </a:solidFill>
                <a:ea typeface="メイリオ" pitchFamily="50" charset="-128"/>
              </a:rPr>
              <a:t>反応法に</a:t>
            </a:r>
            <a:r>
              <a:rPr lang="ja-JP" altLang="en-US" sz="2400" smtClean="0">
                <a:solidFill>
                  <a:srgbClr val="0070C0"/>
                </a:solidFill>
                <a:ea typeface="メイリオ" pitchFamily="50" charset="-128"/>
              </a:rPr>
              <a:t>よるシミュレーション</a:t>
            </a:r>
            <a:endParaRPr kumimoji="1" lang="ja-JP" altLang="en-US" sz="2400" dirty="0">
              <a:solidFill>
                <a:srgbClr val="0070C0"/>
              </a:solidFill>
              <a:ea typeface="メイリオ" pitchFamily="50" charset="-128"/>
            </a:endParaRPr>
          </a:p>
        </p:txBody>
      </p:sp>
      <p:sp>
        <p:nvSpPr>
          <p:cNvPr id="21" name="テキスト ボックス 20"/>
          <p:cNvSpPr txBox="1"/>
          <p:nvPr/>
        </p:nvSpPr>
        <p:spPr>
          <a:xfrm>
            <a:off x="288032" y="1486525"/>
            <a:ext cx="8676456" cy="646331"/>
          </a:xfrm>
          <a:prstGeom prst="rect">
            <a:avLst/>
          </a:prstGeom>
          <a:noFill/>
        </p:spPr>
        <p:txBody>
          <a:bodyPr wrap="square" rtlCol="0">
            <a:spAutoFit/>
          </a:bodyPr>
          <a:lstStyle/>
          <a:p>
            <a:r>
              <a:rPr lang="ja-JP" altLang="en-US" b="1" dirty="0" smtClean="0">
                <a:latin typeface="Arial" pitchFamily="34" charset="0"/>
                <a:ea typeface="メイリオ" pitchFamily="50" charset="-128"/>
                <a:cs typeface="Arial" pitchFamily="34" charset="0"/>
              </a:rPr>
              <a:t>利点</a:t>
            </a:r>
            <a:r>
              <a:rPr lang="en-US" altLang="ja-JP" dirty="0" smtClean="0">
                <a:latin typeface="Arial" pitchFamily="34" charset="0"/>
                <a:ea typeface="メイリオ" pitchFamily="50" charset="-128"/>
                <a:cs typeface="Arial" pitchFamily="34" charset="0"/>
              </a:rPr>
              <a:t>: </a:t>
            </a:r>
            <a:r>
              <a:rPr lang="ja-JP" altLang="en-US" dirty="0" smtClean="0">
                <a:latin typeface="Arial" pitchFamily="34" charset="0"/>
                <a:ea typeface="メイリオ" pitchFamily="50" charset="-128"/>
                <a:cs typeface="Arial" pitchFamily="34" charset="0"/>
              </a:rPr>
              <a:t>高分子･集合体の形成過程を</a:t>
            </a:r>
            <a:r>
              <a:rPr lang="ja-JP" altLang="en-US" dirty="0">
                <a:latin typeface="Arial" pitchFamily="34" charset="0"/>
                <a:ea typeface="メイリオ" pitchFamily="50" charset="-128"/>
                <a:cs typeface="Arial" pitchFamily="34" charset="0"/>
              </a:rPr>
              <a:t>計算</a:t>
            </a:r>
            <a:r>
              <a:rPr lang="ja-JP" altLang="en-US" dirty="0" smtClean="0">
                <a:latin typeface="Arial" pitchFamily="34" charset="0"/>
                <a:ea typeface="メイリオ" pitchFamily="50" charset="-128"/>
                <a:cs typeface="Arial" pitchFamily="34" charset="0"/>
              </a:rPr>
              <a:t>するのに</a:t>
            </a:r>
            <a:r>
              <a:rPr lang="ja-JP" altLang="en-US" u="sng" dirty="0" smtClean="0">
                <a:latin typeface="Arial" pitchFamily="34" charset="0"/>
                <a:ea typeface="メイリオ" pitchFamily="50" charset="-128"/>
                <a:cs typeface="Arial" pitchFamily="34" charset="0"/>
              </a:rPr>
              <a:t>十分な時空スケール</a:t>
            </a:r>
            <a:r>
              <a:rPr lang="ja-JP" altLang="en-US" dirty="0" smtClean="0">
                <a:latin typeface="Arial" pitchFamily="34" charset="0"/>
                <a:ea typeface="メイリオ" pitchFamily="50" charset="-128"/>
                <a:cs typeface="Arial" pitchFamily="34" charset="0"/>
              </a:rPr>
              <a:t>の計算が可能！　</a:t>
            </a:r>
            <a:endParaRPr lang="en-US" altLang="ja-JP" dirty="0" smtClean="0">
              <a:latin typeface="Arial" pitchFamily="34" charset="0"/>
              <a:ea typeface="メイリオ" pitchFamily="50" charset="-128"/>
              <a:cs typeface="Arial" pitchFamily="34" charset="0"/>
            </a:endParaRPr>
          </a:p>
          <a:p>
            <a:r>
              <a:rPr lang="ja-JP" altLang="en-US" dirty="0">
                <a:latin typeface="Arial" pitchFamily="34" charset="0"/>
                <a:ea typeface="メイリオ" pitchFamily="50" charset="-128"/>
                <a:cs typeface="Arial" pitchFamily="34" charset="0"/>
              </a:rPr>
              <a:t>　</a:t>
            </a:r>
            <a:r>
              <a:rPr lang="ja-JP" altLang="en-US" dirty="0" smtClean="0">
                <a:latin typeface="Arial" pitchFamily="34" charset="0"/>
                <a:ea typeface="メイリオ" pitchFamily="50" charset="-128"/>
                <a:cs typeface="Arial" pitchFamily="34" charset="0"/>
              </a:rPr>
              <a:t>　 </a:t>
            </a:r>
            <a:r>
              <a:rPr lang="en-US" altLang="ja-JP" dirty="0" smtClean="0">
                <a:latin typeface="Arial" pitchFamily="34" charset="0"/>
                <a:ea typeface="メイリオ" pitchFamily="50" charset="-128"/>
                <a:cs typeface="Arial" pitchFamily="34" charset="0"/>
              </a:rPr>
              <a:t>(</a:t>
            </a:r>
            <a:r>
              <a:rPr lang="ja-JP" altLang="en-US" dirty="0" smtClean="0">
                <a:latin typeface="Arial" pitchFamily="34" charset="0"/>
                <a:ea typeface="メイリオ" pitchFamily="50" charset="-128"/>
                <a:cs typeface="Arial" pitchFamily="34" charset="0"/>
              </a:rPr>
              <a:t>～</a:t>
            </a:r>
            <a:r>
              <a:rPr lang="en-US" altLang="ja-JP" dirty="0" err="1" smtClean="0">
                <a:latin typeface="Arial" pitchFamily="34" charset="0"/>
                <a:ea typeface="メイリオ" pitchFamily="50" charset="-128"/>
                <a:cs typeface="Arial" pitchFamily="34" charset="0"/>
              </a:rPr>
              <a:t>μs</a:t>
            </a:r>
            <a:r>
              <a:rPr lang="en-US" altLang="ja-JP" dirty="0" smtClean="0">
                <a:latin typeface="Arial" pitchFamily="34" charset="0"/>
                <a:ea typeface="メイリオ" pitchFamily="50" charset="-128"/>
                <a:cs typeface="Arial" pitchFamily="34" charset="0"/>
              </a:rPr>
              <a:t>)</a:t>
            </a:r>
            <a:r>
              <a:rPr kumimoji="1" lang="ja-JP" altLang="en-US" dirty="0" smtClean="0">
                <a:latin typeface="Arial" pitchFamily="34" charset="0"/>
                <a:ea typeface="メイリオ" pitchFamily="50" charset="-128"/>
                <a:cs typeface="Arial" pitchFamily="34" charset="0"/>
              </a:rPr>
              <a:t> （必要ならば、第一原理的な力を用いた反応シミュレーションも！</a:t>
            </a:r>
            <a:r>
              <a:rPr lang="ja-JP" altLang="en-US" dirty="0">
                <a:latin typeface="Arial" pitchFamily="34" charset="0"/>
                <a:ea typeface="メイリオ" pitchFamily="50" charset="-128"/>
                <a:cs typeface="Arial" pitchFamily="34" charset="0"/>
              </a:rPr>
              <a:t>）</a:t>
            </a:r>
            <a:endParaRPr kumimoji="1" lang="en-US" altLang="ja-JP" dirty="0" smtClean="0">
              <a:latin typeface="Arial" pitchFamily="34" charset="0"/>
              <a:ea typeface="メイリオ" pitchFamily="50" charset="-128"/>
              <a:cs typeface="Arial" pitchFamily="34" charset="0"/>
            </a:endParaRPr>
          </a:p>
        </p:txBody>
      </p:sp>
      <p:sp>
        <p:nvSpPr>
          <p:cNvPr id="23" name="テキスト ボックス 22"/>
          <p:cNvSpPr txBox="1"/>
          <p:nvPr/>
        </p:nvSpPr>
        <p:spPr>
          <a:xfrm>
            <a:off x="2178269" y="3634007"/>
            <a:ext cx="3973425" cy="338554"/>
          </a:xfrm>
          <a:prstGeom prst="rect">
            <a:avLst/>
          </a:prstGeom>
          <a:noFill/>
        </p:spPr>
        <p:txBody>
          <a:bodyPr wrap="square" rtlCol="0">
            <a:spAutoFit/>
          </a:bodyPr>
          <a:lstStyle/>
          <a:p>
            <a:pPr algn="just">
              <a:spcBef>
                <a:spcPts val="600"/>
              </a:spcBef>
            </a:pPr>
            <a:r>
              <a:rPr lang="en-US" altLang="ja-JP" sz="1600" dirty="0" smtClean="0">
                <a:solidFill>
                  <a:srgbClr val="0000FF"/>
                </a:solidFill>
                <a:latin typeface="Arial" pitchFamily="34" charset="0"/>
                <a:ea typeface="メイリオ" pitchFamily="50" charset="-128"/>
                <a:cs typeface="Arial" pitchFamily="34" charset="0"/>
              </a:rPr>
              <a:t>→</a:t>
            </a:r>
            <a:r>
              <a:rPr lang="ja-JP" altLang="en-US" sz="1600" dirty="0" smtClean="0">
                <a:solidFill>
                  <a:srgbClr val="0000FF"/>
                </a:solidFill>
                <a:latin typeface="Arial" pitchFamily="34" charset="0"/>
                <a:ea typeface="メイリオ" pitchFamily="50" charset="-128"/>
                <a:cs typeface="Arial" pitchFamily="34" charset="0"/>
              </a:rPr>
              <a:t>　</a:t>
            </a:r>
            <a:r>
              <a:rPr lang="ja-JP" altLang="en-US" sz="1600" u="sng" dirty="0" smtClean="0">
                <a:solidFill>
                  <a:srgbClr val="0000FF"/>
                </a:solidFill>
                <a:latin typeface="Arial" pitchFamily="34" charset="0"/>
                <a:ea typeface="メイリオ" pitchFamily="50" charset="-128"/>
                <a:cs typeface="Arial" pitchFamily="34" charset="0"/>
              </a:rPr>
              <a:t>素反応の反応速度と</a:t>
            </a:r>
            <a:r>
              <a:rPr lang="ja-JP" altLang="en-US" sz="1600" u="sng" dirty="0">
                <a:solidFill>
                  <a:srgbClr val="0000FF"/>
                </a:solidFill>
                <a:latin typeface="Arial" pitchFamily="34" charset="0"/>
                <a:ea typeface="メイリオ" pitchFamily="50" charset="-128"/>
                <a:cs typeface="Arial" pitchFamily="34" charset="0"/>
              </a:rPr>
              <a:t>平衡</a:t>
            </a:r>
            <a:r>
              <a:rPr lang="ja-JP" altLang="en-US" sz="1600" u="sng" dirty="0" smtClean="0">
                <a:solidFill>
                  <a:srgbClr val="0000FF"/>
                </a:solidFill>
                <a:latin typeface="Arial" pitchFamily="34" charset="0"/>
                <a:ea typeface="メイリオ" pitchFamily="50" charset="-128"/>
                <a:cs typeface="Arial" pitchFamily="34" charset="0"/>
              </a:rPr>
              <a:t>定数を算出</a:t>
            </a:r>
            <a:endParaRPr lang="en-US" altLang="ja-JP" sz="1600" dirty="0" smtClean="0">
              <a:solidFill>
                <a:srgbClr val="0000FF"/>
              </a:solidFill>
              <a:latin typeface="Arial" pitchFamily="34" charset="0"/>
              <a:ea typeface="メイリオ" pitchFamily="50" charset="-128"/>
              <a:cs typeface="Arial" pitchFamily="34" charset="0"/>
            </a:endParaRPr>
          </a:p>
        </p:txBody>
      </p:sp>
      <p:sp>
        <p:nvSpPr>
          <p:cNvPr id="24" name="テキスト ボックス 23"/>
          <p:cNvSpPr txBox="1"/>
          <p:nvPr/>
        </p:nvSpPr>
        <p:spPr>
          <a:xfrm>
            <a:off x="2367526" y="4674622"/>
            <a:ext cx="6452946" cy="338554"/>
          </a:xfrm>
          <a:prstGeom prst="rect">
            <a:avLst/>
          </a:prstGeom>
          <a:noFill/>
        </p:spPr>
        <p:txBody>
          <a:bodyPr wrap="square" rtlCol="0">
            <a:spAutoFit/>
          </a:bodyPr>
          <a:lstStyle/>
          <a:p>
            <a:pPr algn="just"/>
            <a:r>
              <a:rPr lang="en-US" altLang="ja-JP" sz="1600" dirty="0" smtClean="0">
                <a:solidFill>
                  <a:srgbClr val="0000FF"/>
                </a:solidFill>
                <a:latin typeface="Arial" pitchFamily="34" charset="0"/>
                <a:ea typeface="メイリオ" pitchFamily="50" charset="-128"/>
                <a:cs typeface="Arial" pitchFamily="34" charset="0"/>
              </a:rPr>
              <a:t>→</a:t>
            </a:r>
            <a:r>
              <a:rPr lang="ja-JP" altLang="en-US" sz="1600" dirty="0" smtClean="0">
                <a:solidFill>
                  <a:srgbClr val="0000FF"/>
                </a:solidFill>
                <a:latin typeface="Arial" pitchFamily="34" charset="0"/>
                <a:ea typeface="メイリオ" pitchFamily="50" charset="-128"/>
                <a:cs typeface="Arial" pitchFamily="34" charset="0"/>
              </a:rPr>
              <a:t>　</a:t>
            </a:r>
            <a:r>
              <a:rPr lang="ja-JP" altLang="en-US" sz="1600" dirty="0" smtClean="0">
                <a:solidFill>
                  <a:srgbClr val="0066FF"/>
                </a:solidFill>
                <a:latin typeface="Arial" pitchFamily="34" charset="0"/>
                <a:ea typeface="メイリオ" pitchFamily="50" charset="-128"/>
                <a:cs typeface="Arial" pitchFamily="34" charset="0"/>
              </a:rPr>
              <a:t>実験結果</a:t>
            </a:r>
            <a:r>
              <a:rPr lang="ja-JP" altLang="en-US" sz="1600" dirty="0" smtClean="0">
                <a:solidFill>
                  <a:prstClr val="black"/>
                </a:solidFill>
                <a:latin typeface="Arial" pitchFamily="34" charset="0"/>
                <a:ea typeface="メイリオ" pitchFamily="50" charset="-128"/>
                <a:cs typeface="Arial" pitchFamily="34" charset="0"/>
              </a:rPr>
              <a:t>と合わせて、</a:t>
            </a:r>
            <a:r>
              <a:rPr lang="ja-JP" altLang="en-US" sz="1600" u="sng" dirty="0" smtClean="0">
                <a:solidFill>
                  <a:srgbClr val="C00000"/>
                </a:solidFill>
                <a:latin typeface="Arial" pitchFamily="34" charset="0"/>
                <a:ea typeface="メイリオ" pitchFamily="50" charset="-128"/>
                <a:cs typeface="Arial" pitchFamily="34" charset="0"/>
              </a:rPr>
              <a:t>高分子や集合体形成過程</a:t>
            </a:r>
            <a:r>
              <a:rPr lang="ja-JP" altLang="en-US" sz="1600" u="sng" dirty="0">
                <a:solidFill>
                  <a:srgbClr val="C00000"/>
                </a:solidFill>
                <a:latin typeface="Arial" pitchFamily="34" charset="0"/>
                <a:ea typeface="メイリオ" pitchFamily="50" charset="-128"/>
                <a:cs typeface="Arial" pitchFamily="34" charset="0"/>
              </a:rPr>
              <a:t>の</a:t>
            </a:r>
            <a:r>
              <a:rPr lang="ja-JP" altLang="en-US" sz="1600" u="sng" dirty="0" smtClean="0">
                <a:solidFill>
                  <a:srgbClr val="C00000"/>
                </a:solidFill>
                <a:latin typeface="Arial" pitchFamily="34" charset="0"/>
                <a:ea typeface="メイリオ" pitchFamily="50" charset="-128"/>
                <a:cs typeface="Arial" pitchFamily="34" charset="0"/>
              </a:rPr>
              <a:t>素反応</a:t>
            </a:r>
            <a:r>
              <a:rPr lang="ja-JP" altLang="en-US" sz="1600" u="sng" dirty="0" smtClean="0">
                <a:solidFill>
                  <a:prstClr val="black"/>
                </a:solidFill>
                <a:latin typeface="Arial" pitchFamily="34" charset="0"/>
                <a:ea typeface="メイリオ" pitchFamily="50" charset="-128"/>
                <a:cs typeface="Arial" pitchFamily="34" charset="0"/>
              </a:rPr>
              <a:t>を推定</a:t>
            </a:r>
            <a:endParaRPr lang="en-US" altLang="ja-JP" sz="1600" dirty="0" smtClean="0">
              <a:solidFill>
                <a:prstClr val="black"/>
              </a:solidFill>
              <a:latin typeface="Arial" pitchFamily="34" charset="0"/>
              <a:ea typeface="メイリオ" pitchFamily="50" charset="-128"/>
              <a:cs typeface="Arial" pitchFamily="34" charset="0"/>
            </a:endParaRPr>
          </a:p>
        </p:txBody>
      </p:sp>
      <p:sp>
        <p:nvSpPr>
          <p:cNvPr id="2" name="フリーフォーム 1"/>
          <p:cNvSpPr/>
          <p:nvPr/>
        </p:nvSpPr>
        <p:spPr>
          <a:xfrm rot="10800000">
            <a:off x="3742614" y="2686850"/>
            <a:ext cx="614518" cy="925023"/>
          </a:xfrm>
          <a:custGeom>
            <a:avLst/>
            <a:gdLst>
              <a:gd name="connsiteX0" fmla="*/ 0 w 937260"/>
              <a:gd name="connsiteY0" fmla="*/ 0 h 1485900"/>
              <a:gd name="connsiteX1" fmla="*/ 582930 w 937260"/>
              <a:gd name="connsiteY1" fmla="*/ 651510 h 1485900"/>
              <a:gd name="connsiteX2" fmla="*/ 937260 w 937260"/>
              <a:gd name="connsiteY2" fmla="*/ 1485900 h 1485900"/>
            </a:gdLst>
            <a:ahLst/>
            <a:cxnLst>
              <a:cxn ang="0">
                <a:pos x="connsiteX0" y="connsiteY0"/>
              </a:cxn>
              <a:cxn ang="0">
                <a:pos x="connsiteX1" y="connsiteY1"/>
              </a:cxn>
              <a:cxn ang="0">
                <a:pos x="connsiteX2" y="connsiteY2"/>
              </a:cxn>
            </a:cxnLst>
            <a:rect l="l" t="t" r="r" b="b"/>
            <a:pathLst>
              <a:path w="937260" h="1485900">
                <a:moveTo>
                  <a:pt x="0" y="0"/>
                </a:moveTo>
                <a:cubicBezTo>
                  <a:pt x="213360" y="201930"/>
                  <a:pt x="426720" y="403860"/>
                  <a:pt x="582930" y="651510"/>
                </a:cubicBezTo>
                <a:cubicBezTo>
                  <a:pt x="739140" y="899160"/>
                  <a:pt x="838200" y="1192530"/>
                  <a:pt x="937260" y="1485900"/>
                </a:cubicBez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3851920" y="2697481"/>
            <a:ext cx="2947847" cy="1947080"/>
            <a:chOff x="2050564" y="2409855"/>
            <a:chExt cx="5059464" cy="2234706"/>
          </a:xfrm>
        </p:grpSpPr>
        <p:sp>
          <p:nvSpPr>
            <p:cNvPr id="25" name="フリーフォーム 24"/>
            <p:cNvSpPr/>
            <p:nvPr/>
          </p:nvSpPr>
          <p:spPr>
            <a:xfrm rot="10800000">
              <a:off x="2050564" y="2409855"/>
              <a:ext cx="2449428" cy="803121"/>
            </a:xfrm>
            <a:custGeom>
              <a:avLst/>
              <a:gdLst>
                <a:gd name="connsiteX0" fmla="*/ 0 w 937260"/>
                <a:gd name="connsiteY0" fmla="*/ 0 h 1485900"/>
                <a:gd name="connsiteX1" fmla="*/ 582930 w 937260"/>
                <a:gd name="connsiteY1" fmla="*/ 651510 h 1485900"/>
                <a:gd name="connsiteX2" fmla="*/ 937260 w 937260"/>
                <a:gd name="connsiteY2" fmla="*/ 1485900 h 1485900"/>
              </a:gdLst>
              <a:ahLst/>
              <a:cxnLst>
                <a:cxn ang="0">
                  <a:pos x="connsiteX0" y="connsiteY0"/>
                </a:cxn>
                <a:cxn ang="0">
                  <a:pos x="connsiteX1" y="connsiteY1"/>
                </a:cxn>
                <a:cxn ang="0">
                  <a:pos x="connsiteX2" y="connsiteY2"/>
                </a:cxn>
              </a:cxnLst>
              <a:rect l="l" t="t" r="r" b="b"/>
              <a:pathLst>
                <a:path w="937260" h="1485900">
                  <a:moveTo>
                    <a:pt x="0" y="0"/>
                  </a:moveTo>
                  <a:cubicBezTo>
                    <a:pt x="213360" y="201930"/>
                    <a:pt x="426720" y="403860"/>
                    <a:pt x="582930" y="651510"/>
                  </a:cubicBezTo>
                  <a:cubicBezTo>
                    <a:pt x="739140" y="899160"/>
                    <a:pt x="838200" y="1192530"/>
                    <a:pt x="937260" y="1485900"/>
                  </a:cubicBez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4499992" y="3212977"/>
              <a:ext cx="2160240" cy="803121"/>
            </a:xfrm>
            <a:custGeom>
              <a:avLst/>
              <a:gdLst>
                <a:gd name="connsiteX0" fmla="*/ 0 w 937260"/>
                <a:gd name="connsiteY0" fmla="*/ 0 h 1485900"/>
                <a:gd name="connsiteX1" fmla="*/ 582930 w 937260"/>
                <a:gd name="connsiteY1" fmla="*/ 651510 h 1485900"/>
                <a:gd name="connsiteX2" fmla="*/ 937260 w 937260"/>
                <a:gd name="connsiteY2" fmla="*/ 1485900 h 1485900"/>
              </a:gdLst>
              <a:ahLst/>
              <a:cxnLst>
                <a:cxn ang="0">
                  <a:pos x="connsiteX0" y="connsiteY0"/>
                </a:cxn>
                <a:cxn ang="0">
                  <a:pos x="connsiteX1" y="connsiteY1"/>
                </a:cxn>
                <a:cxn ang="0">
                  <a:pos x="connsiteX2" y="connsiteY2"/>
                </a:cxn>
              </a:cxnLst>
              <a:rect l="l" t="t" r="r" b="b"/>
              <a:pathLst>
                <a:path w="937260" h="1485900">
                  <a:moveTo>
                    <a:pt x="0" y="0"/>
                  </a:moveTo>
                  <a:cubicBezTo>
                    <a:pt x="213360" y="201930"/>
                    <a:pt x="426720" y="403860"/>
                    <a:pt x="582930" y="651510"/>
                  </a:cubicBezTo>
                  <a:cubicBezTo>
                    <a:pt x="739140" y="899160"/>
                    <a:pt x="838200" y="1192530"/>
                    <a:pt x="937260" y="1485900"/>
                  </a:cubicBezTo>
                </a:path>
              </a:pathLst>
            </a:custGeom>
            <a:no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6660233" y="4016099"/>
              <a:ext cx="449795" cy="628462"/>
            </a:xfrm>
            <a:custGeom>
              <a:avLst/>
              <a:gdLst>
                <a:gd name="connsiteX0" fmla="*/ 0 w 937260"/>
                <a:gd name="connsiteY0" fmla="*/ 0 h 1485900"/>
                <a:gd name="connsiteX1" fmla="*/ 582930 w 937260"/>
                <a:gd name="connsiteY1" fmla="*/ 651510 h 1485900"/>
                <a:gd name="connsiteX2" fmla="*/ 937260 w 937260"/>
                <a:gd name="connsiteY2" fmla="*/ 1485900 h 1485900"/>
              </a:gdLst>
              <a:ahLst/>
              <a:cxnLst>
                <a:cxn ang="0">
                  <a:pos x="connsiteX0" y="connsiteY0"/>
                </a:cxn>
                <a:cxn ang="0">
                  <a:pos x="connsiteX1" y="connsiteY1"/>
                </a:cxn>
                <a:cxn ang="0">
                  <a:pos x="connsiteX2" y="connsiteY2"/>
                </a:cxn>
              </a:cxnLst>
              <a:rect l="l" t="t" r="r" b="b"/>
              <a:pathLst>
                <a:path w="937260" h="1485900">
                  <a:moveTo>
                    <a:pt x="0" y="0"/>
                  </a:moveTo>
                  <a:cubicBezTo>
                    <a:pt x="213360" y="201930"/>
                    <a:pt x="426720" y="403860"/>
                    <a:pt x="582930" y="651510"/>
                  </a:cubicBezTo>
                  <a:cubicBezTo>
                    <a:pt x="739140" y="899160"/>
                    <a:pt x="838200" y="1192530"/>
                    <a:pt x="937260" y="1485900"/>
                  </a:cubicBezTo>
                </a:path>
              </a:pathLst>
            </a:custGeom>
            <a:no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p:cNvSpPr txBox="1"/>
          <p:nvPr/>
        </p:nvSpPr>
        <p:spPr>
          <a:xfrm>
            <a:off x="300064" y="2122565"/>
            <a:ext cx="7517119" cy="646331"/>
          </a:xfrm>
          <a:prstGeom prst="rect">
            <a:avLst/>
          </a:prstGeom>
          <a:noFill/>
        </p:spPr>
        <p:txBody>
          <a:bodyPr wrap="square" rtlCol="0">
            <a:spAutoFit/>
          </a:bodyPr>
          <a:lstStyle/>
          <a:p>
            <a:r>
              <a:rPr lang="ja-JP" altLang="en-US" b="1" dirty="0" smtClean="0">
                <a:latin typeface="Arial" pitchFamily="34" charset="0"/>
                <a:ea typeface="メイリオ" pitchFamily="50" charset="-128"/>
                <a:cs typeface="Arial" pitchFamily="34" charset="0"/>
              </a:rPr>
              <a:t>必要</a:t>
            </a:r>
            <a:r>
              <a:rPr lang="ja-JP" altLang="en-US" b="1" dirty="0">
                <a:latin typeface="Arial" pitchFamily="34" charset="0"/>
                <a:ea typeface="メイリオ" pitchFamily="50" charset="-128"/>
                <a:cs typeface="Arial" pitchFamily="34" charset="0"/>
              </a:rPr>
              <a:t>情報</a:t>
            </a:r>
            <a:r>
              <a:rPr lang="ja-JP" altLang="en-US" dirty="0" smtClean="0">
                <a:latin typeface="Arial" pitchFamily="34" charset="0"/>
                <a:ea typeface="メイリオ" pitchFamily="50" charset="-128"/>
                <a:cs typeface="Arial" pitchFamily="34" charset="0"/>
              </a:rPr>
              <a:t>：  ・反応スキームの構築</a:t>
            </a:r>
            <a:endParaRPr lang="en-US" altLang="ja-JP" dirty="0" smtClean="0">
              <a:latin typeface="Arial" pitchFamily="34" charset="0"/>
              <a:ea typeface="メイリオ" pitchFamily="50" charset="-128"/>
              <a:cs typeface="Arial" pitchFamily="34" charset="0"/>
            </a:endParaRPr>
          </a:p>
          <a:p>
            <a:r>
              <a:rPr lang="ja-JP" altLang="en-US" dirty="0">
                <a:latin typeface="Arial" pitchFamily="34" charset="0"/>
                <a:ea typeface="メイリオ" pitchFamily="50" charset="-128"/>
                <a:cs typeface="Arial" pitchFamily="34" charset="0"/>
              </a:rPr>
              <a:t>　</a:t>
            </a:r>
            <a:r>
              <a:rPr lang="ja-JP" altLang="en-US" dirty="0" smtClean="0">
                <a:latin typeface="Arial" pitchFamily="34" charset="0"/>
                <a:ea typeface="メイリオ" pitchFamily="50" charset="-128"/>
                <a:cs typeface="Arial" pitchFamily="34" charset="0"/>
              </a:rPr>
              <a:t>　  　　　・素反応群の</a:t>
            </a:r>
            <a:r>
              <a:rPr lang="ja-JP" altLang="en-US" dirty="0">
                <a:latin typeface="Arial" pitchFamily="34" charset="0"/>
                <a:ea typeface="メイリオ" pitchFamily="50" charset="-128"/>
                <a:cs typeface="Arial" pitchFamily="34" charset="0"/>
              </a:rPr>
              <a:t>反応</a:t>
            </a:r>
            <a:r>
              <a:rPr lang="ja-JP" altLang="en-US" dirty="0" smtClean="0">
                <a:latin typeface="Arial" pitchFamily="34" charset="0"/>
                <a:ea typeface="メイリオ" pitchFamily="50" charset="-128"/>
                <a:cs typeface="Arial" pitchFamily="34" charset="0"/>
              </a:rPr>
              <a:t>データ</a:t>
            </a:r>
            <a:r>
              <a:rPr lang="en-US" altLang="ja-JP" dirty="0" smtClean="0">
                <a:latin typeface="Arial" pitchFamily="34" charset="0"/>
                <a:ea typeface="メイリオ" pitchFamily="50" charset="-128"/>
                <a:cs typeface="Arial" pitchFamily="34" charset="0"/>
              </a:rPr>
              <a:t>(</a:t>
            </a:r>
            <a:r>
              <a:rPr lang="ja-JP" altLang="en-US" dirty="0" smtClean="0">
                <a:latin typeface="Arial" pitchFamily="34" charset="0"/>
                <a:ea typeface="メイリオ" pitchFamily="50" charset="-128"/>
                <a:cs typeface="Arial" pitchFamily="34" charset="0"/>
              </a:rPr>
              <a:t>反応熱、熱力学的条件</a:t>
            </a:r>
            <a:r>
              <a:rPr lang="en-US" altLang="ja-JP" dirty="0" smtClean="0">
                <a:latin typeface="Arial" pitchFamily="34" charset="0"/>
                <a:ea typeface="メイリオ" pitchFamily="50" charset="-128"/>
                <a:cs typeface="Arial" pitchFamily="34" charset="0"/>
              </a:rPr>
              <a:t>)</a:t>
            </a:r>
            <a:endParaRPr kumimoji="1" lang="ja-JP" altLang="en-US" dirty="0">
              <a:latin typeface="Arial" pitchFamily="34" charset="0"/>
              <a:ea typeface="メイリオ" pitchFamily="50" charset="-128"/>
              <a:cs typeface="Arial" pitchFamily="34" charset="0"/>
            </a:endParaRPr>
          </a:p>
        </p:txBody>
      </p:sp>
      <p:sp>
        <p:nvSpPr>
          <p:cNvPr id="29" name="Text Box 4"/>
          <p:cNvSpPr txBox="1">
            <a:spLocks noChangeArrowheads="1"/>
          </p:cNvSpPr>
          <p:nvPr/>
        </p:nvSpPr>
        <p:spPr bwMode="auto">
          <a:xfrm>
            <a:off x="296773" y="119208"/>
            <a:ext cx="85504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ja-JP" altLang="en-US" sz="3600" smtClean="0">
                <a:solidFill>
                  <a:schemeClr val="bg1"/>
                </a:solidFill>
                <a:latin typeface="小塚ゴシック Pro B" panose="020B0800000000000000" pitchFamily="34" charset="-128"/>
                <a:ea typeface="小塚ゴシック Pro B" panose="020B0800000000000000" pitchFamily="34" charset="-128"/>
                <a:cs typeface="メイリオ" pitchFamily="50" charset="-128"/>
              </a:rPr>
              <a:t>混合</a:t>
            </a:r>
            <a:r>
              <a:rPr kumimoji="0" lang="en-US" altLang="ja-JP" sz="3600" smtClean="0">
                <a:solidFill>
                  <a:schemeClr val="bg1"/>
                </a:solidFill>
                <a:latin typeface="小塚ゴシック Pro B" panose="020B0800000000000000" pitchFamily="34" charset="-128"/>
                <a:ea typeface="小塚ゴシック Pro B" panose="020B0800000000000000" pitchFamily="34" charset="-128"/>
                <a:cs typeface="メイリオ" pitchFamily="50" charset="-128"/>
              </a:rPr>
              <a:t>MC/MD</a:t>
            </a:r>
            <a:r>
              <a:rPr kumimoji="0" lang="ja-JP" altLang="en-US" sz="3600" smtClean="0">
                <a:solidFill>
                  <a:schemeClr val="bg1"/>
                </a:solidFill>
                <a:latin typeface="小塚ゴシック Pro B" panose="020B0800000000000000" pitchFamily="34" charset="-128"/>
                <a:ea typeface="小塚ゴシック Pro B" panose="020B0800000000000000" pitchFamily="34" charset="-128"/>
                <a:cs typeface="メイリオ" pitchFamily="50" charset="-128"/>
              </a:rPr>
              <a:t>反応法の</a:t>
            </a:r>
            <a:r>
              <a:rPr kumimoji="0" lang="ja-JP" altLang="en-US" sz="3600" dirty="0" smtClean="0">
                <a:solidFill>
                  <a:schemeClr val="bg1"/>
                </a:solidFill>
                <a:latin typeface="小塚ゴシック Pro B" panose="020B0800000000000000" pitchFamily="34" charset="-128"/>
                <a:ea typeface="小塚ゴシック Pro B" panose="020B0800000000000000" pitchFamily="34" charset="-128"/>
                <a:cs typeface="メイリオ" pitchFamily="50" charset="-128"/>
              </a:rPr>
              <a:t>特徴</a:t>
            </a:r>
            <a:r>
              <a:rPr kumimoji="0" lang="ja-JP" altLang="en-US" sz="3600" dirty="0">
                <a:solidFill>
                  <a:schemeClr val="bg1"/>
                </a:solidFill>
                <a:latin typeface="小塚ゴシック Pro B" panose="020B0800000000000000" pitchFamily="34" charset="-128"/>
                <a:ea typeface="小塚ゴシック Pro B" panose="020B0800000000000000" pitchFamily="34" charset="-128"/>
                <a:cs typeface="メイリオ" pitchFamily="50" charset="-128"/>
              </a:rPr>
              <a:t>と</a:t>
            </a:r>
            <a:r>
              <a:rPr kumimoji="0" lang="ja-JP" altLang="en-US" sz="3600" dirty="0" smtClean="0">
                <a:solidFill>
                  <a:schemeClr val="bg1"/>
                </a:solidFill>
                <a:latin typeface="小塚ゴシック Pro B" panose="020B0800000000000000" pitchFamily="34" charset="-128"/>
                <a:ea typeface="小塚ゴシック Pro B" panose="020B0800000000000000" pitchFamily="34" charset="-128"/>
                <a:cs typeface="メイリオ" pitchFamily="50" charset="-128"/>
              </a:rPr>
              <a:t>狙い</a:t>
            </a:r>
            <a:endParaRPr kumimoji="0" lang="ja-JP" altLang="en-US" sz="3600" dirty="0">
              <a:solidFill>
                <a:schemeClr val="bg1"/>
              </a:solidFill>
              <a:latin typeface="小塚ゴシック Pro B" panose="020B0800000000000000" pitchFamily="34" charset="-128"/>
              <a:ea typeface="小塚ゴシック Pro B" panose="020B0800000000000000" pitchFamily="34" charset="-128"/>
              <a:cs typeface="メイリオ" pitchFamily="50" charset="-128"/>
            </a:endParaRPr>
          </a:p>
        </p:txBody>
      </p:sp>
    </p:spTree>
    <p:extLst>
      <p:ext uri="{BB962C8B-B14F-4D97-AF65-F5344CB8AC3E}">
        <p14:creationId xmlns:p14="http://schemas.microsoft.com/office/powerpoint/2010/main" val="3716823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23" grpId="0"/>
      <p:bldP spid="24"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1537" y="6446783"/>
            <a:ext cx="2057400" cy="365125"/>
          </a:xfrm>
        </p:spPr>
        <p:txBody>
          <a:bodyPr/>
          <a:lstStyle/>
          <a:p>
            <a:fld id="{61F34C52-A962-4E8D-A3A1-266E442B7808}" type="slidenum">
              <a:rPr kumimoji="1" lang="ja-JP" altLang="en-US" smtClean="0"/>
              <a:t>24</a:t>
            </a:fld>
            <a:endParaRPr kumimoji="1" lang="ja-JP" altLang="en-US"/>
          </a:p>
        </p:txBody>
      </p:sp>
      <p:sp>
        <p:nvSpPr>
          <p:cNvPr id="7" name="タイトル 1"/>
          <p:cNvSpPr>
            <a:spLocks noGrp="1"/>
          </p:cNvSpPr>
          <p:nvPr>
            <p:ph type="title"/>
          </p:nvPr>
        </p:nvSpPr>
        <p:spPr>
          <a:xfrm>
            <a:off x="71500" y="44624"/>
            <a:ext cx="9001000" cy="720080"/>
          </a:xfrm>
        </p:spPr>
        <p:txBody>
          <a:bodyPr tIns="180000">
            <a:noAutofit/>
          </a:bodyPr>
          <a:lstStyle/>
          <a:p>
            <a:pPr algn="ctr"/>
            <a:r>
              <a:rPr lang="ja-JP" altLang="en-US" sz="3600" smtClean="0">
                <a:solidFill>
                  <a:schemeClr val="bg1">
                    <a:lumMod val="95000"/>
                  </a:schemeClr>
                </a:solidFill>
                <a:latin typeface="小塚ゴシック Pro B" pitchFamily="34" charset="-128"/>
                <a:ea typeface="小塚ゴシック Pro B" pitchFamily="34" charset="-128"/>
              </a:rPr>
              <a:t>混合</a:t>
            </a:r>
            <a:r>
              <a:rPr lang="en-US" altLang="ja-JP" sz="3600" smtClean="0">
                <a:solidFill>
                  <a:schemeClr val="bg1">
                    <a:lumMod val="95000"/>
                  </a:schemeClr>
                </a:solidFill>
                <a:latin typeface="小塚ゴシック Pro B" pitchFamily="34" charset="-128"/>
                <a:ea typeface="小塚ゴシック Pro B" pitchFamily="34" charset="-128"/>
              </a:rPr>
              <a:t>MC/MD</a:t>
            </a:r>
            <a:r>
              <a:rPr lang="ja-JP" altLang="en-US" sz="3600" smtClean="0">
                <a:solidFill>
                  <a:schemeClr val="bg1">
                    <a:lumMod val="95000"/>
                  </a:schemeClr>
                </a:solidFill>
                <a:latin typeface="小塚ゴシック Pro B" pitchFamily="34" charset="-128"/>
                <a:ea typeface="小塚ゴシック Pro B" pitchFamily="34" charset="-128"/>
              </a:rPr>
              <a:t>重合法の開発</a:t>
            </a:r>
            <a:endParaRPr kumimoji="1" lang="ja-JP" altLang="en-US" sz="3600" dirty="0">
              <a:solidFill>
                <a:schemeClr val="bg1">
                  <a:lumMod val="95000"/>
                </a:schemeClr>
              </a:solidFill>
              <a:latin typeface="小塚ゴシック Pro B" pitchFamily="34" charset="-128"/>
              <a:ea typeface="小塚ゴシック Pro B" pitchFamily="34" charset="-128"/>
            </a:endParaRPr>
          </a:p>
        </p:txBody>
      </p:sp>
      <p:sp>
        <p:nvSpPr>
          <p:cNvPr id="8" name="正方形/長方形 7"/>
          <p:cNvSpPr/>
          <p:nvPr/>
        </p:nvSpPr>
        <p:spPr>
          <a:xfrm>
            <a:off x="266700" y="1329405"/>
            <a:ext cx="4144526" cy="1200329"/>
          </a:xfrm>
          <a:prstGeom prst="rect">
            <a:avLst/>
          </a:prstGeom>
        </p:spPr>
        <p:txBody>
          <a:bodyPr wrap="square">
            <a:spAutoFit/>
          </a:bodyPr>
          <a:lstStyle/>
          <a:p>
            <a:pPr algn="just">
              <a:spcAft>
                <a:spcPts val="400"/>
              </a:spcAft>
            </a:pPr>
            <a:r>
              <a:rPr lang="en-US" altLang="ja-JP"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PCP</a:t>
            </a:r>
            <a:r>
              <a:rPr lang="ja-JP" altLang="en-US"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内で</a:t>
            </a:r>
            <a:r>
              <a:rPr lang="ja-JP" altLang="en-US" kern="100" dirty="0">
                <a:latin typeface="小塚ゴシック Pro R" panose="020B0400000000000000" pitchFamily="34" charset="-128"/>
                <a:ea typeface="小塚ゴシック Pro R" panose="020B0400000000000000" pitchFamily="34" charset="-128"/>
                <a:cs typeface="Times New Roman" panose="02020603050405020304" pitchFamily="18" charset="0"/>
              </a:rPr>
              <a:t>の高分子</a:t>
            </a:r>
            <a:r>
              <a:rPr lang="ja-JP" altLang="en-US"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重合過程を</a:t>
            </a:r>
            <a:r>
              <a:rPr lang="ja-JP" altLang="en-US" kern="100" dirty="0">
                <a:latin typeface="小塚ゴシック Pro R" panose="020B0400000000000000" pitchFamily="34" charset="-128"/>
                <a:ea typeface="小塚ゴシック Pro R" panose="020B0400000000000000" pitchFamily="34" charset="-128"/>
                <a:cs typeface="Times New Roman" panose="02020603050405020304" pitchFamily="18" charset="0"/>
              </a:rPr>
              <a:t>シミュレート</a:t>
            </a:r>
            <a:r>
              <a:rPr lang="ja-JP" altLang="en-US"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する</a:t>
            </a:r>
            <a:r>
              <a:rPr lang="ja-JP" altLang="en-US" u="sng" kern="100" dirty="0" smtClean="0">
                <a:latin typeface="小塚ゴシック Pro M" panose="020B0700000000000000" pitchFamily="34" charset="-128"/>
                <a:ea typeface="小塚ゴシック Pro M" panose="020B0700000000000000" pitchFamily="34" charset="-128"/>
                <a:cs typeface="Times New Roman" panose="02020603050405020304" pitchFamily="18" charset="0"/>
              </a:rPr>
              <a:t>混合モンテカルロ</a:t>
            </a:r>
            <a:r>
              <a:rPr lang="ja-JP" altLang="en-US" u="sng" kern="100" dirty="0">
                <a:latin typeface="小塚ゴシック Pro M" panose="020B0700000000000000" pitchFamily="34" charset="-128"/>
                <a:ea typeface="小塚ゴシック Pro M" panose="020B0700000000000000" pitchFamily="34" charset="-128"/>
                <a:cs typeface="Times New Roman" panose="02020603050405020304" pitchFamily="18" charset="0"/>
              </a:rPr>
              <a:t>／分子動力学（</a:t>
            </a:r>
            <a:r>
              <a:rPr lang="en-US" altLang="ja-JP" u="sng" kern="100" dirty="0">
                <a:latin typeface="小塚ゴシック Pro M" panose="020B0700000000000000" pitchFamily="34" charset="-128"/>
                <a:ea typeface="小塚ゴシック Pro M" panose="020B0700000000000000" pitchFamily="34" charset="-128"/>
                <a:cs typeface="Times New Roman" panose="02020603050405020304" pitchFamily="18" charset="0"/>
              </a:rPr>
              <a:t>hybrid MC/MD</a:t>
            </a:r>
            <a:r>
              <a:rPr lang="ja-JP" altLang="en-US" u="sng" kern="100" dirty="0">
                <a:latin typeface="小塚ゴシック Pro M" panose="020B0700000000000000" pitchFamily="34" charset="-128"/>
                <a:ea typeface="小塚ゴシック Pro M" panose="020B0700000000000000" pitchFamily="34" charset="-128"/>
                <a:cs typeface="Times New Roman" panose="02020603050405020304" pitchFamily="18" charset="0"/>
              </a:rPr>
              <a:t>）重合法 </a:t>
            </a:r>
            <a:r>
              <a:rPr lang="ja-JP" altLang="en-US"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の開発を行う</a:t>
            </a:r>
            <a:endParaRPr lang="en-US" altLang="ja-JP"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p:txBody>
      </p:sp>
      <p:sp>
        <p:nvSpPr>
          <p:cNvPr id="9" name="テキスト ボックス 8"/>
          <p:cNvSpPr txBox="1"/>
          <p:nvPr/>
        </p:nvSpPr>
        <p:spPr>
          <a:xfrm>
            <a:off x="266700" y="3030260"/>
            <a:ext cx="8638756" cy="3508653"/>
          </a:xfrm>
          <a:prstGeom prst="rect">
            <a:avLst/>
          </a:prstGeom>
          <a:noFill/>
        </p:spPr>
        <p:txBody>
          <a:bodyPr wrap="square" rtlCol="0">
            <a:spAutoFit/>
          </a:bodyPr>
          <a:lstStyle/>
          <a:p>
            <a:pPr>
              <a:spcAft>
                <a:spcPts val="1200"/>
              </a:spcAft>
            </a:pPr>
            <a:r>
              <a:rPr kumimoji="1" lang="en-US" altLang="ja-JP" dirty="0" smtClean="0">
                <a:latin typeface="小塚ゴシック Pro B" panose="020B0800000000000000" pitchFamily="34" charset="-128"/>
                <a:ea typeface="小塚ゴシック Pro B" panose="020B0800000000000000" pitchFamily="34" charset="-128"/>
              </a:rPr>
              <a:t>hybrid MC/MD</a:t>
            </a:r>
            <a:r>
              <a:rPr kumimoji="1" lang="ja-JP" altLang="en-US" dirty="0" smtClean="0">
                <a:latin typeface="小塚ゴシック Pro B" panose="020B0800000000000000" pitchFamily="34" charset="-128"/>
                <a:ea typeface="小塚ゴシック Pro B" panose="020B0800000000000000" pitchFamily="34" charset="-128"/>
              </a:rPr>
              <a:t>重合法開発に向けて必要となる技術要素</a:t>
            </a:r>
            <a:endParaRPr kumimoji="1" lang="en-US" altLang="ja-JP" dirty="0" smtClean="0">
              <a:latin typeface="小塚ゴシック Pro B" panose="020B0800000000000000" pitchFamily="34" charset="-128"/>
              <a:ea typeface="小塚ゴシック Pro B" panose="020B0800000000000000" pitchFamily="34" charset="-128"/>
            </a:endParaRPr>
          </a:p>
          <a:p>
            <a:pPr>
              <a:spcAft>
                <a:spcPts val="1200"/>
              </a:spcAft>
            </a:pPr>
            <a:r>
              <a:rPr lang="ja-JP" altLang="en-US" dirty="0" smtClean="0">
                <a:solidFill>
                  <a:srgbClr val="0070C0"/>
                </a:solidFill>
                <a:latin typeface="小塚ゴシック Pro M" panose="020B0700000000000000" pitchFamily="34" charset="-128"/>
                <a:ea typeface="小塚ゴシック Pro M" panose="020B0700000000000000" pitchFamily="34" charset="-128"/>
              </a:rPr>
              <a:t>☑ １．フレキシブルな</a:t>
            </a:r>
            <a:r>
              <a:rPr lang="en-US" altLang="ja-JP" dirty="0" smtClean="0">
                <a:solidFill>
                  <a:srgbClr val="0070C0"/>
                </a:solidFill>
                <a:latin typeface="小塚ゴシック Pro M" panose="020B0700000000000000" pitchFamily="34" charset="-128"/>
                <a:ea typeface="小塚ゴシック Pro M" panose="020B0700000000000000" pitchFamily="34" charset="-128"/>
              </a:rPr>
              <a:t>PCP</a:t>
            </a:r>
            <a:r>
              <a:rPr lang="ja-JP" altLang="en-US" dirty="0" smtClean="0">
                <a:solidFill>
                  <a:srgbClr val="0070C0"/>
                </a:solidFill>
                <a:latin typeface="小塚ゴシック Pro M" panose="020B0700000000000000" pitchFamily="34" charset="-128"/>
                <a:ea typeface="小塚ゴシック Pro M" panose="020B0700000000000000" pitchFamily="34" charset="-128"/>
              </a:rPr>
              <a:t>フレームワークのための力場パラメータ</a:t>
            </a:r>
            <a:r>
              <a:rPr lang="en-US" altLang="ja-JP" dirty="0" smtClean="0">
                <a:solidFill>
                  <a:srgbClr val="0070C0"/>
                </a:solidFill>
                <a:latin typeface="小塚ゴシック Pro M" panose="020B0700000000000000" pitchFamily="34" charset="-128"/>
                <a:ea typeface="小塚ゴシック Pro M" panose="020B0700000000000000" pitchFamily="34" charset="-128"/>
              </a:rPr>
              <a:t/>
            </a:r>
            <a:br>
              <a:rPr lang="en-US" altLang="ja-JP" dirty="0" smtClean="0">
                <a:solidFill>
                  <a:srgbClr val="0070C0"/>
                </a:solidFill>
                <a:latin typeface="小塚ゴシック Pro M" panose="020B0700000000000000" pitchFamily="34" charset="-128"/>
                <a:ea typeface="小塚ゴシック Pro M" panose="020B0700000000000000" pitchFamily="34" charset="-128"/>
              </a:rPr>
            </a:br>
            <a:r>
              <a:rPr lang="ja-JP" altLang="en-US" dirty="0" smtClean="0">
                <a:solidFill>
                  <a:srgbClr val="0070C0"/>
                </a:solidFill>
                <a:latin typeface="小塚ゴシック Pro M" panose="020B0700000000000000" pitchFamily="34" charset="-128"/>
                <a:ea typeface="小塚ゴシック Pro M" panose="020B0700000000000000" pitchFamily="34" charset="-128"/>
              </a:rPr>
              <a:t>　　</a:t>
            </a:r>
            <a:r>
              <a:rPr lang="en-US" altLang="ja-JP" dirty="0" smtClean="0">
                <a:solidFill>
                  <a:srgbClr val="0070C0"/>
                </a:solidFill>
                <a:latin typeface="小塚ゴシック Pro R" panose="020B0400000000000000" pitchFamily="34" charset="-128"/>
                <a:ea typeface="小塚ゴシック Pro R" panose="020B0400000000000000" pitchFamily="34" charset="-128"/>
              </a:rPr>
              <a:t>MOF-FF</a:t>
            </a:r>
            <a:r>
              <a:rPr lang="ja-JP" altLang="en-US" dirty="0" smtClean="0">
                <a:solidFill>
                  <a:srgbClr val="0070C0"/>
                </a:solidFill>
                <a:latin typeface="小塚ゴシック Pro R" panose="020B0400000000000000" pitchFamily="34" charset="-128"/>
                <a:ea typeface="小塚ゴシック Pro R" panose="020B0400000000000000" pitchFamily="34" charset="-128"/>
              </a:rPr>
              <a:t>にパラメータが含まれる有機配位子、金属イオンの組み合せであれば</a:t>
            </a:r>
            <a:endParaRPr lang="en-US" altLang="ja-JP" dirty="0" smtClean="0">
              <a:solidFill>
                <a:srgbClr val="0070C0"/>
              </a:solidFill>
              <a:latin typeface="小塚ゴシック Pro R" panose="020B0400000000000000" pitchFamily="34" charset="-128"/>
              <a:ea typeface="小塚ゴシック Pro R" panose="020B0400000000000000" pitchFamily="34" charset="-128"/>
            </a:endParaRPr>
          </a:p>
          <a:p>
            <a:pPr>
              <a:spcAft>
                <a:spcPts val="1200"/>
              </a:spcAft>
            </a:pPr>
            <a:r>
              <a:rPr lang="ja-JP" altLang="en-US" dirty="0">
                <a:solidFill>
                  <a:srgbClr val="0070C0"/>
                </a:solidFill>
                <a:latin typeface="小塚ゴシック Pro M" panose="020B0700000000000000" pitchFamily="34" charset="-128"/>
                <a:ea typeface="小塚ゴシック Pro M" panose="020B0700000000000000" pitchFamily="34" charset="-128"/>
              </a:rPr>
              <a:t>☑</a:t>
            </a:r>
            <a:r>
              <a:rPr kumimoji="1" lang="ja-JP" altLang="en-US" dirty="0" smtClean="0">
                <a:solidFill>
                  <a:srgbClr val="0070C0"/>
                </a:solidFill>
                <a:latin typeface="小塚ゴシック Pro M" panose="020B0700000000000000" pitchFamily="34" charset="-128"/>
                <a:ea typeface="小塚ゴシック Pro M" panose="020B0700000000000000" pitchFamily="34" charset="-128"/>
              </a:rPr>
              <a:t> ２．周期境界イメージと共有結合で連結された条件での</a:t>
            </a:r>
            <a:r>
              <a:rPr kumimoji="1" lang="en-US" altLang="ja-JP" dirty="0" smtClean="0">
                <a:solidFill>
                  <a:srgbClr val="0070C0"/>
                </a:solidFill>
                <a:latin typeface="小塚ゴシック Pro M" panose="020B0700000000000000" pitchFamily="34" charset="-128"/>
                <a:ea typeface="小塚ゴシック Pro M" panose="020B0700000000000000" pitchFamily="34" charset="-128"/>
              </a:rPr>
              <a:t>MD</a:t>
            </a:r>
            <a:r>
              <a:rPr kumimoji="1" lang="ja-JP" altLang="en-US" dirty="0" smtClean="0">
                <a:solidFill>
                  <a:srgbClr val="0070C0"/>
                </a:solidFill>
                <a:latin typeface="小塚ゴシック Pro M" panose="020B0700000000000000" pitchFamily="34" charset="-128"/>
                <a:ea typeface="小塚ゴシック Pro M" panose="020B0700000000000000" pitchFamily="34" charset="-128"/>
              </a:rPr>
              <a:t>計算の実現</a:t>
            </a:r>
            <a:r>
              <a:rPr kumimoji="1" lang="en-US" altLang="ja-JP" dirty="0" smtClean="0">
                <a:solidFill>
                  <a:srgbClr val="0070C0"/>
                </a:solidFill>
                <a:latin typeface="小塚ゴシック Pro M" panose="020B0700000000000000" pitchFamily="34" charset="-128"/>
                <a:ea typeface="小塚ゴシック Pro M" panose="020B0700000000000000" pitchFamily="34" charset="-128"/>
              </a:rPr>
              <a:t/>
            </a:r>
            <a:br>
              <a:rPr kumimoji="1" lang="en-US" altLang="ja-JP" dirty="0" smtClean="0">
                <a:solidFill>
                  <a:srgbClr val="0070C0"/>
                </a:solidFill>
                <a:latin typeface="小塚ゴシック Pro M" panose="020B0700000000000000" pitchFamily="34" charset="-128"/>
                <a:ea typeface="小塚ゴシック Pro M" panose="020B0700000000000000" pitchFamily="34" charset="-128"/>
              </a:rPr>
            </a:br>
            <a:r>
              <a:rPr kumimoji="1" lang="ja-JP" altLang="en-US" dirty="0" smtClean="0">
                <a:solidFill>
                  <a:srgbClr val="0070C0"/>
                </a:solidFill>
                <a:latin typeface="小塚ゴシック Pro M" panose="020B0700000000000000" pitchFamily="34" charset="-128"/>
                <a:ea typeface="小塚ゴシック Pro M" panose="020B0700000000000000" pitchFamily="34" charset="-128"/>
              </a:rPr>
              <a:t>　　</a:t>
            </a:r>
            <a:r>
              <a:rPr kumimoji="1" lang="en-US" altLang="ja-JP" dirty="0" smtClean="0">
                <a:solidFill>
                  <a:srgbClr val="0070C0"/>
                </a:solidFill>
                <a:latin typeface="小塚ゴシック Pro R" panose="020B0400000000000000" pitchFamily="34" charset="-128"/>
                <a:ea typeface="小塚ゴシック Pro R" panose="020B0400000000000000" pitchFamily="34" charset="-128"/>
              </a:rPr>
              <a:t>MD</a:t>
            </a:r>
            <a:r>
              <a:rPr kumimoji="1" lang="ja-JP" altLang="en-US" dirty="0" smtClean="0">
                <a:solidFill>
                  <a:srgbClr val="0070C0"/>
                </a:solidFill>
                <a:latin typeface="小塚ゴシック Pro R" panose="020B0400000000000000" pitchFamily="34" charset="-128"/>
                <a:ea typeface="小塚ゴシック Pro R" panose="020B0400000000000000" pitchFamily="34" charset="-128"/>
              </a:rPr>
              <a:t>計算プログラム </a:t>
            </a:r>
            <a:r>
              <a:rPr kumimoji="1" lang="en-US" altLang="ja-JP" dirty="0" smtClean="0">
                <a:solidFill>
                  <a:srgbClr val="0070C0"/>
                </a:solidFill>
                <a:latin typeface="小塚ゴシック Pro R" panose="020B0400000000000000" pitchFamily="34" charset="-128"/>
                <a:ea typeface="小塚ゴシック Pro R" panose="020B0400000000000000" pitchFamily="34" charset="-128"/>
              </a:rPr>
              <a:t>AMBER 12 </a:t>
            </a:r>
            <a:r>
              <a:rPr kumimoji="1" lang="en-US" altLang="ja-JP" dirty="0" err="1" smtClean="0">
                <a:solidFill>
                  <a:srgbClr val="0070C0"/>
                </a:solidFill>
                <a:latin typeface="小塚ゴシック Pro R" panose="020B0400000000000000" pitchFamily="34" charset="-128"/>
                <a:ea typeface="小塚ゴシック Pro R" panose="020B0400000000000000" pitchFamily="34" charset="-128"/>
              </a:rPr>
              <a:t>pmemd</a:t>
            </a:r>
            <a:r>
              <a:rPr kumimoji="1" lang="ja-JP" altLang="en-US" dirty="0" smtClean="0">
                <a:solidFill>
                  <a:srgbClr val="0070C0"/>
                </a:solidFill>
                <a:latin typeface="小塚ゴシック Pro R" panose="020B0400000000000000" pitchFamily="34" charset="-128"/>
                <a:ea typeface="小塚ゴシック Pro R" panose="020B0400000000000000" pitchFamily="34" charset="-128"/>
              </a:rPr>
              <a:t> ソルバを改変</a:t>
            </a:r>
            <a:endParaRPr kumimoji="1" lang="en-US" altLang="ja-JP" dirty="0" smtClean="0">
              <a:solidFill>
                <a:srgbClr val="0070C0"/>
              </a:solidFill>
              <a:latin typeface="小塚ゴシック Pro R" panose="020B0400000000000000" pitchFamily="34" charset="-128"/>
              <a:ea typeface="小塚ゴシック Pro R" panose="020B0400000000000000" pitchFamily="34" charset="-128"/>
            </a:endParaRPr>
          </a:p>
          <a:p>
            <a:pPr>
              <a:spcAft>
                <a:spcPts val="1200"/>
              </a:spcAft>
            </a:pPr>
            <a:r>
              <a:rPr lang="ja-JP" altLang="en-US" dirty="0" smtClean="0">
                <a:solidFill>
                  <a:schemeClr val="accent6">
                    <a:lumMod val="75000"/>
                  </a:schemeClr>
                </a:solidFill>
                <a:latin typeface="小塚ゴシック Pro R" panose="020B0400000000000000" pitchFamily="34" charset="-128"/>
                <a:ea typeface="小塚ゴシック Pro R" panose="020B0400000000000000" pitchFamily="34" charset="-128"/>
              </a:rPr>
              <a:t>（以上２項目は</a:t>
            </a:r>
            <a:r>
              <a:rPr lang="en-US" altLang="ja-JP" dirty="0" smtClean="0">
                <a:solidFill>
                  <a:schemeClr val="accent6">
                    <a:lumMod val="75000"/>
                  </a:schemeClr>
                </a:solidFill>
                <a:latin typeface="小塚ゴシック Pro R" panose="020B0400000000000000" pitchFamily="34" charset="-128"/>
                <a:ea typeface="小塚ゴシック Pro R" panose="020B0400000000000000" pitchFamily="34" charset="-128"/>
              </a:rPr>
              <a:t>PCP</a:t>
            </a:r>
            <a:r>
              <a:rPr lang="ja-JP" altLang="en-US" dirty="0" smtClean="0">
                <a:solidFill>
                  <a:schemeClr val="accent6">
                    <a:lumMod val="75000"/>
                  </a:schemeClr>
                </a:solidFill>
                <a:latin typeface="小塚ゴシック Pro R" panose="020B0400000000000000" pitchFamily="34" charset="-128"/>
                <a:ea typeface="小塚ゴシック Pro R" panose="020B0400000000000000" pitchFamily="34" charset="-128"/>
              </a:rPr>
              <a:t>内</a:t>
            </a:r>
            <a:r>
              <a:rPr lang="en-US" altLang="ja-JP" dirty="0" smtClean="0">
                <a:solidFill>
                  <a:schemeClr val="accent6">
                    <a:lumMod val="75000"/>
                  </a:schemeClr>
                </a:solidFill>
                <a:latin typeface="小塚ゴシック Pro R" panose="020B0400000000000000" pitchFamily="34" charset="-128"/>
                <a:ea typeface="小塚ゴシック Pro R" panose="020B0400000000000000" pitchFamily="34" charset="-128"/>
              </a:rPr>
              <a:t>PEG</a:t>
            </a:r>
            <a:r>
              <a:rPr lang="ja-JP" altLang="en-US" dirty="0" smtClean="0">
                <a:solidFill>
                  <a:schemeClr val="accent6">
                    <a:lumMod val="75000"/>
                  </a:schemeClr>
                </a:solidFill>
                <a:latin typeface="小塚ゴシック Pro R" panose="020B0400000000000000" pitchFamily="34" charset="-128"/>
                <a:ea typeface="小塚ゴシック Pro R" panose="020B0400000000000000" pitchFamily="34" charset="-128"/>
              </a:rPr>
              <a:t>分子挙動解析</a:t>
            </a:r>
            <a:r>
              <a:rPr lang="en-US" altLang="ja-JP" dirty="0" smtClean="0">
                <a:solidFill>
                  <a:schemeClr val="accent6">
                    <a:lumMod val="75000"/>
                  </a:schemeClr>
                </a:solidFill>
                <a:latin typeface="小塚ゴシック Pro R" panose="020B0400000000000000" pitchFamily="34" charset="-128"/>
                <a:ea typeface="小塚ゴシック Pro R" panose="020B0400000000000000" pitchFamily="34" charset="-128"/>
              </a:rPr>
              <a:t>MD</a:t>
            </a:r>
            <a:r>
              <a:rPr lang="ja-JP" altLang="en-US" dirty="0" smtClean="0">
                <a:solidFill>
                  <a:schemeClr val="accent6">
                    <a:lumMod val="75000"/>
                  </a:schemeClr>
                </a:solidFill>
                <a:latin typeface="小塚ゴシック Pro R" panose="020B0400000000000000" pitchFamily="34" charset="-128"/>
                <a:ea typeface="小塚ゴシック Pro R" panose="020B0400000000000000" pitchFamily="34" charset="-128"/>
              </a:rPr>
              <a:t>実行で必要だったため解決済み）</a:t>
            </a:r>
            <a:endParaRPr lang="en-US" altLang="ja-JP" dirty="0" smtClean="0">
              <a:solidFill>
                <a:schemeClr val="accent6">
                  <a:lumMod val="75000"/>
                </a:schemeClr>
              </a:solidFill>
              <a:latin typeface="小塚ゴシック Pro R" panose="020B0400000000000000" pitchFamily="34" charset="-128"/>
              <a:ea typeface="小塚ゴシック Pro R" panose="020B0400000000000000" pitchFamily="34" charset="-128"/>
            </a:endParaRPr>
          </a:p>
          <a:p>
            <a:pPr>
              <a:spcAft>
                <a:spcPts val="1200"/>
              </a:spcAft>
            </a:pPr>
            <a:r>
              <a:rPr lang="ja-JP" altLang="en-US" dirty="0" smtClean="0">
                <a:latin typeface="小塚ゴシック Pro M" panose="020B0700000000000000" pitchFamily="34" charset="-128"/>
                <a:ea typeface="小塚ゴシック Pro M" panose="020B0700000000000000" pitchFamily="34" charset="-128"/>
              </a:rPr>
              <a:t>□ ３．長岡</a:t>
            </a:r>
            <a:r>
              <a:rPr lang="en-US" altLang="ja-JP" dirty="0" smtClean="0">
                <a:latin typeface="小塚ゴシック Pro M" panose="020B0700000000000000" pitchFamily="34" charset="-128"/>
                <a:ea typeface="小塚ゴシック Pro M" panose="020B0700000000000000" pitchFamily="34" charset="-128"/>
              </a:rPr>
              <a:t>CREST</a:t>
            </a:r>
            <a:r>
              <a:rPr lang="ja-JP" altLang="en-US" dirty="0" smtClean="0">
                <a:latin typeface="小塚ゴシック Pro M" panose="020B0700000000000000" pitchFamily="34" charset="-128"/>
                <a:ea typeface="小塚ゴシック Pro M" panose="020B0700000000000000" pitchFamily="34" charset="-128"/>
              </a:rPr>
              <a:t>で開発中の混合</a:t>
            </a:r>
            <a:r>
              <a:rPr lang="en-US" altLang="ja-JP" dirty="0" smtClean="0">
                <a:latin typeface="小塚ゴシック Pro M" panose="020B0700000000000000" pitchFamily="34" charset="-128"/>
                <a:ea typeface="小塚ゴシック Pro M" panose="020B0700000000000000" pitchFamily="34" charset="-128"/>
              </a:rPr>
              <a:t>MC/MD</a:t>
            </a:r>
            <a:r>
              <a:rPr lang="ja-JP" altLang="en-US" dirty="0" smtClean="0">
                <a:latin typeface="小塚ゴシック Pro M" panose="020B0700000000000000" pitchFamily="34" charset="-128"/>
                <a:ea typeface="小塚ゴシック Pro M" panose="020B0700000000000000" pitchFamily="34" charset="-128"/>
              </a:rPr>
              <a:t>反応法プログラム使用手順の習得</a:t>
            </a:r>
            <a:endParaRPr lang="en-US" altLang="ja-JP" dirty="0" smtClean="0">
              <a:latin typeface="小塚ゴシック Pro M" panose="020B0700000000000000" pitchFamily="34" charset="-128"/>
              <a:ea typeface="小塚ゴシック Pro M" panose="020B0700000000000000" pitchFamily="34" charset="-128"/>
            </a:endParaRPr>
          </a:p>
          <a:p>
            <a:pPr>
              <a:spcAft>
                <a:spcPts val="1200"/>
              </a:spcAft>
            </a:pPr>
            <a:r>
              <a:rPr lang="ja-JP" altLang="en-US" dirty="0">
                <a:latin typeface="小塚ゴシック Pro M" panose="020B0700000000000000" pitchFamily="34" charset="-128"/>
                <a:ea typeface="小塚ゴシック Pro M" panose="020B0700000000000000" pitchFamily="34" charset="-128"/>
              </a:rPr>
              <a:t>□ </a:t>
            </a:r>
            <a:r>
              <a:rPr lang="ja-JP" altLang="en-US" dirty="0" smtClean="0">
                <a:latin typeface="小塚ゴシック Pro M" panose="020B0700000000000000" pitchFamily="34" charset="-128"/>
                <a:ea typeface="小塚ゴシック Pro M" panose="020B0700000000000000" pitchFamily="34" charset="-128"/>
              </a:rPr>
              <a:t>４．重合反応過程の反応</a:t>
            </a:r>
            <a:r>
              <a:rPr lang="ja-JP" altLang="en-US" dirty="0">
                <a:latin typeface="小塚ゴシック Pro M" panose="020B0700000000000000" pitchFamily="34" charset="-128"/>
                <a:ea typeface="小塚ゴシック Pro M" panose="020B0700000000000000" pitchFamily="34" charset="-128"/>
              </a:rPr>
              <a:t>スキームの</a:t>
            </a:r>
            <a:r>
              <a:rPr lang="ja-JP" altLang="en-US" dirty="0" smtClean="0">
                <a:latin typeface="小塚ゴシック Pro M" panose="020B0700000000000000" pitchFamily="34" charset="-128"/>
                <a:ea typeface="小塚ゴシック Pro M" panose="020B0700000000000000" pitchFamily="34" charset="-128"/>
              </a:rPr>
              <a:t>作成（素反応の記述）</a:t>
            </a:r>
            <a:endParaRPr lang="ja-JP" altLang="en-US" dirty="0">
              <a:latin typeface="小塚ゴシック Pro M" panose="020B0700000000000000" pitchFamily="34" charset="-128"/>
              <a:ea typeface="小塚ゴシック Pro M" panose="020B0700000000000000" pitchFamily="34" charset="-128"/>
            </a:endParaRPr>
          </a:p>
          <a:p>
            <a:pPr>
              <a:spcAft>
                <a:spcPts val="1200"/>
              </a:spcAft>
            </a:pPr>
            <a:r>
              <a:rPr lang="ja-JP" altLang="en-US" dirty="0" smtClean="0">
                <a:latin typeface="小塚ゴシック Pro M" panose="020B0700000000000000" pitchFamily="34" charset="-128"/>
                <a:ea typeface="小塚ゴシック Pro M" panose="020B0700000000000000" pitchFamily="34" charset="-128"/>
              </a:rPr>
              <a:t>□ ５．グランドカノニカルモンテカルロの実装（分子数の増減を可能にする）</a:t>
            </a:r>
            <a:endParaRPr lang="en-US" altLang="ja-JP" dirty="0" smtClean="0">
              <a:latin typeface="小塚ゴシック Pro M" panose="020B0700000000000000" pitchFamily="34" charset="-128"/>
              <a:ea typeface="小塚ゴシック Pro M" panose="020B0700000000000000" pitchFamily="34" charset="-128"/>
            </a:endParaRPr>
          </a:p>
        </p:txBody>
      </p:sp>
      <p:sp>
        <p:nvSpPr>
          <p:cNvPr id="6" name="正方形/長方形 5"/>
          <p:cNvSpPr/>
          <p:nvPr/>
        </p:nvSpPr>
        <p:spPr>
          <a:xfrm>
            <a:off x="4706986" y="1169403"/>
            <a:ext cx="4178374" cy="1587862"/>
          </a:xfrm>
          <a:prstGeom prst="rect">
            <a:avLst/>
          </a:pr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901955" y="1026634"/>
            <a:ext cx="3788437" cy="3027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mtClean="0">
                <a:latin typeface="小塚ゴシック Pro B" panose="020B0800000000000000" pitchFamily="34" charset="-128"/>
                <a:ea typeface="小塚ゴシック Pro B" panose="020B0800000000000000" pitchFamily="34" charset="-128"/>
              </a:rPr>
              <a:t>構想：混合モンテカルロ</a:t>
            </a:r>
            <a:r>
              <a:rPr lang="en-US" altLang="ja-JP" sz="1400" smtClean="0">
                <a:latin typeface="小塚ゴシック Pro B" panose="020B0800000000000000" pitchFamily="34" charset="-128"/>
                <a:ea typeface="小塚ゴシック Pro B" panose="020B0800000000000000" pitchFamily="34" charset="-128"/>
              </a:rPr>
              <a:t>/</a:t>
            </a:r>
            <a:r>
              <a:rPr lang="ja-JP" altLang="en-US" sz="1400" smtClean="0">
                <a:latin typeface="小塚ゴシック Pro B" panose="020B0800000000000000" pitchFamily="34" charset="-128"/>
                <a:ea typeface="小塚ゴシック Pro B" panose="020B0800000000000000" pitchFamily="34" charset="-128"/>
              </a:rPr>
              <a:t>分子動力学重合法</a:t>
            </a:r>
            <a:endParaRPr kumimoji="1" lang="ja-JP" altLang="en-US" sz="1400">
              <a:latin typeface="小塚ゴシック Pro B" panose="020B0800000000000000" pitchFamily="34" charset="-128"/>
              <a:ea typeface="小塚ゴシック Pro B" panose="020B0800000000000000" pitchFamily="34" charset="-128"/>
            </a:endParaRPr>
          </a:p>
        </p:txBody>
      </p:sp>
      <p:pic>
        <p:nvPicPr>
          <p:cNvPr id="11" name="図 10"/>
          <p:cNvPicPr>
            <a:picLocks noChangeAspect="1"/>
          </p:cNvPicPr>
          <p:nvPr/>
        </p:nvPicPr>
        <p:blipFill>
          <a:blip r:embed="rId2"/>
          <a:stretch>
            <a:fillRect/>
          </a:stretch>
        </p:blipFill>
        <p:spPr>
          <a:xfrm>
            <a:off x="4851047" y="1340698"/>
            <a:ext cx="1549908" cy="759524"/>
          </a:xfrm>
          <a:prstGeom prst="rect">
            <a:avLst/>
          </a:prstGeom>
        </p:spPr>
      </p:pic>
      <p:pic>
        <p:nvPicPr>
          <p:cNvPr id="12" name="図 11"/>
          <p:cNvPicPr>
            <a:picLocks noChangeAspect="1"/>
          </p:cNvPicPr>
          <p:nvPr/>
        </p:nvPicPr>
        <p:blipFill>
          <a:blip r:embed="rId3"/>
          <a:stretch>
            <a:fillRect/>
          </a:stretch>
        </p:blipFill>
        <p:spPr>
          <a:xfrm>
            <a:off x="7269003" y="1335614"/>
            <a:ext cx="1462469" cy="750951"/>
          </a:xfrm>
          <a:prstGeom prst="rect">
            <a:avLst/>
          </a:prstGeom>
        </p:spPr>
      </p:pic>
      <p:sp>
        <p:nvSpPr>
          <p:cNvPr id="13" name="右矢印 12"/>
          <p:cNvSpPr/>
          <p:nvPr/>
        </p:nvSpPr>
        <p:spPr>
          <a:xfrm>
            <a:off x="6552488" y="1603417"/>
            <a:ext cx="616421" cy="2087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805491" y="2111515"/>
            <a:ext cx="3930881" cy="600164"/>
          </a:xfrm>
          <a:prstGeom prst="rect">
            <a:avLst/>
          </a:prstGeom>
          <a:noFill/>
        </p:spPr>
        <p:txBody>
          <a:bodyPr wrap="square" rtlCol="0">
            <a:spAutoFit/>
          </a:bodyPr>
          <a:lstStyle/>
          <a:p>
            <a:pPr>
              <a:spcAft>
                <a:spcPts val="600"/>
              </a:spcAft>
            </a:pPr>
            <a:r>
              <a:rPr kumimoji="1" lang="en-US" altLang="ja-JP" sz="1400" dirty="0" smtClean="0">
                <a:latin typeface="小塚ゴシック Pro R" panose="020B0400000000000000" pitchFamily="34" charset="-128"/>
                <a:ea typeface="小塚ゴシック Pro R" panose="020B0400000000000000" pitchFamily="34" charset="-128"/>
              </a:rPr>
              <a:t>PCP</a:t>
            </a:r>
            <a:r>
              <a:rPr kumimoji="1" lang="ja-JP" altLang="en-US" sz="1400" dirty="0" smtClean="0">
                <a:latin typeface="小塚ゴシック Pro R" panose="020B0400000000000000" pitchFamily="34" charset="-128"/>
                <a:ea typeface="小塚ゴシック Pro R" panose="020B0400000000000000" pitchFamily="34" charset="-128"/>
              </a:rPr>
              <a:t>細孔内での重合反応をシミュレート</a:t>
            </a:r>
            <a:endParaRPr kumimoji="1" lang="en-US" altLang="ja-JP" sz="1400" dirty="0" smtClean="0">
              <a:latin typeface="小塚ゴシック Pro R" panose="020B0400000000000000" pitchFamily="34" charset="-128"/>
              <a:ea typeface="小塚ゴシック Pro R" panose="020B0400000000000000" pitchFamily="34" charset="-128"/>
            </a:endParaRPr>
          </a:p>
          <a:p>
            <a:pPr>
              <a:spcAft>
                <a:spcPts val="600"/>
              </a:spcAft>
            </a:pPr>
            <a:r>
              <a:rPr lang="ja-JP" altLang="en-US" sz="1400" dirty="0" smtClean="0">
                <a:solidFill>
                  <a:srgbClr val="FF5B5B"/>
                </a:solidFill>
                <a:latin typeface="小塚ゴシック Pro R" panose="020B0400000000000000" pitchFamily="34" charset="-128"/>
                <a:ea typeface="小塚ゴシック Pro R" panose="020B0400000000000000" pitchFamily="34" charset="-128"/>
              </a:rPr>
              <a:t>立体規則性・反応位置を原子レベルで解析</a:t>
            </a:r>
            <a:endParaRPr kumimoji="1" lang="ja-JP" altLang="en-US" sz="1400" dirty="0">
              <a:solidFill>
                <a:srgbClr val="FF5B5B"/>
              </a:solidFill>
              <a:latin typeface="小塚ゴシック Pro R" panose="020B0400000000000000" pitchFamily="34" charset="-128"/>
              <a:ea typeface="小塚ゴシック Pro R" panose="020B0400000000000000" pitchFamily="34" charset="-128"/>
            </a:endParaRPr>
          </a:p>
        </p:txBody>
      </p:sp>
    </p:spTree>
    <p:extLst>
      <p:ext uri="{BB962C8B-B14F-4D97-AF65-F5344CB8AC3E}">
        <p14:creationId xmlns:p14="http://schemas.microsoft.com/office/powerpoint/2010/main" val="2880885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5100" y="6439255"/>
            <a:ext cx="2057400" cy="365125"/>
          </a:xfrm>
        </p:spPr>
        <p:txBody>
          <a:bodyPr/>
          <a:lstStyle/>
          <a:p>
            <a:fld id="{61F34C52-A962-4E8D-A3A1-266E442B7808}" type="slidenum">
              <a:rPr kumimoji="1" lang="ja-JP" altLang="en-US" smtClean="0"/>
              <a:t>25</a:t>
            </a:fld>
            <a:endParaRPr kumimoji="1" lang="ja-JP" altLang="en-US"/>
          </a:p>
        </p:txBody>
      </p:sp>
      <p:sp>
        <p:nvSpPr>
          <p:cNvPr id="6" name="角丸四角形 5"/>
          <p:cNvSpPr/>
          <p:nvPr/>
        </p:nvSpPr>
        <p:spPr>
          <a:xfrm>
            <a:off x="300470" y="1145498"/>
            <a:ext cx="2962275" cy="781764"/>
          </a:xfrm>
          <a:prstGeom prst="round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rgbClr val="FF4040"/>
                </a:solidFill>
                <a:latin typeface="小塚ゴシック Pro M" panose="020B0700000000000000" pitchFamily="34" charset="-128"/>
                <a:ea typeface="小塚ゴシック Pro M" panose="020B0700000000000000" pitchFamily="34" charset="-128"/>
              </a:rPr>
              <a:t>PCP</a:t>
            </a:r>
            <a:r>
              <a:rPr kumimoji="1" lang="ja-JP" altLang="en-US" smtClean="0">
                <a:solidFill>
                  <a:srgbClr val="FF4040"/>
                </a:solidFill>
                <a:latin typeface="小塚ゴシック Pro M" panose="020B0700000000000000" pitchFamily="34" charset="-128"/>
                <a:ea typeface="小塚ゴシック Pro M" panose="020B0700000000000000" pitchFamily="34" charset="-128"/>
              </a:rPr>
              <a:t>細孔内で</a:t>
            </a:r>
            <a:r>
              <a:rPr kumimoji="1" lang="en-US" altLang="ja-JP" smtClean="0">
                <a:solidFill>
                  <a:srgbClr val="FF4040"/>
                </a:solidFill>
                <a:latin typeface="小塚ゴシック Pro M" panose="020B0700000000000000" pitchFamily="34" charset="-128"/>
                <a:ea typeface="小塚ゴシック Pro M" panose="020B0700000000000000" pitchFamily="34" charset="-128"/>
              </a:rPr>
              <a:t>PEG</a:t>
            </a:r>
            <a:r>
              <a:rPr kumimoji="1" lang="ja-JP" altLang="en-US" smtClean="0">
                <a:solidFill>
                  <a:srgbClr val="FF4040"/>
                </a:solidFill>
                <a:latin typeface="小塚ゴシック Pro M" panose="020B0700000000000000" pitchFamily="34" charset="-128"/>
                <a:ea typeface="小塚ゴシック Pro M" panose="020B0700000000000000" pitchFamily="34" charset="-128"/>
              </a:rPr>
              <a:t>が自由に</a:t>
            </a:r>
            <a:endParaRPr kumimoji="1" lang="en-US" altLang="ja-JP" smtClean="0">
              <a:solidFill>
                <a:srgbClr val="FF4040"/>
              </a:solidFill>
              <a:latin typeface="小塚ゴシック Pro M" panose="020B0700000000000000" pitchFamily="34" charset="-128"/>
              <a:ea typeface="小塚ゴシック Pro M" panose="020B0700000000000000" pitchFamily="34" charset="-128"/>
            </a:endParaRPr>
          </a:p>
          <a:p>
            <a:pPr algn="ctr"/>
            <a:r>
              <a:rPr lang="ja-JP" altLang="en-US" smtClean="0">
                <a:solidFill>
                  <a:srgbClr val="FF4040"/>
                </a:solidFill>
                <a:latin typeface="小塚ゴシック Pro M" panose="020B0700000000000000" pitchFamily="34" charset="-128"/>
                <a:ea typeface="小塚ゴシック Pro M" panose="020B0700000000000000" pitchFamily="34" charset="-128"/>
              </a:rPr>
              <a:t>動き回る液相的状態</a:t>
            </a:r>
            <a:endParaRPr kumimoji="1" lang="ja-JP" altLang="en-US">
              <a:solidFill>
                <a:srgbClr val="FF4040"/>
              </a:solidFill>
              <a:latin typeface="小塚ゴシック Pro M" panose="020B0700000000000000" pitchFamily="34" charset="-128"/>
              <a:ea typeface="小塚ゴシック Pro M" panose="020B0700000000000000" pitchFamily="34" charset="-128"/>
            </a:endParaRPr>
          </a:p>
        </p:txBody>
      </p:sp>
      <p:sp>
        <p:nvSpPr>
          <p:cNvPr id="7" name="上下矢印 6"/>
          <p:cNvSpPr/>
          <p:nvPr/>
        </p:nvSpPr>
        <p:spPr>
          <a:xfrm>
            <a:off x="1548677" y="1928609"/>
            <a:ext cx="465860" cy="843393"/>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00470" y="2772002"/>
            <a:ext cx="2962275" cy="781764"/>
          </a:xfrm>
          <a:prstGeom prst="roundRect">
            <a:avLst/>
          </a:prstGeom>
          <a:solidFill>
            <a:schemeClr val="bg1">
              <a:lumMod val="85000"/>
            </a:schemeClr>
          </a:solidFill>
          <a:ln w="38100">
            <a:solidFill>
              <a:srgbClr val="FF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mtClean="0">
                <a:solidFill>
                  <a:srgbClr val="6060FF"/>
                </a:solidFill>
                <a:latin typeface="小塚ゴシック Pro M" panose="020B0700000000000000" pitchFamily="34" charset="-128"/>
                <a:ea typeface="小塚ゴシック Pro M" panose="020B0700000000000000" pitchFamily="34" charset="-128"/>
              </a:rPr>
              <a:t>固相的状態</a:t>
            </a:r>
            <a:endParaRPr lang="en-US" altLang="ja-JP" smtClean="0">
              <a:solidFill>
                <a:srgbClr val="6060FF"/>
              </a:solidFill>
              <a:latin typeface="小塚ゴシック Pro M" panose="020B0700000000000000" pitchFamily="34" charset="-128"/>
              <a:ea typeface="小塚ゴシック Pro M" panose="020B0700000000000000" pitchFamily="34" charset="-128"/>
            </a:endParaRPr>
          </a:p>
          <a:p>
            <a:pPr algn="ctr"/>
            <a:r>
              <a:rPr lang="ja-JP" altLang="en-US">
                <a:solidFill>
                  <a:srgbClr val="6060FF"/>
                </a:solidFill>
                <a:latin typeface="小塚ゴシック Pro M" panose="020B0700000000000000" pitchFamily="34" charset="-128"/>
                <a:ea typeface="小塚ゴシック Pro M" panose="020B0700000000000000" pitchFamily="34" charset="-128"/>
              </a:rPr>
              <a:t>直線型</a:t>
            </a:r>
            <a:r>
              <a:rPr lang="en-US" altLang="ja-JP">
                <a:solidFill>
                  <a:srgbClr val="6060FF"/>
                </a:solidFill>
                <a:latin typeface="小塚ゴシック Pro M" panose="020B0700000000000000" pitchFamily="34" charset="-128"/>
                <a:ea typeface="小塚ゴシック Pro M" panose="020B0700000000000000" pitchFamily="34" charset="-128"/>
              </a:rPr>
              <a:t>PEG 4</a:t>
            </a:r>
            <a:r>
              <a:rPr lang="ja-JP" altLang="en-US">
                <a:solidFill>
                  <a:srgbClr val="6060FF"/>
                </a:solidFill>
                <a:latin typeface="小塚ゴシック Pro M" panose="020B0700000000000000" pitchFamily="34" charset="-128"/>
                <a:ea typeface="小塚ゴシック Pro M" panose="020B0700000000000000" pitchFamily="34" charset="-128"/>
              </a:rPr>
              <a:t>分子が</a:t>
            </a:r>
            <a:r>
              <a:rPr lang="ja-JP" altLang="en-US" smtClean="0">
                <a:solidFill>
                  <a:srgbClr val="6060FF"/>
                </a:solidFill>
                <a:latin typeface="小塚ゴシック Pro M" panose="020B0700000000000000" pitchFamily="34" charset="-128"/>
                <a:ea typeface="小塚ゴシック Pro M" panose="020B0700000000000000" pitchFamily="34" charset="-128"/>
              </a:rPr>
              <a:t>集合</a:t>
            </a:r>
            <a:r>
              <a:rPr lang="en-US" altLang="ja-JP" smtClean="0">
                <a:solidFill>
                  <a:srgbClr val="6060FF"/>
                </a:solidFill>
                <a:latin typeface="小塚ゴシック Pro M" panose="020B0700000000000000" pitchFamily="34" charset="-128"/>
                <a:ea typeface="小塚ゴシック Pro M" panose="020B0700000000000000" pitchFamily="34" charset="-128"/>
              </a:rPr>
              <a:t>(?)</a:t>
            </a:r>
            <a:endParaRPr kumimoji="1" lang="ja-JP" altLang="en-US">
              <a:solidFill>
                <a:srgbClr val="6060FF"/>
              </a:solidFill>
              <a:latin typeface="小塚ゴシック Pro M" panose="020B0700000000000000" pitchFamily="34" charset="-128"/>
              <a:ea typeface="小塚ゴシック Pro M" panose="020B0700000000000000" pitchFamily="34" charset="-128"/>
            </a:endParaRPr>
          </a:p>
        </p:txBody>
      </p:sp>
      <p:pic>
        <p:nvPicPr>
          <p:cNvPr id="9" name="図 8"/>
          <p:cNvPicPr>
            <a:picLocks noChangeAspect="1"/>
          </p:cNvPicPr>
          <p:nvPr/>
        </p:nvPicPr>
        <p:blipFill rotWithShape="1">
          <a:blip r:embed="rId2"/>
          <a:srcRect l="26057"/>
          <a:stretch/>
        </p:blipFill>
        <p:spPr>
          <a:xfrm>
            <a:off x="438582" y="3574407"/>
            <a:ext cx="2686050" cy="1005144"/>
          </a:xfrm>
          <a:prstGeom prst="rect">
            <a:avLst/>
          </a:prstGeom>
        </p:spPr>
      </p:pic>
      <p:sp>
        <p:nvSpPr>
          <p:cNvPr id="10" name="テキスト ボックス 9"/>
          <p:cNvSpPr txBox="1"/>
          <p:nvPr/>
        </p:nvSpPr>
        <p:spPr>
          <a:xfrm>
            <a:off x="1777383" y="2039676"/>
            <a:ext cx="1613517" cy="646331"/>
          </a:xfrm>
          <a:prstGeom prst="rect">
            <a:avLst/>
          </a:prstGeom>
          <a:noFill/>
        </p:spPr>
        <p:txBody>
          <a:bodyPr wrap="square" rtlCol="0">
            <a:spAutoFit/>
          </a:bodyPr>
          <a:lstStyle/>
          <a:p>
            <a:pPr algn="ctr"/>
            <a:r>
              <a:rPr lang="en-US" altLang="ja-JP"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t>PCP</a:t>
            </a:r>
            <a:r>
              <a:rPr lang="ja-JP" altLang="en-US"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t>細孔内</a:t>
            </a:r>
            <a:r>
              <a:rPr lang="en-US" altLang="ja-JP"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t/>
            </a:r>
            <a:br>
              <a:rPr lang="en-US" altLang="ja-JP"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br>
            <a:r>
              <a:rPr lang="en-US" altLang="ja-JP"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t>PEG</a:t>
            </a:r>
            <a:r>
              <a:rPr lang="ja-JP" altLang="en-US" smtClean="0">
                <a:solidFill>
                  <a:schemeClr val="tx1">
                    <a:lumMod val="50000"/>
                    <a:lumOff val="50000"/>
                  </a:schemeClr>
                </a:solidFill>
                <a:latin typeface="小塚ゴシック Pro M" panose="020B0700000000000000" pitchFamily="34" charset="-128"/>
                <a:ea typeface="小塚ゴシック Pro M" panose="020B0700000000000000" pitchFamily="34" charset="-128"/>
              </a:rPr>
              <a:t>相転移</a:t>
            </a:r>
            <a:endParaRPr kumimoji="1" lang="ja-JP" altLang="en-US">
              <a:solidFill>
                <a:schemeClr val="tx1">
                  <a:lumMod val="50000"/>
                  <a:lumOff val="50000"/>
                </a:schemeClr>
              </a:solidFill>
              <a:latin typeface="小塚ゴシック Pro M" panose="020B0700000000000000" pitchFamily="34" charset="-128"/>
              <a:ea typeface="小塚ゴシック Pro M" panose="020B0700000000000000" pitchFamily="34" charset="-128"/>
            </a:endParaRPr>
          </a:p>
        </p:txBody>
      </p:sp>
      <p:sp>
        <p:nvSpPr>
          <p:cNvPr id="11" name="タイトル 1"/>
          <p:cNvSpPr>
            <a:spLocks noGrp="1"/>
          </p:cNvSpPr>
          <p:nvPr>
            <p:ph type="title"/>
          </p:nvPr>
        </p:nvSpPr>
        <p:spPr>
          <a:xfrm>
            <a:off x="71500" y="44624"/>
            <a:ext cx="9001000" cy="720080"/>
          </a:xfrm>
        </p:spPr>
        <p:txBody>
          <a:bodyPr tIns="180000">
            <a:noAutofit/>
          </a:bodyPr>
          <a:lstStyle/>
          <a:p>
            <a:pPr algn="ctr"/>
            <a:r>
              <a:rPr kumimoji="1" lang="en-US" altLang="ja-JP" sz="3600" smtClean="0">
                <a:solidFill>
                  <a:schemeClr val="bg1">
                    <a:lumMod val="95000"/>
                  </a:schemeClr>
                </a:solidFill>
                <a:latin typeface="小塚ゴシック Pro B" pitchFamily="34" charset="-128"/>
                <a:ea typeface="小塚ゴシック Pro B" pitchFamily="34" charset="-128"/>
              </a:rPr>
              <a:t>PCP</a:t>
            </a:r>
            <a:r>
              <a:rPr kumimoji="1" lang="ja-JP" altLang="en-US" sz="3600" smtClean="0">
                <a:solidFill>
                  <a:schemeClr val="bg1">
                    <a:lumMod val="95000"/>
                  </a:schemeClr>
                </a:solidFill>
                <a:latin typeface="小塚ゴシック Pro B" pitchFamily="34" charset="-128"/>
                <a:ea typeface="小塚ゴシック Pro B" pitchFamily="34" charset="-128"/>
              </a:rPr>
              <a:t>細孔内</a:t>
            </a:r>
            <a:r>
              <a:rPr kumimoji="1" lang="en-US" altLang="ja-JP" sz="3600" smtClean="0">
                <a:solidFill>
                  <a:schemeClr val="bg1">
                    <a:lumMod val="95000"/>
                  </a:schemeClr>
                </a:solidFill>
                <a:latin typeface="小塚ゴシック Pro B" pitchFamily="34" charset="-128"/>
                <a:ea typeface="小塚ゴシック Pro B" pitchFamily="34" charset="-128"/>
              </a:rPr>
              <a:t>PEG</a:t>
            </a:r>
            <a:r>
              <a:rPr kumimoji="1" lang="ja-JP" altLang="en-US" sz="3600" smtClean="0">
                <a:solidFill>
                  <a:schemeClr val="bg1">
                    <a:lumMod val="95000"/>
                  </a:schemeClr>
                </a:solidFill>
                <a:latin typeface="小塚ゴシック Pro B" pitchFamily="34" charset="-128"/>
                <a:ea typeface="小塚ゴシック Pro B" pitchFamily="34" charset="-128"/>
              </a:rPr>
              <a:t>の低温での構造</a:t>
            </a:r>
            <a:endParaRPr kumimoji="1" lang="ja-JP" altLang="en-US" sz="3600" dirty="0">
              <a:solidFill>
                <a:schemeClr val="bg1">
                  <a:lumMod val="95000"/>
                </a:schemeClr>
              </a:solidFill>
              <a:latin typeface="小塚ゴシック Pro B" pitchFamily="34" charset="-128"/>
              <a:ea typeface="小塚ゴシック Pro B" pitchFamily="34" charset="-128"/>
            </a:endParaRPr>
          </a:p>
        </p:txBody>
      </p:sp>
      <p:sp>
        <p:nvSpPr>
          <p:cNvPr id="3" name="テキスト ボックス 2"/>
          <p:cNvSpPr txBox="1"/>
          <p:nvPr/>
        </p:nvSpPr>
        <p:spPr>
          <a:xfrm>
            <a:off x="3491451" y="1145498"/>
            <a:ext cx="5490624" cy="5293757"/>
          </a:xfrm>
          <a:prstGeom prst="rect">
            <a:avLst/>
          </a:prstGeom>
          <a:noFill/>
        </p:spPr>
        <p:txBody>
          <a:bodyPr wrap="square" rtlCol="0">
            <a:spAutoFit/>
          </a:bodyPr>
          <a:lstStyle/>
          <a:p>
            <a:pPr>
              <a:spcAft>
                <a:spcPts val="1200"/>
              </a:spcAft>
            </a:pPr>
            <a:r>
              <a:rPr kumimoji="1" lang="ja-JP" altLang="en-US" smtClean="0">
                <a:latin typeface="小塚ゴシック Pro R" panose="020B0400000000000000" pitchFamily="34" charset="-128"/>
                <a:ea typeface="小塚ゴシック Pro R" panose="020B0400000000000000" pitchFamily="34" charset="-128"/>
              </a:rPr>
              <a:t>細孔内</a:t>
            </a:r>
            <a:r>
              <a:rPr kumimoji="1" lang="en-US" altLang="ja-JP" smtClean="0">
                <a:latin typeface="小塚ゴシック Pro R" panose="020B0400000000000000" pitchFamily="34" charset="-128"/>
                <a:ea typeface="小塚ゴシック Pro R" panose="020B0400000000000000" pitchFamily="34" charset="-128"/>
              </a:rPr>
              <a:t>PEG</a:t>
            </a:r>
            <a:r>
              <a:rPr kumimoji="1" lang="ja-JP" altLang="en-US" smtClean="0">
                <a:latin typeface="小塚ゴシック Pro R" panose="020B0400000000000000" pitchFamily="34" charset="-128"/>
                <a:ea typeface="小塚ゴシック Pro R" panose="020B0400000000000000" pitchFamily="34" charset="-128"/>
              </a:rPr>
              <a:t>分子は低温では直線型四量体構造をとると予測しているが、実験による直接的な証拠はない</a:t>
            </a:r>
            <a:endParaRPr kumimoji="1" lang="en-US" altLang="ja-JP" smtClean="0">
              <a:latin typeface="小塚ゴシック Pro R" panose="020B0400000000000000" pitchFamily="34" charset="-128"/>
              <a:ea typeface="小塚ゴシック Pro R" panose="020B0400000000000000" pitchFamily="34" charset="-128"/>
            </a:endParaRPr>
          </a:p>
          <a:p>
            <a:pPr>
              <a:spcAft>
                <a:spcPts val="1200"/>
              </a:spcAft>
            </a:pPr>
            <a:r>
              <a:rPr kumimoji="1" lang="ja-JP" altLang="en-US" smtClean="0">
                <a:latin typeface="小塚ゴシック Pro R" panose="020B0400000000000000" pitchFamily="34" charset="-128"/>
                <a:ea typeface="小塚ゴシック Pro R" panose="020B0400000000000000" pitchFamily="34" charset="-128"/>
              </a:rPr>
              <a:t>低温状態での細孔内</a:t>
            </a:r>
            <a:r>
              <a:rPr kumimoji="1" lang="en-US" altLang="ja-JP" smtClean="0">
                <a:latin typeface="小塚ゴシック Pro R" panose="020B0400000000000000" pitchFamily="34" charset="-128"/>
                <a:ea typeface="小塚ゴシック Pro R" panose="020B0400000000000000" pitchFamily="34" charset="-128"/>
              </a:rPr>
              <a:t>PEG</a:t>
            </a:r>
            <a:r>
              <a:rPr kumimoji="1" lang="ja-JP" altLang="en-US" smtClean="0">
                <a:latin typeface="小塚ゴシック Pro R" panose="020B0400000000000000" pitchFamily="34" charset="-128"/>
                <a:ea typeface="小塚ゴシック Pro R" panose="020B0400000000000000" pitchFamily="34" charset="-128"/>
              </a:rPr>
              <a:t>分子の構造、挙動を混合</a:t>
            </a:r>
            <a:r>
              <a:rPr kumimoji="1" lang="en-US" altLang="ja-JP" smtClean="0">
                <a:latin typeface="小塚ゴシック Pro R" panose="020B0400000000000000" pitchFamily="34" charset="-128"/>
                <a:ea typeface="小塚ゴシック Pro R" panose="020B0400000000000000" pitchFamily="34" charset="-128"/>
              </a:rPr>
              <a:t>MC/MD</a:t>
            </a:r>
            <a:r>
              <a:rPr kumimoji="1" lang="ja-JP" altLang="en-US" smtClean="0">
                <a:latin typeface="小塚ゴシック Pro R" panose="020B0400000000000000" pitchFamily="34" charset="-128"/>
                <a:ea typeface="小塚ゴシック Pro R" panose="020B0400000000000000" pitchFamily="34" charset="-128"/>
              </a:rPr>
              <a:t>法により解析する</a:t>
            </a:r>
            <a:endParaRPr kumimoji="1" lang="en-US" altLang="ja-JP" smtClean="0">
              <a:latin typeface="小塚ゴシック Pro R" panose="020B0400000000000000" pitchFamily="34" charset="-128"/>
              <a:ea typeface="小塚ゴシック Pro R" panose="020B0400000000000000" pitchFamily="34" charset="-128"/>
            </a:endParaRPr>
          </a:p>
          <a:p>
            <a:pPr>
              <a:spcAft>
                <a:spcPts val="1200"/>
              </a:spcAft>
            </a:pPr>
            <a:r>
              <a:rPr lang="ja-JP" altLang="en-US" smtClean="0">
                <a:latin typeface="小塚ゴシック Pro R" panose="020B0400000000000000" pitchFamily="34" charset="-128"/>
                <a:ea typeface="小塚ゴシック Pro R" panose="020B0400000000000000" pitchFamily="34" charset="-128"/>
              </a:rPr>
              <a:t>低温では</a:t>
            </a:r>
            <a:r>
              <a:rPr lang="en-US" altLang="ja-JP" smtClean="0">
                <a:latin typeface="小塚ゴシック Pro R" panose="020B0400000000000000" pitchFamily="34" charset="-128"/>
                <a:ea typeface="小塚ゴシック Pro R" panose="020B0400000000000000" pitchFamily="34" charset="-128"/>
              </a:rPr>
              <a:t>PEG</a:t>
            </a:r>
            <a:r>
              <a:rPr lang="ja-JP" altLang="en-US" smtClean="0">
                <a:latin typeface="小塚ゴシック Pro R" panose="020B0400000000000000" pitchFamily="34" charset="-128"/>
                <a:ea typeface="小塚ゴシック Pro R" panose="020B0400000000000000" pitchFamily="34" charset="-128"/>
              </a:rPr>
              <a:t>分子の並進移動、構造変形は起こりにくくなる </a:t>
            </a:r>
            <a:r>
              <a:rPr lang="en-US" altLang="ja-JP" smtClean="0">
                <a:latin typeface="小塚ゴシック Pro R" panose="020B0400000000000000" pitchFamily="34" charset="-128"/>
                <a:ea typeface="小塚ゴシック Pro R" panose="020B0400000000000000" pitchFamily="34" charset="-128"/>
              </a:rPr>
              <a:t/>
            </a:r>
            <a:br>
              <a:rPr lang="en-US" altLang="ja-JP" smtClean="0">
                <a:latin typeface="小塚ゴシック Pro R" panose="020B0400000000000000" pitchFamily="34" charset="-128"/>
                <a:ea typeface="小塚ゴシック Pro R" panose="020B0400000000000000" pitchFamily="34" charset="-128"/>
              </a:rPr>
            </a:br>
            <a:r>
              <a:rPr lang="ja-JP" altLang="en-US" smtClean="0">
                <a:latin typeface="小塚ゴシック Pro R" panose="020B0400000000000000" pitchFamily="34" charset="-128"/>
                <a:ea typeface="小塚ゴシック Pro R" panose="020B0400000000000000" pitchFamily="34" charset="-128"/>
              </a:rPr>
              <a:t>→ </a:t>
            </a:r>
            <a:r>
              <a:rPr lang="ja-JP" altLang="en-US" u="sng" smtClean="0">
                <a:latin typeface="小塚ゴシック Pro R" panose="020B0400000000000000" pitchFamily="34" charset="-128"/>
                <a:ea typeface="小塚ゴシック Pro R" panose="020B0400000000000000" pitchFamily="34" charset="-128"/>
              </a:rPr>
              <a:t>局所的な構造緩和は</a:t>
            </a:r>
            <a:r>
              <a:rPr lang="en-US" altLang="ja-JP" u="sng" smtClean="0">
                <a:latin typeface="小塚ゴシック Pro R" panose="020B0400000000000000" pitchFamily="34" charset="-128"/>
                <a:ea typeface="小塚ゴシック Pro R" panose="020B0400000000000000" pitchFamily="34" charset="-128"/>
              </a:rPr>
              <a:t>MD</a:t>
            </a:r>
            <a:r>
              <a:rPr lang="ja-JP" altLang="en-US" u="sng" smtClean="0">
                <a:latin typeface="小塚ゴシック Pro R" panose="020B0400000000000000" pitchFamily="34" charset="-128"/>
                <a:ea typeface="小塚ゴシック Pro R" panose="020B0400000000000000" pitchFamily="34" charset="-128"/>
              </a:rPr>
              <a:t>法</a:t>
            </a:r>
            <a:r>
              <a:rPr lang="ja-JP" altLang="en-US" smtClean="0">
                <a:latin typeface="小塚ゴシック Pro R" panose="020B0400000000000000" pitchFamily="34" charset="-128"/>
                <a:ea typeface="小塚ゴシック Pro R" panose="020B0400000000000000" pitchFamily="34" charset="-128"/>
              </a:rPr>
              <a:t>により、</a:t>
            </a:r>
            <a:r>
              <a:rPr lang="ja-JP" altLang="en-US" u="sng" smtClean="0">
                <a:latin typeface="小塚ゴシック Pro R" panose="020B0400000000000000" pitchFamily="34" charset="-128"/>
                <a:ea typeface="小塚ゴシック Pro R" panose="020B0400000000000000" pitchFamily="34" charset="-128"/>
              </a:rPr>
              <a:t>大きな構造変化（並進移動、四量体形成など）は</a:t>
            </a:r>
            <a:r>
              <a:rPr lang="en-US" altLang="ja-JP" u="sng" smtClean="0">
                <a:latin typeface="小塚ゴシック Pro R" panose="020B0400000000000000" pitchFamily="34" charset="-128"/>
                <a:ea typeface="小塚ゴシック Pro R" panose="020B0400000000000000" pitchFamily="34" charset="-128"/>
              </a:rPr>
              <a:t>MC</a:t>
            </a:r>
            <a:r>
              <a:rPr lang="ja-JP" altLang="en-US" u="sng" smtClean="0">
                <a:latin typeface="小塚ゴシック Pro R" panose="020B0400000000000000" pitchFamily="34" charset="-128"/>
                <a:ea typeface="小塚ゴシック Pro R" panose="020B0400000000000000" pitchFamily="34" charset="-128"/>
              </a:rPr>
              <a:t>法</a:t>
            </a:r>
            <a:r>
              <a:rPr lang="ja-JP" altLang="en-US" smtClean="0">
                <a:latin typeface="小塚ゴシック Pro R" panose="020B0400000000000000" pitchFamily="34" charset="-128"/>
                <a:ea typeface="小塚ゴシック Pro R" panose="020B0400000000000000" pitchFamily="34" charset="-128"/>
              </a:rPr>
              <a:t>により</a:t>
            </a:r>
            <a:r>
              <a:rPr lang="en-US" altLang="ja-JP" smtClean="0">
                <a:latin typeface="小塚ゴシック Pro R" panose="020B0400000000000000" pitchFamily="34" charset="-128"/>
                <a:ea typeface="小塚ゴシック Pro R" panose="020B0400000000000000" pitchFamily="34" charset="-128"/>
              </a:rPr>
              <a:t/>
            </a:r>
            <a:br>
              <a:rPr lang="en-US" altLang="ja-JP" smtClean="0">
                <a:latin typeface="小塚ゴシック Pro R" panose="020B0400000000000000" pitchFamily="34" charset="-128"/>
                <a:ea typeface="小塚ゴシック Pro R" panose="020B0400000000000000" pitchFamily="34" charset="-128"/>
              </a:rPr>
            </a:br>
            <a:r>
              <a:rPr lang="ja-JP" altLang="en-US" smtClean="0">
                <a:latin typeface="小塚ゴシック Pro R" panose="020B0400000000000000" pitchFamily="34" charset="-128"/>
                <a:ea typeface="小塚ゴシック Pro R" panose="020B0400000000000000" pitchFamily="34" charset="-128"/>
              </a:rPr>
              <a:t>シミュレート</a:t>
            </a:r>
            <a:endParaRPr lang="en-US" altLang="ja-JP" smtClean="0">
              <a:latin typeface="小塚ゴシック Pro R" panose="020B0400000000000000" pitchFamily="34" charset="-128"/>
              <a:ea typeface="小塚ゴシック Pro R" panose="020B0400000000000000" pitchFamily="34" charset="-128"/>
            </a:endParaRPr>
          </a:p>
          <a:p>
            <a:pPr>
              <a:spcAft>
                <a:spcPts val="1200"/>
              </a:spcAft>
            </a:pPr>
            <a:r>
              <a:rPr lang="ja-JP" altLang="en-US" smtClean="0">
                <a:latin typeface="小塚ゴシック Pro R" panose="020B0400000000000000" pitchFamily="34" charset="-128"/>
                <a:ea typeface="小塚ゴシック Pro R" panose="020B0400000000000000" pitchFamily="34" charset="-128"/>
              </a:rPr>
              <a:t>理想的には「横軸：温度、縦軸：相転移を記述するオーダーパラメータ」の図を作成し、相転移現象が</a:t>
            </a:r>
            <a:r>
              <a:rPr lang="en-US" altLang="ja-JP" smtClean="0">
                <a:latin typeface="小塚ゴシック Pro R" panose="020B0400000000000000" pitchFamily="34" charset="-128"/>
                <a:ea typeface="小塚ゴシック Pro R" panose="020B0400000000000000" pitchFamily="34" charset="-128"/>
              </a:rPr>
              <a:t>PEG</a:t>
            </a:r>
            <a:r>
              <a:rPr lang="ja-JP" altLang="en-US" smtClean="0">
                <a:latin typeface="小塚ゴシック Pro R" panose="020B0400000000000000" pitchFamily="34" charset="-128"/>
                <a:ea typeface="小塚ゴシック Pro R" panose="020B0400000000000000" pitchFamily="34" charset="-128"/>
              </a:rPr>
              <a:t>のどのような構造遷移によるものかを明らかにしたい。</a:t>
            </a:r>
            <a:endParaRPr lang="en-US" altLang="ja-JP" smtClean="0">
              <a:latin typeface="小塚ゴシック Pro R" panose="020B0400000000000000" pitchFamily="34" charset="-128"/>
              <a:ea typeface="小塚ゴシック Pro R" panose="020B0400000000000000" pitchFamily="34" charset="-128"/>
            </a:endParaRPr>
          </a:p>
          <a:p>
            <a:pPr>
              <a:spcAft>
                <a:spcPts val="1200"/>
              </a:spcAft>
            </a:pPr>
            <a:r>
              <a:rPr kumimoji="1" lang="en-US" altLang="ja-JP" smtClean="0">
                <a:latin typeface="小塚ゴシック Pro R" panose="020B0400000000000000" pitchFamily="34" charset="-128"/>
                <a:ea typeface="小塚ゴシック Pro R" panose="020B0400000000000000" pitchFamily="34" charset="-128"/>
              </a:rPr>
              <a:t>MC</a:t>
            </a:r>
            <a:r>
              <a:rPr kumimoji="1" lang="ja-JP" altLang="en-US" smtClean="0">
                <a:latin typeface="小塚ゴシック Pro R" panose="020B0400000000000000" pitchFamily="34" charset="-128"/>
                <a:ea typeface="小塚ゴシック Pro R" panose="020B0400000000000000" pitchFamily="34" charset="-128"/>
              </a:rPr>
              <a:t>法の部分で化学反応を伴わないため、</a:t>
            </a:r>
            <a:r>
              <a:rPr kumimoji="1" lang="en-US" altLang="ja-JP" smtClean="0">
                <a:latin typeface="小塚ゴシック Pro R" panose="020B0400000000000000" pitchFamily="34" charset="-128"/>
                <a:ea typeface="小塚ゴシック Pro R" panose="020B0400000000000000" pitchFamily="34" charset="-128"/>
              </a:rPr>
              <a:t>MC/MD</a:t>
            </a:r>
            <a:r>
              <a:rPr kumimoji="1" lang="ja-JP" altLang="en-US" smtClean="0">
                <a:latin typeface="小塚ゴシック Pro R" panose="020B0400000000000000" pitchFamily="34" charset="-128"/>
                <a:ea typeface="小塚ゴシック Pro R" panose="020B0400000000000000" pitchFamily="34" charset="-128"/>
              </a:rPr>
              <a:t>法プログラム使用手順の習得のマイルストーン</a:t>
            </a:r>
            <a:r>
              <a:rPr lang="en-US" altLang="ja-JP">
                <a:latin typeface="小塚ゴシック Pro R" panose="020B0400000000000000" pitchFamily="34" charset="-128"/>
                <a:ea typeface="小塚ゴシック Pro R" panose="020B0400000000000000" pitchFamily="34" charset="-128"/>
              </a:rPr>
              <a:t/>
            </a:r>
            <a:br>
              <a:rPr lang="en-US" altLang="ja-JP">
                <a:latin typeface="小塚ゴシック Pro R" panose="020B0400000000000000" pitchFamily="34" charset="-128"/>
                <a:ea typeface="小塚ゴシック Pro R" panose="020B0400000000000000" pitchFamily="34" charset="-128"/>
              </a:rPr>
            </a:br>
            <a:r>
              <a:rPr lang="ja-JP" altLang="en-US" smtClean="0">
                <a:latin typeface="小塚ゴシック Pro R" panose="020B0400000000000000" pitchFamily="34" charset="-128"/>
                <a:ea typeface="小塚ゴシック Pro R" panose="020B0400000000000000" pitchFamily="34" charset="-128"/>
              </a:rPr>
              <a:t>（</a:t>
            </a:r>
            <a:r>
              <a:rPr lang="ja-JP" altLang="en-US">
                <a:latin typeface="小塚ゴシック Pro R" panose="020B0400000000000000" pitchFamily="34" charset="-128"/>
                <a:ea typeface="小塚ゴシック Pro R" panose="020B0400000000000000" pitchFamily="34" charset="-128"/>
              </a:rPr>
              <a:t>化学反応の実装は複雑）</a:t>
            </a:r>
            <a:endParaRPr kumimoji="1" lang="en-US" altLang="ja-JP">
              <a:latin typeface="小塚ゴシック Pro R" panose="020B0400000000000000" pitchFamily="34" charset="-128"/>
              <a:ea typeface="小塚ゴシック Pro R" panose="020B0400000000000000" pitchFamily="34" charset="-128"/>
            </a:endParaRPr>
          </a:p>
        </p:txBody>
      </p:sp>
      <p:sp>
        <p:nvSpPr>
          <p:cNvPr id="12" name="正方形/長方形 11"/>
          <p:cNvSpPr/>
          <p:nvPr/>
        </p:nvSpPr>
        <p:spPr>
          <a:xfrm>
            <a:off x="251177" y="4600192"/>
            <a:ext cx="3001143" cy="338554"/>
          </a:xfrm>
          <a:prstGeom prst="rect">
            <a:avLst/>
          </a:prstGeom>
        </p:spPr>
        <p:txBody>
          <a:bodyPr wrap="none">
            <a:spAutoFit/>
          </a:bodyPr>
          <a:lstStyle/>
          <a:p>
            <a:r>
              <a:rPr lang="en-US" altLang="ja-JP" sz="1600" kern="100" smtClean="0">
                <a:latin typeface="Times" panose="02020603050405020304" pitchFamily="18" charset="0"/>
                <a:ea typeface="ＭＳ 明朝" panose="02020609040205080304" pitchFamily="17" charset="-128"/>
                <a:cs typeface="Times New Roman" panose="02020603050405020304" pitchFamily="18" charset="0"/>
              </a:rPr>
              <a:t>Uemura et al. </a:t>
            </a:r>
            <a:r>
              <a:rPr lang="en-US" altLang="ja-JP" sz="1600" i="1" kern="100" smtClean="0">
                <a:latin typeface="Times" panose="02020603050405020304" pitchFamily="18" charset="0"/>
                <a:ea typeface="ＭＳ 明朝" panose="02020609040205080304" pitchFamily="17" charset="-128"/>
                <a:cs typeface="Times New Roman" panose="02020603050405020304" pitchFamily="18" charset="0"/>
              </a:rPr>
              <a:t>Nat</a:t>
            </a:r>
            <a:r>
              <a:rPr lang="en-US" altLang="ja-JP" sz="1600" i="1" kern="100">
                <a:latin typeface="Times" panose="02020603050405020304" pitchFamily="18" charset="0"/>
                <a:ea typeface="ＭＳ 明朝" panose="02020609040205080304" pitchFamily="17" charset="-128"/>
                <a:cs typeface="Times New Roman" panose="02020603050405020304" pitchFamily="18" charset="0"/>
              </a:rPr>
              <a:t>. Commun.</a:t>
            </a:r>
            <a:r>
              <a:rPr lang="en-US" altLang="ja-JP" sz="1600" kern="100">
                <a:latin typeface="Times" panose="02020603050405020304" pitchFamily="18" charset="0"/>
                <a:ea typeface="ＭＳ 明朝" panose="02020609040205080304" pitchFamily="17" charset="-128"/>
                <a:cs typeface="Times New Roman" panose="02020603050405020304" pitchFamily="18" charset="0"/>
              </a:rPr>
              <a:t> </a:t>
            </a:r>
            <a:r>
              <a:rPr lang="en-US" altLang="ja-JP" sz="1600" b="1" kern="100">
                <a:latin typeface="Times" panose="02020603050405020304" pitchFamily="18" charset="0"/>
                <a:ea typeface="ＭＳ 明朝" panose="02020609040205080304" pitchFamily="17" charset="-128"/>
                <a:cs typeface="Times New Roman" panose="02020603050405020304" pitchFamily="18" charset="0"/>
              </a:rPr>
              <a:t>2010</a:t>
            </a:r>
            <a:endParaRPr lang="ja-JP" altLang="en-US" sz="1600"/>
          </a:p>
        </p:txBody>
      </p:sp>
    </p:spTree>
    <p:extLst>
      <p:ext uri="{BB962C8B-B14F-4D97-AF65-F5344CB8AC3E}">
        <p14:creationId xmlns:p14="http://schemas.microsoft.com/office/powerpoint/2010/main" val="2105045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5100" y="6439138"/>
            <a:ext cx="2057400" cy="365125"/>
          </a:xfrm>
        </p:spPr>
        <p:txBody>
          <a:bodyPr/>
          <a:lstStyle/>
          <a:p>
            <a:fld id="{61F34C52-A962-4E8D-A3A1-266E442B7808}" type="slidenum">
              <a:rPr kumimoji="1" lang="ja-JP" altLang="en-US" smtClean="0"/>
              <a:t>26</a:t>
            </a:fld>
            <a:endParaRPr kumimoji="1" lang="ja-JP" altLang="en-US"/>
          </a:p>
        </p:txBody>
      </p:sp>
      <p:pic>
        <p:nvPicPr>
          <p:cNvPr id="4" name="図 3"/>
          <p:cNvPicPr>
            <a:picLocks noChangeAspect="1"/>
          </p:cNvPicPr>
          <p:nvPr/>
        </p:nvPicPr>
        <p:blipFill>
          <a:blip r:embed="rId2"/>
          <a:stretch>
            <a:fillRect/>
          </a:stretch>
        </p:blipFill>
        <p:spPr>
          <a:xfrm>
            <a:off x="366712" y="987802"/>
            <a:ext cx="3745063" cy="2547937"/>
          </a:xfrm>
          <a:prstGeom prst="rect">
            <a:avLst/>
          </a:prstGeom>
        </p:spPr>
      </p:pic>
      <p:pic>
        <p:nvPicPr>
          <p:cNvPr id="5" name="図 4"/>
          <p:cNvPicPr>
            <a:picLocks noChangeAspect="1"/>
          </p:cNvPicPr>
          <p:nvPr/>
        </p:nvPicPr>
        <p:blipFill>
          <a:blip r:embed="rId3"/>
          <a:stretch>
            <a:fillRect/>
          </a:stretch>
        </p:blipFill>
        <p:spPr>
          <a:xfrm>
            <a:off x="4473932" y="1017568"/>
            <a:ext cx="4274779" cy="2309812"/>
          </a:xfrm>
          <a:prstGeom prst="rect">
            <a:avLst/>
          </a:prstGeom>
        </p:spPr>
      </p:pic>
      <p:sp>
        <p:nvSpPr>
          <p:cNvPr id="6" name="タイトル 1"/>
          <p:cNvSpPr>
            <a:spLocks noGrp="1"/>
          </p:cNvSpPr>
          <p:nvPr>
            <p:ph type="title"/>
          </p:nvPr>
        </p:nvSpPr>
        <p:spPr>
          <a:xfrm>
            <a:off x="71500" y="44624"/>
            <a:ext cx="9001000" cy="720080"/>
          </a:xfrm>
        </p:spPr>
        <p:txBody>
          <a:bodyPr tIns="180000">
            <a:noAutofit/>
          </a:bodyPr>
          <a:lstStyle/>
          <a:p>
            <a:pPr algn="ctr"/>
            <a:r>
              <a:rPr kumimoji="1" lang="en-US" altLang="ja-JP" sz="3600" smtClean="0">
                <a:solidFill>
                  <a:schemeClr val="bg1">
                    <a:lumMod val="95000"/>
                  </a:schemeClr>
                </a:solidFill>
                <a:latin typeface="小塚ゴシック Pro B" pitchFamily="34" charset="-128"/>
                <a:ea typeface="小塚ゴシック Pro B" pitchFamily="34" charset="-128"/>
              </a:rPr>
              <a:t>PCP</a:t>
            </a:r>
            <a:r>
              <a:rPr kumimoji="1" lang="ja-JP" altLang="en-US" sz="3600" smtClean="0">
                <a:solidFill>
                  <a:schemeClr val="bg1">
                    <a:lumMod val="95000"/>
                  </a:schemeClr>
                </a:solidFill>
                <a:latin typeface="小塚ゴシック Pro B" pitchFamily="34" charset="-128"/>
                <a:ea typeface="小塚ゴシック Pro B" pitchFamily="34" charset="-128"/>
              </a:rPr>
              <a:t>細孔表面による重合結果の変化</a:t>
            </a:r>
            <a:endParaRPr kumimoji="1" lang="ja-JP" altLang="en-US" sz="3600" dirty="0">
              <a:solidFill>
                <a:schemeClr val="bg1">
                  <a:lumMod val="95000"/>
                </a:schemeClr>
              </a:solidFill>
              <a:latin typeface="小塚ゴシック Pro B" pitchFamily="34" charset="-128"/>
              <a:ea typeface="小塚ゴシック Pro B" pitchFamily="34" charset="-128"/>
            </a:endParaRPr>
          </a:p>
        </p:txBody>
      </p:sp>
      <p:sp>
        <p:nvSpPr>
          <p:cNvPr id="3" name="テキスト ボックス 2"/>
          <p:cNvSpPr txBox="1"/>
          <p:nvPr/>
        </p:nvSpPr>
        <p:spPr>
          <a:xfrm>
            <a:off x="4582758" y="4059025"/>
            <a:ext cx="4489742" cy="2215991"/>
          </a:xfrm>
          <a:prstGeom prst="rect">
            <a:avLst/>
          </a:prstGeom>
          <a:noFill/>
        </p:spPr>
        <p:txBody>
          <a:bodyPr wrap="square" rtlCol="0">
            <a:spAutoFit/>
          </a:bodyPr>
          <a:lstStyle/>
          <a:p>
            <a:pPr>
              <a:spcAft>
                <a:spcPts val="1200"/>
              </a:spcAft>
            </a:pPr>
            <a:r>
              <a:rPr lang="ja-JP" altLang="en-US">
                <a:latin typeface="小塚ゴシック Pro R" panose="020B0400000000000000" pitchFamily="34" charset="-128"/>
                <a:ea typeface="小塚ゴシック Pro R" panose="020B0400000000000000" pitchFamily="34" charset="-128"/>
              </a:rPr>
              <a:t>混合</a:t>
            </a:r>
            <a:r>
              <a:rPr lang="en-US" altLang="ja-JP">
                <a:latin typeface="小塚ゴシック Pro R" panose="020B0400000000000000" pitchFamily="34" charset="-128"/>
                <a:ea typeface="小塚ゴシック Pro R" panose="020B0400000000000000" pitchFamily="34" charset="-128"/>
              </a:rPr>
              <a:t>MC/MD</a:t>
            </a:r>
            <a:r>
              <a:rPr lang="ja-JP" altLang="en-US" smtClean="0">
                <a:latin typeface="小塚ゴシック Pro R" panose="020B0400000000000000" pitchFamily="34" charset="-128"/>
                <a:ea typeface="小塚ゴシック Pro R" panose="020B0400000000000000" pitchFamily="34" charset="-128"/>
              </a:rPr>
              <a:t>重合法を実装し、</a:t>
            </a:r>
            <a:r>
              <a:rPr kumimoji="1" lang="ja-JP" altLang="en-US" smtClean="0">
                <a:latin typeface="小塚ゴシック Pro R" panose="020B0400000000000000" pitchFamily="34" charset="-128"/>
                <a:ea typeface="小塚ゴシック Pro R" panose="020B0400000000000000" pitchFamily="34" charset="-128"/>
              </a:rPr>
              <a:t>細孔内での</a:t>
            </a:r>
            <a:r>
              <a:rPr kumimoji="1" lang="en-US" altLang="ja-JP" smtClean="0">
                <a:latin typeface="小塚ゴシック Pro R" panose="020B0400000000000000" pitchFamily="34" charset="-128"/>
                <a:ea typeface="小塚ゴシック Pro R" panose="020B0400000000000000" pitchFamily="34" charset="-128"/>
              </a:rPr>
              <a:t>PMMA</a:t>
            </a:r>
            <a:r>
              <a:rPr lang="ja-JP" altLang="en-US" smtClean="0">
                <a:latin typeface="小塚ゴシック Pro R" panose="020B0400000000000000" pitchFamily="34" charset="-128"/>
                <a:ea typeface="小塚ゴシック Pro R" panose="020B0400000000000000" pitchFamily="34" charset="-128"/>
              </a:rPr>
              <a:t>重合反応シミュレーションを実現</a:t>
            </a:r>
            <a:endParaRPr lang="en-US" altLang="ja-JP" smtClean="0">
              <a:latin typeface="小塚ゴシック Pro R" panose="020B0400000000000000" pitchFamily="34" charset="-128"/>
              <a:ea typeface="小塚ゴシック Pro R" panose="020B0400000000000000" pitchFamily="34" charset="-128"/>
            </a:endParaRPr>
          </a:p>
          <a:p>
            <a:pPr>
              <a:spcAft>
                <a:spcPts val="1200"/>
              </a:spcAft>
            </a:pPr>
            <a:r>
              <a:rPr lang="ja-JP" altLang="en-US" smtClean="0">
                <a:latin typeface="小塚ゴシック Pro R" panose="020B0400000000000000" pitchFamily="34" charset="-128"/>
                <a:ea typeface="小塚ゴシック Pro R" panose="020B0400000000000000" pitchFamily="34" charset="-128"/>
              </a:rPr>
              <a:t>得られるポリマーの構造特性を調査</a:t>
            </a:r>
            <a:endParaRPr lang="en-US" altLang="ja-JP" smtClean="0">
              <a:latin typeface="小塚ゴシック Pro R" panose="020B0400000000000000" pitchFamily="34" charset="-128"/>
              <a:ea typeface="小塚ゴシック Pro R" panose="020B0400000000000000" pitchFamily="34" charset="-128"/>
            </a:endParaRPr>
          </a:p>
          <a:p>
            <a:pPr>
              <a:spcAft>
                <a:spcPts val="1200"/>
              </a:spcAft>
            </a:pPr>
            <a:r>
              <a:rPr lang="en-US" altLang="ja-JP" smtClean="0">
                <a:latin typeface="小塚ゴシック Pro R" panose="020B0400000000000000" pitchFamily="34" charset="-128"/>
                <a:ea typeface="小塚ゴシック Pro R" panose="020B0400000000000000" pitchFamily="34" charset="-128"/>
              </a:rPr>
              <a:t>PCP</a:t>
            </a:r>
            <a:r>
              <a:rPr lang="ja-JP" altLang="en-US" smtClean="0">
                <a:latin typeface="小塚ゴシック Pro R" panose="020B0400000000000000" pitchFamily="34" charset="-128"/>
                <a:ea typeface="小塚ゴシック Pro R" panose="020B0400000000000000" pitchFamily="34" charset="-128"/>
              </a:rPr>
              <a:t>を構成する有機配位子を変化させ、得られる</a:t>
            </a:r>
            <a:r>
              <a:rPr lang="en-US" altLang="ja-JP" smtClean="0">
                <a:latin typeface="小塚ゴシック Pro R" panose="020B0400000000000000" pitchFamily="34" charset="-128"/>
                <a:ea typeface="小塚ゴシック Pro R" panose="020B0400000000000000" pitchFamily="34" charset="-128"/>
              </a:rPr>
              <a:t>PMMA</a:t>
            </a:r>
            <a:r>
              <a:rPr lang="ja-JP" altLang="en-US" smtClean="0">
                <a:latin typeface="小塚ゴシック Pro R" panose="020B0400000000000000" pitchFamily="34" charset="-128"/>
                <a:ea typeface="小塚ゴシック Pro R" panose="020B0400000000000000" pitchFamily="34" charset="-128"/>
              </a:rPr>
              <a:t>の構造特性の変化を調査</a:t>
            </a:r>
            <a:endParaRPr lang="en-US" altLang="ja-JP" smtClean="0">
              <a:latin typeface="小塚ゴシック Pro R" panose="020B0400000000000000" pitchFamily="34" charset="-128"/>
              <a:ea typeface="小塚ゴシック Pro R" panose="020B0400000000000000" pitchFamily="34" charset="-128"/>
            </a:endParaRPr>
          </a:p>
          <a:p>
            <a:pPr>
              <a:spcAft>
                <a:spcPts val="1200"/>
              </a:spcAft>
            </a:pPr>
            <a:endParaRPr kumimoji="1" lang="ja-JP" altLang="en-US">
              <a:latin typeface="小塚ゴシック Pro R" panose="020B0400000000000000" pitchFamily="34" charset="-128"/>
              <a:ea typeface="小塚ゴシック Pro R" panose="020B0400000000000000" pitchFamily="34" charset="-128"/>
            </a:endParaRPr>
          </a:p>
        </p:txBody>
      </p:sp>
      <p:sp>
        <p:nvSpPr>
          <p:cNvPr id="7" name="テキスト ボックス 6"/>
          <p:cNvSpPr txBox="1"/>
          <p:nvPr/>
        </p:nvSpPr>
        <p:spPr>
          <a:xfrm>
            <a:off x="1381125" y="3508066"/>
            <a:ext cx="6619875" cy="276999"/>
          </a:xfrm>
          <a:prstGeom prst="rect">
            <a:avLst/>
          </a:prstGeom>
          <a:noFill/>
        </p:spPr>
        <p:txBody>
          <a:bodyPr wrap="square" rtlCol="0">
            <a:spAutoFit/>
          </a:bodyPr>
          <a:lstStyle/>
          <a:p>
            <a:pPr algn="ctr"/>
            <a:r>
              <a:rPr lang="en-US" altLang="ja-JP" sz="1200" smtClean="0">
                <a:latin typeface="Times New Roman" panose="02020603050405020304" pitchFamily="18" charset="0"/>
                <a:cs typeface="Times New Roman" panose="02020603050405020304" pitchFamily="18" charset="0"/>
              </a:rPr>
              <a:t>Uemura et al.,  </a:t>
            </a:r>
            <a:r>
              <a:rPr lang="en-US" altLang="ja-JP" sz="1200" i="1">
                <a:latin typeface="Times New Roman" panose="02020603050405020304" pitchFamily="18" charset="0"/>
                <a:cs typeface="Times New Roman" panose="02020603050405020304" pitchFamily="18" charset="0"/>
              </a:rPr>
              <a:t>J. Am. Chem. Soc.</a:t>
            </a:r>
            <a:r>
              <a:rPr lang="en-US" altLang="ja-JP" sz="1200">
                <a:latin typeface="Times New Roman" panose="02020603050405020304" pitchFamily="18" charset="0"/>
                <a:cs typeface="Times New Roman" panose="02020603050405020304" pitchFamily="18" charset="0"/>
              </a:rPr>
              <a:t> </a:t>
            </a:r>
            <a:r>
              <a:rPr lang="en-US" altLang="ja-JP" sz="1200" b="1">
                <a:latin typeface="Times New Roman" panose="02020603050405020304" pitchFamily="18" charset="0"/>
                <a:cs typeface="Times New Roman" panose="02020603050405020304" pitchFamily="18" charset="0"/>
              </a:rPr>
              <a:t>132,</a:t>
            </a:r>
            <a:r>
              <a:rPr lang="en-US" altLang="ja-JP" sz="1200">
                <a:latin typeface="Times New Roman" panose="02020603050405020304" pitchFamily="18" charset="0"/>
                <a:cs typeface="Times New Roman" panose="02020603050405020304" pitchFamily="18" charset="0"/>
              </a:rPr>
              <a:t> 4917–4924 (2010).</a:t>
            </a:r>
            <a:endParaRPr kumimoji="1" lang="ja-JP" altLang="en-US" sz="1200">
              <a:latin typeface="Times New Roman" panose="02020603050405020304" pitchFamily="18" charset="0"/>
              <a:cs typeface="Times New Roman" panose="02020603050405020304" pitchFamily="18" charset="0"/>
            </a:endParaRPr>
          </a:p>
        </p:txBody>
      </p:sp>
      <p:pic>
        <p:nvPicPr>
          <p:cNvPr id="12290" name="Picture 2" descr="PMMA molecu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82" y="4276018"/>
            <a:ext cx="4362450"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6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5100" y="6439138"/>
            <a:ext cx="2057400" cy="365125"/>
          </a:xfrm>
        </p:spPr>
        <p:txBody>
          <a:bodyPr/>
          <a:lstStyle/>
          <a:p>
            <a:fld id="{61F34C52-A962-4E8D-A3A1-266E442B7808}" type="slidenum">
              <a:rPr kumimoji="1" lang="ja-JP" altLang="en-US" smtClean="0"/>
              <a:t>27</a:t>
            </a:fld>
            <a:endParaRPr kumimoji="1" lang="ja-JP" altLang="en-US"/>
          </a:p>
        </p:txBody>
      </p:sp>
      <p:sp>
        <p:nvSpPr>
          <p:cNvPr id="6" name="タイトル 1"/>
          <p:cNvSpPr>
            <a:spLocks noGrp="1"/>
          </p:cNvSpPr>
          <p:nvPr>
            <p:ph type="title"/>
          </p:nvPr>
        </p:nvSpPr>
        <p:spPr>
          <a:xfrm>
            <a:off x="71500" y="44624"/>
            <a:ext cx="9001000" cy="720080"/>
          </a:xfrm>
        </p:spPr>
        <p:txBody>
          <a:bodyPr tIns="180000">
            <a:noAutofit/>
          </a:bodyPr>
          <a:lstStyle/>
          <a:p>
            <a:pPr algn="ctr"/>
            <a:r>
              <a:rPr kumimoji="1" lang="en-US" altLang="ja-JP" sz="3600" dirty="0" smtClean="0">
                <a:solidFill>
                  <a:schemeClr val="bg1">
                    <a:lumMod val="95000"/>
                  </a:schemeClr>
                </a:solidFill>
                <a:latin typeface="小塚ゴシック Pro B" pitchFamily="34" charset="-128"/>
                <a:ea typeface="小塚ゴシック Pro B" pitchFamily="34" charset="-128"/>
              </a:rPr>
              <a:t>PCP</a:t>
            </a:r>
            <a:r>
              <a:rPr lang="ja-JP" altLang="en-US" sz="3600" dirty="0" smtClean="0">
                <a:solidFill>
                  <a:schemeClr val="bg1">
                    <a:lumMod val="95000"/>
                  </a:schemeClr>
                </a:solidFill>
                <a:latin typeface="小塚ゴシック Pro B" pitchFamily="34" charset="-128"/>
                <a:ea typeface="小塚ゴシック Pro B" pitchFamily="34" charset="-128"/>
              </a:rPr>
              <a:t>細孔内での糖鎖合成</a:t>
            </a:r>
            <a:endParaRPr kumimoji="1" lang="ja-JP" altLang="en-US" sz="3600" dirty="0">
              <a:solidFill>
                <a:schemeClr val="bg1">
                  <a:lumMod val="95000"/>
                </a:schemeClr>
              </a:solidFill>
              <a:latin typeface="小塚ゴシック Pro B" pitchFamily="34" charset="-128"/>
              <a:ea typeface="小塚ゴシック Pro B" pitchFamily="34" charset="-128"/>
            </a:endParaRPr>
          </a:p>
        </p:txBody>
      </p:sp>
      <p:sp>
        <p:nvSpPr>
          <p:cNvPr id="3" name="テキスト ボックス 2"/>
          <p:cNvSpPr txBox="1"/>
          <p:nvPr/>
        </p:nvSpPr>
        <p:spPr>
          <a:xfrm>
            <a:off x="3943350" y="3453343"/>
            <a:ext cx="5138675" cy="1508105"/>
          </a:xfrm>
          <a:prstGeom prst="rect">
            <a:avLst/>
          </a:prstGeom>
          <a:noFill/>
        </p:spPr>
        <p:txBody>
          <a:bodyPr wrap="square" rtlCol="0">
            <a:spAutoFit/>
          </a:bodyPr>
          <a:lstStyle/>
          <a:p>
            <a:pPr>
              <a:spcAft>
                <a:spcPts val="1200"/>
              </a:spcAft>
            </a:pPr>
            <a:r>
              <a:rPr lang="ja-JP" altLang="en-US" dirty="0" smtClean="0">
                <a:latin typeface="小塚ゴシック Pro R" panose="020B0400000000000000" pitchFamily="34" charset="-128"/>
                <a:ea typeface="小塚ゴシック Pro R" panose="020B0400000000000000" pitchFamily="34" charset="-128"/>
              </a:rPr>
              <a:t>グルコースは水溶液中では</a:t>
            </a:r>
            <a:r>
              <a:rPr lang="en-US" altLang="ja-JP" dirty="0" smtClean="0">
                <a:latin typeface="小塚ゴシック Pro R" panose="020B0400000000000000" pitchFamily="34" charset="-128"/>
                <a:ea typeface="小塚ゴシック Pro R" panose="020B0400000000000000" pitchFamily="34" charset="-128"/>
              </a:rPr>
              <a:t>α</a:t>
            </a:r>
            <a:r>
              <a:rPr lang="ja-JP" altLang="en-US" dirty="0" smtClean="0">
                <a:latin typeface="小塚ゴシック Pro R" panose="020B0400000000000000" pitchFamily="34" charset="-128"/>
                <a:ea typeface="小塚ゴシック Pro R" panose="020B0400000000000000" pitchFamily="34" charset="-128"/>
              </a:rPr>
              <a:t>ピラノース</a:t>
            </a:r>
            <a:r>
              <a:rPr lang="en-US" altLang="ja-JP" dirty="0" smtClean="0">
                <a:latin typeface="小塚ゴシック Pro R" panose="020B0400000000000000" pitchFamily="34" charset="-128"/>
                <a:ea typeface="小塚ゴシック Pro R" panose="020B0400000000000000" pitchFamily="34" charset="-128"/>
              </a:rPr>
              <a:t>38%</a:t>
            </a:r>
            <a:r>
              <a:rPr lang="ja-JP" altLang="en-US" dirty="0" err="1" smtClean="0">
                <a:latin typeface="小塚ゴシック Pro R" panose="020B0400000000000000" pitchFamily="34" charset="-128"/>
                <a:ea typeface="小塚ゴシック Pro R" panose="020B0400000000000000" pitchFamily="34" charset="-128"/>
              </a:rPr>
              <a:t>、</a:t>
            </a:r>
            <a:r>
              <a:rPr lang="en-US" altLang="ja-JP" dirty="0" smtClean="0">
                <a:latin typeface="小塚ゴシック Pro R" panose="020B0400000000000000" pitchFamily="34" charset="-128"/>
                <a:ea typeface="小塚ゴシック Pro R" panose="020B0400000000000000" pitchFamily="34" charset="-128"/>
              </a:rPr>
              <a:t>β</a:t>
            </a:r>
            <a:r>
              <a:rPr lang="ja-JP" altLang="en-US" dirty="0" smtClean="0">
                <a:latin typeface="小塚ゴシック Pro R" panose="020B0400000000000000" pitchFamily="34" charset="-128"/>
                <a:ea typeface="小塚ゴシック Pro R" panose="020B0400000000000000" pitchFamily="34" charset="-128"/>
              </a:rPr>
              <a:t>ピラノース</a:t>
            </a:r>
            <a:r>
              <a:rPr lang="en-US" altLang="ja-JP" dirty="0" smtClean="0">
                <a:latin typeface="小塚ゴシック Pro R" panose="020B0400000000000000" pitchFamily="34" charset="-128"/>
                <a:ea typeface="小塚ゴシック Pro R" panose="020B0400000000000000" pitchFamily="34" charset="-128"/>
              </a:rPr>
              <a:t>62%</a:t>
            </a:r>
            <a:r>
              <a:rPr lang="ja-JP" altLang="en-US" dirty="0" smtClean="0">
                <a:latin typeface="小塚ゴシック Pro R" panose="020B0400000000000000" pitchFamily="34" charset="-128"/>
                <a:ea typeface="小塚ゴシック Pro R" panose="020B0400000000000000" pitchFamily="34" charset="-128"/>
              </a:rPr>
              <a:t>の平衡となっている。</a:t>
            </a:r>
            <a:endParaRPr lang="en-US" altLang="ja-JP" dirty="0" smtClean="0">
              <a:latin typeface="小塚ゴシック Pro R" panose="020B0400000000000000" pitchFamily="34" charset="-128"/>
              <a:ea typeface="小塚ゴシック Pro R" panose="020B0400000000000000" pitchFamily="34" charset="-128"/>
            </a:endParaRPr>
          </a:p>
          <a:p>
            <a:pPr>
              <a:spcAft>
                <a:spcPts val="1200"/>
              </a:spcAft>
            </a:pPr>
            <a:r>
              <a:rPr kumimoji="1" lang="en-US" altLang="ja-JP" dirty="0" smtClean="0">
                <a:latin typeface="小塚ゴシック Pro R" panose="020B0400000000000000" pitchFamily="34" charset="-128"/>
                <a:ea typeface="小塚ゴシック Pro R" panose="020B0400000000000000" pitchFamily="34" charset="-128"/>
              </a:rPr>
              <a:t>PCP</a:t>
            </a:r>
            <a:r>
              <a:rPr kumimoji="1" lang="ja-JP" altLang="en-US" dirty="0" smtClean="0">
                <a:latin typeface="小塚ゴシック Pro R" panose="020B0400000000000000" pitchFamily="34" charset="-128"/>
                <a:ea typeface="小塚ゴシック Pro R" panose="020B0400000000000000" pitchFamily="34" charset="-128"/>
              </a:rPr>
              <a:t>細孔内でこの平衡はどう変わる？</a:t>
            </a:r>
            <a:endParaRPr kumimoji="1" lang="en-US" altLang="ja-JP" dirty="0" smtClean="0">
              <a:latin typeface="小塚ゴシック Pro R" panose="020B0400000000000000" pitchFamily="34" charset="-128"/>
              <a:ea typeface="小塚ゴシック Pro R" panose="020B0400000000000000" pitchFamily="34" charset="-128"/>
            </a:endParaRPr>
          </a:p>
          <a:p>
            <a:pPr>
              <a:spcAft>
                <a:spcPts val="1200"/>
              </a:spcAft>
            </a:pPr>
            <a:r>
              <a:rPr lang="ja-JP" altLang="en-US" dirty="0" smtClean="0">
                <a:latin typeface="小塚ゴシック Pro R" panose="020B0400000000000000" pitchFamily="34" charset="-128"/>
                <a:ea typeface="小塚ゴシック Pro R" panose="020B0400000000000000" pitchFamily="34" charset="-128"/>
              </a:rPr>
              <a:t>重合によりどのような糖鎖高分子が得られる？</a:t>
            </a:r>
            <a:endParaRPr kumimoji="1" lang="ja-JP" altLang="en-US" dirty="0">
              <a:latin typeface="小塚ゴシック Pro R" panose="020B0400000000000000" pitchFamily="34" charset="-128"/>
              <a:ea typeface="小塚ゴシック Pro R" panose="020B0400000000000000" pitchFamily="34" charset="-128"/>
            </a:endParaRPr>
          </a:p>
        </p:txBody>
      </p:sp>
      <p:pic>
        <p:nvPicPr>
          <p:cNvPr id="8" name="図 7"/>
          <p:cNvPicPr>
            <a:picLocks noChangeAspect="1"/>
          </p:cNvPicPr>
          <p:nvPr/>
        </p:nvPicPr>
        <p:blipFill>
          <a:blip r:embed="rId2"/>
          <a:stretch>
            <a:fillRect/>
          </a:stretch>
        </p:blipFill>
        <p:spPr>
          <a:xfrm>
            <a:off x="1809750" y="1166812"/>
            <a:ext cx="5753100" cy="1933575"/>
          </a:xfrm>
          <a:prstGeom prst="rect">
            <a:avLst/>
          </a:prstGeom>
        </p:spPr>
      </p:pic>
      <p:pic>
        <p:nvPicPr>
          <p:cNvPr id="10242" name="Picture 2" descr="グルコースの平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3612676"/>
            <a:ext cx="3616325" cy="69626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319150" y="4345895"/>
            <a:ext cx="680975" cy="400110"/>
          </a:xfrm>
          <a:prstGeom prst="rect">
            <a:avLst/>
          </a:prstGeom>
          <a:noFill/>
        </p:spPr>
        <p:txBody>
          <a:bodyPr wrap="square" rtlCol="0">
            <a:spAutoFit/>
          </a:bodyPr>
          <a:lstStyle/>
          <a:p>
            <a:r>
              <a:rPr lang="en-US" altLang="ja-JP" sz="2000" dirty="0" smtClean="0">
                <a:latin typeface="Times" panose="02020603050405020304" pitchFamily="18" charset="0"/>
                <a:cs typeface="Times" panose="02020603050405020304" pitchFamily="18" charset="0"/>
              </a:rPr>
              <a:t>38%</a:t>
            </a:r>
            <a:endParaRPr kumimoji="1" lang="ja-JP" altLang="en-US" sz="2000" dirty="0">
              <a:latin typeface="Times" panose="02020603050405020304" pitchFamily="18" charset="0"/>
              <a:cs typeface="Times" panose="02020603050405020304" pitchFamily="18" charset="0"/>
            </a:endParaRPr>
          </a:p>
        </p:txBody>
      </p:sp>
      <p:sp>
        <p:nvSpPr>
          <p:cNvPr id="12" name="テキスト ボックス 11"/>
          <p:cNvSpPr txBox="1"/>
          <p:nvPr/>
        </p:nvSpPr>
        <p:spPr>
          <a:xfrm>
            <a:off x="3081400" y="4345895"/>
            <a:ext cx="680975" cy="400110"/>
          </a:xfrm>
          <a:prstGeom prst="rect">
            <a:avLst/>
          </a:prstGeom>
          <a:noFill/>
        </p:spPr>
        <p:txBody>
          <a:bodyPr wrap="square" rtlCol="0">
            <a:spAutoFit/>
          </a:bodyPr>
          <a:lstStyle/>
          <a:p>
            <a:r>
              <a:rPr lang="en-US" altLang="ja-JP" sz="2000" dirty="0" smtClean="0">
                <a:latin typeface="Times" panose="02020603050405020304" pitchFamily="18" charset="0"/>
                <a:cs typeface="Times" panose="02020603050405020304" pitchFamily="18" charset="0"/>
              </a:rPr>
              <a:t>62%</a:t>
            </a:r>
            <a:endParaRPr kumimoji="1" lang="ja-JP" altLang="en-US" sz="2000" dirty="0">
              <a:latin typeface="Times" panose="02020603050405020304" pitchFamily="18" charset="0"/>
              <a:cs typeface="Times" panose="02020603050405020304" pitchFamily="18" charset="0"/>
            </a:endParaRPr>
          </a:p>
        </p:txBody>
      </p:sp>
      <p:sp>
        <p:nvSpPr>
          <p:cNvPr id="10" name="テキスト ボックス 9"/>
          <p:cNvSpPr txBox="1"/>
          <p:nvPr/>
        </p:nvSpPr>
        <p:spPr>
          <a:xfrm>
            <a:off x="1695513" y="4361284"/>
            <a:ext cx="885825" cy="369332"/>
          </a:xfrm>
          <a:prstGeom prst="rect">
            <a:avLst/>
          </a:prstGeom>
          <a:noFill/>
        </p:spPr>
        <p:txBody>
          <a:bodyPr wrap="square" rtlCol="0">
            <a:spAutoFit/>
          </a:bodyPr>
          <a:lstStyle/>
          <a:p>
            <a:r>
              <a:rPr kumimoji="1" lang="ja-JP" altLang="en-US" dirty="0" smtClean="0">
                <a:latin typeface="小塚ゴシック Pro R" panose="020B0400000000000000" pitchFamily="34" charset="-128"/>
                <a:ea typeface="小塚ゴシック Pro R" panose="020B0400000000000000" pitchFamily="34" charset="-128"/>
              </a:rPr>
              <a:t>開環</a:t>
            </a:r>
            <a:endParaRPr kumimoji="1" lang="ja-JP" altLang="en-US" dirty="0">
              <a:latin typeface="小塚ゴシック Pro R" panose="020B0400000000000000" pitchFamily="34" charset="-128"/>
              <a:ea typeface="小塚ゴシック Pro R" panose="020B0400000000000000" pitchFamily="34" charset="-128"/>
            </a:endParaRPr>
          </a:p>
        </p:txBody>
      </p:sp>
    </p:spTree>
    <p:extLst>
      <p:ext uri="{BB962C8B-B14F-4D97-AF65-F5344CB8AC3E}">
        <p14:creationId xmlns:p14="http://schemas.microsoft.com/office/powerpoint/2010/main" val="3417850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977903" y="6419104"/>
            <a:ext cx="2057400" cy="365125"/>
          </a:xfrm>
        </p:spPr>
        <p:txBody>
          <a:bodyPr/>
          <a:lstStyle/>
          <a:p>
            <a:fld id="{61F34C52-A962-4E8D-A3A1-266E442B7808}" type="slidenum">
              <a:rPr kumimoji="1" lang="ja-JP" altLang="en-US" smtClean="0"/>
              <a:t>3</a:t>
            </a:fld>
            <a:endParaRPr kumimoji="1" lang="ja-JP" altLang="en-US"/>
          </a:p>
        </p:txBody>
      </p:sp>
      <p:sp>
        <p:nvSpPr>
          <p:cNvPr id="6" name="テキスト ボックス 5"/>
          <p:cNvSpPr txBox="1"/>
          <p:nvPr/>
        </p:nvSpPr>
        <p:spPr>
          <a:xfrm>
            <a:off x="152399" y="990509"/>
            <a:ext cx="8882903" cy="369332"/>
          </a:xfrm>
          <a:prstGeom prst="rect">
            <a:avLst/>
          </a:prstGeom>
          <a:noFill/>
        </p:spPr>
        <p:txBody>
          <a:bodyPr wrap="square" rtlCol="0">
            <a:spAutoFit/>
          </a:bodyPr>
          <a:lstStyle/>
          <a:p>
            <a:pPr>
              <a:spcBef>
                <a:spcPts val="600"/>
              </a:spcBef>
            </a:pPr>
            <a:r>
              <a:rPr lang="ja-JP" altLang="en-US" dirty="0" smtClean="0">
                <a:latin typeface="小塚ゴシック Pro M" panose="020B0700000000000000" pitchFamily="34" charset="-128"/>
                <a:ea typeface="小塚ゴシック Pro M" panose="020B0700000000000000" pitchFamily="34" charset="-128"/>
              </a:rPr>
              <a:t>「超空間」研究領域　</a:t>
            </a:r>
            <a:r>
              <a:rPr lang="en-US" altLang="ja-JP" dirty="0" smtClean="0">
                <a:latin typeface="小塚ゴシック Pro M" panose="020B0700000000000000" pitchFamily="34" charset="-128"/>
                <a:ea typeface="小塚ゴシック Pro M" panose="020B0700000000000000" pitchFamily="34" charset="-128"/>
              </a:rPr>
              <a:t>CREST</a:t>
            </a:r>
            <a:r>
              <a:rPr lang="ja-JP" altLang="en-US" dirty="0" smtClean="0">
                <a:latin typeface="小塚ゴシック Pro M" panose="020B0700000000000000" pitchFamily="34" charset="-128"/>
                <a:ea typeface="小塚ゴシック Pro M" panose="020B0700000000000000" pitchFamily="34" charset="-128"/>
              </a:rPr>
              <a:t>・さきがけ合同キックオフミオーティング </a:t>
            </a:r>
            <a:r>
              <a:rPr lang="en-US" altLang="ja-JP" dirty="0" smtClean="0">
                <a:latin typeface="小塚ゴシック Pro M" panose="020B0700000000000000" pitchFamily="34" charset="-128"/>
                <a:ea typeface="小塚ゴシック Pro M" panose="020B0700000000000000" pitchFamily="34" charset="-128"/>
              </a:rPr>
              <a:t>(2014/3/10)</a:t>
            </a:r>
          </a:p>
        </p:txBody>
      </p:sp>
      <p:sp>
        <p:nvSpPr>
          <p:cNvPr id="4" name="タイトル 1"/>
          <p:cNvSpPr>
            <a:spLocks noGrp="1"/>
          </p:cNvSpPr>
          <p:nvPr>
            <p:ph type="title"/>
          </p:nvPr>
        </p:nvSpPr>
        <p:spPr>
          <a:xfrm>
            <a:off x="71500" y="44624"/>
            <a:ext cx="9001000" cy="720080"/>
          </a:xfrm>
        </p:spPr>
        <p:txBody>
          <a:bodyPr tIns="180000">
            <a:noAutofit/>
          </a:bodyPr>
          <a:lstStyle/>
          <a:p>
            <a:pPr algn="ctr"/>
            <a:r>
              <a:rPr lang="ja-JP" altLang="en-US" sz="3600" dirty="0" smtClean="0">
                <a:solidFill>
                  <a:schemeClr val="bg1">
                    <a:lumMod val="95000"/>
                  </a:schemeClr>
                </a:solidFill>
                <a:latin typeface="小塚ゴシック Pro B" pitchFamily="34" charset="-128"/>
                <a:ea typeface="小塚ゴシック Pro B" pitchFamily="34" charset="-128"/>
              </a:rPr>
              <a:t>超空間</a:t>
            </a:r>
            <a:r>
              <a:rPr lang="en-US" altLang="ja-JP" sz="3600" dirty="0" smtClean="0">
                <a:solidFill>
                  <a:schemeClr val="bg1">
                    <a:lumMod val="95000"/>
                  </a:schemeClr>
                </a:solidFill>
                <a:latin typeface="小塚ゴシック Pro B" pitchFamily="34" charset="-128"/>
                <a:ea typeface="小塚ゴシック Pro B" pitchFamily="34" charset="-128"/>
              </a:rPr>
              <a:t>CREST</a:t>
            </a:r>
            <a:endParaRPr kumimoji="1" lang="ja-JP" altLang="en-US" sz="3600" dirty="0">
              <a:solidFill>
                <a:schemeClr val="bg1">
                  <a:lumMod val="95000"/>
                </a:schemeClr>
              </a:solidFill>
              <a:latin typeface="小塚ゴシック Pro B" pitchFamily="34" charset="-128"/>
              <a:ea typeface="小塚ゴシック Pro B" pitchFamily="34" charset="-128"/>
            </a:endParaRPr>
          </a:p>
        </p:txBody>
      </p:sp>
      <p:pic>
        <p:nvPicPr>
          <p:cNvPr id="9218" name="Picture 2" descr="http://www.jst.go.jp/kisoken/crest/common/images/sokatsu_choukukan_setoy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1788955"/>
            <a:ext cx="895350" cy="102870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8099" y="2949978"/>
            <a:ext cx="3333750" cy="584775"/>
          </a:xfrm>
          <a:prstGeom prst="rect">
            <a:avLst/>
          </a:prstGeom>
          <a:noFill/>
        </p:spPr>
        <p:txBody>
          <a:bodyPr wrap="square" rtlCol="0">
            <a:spAutoFit/>
          </a:bodyPr>
          <a:lstStyle/>
          <a:p>
            <a:pPr algn="ctr"/>
            <a:r>
              <a:rPr lang="ja-JP" altLang="en-US" sz="1600" dirty="0" smtClean="0">
                <a:latin typeface="小塚ゴシック Pro M" panose="020B0700000000000000" pitchFamily="34" charset="-128"/>
                <a:ea typeface="小塚ゴシック Pro M" panose="020B0700000000000000" pitchFamily="34" charset="-128"/>
              </a:rPr>
              <a:t>研究総括　　瀬戸山 亨</a:t>
            </a:r>
            <a:r>
              <a:rPr lang="en-US" altLang="ja-JP" sz="1600" dirty="0" smtClean="0">
                <a:latin typeface="小塚ゴシック Pro M" panose="020B0700000000000000" pitchFamily="34" charset="-128"/>
                <a:ea typeface="小塚ゴシック Pro M" panose="020B0700000000000000" pitchFamily="34" charset="-128"/>
              </a:rPr>
              <a:t/>
            </a:r>
            <a:br>
              <a:rPr lang="en-US" altLang="ja-JP" sz="1600" dirty="0" smtClean="0">
                <a:latin typeface="小塚ゴシック Pro M" panose="020B0700000000000000" pitchFamily="34" charset="-128"/>
                <a:ea typeface="小塚ゴシック Pro M" panose="020B0700000000000000" pitchFamily="34" charset="-128"/>
              </a:rPr>
            </a:br>
            <a:r>
              <a:rPr lang="ja-JP" altLang="en-US" sz="1600" dirty="0" smtClean="0">
                <a:latin typeface="小塚ゴシック Pro M" panose="020B0700000000000000" pitchFamily="34" charset="-128"/>
                <a:ea typeface="小塚ゴシック Pro M" panose="020B0700000000000000" pitchFamily="34" charset="-128"/>
              </a:rPr>
              <a:t>（三菱化学 フェロー・執行役員）</a:t>
            </a:r>
            <a:endParaRPr kumimoji="1" lang="ja-JP" altLang="en-US" sz="1600" dirty="0">
              <a:latin typeface="小塚ゴシック Pro M" panose="020B0700000000000000" pitchFamily="34" charset="-128"/>
              <a:ea typeface="小塚ゴシック Pro M" panose="020B0700000000000000" pitchFamily="34" charset="-128"/>
            </a:endParaRPr>
          </a:p>
        </p:txBody>
      </p:sp>
      <p:sp>
        <p:nvSpPr>
          <p:cNvPr id="3" name="角丸四角形吹き出し 2"/>
          <p:cNvSpPr/>
          <p:nvPr/>
        </p:nvSpPr>
        <p:spPr>
          <a:xfrm>
            <a:off x="3371849" y="1514485"/>
            <a:ext cx="5448299" cy="2374987"/>
          </a:xfrm>
          <a:prstGeom prst="wedgeRoundRectCallout">
            <a:avLst>
              <a:gd name="adj1" fmla="val -63349"/>
              <a:gd name="adj2" fmla="val -25925"/>
              <a:gd name="adj3" fmla="val 16667"/>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dirty="0" smtClean="0">
                <a:solidFill>
                  <a:schemeClr val="tx1"/>
                </a:solidFill>
                <a:latin typeface="小塚ゴシック Pro R" panose="020B0400000000000000" pitchFamily="34" charset="-128"/>
                <a:ea typeface="小塚ゴシック Pro R" panose="020B0400000000000000" pitchFamily="34" charset="-128"/>
              </a:rPr>
              <a:t>今後日本が生き残るために、</a:t>
            </a:r>
            <a:r>
              <a:rPr kumimoji="1" lang="ja-JP" altLang="en-US" dirty="0" smtClean="0">
                <a:solidFill>
                  <a:srgbClr val="6060FF"/>
                </a:solidFill>
                <a:latin typeface="小塚ゴシック Pro R" panose="020B0400000000000000" pitchFamily="34" charset="-128"/>
                <a:ea typeface="小塚ゴシック Pro R" panose="020B0400000000000000" pitchFamily="34" charset="-128"/>
              </a:rPr>
              <a:t>他国に簡単に</a:t>
            </a:r>
            <a:r>
              <a:rPr lang="ja-JP" altLang="en-US" dirty="0" smtClean="0">
                <a:solidFill>
                  <a:srgbClr val="6060FF"/>
                </a:solidFill>
                <a:latin typeface="小塚ゴシック Pro R" panose="020B0400000000000000" pitchFamily="34" charset="-128"/>
                <a:ea typeface="小塚ゴシック Pro R" panose="020B0400000000000000" pitchFamily="34" charset="-128"/>
              </a:rPr>
              <a:t>真似されないモノを作る必要</a:t>
            </a:r>
            <a:r>
              <a:rPr lang="ja-JP" altLang="en-US" dirty="0" smtClean="0">
                <a:solidFill>
                  <a:schemeClr val="tx1"/>
                </a:solidFill>
                <a:latin typeface="小塚ゴシック Pro R" panose="020B0400000000000000" pitchFamily="34" charset="-128"/>
                <a:ea typeface="小塚ゴシック Pro R" panose="020B0400000000000000" pitchFamily="34" charset="-128"/>
              </a:rPr>
              <a:t>がある。</a:t>
            </a:r>
            <a:endParaRPr lang="en-US" altLang="ja-JP" dirty="0" smtClean="0">
              <a:solidFill>
                <a:schemeClr val="tx1"/>
              </a:solidFill>
              <a:latin typeface="小塚ゴシック Pro R" panose="020B0400000000000000" pitchFamily="34" charset="-128"/>
              <a:ea typeface="小塚ゴシック Pro R" panose="020B0400000000000000" pitchFamily="34" charset="-128"/>
            </a:endParaRPr>
          </a:p>
          <a:p>
            <a:pPr>
              <a:spcBef>
                <a:spcPts val="600"/>
              </a:spcBef>
            </a:pPr>
            <a:r>
              <a:rPr lang="en-US" altLang="ja-JP" dirty="0" smtClean="0">
                <a:solidFill>
                  <a:srgbClr val="6060FF"/>
                </a:solidFill>
                <a:latin typeface="小塚ゴシック Pro R" panose="020B0400000000000000" pitchFamily="34" charset="-128"/>
                <a:ea typeface="小塚ゴシック Pro R" panose="020B0400000000000000" pitchFamily="34" charset="-128"/>
              </a:rPr>
              <a:t>Technology</a:t>
            </a:r>
            <a:r>
              <a:rPr lang="ja-JP" altLang="en-US" dirty="0" smtClean="0">
                <a:solidFill>
                  <a:srgbClr val="6060FF"/>
                </a:solidFill>
                <a:latin typeface="小塚ゴシック Pro R" panose="020B0400000000000000" pitchFamily="34" charset="-128"/>
                <a:ea typeface="小塚ゴシック Pro R" panose="020B0400000000000000" pitchFamily="34" charset="-128"/>
              </a:rPr>
              <a:t>を作りこむ前に、その本質にある</a:t>
            </a:r>
            <a:r>
              <a:rPr lang="en-US" altLang="ja-JP" dirty="0" smtClean="0">
                <a:solidFill>
                  <a:srgbClr val="6060FF"/>
                </a:solidFill>
                <a:latin typeface="小塚ゴシック Pro R" panose="020B0400000000000000" pitchFamily="34" charset="-128"/>
                <a:ea typeface="小塚ゴシック Pro R" panose="020B0400000000000000" pitchFamily="34" charset="-128"/>
              </a:rPr>
              <a:t>Science</a:t>
            </a:r>
            <a:r>
              <a:rPr lang="ja-JP" altLang="en-US" dirty="0" smtClean="0">
                <a:solidFill>
                  <a:srgbClr val="6060FF"/>
                </a:solidFill>
                <a:latin typeface="小塚ゴシック Pro R" panose="020B0400000000000000" pitchFamily="34" charset="-128"/>
                <a:ea typeface="小塚ゴシック Pro R" panose="020B0400000000000000" pitchFamily="34" charset="-128"/>
              </a:rPr>
              <a:t>を深めることが重要</a:t>
            </a:r>
            <a:r>
              <a:rPr lang="ja-JP" altLang="en-US" dirty="0" smtClean="0">
                <a:solidFill>
                  <a:schemeClr val="tx1"/>
                </a:solidFill>
                <a:latin typeface="小塚ゴシック Pro R" panose="020B0400000000000000" pitchFamily="34" charset="-128"/>
                <a:ea typeface="小塚ゴシック Pro R" panose="020B0400000000000000" pitchFamily="34" charset="-128"/>
              </a:rPr>
              <a:t>。これを差異化の</a:t>
            </a:r>
            <a:r>
              <a:rPr lang="en-US" altLang="ja-JP" dirty="0">
                <a:solidFill>
                  <a:schemeClr val="tx1"/>
                </a:solidFill>
                <a:latin typeface="小塚ゴシック Pro R" panose="020B0400000000000000" pitchFamily="34" charset="-128"/>
                <a:ea typeface="小塚ゴシック Pro R" panose="020B0400000000000000" pitchFamily="34" charset="-128"/>
              </a:rPr>
              <a:t/>
            </a:r>
            <a:br>
              <a:rPr lang="en-US" altLang="ja-JP" dirty="0">
                <a:solidFill>
                  <a:schemeClr val="tx1"/>
                </a:solidFill>
                <a:latin typeface="小塚ゴシック Pro R" panose="020B0400000000000000" pitchFamily="34" charset="-128"/>
                <a:ea typeface="小塚ゴシック Pro R" panose="020B0400000000000000" pitchFamily="34" charset="-128"/>
              </a:rPr>
            </a:br>
            <a:r>
              <a:rPr lang="ja-JP" altLang="en-US" dirty="0" smtClean="0">
                <a:solidFill>
                  <a:schemeClr val="tx1"/>
                </a:solidFill>
                <a:latin typeface="小塚ゴシック Pro R" panose="020B0400000000000000" pitchFamily="34" charset="-128"/>
                <a:ea typeface="小塚ゴシック Pro R" panose="020B0400000000000000" pitchFamily="34" charset="-128"/>
              </a:rPr>
              <a:t>源泉・根拠にしたい。</a:t>
            </a:r>
            <a:endParaRPr lang="en-US" altLang="ja-JP" dirty="0" smtClean="0">
              <a:solidFill>
                <a:schemeClr val="tx1"/>
              </a:solidFill>
              <a:latin typeface="小塚ゴシック Pro R" panose="020B0400000000000000" pitchFamily="34" charset="-128"/>
              <a:ea typeface="小塚ゴシック Pro R" panose="020B0400000000000000" pitchFamily="34" charset="-128"/>
            </a:endParaRPr>
          </a:p>
          <a:p>
            <a:pPr>
              <a:spcBef>
                <a:spcPts val="600"/>
              </a:spcBef>
            </a:pPr>
            <a:r>
              <a:rPr lang="ja-JP" altLang="en-US" dirty="0" smtClean="0">
                <a:solidFill>
                  <a:schemeClr val="tx1"/>
                </a:solidFill>
                <a:latin typeface="小塚ゴシック Pro R" panose="020B0400000000000000" pitchFamily="34" charset="-128"/>
                <a:ea typeface="小塚ゴシック Pro R" panose="020B0400000000000000" pitchFamily="34" charset="-128"/>
              </a:rPr>
              <a:t>５年強のプロジェクト間に</a:t>
            </a:r>
            <a:r>
              <a:rPr lang="ja-JP" altLang="en-US" dirty="0" smtClean="0">
                <a:solidFill>
                  <a:srgbClr val="6060FF"/>
                </a:solidFill>
                <a:latin typeface="小塚ゴシック Pro R" panose="020B0400000000000000" pitchFamily="34" charset="-128"/>
                <a:ea typeface="小塚ゴシック Pro R" panose="020B0400000000000000" pitchFamily="34" charset="-128"/>
              </a:rPr>
              <a:t>事業化の５合目</a:t>
            </a:r>
            <a:r>
              <a:rPr lang="ja-JP" altLang="en-US" dirty="0" smtClean="0">
                <a:solidFill>
                  <a:schemeClr val="tx1"/>
                </a:solidFill>
                <a:latin typeface="小塚ゴシック Pro R" panose="020B0400000000000000" pitchFamily="34" charset="-128"/>
                <a:ea typeface="小塚ゴシック Pro R" panose="020B0400000000000000" pitchFamily="34" charset="-128"/>
              </a:rPr>
              <a:t>まで登ってほしい。（企業へのバトンタッチ）</a:t>
            </a:r>
            <a:endParaRPr lang="en-US" altLang="ja-JP" dirty="0" smtClean="0">
              <a:solidFill>
                <a:schemeClr val="tx1"/>
              </a:solidFill>
              <a:latin typeface="小塚ゴシック Pro R" panose="020B0400000000000000" pitchFamily="34" charset="-128"/>
              <a:ea typeface="小塚ゴシック Pro R" panose="020B0400000000000000" pitchFamily="34" charset="-128"/>
            </a:endParaRPr>
          </a:p>
          <a:p>
            <a:pPr>
              <a:spcBef>
                <a:spcPts val="600"/>
              </a:spcBef>
            </a:pPr>
            <a:endParaRPr kumimoji="1" lang="ja-JP" altLang="en-US" dirty="0">
              <a:solidFill>
                <a:schemeClr val="tx1"/>
              </a:solidFill>
              <a:latin typeface="小塚ゴシック Pro R" panose="020B0400000000000000" pitchFamily="34" charset="-128"/>
              <a:ea typeface="小塚ゴシック Pro R" panose="020B0400000000000000" pitchFamily="34" charset="-128"/>
            </a:endParaRPr>
          </a:p>
        </p:txBody>
      </p:sp>
      <p:sp>
        <p:nvSpPr>
          <p:cNvPr id="7" name="テキスト ボックス 6"/>
          <p:cNvSpPr txBox="1"/>
          <p:nvPr/>
        </p:nvSpPr>
        <p:spPr>
          <a:xfrm>
            <a:off x="352425" y="4253149"/>
            <a:ext cx="8372475" cy="1908215"/>
          </a:xfrm>
          <a:prstGeom prst="rect">
            <a:avLst/>
          </a:prstGeom>
          <a:noFill/>
        </p:spPr>
        <p:txBody>
          <a:bodyPr wrap="square" rtlCol="0">
            <a:spAutoFit/>
          </a:bodyPr>
          <a:lstStyle/>
          <a:p>
            <a:r>
              <a:rPr kumimoji="1" lang="en-US" altLang="ja-JP" dirty="0" smtClean="0">
                <a:latin typeface="小塚ゴシック Pro M" panose="020B0700000000000000" pitchFamily="34" charset="-128"/>
                <a:ea typeface="小塚ゴシック Pro M" panose="020B0700000000000000" pitchFamily="34" charset="-128"/>
              </a:rPr>
              <a:t>CREST</a:t>
            </a:r>
            <a:r>
              <a:rPr kumimoji="1" lang="ja-JP" altLang="en-US" dirty="0" smtClean="0">
                <a:latin typeface="小塚ゴシック Pro M" panose="020B0700000000000000" pitchFamily="34" charset="-128"/>
                <a:ea typeface="小塚ゴシック Pro M" panose="020B0700000000000000" pitchFamily="34" charset="-128"/>
              </a:rPr>
              <a:t>採択４課題のうち、他の３課題は実用化にかなり近い内容</a:t>
            </a:r>
            <a:endParaRPr kumimoji="1" lang="en-US" altLang="ja-JP" dirty="0" smtClean="0">
              <a:latin typeface="小塚ゴシック Pro M" panose="020B0700000000000000" pitchFamily="34" charset="-128"/>
              <a:ea typeface="小塚ゴシック Pro M" panose="020B0700000000000000" pitchFamily="34" charset="-128"/>
            </a:endParaRPr>
          </a:p>
          <a:p>
            <a:r>
              <a:rPr lang="en-US" altLang="ja-JP" dirty="0">
                <a:latin typeface="小塚ゴシック Pro M" panose="020B0700000000000000" pitchFamily="34" charset="-128"/>
                <a:ea typeface="小塚ゴシック Pro M" panose="020B0700000000000000" pitchFamily="34" charset="-128"/>
              </a:rPr>
              <a:t>	</a:t>
            </a:r>
            <a:r>
              <a:rPr lang="ja-JP" altLang="en-US" dirty="0" smtClean="0">
                <a:latin typeface="小塚ゴシック Pro M" panose="020B0700000000000000" pitchFamily="34" charset="-128"/>
                <a:ea typeface="小塚ゴシック Pro M" panose="020B0700000000000000" pitchFamily="34" charset="-128"/>
              </a:rPr>
              <a:t>早稲田大 松方チーム</a:t>
            </a:r>
            <a:r>
              <a:rPr lang="en-US" altLang="ja-JP" dirty="0" smtClean="0">
                <a:latin typeface="小塚ゴシック Pro M" panose="020B0700000000000000" pitchFamily="34" charset="-128"/>
                <a:ea typeface="小塚ゴシック Pro M" panose="020B0700000000000000" pitchFamily="34" charset="-128"/>
              </a:rPr>
              <a:t>	</a:t>
            </a:r>
            <a:r>
              <a:rPr lang="ja-JP" altLang="en-US" dirty="0" smtClean="0">
                <a:latin typeface="小塚ゴシック Pro R" panose="020B0400000000000000" pitchFamily="34" charset="-128"/>
                <a:ea typeface="小塚ゴシック Pro R" panose="020B0400000000000000" pitchFamily="34" charset="-128"/>
              </a:rPr>
              <a:t>ゼオライト分離膜の設計、制御</a:t>
            </a:r>
            <a:endParaRPr lang="en-US" altLang="ja-JP" dirty="0" smtClean="0">
              <a:latin typeface="小塚ゴシック Pro R" panose="020B0400000000000000" pitchFamily="34" charset="-128"/>
              <a:ea typeface="小塚ゴシック Pro R" panose="020B0400000000000000" pitchFamily="34" charset="-128"/>
            </a:endParaRPr>
          </a:p>
          <a:p>
            <a:r>
              <a:rPr kumimoji="1" lang="en-US" altLang="ja-JP" dirty="0">
                <a:latin typeface="小塚ゴシック Pro R" panose="020B0400000000000000" pitchFamily="34" charset="-128"/>
                <a:ea typeface="小塚ゴシック Pro R" panose="020B0400000000000000" pitchFamily="34" charset="-128"/>
              </a:rPr>
              <a:t>	</a:t>
            </a:r>
            <a:r>
              <a:rPr kumimoji="1" lang="ja-JP" altLang="en-US" dirty="0" smtClean="0">
                <a:latin typeface="小塚ゴシック Pro M" panose="020B0700000000000000" pitchFamily="34" charset="-128"/>
                <a:ea typeface="小塚ゴシック Pro M" panose="020B0700000000000000" pitchFamily="34" charset="-128"/>
              </a:rPr>
              <a:t>信州大 手嶋チーム</a:t>
            </a:r>
            <a:r>
              <a:rPr lang="en-US" altLang="ja-JP" dirty="0" smtClean="0">
                <a:latin typeface="小塚ゴシック Pro R" panose="020B0400000000000000" pitchFamily="34" charset="-128"/>
                <a:ea typeface="小塚ゴシック Pro R" panose="020B0400000000000000" pitchFamily="34" charset="-128"/>
              </a:rPr>
              <a:t>	</a:t>
            </a:r>
            <a:r>
              <a:rPr lang="ja-JP" altLang="en-US" dirty="0" smtClean="0">
                <a:latin typeface="小塚ゴシック Pro R" panose="020B0400000000000000" pitchFamily="34" charset="-128"/>
                <a:ea typeface="小塚ゴシック Pro R" panose="020B0400000000000000" pitchFamily="34" charset="-128"/>
              </a:rPr>
              <a:t>リチウムイオン二次電池の開発</a:t>
            </a:r>
            <a:endParaRPr lang="en-US" altLang="ja-JP" dirty="0" smtClean="0">
              <a:latin typeface="小塚ゴシック Pro R" panose="020B0400000000000000" pitchFamily="34" charset="-128"/>
              <a:ea typeface="小塚ゴシック Pro R" panose="020B0400000000000000" pitchFamily="34" charset="-128"/>
            </a:endParaRPr>
          </a:p>
          <a:p>
            <a:r>
              <a:rPr kumimoji="1" lang="en-US" altLang="ja-JP" dirty="0">
                <a:latin typeface="小塚ゴシック Pro R" panose="020B0400000000000000" pitchFamily="34" charset="-128"/>
                <a:ea typeface="小塚ゴシック Pro R" panose="020B0400000000000000" pitchFamily="34" charset="-128"/>
              </a:rPr>
              <a:t>	</a:t>
            </a:r>
            <a:r>
              <a:rPr kumimoji="1" lang="ja-JP" altLang="en-US" dirty="0" smtClean="0">
                <a:latin typeface="小塚ゴシック Pro M" panose="020B0700000000000000" pitchFamily="34" charset="-128"/>
                <a:ea typeface="小塚ゴシック Pro M" panose="020B0700000000000000" pitchFamily="34" charset="-128"/>
              </a:rPr>
              <a:t>東京大学 野崎チーム</a:t>
            </a:r>
            <a:r>
              <a:rPr kumimoji="1" lang="en-US" altLang="ja-JP" dirty="0" smtClean="0">
                <a:latin typeface="小塚ゴシック Pro R" panose="020B0400000000000000" pitchFamily="34" charset="-128"/>
                <a:ea typeface="小塚ゴシック Pro R" panose="020B0400000000000000" pitchFamily="34" charset="-128"/>
              </a:rPr>
              <a:t>	</a:t>
            </a:r>
            <a:r>
              <a:rPr kumimoji="1" lang="ja-JP" altLang="en-US" dirty="0" smtClean="0">
                <a:latin typeface="小塚ゴシック Pro R" panose="020B0400000000000000" pitchFamily="34" charset="-128"/>
                <a:ea typeface="小塚ゴシック Pro R" panose="020B0400000000000000" pitchFamily="34" charset="-128"/>
              </a:rPr>
              <a:t>極性ポリプロピレンの開発</a:t>
            </a:r>
            <a:endParaRPr kumimoji="1" lang="en-US" altLang="ja-JP" dirty="0" smtClean="0">
              <a:latin typeface="小塚ゴシック Pro R" panose="020B0400000000000000" pitchFamily="34" charset="-128"/>
              <a:ea typeface="小塚ゴシック Pro R" panose="020B0400000000000000" pitchFamily="34" charset="-128"/>
            </a:endParaRPr>
          </a:p>
          <a:p>
            <a:pPr>
              <a:spcBef>
                <a:spcPts val="1200"/>
              </a:spcBef>
            </a:pPr>
            <a:r>
              <a:rPr lang="ja-JP" altLang="en-US" dirty="0" smtClean="0">
                <a:latin typeface="小塚ゴシック Pro R" panose="020B0400000000000000" pitchFamily="34" charset="-128"/>
                <a:ea typeface="小塚ゴシック Pro R" panose="020B0400000000000000" pitchFamily="34" charset="-128"/>
              </a:rPr>
              <a:t>なお</a:t>
            </a:r>
            <a:r>
              <a:rPr lang="ja-JP" altLang="en-US" dirty="0">
                <a:latin typeface="小塚ゴシック Pro R" panose="020B0400000000000000" pitchFamily="34" charset="-128"/>
                <a:ea typeface="小塚ゴシック Pro R" panose="020B0400000000000000" pitchFamily="34" charset="-128"/>
              </a:rPr>
              <a:t>、</a:t>
            </a:r>
            <a:r>
              <a:rPr kumimoji="1" lang="ja-JP" altLang="en-US" dirty="0" smtClean="0">
                <a:latin typeface="小塚ゴシック Pro R" panose="020B0400000000000000" pitchFamily="34" charset="-128"/>
                <a:ea typeface="小塚ゴシック Pro R" panose="020B0400000000000000" pitchFamily="34" charset="-128"/>
              </a:rPr>
              <a:t>研究総括からは「</a:t>
            </a:r>
            <a:r>
              <a:rPr kumimoji="1" lang="ja-JP" altLang="en-US" dirty="0" smtClean="0">
                <a:solidFill>
                  <a:srgbClr val="6060FF"/>
                </a:solidFill>
                <a:latin typeface="小塚ゴシック Pro R" panose="020B0400000000000000" pitchFamily="34" charset="-128"/>
                <a:ea typeface="小塚ゴシック Pro R" panose="020B0400000000000000" pitchFamily="34" charset="-128"/>
              </a:rPr>
              <a:t>植村チームだけは短期的な実用化よりも、サイエンスを重視して採択した</a:t>
            </a:r>
            <a:r>
              <a:rPr kumimoji="1" lang="ja-JP" altLang="en-US" dirty="0" smtClean="0">
                <a:latin typeface="小塚ゴシック Pro R" panose="020B0400000000000000" pitchFamily="34" charset="-128"/>
                <a:ea typeface="小塚ゴシック Pro R" panose="020B0400000000000000" pitchFamily="34" charset="-128"/>
              </a:rPr>
              <a:t>」とのお言葉。</a:t>
            </a:r>
            <a:endParaRPr kumimoji="1" lang="ja-JP" altLang="en-US" dirty="0">
              <a:latin typeface="小塚ゴシック Pro R" panose="020B0400000000000000" pitchFamily="34" charset="-128"/>
              <a:ea typeface="小塚ゴシック Pro R" panose="020B0400000000000000" pitchFamily="34" charset="-128"/>
            </a:endParaRPr>
          </a:p>
        </p:txBody>
      </p:sp>
    </p:spTree>
    <p:extLst>
      <p:ext uri="{BB962C8B-B14F-4D97-AF65-F5344CB8AC3E}">
        <p14:creationId xmlns:p14="http://schemas.microsoft.com/office/powerpoint/2010/main" val="2968187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977903" y="6419104"/>
            <a:ext cx="2057400" cy="365125"/>
          </a:xfrm>
        </p:spPr>
        <p:txBody>
          <a:bodyPr/>
          <a:lstStyle/>
          <a:p>
            <a:fld id="{61F34C52-A962-4E8D-A3A1-266E442B7808}" type="slidenum">
              <a:rPr kumimoji="1" lang="ja-JP" altLang="en-US" smtClean="0"/>
              <a:t>4</a:t>
            </a:fld>
            <a:endParaRPr kumimoji="1" lang="ja-JP" altLang="en-US" dirty="0"/>
          </a:p>
        </p:txBody>
      </p:sp>
      <p:sp>
        <p:nvSpPr>
          <p:cNvPr id="4" name="タイトル 1"/>
          <p:cNvSpPr>
            <a:spLocks noGrp="1"/>
          </p:cNvSpPr>
          <p:nvPr>
            <p:ph type="title"/>
          </p:nvPr>
        </p:nvSpPr>
        <p:spPr>
          <a:xfrm>
            <a:off x="71500" y="44624"/>
            <a:ext cx="9001000" cy="720080"/>
          </a:xfrm>
        </p:spPr>
        <p:txBody>
          <a:bodyPr tIns="180000">
            <a:noAutofit/>
          </a:bodyPr>
          <a:lstStyle/>
          <a:p>
            <a:pPr algn="ctr"/>
            <a:r>
              <a:rPr lang="ja-JP" altLang="en-US" sz="3600" dirty="0" smtClean="0">
                <a:solidFill>
                  <a:schemeClr val="bg1">
                    <a:lumMod val="95000"/>
                  </a:schemeClr>
                </a:solidFill>
                <a:latin typeface="小塚ゴシック Pro B" pitchFamily="34" charset="-128"/>
                <a:ea typeface="小塚ゴシック Pro B" pitchFamily="34" charset="-128"/>
              </a:rPr>
              <a:t>超空間</a:t>
            </a:r>
            <a:r>
              <a:rPr lang="en-US" altLang="ja-JP" sz="3600" dirty="0" smtClean="0">
                <a:solidFill>
                  <a:schemeClr val="bg1">
                    <a:lumMod val="95000"/>
                  </a:schemeClr>
                </a:solidFill>
                <a:latin typeface="小塚ゴシック Pro B" pitchFamily="34" charset="-128"/>
                <a:ea typeface="小塚ゴシック Pro B" pitchFamily="34" charset="-128"/>
              </a:rPr>
              <a:t>CREST</a:t>
            </a:r>
            <a:endParaRPr kumimoji="1" lang="ja-JP" altLang="en-US" sz="3600" dirty="0">
              <a:solidFill>
                <a:schemeClr val="bg1">
                  <a:lumMod val="95000"/>
                </a:schemeClr>
              </a:solidFill>
              <a:latin typeface="小塚ゴシック Pro B" pitchFamily="34" charset="-128"/>
              <a:ea typeface="小塚ゴシック Pro B" pitchFamily="34" charset="-128"/>
            </a:endParaRPr>
          </a:p>
        </p:txBody>
      </p:sp>
      <p:cxnSp>
        <p:nvCxnSpPr>
          <p:cNvPr id="11" name="直線矢印コネクタ 10"/>
          <p:cNvCxnSpPr/>
          <p:nvPr/>
        </p:nvCxnSpPr>
        <p:spPr>
          <a:xfrm>
            <a:off x="1428750" y="2040493"/>
            <a:ext cx="18383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1428750" y="2202418"/>
            <a:ext cx="18383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1428750" y="2373868"/>
            <a:ext cx="1838325"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290637" y="1585996"/>
            <a:ext cx="2114550" cy="369332"/>
          </a:xfrm>
          <a:prstGeom prst="rect">
            <a:avLst/>
          </a:prstGeom>
          <a:noFill/>
        </p:spPr>
        <p:txBody>
          <a:bodyPr wrap="square" rtlCol="0">
            <a:spAutoFit/>
          </a:bodyPr>
          <a:lstStyle/>
          <a:p>
            <a:pPr algn="ctr"/>
            <a:r>
              <a:rPr kumimoji="1" lang="ja-JP" altLang="en-US" dirty="0" smtClean="0">
                <a:latin typeface="小塚ゴシック Pro M" panose="020B0700000000000000" pitchFamily="34" charset="-128"/>
                <a:ea typeface="小塚ゴシック Pro M" panose="020B0700000000000000" pitchFamily="34" charset="-128"/>
                <a:cs typeface="Times" panose="02020603050405020304" pitchFamily="18" charset="0"/>
              </a:rPr>
              <a:t>超空間制御の要素</a:t>
            </a:r>
            <a:endParaRPr kumimoji="1" lang="ja-JP" altLang="en-US" dirty="0">
              <a:latin typeface="小塚ゴシック Pro M" panose="020B0700000000000000" pitchFamily="34" charset="-128"/>
              <a:ea typeface="小塚ゴシック Pro M" panose="020B0700000000000000" pitchFamily="34" charset="-128"/>
              <a:cs typeface="Times" panose="02020603050405020304" pitchFamily="18" charset="0"/>
            </a:endParaRPr>
          </a:p>
        </p:txBody>
      </p:sp>
      <p:sp>
        <p:nvSpPr>
          <p:cNvPr id="16" name="テキスト ボックス 15"/>
          <p:cNvSpPr txBox="1"/>
          <p:nvPr/>
        </p:nvSpPr>
        <p:spPr>
          <a:xfrm>
            <a:off x="1290637" y="2427887"/>
            <a:ext cx="2114550" cy="369332"/>
          </a:xfrm>
          <a:prstGeom prst="rect">
            <a:avLst/>
          </a:prstGeom>
          <a:noFill/>
        </p:spPr>
        <p:txBody>
          <a:bodyPr wrap="square" rtlCol="0">
            <a:spAutoFit/>
          </a:bodyPr>
          <a:lstStyle/>
          <a:p>
            <a:pPr algn="ctr"/>
            <a:r>
              <a:rPr kumimoji="1" lang="ja-JP" altLang="en-US" dirty="0" smtClean="0">
                <a:solidFill>
                  <a:srgbClr val="FF0000"/>
                </a:solidFill>
                <a:latin typeface="小塚ゴシック Pro M" panose="020B0700000000000000" pitchFamily="34" charset="-128"/>
                <a:ea typeface="小塚ゴシック Pro M" panose="020B0700000000000000" pitchFamily="34" charset="-128"/>
                <a:cs typeface="Times" panose="02020603050405020304" pitchFamily="18" charset="0"/>
              </a:rPr>
              <a:t>３本の矢を並べる</a:t>
            </a:r>
            <a:endParaRPr kumimoji="1" lang="en-US" altLang="ja-JP" dirty="0" smtClean="0">
              <a:solidFill>
                <a:srgbClr val="FF0000"/>
              </a:solidFill>
              <a:latin typeface="小塚ゴシック Pro M" panose="020B0700000000000000" pitchFamily="34" charset="-128"/>
              <a:ea typeface="小塚ゴシック Pro M" panose="020B0700000000000000" pitchFamily="34" charset="-128"/>
              <a:cs typeface="Times" panose="02020603050405020304" pitchFamily="18" charset="0"/>
            </a:endParaRPr>
          </a:p>
        </p:txBody>
      </p:sp>
      <p:cxnSp>
        <p:nvCxnSpPr>
          <p:cNvPr id="19" name="直線矢印コネクタ 18"/>
          <p:cNvCxnSpPr/>
          <p:nvPr/>
        </p:nvCxnSpPr>
        <p:spPr>
          <a:xfrm>
            <a:off x="5558678" y="2790825"/>
            <a:ext cx="18383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5558678" y="1139869"/>
            <a:ext cx="0" cy="1657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4962525" y="2790825"/>
            <a:ext cx="596153" cy="43815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982416" y="3362325"/>
            <a:ext cx="2513760" cy="369332"/>
          </a:xfrm>
          <a:prstGeom prst="rect">
            <a:avLst/>
          </a:prstGeom>
          <a:noFill/>
        </p:spPr>
        <p:txBody>
          <a:bodyPr wrap="square" rtlCol="0">
            <a:spAutoFit/>
          </a:bodyPr>
          <a:lstStyle/>
          <a:p>
            <a:r>
              <a:rPr kumimoji="1" lang="ja-JP" altLang="en-US" dirty="0" smtClean="0">
                <a:solidFill>
                  <a:srgbClr val="FF0000"/>
                </a:solidFill>
                <a:latin typeface="小塚ゴシック Pro M" panose="020B0700000000000000" pitchFamily="34" charset="-128"/>
                <a:ea typeface="小塚ゴシック Pro M" panose="020B0700000000000000" pitchFamily="34" charset="-128"/>
              </a:rPr>
              <a:t>３本の矢で空間を作る</a:t>
            </a:r>
            <a:endParaRPr kumimoji="1" lang="en-US" altLang="ja-JP" dirty="0" smtClean="0">
              <a:solidFill>
                <a:srgbClr val="FF0000"/>
              </a:solidFill>
              <a:latin typeface="小塚ゴシック Pro M" panose="020B0700000000000000" pitchFamily="34" charset="-128"/>
              <a:ea typeface="小塚ゴシック Pro M" panose="020B0700000000000000" pitchFamily="34" charset="-128"/>
            </a:endParaRPr>
          </a:p>
        </p:txBody>
      </p:sp>
      <p:sp>
        <p:nvSpPr>
          <p:cNvPr id="25" name="テキスト ボックス 24"/>
          <p:cNvSpPr txBox="1"/>
          <p:nvPr/>
        </p:nvSpPr>
        <p:spPr>
          <a:xfrm>
            <a:off x="929529" y="2797219"/>
            <a:ext cx="2790825" cy="369332"/>
          </a:xfrm>
          <a:prstGeom prst="rect">
            <a:avLst/>
          </a:prstGeom>
          <a:noFill/>
        </p:spPr>
        <p:txBody>
          <a:bodyPr wrap="square" rtlCol="0">
            <a:spAutoFit/>
          </a:bodyPr>
          <a:lstStyle/>
          <a:p>
            <a:r>
              <a:rPr kumimoji="1" lang="ja-JP" altLang="en-US" dirty="0" smtClean="0">
                <a:latin typeface="小塚ゴシック Pro R" panose="020B0400000000000000" pitchFamily="34" charset="-128"/>
                <a:ea typeface="小塚ゴシック Pro R" panose="020B0400000000000000" pitchFamily="34" charset="-128"/>
              </a:rPr>
              <a:t>個々の要素の解析は容易</a:t>
            </a:r>
            <a:endParaRPr kumimoji="1" lang="ja-JP" altLang="en-US" dirty="0">
              <a:latin typeface="小塚ゴシック Pro R" panose="020B0400000000000000" pitchFamily="34" charset="-128"/>
              <a:ea typeface="小塚ゴシック Pro R" panose="020B0400000000000000" pitchFamily="34" charset="-128"/>
            </a:endParaRPr>
          </a:p>
        </p:txBody>
      </p:sp>
      <p:sp>
        <p:nvSpPr>
          <p:cNvPr id="26" name="テキスト ボックス 25"/>
          <p:cNvSpPr txBox="1"/>
          <p:nvPr/>
        </p:nvSpPr>
        <p:spPr>
          <a:xfrm>
            <a:off x="4837160" y="3731657"/>
            <a:ext cx="2804272" cy="646331"/>
          </a:xfrm>
          <a:prstGeom prst="rect">
            <a:avLst/>
          </a:prstGeom>
          <a:noFill/>
        </p:spPr>
        <p:txBody>
          <a:bodyPr wrap="square" rtlCol="0">
            <a:spAutoFit/>
          </a:bodyPr>
          <a:lstStyle/>
          <a:p>
            <a:r>
              <a:rPr kumimoji="1" lang="ja-JP" altLang="en-US" dirty="0" smtClean="0">
                <a:latin typeface="小塚ゴシック Pro R" panose="020B0400000000000000" pitchFamily="34" charset="-128"/>
                <a:ea typeface="小塚ゴシック Pro R" panose="020B0400000000000000" pitchFamily="34" charset="-128"/>
              </a:rPr>
              <a:t>複数の要素の混在により</a:t>
            </a:r>
            <a:endParaRPr kumimoji="1" lang="en-US" altLang="ja-JP" dirty="0" smtClean="0">
              <a:latin typeface="小塚ゴシック Pro R" panose="020B0400000000000000" pitchFamily="34" charset="-128"/>
              <a:ea typeface="小塚ゴシック Pro R" panose="020B0400000000000000" pitchFamily="34" charset="-128"/>
            </a:endParaRPr>
          </a:p>
          <a:p>
            <a:r>
              <a:rPr lang="ja-JP" altLang="en-US" dirty="0">
                <a:latin typeface="小塚ゴシック Pro R" panose="020B0400000000000000" pitchFamily="34" charset="-128"/>
                <a:ea typeface="小塚ゴシック Pro R" panose="020B0400000000000000" pitchFamily="34" charset="-128"/>
              </a:rPr>
              <a:t>解析</a:t>
            </a:r>
            <a:r>
              <a:rPr lang="ja-JP" altLang="en-US" dirty="0" smtClean="0">
                <a:latin typeface="小塚ゴシック Pro R" panose="020B0400000000000000" pitchFamily="34" charset="-128"/>
                <a:ea typeface="小塚ゴシック Pro R" panose="020B0400000000000000" pitchFamily="34" charset="-128"/>
              </a:rPr>
              <a:t>が困難</a:t>
            </a:r>
            <a:r>
              <a:rPr lang="ja-JP" altLang="en-US" dirty="0">
                <a:latin typeface="小塚ゴシック Pro R" panose="020B0400000000000000" pitchFamily="34" charset="-128"/>
                <a:ea typeface="小塚ゴシック Pro R" panose="020B0400000000000000" pitchFamily="34" charset="-128"/>
              </a:rPr>
              <a:t>に</a:t>
            </a:r>
            <a:endParaRPr kumimoji="1" lang="ja-JP" altLang="en-US" dirty="0">
              <a:latin typeface="小塚ゴシック Pro R" panose="020B0400000000000000" pitchFamily="34" charset="-128"/>
              <a:ea typeface="小塚ゴシック Pro R" panose="020B0400000000000000" pitchFamily="34" charset="-128"/>
            </a:endParaRPr>
          </a:p>
        </p:txBody>
      </p:sp>
      <p:sp>
        <p:nvSpPr>
          <p:cNvPr id="24" name="テキスト ボックス 23"/>
          <p:cNvSpPr txBox="1"/>
          <p:nvPr/>
        </p:nvSpPr>
        <p:spPr>
          <a:xfrm>
            <a:off x="790575" y="4922281"/>
            <a:ext cx="7724775" cy="1477328"/>
          </a:xfrm>
          <a:prstGeom prst="rect">
            <a:avLst/>
          </a:prstGeom>
          <a:noFill/>
        </p:spPr>
        <p:txBody>
          <a:bodyPr wrap="square" rtlCol="0">
            <a:spAutoFit/>
          </a:bodyPr>
          <a:lstStyle/>
          <a:p>
            <a:pPr>
              <a:spcBef>
                <a:spcPts val="600"/>
              </a:spcBef>
            </a:pPr>
            <a:r>
              <a:rPr kumimoji="1" lang="ja-JP" altLang="en-US" sz="3200" dirty="0" smtClean="0">
                <a:latin typeface="小塚ゴシック Pro M" panose="020B0700000000000000" pitchFamily="34" charset="-128"/>
                <a:ea typeface="小塚ゴシック Pro M" panose="020B0700000000000000" pitchFamily="34" charset="-128"/>
              </a:rPr>
              <a:t>例</a:t>
            </a:r>
            <a:endParaRPr kumimoji="1" lang="en-US" altLang="ja-JP" sz="3200" dirty="0" smtClean="0">
              <a:latin typeface="小塚ゴシック Pro M" panose="020B0700000000000000" pitchFamily="34" charset="-128"/>
              <a:ea typeface="小塚ゴシック Pro M" panose="020B0700000000000000" pitchFamily="34" charset="-128"/>
            </a:endParaRPr>
          </a:p>
          <a:p>
            <a:pPr>
              <a:spcBef>
                <a:spcPts val="600"/>
              </a:spcBef>
            </a:pPr>
            <a:r>
              <a:rPr kumimoji="1" lang="ja-JP" altLang="en-US" sz="2400" dirty="0" smtClean="0">
                <a:latin typeface="小塚ゴシック Pro M" panose="020B0700000000000000" pitchFamily="34" charset="-128"/>
                <a:ea typeface="小塚ゴシック Pro M" panose="020B0700000000000000" pitchFamily="34" charset="-128"/>
              </a:rPr>
              <a:t>物質変換</a:t>
            </a:r>
            <a:r>
              <a:rPr kumimoji="1" lang="ja-JP" altLang="en-US" sz="2400" dirty="0" smtClean="0">
                <a:latin typeface="小塚ゴシック Pro R" panose="020B0400000000000000" pitchFamily="34" charset="-128"/>
                <a:ea typeface="小塚ゴシック Pro R" panose="020B0400000000000000" pitchFamily="34" charset="-128"/>
              </a:rPr>
              <a:t>　</a:t>
            </a:r>
            <a:r>
              <a:rPr kumimoji="1" lang="ja-JP" altLang="en-US" sz="2400" dirty="0" smtClean="0">
                <a:solidFill>
                  <a:srgbClr val="FF0000"/>
                </a:solidFill>
                <a:latin typeface="小塚ゴシック Pro R" panose="020B0400000000000000" pitchFamily="34" charset="-128"/>
                <a:ea typeface="小塚ゴシック Pro R" panose="020B0400000000000000" pitchFamily="34" charset="-128"/>
              </a:rPr>
              <a:t>原料／生成物</a:t>
            </a:r>
            <a:r>
              <a:rPr kumimoji="1" lang="ja-JP" altLang="en-US" sz="2400" dirty="0" smtClean="0">
                <a:latin typeface="小塚ゴシック Pro R" panose="020B0400000000000000" pitchFamily="34" charset="-128"/>
                <a:ea typeface="小塚ゴシック Pro R" panose="020B0400000000000000" pitchFamily="34" charset="-128"/>
              </a:rPr>
              <a:t>　＆　</a:t>
            </a:r>
            <a:r>
              <a:rPr kumimoji="1" lang="ja-JP" altLang="en-US" sz="2400" dirty="0" smtClean="0">
                <a:solidFill>
                  <a:srgbClr val="0070C0"/>
                </a:solidFill>
                <a:latin typeface="小塚ゴシック Pro R" panose="020B0400000000000000" pitchFamily="34" charset="-128"/>
                <a:ea typeface="小塚ゴシック Pro R" panose="020B0400000000000000" pitchFamily="34" charset="-128"/>
              </a:rPr>
              <a:t>触媒</a:t>
            </a:r>
            <a:r>
              <a:rPr kumimoji="1" lang="ja-JP" altLang="en-US" sz="2400" dirty="0" smtClean="0">
                <a:latin typeface="小塚ゴシック Pro R" panose="020B0400000000000000" pitchFamily="34" charset="-128"/>
                <a:ea typeface="小塚ゴシック Pro R" panose="020B0400000000000000" pitchFamily="34" charset="-128"/>
              </a:rPr>
              <a:t>　＆　</a:t>
            </a:r>
            <a:r>
              <a:rPr kumimoji="1" lang="ja-JP" altLang="en-US" sz="2400" dirty="0" smtClean="0">
                <a:solidFill>
                  <a:srgbClr val="00B050"/>
                </a:solidFill>
                <a:latin typeface="小塚ゴシック Pro R" panose="020B0400000000000000" pitchFamily="34" charset="-128"/>
                <a:ea typeface="小塚ゴシック Pro R" panose="020B0400000000000000" pitchFamily="34" charset="-128"/>
              </a:rPr>
              <a:t>プロセス</a:t>
            </a:r>
            <a:endParaRPr kumimoji="1" lang="en-US" altLang="ja-JP" sz="2400" dirty="0" smtClean="0">
              <a:solidFill>
                <a:srgbClr val="00B050"/>
              </a:solidFill>
              <a:latin typeface="小塚ゴシック Pro R" panose="020B0400000000000000" pitchFamily="34" charset="-128"/>
              <a:ea typeface="小塚ゴシック Pro R" panose="020B0400000000000000" pitchFamily="34" charset="-128"/>
            </a:endParaRPr>
          </a:p>
          <a:p>
            <a:pPr>
              <a:spcBef>
                <a:spcPts val="600"/>
              </a:spcBef>
            </a:pPr>
            <a:r>
              <a:rPr kumimoji="1" lang="ja-JP" altLang="en-US" sz="2400" dirty="0" smtClean="0">
                <a:latin typeface="小塚ゴシック Pro M" panose="020B0700000000000000" pitchFamily="34" charset="-128"/>
                <a:ea typeface="小塚ゴシック Pro M" panose="020B0700000000000000" pitchFamily="34" charset="-128"/>
              </a:rPr>
              <a:t>構造材料</a:t>
            </a:r>
            <a:r>
              <a:rPr kumimoji="1" lang="ja-JP" altLang="en-US" sz="2400" dirty="0" smtClean="0">
                <a:latin typeface="小塚ゴシック Pro R" panose="020B0400000000000000" pitchFamily="34" charset="-128"/>
                <a:ea typeface="小塚ゴシック Pro R" panose="020B0400000000000000" pitchFamily="34" charset="-128"/>
              </a:rPr>
              <a:t>　</a:t>
            </a:r>
            <a:r>
              <a:rPr kumimoji="1" lang="ja-JP" altLang="en-US" sz="2400" dirty="0" smtClean="0">
                <a:solidFill>
                  <a:srgbClr val="FF0000"/>
                </a:solidFill>
                <a:latin typeface="小塚ゴシック Pro R" panose="020B0400000000000000" pitchFamily="34" charset="-128"/>
                <a:ea typeface="小塚ゴシック Pro R" panose="020B0400000000000000" pitchFamily="34" charset="-128"/>
              </a:rPr>
              <a:t>界面設計</a:t>
            </a:r>
            <a:r>
              <a:rPr kumimoji="1" lang="ja-JP" altLang="en-US" sz="2400" dirty="0" smtClean="0">
                <a:latin typeface="小塚ゴシック Pro R" panose="020B0400000000000000" pitchFamily="34" charset="-128"/>
                <a:ea typeface="小塚ゴシック Pro R" panose="020B0400000000000000" pitchFamily="34" charset="-128"/>
              </a:rPr>
              <a:t>　＆　</a:t>
            </a:r>
            <a:r>
              <a:rPr kumimoji="1" lang="ja-JP" altLang="en-US" sz="2400" dirty="0" smtClean="0">
                <a:solidFill>
                  <a:srgbClr val="0070C0"/>
                </a:solidFill>
                <a:latin typeface="小塚ゴシック Pro R" panose="020B0400000000000000" pitchFamily="34" charset="-128"/>
                <a:ea typeface="小塚ゴシック Pro R" panose="020B0400000000000000" pitchFamily="34" charset="-128"/>
              </a:rPr>
              <a:t>材料</a:t>
            </a:r>
            <a:r>
              <a:rPr lang="en-US" altLang="ja-JP" sz="2400" dirty="0" smtClean="0">
                <a:solidFill>
                  <a:srgbClr val="0070C0"/>
                </a:solidFill>
                <a:latin typeface="小塚ゴシック Pro R" panose="020B0400000000000000" pitchFamily="34" charset="-128"/>
                <a:ea typeface="小塚ゴシック Pro R" panose="020B0400000000000000" pitchFamily="34" charset="-128"/>
              </a:rPr>
              <a:t>X</a:t>
            </a:r>
            <a:r>
              <a:rPr lang="ja-JP" altLang="en-US" sz="2400" dirty="0" smtClean="0">
                <a:latin typeface="小塚ゴシック Pro R" panose="020B0400000000000000" pitchFamily="34" charset="-128"/>
                <a:ea typeface="小塚ゴシック Pro R" panose="020B0400000000000000" pitchFamily="34" charset="-128"/>
              </a:rPr>
              <a:t>　＆　</a:t>
            </a:r>
            <a:r>
              <a:rPr lang="ja-JP" altLang="en-US" sz="2400" dirty="0" smtClean="0">
                <a:solidFill>
                  <a:srgbClr val="00B050"/>
                </a:solidFill>
                <a:latin typeface="小塚ゴシック Pro R" panose="020B0400000000000000" pitchFamily="34" charset="-128"/>
                <a:ea typeface="小塚ゴシック Pro R" panose="020B0400000000000000" pitchFamily="34" charset="-128"/>
              </a:rPr>
              <a:t>材料</a:t>
            </a:r>
            <a:r>
              <a:rPr lang="en-US" altLang="ja-JP" sz="2400" dirty="0" smtClean="0">
                <a:solidFill>
                  <a:srgbClr val="00B050"/>
                </a:solidFill>
                <a:latin typeface="小塚ゴシック Pro R" panose="020B0400000000000000" pitchFamily="34" charset="-128"/>
                <a:ea typeface="小塚ゴシック Pro R" panose="020B0400000000000000" pitchFamily="34" charset="-128"/>
              </a:rPr>
              <a:t>Y</a:t>
            </a:r>
          </a:p>
        </p:txBody>
      </p:sp>
    </p:spTree>
    <p:extLst>
      <p:ext uri="{BB962C8B-B14F-4D97-AF65-F5344CB8AC3E}">
        <p14:creationId xmlns:p14="http://schemas.microsoft.com/office/powerpoint/2010/main" val="4199724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977903" y="6419104"/>
            <a:ext cx="2057400" cy="365125"/>
          </a:xfrm>
        </p:spPr>
        <p:txBody>
          <a:bodyPr/>
          <a:lstStyle/>
          <a:p>
            <a:fld id="{61F34C52-A962-4E8D-A3A1-266E442B7808}" type="slidenum">
              <a:rPr kumimoji="1" lang="ja-JP" altLang="en-US" smtClean="0"/>
              <a:t>5</a:t>
            </a:fld>
            <a:endParaRPr kumimoji="1" lang="ja-JP" altLang="en-US"/>
          </a:p>
        </p:txBody>
      </p:sp>
      <p:sp>
        <p:nvSpPr>
          <p:cNvPr id="4" name="タイトル 1"/>
          <p:cNvSpPr>
            <a:spLocks noGrp="1"/>
          </p:cNvSpPr>
          <p:nvPr>
            <p:ph type="title"/>
          </p:nvPr>
        </p:nvSpPr>
        <p:spPr>
          <a:xfrm>
            <a:off x="71500" y="44624"/>
            <a:ext cx="9001000" cy="720080"/>
          </a:xfrm>
        </p:spPr>
        <p:txBody>
          <a:bodyPr tIns="180000">
            <a:noAutofit/>
          </a:bodyPr>
          <a:lstStyle/>
          <a:p>
            <a:pPr algn="ctr"/>
            <a:r>
              <a:rPr lang="ja-JP" altLang="en-US" sz="3600" dirty="0" smtClean="0">
                <a:solidFill>
                  <a:schemeClr val="bg1">
                    <a:lumMod val="95000"/>
                  </a:schemeClr>
                </a:solidFill>
                <a:latin typeface="小塚ゴシック Pro B" pitchFamily="34" charset="-128"/>
                <a:ea typeface="小塚ゴシック Pro B" pitchFamily="34" charset="-128"/>
              </a:rPr>
              <a:t>植村</a:t>
            </a:r>
            <a:r>
              <a:rPr lang="en-US" altLang="ja-JP" sz="3600" dirty="0" smtClean="0">
                <a:solidFill>
                  <a:schemeClr val="bg1">
                    <a:lumMod val="95000"/>
                  </a:schemeClr>
                </a:solidFill>
                <a:latin typeface="小塚ゴシック Pro B" pitchFamily="34" charset="-128"/>
                <a:ea typeface="小塚ゴシック Pro B" pitchFamily="34" charset="-128"/>
              </a:rPr>
              <a:t>CREST</a:t>
            </a:r>
            <a:r>
              <a:rPr lang="ja-JP" altLang="en-US" sz="3600" dirty="0" smtClean="0">
                <a:solidFill>
                  <a:schemeClr val="bg1">
                    <a:lumMod val="95000"/>
                  </a:schemeClr>
                </a:solidFill>
                <a:latin typeface="小塚ゴシック Pro B" pitchFamily="34" charset="-128"/>
                <a:ea typeface="小塚ゴシック Pro B" pitchFamily="34" charset="-128"/>
              </a:rPr>
              <a:t>が目指すもの</a:t>
            </a:r>
            <a:endParaRPr kumimoji="1" lang="ja-JP" altLang="en-US" sz="3600" dirty="0">
              <a:solidFill>
                <a:schemeClr val="bg1">
                  <a:lumMod val="95000"/>
                </a:schemeClr>
              </a:solidFill>
              <a:latin typeface="小塚ゴシック Pro B" pitchFamily="34" charset="-128"/>
              <a:ea typeface="小塚ゴシック Pro B" pitchFamily="34" charset="-128"/>
            </a:endParaRPr>
          </a:p>
        </p:txBody>
      </p:sp>
      <p:pic>
        <p:nvPicPr>
          <p:cNvPr id="9" name="図 8"/>
          <p:cNvPicPr>
            <a:picLocks noChangeAspect="1"/>
          </p:cNvPicPr>
          <p:nvPr/>
        </p:nvPicPr>
        <p:blipFill>
          <a:blip r:embed="rId2"/>
          <a:stretch>
            <a:fillRect/>
          </a:stretch>
        </p:blipFill>
        <p:spPr>
          <a:xfrm>
            <a:off x="793092" y="976716"/>
            <a:ext cx="7810562" cy="5442388"/>
          </a:xfrm>
          <a:prstGeom prst="rect">
            <a:avLst/>
          </a:prstGeom>
        </p:spPr>
      </p:pic>
    </p:spTree>
    <p:extLst>
      <p:ext uri="{BB962C8B-B14F-4D97-AF65-F5344CB8AC3E}">
        <p14:creationId xmlns:p14="http://schemas.microsoft.com/office/powerpoint/2010/main" val="672209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977903" y="6419104"/>
            <a:ext cx="2057400" cy="365125"/>
          </a:xfrm>
        </p:spPr>
        <p:txBody>
          <a:bodyPr/>
          <a:lstStyle/>
          <a:p>
            <a:fld id="{61F34C52-A962-4E8D-A3A1-266E442B7808}" type="slidenum">
              <a:rPr kumimoji="1" lang="ja-JP" altLang="en-US" smtClean="0"/>
              <a:t>6</a:t>
            </a:fld>
            <a:endParaRPr kumimoji="1" lang="ja-JP" altLang="en-US"/>
          </a:p>
        </p:txBody>
      </p:sp>
      <p:sp>
        <p:nvSpPr>
          <p:cNvPr id="4" name="タイトル 1"/>
          <p:cNvSpPr>
            <a:spLocks noGrp="1"/>
          </p:cNvSpPr>
          <p:nvPr>
            <p:ph type="title"/>
          </p:nvPr>
        </p:nvSpPr>
        <p:spPr>
          <a:xfrm>
            <a:off x="71500" y="44624"/>
            <a:ext cx="9001000" cy="720080"/>
          </a:xfrm>
        </p:spPr>
        <p:txBody>
          <a:bodyPr tIns="180000">
            <a:noAutofit/>
          </a:bodyPr>
          <a:lstStyle/>
          <a:p>
            <a:pPr algn="ctr"/>
            <a:r>
              <a:rPr lang="ja-JP" altLang="en-US" sz="3600" dirty="0">
                <a:solidFill>
                  <a:schemeClr val="bg1">
                    <a:lumMod val="95000"/>
                  </a:schemeClr>
                </a:solidFill>
                <a:latin typeface="小塚ゴシック Pro B" pitchFamily="34" charset="-128"/>
                <a:ea typeface="小塚ゴシック Pro B" pitchFamily="34" charset="-128"/>
              </a:rPr>
              <a:t>植村</a:t>
            </a:r>
            <a:r>
              <a:rPr lang="en-US" altLang="ja-JP" sz="3600" dirty="0">
                <a:solidFill>
                  <a:schemeClr val="bg1">
                    <a:lumMod val="95000"/>
                  </a:schemeClr>
                </a:solidFill>
                <a:latin typeface="小塚ゴシック Pro B" pitchFamily="34" charset="-128"/>
                <a:ea typeface="小塚ゴシック Pro B" pitchFamily="34" charset="-128"/>
              </a:rPr>
              <a:t>CREST</a:t>
            </a:r>
            <a:r>
              <a:rPr lang="ja-JP" altLang="en-US" sz="3600" dirty="0">
                <a:solidFill>
                  <a:schemeClr val="bg1">
                    <a:lumMod val="95000"/>
                  </a:schemeClr>
                </a:solidFill>
                <a:latin typeface="小塚ゴシック Pro B" pitchFamily="34" charset="-128"/>
                <a:ea typeface="小塚ゴシック Pro B" pitchFamily="34" charset="-128"/>
              </a:rPr>
              <a:t>が目指すもの</a:t>
            </a:r>
            <a:endParaRPr kumimoji="1" lang="ja-JP" altLang="en-US" sz="3600" dirty="0">
              <a:solidFill>
                <a:schemeClr val="bg1">
                  <a:lumMod val="95000"/>
                </a:schemeClr>
              </a:solidFill>
              <a:latin typeface="小塚ゴシック Pro B" pitchFamily="34" charset="-128"/>
              <a:ea typeface="小塚ゴシック Pro B" pitchFamily="34" charset="-128"/>
            </a:endParaRPr>
          </a:p>
        </p:txBody>
      </p:sp>
      <p:pic>
        <p:nvPicPr>
          <p:cNvPr id="10" name="図 9"/>
          <p:cNvPicPr>
            <a:picLocks noChangeAspect="1"/>
          </p:cNvPicPr>
          <p:nvPr/>
        </p:nvPicPr>
        <p:blipFill>
          <a:blip r:embed="rId2"/>
          <a:stretch>
            <a:fillRect/>
          </a:stretch>
        </p:blipFill>
        <p:spPr>
          <a:xfrm>
            <a:off x="816167" y="998787"/>
            <a:ext cx="7523751" cy="5602038"/>
          </a:xfrm>
          <a:prstGeom prst="rect">
            <a:avLst/>
          </a:prstGeom>
        </p:spPr>
      </p:pic>
    </p:spTree>
    <p:extLst>
      <p:ext uri="{BB962C8B-B14F-4D97-AF65-F5344CB8AC3E}">
        <p14:creationId xmlns:p14="http://schemas.microsoft.com/office/powerpoint/2010/main" val="1861898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977903" y="6419104"/>
            <a:ext cx="2057400" cy="365125"/>
          </a:xfrm>
        </p:spPr>
        <p:txBody>
          <a:bodyPr/>
          <a:lstStyle/>
          <a:p>
            <a:fld id="{61F34C52-A962-4E8D-A3A1-266E442B7808}" type="slidenum">
              <a:rPr kumimoji="1" lang="ja-JP" altLang="en-US" smtClean="0"/>
              <a:t>7</a:t>
            </a:fld>
            <a:endParaRPr kumimoji="1" lang="ja-JP" altLang="en-US"/>
          </a:p>
        </p:txBody>
      </p:sp>
      <p:sp>
        <p:nvSpPr>
          <p:cNvPr id="4" name="タイトル 1"/>
          <p:cNvSpPr>
            <a:spLocks noGrp="1"/>
          </p:cNvSpPr>
          <p:nvPr>
            <p:ph type="title"/>
          </p:nvPr>
        </p:nvSpPr>
        <p:spPr>
          <a:xfrm>
            <a:off x="71500" y="44624"/>
            <a:ext cx="9001000" cy="720080"/>
          </a:xfrm>
        </p:spPr>
        <p:txBody>
          <a:bodyPr tIns="180000">
            <a:noAutofit/>
          </a:bodyPr>
          <a:lstStyle/>
          <a:p>
            <a:pPr algn="ctr"/>
            <a:r>
              <a:rPr lang="ja-JP" altLang="en-US" sz="3600" dirty="0">
                <a:solidFill>
                  <a:schemeClr val="bg1">
                    <a:lumMod val="95000"/>
                  </a:schemeClr>
                </a:solidFill>
                <a:latin typeface="小塚ゴシック Pro B" pitchFamily="34" charset="-128"/>
                <a:ea typeface="小塚ゴシック Pro B" pitchFamily="34" charset="-128"/>
              </a:rPr>
              <a:t>植村</a:t>
            </a:r>
            <a:r>
              <a:rPr lang="en-US" altLang="ja-JP" sz="3600" dirty="0">
                <a:solidFill>
                  <a:schemeClr val="bg1">
                    <a:lumMod val="95000"/>
                  </a:schemeClr>
                </a:solidFill>
                <a:latin typeface="小塚ゴシック Pro B" pitchFamily="34" charset="-128"/>
                <a:ea typeface="小塚ゴシック Pro B" pitchFamily="34" charset="-128"/>
              </a:rPr>
              <a:t>CREST</a:t>
            </a:r>
            <a:r>
              <a:rPr lang="ja-JP" altLang="en-US" sz="3600" dirty="0">
                <a:solidFill>
                  <a:schemeClr val="bg1">
                    <a:lumMod val="95000"/>
                  </a:schemeClr>
                </a:solidFill>
                <a:latin typeface="小塚ゴシック Pro B" pitchFamily="34" charset="-128"/>
                <a:ea typeface="小塚ゴシック Pro B" pitchFamily="34" charset="-128"/>
              </a:rPr>
              <a:t>が目指すもの</a:t>
            </a:r>
            <a:endParaRPr kumimoji="1" lang="ja-JP" altLang="en-US" sz="3600" dirty="0">
              <a:solidFill>
                <a:schemeClr val="bg1">
                  <a:lumMod val="95000"/>
                </a:schemeClr>
              </a:solidFill>
              <a:latin typeface="小塚ゴシック Pro B" pitchFamily="34" charset="-128"/>
              <a:ea typeface="小塚ゴシック Pro B" pitchFamily="34" charset="-128"/>
            </a:endParaRPr>
          </a:p>
        </p:txBody>
      </p:sp>
      <p:pic>
        <p:nvPicPr>
          <p:cNvPr id="2" name="図 1"/>
          <p:cNvPicPr>
            <a:picLocks noChangeAspect="1"/>
          </p:cNvPicPr>
          <p:nvPr/>
        </p:nvPicPr>
        <p:blipFill>
          <a:blip r:embed="rId2"/>
          <a:stretch>
            <a:fillRect/>
          </a:stretch>
        </p:blipFill>
        <p:spPr>
          <a:xfrm>
            <a:off x="901319" y="990600"/>
            <a:ext cx="7661655" cy="5710237"/>
          </a:xfrm>
          <a:prstGeom prst="rect">
            <a:avLst/>
          </a:prstGeom>
        </p:spPr>
      </p:pic>
    </p:spTree>
    <p:extLst>
      <p:ext uri="{BB962C8B-B14F-4D97-AF65-F5344CB8AC3E}">
        <p14:creationId xmlns:p14="http://schemas.microsoft.com/office/powerpoint/2010/main" val="7051358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61F34C52-A962-4E8D-A3A1-266E442B7808}" type="slidenum">
              <a:rPr kumimoji="1" lang="ja-JP" altLang="en-US" smtClean="0"/>
              <a:t>8</a:t>
            </a:fld>
            <a:endParaRPr kumimoji="1" lang="ja-JP" altLang="en-US"/>
          </a:p>
        </p:txBody>
      </p:sp>
      <p:sp>
        <p:nvSpPr>
          <p:cNvPr id="3" name="正方形/長方形 2"/>
          <p:cNvSpPr/>
          <p:nvPr/>
        </p:nvSpPr>
        <p:spPr>
          <a:xfrm>
            <a:off x="177554" y="996832"/>
            <a:ext cx="8788893" cy="5365571"/>
          </a:xfrm>
          <a:prstGeom prst="rect">
            <a:avLst/>
          </a:prstGeom>
        </p:spPr>
        <p:txBody>
          <a:bodyPr wrap="square">
            <a:spAutoFit/>
          </a:bodyPr>
          <a:lstStyle/>
          <a:p>
            <a:pPr algn="just">
              <a:spcAft>
                <a:spcPts val="400"/>
              </a:spcAft>
            </a:pPr>
            <a:r>
              <a:rPr lang="ja-JP" altLang="en-US" sz="2000"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実験測定が困難な多孔性金属錯体の細孔特性およびゲスト分子の導入状態を</a:t>
            </a:r>
            <a:r>
              <a:rPr lang="ja-JP" altLang="en-US" sz="2000" u="sng" kern="100" dirty="0" smtClean="0">
                <a:latin typeface="小塚ゴシック Pro M" panose="020B0700000000000000" pitchFamily="34" charset="-128"/>
                <a:ea typeface="小塚ゴシック Pro M" panose="020B0700000000000000" pitchFamily="34" charset="-128"/>
                <a:cs typeface="Times New Roman" panose="02020603050405020304" pitchFamily="18" charset="0"/>
              </a:rPr>
              <a:t>分子シミュレーション技法</a:t>
            </a:r>
            <a:r>
              <a:rPr lang="ja-JP" altLang="en-US" sz="2000"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により調査し、種々のモノマーや高分子の</a:t>
            </a:r>
            <a:r>
              <a:rPr lang="ja-JP" altLang="en-US" sz="2000" u="sng" kern="100" dirty="0" smtClean="0">
                <a:latin typeface="小塚ゴシック Pro M" panose="020B0700000000000000" pitchFamily="34" charset="-128"/>
                <a:ea typeface="小塚ゴシック Pro M" panose="020B0700000000000000" pitchFamily="34" charset="-128"/>
                <a:cs typeface="Times New Roman" panose="02020603050405020304" pitchFamily="18" charset="0"/>
              </a:rPr>
              <a:t>細孔内での集積・配向構造の解析</a:t>
            </a:r>
            <a:r>
              <a:rPr lang="ja-JP" altLang="en-US" sz="2000"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を行う。</a:t>
            </a:r>
            <a:endParaRPr lang="en-US" altLang="ja-JP" sz="2000"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a:p>
            <a:pPr algn="just">
              <a:spcAft>
                <a:spcPts val="1800"/>
              </a:spcAft>
            </a:pPr>
            <a:r>
              <a:rPr lang="ja-JP" altLang="en-US" kern="100" dirty="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　</a:t>
            </a:r>
            <a:r>
              <a:rPr lang="en-US" altLang="ja-JP"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a:t>
            </a:r>
            <a:r>
              <a:rPr lang="ja-JP" altLang="en-US"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高柳</a:t>
            </a:r>
            <a:r>
              <a:rPr lang="en-US" altLang="ja-JP"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a:t>
            </a:r>
            <a:r>
              <a:rPr lang="ja-JP" altLang="en-US"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タンパク質</a:t>
            </a:r>
            <a:r>
              <a:rPr lang="en-US" altLang="ja-JP"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MD</a:t>
            </a:r>
            <a:r>
              <a:rPr lang="ja-JP" altLang="en-US" kern="10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計算 </a:t>
            </a:r>
            <a:r>
              <a:rPr lang="ja-JP" altLang="en-US"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 </a:t>
            </a:r>
            <a:r>
              <a:rPr lang="en-US" altLang="ja-JP"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a:t>
            </a:r>
            <a:r>
              <a:rPr lang="ja-JP" altLang="en-US"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長岡研</a:t>
            </a:r>
            <a:r>
              <a:rPr lang="en-US" altLang="ja-JP"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a:t>
            </a:r>
            <a:r>
              <a:rPr lang="ja-JP" altLang="en-US"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植村グループと</a:t>
            </a:r>
            <a:r>
              <a:rPr lang="ja-JP" altLang="en-US"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の</a:t>
            </a:r>
            <a:r>
              <a:rPr lang="en-US" altLang="ja-JP"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PCP</a:t>
            </a:r>
            <a:r>
              <a:rPr lang="ja-JP" altLang="en-US" kern="100" dirty="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系</a:t>
            </a:r>
            <a:r>
              <a:rPr lang="ja-JP" altLang="en-US"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共同研究経験</a:t>
            </a:r>
            <a:endParaRPr lang="en-US" altLang="ja-JP"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endParaRPr>
          </a:p>
          <a:p>
            <a:pPr algn="just">
              <a:spcAft>
                <a:spcPts val="400"/>
              </a:spcAft>
            </a:pPr>
            <a:r>
              <a:rPr lang="ja-JP" altLang="en-US" sz="2000"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細孔内</a:t>
            </a:r>
            <a:r>
              <a:rPr lang="ja-JP" altLang="en-US" sz="2000" kern="100" dirty="0">
                <a:latin typeface="小塚ゴシック Pro R" panose="020B0400000000000000" pitchFamily="34" charset="-128"/>
                <a:ea typeface="小塚ゴシック Pro R" panose="020B0400000000000000" pitchFamily="34" charset="-128"/>
                <a:cs typeface="Times New Roman" panose="02020603050405020304" pitchFamily="18" charset="0"/>
              </a:rPr>
              <a:t>に多数のモノマー分子を配置し確率的に重合反応を進行させる</a:t>
            </a:r>
            <a:r>
              <a:rPr lang="ja-JP" altLang="en-US" sz="2000" u="sng" kern="100" dirty="0">
                <a:latin typeface="小塚ゴシック Pro M" panose="020B0700000000000000" pitchFamily="34" charset="-128"/>
                <a:ea typeface="小塚ゴシック Pro M" panose="020B0700000000000000" pitchFamily="34" charset="-128"/>
                <a:cs typeface="Times New Roman" panose="02020603050405020304" pitchFamily="18" charset="0"/>
              </a:rPr>
              <a:t>混合モンテカルロ／分子動力学（</a:t>
            </a:r>
            <a:r>
              <a:rPr lang="en-US" altLang="ja-JP" sz="2000" u="sng" kern="100" dirty="0">
                <a:latin typeface="小塚ゴシック Pro M" panose="020B0700000000000000" pitchFamily="34" charset="-128"/>
                <a:ea typeface="小塚ゴシック Pro M" panose="020B0700000000000000" pitchFamily="34" charset="-128"/>
                <a:cs typeface="Times New Roman" panose="02020603050405020304" pitchFamily="18" charset="0"/>
              </a:rPr>
              <a:t>hybrid MC/MD</a:t>
            </a:r>
            <a:r>
              <a:rPr lang="ja-JP" altLang="en-US" sz="2000" u="sng" kern="100" dirty="0">
                <a:latin typeface="小塚ゴシック Pro M" panose="020B0700000000000000" pitchFamily="34" charset="-128"/>
                <a:ea typeface="小塚ゴシック Pro M" panose="020B0700000000000000" pitchFamily="34" charset="-128"/>
                <a:cs typeface="Times New Roman" panose="02020603050405020304" pitchFamily="18" charset="0"/>
              </a:rPr>
              <a:t>）重合法</a:t>
            </a:r>
            <a:r>
              <a:rPr lang="ja-JP" altLang="en-US" sz="2000" kern="100" dirty="0">
                <a:latin typeface="小塚ゴシック Pro R" panose="020B0400000000000000" pitchFamily="34" charset="-128"/>
                <a:ea typeface="小塚ゴシック Pro R" panose="020B0400000000000000" pitchFamily="34" charset="-128"/>
                <a:cs typeface="Times New Roman" panose="02020603050405020304" pitchFamily="18" charset="0"/>
              </a:rPr>
              <a:t>を開発し多孔性錯体内での重合過程を再現する</a:t>
            </a:r>
            <a:r>
              <a:rPr lang="ja-JP" altLang="en-US" sz="2000"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a:t>
            </a:r>
            <a:endParaRPr lang="en-US" altLang="ja-JP" sz="2000"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a:p>
            <a:pPr algn="just">
              <a:spcAft>
                <a:spcPts val="1800"/>
              </a:spcAft>
            </a:pPr>
            <a:r>
              <a:rPr lang="ja-JP" altLang="en-US"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　分子技術</a:t>
            </a:r>
            <a:r>
              <a:rPr lang="en-US" altLang="ja-JP"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CRES</a:t>
            </a:r>
            <a:r>
              <a:rPr lang="en-US" altLang="ja-JP" kern="100" dirty="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T</a:t>
            </a:r>
            <a:r>
              <a:rPr lang="ja-JP" altLang="en-US"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で開発中の混合</a:t>
            </a:r>
            <a:r>
              <a:rPr lang="en-US" altLang="ja-JP"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MC/MD</a:t>
            </a:r>
            <a:r>
              <a:rPr lang="ja-JP" altLang="en-US"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rPr>
              <a:t>反応法からの展開</a:t>
            </a:r>
            <a:endParaRPr lang="en-US" altLang="ja-JP" kern="100" dirty="0" smtClean="0">
              <a:solidFill>
                <a:srgbClr val="FF0000"/>
              </a:solidFill>
              <a:latin typeface="小塚ゴシック Pro R" panose="020B0400000000000000" pitchFamily="34" charset="-128"/>
              <a:ea typeface="小塚ゴシック Pro R" panose="020B0400000000000000" pitchFamily="34" charset="-128"/>
              <a:cs typeface="Times New Roman" panose="02020603050405020304" pitchFamily="18" charset="0"/>
            </a:endParaRPr>
          </a:p>
          <a:p>
            <a:pPr algn="just">
              <a:spcAft>
                <a:spcPts val="1200"/>
              </a:spcAft>
            </a:pPr>
            <a:r>
              <a:rPr lang="ja-JP" altLang="en-US" sz="2000" kern="100" dirty="0">
                <a:latin typeface="小塚ゴシック Pro R" panose="020B0400000000000000" pitchFamily="34" charset="-128"/>
                <a:ea typeface="小塚ゴシック Pro R" panose="020B0400000000000000" pitchFamily="34" charset="-128"/>
                <a:cs typeface="Times New Roman" panose="02020603050405020304" pitchFamily="18" charset="0"/>
              </a:rPr>
              <a:t>（得られる</a:t>
            </a:r>
            <a:r>
              <a:rPr lang="ja-JP" altLang="en-US" sz="2000"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情報により）</a:t>
            </a:r>
            <a:r>
              <a:rPr lang="ja-JP" altLang="en-US" sz="2000" u="sng" kern="100" dirty="0">
                <a:latin typeface="小塚ゴシック Pro M" panose="020B0700000000000000" pitchFamily="34" charset="-128"/>
                <a:ea typeface="小塚ゴシック Pro M" panose="020B0700000000000000" pitchFamily="34" charset="-128"/>
                <a:cs typeface="Times New Roman" panose="02020603050405020304" pitchFamily="18" charset="0"/>
              </a:rPr>
              <a:t>実用的に有用な重合反応場の設計を行う上で機能に適合した有機配位子を選択する判断材料を提供</a:t>
            </a:r>
            <a:r>
              <a:rPr lang="ja-JP" altLang="en-US" sz="2000" kern="100" dirty="0">
                <a:latin typeface="小塚ゴシック Pro R" panose="020B0400000000000000" pitchFamily="34" charset="-128"/>
                <a:ea typeface="小塚ゴシック Pro R" panose="020B0400000000000000" pitchFamily="34" charset="-128"/>
                <a:cs typeface="Times New Roman" panose="02020603050405020304" pitchFamily="18" charset="0"/>
              </a:rPr>
              <a:t>することができる</a:t>
            </a:r>
            <a:r>
              <a:rPr lang="ja-JP" altLang="en-US" sz="2000"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rPr>
              <a:t>。</a:t>
            </a:r>
            <a:endParaRPr lang="en-US" altLang="ja-JP" sz="2000"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a:p>
            <a:pPr algn="just">
              <a:spcAft>
                <a:spcPts val="1200"/>
              </a:spcAft>
            </a:pPr>
            <a:r>
              <a:rPr lang="ja-JP" altLang="en-US" sz="2000" kern="100" dirty="0">
                <a:latin typeface="小塚ゴシック Pro R" panose="020B0400000000000000" pitchFamily="34" charset="-128"/>
                <a:ea typeface="小塚ゴシック Pro R" panose="020B0400000000000000" pitchFamily="34" charset="-128"/>
                <a:cs typeface="Times New Roman" panose="02020603050405020304" pitchFamily="18" charset="0"/>
              </a:rPr>
              <a:t>各々のゲスト分子に対してどのような空間構造の組み合わせがベストであるか、理論的に予測し、分子設計を行うことも重要である。すなわち、</a:t>
            </a:r>
            <a:r>
              <a:rPr lang="ja-JP" altLang="en-US" sz="2000" u="sng" kern="100" dirty="0">
                <a:latin typeface="小塚ゴシック Pro M" panose="020B0700000000000000" pitchFamily="34" charset="-128"/>
                <a:ea typeface="小塚ゴシック Pro M" panose="020B0700000000000000" pitchFamily="34" charset="-128"/>
                <a:cs typeface="Times New Roman" panose="02020603050405020304" pitchFamily="18" charset="0"/>
              </a:rPr>
              <a:t>本研究における分子シミュレーションの位置づけは、単なる実験結果の説明としてではなく、理論的な予測を元に錯体やモノマー、高分子の精密な設計を行う</a:t>
            </a:r>
            <a:r>
              <a:rPr lang="ja-JP" altLang="en-US" sz="2000" kern="100" dirty="0">
                <a:latin typeface="小塚ゴシック Pro R" panose="020B0400000000000000" pitchFamily="34" charset="-128"/>
                <a:ea typeface="小塚ゴシック Pro R" panose="020B0400000000000000" pitchFamily="34" charset="-128"/>
                <a:cs typeface="Times New Roman" panose="02020603050405020304" pitchFamily="18" charset="0"/>
              </a:rPr>
              <a:t>。</a:t>
            </a:r>
            <a:endParaRPr lang="en-US" altLang="ja-JP" sz="2000" kern="100" dirty="0" smtClean="0">
              <a:latin typeface="小塚ゴシック Pro R" panose="020B0400000000000000" pitchFamily="34" charset="-128"/>
              <a:ea typeface="小塚ゴシック Pro R" panose="020B0400000000000000" pitchFamily="34" charset="-128"/>
              <a:cs typeface="Times New Roman" panose="02020603050405020304" pitchFamily="18" charset="0"/>
            </a:endParaRPr>
          </a:p>
        </p:txBody>
      </p:sp>
      <p:sp>
        <p:nvSpPr>
          <p:cNvPr id="4" name="タイトル 1"/>
          <p:cNvSpPr>
            <a:spLocks noGrp="1"/>
          </p:cNvSpPr>
          <p:nvPr>
            <p:ph type="title"/>
          </p:nvPr>
        </p:nvSpPr>
        <p:spPr>
          <a:xfrm>
            <a:off x="71500" y="44624"/>
            <a:ext cx="9001000" cy="720080"/>
          </a:xfrm>
        </p:spPr>
        <p:txBody>
          <a:bodyPr tIns="180000">
            <a:noAutofit/>
          </a:bodyPr>
          <a:lstStyle/>
          <a:p>
            <a:pPr algn="ctr"/>
            <a:r>
              <a:rPr lang="ja-JP" altLang="en-US" sz="3600" dirty="0" smtClean="0">
                <a:solidFill>
                  <a:schemeClr val="bg1">
                    <a:lumMod val="95000"/>
                  </a:schemeClr>
                </a:solidFill>
                <a:latin typeface="小塚ゴシック Pro B" pitchFamily="34" charset="-128"/>
                <a:ea typeface="小塚ゴシック Pro B" pitchFamily="34" charset="-128"/>
              </a:rPr>
              <a:t>超空間</a:t>
            </a:r>
            <a:r>
              <a:rPr lang="en-US" altLang="ja-JP" sz="3600" dirty="0" smtClean="0">
                <a:solidFill>
                  <a:schemeClr val="bg1">
                    <a:lumMod val="95000"/>
                  </a:schemeClr>
                </a:solidFill>
                <a:latin typeface="小塚ゴシック Pro B" pitchFamily="34" charset="-128"/>
                <a:ea typeface="小塚ゴシック Pro B" pitchFamily="34" charset="-128"/>
              </a:rPr>
              <a:t>CREST</a:t>
            </a:r>
            <a:r>
              <a:rPr lang="ja-JP" altLang="en-US" sz="3600" dirty="0">
                <a:solidFill>
                  <a:schemeClr val="bg1">
                    <a:lumMod val="95000"/>
                  </a:schemeClr>
                </a:solidFill>
                <a:latin typeface="小塚ゴシック Pro B" pitchFamily="34" charset="-128"/>
                <a:ea typeface="小塚ゴシック Pro B" pitchFamily="34" charset="-128"/>
              </a:rPr>
              <a:t> </a:t>
            </a:r>
            <a:r>
              <a:rPr lang="ja-JP" altLang="en-US" sz="3600" dirty="0" smtClean="0">
                <a:solidFill>
                  <a:schemeClr val="bg1">
                    <a:lumMod val="95000"/>
                  </a:schemeClr>
                </a:solidFill>
                <a:latin typeface="小塚ゴシック Pro B" pitchFamily="34" charset="-128"/>
                <a:ea typeface="小塚ゴシック Pro B" pitchFamily="34" charset="-128"/>
              </a:rPr>
              <a:t>長岡グループ</a:t>
            </a:r>
            <a:r>
              <a:rPr lang="ja-JP" altLang="en-US" sz="3600" dirty="0">
                <a:solidFill>
                  <a:schemeClr val="bg1">
                    <a:lumMod val="95000"/>
                  </a:schemeClr>
                </a:solidFill>
                <a:latin typeface="小塚ゴシック Pro B" pitchFamily="34" charset="-128"/>
                <a:ea typeface="小塚ゴシック Pro B" pitchFamily="34" charset="-128"/>
              </a:rPr>
              <a:t>研究概要 要約</a:t>
            </a:r>
            <a:endParaRPr kumimoji="1" lang="ja-JP" altLang="en-US" sz="3600" dirty="0">
              <a:solidFill>
                <a:schemeClr val="bg1">
                  <a:lumMod val="95000"/>
                </a:schemeClr>
              </a:solidFill>
              <a:latin typeface="小塚ゴシック Pro B" pitchFamily="34" charset="-128"/>
              <a:ea typeface="小塚ゴシック Pro B" pitchFamily="34" charset="-128"/>
            </a:endParaRPr>
          </a:p>
        </p:txBody>
      </p:sp>
    </p:spTree>
    <p:extLst>
      <p:ext uri="{BB962C8B-B14F-4D97-AF65-F5344CB8AC3E}">
        <p14:creationId xmlns:p14="http://schemas.microsoft.com/office/powerpoint/2010/main" val="93110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a:spLocks noGrp="1"/>
          </p:cNvSpPr>
          <p:nvPr>
            <p:ph type="title"/>
          </p:nvPr>
        </p:nvSpPr>
        <p:spPr>
          <a:xfrm>
            <a:off x="247650" y="1423988"/>
            <a:ext cx="8648700" cy="4576762"/>
          </a:xfrm>
        </p:spPr>
        <p:txBody>
          <a:bodyPr anchor="ctr">
            <a:noAutofit/>
          </a:bodyPr>
          <a:lstStyle/>
          <a:p>
            <a:pPr algn="ctr">
              <a:lnSpc>
                <a:spcPct val="100000"/>
              </a:lnSpc>
              <a:spcAft>
                <a:spcPts val="1800"/>
              </a:spcAft>
            </a:pPr>
            <a:r>
              <a:rPr kumimoji="1" lang="ja-JP" altLang="en-US" smtClean="0">
                <a:solidFill>
                  <a:srgbClr val="023411"/>
                </a:solidFill>
                <a:latin typeface="小塚ゴシック Pro B" pitchFamily="34" charset="-128"/>
                <a:ea typeface="小塚ゴシック Pro B" pitchFamily="34" charset="-128"/>
              </a:rPr>
              <a:t>長岡グループが過去に行った</a:t>
            </a:r>
            <a:r>
              <a:rPr kumimoji="1" lang="en-US" altLang="ja-JP" smtClean="0">
                <a:solidFill>
                  <a:srgbClr val="023411"/>
                </a:solidFill>
                <a:latin typeface="小塚ゴシック Pro B" pitchFamily="34" charset="-128"/>
                <a:ea typeface="小塚ゴシック Pro B" pitchFamily="34" charset="-128"/>
              </a:rPr>
              <a:t/>
            </a:r>
            <a:br>
              <a:rPr kumimoji="1" lang="en-US" altLang="ja-JP" smtClean="0">
                <a:solidFill>
                  <a:srgbClr val="023411"/>
                </a:solidFill>
                <a:latin typeface="小塚ゴシック Pro B" pitchFamily="34" charset="-128"/>
                <a:ea typeface="小塚ゴシック Pro B" pitchFamily="34" charset="-128"/>
              </a:rPr>
            </a:br>
            <a:r>
              <a:rPr lang="ja-JP" altLang="en-US" smtClean="0">
                <a:solidFill>
                  <a:srgbClr val="023411"/>
                </a:solidFill>
                <a:latin typeface="小塚ゴシック Pro B" pitchFamily="34" charset="-128"/>
                <a:ea typeface="小塚ゴシック Pro B" pitchFamily="34" charset="-128"/>
              </a:rPr>
              <a:t>多孔性金属錯体</a:t>
            </a:r>
            <a:r>
              <a:rPr kumimoji="1" lang="ja-JP" altLang="en-US" smtClean="0">
                <a:solidFill>
                  <a:srgbClr val="023411"/>
                </a:solidFill>
                <a:latin typeface="小塚ゴシック Pro B" pitchFamily="34" charset="-128"/>
                <a:ea typeface="小塚ゴシック Pro B" pitchFamily="34" charset="-128"/>
              </a:rPr>
              <a:t>の理論研究</a:t>
            </a:r>
            <a:endParaRPr kumimoji="1" lang="ja-JP" altLang="en-US" dirty="0">
              <a:latin typeface="小塚ゴシック Pro B" pitchFamily="34" charset="-128"/>
              <a:ea typeface="小塚ゴシック Pro B" pitchFamily="34" charset="-128"/>
            </a:endParaRPr>
          </a:p>
        </p:txBody>
      </p:sp>
      <p:sp>
        <p:nvSpPr>
          <p:cNvPr id="5" name="スライド番号プレースホルダー 4"/>
          <p:cNvSpPr>
            <a:spLocks noGrp="1"/>
          </p:cNvSpPr>
          <p:nvPr>
            <p:ph type="sldNum" sz="quarter" idx="12"/>
          </p:nvPr>
        </p:nvSpPr>
        <p:spPr>
          <a:xfrm>
            <a:off x="6977903" y="6419104"/>
            <a:ext cx="2057400" cy="365125"/>
          </a:xfrm>
        </p:spPr>
        <p:txBody>
          <a:bodyPr/>
          <a:lstStyle/>
          <a:p>
            <a:fld id="{61F34C52-A962-4E8D-A3A1-266E442B7808}" type="slidenum">
              <a:rPr kumimoji="1" lang="ja-JP" altLang="en-US" smtClean="0"/>
              <a:t>9</a:t>
            </a:fld>
            <a:endParaRPr kumimoji="1" lang="ja-JP" altLang="en-US"/>
          </a:p>
        </p:txBody>
      </p:sp>
    </p:spTree>
    <p:extLst>
      <p:ext uri="{BB962C8B-B14F-4D97-AF65-F5344CB8AC3E}">
        <p14:creationId xmlns:p14="http://schemas.microsoft.com/office/powerpoint/2010/main" val="1044242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2630</TotalTime>
  <Words>1820</Words>
  <Application>Microsoft Office PowerPoint</Application>
  <PresentationFormat>画面に合わせる (4:3)</PresentationFormat>
  <Paragraphs>263</Paragraphs>
  <Slides>27</Slides>
  <Notes>2</Notes>
  <HiddenSlides>3</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4</vt:i4>
      </vt:variant>
      <vt:variant>
        <vt:lpstr>スライド タイトル</vt:lpstr>
      </vt:variant>
      <vt:variant>
        <vt:i4>27</vt:i4>
      </vt:variant>
    </vt:vector>
  </HeadingPairs>
  <TitlesOfParts>
    <vt:vector size="46" baseType="lpstr">
      <vt:lpstr>Arial Unicode MS</vt:lpstr>
      <vt:lpstr>ＭＳ Ｐゴシック</vt:lpstr>
      <vt:lpstr>ＭＳ 明朝</vt:lpstr>
      <vt:lpstr>メイリオ</vt:lpstr>
      <vt:lpstr>小塚ゴシック Pro B</vt:lpstr>
      <vt:lpstr>小塚ゴシック Pro M</vt:lpstr>
      <vt:lpstr>小塚ゴシック Pro R</vt:lpstr>
      <vt:lpstr>Arial</vt:lpstr>
      <vt:lpstr>Calibri</vt:lpstr>
      <vt:lpstr>Calibri Light</vt:lpstr>
      <vt:lpstr>Tahoma</vt:lpstr>
      <vt:lpstr>Times</vt:lpstr>
      <vt:lpstr>Times New Roman</vt:lpstr>
      <vt:lpstr>Wingdings</vt:lpstr>
      <vt:lpstr>Office テーマ</vt:lpstr>
      <vt:lpstr>ビットマップ イメージ</vt:lpstr>
      <vt:lpstr>ChemDraw.Document.6.0</vt:lpstr>
      <vt:lpstr>数式</vt:lpstr>
      <vt:lpstr>グラフ</vt:lpstr>
      <vt:lpstr>PowerPoint プレゼンテーション</vt:lpstr>
      <vt:lpstr>超空間CREST</vt:lpstr>
      <vt:lpstr>超空間CREST</vt:lpstr>
      <vt:lpstr>超空間CREST</vt:lpstr>
      <vt:lpstr>植村CRESTが目指すもの</vt:lpstr>
      <vt:lpstr>植村CRESTが目指すもの</vt:lpstr>
      <vt:lpstr>植村CRESTが目指すもの</vt:lpstr>
      <vt:lpstr>超空間CREST 長岡グループ研究概要 要約</vt:lpstr>
      <vt:lpstr>長岡グループが過去に行った 多孔性金属錯体の理論研究</vt:lpstr>
      <vt:lpstr>PCPを反応場とした新物質集積機構の解明</vt:lpstr>
      <vt:lpstr>事例１ 細孔表面へのゲスト分子吸着構造</vt:lpstr>
      <vt:lpstr>事例２ CPL-1のO2吸蔵過程の計算科学的解析</vt:lpstr>
      <vt:lpstr>適切な力場による構造最適化</vt:lpstr>
      <vt:lpstr>GCMCによる平均吸着O2分子数解析</vt:lpstr>
      <vt:lpstr>GCMCによる平均吸着O2分子数解析</vt:lpstr>
      <vt:lpstr>事例３ CPL細孔内ポリスチレン配座解析</vt:lpstr>
      <vt:lpstr>事例４ PCP細孔内PEG分子の相転移挙動</vt:lpstr>
      <vt:lpstr>現在進行中の研究  PCP細孔へのPEG侵入 シミュレーション</vt:lpstr>
      <vt:lpstr>PowerPoint プレゼンテーション</vt:lpstr>
      <vt:lpstr>PowerPoint プレゼンテーション</vt:lpstr>
      <vt:lpstr>PowerPoint プレゼンテーション</vt:lpstr>
      <vt:lpstr>今後の展望  PCP細孔内での重合反応 シミュレーションを実現する 混合MC/MD重合法の開発 （分子技術との連携）</vt:lpstr>
      <vt:lpstr>PowerPoint プレゼンテーション</vt:lpstr>
      <vt:lpstr>混合MC/MD重合法の開発</vt:lpstr>
      <vt:lpstr>PCP細孔内PEGの低温での構造</vt:lpstr>
      <vt:lpstr>PCP細孔表面による重合結果の変化</vt:lpstr>
      <vt:lpstr>PCP細孔内での糖鎖合成</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Masayoshi Takayanagi</dc:creator>
  <cp:lastModifiedBy>Masayoshi Takayanagi</cp:lastModifiedBy>
  <cp:revision>97</cp:revision>
  <cp:lastPrinted>2014-01-15T09:26:45Z</cp:lastPrinted>
  <dcterms:created xsi:type="dcterms:W3CDTF">2014-01-08T04:18:05Z</dcterms:created>
  <dcterms:modified xsi:type="dcterms:W3CDTF">2014-03-18T07:54:29Z</dcterms:modified>
</cp:coreProperties>
</file>