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60" r:id="rId4"/>
    <p:sldId id="268" r:id="rId5"/>
    <p:sldId id="261" r:id="rId6"/>
    <p:sldId id="269" r:id="rId7"/>
    <p:sldId id="273" r:id="rId8"/>
    <p:sldId id="281" r:id="rId9"/>
    <p:sldId id="290" r:id="rId10"/>
    <p:sldId id="288" r:id="rId11"/>
    <p:sldId id="282" r:id="rId12"/>
    <p:sldId id="283" r:id="rId13"/>
    <p:sldId id="284" r:id="rId14"/>
  </p:sldIdLst>
  <p:sldSz cx="9144000" cy="6858000" type="screen4x3"/>
  <p:notesSz cx="6811963" cy="99552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CC99FF"/>
    <a:srgbClr val="3494BA"/>
    <a:srgbClr val="FF0000"/>
    <a:srgbClr val="33CCFF"/>
    <a:srgbClr val="D4EAF3"/>
    <a:srgbClr val="0000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7" autoAdjust="0"/>
    <p:restoredTop sz="95777" autoAdjust="0"/>
  </p:normalViewPr>
  <p:slideViewPr>
    <p:cSldViewPr snapToGrid="0">
      <p:cViewPr varScale="1">
        <p:scale>
          <a:sx n="95" d="100"/>
          <a:sy n="95" d="100"/>
        </p:scale>
        <p:origin x="23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1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9490"/>
          </a:xfrm>
          <a:prstGeom prst="rect">
            <a:avLst/>
          </a:prstGeom>
        </p:spPr>
        <p:txBody>
          <a:bodyPr vert="horz" lIns="91668" tIns="45834" rIns="91668" bIns="458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9490"/>
          </a:xfrm>
          <a:prstGeom prst="rect">
            <a:avLst/>
          </a:prstGeom>
        </p:spPr>
        <p:txBody>
          <a:bodyPr vert="horz" lIns="91668" tIns="45834" rIns="91668" bIns="45834" rtlCol="0"/>
          <a:lstStyle>
            <a:lvl1pPr algn="r">
              <a:defRPr sz="1200"/>
            </a:lvl1pPr>
          </a:lstStyle>
          <a:p>
            <a:fld id="{CE63C9E6-2AC6-4A84-9F64-1AE0849217D6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55726"/>
            <a:ext cx="2951850" cy="499489"/>
          </a:xfrm>
          <a:prstGeom prst="rect">
            <a:avLst/>
          </a:prstGeom>
        </p:spPr>
        <p:txBody>
          <a:bodyPr vert="horz" lIns="91668" tIns="45834" rIns="91668" bIns="458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7" y="9455726"/>
            <a:ext cx="2951850" cy="499489"/>
          </a:xfrm>
          <a:prstGeom prst="rect">
            <a:avLst/>
          </a:prstGeom>
        </p:spPr>
        <p:txBody>
          <a:bodyPr vert="horz" lIns="91668" tIns="45834" rIns="91668" bIns="45834" rtlCol="0" anchor="b"/>
          <a:lstStyle>
            <a:lvl1pPr algn="r">
              <a:defRPr sz="1200"/>
            </a:lvl1pPr>
          </a:lstStyle>
          <a:p>
            <a:fld id="{08BB4A0C-A429-44EA-A715-4441A91C84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9490"/>
          </a:xfrm>
          <a:prstGeom prst="rect">
            <a:avLst/>
          </a:prstGeom>
        </p:spPr>
        <p:txBody>
          <a:bodyPr vert="horz" lIns="91668" tIns="45834" rIns="91668" bIns="458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9490"/>
          </a:xfrm>
          <a:prstGeom prst="rect">
            <a:avLst/>
          </a:prstGeom>
        </p:spPr>
        <p:txBody>
          <a:bodyPr vert="horz" lIns="91668" tIns="45834" rIns="91668" bIns="45834" rtlCol="0"/>
          <a:lstStyle>
            <a:lvl1pPr algn="r">
              <a:defRPr sz="1200"/>
            </a:lvl1pPr>
          </a:lstStyle>
          <a:p>
            <a:fld id="{D761599A-8B19-41E2-854D-DBC301441C4C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4600"/>
            <a:ext cx="4478337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8" tIns="45834" rIns="91668" bIns="4583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8" y="4790947"/>
            <a:ext cx="5449570" cy="3919865"/>
          </a:xfrm>
          <a:prstGeom prst="rect">
            <a:avLst/>
          </a:prstGeom>
        </p:spPr>
        <p:txBody>
          <a:bodyPr vert="horz" lIns="91668" tIns="45834" rIns="91668" bIns="4583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55726"/>
            <a:ext cx="2951850" cy="499489"/>
          </a:xfrm>
          <a:prstGeom prst="rect">
            <a:avLst/>
          </a:prstGeom>
        </p:spPr>
        <p:txBody>
          <a:bodyPr vert="horz" lIns="91668" tIns="45834" rIns="91668" bIns="458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7" y="9455726"/>
            <a:ext cx="2951850" cy="499489"/>
          </a:xfrm>
          <a:prstGeom prst="rect">
            <a:avLst/>
          </a:prstGeom>
        </p:spPr>
        <p:txBody>
          <a:bodyPr vert="horz" lIns="91668" tIns="45834" rIns="91668" bIns="45834" rtlCol="0" anchor="b"/>
          <a:lstStyle>
            <a:lvl1pPr algn="r">
              <a:defRPr sz="1200"/>
            </a:lvl1pPr>
          </a:lstStyle>
          <a:p>
            <a:fld id="{EF937F55-DFA7-40E8-ABE0-3D0C1D317F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063748"/>
          </a:xfrm>
        </p:spPr>
        <p:txBody>
          <a:bodyPr anchor="b">
            <a:normAutofit/>
          </a:bodyPr>
          <a:lstStyle>
            <a:lvl1pPr algn="just">
              <a:lnSpc>
                <a:spcPct val="85000"/>
              </a:lnSpc>
              <a:defRPr sz="3600" spc="-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071418"/>
            <a:ext cx="7543800" cy="126792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A1D-DF27-4BF5-872D-634B74F2BBF9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9370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34EC-241C-4F28-B641-0E6E4A92B952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5FE2-7E51-430A-90A4-C24A801727C7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E27-033E-4B30-9B79-2901092F0A7E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6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2023-F031-4181-8EF9-E50B686AE68B}" type="datetime1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3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6186" y="253948"/>
            <a:ext cx="8082642" cy="5134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186" y="930729"/>
            <a:ext cx="4020094" cy="493836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39" y="930730"/>
            <a:ext cx="3925389" cy="493836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3EB1-B8D8-4B2C-80B6-E92C61C32B35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6186" y="270275"/>
            <a:ext cx="7997734" cy="52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31655"/>
            <a:ext cx="4020094" cy="736282"/>
          </a:xfrm>
        </p:spPr>
        <p:txBody>
          <a:bodyPr lIns="91440" rIns="91440" anchor="ctr">
            <a:normAutofit/>
          </a:bodyPr>
          <a:lstStyle>
            <a:lvl1pPr marL="0" indent="0" algn="just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86" y="1783139"/>
            <a:ext cx="4020094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931643"/>
            <a:ext cx="38404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783139"/>
            <a:ext cx="3840480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93E0-B618-4B90-A615-E277497AB0E2}" type="datetime1">
              <a:rPr lang="en-US" smtClean="0"/>
              <a:t>7/31/2014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8094-BFFF-4953-AA1A-2B447E0E72AA}" type="datetime1">
              <a:rPr lang="en-US" smtClean="0"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6B8F-1F43-41F9-8B45-F9AA3B7BA6A4}" type="datetime1">
              <a:rPr lang="en-US" smtClean="0"/>
              <a:t>7/31/2014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0BBC209-29C5-4F63-9F82-8F7CE1750359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0F1B-D6C3-4A68-8A15-743A6CE9DEB0}" type="datetime1">
              <a:rPr lang="en-US" smtClean="0"/>
              <a:t>7/31/2014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5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185" y="286604"/>
            <a:ext cx="8196943" cy="497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28447"/>
            <a:ext cx="8196943" cy="5211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738B5BAA-1084-4DD4-889B-E47BCA6A9DF9}" type="datetime1">
              <a:rPr lang="en-US" smtClean="0"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CREST workshop 07/28/2014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AC3BFF3A-6A4F-43D2-8502-2EE79BCAD26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4522" y="857250"/>
            <a:ext cx="8643938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kern="1200" spc="-5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just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hybrid MC/MD reaction method to the study of CALB catalyzed ring-opening polymerization of </a:t>
            </a:r>
            <a:r>
              <a:rPr lang="en-US" i="1" dirty="0"/>
              <a:t>β</a:t>
            </a:r>
            <a:r>
              <a:rPr lang="en-US" dirty="0" smtClean="0"/>
              <a:t> -lactam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smtClean="0"/>
              <a:t>Chantal Barberot, </a:t>
            </a:r>
            <a:r>
              <a:rPr lang="en-US" dirty="0" err="1" smtClean="0"/>
              <a:t>Ikuo</a:t>
            </a:r>
            <a:r>
              <a:rPr lang="en-US" dirty="0" smtClean="0"/>
              <a:t> </a:t>
            </a:r>
            <a:r>
              <a:rPr lang="en-US" dirty="0" err="1" smtClean="0"/>
              <a:t>Kurisaki</a:t>
            </a:r>
            <a:r>
              <a:rPr lang="en-US" dirty="0" smtClean="0"/>
              <a:t>, Yuichi Suzuki, </a:t>
            </a:r>
            <a:r>
              <a:rPr lang="en-US" dirty="0" err="1" smtClean="0"/>
              <a:t>Masataka</a:t>
            </a:r>
            <a:r>
              <a:rPr lang="en-US" dirty="0" smtClean="0"/>
              <a:t> </a:t>
            </a:r>
            <a:r>
              <a:rPr lang="en-US" dirty="0" err="1" smtClean="0"/>
              <a:t>Nagaoka</a:t>
            </a:r>
            <a:endParaRPr lang="en-US" dirty="0" smtClean="0"/>
          </a:p>
          <a:p>
            <a:pPr algn="ctr"/>
            <a:r>
              <a:rPr lang="en-US" dirty="0" smtClean="0"/>
              <a:t>Graduate School of Information </a:t>
            </a:r>
            <a:r>
              <a:rPr lang="en-US" dirty="0" err="1" smtClean="0"/>
              <a:t>Science,Nagoya</a:t>
            </a:r>
            <a:r>
              <a:rPr lang="en-US" dirty="0" smtClean="0"/>
              <a:t> University 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the first polymerization process steps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84" y="1776807"/>
            <a:ext cx="2215986" cy="26860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8" y="1776839"/>
            <a:ext cx="2172272" cy="268833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304849" y="1162169"/>
            <a:ext cx="2022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Lactam opening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702981" y="1531501"/>
            <a:ext cx="13229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568153" y="1168649"/>
            <a:ext cx="2022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olymerization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966285" y="1537981"/>
            <a:ext cx="13229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850913" y="903192"/>
            <a:ext cx="202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Formation of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acylated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complexe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249045" y="1534737"/>
            <a:ext cx="13229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73" y="4582564"/>
            <a:ext cx="2205844" cy="7315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88" y="5253623"/>
            <a:ext cx="4819428" cy="73152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12" y="4598955"/>
            <a:ext cx="2747132" cy="73152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44901" y="1773464"/>
            <a:ext cx="2328006" cy="2692730"/>
            <a:chOff x="24805" y="1773464"/>
            <a:chExt cx="2328006" cy="269273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8" y="1773464"/>
              <a:ext cx="2228301" cy="2692730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676300" y="2121085"/>
              <a:ext cx="1006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Acylated</a:t>
              </a:r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Serine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4805" y="2873608"/>
              <a:ext cx="7245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His224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127173" y="4007083"/>
              <a:ext cx="8839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Β</a:t>
              </a:r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</a:t>
              </a:r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actam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682885" y="3507171"/>
              <a:ext cx="6699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Thr40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2947739" y="1847866"/>
            <a:ext cx="1006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Acylated</a:t>
            </a:r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Serine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274996" y="2902713"/>
            <a:ext cx="724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His224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76741" y="3507170"/>
            <a:ext cx="669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Thr40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678295" y="4074785"/>
            <a:ext cx="88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US" sz="1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latam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564652" y="2892738"/>
            <a:ext cx="724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His224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240599" y="3496192"/>
            <a:ext cx="669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Thr40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926949" y="4074785"/>
            <a:ext cx="88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Dimer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819878" y="2635847"/>
            <a:ext cx="88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Ser105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289246" y="2892738"/>
            <a:ext cx="240110" cy="1146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786049" y="1784142"/>
            <a:ext cx="2273347" cy="2671374"/>
            <a:chOff x="6846337" y="1784142"/>
            <a:chExt cx="2273347" cy="267137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1489" y="1784142"/>
              <a:ext cx="2218195" cy="2671374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>
              <a:off x="7178794" y="1883893"/>
              <a:ext cx="1006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Acylated</a:t>
              </a:r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Serine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846337" y="2893145"/>
              <a:ext cx="7245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His224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449758" y="3507170"/>
              <a:ext cx="6699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Thr40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7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implementation in the hybrid MC/MD reaction method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To realize the next step of polymerization process, another lactam molecule should approach and bind to the active site</a:t>
            </a:r>
          </a:p>
          <a:p>
            <a:r>
              <a:rPr lang="en-US" dirty="0"/>
              <a:t> </a:t>
            </a:r>
            <a:r>
              <a:rPr lang="en-US" dirty="0" smtClean="0"/>
              <a:t>Spontaneous lactam binding to the active site is time consuming with a standard MD simulation</a:t>
            </a:r>
          </a:p>
          <a:p>
            <a:r>
              <a:rPr lang="en-US" dirty="0"/>
              <a:t> </a:t>
            </a:r>
            <a:r>
              <a:rPr lang="en-US" dirty="0" smtClean="0"/>
              <a:t>Add a docking procedure to force the lactam to be bound to the active site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7" y="2656745"/>
            <a:ext cx="8196261" cy="32701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Modelisation</a:t>
            </a:r>
            <a:r>
              <a:rPr lang="en-US" dirty="0" smtClean="0"/>
              <a:t> of the first steps of the CALB catalyzed polymerization by the hybrid MC/MD approach shows that this method can be used to study </a:t>
            </a:r>
            <a:r>
              <a:rPr lang="en-US" dirty="0"/>
              <a:t>enzymatic </a:t>
            </a:r>
            <a:r>
              <a:rPr lang="en-US" dirty="0" smtClean="0"/>
              <a:t>catalysis</a:t>
            </a:r>
          </a:p>
          <a:p>
            <a:endParaRPr lang="en-US" dirty="0" smtClean="0"/>
          </a:p>
          <a:p>
            <a:r>
              <a:rPr lang="en-US" dirty="0" smtClean="0"/>
              <a:t> After </a:t>
            </a:r>
            <a:r>
              <a:rPr lang="en-US" dirty="0"/>
              <a:t>having successfully completes each step of the polymerization process, we will </a:t>
            </a:r>
            <a:r>
              <a:rPr lang="en-US" dirty="0" err="1"/>
              <a:t>modelize</a:t>
            </a:r>
            <a:r>
              <a:rPr lang="en-US" dirty="0"/>
              <a:t> the CALB-catalyzed polymerization of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 by varying the reaction condition (temperature, solvent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 Being </a:t>
            </a:r>
            <a:r>
              <a:rPr lang="en-US" dirty="0"/>
              <a:t>able to use the hybrid MC/MD method for this complex reaction would allow us to extent its scope of study to other complex system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Enzymatic polymerization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Increased interest in the area of </a:t>
            </a:r>
            <a:r>
              <a:rPr lang="en-US" i="1" dirty="0" smtClean="0"/>
              <a:t>in vitro </a:t>
            </a:r>
            <a:r>
              <a:rPr lang="en-US" dirty="0" smtClean="0"/>
              <a:t>enzyme-catalyzed organic reaction</a:t>
            </a:r>
          </a:p>
          <a:p>
            <a:r>
              <a:rPr lang="en-US" dirty="0"/>
              <a:t> M</a:t>
            </a:r>
            <a:r>
              <a:rPr lang="en-US" dirty="0" smtClean="0"/>
              <a:t>any families of enzyme can be used for transforming not only their natural substrates but a wide range of unnatural compounds </a:t>
            </a:r>
          </a:p>
          <a:p>
            <a:r>
              <a:rPr lang="en-US" dirty="0" smtClean="0"/>
              <a:t> Using enzymes </a:t>
            </a:r>
            <a:r>
              <a:rPr lang="en-US" dirty="0"/>
              <a:t>in organic synthesis </a:t>
            </a:r>
            <a:r>
              <a:rPr lang="en-US" dirty="0" smtClean="0"/>
              <a:t>have several advantages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catalytic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Mild reaction conditions (solvent, temperature, pressure, pH)</a:t>
            </a:r>
          </a:p>
          <a:p>
            <a:pPr lvl="1"/>
            <a:r>
              <a:rPr lang="en-US" dirty="0" err="1" smtClean="0"/>
              <a:t>Regio</a:t>
            </a:r>
            <a:r>
              <a:rPr lang="en-US" dirty="0" smtClean="0"/>
              <a:t>, stereo and </a:t>
            </a:r>
            <a:r>
              <a:rPr lang="en-US" dirty="0" err="1" smtClean="0"/>
              <a:t>enantio</a:t>
            </a:r>
            <a:r>
              <a:rPr lang="en-US" dirty="0" smtClean="0"/>
              <a:t>-selectivity</a:t>
            </a:r>
          </a:p>
          <a:p>
            <a:pPr lvl="1"/>
            <a:r>
              <a:rPr lang="en-US" dirty="0" smtClean="0"/>
              <a:t>Non-toxic natural catalyst</a:t>
            </a:r>
          </a:p>
          <a:p>
            <a:r>
              <a:rPr lang="en-US" dirty="0" smtClean="0"/>
              <a:t> In living system, polymers can be </a:t>
            </a:r>
            <a:r>
              <a:rPr lang="en-US" dirty="0"/>
              <a:t>produced </a:t>
            </a:r>
            <a:r>
              <a:rPr lang="en-US" dirty="0" smtClean="0"/>
              <a:t>by </a:t>
            </a:r>
            <a:r>
              <a:rPr lang="en-US" dirty="0"/>
              <a:t>enzymatic </a:t>
            </a:r>
            <a:r>
              <a:rPr lang="en-US" dirty="0" smtClean="0"/>
              <a:t>catalysis</a:t>
            </a:r>
          </a:p>
          <a:p>
            <a:r>
              <a:rPr lang="en-US" dirty="0"/>
              <a:t> </a:t>
            </a:r>
            <a:r>
              <a:rPr lang="en-US" dirty="0" smtClean="0"/>
              <a:t>Synthesis of polymers with enzymatic catalysis have more and more study</a:t>
            </a:r>
          </a:p>
          <a:p>
            <a:pPr lvl="1"/>
            <a:r>
              <a:rPr lang="en-US" dirty="0"/>
              <a:t>Production of </a:t>
            </a:r>
            <a:r>
              <a:rPr lang="en-US" dirty="0" smtClean="0"/>
              <a:t>biodegradable and </a:t>
            </a:r>
            <a:r>
              <a:rPr lang="en-US" dirty="0"/>
              <a:t>biocompatible materials</a:t>
            </a:r>
          </a:p>
          <a:p>
            <a:pPr lvl="1"/>
            <a:r>
              <a:rPr lang="en-US" dirty="0"/>
              <a:t>Application in medicine, packaging </a:t>
            </a:r>
            <a:r>
              <a:rPr lang="en-US" dirty="0" smtClean="0"/>
              <a:t>industry</a:t>
            </a:r>
          </a:p>
          <a:p>
            <a:r>
              <a:rPr lang="en-US" dirty="0" smtClean="0"/>
              <a:t> Lipase enzymes are widely used for enzymatic polymerization</a:t>
            </a:r>
          </a:p>
          <a:p>
            <a:pPr lvl="1"/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Enzymatic polymerization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living system, lipase hydrolyze triglycerides </a:t>
            </a:r>
            <a:r>
              <a:rPr lang="en-US" dirty="0"/>
              <a:t>into fatty acids and glycerol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 In </a:t>
            </a:r>
            <a:r>
              <a:rPr lang="en-US" dirty="0"/>
              <a:t>o</a:t>
            </a:r>
            <a:r>
              <a:rPr lang="en-US" dirty="0" smtClean="0"/>
              <a:t>rganic media, lipase can catalyze the reverse reaction (esterification)</a:t>
            </a:r>
          </a:p>
          <a:p>
            <a:endParaRPr lang="en-US" dirty="0" smtClean="0"/>
          </a:p>
          <a:p>
            <a:r>
              <a:rPr lang="en-US" i="1" dirty="0" smtClean="0"/>
              <a:t> </a:t>
            </a:r>
            <a:r>
              <a:rPr lang="en-US" dirty="0" smtClean="0"/>
              <a:t>The most commonly </a:t>
            </a:r>
            <a:r>
              <a:rPr lang="en-US" dirty="0"/>
              <a:t>biocatalyst </a:t>
            </a:r>
            <a:r>
              <a:rPr lang="en-US" dirty="0" smtClean="0"/>
              <a:t>used in enzymatic polymerization is </a:t>
            </a:r>
            <a:r>
              <a:rPr lang="en-US" i="1" dirty="0" smtClean="0"/>
              <a:t>Candida </a:t>
            </a:r>
            <a:r>
              <a:rPr lang="en-US" i="1" dirty="0" err="1" smtClean="0"/>
              <a:t>Antartica</a:t>
            </a:r>
            <a:r>
              <a:rPr lang="en-US" i="1" dirty="0" smtClean="0"/>
              <a:t> </a:t>
            </a:r>
            <a:r>
              <a:rPr lang="en-US" dirty="0" smtClean="0"/>
              <a:t>Lipase B (CALB) come from yeast</a:t>
            </a:r>
          </a:p>
          <a:p>
            <a:pPr lvl="1"/>
            <a:r>
              <a:rPr lang="en-US" dirty="0" smtClean="0"/>
              <a:t>High stability at elevated temperature</a:t>
            </a:r>
          </a:p>
          <a:p>
            <a:pPr lvl="1"/>
            <a:r>
              <a:rPr lang="en-US" dirty="0" smtClean="0"/>
              <a:t>Good activity in organic solvent</a:t>
            </a:r>
          </a:p>
          <a:p>
            <a:pPr lvl="1"/>
            <a:r>
              <a:rPr lang="en-US" dirty="0" smtClean="0"/>
              <a:t>Accept various substrate</a:t>
            </a:r>
          </a:p>
          <a:p>
            <a:pPr lvl="1"/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2669624" y="1315270"/>
            <a:ext cx="3807132" cy="1557263"/>
            <a:chOff x="2500409" y="1568823"/>
            <a:chExt cx="4326775" cy="1819275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500409" y="1568823"/>
              <a:ext cx="4326775" cy="18192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741" y="1592194"/>
              <a:ext cx="4221480" cy="1766067"/>
            </a:xfrm>
            <a:prstGeom prst="rect">
              <a:avLst/>
            </a:prstGeom>
          </p:spPr>
        </p:pic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4287894" y="4617659"/>
            <a:ext cx="2556425" cy="988697"/>
            <a:chOff x="2886074" y="4497597"/>
            <a:chExt cx="3311525" cy="1402588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886074" y="4497597"/>
              <a:ext cx="3311525" cy="14025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56" y="4566976"/>
              <a:ext cx="1386840" cy="87364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513" y="4592376"/>
              <a:ext cx="1386840" cy="873648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3194050" y="5474219"/>
              <a:ext cx="1055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polyester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729480" y="5474219"/>
              <a:ext cx="1167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polyamide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CALB catalyzed polymerization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Ring-opening polymerization of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</a:t>
            </a:r>
          </a:p>
          <a:p>
            <a:pPr lvl="1"/>
            <a:r>
              <a:rPr lang="en-US" dirty="0"/>
              <a:t>Reaction </a:t>
            </a:r>
            <a:r>
              <a:rPr lang="en-US" dirty="0" smtClean="0"/>
              <a:t>yield </a:t>
            </a:r>
            <a:r>
              <a:rPr lang="en-US" dirty="0"/>
              <a:t>= 37%</a:t>
            </a:r>
          </a:p>
          <a:p>
            <a:pPr lvl="1"/>
            <a:r>
              <a:rPr lang="en-US" dirty="0"/>
              <a:t>Maximum  degree of polymerization (DP) = 40 monomeric units</a:t>
            </a:r>
          </a:p>
          <a:p>
            <a:pPr lvl="1"/>
            <a:r>
              <a:rPr lang="en-US" dirty="0"/>
              <a:t>Average DP = 12 monomeric units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Ring-opening polymerization of </a:t>
            </a:r>
            <a:r>
              <a:rPr lang="el-GR" dirty="0">
                <a:latin typeface="Calibri" panose="020F0502020204030204" pitchFamily="34" charset="0"/>
              </a:rPr>
              <a:t>ε</a:t>
            </a:r>
            <a:r>
              <a:rPr lang="en-US" dirty="0"/>
              <a:t>-</a:t>
            </a:r>
            <a:r>
              <a:rPr lang="en-US" dirty="0" err="1"/>
              <a:t>caprolactone</a:t>
            </a:r>
            <a:r>
              <a:rPr lang="en-US" dirty="0"/>
              <a:t> (</a:t>
            </a:r>
            <a:r>
              <a:rPr lang="el-GR" dirty="0">
                <a:latin typeface="Calibri" panose="020F0502020204030204" pitchFamily="34" charset="0"/>
              </a:rPr>
              <a:t>ε</a:t>
            </a:r>
            <a:r>
              <a:rPr lang="en-US" dirty="0"/>
              <a:t>-CL)</a:t>
            </a:r>
          </a:p>
          <a:p>
            <a:pPr lvl="1"/>
            <a:r>
              <a:rPr lang="en-US" dirty="0"/>
              <a:t>Reaction </a:t>
            </a:r>
            <a:r>
              <a:rPr lang="en-US" dirty="0" smtClean="0"/>
              <a:t>yield </a:t>
            </a:r>
            <a:r>
              <a:rPr lang="en-US" dirty="0"/>
              <a:t>= 65%</a:t>
            </a:r>
          </a:p>
          <a:p>
            <a:pPr lvl="1"/>
            <a:r>
              <a:rPr lang="en-US" dirty="0" err="1"/>
              <a:t>DPmax</a:t>
            </a:r>
            <a:r>
              <a:rPr lang="en-US" dirty="0"/>
              <a:t> = 78 monomeric units</a:t>
            </a:r>
          </a:p>
          <a:p>
            <a:pPr lvl="1"/>
            <a:r>
              <a:rPr lang="en-US" dirty="0"/>
              <a:t>Average DP = 29 monomeric units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712" y="6043116"/>
            <a:ext cx="619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K. Loos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Biomacromolecules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2014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234-241</a:t>
            </a:r>
            <a:endParaRPr lang="en-US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62" y="1859053"/>
            <a:ext cx="4041001" cy="11887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59" y="3969098"/>
            <a:ext cx="3548605" cy="1371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06184" y="5538206"/>
            <a:ext cx="819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→ polymer size and the reaction yield dependent of the nature of starting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CALB catalyzed polymerization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Ring-opening copolymerization of </a:t>
            </a:r>
            <a:r>
              <a:rPr lang="el-GR" dirty="0">
                <a:latin typeface="Calibri" panose="020F0502020204030204" pitchFamily="34" charset="0"/>
              </a:rPr>
              <a:t>ε</a:t>
            </a:r>
            <a:r>
              <a:rPr lang="en-US" dirty="0" smtClean="0">
                <a:latin typeface="Calibri" panose="020F0502020204030204" pitchFamily="34" charset="0"/>
              </a:rPr>
              <a:t>-CL and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>
                <a:latin typeface="Calibri" panose="020F0502020204030204" pitchFamily="34" charset="0"/>
              </a:rPr>
              <a:t>-Lactam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feed ratios of </a:t>
            </a:r>
            <a:r>
              <a:rPr lang="el-GR" dirty="0" smtClean="0">
                <a:latin typeface="Calibri" panose="020F0502020204030204" pitchFamily="34" charset="0"/>
              </a:rPr>
              <a:t>ε</a:t>
            </a:r>
            <a:r>
              <a:rPr lang="en-US" dirty="0" smtClean="0">
                <a:latin typeface="Calibri" panose="020F0502020204030204" pitchFamily="34" charset="0"/>
              </a:rPr>
              <a:t>-CL/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>
                <a:latin typeface="Calibri" panose="020F0502020204030204" pitchFamily="34" charset="0"/>
              </a:rPr>
              <a:t>-lactam tested: 75:25, 50:50 and 25:75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DPmax</a:t>
            </a:r>
            <a:r>
              <a:rPr lang="en-US" dirty="0" smtClean="0"/>
              <a:t> </a:t>
            </a:r>
            <a:r>
              <a:rPr lang="en-US" dirty="0"/>
              <a:t>= 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9 different structures of poly(ε-CL-co-β-lactam) was observed with a ratio of 50:50 ε-CL/β-lactam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A </a:t>
            </a:r>
            <a:r>
              <a:rPr lang="en-US" dirty="0"/>
              <a:t>better understanding of the polymerization process can allow to regulate the </a:t>
            </a:r>
            <a:r>
              <a:rPr lang="en-US" dirty="0" smtClean="0"/>
              <a:t>copolymer </a:t>
            </a:r>
            <a:r>
              <a:rPr lang="en-US" dirty="0"/>
              <a:t>structure (molecular weight, nature)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01168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854" y="2826892"/>
            <a:ext cx="3450566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4605" y="4734727"/>
            <a:ext cx="530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K. Loos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Biomacromolecules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2014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234-241 </a:t>
            </a:r>
            <a:endParaRPr lang="en-US" sz="12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3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978985"/>
              </p:ext>
            </p:extLst>
          </p:nvPr>
        </p:nvGraphicFramePr>
        <p:xfrm>
          <a:off x="214375" y="2497277"/>
          <a:ext cx="4763600" cy="2011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720"/>
                <a:gridCol w="952720"/>
                <a:gridCol w="952720"/>
                <a:gridCol w="952720"/>
                <a:gridCol w="952720"/>
              </a:tblGrid>
              <a:tr h="35270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i="0" dirty="0" err="1" smtClean="0">
                          <a:solidFill>
                            <a:schemeClr val="bg1"/>
                          </a:solidFill>
                          <a:effectLst>
                            <a:outerShdw blurRad="50800" dist="50800" dir="5400000" sx="0" sy="0" algn="ctr">
                              <a:schemeClr val="bg1">
                                <a:lumMod val="75000"/>
                              </a:schemeClr>
                            </a:outerShdw>
                          </a:effectLst>
                          <a:latin typeface="+mj-lt"/>
                          <a:ea typeface="Times New Roman"/>
                        </a:rPr>
                        <a:t>Feed</a:t>
                      </a:r>
                      <a:r>
                        <a:rPr lang="fr-FR" sz="1400" b="1" i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sx="0" sy="0" algn="ctr">
                              <a:schemeClr val="bg1">
                                <a:lumMod val="75000"/>
                              </a:schemeClr>
                            </a:outerShdw>
                          </a:effectLst>
                          <a:latin typeface="+mj-lt"/>
                          <a:ea typeface="Times New Roman"/>
                        </a:rPr>
                        <a:t> ratio</a:t>
                      </a:r>
                      <a:endParaRPr lang="fr-FR" sz="1400" b="1" i="0" dirty="0">
                        <a:solidFill>
                          <a:schemeClr val="bg1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solidFill>
                          <a:srgbClr val="8064A2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i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sx="0" sy="0" algn="ctr">
                              <a:schemeClr val="bg1">
                                <a:lumMod val="75000"/>
                              </a:schemeClr>
                            </a:outerShdw>
                          </a:effectLst>
                          <a:latin typeface="+mj-lt"/>
                          <a:ea typeface="Times New Roman"/>
                        </a:rPr>
                        <a:t>Conversion</a:t>
                      </a:r>
                      <a:endParaRPr lang="fr-FR" sz="1400" b="1" i="0" dirty="0">
                        <a:solidFill>
                          <a:schemeClr val="bg1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i="0" dirty="0">
                        <a:solidFill>
                          <a:schemeClr val="bg1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6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ε</a:t>
                      </a: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-CL</a:t>
                      </a:r>
                      <a:endParaRPr lang="fr-FR" sz="1400" b="0" i="0" dirty="0" smtClean="0">
                        <a:solidFill>
                          <a:schemeClr val="bg1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β</a:t>
                      </a: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-Lactam </a:t>
                      </a:r>
                      <a:endParaRPr lang="fr-FR" sz="1400" b="0" i="0" dirty="0">
                        <a:solidFill>
                          <a:schemeClr val="bg1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ε</a:t>
                      </a: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-CL</a:t>
                      </a:r>
                      <a:endParaRPr lang="fr-FR" sz="1400" b="0" i="0" dirty="0">
                        <a:solidFill>
                          <a:schemeClr val="bg1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4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β</a:t>
                      </a: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-Lactam </a:t>
                      </a:r>
                      <a:endParaRPr lang="fr-FR" sz="1400" b="0" i="0" dirty="0">
                        <a:solidFill>
                          <a:schemeClr val="bg1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i="0" dirty="0" err="1" smtClean="0">
                          <a:solidFill>
                            <a:schemeClr val="bg1"/>
                          </a:solidFill>
                          <a:effectLst>
                            <a:outerShdw blurRad="50800" dist="50800" dir="5400000" sx="0" sy="0" algn="ctr">
                              <a:schemeClr val="bg1">
                                <a:lumMod val="75000"/>
                              </a:schemeClr>
                            </a:outerShdw>
                          </a:effectLst>
                          <a:latin typeface="+mj-lt"/>
                        </a:rPr>
                        <a:t>Yield</a:t>
                      </a:r>
                      <a:endParaRPr lang="fr-FR" sz="1400" b="0" i="0" dirty="0">
                        <a:solidFill>
                          <a:schemeClr val="bg1"/>
                        </a:solidFill>
                        <a:effectLst>
                          <a:outerShdw blurRad="50800" dist="50800" dir="5400000" sx="0" sy="0" algn="ctr">
                            <a:schemeClr val="bg1">
                              <a:lumMod val="75000"/>
                            </a:scheme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92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37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92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25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75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72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57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92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73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noFill/>
                  </a:tcPr>
                </a:tc>
              </a:tr>
              <a:tr h="2592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75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25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78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44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5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65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marT="0" marB="0" anchor="ctr"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goal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For the polymerization process, some mechanism were </a:t>
            </a:r>
            <a:r>
              <a:rPr lang="en-US" dirty="0"/>
              <a:t>a</a:t>
            </a:r>
            <a:r>
              <a:rPr lang="en-US" dirty="0" smtClean="0"/>
              <a:t>lready proposed</a:t>
            </a:r>
          </a:p>
          <a:p>
            <a:pPr lvl="1"/>
            <a:r>
              <a:rPr lang="en-US" dirty="0" smtClean="0"/>
              <a:t>Some mechanism </a:t>
            </a:r>
            <a:r>
              <a:rPr lang="en-US" dirty="0"/>
              <a:t>b</a:t>
            </a:r>
            <a:r>
              <a:rPr lang="en-US" dirty="0" smtClean="0"/>
              <a:t>ased on experimental observations was given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theoretical </a:t>
            </a:r>
            <a:r>
              <a:rPr lang="en-US" dirty="0" smtClean="0"/>
              <a:t>mechanism of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 polymerization </a:t>
            </a:r>
            <a:r>
              <a:rPr lang="en-US" dirty="0"/>
              <a:t>catalyzed by CALB was proposed</a:t>
            </a:r>
            <a:r>
              <a:rPr lang="en-US" baseline="30000" dirty="0"/>
              <a:t>1</a:t>
            </a:r>
          </a:p>
          <a:p>
            <a:pPr lvl="2"/>
            <a:r>
              <a:rPr lang="en-US" dirty="0"/>
              <a:t>They only </a:t>
            </a:r>
            <a:r>
              <a:rPr lang="en-US" dirty="0" smtClean="0"/>
              <a:t>model the </a:t>
            </a:r>
            <a:r>
              <a:rPr lang="en-US" dirty="0"/>
              <a:t>polymerization process until the formation of the dimer</a:t>
            </a:r>
          </a:p>
          <a:p>
            <a:pPr lvl="2"/>
            <a:r>
              <a:rPr lang="en-US" dirty="0"/>
              <a:t>This mechanism do not explain the </a:t>
            </a:r>
            <a:r>
              <a:rPr lang="en-US" dirty="0" smtClean="0"/>
              <a:t>rate-determining step </a:t>
            </a:r>
            <a:r>
              <a:rPr lang="en-US" dirty="0"/>
              <a:t>of the polymerization </a:t>
            </a:r>
            <a:r>
              <a:rPr lang="en-US" dirty="0" smtClean="0"/>
              <a:t>reaction</a:t>
            </a:r>
          </a:p>
          <a:p>
            <a:r>
              <a:rPr lang="en-US" dirty="0" smtClean="0"/>
              <a:t> Simulation of the whole polymerization process seems to be important to clarify the CALB catalyzed copolymerization mechanism</a:t>
            </a:r>
          </a:p>
          <a:p>
            <a:r>
              <a:rPr lang="en-US" dirty="0"/>
              <a:t> </a:t>
            </a:r>
            <a:r>
              <a:rPr lang="en-US" dirty="0" smtClean="0"/>
              <a:t>We propose to simulate the </a:t>
            </a:r>
            <a:r>
              <a:rPr lang="en-US" dirty="0"/>
              <a:t>CALB catalyzed </a:t>
            </a:r>
            <a:r>
              <a:rPr lang="en-US" dirty="0" smtClean="0"/>
              <a:t>copolymerization process by using the hybrid MC/MD reaction method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 </a:t>
            </a:r>
            <a:r>
              <a:rPr lang="en-US" dirty="0" smtClean="0"/>
              <a:t>First, we will study the CALB-catalyzed </a:t>
            </a:r>
            <a:r>
              <a:rPr lang="en-US" dirty="0"/>
              <a:t>polymerization </a:t>
            </a:r>
            <a:r>
              <a:rPr lang="en-US" dirty="0" smtClean="0"/>
              <a:t>of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/>
              <a:t>-Lactam </a:t>
            </a:r>
            <a:r>
              <a:rPr lang="en-US" dirty="0" smtClean="0"/>
              <a:t>and </a:t>
            </a:r>
            <a:r>
              <a:rPr lang="el-GR" dirty="0" smtClean="0">
                <a:latin typeface="Calibri" panose="020F0502020204030204" pitchFamily="34" charset="0"/>
              </a:rPr>
              <a:t>ε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en-US" dirty="0" err="1" smtClean="0">
                <a:latin typeface="Calibri" panose="020F0502020204030204" pitchFamily="34" charset="0"/>
              </a:rPr>
              <a:t>Caprolactone</a:t>
            </a:r>
            <a:r>
              <a:rPr lang="en-US" dirty="0" smtClean="0">
                <a:latin typeface="Calibri" panose="020F0502020204030204" pitchFamily="34" charset="0"/>
              </a:rPr>
              <a:t> process individually</a:t>
            </a:r>
            <a:endParaRPr lang="en-US" baseline="30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837" y="5752174"/>
            <a:ext cx="2916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Felds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23837" y="5978022"/>
            <a:ext cx="3714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Nagaoka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Chem. Phys. Letters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2013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583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80-86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" y="2318432"/>
            <a:ext cx="8196261" cy="32701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MC/MD Reaction Simulation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Mechanism proposed for the hybrid MC/MD </a:t>
            </a:r>
            <a:r>
              <a:rPr lang="en-US" dirty="0"/>
              <a:t>reaction process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837" y="6079199"/>
            <a:ext cx="2916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Felds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581928" y="1964366"/>
            <a:ext cx="167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initiation</a:t>
            </a:r>
            <a:endParaRPr lang="en-US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747002" y="1964366"/>
            <a:ext cx="171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propagation</a:t>
            </a:r>
            <a:endParaRPr lang="en-US" b="1" dirty="0"/>
          </a:p>
        </p:txBody>
      </p:sp>
      <p:sp>
        <p:nvSpPr>
          <p:cNvPr id="19" name="Arc 18"/>
          <p:cNvSpPr/>
          <p:nvPr/>
        </p:nvSpPr>
        <p:spPr>
          <a:xfrm rot="18658252">
            <a:off x="456478" y="3483590"/>
            <a:ext cx="866805" cy="973676"/>
          </a:xfrm>
          <a:prstGeom prst="arc">
            <a:avLst>
              <a:gd name="adj1" fmla="val 15116367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3837" y="3251644"/>
            <a:ext cx="845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A44A"/>
                </a:solidFill>
              </a:rPr>
              <a:t>Active site</a:t>
            </a:r>
            <a:endParaRPr lang="en-US" sz="1000" b="1" dirty="0">
              <a:solidFill>
                <a:srgbClr val="00A44A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25" name="Ellipse 24"/>
          <p:cNvSpPr/>
          <p:nvPr/>
        </p:nvSpPr>
        <p:spPr>
          <a:xfrm rot="19583090">
            <a:off x="3968656" y="2669759"/>
            <a:ext cx="411480" cy="177911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 rot="2249910">
            <a:off x="2944716" y="4049503"/>
            <a:ext cx="190608" cy="228994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3312265" y="4953350"/>
            <a:ext cx="190608" cy="361950"/>
          </a:xfrm>
          <a:prstGeom prst="ellipse">
            <a:avLst/>
          </a:prstGeom>
          <a:solidFill>
            <a:srgbClr val="33CCFF">
              <a:alpha val="9804"/>
            </a:srgbClr>
          </a:solidFill>
          <a:ln>
            <a:solidFill>
              <a:srgbClr val="3494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 rot="3468457">
            <a:off x="5154751" y="4955915"/>
            <a:ext cx="156067" cy="463099"/>
          </a:xfrm>
          <a:prstGeom prst="ellipse">
            <a:avLst/>
          </a:prstGeom>
          <a:solidFill>
            <a:srgbClr val="33CCFF">
              <a:alpha val="9804"/>
            </a:srgbClr>
          </a:solidFill>
          <a:ln>
            <a:solidFill>
              <a:srgbClr val="3494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6490300" y="5493211"/>
            <a:ext cx="219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two bond breaking</a:t>
            </a:r>
          </a:p>
          <a:p>
            <a:r>
              <a:rPr lang="en-US" dirty="0" smtClean="0">
                <a:solidFill>
                  <a:srgbClr val="3494BA"/>
                </a:solidFill>
              </a:rPr>
              <a:t>- two bond formation</a:t>
            </a:r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Adaptation of hybrid MC/MD Reaction simulation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2967626" cy="521109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un MD simulation until satisfying necessary conditions</a:t>
            </a:r>
          </a:p>
          <a:p>
            <a:r>
              <a:rPr lang="en-US" dirty="0" smtClean="0"/>
              <a:t>Virtually react and relax the whole system</a:t>
            </a:r>
          </a:p>
          <a:p>
            <a:r>
              <a:rPr lang="en-US" dirty="0" smtClean="0"/>
              <a:t>Accept or reject the reaction under the Metropolis scheme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03" y="1104015"/>
            <a:ext cx="2678039" cy="23774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91" y="1104015"/>
            <a:ext cx="2678039" cy="2377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93" y="3540382"/>
            <a:ext cx="2678035" cy="23774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04" y="3540382"/>
            <a:ext cx="2678039" cy="2377440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 rot="2920479">
            <a:off x="5941183" y="3003180"/>
            <a:ext cx="914400" cy="914400"/>
          </a:xfrm>
          <a:prstGeom prst="arc">
            <a:avLst>
              <a:gd name="adj1" fmla="val 10650627"/>
              <a:gd name="adj2" fmla="val 6069893"/>
            </a:avLst>
          </a:prstGeom>
          <a:ln w="28575"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3929380" y="1276196"/>
            <a:ext cx="672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lactam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99505" y="1199252"/>
            <a:ext cx="115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cylated</a:t>
            </a:r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serine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08236" y="2692019"/>
            <a:ext cx="709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Thr40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88604" y="2619682"/>
            <a:ext cx="709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Gln106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45177" y="3696924"/>
            <a:ext cx="672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dimer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447718" y="4081671"/>
            <a:ext cx="709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Ser105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7" y="4105630"/>
            <a:ext cx="2601816" cy="1828799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 rot="2249910">
            <a:off x="995344" y="4313534"/>
            <a:ext cx="138805" cy="159513"/>
          </a:xfrm>
          <a:prstGeom prst="ellipse">
            <a:avLst/>
          </a:prstGeom>
          <a:solidFill>
            <a:srgbClr val="CC99FF">
              <a:alpha val="9804"/>
            </a:srgbClr>
          </a:solidFill>
          <a:ln>
            <a:solidFill>
              <a:srgbClr val="CC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 rot="2249910">
            <a:off x="2864160" y="4448777"/>
            <a:ext cx="109015" cy="100077"/>
          </a:xfrm>
          <a:prstGeom prst="ellipse">
            <a:avLst/>
          </a:prstGeom>
          <a:solidFill>
            <a:srgbClr val="CC99FF">
              <a:alpha val="9804"/>
            </a:srgbClr>
          </a:solidFill>
          <a:ln>
            <a:solidFill>
              <a:srgbClr val="CC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 rot="2249910">
            <a:off x="761232" y="4439369"/>
            <a:ext cx="214627" cy="159513"/>
          </a:xfrm>
          <a:prstGeom prst="ellipse">
            <a:avLst/>
          </a:prstGeom>
          <a:solidFill>
            <a:srgbClr val="FF9966">
              <a:alpha val="9804"/>
            </a:srgbClr>
          </a:solidFill>
          <a:ln>
            <a:solidFill>
              <a:srgbClr val="FF99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2249910">
            <a:off x="2982633" y="4326011"/>
            <a:ext cx="179798" cy="159513"/>
          </a:xfrm>
          <a:prstGeom prst="ellipse">
            <a:avLst/>
          </a:prstGeom>
          <a:solidFill>
            <a:srgbClr val="FF9966">
              <a:alpha val="9804"/>
            </a:srgbClr>
          </a:solidFill>
          <a:ln>
            <a:solidFill>
              <a:srgbClr val="FF99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5288318" y="3774889"/>
            <a:ext cx="398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800" b="1" baseline="-25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endParaRPr lang="en-US" sz="800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 rot="7940599">
            <a:off x="7274947" y="4129181"/>
            <a:ext cx="1130057" cy="945293"/>
          </a:xfrm>
          <a:prstGeom prst="arc">
            <a:avLst>
              <a:gd name="adj1" fmla="val 13268094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6430154" y="5153039"/>
            <a:ext cx="709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Thr40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277524" y="5120389"/>
            <a:ext cx="709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Gln106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21278" y="4298760"/>
            <a:ext cx="92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xyanion hole</a:t>
            </a:r>
            <a:endParaRPr lang="en-US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 rot="2249910">
            <a:off x="4874049" y="1322239"/>
            <a:ext cx="104559" cy="140446"/>
          </a:xfrm>
          <a:prstGeom prst="ellipse">
            <a:avLst/>
          </a:prstGeom>
          <a:noFill/>
          <a:ln>
            <a:solidFill>
              <a:srgbClr val="FF99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2249910">
            <a:off x="5290255" y="1653380"/>
            <a:ext cx="150276" cy="140446"/>
          </a:xfrm>
          <a:prstGeom prst="ellipse">
            <a:avLst/>
          </a:prstGeom>
          <a:noFill/>
          <a:ln>
            <a:solidFill>
              <a:srgbClr val="FF99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 rot="2249910">
            <a:off x="4814521" y="1468233"/>
            <a:ext cx="141916" cy="120402"/>
          </a:xfrm>
          <a:prstGeom prst="ellipse">
            <a:avLst/>
          </a:prstGeom>
          <a:noFill/>
          <a:ln>
            <a:solidFill>
              <a:srgbClr val="CC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 rot="2249910">
            <a:off x="5113055" y="1826622"/>
            <a:ext cx="141916" cy="152956"/>
          </a:xfrm>
          <a:prstGeom prst="ellipse">
            <a:avLst/>
          </a:prstGeom>
          <a:noFill/>
          <a:ln>
            <a:solidFill>
              <a:srgbClr val="CC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the first polymerization process steps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9</a:t>
            </a:fld>
            <a:endParaRPr lang="en-US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28/07/2014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pace réservé du contenu 2"/>
          <p:cNvSpPr>
            <a:spLocks noGrp="1"/>
          </p:cNvSpPr>
          <p:nvPr>
            <p:ph idx="1"/>
          </p:nvPr>
        </p:nvSpPr>
        <p:spPr>
          <a:xfrm>
            <a:off x="506187" y="928447"/>
            <a:ext cx="6075852" cy="52110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 Model system</a:t>
            </a:r>
          </a:p>
          <a:p>
            <a:pPr lvl="1"/>
            <a:r>
              <a:rPr lang="en-US" dirty="0" err="1" smtClean="0">
                <a:latin typeface="+mj-lt"/>
              </a:rPr>
              <a:t>Acylated</a:t>
            </a:r>
            <a:r>
              <a:rPr lang="en-US" dirty="0" smtClean="0">
                <a:latin typeface="+mj-lt"/>
              </a:rPr>
              <a:t> Serine</a:t>
            </a:r>
          </a:p>
          <a:p>
            <a:pPr lvl="1"/>
            <a:r>
              <a:rPr lang="en-US" dirty="0" smtClean="0">
                <a:latin typeface="+mj-lt"/>
              </a:rPr>
              <a:t>One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>
                <a:latin typeface="+mj-lt"/>
              </a:rPr>
              <a:t>–lactam in the active site</a:t>
            </a:r>
          </a:p>
          <a:p>
            <a:pPr lvl="1"/>
            <a:r>
              <a:rPr lang="en-US" dirty="0" smtClean="0">
                <a:latin typeface="+mj-lt"/>
              </a:rPr>
              <a:t>In a water box (Size box: </a:t>
            </a:r>
            <a:r>
              <a:rPr lang="en-US" dirty="0">
                <a:latin typeface="+mj-lt"/>
              </a:rPr>
              <a:t>67*86*74 </a:t>
            </a:r>
            <a:r>
              <a:rPr lang="en-US" dirty="0" smtClean="0">
                <a:latin typeface="+mj-lt"/>
              </a:rPr>
              <a:t>Å)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1800" dirty="0" smtClean="0">
                <a:latin typeface="+mj-lt"/>
              </a:rPr>
              <a:t>Force </a:t>
            </a:r>
            <a:r>
              <a:rPr lang="en-US" sz="1800" dirty="0">
                <a:latin typeface="+mj-lt"/>
              </a:rPr>
              <a:t>field: ff99SB and </a:t>
            </a:r>
            <a:r>
              <a:rPr lang="en-US" sz="1800" dirty="0" smtClean="0">
                <a:latin typeface="+mj-lt"/>
              </a:rPr>
              <a:t>GAFF, </a:t>
            </a:r>
            <a:r>
              <a:rPr lang="en-US" sz="1800" dirty="0">
                <a:latin typeface="+mj-lt"/>
              </a:rPr>
              <a:t>RESP charge </a:t>
            </a:r>
            <a:r>
              <a:rPr lang="en-US" sz="1800" dirty="0" smtClean="0">
                <a:latin typeface="+mj-lt"/>
              </a:rPr>
              <a:t>procedure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Periodic boundary condition</a:t>
            </a:r>
            <a:endParaRPr lang="en-US" sz="1800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 100 </a:t>
            </a:r>
            <a:r>
              <a:rPr lang="en-US" dirty="0" err="1">
                <a:latin typeface="+mj-lt"/>
              </a:rPr>
              <a:t>ps</a:t>
            </a:r>
            <a:r>
              <a:rPr lang="en-US" dirty="0">
                <a:latin typeface="+mj-lt"/>
              </a:rPr>
              <a:t> of heating </a:t>
            </a:r>
            <a:r>
              <a:rPr lang="en-US" dirty="0" smtClean="0">
                <a:latin typeface="+mj-lt"/>
              </a:rPr>
              <a:t>up to </a:t>
            </a:r>
            <a:r>
              <a:rPr lang="en-US" dirty="0">
                <a:latin typeface="+mj-lt"/>
              </a:rPr>
              <a:t>the desired temperature </a:t>
            </a:r>
            <a:r>
              <a:rPr lang="en-US" dirty="0" smtClean="0">
                <a:latin typeface="+mj-lt"/>
              </a:rPr>
              <a:t>(300 K</a:t>
            </a:r>
            <a:r>
              <a:rPr lang="en-US" dirty="0">
                <a:latin typeface="+mj-lt"/>
              </a:rPr>
              <a:t>) with </a:t>
            </a:r>
            <a:r>
              <a:rPr lang="en-US" dirty="0" smtClean="0">
                <a:latin typeface="+mj-lt"/>
              </a:rPr>
              <a:t>a </a:t>
            </a:r>
            <a:r>
              <a:rPr lang="en-US" dirty="0" err="1" smtClean="0">
                <a:latin typeface="+mj-lt"/>
              </a:rPr>
              <a:t>Langevin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thermostat 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ns </a:t>
            </a:r>
            <a:r>
              <a:rPr lang="en-US" dirty="0" smtClean="0">
                <a:latin typeface="+mj-lt"/>
              </a:rPr>
              <a:t>of NPT-MD equilibration </a:t>
            </a:r>
            <a:r>
              <a:rPr lang="en-US" dirty="0">
                <a:latin typeface="+mj-lt"/>
              </a:rPr>
              <a:t>under a pressure of 1 </a:t>
            </a:r>
            <a:r>
              <a:rPr lang="en-US" dirty="0" smtClean="0">
                <a:latin typeface="+mj-lt"/>
              </a:rPr>
              <a:t>bar and temperature of 300 K</a:t>
            </a:r>
          </a:p>
          <a:p>
            <a:r>
              <a:rPr lang="en-US" dirty="0" smtClean="0">
                <a:latin typeface="+mj-lt"/>
              </a:rPr>
              <a:t> NVT-MD time is 10 </a:t>
            </a:r>
            <a:r>
              <a:rPr lang="en-US" dirty="0" err="1" smtClean="0">
                <a:latin typeface="+mj-lt"/>
              </a:rPr>
              <a:t>ps</a:t>
            </a:r>
            <a:r>
              <a:rPr lang="en-US" dirty="0" smtClean="0">
                <a:latin typeface="+mj-lt"/>
              </a:rPr>
              <a:t> with a temperature of 300 K for each MC/MD cycle</a:t>
            </a:r>
          </a:p>
          <a:p>
            <a:r>
              <a:rPr lang="en-US" dirty="0" smtClean="0">
                <a:latin typeface="+mj-lt"/>
              </a:rPr>
              <a:t> SHAKE </a:t>
            </a:r>
            <a:r>
              <a:rPr lang="en-US" dirty="0">
                <a:latin typeface="+mj-lt"/>
              </a:rPr>
              <a:t>method </a:t>
            </a:r>
            <a:r>
              <a:rPr lang="en-US" dirty="0" smtClean="0">
                <a:latin typeface="+mj-lt"/>
              </a:rPr>
              <a:t>used </a:t>
            </a:r>
            <a:r>
              <a:rPr lang="en-US" dirty="0">
                <a:latin typeface="+mj-lt"/>
              </a:rPr>
              <a:t>to constrain the bond involving </a:t>
            </a:r>
            <a:r>
              <a:rPr lang="en-US" dirty="0" smtClean="0">
                <a:latin typeface="+mj-lt"/>
              </a:rPr>
              <a:t>hydrogen atom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6668440" y="1104015"/>
            <a:ext cx="2328006" cy="2692730"/>
            <a:chOff x="24805" y="1773464"/>
            <a:chExt cx="2328006" cy="2692730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8" y="1773464"/>
              <a:ext cx="2228301" cy="2692730"/>
            </a:xfrm>
            <a:prstGeom prst="rect">
              <a:avLst/>
            </a:prstGeom>
          </p:spPr>
        </p:pic>
        <p:sp>
          <p:nvSpPr>
            <p:cNvPr id="49" name="ZoneTexte 48"/>
            <p:cNvSpPr txBox="1"/>
            <p:nvPr/>
          </p:nvSpPr>
          <p:spPr>
            <a:xfrm>
              <a:off x="676300" y="2121085"/>
              <a:ext cx="1006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Acylated</a:t>
              </a:r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Serine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4805" y="2873608"/>
              <a:ext cx="7245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His224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127173" y="4007083"/>
              <a:ext cx="8839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Β</a:t>
              </a:r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</a:t>
              </a:r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actam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682885" y="3507171"/>
              <a:ext cx="6699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Thr40</a:t>
              </a:r>
              <a:endPara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1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Personnalisé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C7A2E3"/>
      </a:accent2>
      <a:accent3>
        <a:srgbClr val="75BDA7"/>
      </a:accent3>
      <a:accent4>
        <a:srgbClr val="BE16F2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6951</TotalTime>
  <Words>979</Words>
  <Application>Microsoft Office PowerPoint</Application>
  <PresentationFormat>Affichage à l'écran (4:3)</PresentationFormat>
  <Paragraphs>202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MS Mincho</vt:lpstr>
      <vt:lpstr>Arial</vt:lpstr>
      <vt:lpstr>Calibri</vt:lpstr>
      <vt:lpstr>Calibri Light</vt:lpstr>
      <vt:lpstr>Times</vt:lpstr>
      <vt:lpstr>Times New Roman</vt:lpstr>
      <vt:lpstr>Verdana</vt:lpstr>
      <vt:lpstr>Rétrospective</vt:lpstr>
      <vt:lpstr>Application of hybrid MC/MD reaction method to the study of CALB catalyzed ring-opening polymerization of β -lactam</vt:lpstr>
      <vt:lpstr>Enzymatic polymerization</vt:lpstr>
      <vt:lpstr>Enzymatic polymerization</vt:lpstr>
      <vt:lpstr>Example of CALB catalyzed polymerization</vt:lpstr>
      <vt:lpstr>Example of CALB catalyzed polymerization</vt:lpstr>
      <vt:lpstr>Target goal</vt:lpstr>
      <vt:lpstr>Hybrid MC/MD Reaction Simulation</vt:lpstr>
      <vt:lpstr> Adaptation of hybrid MC/MD Reaction simulation</vt:lpstr>
      <vt:lpstr>Simulation of the first polymerization process steps</vt:lpstr>
      <vt:lpstr>Simulation of the first polymerization process steps</vt:lpstr>
      <vt:lpstr>Next implementation in the hybrid MC/MD reaction method</vt:lpstr>
      <vt:lpstr>Conclusion</vt:lpstr>
      <vt:lpstr>Thank you for your attention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Barberot</dc:creator>
  <cp:lastModifiedBy>Barberot</cp:lastModifiedBy>
  <cp:revision>477</cp:revision>
  <cp:lastPrinted>2014-07-28T02:56:02Z</cp:lastPrinted>
  <dcterms:created xsi:type="dcterms:W3CDTF">2014-07-22T01:23:06Z</dcterms:created>
  <dcterms:modified xsi:type="dcterms:W3CDTF">2014-07-31T01:32:08Z</dcterms:modified>
</cp:coreProperties>
</file>