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313" r:id="rId3"/>
    <p:sldId id="315" r:id="rId4"/>
    <p:sldId id="316" r:id="rId5"/>
    <p:sldId id="317" r:id="rId6"/>
    <p:sldId id="303" r:id="rId7"/>
    <p:sldId id="296" r:id="rId8"/>
    <p:sldId id="318" r:id="rId9"/>
    <p:sldId id="306" r:id="rId10"/>
    <p:sldId id="307" r:id="rId11"/>
    <p:sldId id="308" r:id="rId12"/>
    <p:sldId id="309" r:id="rId13"/>
    <p:sldId id="310" r:id="rId14"/>
    <p:sldId id="304" r:id="rId15"/>
    <p:sldId id="295" r:id="rId16"/>
  </p:sldIdLst>
  <p:sldSz cx="9144000" cy="6858000" type="screen4x3"/>
  <p:notesSz cx="6802438" cy="99377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94" autoAdjust="0"/>
  </p:normalViewPr>
  <p:slideViewPr>
    <p:cSldViewPr showGuides="1">
      <p:cViewPr varScale="1">
        <p:scale>
          <a:sx n="89" d="100"/>
          <a:sy n="89" d="100"/>
        </p:scale>
        <p:origin x="128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 </c:v>
          </c:tx>
          <c:spPr>
            <a:ln w="19050" cap="rnd">
              <a:solidFill>
                <a:schemeClr val="accent1"/>
              </a:solidFill>
              <a:prstDash val="sysDot"/>
              <a:round/>
            </a:ln>
            <a:effectLst/>
          </c:spPr>
          <c:marker>
            <c:symbol val="circle"/>
            <c:size val="5"/>
            <c:spPr>
              <a:solidFill>
                <a:srgbClr val="0070C0"/>
              </a:solidFill>
              <a:ln w="9525">
                <a:noFill/>
              </a:ln>
              <a:effectLst/>
            </c:spPr>
          </c:marker>
          <c:xVal>
            <c:numRef>
              <c:f>Sheet1!$B$2:$B$12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Sheet1!$C$2:$C$12</c:f>
              <c:numCache>
                <c:formatCode>General</c:formatCode>
                <c:ptCount val="11"/>
                <c:pt idx="0">
                  <c:v>0.90053486620339496</c:v>
                </c:pt>
                <c:pt idx="1">
                  <c:v>0.120398566868818</c:v>
                </c:pt>
                <c:pt idx="2">
                  <c:v>0.89157194578184795</c:v>
                </c:pt>
                <c:pt idx="3">
                  <c:v>0.229616448091474</c:v>
                </c:pt>
                <c:pt idx="4">
                  <c:v>0.672831051794201</c:v>
                </c:pt>
                <c:pt idx="5">
                  <c:v>0.38604604448035801</c:v>
                </c:pt>
                <c:pt idx="6" formatCode="0.00E+00">
                  <c:v>-5.0295545006031499E-2</c:v>
                </c:pt>
                <c:pt idx="7">
                  <c:v>0.35459171537386802</c:v>
                </c:pt>
                <c:pt idx="8">
                  <c:v>0.42040074820578899</c:v>
                </c:pt>
                <c:pt idx="9">
                  <c:v>0.35814903260858999</c:v>
                </c:pt>
                <c:pt idx="10">
                  <c:v>0.40692702881614701</c:v>
                </c:pt>
              </c:numCache>
            </c:numRef>
          </c:yVal>
          <c:smooth val="0"/>
        </c:ser>
        <c:ser>
          <c:idx val="1"/>
          <c:order val="1"/>
          <c:tx>
            <c:v> </c:v>
          </c:tx>
          <c:spPr>
            <a:ln w="19050" cap="rnd">
              <a:solidFill>
                <a:srgbClr val="C00000"/>
              </a:solidFill>
              <a:prstDash val="sysDot"/>
              <a:round/>
            </a:ln>
            <a:effectLst/>
          </c:spPr>
          <c:marker>
            <c:symbol val="circle"/>
            <c:size val="5"/>
            <c:spPr>
              <a:solidFill>
                <a:srgbClr val="C00000"/>
              </a:solidFill>
              <a:ln w="9525">
                <a:noFill/>
              </a:ln>
              <a:effectLst/>
            </c:spPr>
          </c:marker>
          <c:xVal>
            <c:numRef>
              <c:f>Sheet1!$B$2:$B$12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Sheet1!$D$2:$D$12</c:f>
              <c:numCache>
                <c:formatCode>General</c:formatCode>
                <c:ptCount val="11"/>
                <c:pt idx="0">
                  <c:v>-0.91885426319340602</c:v>
                </c:pt>
                <c:pt idx="1">
                  <c:v>-0.13857791238012199</c:v>
                </c:pt>
                <c:pt idx="2">
                  <c:v>-0.90961124146119499</c:v>
                </c:pt>
                <c:pt idx="3">
                  <c:v>-0.247635733123796</c:v>
                </c:pt>
                <c:pt idx="4">
                  <c:v>-0.69085033024121201</c:v>
                </c:pt>
                <c:pt idx="5">
                  <c:v>-0.40404531228055002</c:v>
                </c:pt>
                <c:pt idx="6" formatCode="0.00E+00">
                  <c:v>3.2256269083045297E-2</c:v>
                </c:pt>
                <c:pt idx="7">
                  <c:v>-0.37261098229643302</c:v>
                </c:pt>
                <c:pt idx="8">
                  <c:v>-0.43829997100380302</c:v>
                </c:pt>
                <c:pt idx="9">
                  <c:v>-0.37598823334450898</c:v>
                </c:pt>
                <c:pt idx="10">
                  <c:v>-0.42474623042959597</c:v>
                </c:pt>
              </c:numCache>
            </c:numRef>
          </c:yVal>
          <c:smooth val="0"/>
        </c:ser>
        <c:ser>
          <c:idx val="2"/>
          <c:order val="2"/>
          <c:tx>
            <c:v> </c:v>
          </c:tx>
          <c:spPr>
            <a:ln w="19050" cap="rnd">
              <a:solidFill>
                <a:schemeClr val="accent1"/>
              </a:solidFill>
              <a:round/>
            </a:ln>
            <a:effectLst/>
          </c:spPr>
          <c:marker>
            <c:symbol val="circle"/>
            <c:size val="5"/>
            <c:spPr>
              <a:solidFill>
                <a:schemeClr val="accent1"/>
              </a:solidFill>
              <a:ln w="9525">
                <a:noFill/>
              </a:ln>
              <a:effectLst/>
            </c:spPr>
          </c:marker>
          <c:xVal>
            <c:numRef>
              <c:f>Sheet1!$B$2:$B$12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Sheet1!$E$2:$E$12</c:f>
              <c:numCache>
                <c:formatCode>General</c:formatCode>
                <c:ptCount val="11"/>
                <c:pt idx="0">
                  <c:v>7.58129979691976</c:v>
                </c:pt>
                <c:pt idx="1">
                  <c:v>7.3453605445970203</c:v>
                </c:pt>
                <c:pt idx="2">
                  <c:v>7.10055168442371</c:v>
                </c:pt>
                <c:pt idx="3">
                  <c:v>7.1243830300222903</c:v>
                </c:pt>
                <c:pt idx="4">
                  <c:v>7.3259310812317198</c:v>
                </c:pt>
                <c:pt idx="5">
                  <c:v>8.1470636407254808</c:v>
                </c:pt>
                <c:pt idx="6">
                  <c:v>8.1794971956421492</c:v>
                </c:pt>
                <c:pt idx="7">
                  <c:v>7.1372426022299704</c:v>
                </c:pt>
                <c:pt idx="8">
                  <c:v>6.8744559964866196</c:v>
                </c:pt>
                <c:pt idx="9">
                  <c:v>7.1404257848575998</c:v>
                </c:pt>
                <c:pt idx="10">
                  <c:v>7.6981744244365196</c:v>
                </c:pt>
              </c:numCache>
            </c:numRef>
          </c:yVal>
          <c:smooth val="0"/>
        </c:ser>
        <c:ser>
          <c:idx val="3"/>
          <c:order val="3"/>
          <c:tx>
            <c:v> </c:v>
          </c:tx>
          <c:spPr>
            <a:ln w="19050" cap="rnd">
              <a:solidFill>
                <a:srgbClr val="C00000"/>
              </a:solidFill>
              <a:round/>
            </a:ln>
            <a:effectLst/>
          </c:spPr>
          <c:marker>
            <c:symbol val="circle"/>
            <c:size val="5"/>
            <c:spPr>
              <a:solidFill>
                <a:srgbClr val="C00000"/>
              </a:solidFill>
              <a:ln w="9525">
                <a:noFill/>
              </a:ln>
              <a:effectLst/>
            </c:spPr>
          </c:marker>
          <c:xVal>
            <c:numRef>
              <c:f>Sheet1!$B$2:$B$12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Sheet1!$F$2:$F$12</c:f>
              <c:numCache>
                <c:formatCode>General</c:formatCode>
                <c:ptCount val="11"/>
                <c:pt idx="0">
                  <c:v>-7.5996091940741</c:v>
                </c:pt>
                <c:pt idx="1">
                  <c:v>-7.3635198827545301</c:v>
                </c:pt>
                <c:pt idx="2">
                  <c:v>-7.1185909784566102</c:v>
                </c:pt>
                <c:pt idx="3">
                  <c:v>-7.1423022799303899</c:v>
                </c:pt>
                <c:pt idx="4">
                  <c:v>-7.3437703017235796</c:v>
                </c:pt>
                <c:pt idx="5">
                  <c:v>-8.1648028244469302</c:v>
                </c:pt>
                <c:pt idx="6">
                  <c:v>-8.1971563499473206</c:v>
                </c:pt>
                <c:pt idx="7">
                  <c:v>-7.1548217271185299</c:v>
                </c:pt>
                <c:pt idx="8">
                  <c:v>-6.8913150832729997</c:v>
                </c:pt>
                <c:pt idx="9">
                  <c:v>-7.1571348356961497</c:v>
                </c:pt>
                <c:pt idx="10">
                  <c:v>-7.7146334201161997</c:v>
                </c:pt>
              </c:numCache>
            </c:numRef>
          </c:yVal>
          <c:smooth val="0"/>
        </c:ser>
        <c:dLbls>
          <c:showLegendKey val="0"/>
          <c:showVal val="0"/>
          <c:showCatName val="0"/>
          <c:showSerName val="0"/>
          <c:showPercent val="0"/>
          <c:showBubbleSize val="0"/>
        </c:dLbls>
        <c:axId val="-169033632"/>
        <c:axId val="-169027104"/>
      </c:scatterChart>
      <c:valAx>
        <c:axId val="-169033632"/>
        <c:scaling>
          <c:orientation val="minMax"/>
          <c:max val="100"/>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crossAx val="-169027104"/>
        <c:crosses val="autoZero"/>
        <c:crossBetween val="midCat"/>
      </c:valAx>
      <c:valAx>
        <c:axId val="-169027104"/>
        <c:scaling>
          <c:orientation val="minMax"/>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crossAx val="-169033632"/>
        <c:crosses val="autoZero"/>
        <c:crossBetween val="midCat"/>
      </c:valAx>
      <c:spPr>
        <a:noFill/>
        <a:ln>
          <a:solidFill>
            <a:schemeClr val="tx1"/>
          </a:solidFill>
        </a:ln>
        <a:effectLst/>
      </c:spPr>
    </c:plotArea>
    <c:legend>
      <c:legendPos val="b"/>
      <c:layout>
        <c:manualLayout>
          <c:xMode val="edge"/>
          <c:yMode val="edge"/>
          <c:x val="0.67864167121485497"/>
          <c:y val="0.1757933723295646"/>
          <c:w val="9.5715381314773446E-2"/>
          <c:h val="0.244815364072955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ja-JP"/>
        </a:p>
      </c:txPr>
    </c:legend>
    <c:plotVisOnly val="1"/>
    <c:dispBlanksAs val="gap"/>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7723" cy="498613"/>
          </a:xfrm>
          <a:prstGeom prst="rect">
            <a:avLst/>
          </a:prstGeom>
        </p:spPr>
        <p:txBody>
          <a:bodyPr vert="horz" lIns="91787" tIns="45892" rIns="91787" bIns="458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3" y="0"/>
            <a:ext cx="2947723" cy="498613"/>
          </a:xfrm>
          <a:prstGeom prst="rect">
            <a:avLst/>
          </a:prstGeom>
        </p:spPr>
        <p:txBody>
          <a:bodyPr vert="horz" lIns="91787" tIns="45892" rIns="91787" bIns="45892" rtlCol="0"/>
          <a:lstStyle>
            <a:lvl1pPr algn="r">
              <a:defRPr sz="1200"/>
            </a:lvl1pPr>
          </a:lstStyle>
          <a:p>
            <a:fld id="{5527FFA3-28D6-4616-A10E-2897578FD297}" type="datetimeFigureOut">
              <a:rPr kumimoji="1" lang="ja-JP" altLang="en-US" smtClean="0"/>
              <a:t>2015/5/1</a:t>
            </a:fld>
            <a:endParaRPr kumimoji="1" lang="ja-JP" altLang="en-US"/>
          </a:p>
        </p:txBody>
      </p:sp>
      <p:sp>
        <p:nvSpPr>
          <p:cNvPr id="4" name="スライド イメージ プレースホルダー 3"/>
          <p:cNvSpPr>
            <a:spLocks noGrp="1" noRot="1" noChangeAspect="1"/>
          </p:cNvSpPr>
          <p:nvPr>
            <p:ph type="sldImg" idx="2"/>
          </p:nvPr>
        </p:nvSpPr>
        <p:spPr>
          <a:xfrm>
            <a:off x="1163638" y="1241425"/>
            <a:ext cx="4475162" cy="3355975"/>
          </a:xfrm>
          <a:prstGeom prst="rect">
            <a:avLst/>
          </a:prstGeom>
          <a:noFill/>
          <a:ln w="12700">
            <a:solidFill>
              <a:prstClr val="black"/>
            </a:solidFill>
          </a:ln>
        </p:spPr>
        <p:txBody>
          <a:bodyPr vert="horz" lIns="91787" tIns="45892" rIns="91787" bIns="45892" rtlCol="0" anchor="ctr"/>
          <a:lstStyle/>
          <a:p>
            <a:endParaRPr lang="ja-JP" altLang="en-US"/>
          </a:p>
        </p:txBody>
      </p:sp>
      <p:sp>
        <p:nvSpPr>
          <p:cNvPr id="5" name="ノート プレースホルダー 4"/>
          <p:cNvSpPr>
            <a:spLocks noGrp="1"/>
          </p:cNvSpPr>
          <p:nvPr>
            <p:ph type="body" sz="quarter" idx="3"/>
          </p:nvPr>
        </p:nvSpPr>
        <p:spPr>
          <a:xfrm>
            <a:off x="680244" y="4782543"/>
            <a:ext cx="5441950" cy="3912989"/>
          </a:xfrm>
          <a:prstGeom prst="rect">
            <a:avLst/>
          </a:prstGeom>
        </p:spPr>
        <p:txBody>
          <a:bodyPr vert="horz" lIns="91787" tIns="45892" rIns="91787" bIns="4589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39138"/>
            <a:ext cx="2947723" cy="498612"/>
          </a:xfrm>
          <a:prstGeom prst="rect">
            <a:avLst/>
          </a:prstGeom>
        </p:spPr>
        <p:txBody>
          <a:bodyPr vert="horz" lIns="91787" tIns="45892" rIns="91787" bIns="458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3" y="9439138"/>
            <a:ext cx="2947723" cy="498612"/>
          </a:xfrm>
          <a:prstGeom prst="rect">
            <a:avLst/>
          </a:prstGeom>
        </p:spPr>
        <p:txBody>
          <a:bodyPr vert="horz" lIns="91787" tIns="45892" rIns="91787" bIns="45892" rtlCol="0" anchor="b"/>
          <a:lstStyle>
            <a:lvl1pPr algn="r">
              <a:defRPr sz="1200"/>
            </a:lvl1pPr>
          </a:lstStyle>
          <a:p>
            <a:fld id="{DFFBF987-0613-4AEB-B5EB-59DD217E4B86}" type="slidenum">
              <a:rPr kumimoji="1" lang="ja-JP" altLang="en-US" smtClean="0"/>
              <a:t>‹#›</a:t>
            </a:fld>
            <a:endParaRPr kumimoji="1" lang="ja-JP" altLang="en-US"/>
          </a:p>
        </p:txBody>
      </p:sp>
    </p:spTree>
    <p:extLst>
      <p:ext uri="{BB962C8B-B14F-4D97-AF65-F5344CB8AC3E}">
        <p14:creationId xmlns:p14="http://schemas.microsoft.com/office/powerpoint/2010/main" val="3043910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1</a:t>
            </a:fld>
            <a:endParaRPr kumimoji="1" lang="ja-JP" altLang="en-US"/>
          </a:p>
        </p:txBody>
      </p:sp>
    </p:spTree>
    <p:extLst>
      <p:ext uri="{BB962C8B-B14F-4D97-AF65-F5344CB8AC3E}">
        <p14:creationId xmlns:p14="http://schemas.microsoft.com/office/powerpoint/2010/main" val="254118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10</a:t>
            </a:fld>
            <a:endParaRPr kumimoji="1" lang="ja-JP" altLang="en-US"/>
          </a:p>
        </p:txBody>
      </p:sp>
    </p:spTree>
    <p:extLst>
      <p:ext uri="{BB962C8B-B14F-4D97-AF65-F5344CB8AC3E}">
        <p14:creationId xmlns:p14="http://schemas.microsoft.com/office/powerpoint/2010/main" val="341358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11</a:t>
            </a:fld>
            <a:endParaRPr kumimoji="1" lang="ja-JP" altLang="en-US"/>
          </a:p>
        </p:txBody>
      </p:sp>
    </p:spTree>
    <p:extLst>
      <p:ext uri="{BB962C8B-B14F-4D97-AF65-F5344CB8AC3E}">
        <p14:creationId xmlns:p14="http://schemas.microsoft.com/office/powerpoint/2010/main" val="4008279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12</a:t>
            </a:fld>
            <a:endParaRPr kumimoji="1" lang="ja-JP" altLang="en-US"/>
          </a:p>
        </p:txBody>
      </p:sp>
    </p:spTree>
    <p:extLst>
      <p:ext uri="{BB962C8B-B14F-4D97-AF65-F5344CB8AC3E}">
        <p14:creationId xmlns:p14="http://schemas.microsoft.com/office/powerpoint/2010/main" val="1500160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13</a:t>
            </a:fld>
            <a:endParaRPr kumimoji="1" lang="ja-JP" altLang="en-US"/>
          </a:p>
        </p:txBody>
      </p:sp>
    </p:spTree>
    <p:extLst>
      <p:ext uri="{BB962C8B-B14F-4D97-AF65-F5344CB8AC3E}">
        <p14:creationId xmlns:p14="http://schemas.microsoft.com/office/powerpoint/2010/main" val="3488282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14</a:t>
            </a:fld>
            <a:endParaRPr kumimoji="1" lang="ja-JP" altLang="en-US"/>
          </a:p>
        </p:txBody>
      </p:sp>
    </p:spTree>
    <p:extLst>
      <p:ext uri="{BB962C8B-B14F-4D97-AF65-F5344CB8AC3E}">
        <p14:creationId xmlns:p14="http://schemas.microsoft.com/office/powerpoint/2010/main" val="182581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15</a:t>
            </a:fld>
            <a:endParaRPr kumimoji="1" lang="ja-JP" altLang="en-US"/>
          </a:p>
        </p:txBody>
      </p:sp>
    </p:spTree>
    <p:extLst>
      <p:ext uri="{BB962C8B-B14F-4D97-AF65-F5344CB8AC3E}">
        <p14:creationId xmlns:p14="http://schemas.microsoft.com/office/powerpoint/2010/main" val="83389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3F0ED6-18D8-4484-B182-5E4D0DA451D3}" type="slidenum">
              <a:rPr lang="en-US" altLang="ja-JP" smtClean="0"/>
              <a:pPr>
                <a:defRPr/>
              </a:pPr>
              <a:t>2</a:t>
            </a:fld>
            <a:endParaRPr lang="en-US" altLang="ja-JP"/>
          </a:p>
        </p:txBody>
      </p:sp>
    </p:spTree>
    <p:extLst>
      <p:ext uri="{BB962C8B-B14F-4D97-AF65-F5344CB8AC3E}">
        <p14:creationId xmlns:p14="http://schemas.microsoft.com/office/powerpoint/2010/main" val="161068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3</a:t>
            </a:fld>
            <a:endParaRPr kumimoji="1" lang="ja-JP" altLang="en-US"/>
          </a:p>
        </p:txBody>
      </p:sp>
    </p:spTree>
    <p:extLst>
      <p:ext uri="{BB962C8B-B14F-4D97-AF65-F5344CB8AC3E}">
        <p14:creationId xmlns:p14="http://schemas.microsoft.com/office/powerpoint/2010/main" val="289778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4</a:t>
            </a:fld>
            <a:endParaRPr kumimoji="1" lang="ja-JP" altLang="en-US"/>
          </a:p>
        </p:txBody>
      </p:sp>
    </p:spTree>
    <p:extLst>
      <p:ext uri="{BB962C8B-B14F-4D97-AF65-F5344CB8AC3E}">
        <p14:creationId xmlns:p14="http://schemas.microsoft.com/office/powerpoint/2010/main" val="99680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5</a:t>
            </a:fld>
            <a:endParaRPr kumimoji="1" lang="ja-JP" altLang="en-US"/>
          </a:p>
        </p:txBody>
      </p:sp>
    </p:spTree>
    <p:extLst>
      <p:ext uri="{BB962C8B-B14F-4D97-AF65-F5344CB8AC3E}">
        <p14:creationId xmlns:p14="http://schemas.microsoft.com/office/powerpoint/2010/main" val="197939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6</a:t>
            </a:fld>
            <a:endParaRPr kumimoji="1" lang="ja-JP" altLang="en-US"/>
          </a:p>
        </p:txBody>
      </p:sp>
    </p:spTree>
    <p:extLst>
      <p:ext uri="{BB962C8B-B14F-4D97-AF65-F5344CB8AC3E}">
        <p14:creationId xmlns:p14="http://schemas.microsoft.com/office/powerpoint/2010/main" val="222522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7</a:t>
            </a:fld>
            <a:endParaRPr kumimoji="1" lang="ja-JP" altLang="en-US"/>
          </a:p>
        </p:txBody>
      </p:sp>
    </p:spTree>
    <p:extLst>
      <p:ext uri="{BB962C8B-B14F-4D97-AF65-F5344CB8AC3E}">
        <p14:creationId xmlns:p14="http://schemas.microsoft.com/office/powerpoint/2010/main" val="302918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8</a:t>
            </a:fld>
            <a:endParaRPr kumimoji="1" lang="ja-JP" altLang="en-US"/>
          </a:p>
        </p:txBody>
      </p:sp>
    </p:spTree>
    <p:extLst>
      <p:ext uri="{BB962C8B-B14F-4D97-AF65-F5344CB8AC3E}">
        <p14:creationId xmlns:p14="http://schemas.microsoft.com/office/powerpoint/2010/main" val="406418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9</a:t>
            </a:fld>
            <a:endParaRPr kumimoji="1" lang="ja-JP" altLang="en-US"/>
          </a:p>
        </p:txBody>
      </p:sp>
    </p:spTree>
    <p:extLst>
      <p:ext uri="{BB962C8B-B14F-4D97-AF65-F5344CB8AC3E}">
        <p14:creationId xmlns:p14="http://schemas.microsoft.com/office/powerpoint/2010/main" val="3002019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5BF3AF-91F3-42CC-8357-CD272583EAEB}" type="datetime1">
              <a:rPr kumimoji="1" lang="ja-JP" altLang="en-US" smtClean="0"/>
              <a:t>2015/5/1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35412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7DEC5E1-0A5D-478C-9538-A6BB2268DE5B}" type="datetime1">
              <a:rPr kumimoji="1" lang="ja-JP" altLang="en-US" smtClean="0"/>
              <a:t>2015/5/1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205872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C7234F-C2DA-45DB-B60D-6429A41615BC}" type="datetime1">
              <a:rPr kumimoji="1" lang="ja-JP" altLang="en-US" smtClean="0"/>
              <a:t>2015/5/1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6866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61D98B-0AB2-4A0C-AEDC-15C1E11CDB7F}" type="datetime1">
              <a:rPr kumimoji="1" lang="ja-JP" altLang="en-US" smtClean="0"/>
              <a:t>2015/5/1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520059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E0E0B05-E756-48A0-8703-CBBE441FD0C4}" type="datetime1">
              <a:rPr kumimoji="1" lang="ja-JP" altLang="en-US" smtClean="0"/>
              <a:t>2015/5/1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15755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321D931-A21B-4FD7-A0CC-4B68BEA45945}" type="datetime1">
              <a:rPr kumimoji="1" lang="ja-JP" altLang="en-US" smtClean="0"/>
              <a:t>2015/5/1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408571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CC7611-C88E-4AA1-A742-57125660BBD7}" type="datetime1">
              <a:rPr kumimoji="1" lang="ja-JP" altLang="en-US" smtClean="0"/>
              <a:t>2015/5/1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15257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4380E1-83DE-4FCE-9690-73F2FF8A76D5}" type="datetime1">
              <a:rPr kumimoji="1" lang="ja-JP" altLang="en-US" smtClean="0"/>
              <a:t>2015/5/1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95515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C42B59-0014-4832-8EFB-4DD1FC6D49F0}" type="datetime1">
              <a:rPr kumimoji="1" lang="ja-JP" altLang="en-US" smtClean="0"/>
              <a:t>2015/5/1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154693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0F4A7C-2E9C-4C7E-84FD-30BA0D60175B}" type="datetime1">
              <a:rPr kumimoji="1" lang="ja-JP" altLang="en-US" smtClean="0"/>
              <a:t>2015/5/1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70950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515BF3-6ED6-48B0-9EB6-223676996FC7}" type="datetime1">
              <a:rPr kumimoji="1" lang="ja-JP" altLang="en-US" smtClean="0"/>
              <a:t>2015/5/1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237178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63012-650E-4F04-8DF2-DC9E15EAD5AD}" type="datetime1">
              <a:rPr kumimoji="1" lang="ja-JP" altLang="en-US" smtClean="0"/>
              <a:t>2015/5/1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6389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2.pn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6.jpeg"/><Relationship Id="rId12"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42.png"/><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7.xml"/><Relationship Id="rId7" Type="http://schemas.openxmlformats.org/officeDocument/2006/relationships/oleObject" Target="../embeddings/oleObject4.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7.wmf"/><Relationship Id="rId4" Type="http://schemas.openxmlformats.org/officeDocument/2006/relationships/image" Target="../media/image2.png"/><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094" y="6499636"/>
            <a:ext cx="2133600" cy="365125"/>
          </a:xfrm>
        </p:spPr>
        <p:txBody>
          <a:bodyPr/>
          <a:lstStyle/>
          <a:p>
            <a:fld id="{57FA2C24-0026-45F8-A1B9-895AA9A208DB}" type="slidenum">
              <a:rPr kumimoji="1" lang="ja-JP" altLang="en-US" sz="1400" smtClean="0">
                <a:solidFill>
                  <a:schemeClr val="tx1"/>
                </a:solidFill>
                <a:latin typeface="Arial" panose="020B0604020202020204" pitchFamily="34" charset="0"/>
                <a:cs typeface="Arial" panose="020B0604020202020204" pitchFamily="34" charset="0"/>
              </a:rPr>
              <a:t>1</a:t>
            </a:fld>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5" name="Text Box 4"/>
          <p:cNvSpPr txBox="1">
            <a:spLocks noChangeArrowheads="1"/>
          </p:cNvSpPr>
          <p:nvPr/>
        </p:nvSpPr>
        <p:spPr bwMode="auto">
          <a:xfrm>
            <a:off x="85725" y="1863153"/>
            <a:ext cx="8972550" cy="523220"/>
          </a:xfrm>
          <a:prstGeom prst="rect">
            <a:avLst/>
          </a:prstGeom>
          <a:noFill/>
          <a:ln w="9525">
            <a:noFill/>
            <a:miter lim="800000"/>
            <a:headEnd/>
            <a:tailEnd/>
          </a:ln>
        </p:spPr>
        <p:txBody>
          <a:bodyPr>
            <a:spAutoFit/>
          </a:bodyPr>
          <a:lstStyle/>
          <a:p>
            <a:pPr algn="ctr">
              <a:spcBef>
                <a:spcPct val="50000"/>
              </a:spcBef>
              <a:defRPr/>
            </a:pPr>
            <a:r>
              <a:rPr lang="en-US" altLang="ja-JP" sz="2800" b="1" dirty="0" smtClean="0">
                <a:latin typeface="Arial" panose="020B0604020202020204" pitchFamily="34" charset="0"/>
                <a:ea typeface="メイリオ" pitchFamily="50" charset="-128"/>
                <a:cs typeface="Arial" panose="020B0604020202020204" pitchFamily="34" charset="0"/>
              </a:rPr>
              <a:t>FY2015’s 1</a:t>
            </a:r>
            <a:r>
              <a:rPr lang="en-US" altLang="ja-JP" sz="2800" b="1" baseline="30000" dirty="0" smtClean="0">
                <a:latin typeface="Arial" panose="020B0604020202020204" pitchFamily="34" charset="0"/>
                <a:ea typeface="メイリオ" pitchFamily="50" charset="-128"/>
                <a:cs typeface="Arial" panose="020B0604020202020204" pitchFamily="34" charset="0"/>
              </a:rPr>
              <a:t>th</a:t>
            </a:r>
            <a:r>
              <a:rPr lang="en-US" altLang="ja-JP" sz="2800" b="1" dirty="0" smtClean="0">
                <a:latin typeface="Arial" panose="020B0604020202020204" pitchFamily="34" charset="0"/>
                <a:ea typeface="メイリオ" pitchFamily="50" charset="-128"/>
                <a:cs typeface="Arial" panose="020B0604020202020204" pitchFamily="34" charset="0"/>
              </a:rPr>
              <a:t>, CREST Workshop</a:t>
            </a:r>
            <a:endParaRPr lang="ja-JP" altLang="en-US" sz="2800" b="1" dirty="0">
              <a:latin typeface="Arial" panose="020B0604020202020204" pitchFamily="34" charset="0"/>
              <a:ea typeface="メイリオ" pitchFamily="50" charset="-128"/>
              <a:cs typeface="Arial" panose="020B0604020202020204" pitchFamily="34" charset="0"/>
            </a:endParaRPr>
          </a:p>
        </p:txBody>
      </p:sp>
      <p:sp>
        <p:nvSpPr>
          <p:cNvPr id="6" name="Text Box 6"/>
          <p:cNvSpPr txBox="1">
            <a:spLocks noChangeArrowheads="1"/>
          </p:cNvSpPr>
          <p:nvPr/>
        </p:nvSpPr>
        <p:spPr bwMode="auto">
          <a:xfrm>
            <a:off x="680779" y="4566725"/>
            <a:ext cx="7795437" cy="1677382"/>
          </a:xfrm>
          <a:prstGeom prst="rect">
            <a:avLst/>
          </a:prstGeom>
          <a:noFill/>
          <a:ln w="9525">
            <a:noFill/>
            <a:miter lim="800000"/>
            <a:headEnd/>
            <a:tailEnd/>
          </a:ln>
        </p:spPr>
        <p:txBody>
          <a:bodyPr wrap="square">
            <a:spAutoFit/>
          </a:bodyPr>
          <a:lstStyle/>
          <a:p>
            <a:pPr algn="ctr">
              <a:spcBef>
                <a:spcPct val="50000"/>
              </a:spcBef>
            </a:pPr>
            <a:r>
              <a:rPr lang="en-US" altLang="ja-JP" sz="2800" b="1" dirty="0" smtClean="0">
                <a:latin typeface="Arial" panose="020B0604020202020204" pitchFamily="34" charset="0"/>
                <a:ea typeface="メイリオ" pitchFamily="50" charset="-128"/>
                <a:cs typeface="Arial" panose="020B0604020202020204" pitchFamily="34" charset="0"/>
              </a:rPr>
              <a:t>Norio Takenaka</a:t>
            </a:r>
            <a:r>
              <a:rPr lang="en-US" altLang="ja-JP" sz="2800" b="1" baseline="30000" dirty="0" smtClean="0">
                <a:latin typeface="Arial" panose="020B0604020202020204" pitchFamily="34" charset="0"/>
                <a:ea typeface="メイリオ" pitchFamily="50" charset="-128"/>
                <a:cs typeface="Arial" panose="020B0604020202020204" pitchFamily="34" charset="0"/>
              </a:rPr>
              <a:t>1,2</a:t>
            </a:r>
          </a:p>
          <a:p>
            <a:pPr algn="just">
              <a:spcBef>
                <a:spcPct val="50000"/>
              </a:spcBef>
            </a:pPr>
            <a:r>
              <a:rPr lang="en-US" altLang="ja-JP" sz="2000" b="1" dirty="0">
                <a:latin typeface="Arial" pitchFamily="34" charset="0"/>
                <a:ea typeface="メイリオ" pitchFamily="50" charset="-128"/>
                <a:cs typeface="Arial" pitchFamily="34" charset="0"/>
              </a:rPr>
              <a:t>Graduate School of Information Science, Nagoya </a:t>
            </a:r>
            <a:r>
              <a:rPr lang="en-US" altLang="ja-JP" sz="2000" b="1" dirty="0" smtClean="0">
                <a:latin typeface="Arial" pitchFamily="34" charset="0"/>
                <a:ea typeface="メイリオ" pitchFamily="50" charset="-128"/>
                <a:cs typeface="Arial" pitchFamily="34" charset="0"/>
              </a:rPr>
              <a:t>University</a:t>
            </a:r>
            <a:r>
              <a:rPr lang="en-US" altLang="ja-JP" sz="2000" b="1" baseline="30000" dirty="0" smtClean="0">
                <a:latin typeface="Arial" pitchFamily="34" charset="0"/>
                <a:ea typeface="メイリオ" pitchFamily="50" charset="-128"/>
                <a:cs typeface="Arial" pitchFamily="34" charset="0"/>
              </a:rPr>
              <a:t>1</a:t>
            </a:r>
            <a:r>
              <a:rPr lang="en-US" altLang="ja-JP" sz="2000" b="1" dirty="0" smtClean="0">
                <a:latin typeface="Arial" pitchFamily="34" charset="0"/>
                <a:ea typeface="メイリオ" pitchFamily="50" charset="-128"/>
                <a:cs typeface="Arial" pitchFamily="34" charset="0"/>
              </a:rPr>
              <a:t>, </a:t>
            </a:r>
          </a:p>
          <a:p>
            <a:pPr algn="just">
              <a:spcBef>
                <a:spcPts val="600"/>
              </a:spcBef>
            </a:pPr>
            <a:r>
              <a:rPr lang="en-US" altLang="ja-JP" sz="2000" b="1" dirty="0" smtClean="0">
                <a:latin typeface="Arial" pitchFamily="34" charset="0"/>
                <a:ea typeface="メイリオ" pitchFamily="50" charset="-128"/>
                <a:cs typeface="Arial" pitchFamily="34" charset="0"/>
              </a:rPr>
              <a:t>Elements Strategy Initiative for Catalysts and Batteries (ESICB), </a:t>
            </a:r>
            <a:r>
              <a:rPr lang="en-US" altLang="ja-JP" sz="2000" b="1" dirty="0">
                <a:latin typeface="Arial" pitchFamily="34" charset="0"/>
                <a:ea typeface="メイリオ" pitchFamily="50" charset="-128"/>
                <a:cs typeface="Arial" pitchFamily="34" charset="0"/>
              </a:rPr>
              <a:t>Kyoto </a:t>
            </a:r>
            <a:r>
              <a:rPr lang="en-US" altLang="ja-JP" sz="2000" b="1" dirty="0" smtClean="0">
                <a:latin typeface="Arial" pitchFamily="34" charset="0"/>
                <a:ea typeface="メイリオ" pitchFamily="50" charset="-128"/>
                <a:cs typeface="Arial" pitchFamily="34" charset="0"/>
              </a:rPr>
              <a:t>University</a:t>
            </a:r>
            <a:r>
              <a:rPr lang="en-US" altLang="ja-JP" sz="2000" b="1" baseline="30000" dirty="0" smtClean="0">
                <a:latin typeface="Arial" pitchFamily="34" charset="0"/>
                <a:ea typeface="メイリオ" pitchFamily="50" charset="-128"/>
                <a:cs typeface="Arial" pitchFamily="34" charset="0"/>
              </a:rPr>
              <a:t>2</a:t>
            </a:r>
            <a:endParaRPr lang="en-US" altLang="ja-JP" sz="2000" baseline="30000" dirty="0" smtClean="0">
              <a:latin typeface="Arial" panose="020B0604020202020204" pitchFamily="34" charset="0"/>
              <a:ea typeface="メイリオ" pitchFamily="50" charset="-128"/>
              <a:cs typeface="Arial" panose="020B0604020202020204" pitchFamily="34" charset="0"/>
            </a:endParaRPr>
          </a:p>
        </p:txBody>
      </p:sp>
      <p:sp>
        <p:nvSpPr>
          <p:cNvPr id="7" name="Text Box 5"/>
          <p:cNvSpPr txBox="1">
            <a:spLocks noChangeArrowheads="1"/>
          </p:cNvSpPr>
          <p:nvPr/>
        </p:nvSpPr>
        <p:spPr bwMode="auto">
          <a:xfrm>
            <a:off x="476383" y="2722792"/>
            <a:ext cx="8204228" cy="1200329"/>
          </a:xfrm>
          <a:prstGeom prst="rect">
            <a:avLst/>
          </a:prstGeom>
          <a:noFill/>
          <a:ln w="9525">
            <a:noFill/>
            <a:miter lim="800000"/>
            <a:headEnd/>
            <a:tailEnd/>
          </a:ln>
        </p:spPr>
        <p:txBody>
          <a:bodyPr wrap="square">
            <a:spAutoFit/>
          </a:bodyPr>
          <a:lstStyle/>
          <a:p>
            <a:pPr algn="ctr">
              <a:spcBef>
                <a:spcPct val="50000"/>
              </a:spcBef>
              <a:defRPr/>
            </a:pPr>
            <a:r>
              <a:rPr lang="en-US" altLang="ja-JP" sz="3600" b="1" dirty="0" smtClean="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Hybrid MC/MD Reaction Simulation with Constant Potential Method</a:t>
            </a:r>
          </a:p>
        </p:txBody>
      </p:sp>
      <p:sp>
        <p:nvSpPr>
          <p:cNvPr id="8" name="テキスト ボックス 7"/>
          <p:cNvSpPr txBox="1"/>
          <p:nvPr/>
        </p:nvSpPr>
        <p:spPr>
          <a:xfrm>
            <a:off x="865408" y="1025436"/>
            <a:ext cx="2338439" cy="461665"/>
          </a:xfrm>
          <a:prstGeom prst="rect">
            <a:avLst/>
          </a:prstGeom>
          <a:noFill/>
        </p:spPr>
        <p:txBody>
          <a:bodyPr wrap="square" rtlCol="0">
            <a:spAutoFit/>
          </a:bodyPr>
          <a:lstStyle/>
          <a:p>
            <a:pPr algn="r"/>
            <a:r>
              <a:rPr lang="en-US" altLang="ja-JP" sz="2400" dirty="0" smtClean="0">
                <a:latin typeface="Arial" pitchFamily="34" charset="0"/>
                <a:ea typeface="メイリオ" pitchFamily="50" charset="-128"/>
                <a:cs typeface="Arial" pitchFamily="34" charset="0"/>
              </a:rPr>
              <a:t>Fri</a:t>
            </a:r>
            <a:r>
              <a:rPr kumimoji="1" lang="en-US" altLang="ja-JP" sz="2400" dirty="0" smtClean="0">
                <a:latin typeface="Arial" pitchFamily="34" charset="0"/>
                <a:ea typeface="メイリオ" pitchFamily="50" charset="-128"/>
                <a:cs typeface="Arial" pitchFamily="34" charset="0"/>
              </a:rPr>
              <a:t>. </a:t>
            </a:r>
            <a:r>
              <a:rPr lang="en-US" altLang="ja-JP" sz="2400" dirty="0" smtClean="0">
                <a:latin typeface="Arial" pitchFamily="34" charset="0"/>
                <a:ea typeface="メイリオ" pitchFamily="50" charset="-128"/>
                <a:cs typeface="Arial" pitchFamily="34" charset="0"/>
              </a:rPr>
              <a:t>Apr. 17th</a:t>
            </a:r>
            <a:endParaRPr kumimoji="1" lang="ja-JP" altLang="en-US" sz="2400" b="1" dirty="0">
              <a:latin typeface="Arial" pitchFamily="34" charset="0"/>
              <a:cs typeface="Arial" pitchFamily="34" charset="0"/>
            </a:endParaRPr>
          </a:p>
        </p:txBody>
      </p:sp>
    </p:spTree>
    <p:extLst>
      <p:ext uri="{BB962C8B-B14F-4D97-AF65-F5344CB8AC3E}">
        <p14:creationId xmlns:p14="http://schemas.microsoft.com/office/powerpoint/2010/main" val="196430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3913"/>
            <a:ext cx="2133600" cy="365125"/>
          </a:xfrm>
        </p:spPr>
        <p:txBody>
          <a:bodyPr/>
          <a:lstStyle/>
          <a:p>
            <a:fld id="{57FA2C24-0026-45F8-A1B9-895AA9A208DB}" type="slidenum">
              <a:rPr kumimoji="1" lang="ja-JP" altLang="en-US" sz="1400" smtClean="0">
                <a:solidFill>
                  <a:schemeClr val="tx1"/>
                </a:solidFill>
                <a:latin typeface="Arial" panose="020B0604020202020204" pitchFamily="34" charset="0"/>
                <a:cs typeface="Arial" panose="020B0604020202020204" pitchFamily="34" charset="0"/>
              </a:rPr>
              <a:t>10</a:t>
            </a:fld>
            <a:endParaRPr kumimoji="1" lang="ja-JP" altLang="en-US" sz="1400"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2385" y="118301"/>
            <a:ext cx="8827036" cy="478896"/>
          </a:xfrm>
        </p:spPr>
        <p:txBody>
          <a:bodyPr>
            <a:no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Elementary chemical </a:t>
            </a:r>
            <a:r>
              <a:rPr lang="en-US" altLang="ja-JP"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r</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eaction </a:t>
            </a:r>
            <a:r>
              <a:rPr lang="en-US" altLang="ja-JP"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p</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rocesses</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52" y="3285238"/>
            <a:ext cx="1233273" cy="130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8492" y="2216935"/>
            <a:ext cx="742166" cy="51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48"/>
          <p:cNvSpPr txBox="1"/>
          <p:nvPr/>
        </p:nvSpPr>
        <p:spPr>
          <a:xfrm>
            <a:off x="1177564" y="2505471"/>
            <a:ext cx="1593624" cy="307768"/>
          </a:xfrm>
          <a:prstGeom prst="rect">
            <a:avLst/>
          </a:prstGeom>
          <a:noFill/>
        </p:spPr>
        <p:txBody>
          <a:bodyPr wrap="square" lIns="91431" tIns="45716" rIns="91431" bIns="45716" rtlCol="0">
            <a:spAutoFit/>
          </a:bodyPr>
          <a:lstStyle/>
          <a:p>
            <a:pPr algn="ctr"/>
            <a:r>
              <a:rPr lang="en-US" altLang="ja-JP" sz="1400" dirty="0">
                <a:latin typeface="Arial" pitchFamily="34" charset="0"/>
                <a:cs typeface="Arial" pitchFamily="34" charset="0"/>
              </a:rPr>
              <a:t>+ </a:t>
            </a:r>
            <a:r>
              <a:rPr lang="en-US" altLang="ja-JP" sz="1400" dirty="0" smtClean="0">
                <a:latin typeface="Arial" pitchFamily="34" charset="0"/>
                <a:cs typeface="Arial" pitchFamily="34" charset="0"/>
              </a:rPr>
              <a:t>e</a:t>
            </a:r>
            <a:r>
              <a:rPr lang="en-US" altLang="ja-JP" sz="1400" baseline="30000" dirty="0" smtClean="0">
                <a:latin typeface="Arial" pitchFamily="34" charset="0"/>
                <a:cs typeface="Arial" pitchFamily="34" charset="0"/>
              </a:rPr>
              <a:t>-</a:t>
            </a:r>
            <a:r>
              <a:rPr lang="en-US" altLang="ja-JP" sz="1400" dirty="0" smtClean="0">
                <a:latin typeface="Arial" pitchFamily="34" charset="0"/>
                <a:cs typeface="Arial" pitchFamily="34" charset="0"/>
              </a:rPr>
              <a:t>, + Li</a:t>
            </a:r>
            <a:r>
              <a:rPr lang="en-US" altLang="ja-JP" sz="1400" baseline="30000" dirty="0" smtClean="0">
                <a:latin typeface="Arial" pitchFamily="34" charset="0"/>
                <a:cs typeface="Arial" pitchFamily="34" charset="0"/>
              </a:rPr>
              <a:t>+</a:t>
            </a:r>
            <a:endParaRPr lang="ja-JP" altLang="en-US" sz="1400" baseline="30000" dirty="0">
              <a:latin typeface="Arial" pitchFamily="34" charset="0"/>
              <a:cs typeface="Arial" pitchFamily="34" charset="0"/>
            </a:endParaRPr>
          </a:p>
        </p:txBody>
      </p:sp>
      <p:cxnSp>
        <p:nvCxnSpPr>
          <p:cNvPr id="50" name="直線矢印コネクタ 49"/>
          <p:cNvCxnSpPr/>
          <p:nvPr/>
        </p:nvCxnSpPr>
        <p:spPr>
          <a:xfrm flipV="1">
            <a:off x="3810099" y="2505471"/>
            <a:ext cx="1291102" cy="21099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529851" y="2280211"/>
            <a:ext cx="788011" cy="461657"/>
          </a:xfrm>
          <a:prstGeom prst="rect">
            <a:avLst/>
          </a:prstGeom>
          <a:noFill/>
        </p:spPr>
        <p:txBody>
          <a:bodyPr wrap="square" lIns="91431" tIns="45716" rIns="91431" bIns="45716" rtlCol="0">
            <a:spAutoFit/>
          </a:bodyPr>
          <a:lstStyle/>
          <a:p>
            <a:pPr algn="ctr"/>
            <a:r>
              <a:rPr lang="en-US" altLang="ja-JP" sz="2400" dirty="0">
                <a:latin typeface="Arial" pitchFamily="34" charset="0"/>
                <a:cs typeface="Arial" pitchFamily="34" charset="0"/>
              </a:rPr>
              <a:t>+</a:t>
            </a:r>
            <a:endParaRPr lang="ja-JP" altLang="en-US" sz="2400" dirty="0">
              <a:latin typeface="Arial" pitchFamily="34" charset="0"/>
              <a:cs typeface="Arial" pitchFamily="34" charset="0"/>
            </a:endParaRPr>
          </a:p>
        </p:txBody>
      </p:sp>
      <p:cxnSp>
        <p:nvCxnSpPr>
          <p:cNvPr id="52" name="直線矢印コネクタ 51"/>
          <p:cNvCxnSpPr/>
          <p:nvPr/>
        </p:nvCxnSpPr>
        <p:spPr>
          <a:xfrm>
            <a:off x="3791049" y="2934181"/>
            <a:ext cx="2440398" cy="8965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4002167" y="3437638"/>
            <a:ext cx="1471341" cy="307768"/>
          </a:xfrm>
          <a:prstGeom prst="rect">
            <a:avLst/>
          </a:prstGeom>
          <a:noFill/>
        </p:spPr>
        <p:txBody>
          <a:bodyPr wrap="square" lIns="91431" tIns="45716" rIns="91431" bIns="45716" rtlCol="0">
            <a:spAutoFit/>
          </a:bodyPr>
          <a:lstStyle/>
          <a:p>
            <a:pPr algn="ctr"/>
            <a:r>
              <a:rPr lang="en-US" altLang="ja-JP" sz="1400" dirty="0">
                <a:latin typeface="Arial" pitchFamily="34" charset="0"/>
                <a:cs typeface="Arial" pitchFamily="34" charset="0"/>
              </a:rPr>
              <a:t>+</a:t>
            </a:r>
            <a:r>
              <a:rPr lang="ja-JP" altLang="en-US" sz="1400" dirty="0">
                <a:latin typeface="Arial" pitchFamily="34" charset="0"/>
                <a:cs typeface="Arial" pitchFamily="34" charset="0"/>
              </a:rPr>
              <a:t> </a:t>
            </a:r>
            <a:r>
              <a:rPr lang="en-US" altLang="ja-JP" sz="1400" dirty="0" err="1" smtClean="0">
                <a:latin typeface="Arial" pitchFamily="34" charset="0"/>
                <a:cs typeface="Arial" pitchFamily="34" charset="0"/>
              </a:rPr>
              <a:t>LiEC</a:t>
            </a:r>
            <a:endParaRPr lang="ja-JP" altLang="en-US" sz="1400" dirty="0">
              <a:latin typeface="Arial" pitchFamily="34" charset="0"/>
              <a:cs typeface="Arial" pitchFamily="34" charset="0"/>
            </a:endParaRPr>
          </a:p>
        </p:txBody>
      </p:sp>
      <p:sp>
        <p:nvSpPr>
          <p:cNvPr id="54" name="テキスト ボックス 53"/>
          <p:cNvSpPr txBox="1"/>
          <p:nvPr/>
        </p:nvSpPr>
        <p:spPr>
          <a:xfrm>
            <a:off x="6033255" y="2744103"/>
            <a:ext cx="923309" cy="338546"/>
          </a:xfrm>
          <a:prstGeom prst="rect">
            <a:avLst/>
          </a:prstGeom>
          <a:noFill/>
        </p:spPr>
        <p:txBody>
          <a:bodyPr wrap="square" lIns="91431" tIns="45716" rIns="91431" bIns="45716" rtlCol="0">
            <a:spAutoFit/>
          </a:bodyPr>
          <a:lstStyle/>
          <a:p>
            <a:pPr algn="ctr"/>
            <a:r>
              <a:rPr lang="en-US" altLang="ja-JP" sz="1600" dirty="0">
                <a:latin typeface="Arial" pitchFamily="34" charset="0"/>
                <a:cs typeface="Arial" pitchFamily="34" charset="0"/>
              </a:rPr>
              <a:t>Li</a:t>
            </a:r>
            <a:r>
              <a:rPr lang="en-US" altLang="ja-JP" sz="1600" baseline="-25000" dirty="0">
                <a:latin typeface="Arial" pitchFamily="34" charset="0"/>
                <a:cs typeface="Arial" pitchFamily="34" charset="0"/>
              </a:rPr>
              <a:t>2</a:t>
            </a:r>
            <a:r>
              <a:rPr lang="en-US" altLang="ja-JP" sz="1600" dirty="0">
                <a:latin typeface="Arial" pitchFamily="34" charset="0"/>
                <a:cs typeface="Arial" pitchFamily="34" charset="0"/>
              </a:rPr>
              <a:t>CO</a:t>
            </a:r>
            <a:r>
              <a:rPr lang="en-US" altLang="ja-JP" sz="1600" baseline="-25000" dirty="0">
                <a:latin typeface="Arial" pitchFamily="34" charset="0"/>
                <a:cs typeface="Arial" pitchFamily="34" charset="0"/>
              </a:rPr>
              <a:t>3</a:t>
            </a:r>
            <a:endParaRPr lang="ja-JP" altLang="en-US" sz="1600" baseline="-25000" dirty="0">
              <a:latin typeface="Arial" pitchFamily="34" charset="0"/>
              <a:cs typeface="Arial" pitchFamily="34" charset="0"/>
            </a:endParaRPr>
          </a:p>
        </p:txBody>
      </p:sp>
      <p:sp>
        <p:nvSpPr>
          <p:cNvPr id="55" name="テキスト ボックス 54"/>
          <p:cNvSpPr txBox="1"/>
          <p:nvPr/>
        </p:nvSpPr>
        <p:spPr>
          <a:xfrm>
            <a:off x="407804" y="3175845"/>
            <a:ext cx="1116768" cy="338546"/>
          </a:xfrm>
          <a:prstGeom prst="rect">
            <a:avLst/>
          </a:prstGeom>
          <a:noFill/>
        </p:spPr>
        <p:txBody>
          <a:bodyPr wrap="square" lIns="91431" tIns="45716" rIns="91431" bIns="45716" rtlCol="0">
            <a:spAutoFit/>
          </a:bodyPr>
          <a:lstStyle/>
          <a:p>
            <a:pPr algn="ctr"/>
            <a:r>
              <a:rPr lang="en-US" altLang="ja-JP" sz="1600" dirty="0">
                <a:latin typeface="Arial" pitchFamily="34" charset="0"/>
                <a:cs typeface="Arial" pitchFamily="34" charset="0"/>
              </a:rPr>
              <a:t>E</a:t>
            </a:r>
            <a:r>
              <a:rPr lang="en-US" altLang="ja-JP" sz="1600" dirty="0" smtClean="0">
                <a:latin typeface="Arial" pitchFamily="34" charset="0"/>
                <a:cs typeface="Arial" pitchFamily="34" charset="0"/>
              </a:rPr>
              <a:t>C</a:t>
            </a:r>
            <a:endParaRPr lang="ja-JP" altLang="en-US" sz="1600" dirty="0">
              <a:latin typeface="Arial" pitchFamily="34" charset="0"/>
              <a:cs typeface="Arial" pitchFamily="34" charset="0"/>
            </a:endParaRPr>
          </a:p>
        </p:txBody>
      </p:sp>
      <p:sp>
        <p:nvSpPr>
          <p:cNvPr id="56" name="テキスト ボックス 55"/>
          <p:cNvSpPr txBox="1"/>
          <p:nvPr/>
        </p:nvSpPr>
        <p:spPr>
          <a:xfrm>
            <a:off x="2442216" y="3055888"/>
            <a:ext cx="1522366" cy="338546"/>
          </a:xfrm>
          <a:prstGeom prst="rect">
            <a:avLst/>
          </a:prstGeom>
          <a:noFill/>
        </p:spPr>
        <p:txBody>
          <a:bodyPr wrap="square" lIns="91431" tIns="45716" rIns="91431" bIns="45716" rtlCol="0">
            <a:spAutoFit/>
          </a:bodyPr>
          <a:lstStyle/>
          <a:p>
            <a:pPr algn="ctr"/>
            <a:r>
              <a:rPr lang="en-US" altLang="ja-JP" sz="1600" dirty="0" err="1" smtClean="0">
                <a:latin typeface="Arial" pitchFamily="34" charset="0"/>
                <a:cs typeface="Arial" pitchFamily="34" charset="0"/>
              </a:rPr>
              <a:t>LiEC</a:t>
            </a:r>
            <a:endParaRPr lang="ja-JP" altLang="en-US" sz="1600" baseline="30000" dirty="0">
              <a:latin typeface="Arial" pitchFamily="34" charset="0"/>
              <a:cs typeface="Arial" pitchFamily="34" charset="0"/>
            </a:endParaRPr>
          </a:p>
        </p:txBody>
      </p:sp>
      <p:sp>
        <p:nvSpPr>
          <p:cNvPr id="57" name="テキスト ボックス 56"/>
          <p:cNvSpPr txBox="1"/>
          <p:nvPr/>
        </p:nvSpPr>
        <p:spPr>
          <a:xfrm>
            <a:off x="5109369" y="2715349"/>
            <a:ext cx="775234" cy="338546"/>
          </a:xfrm>
          <a:prstGeom prst="rect">
            <a:avLst/>
          </a:prstGeom>
          <a:noFill/>
        </p:spPr>
        <p:txBody>
          <a:bodyPr wrap="square" lIns="91431" tIns="45716" rIns="91431" bIns="45716" rtlCol="0">
            <a:spAutoFit/>
          </a:bodyPr>
          <a:lstStyle/>
          <a:p>
            <a:pPr algn="ctr"/>
            <a:r>
              <a:rPr lang="en-US" altLang="ja-JP" sz="1600" dirty="0" smtClean="0">
                <a:latin typeface="Arial" pitchFamily="34" charset="0"/>
                <a:cs typeface="Arial" pitchFamily="34" charset="0"/>
              </a:rPr>
              <a:t>C</a:t>
            </a:r>
            <a:r>
              <a:rPr lang="en-US" altLang="ja-JP" sz="1600" baseline="-25000" dirty="0" smtClean="0">
                <a:latin typeface="Arial" pitchFamily="34" charset="0"/>
                <a:cs typeface="Arial" pitchFamily="34" charset="0"/>
              </a:rPr>
              <a:t>2</a:t>
            </a:r>
            <a:r>
              <a:rPr lang="en-US" altLang="ja-JP" sz="1600" dirty="0" smtClean="0">
                <a:latin typeface="Arial" pitchFamily="34" charset="0"/>
                <a:cs typeface="Arial" pitchFamily="34" charset="0"/>
              </a:rPr>
              <a:t>H</a:t>
            </a:r>
            <a:r>
              <a:rPr lang="en-US" altLang="ja-JP" sz="1600" baseline="-25000" dirty="0">
                <a:latin typeface="Arial" pitchFamily="34" charset="0"/>
                <a:cs typeface="Arial" pitchFamily="34" charset="0"/>
              </a:rPr>
              <a:t>4</a:t>
            </a:r>
            <a:endParaRPr lang="ja-JP" altLang="en-US" sz="1600" baseline="-25000" dirty="0">
              <a:latin typeface="Arial" pitchFamily="34" charset="0"/>
              <a:cs typeface="Arial" pitchFamily="34" charset="0"/>
            </a:endParaRPr>
          </a:p>
        </p:txBody>
      </p:sp>
      <p:cxnSp>
        <p:nvCxnSpPr>
          <p:cNvPr id="58" name="直線矢印コネクタ 57"/>
          <p:cNvCxnSpPr/>
          <p:nvPr/>
        </p:nvCxnSpPr>
        <p:spPr>
          <a:xfrm>
            <a:off x="1400305" y="2817947"/>
            <a:ext cx="1281873"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3756160" y="3773981"/>
            <a:ext cx="1990055" cy="307768"/>
          </a:xfrm>
          <a:prstGeom prst="rect">
            <a:avLst/>
          </a:prstGeom>
          <a:noFill/>
        </p:spPr>
        <p:txBody>
          <a:bodyPr wrap="square" lIns="91431" tIns="45716" rIns="91431" bIns="45716" rtlCol="0">
            <a:spAutoFit/>
          </a:bodyPr>
          <a:lstStyle/>
          <a:p>
            <a:pPr algn="ctr"/>
            <a:r>
              <a:rPr lang="en-US" altLang="ja-JP" sz="1400" dirty="0" smtClean="0">
                <a:latin typeface="Arial" pitchFamily="34" charset="0"/>
                <a:cs typeface="Arial" pitchFamily="34" charset="0"/>
              </a:rPr>
              <a:t>radical polymerization</a:t>
            </a:r>
            <a:endParaRPr lang="ja-JP" altLang="en-US" sz="1400" dirty="0">
              <a:latin typeface="Arial" pitchFamily="34" charset="0"/>
              <a:cs typeface="Arial" pitchFamily="34" charset="0"/>
            </a:endParaRPr>
          </a:p>
        </p:txBody>
      </p:sp>
      <p:pic>
        <p:nvPicPr>
          <p:cNvPr id="6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734" y="2511668"/>
            <a:ext cx="655846" cy="66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8232" y="2551190"/>
            <a:ext cx="835338" cy="55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6093" y="2719812"/>
            <a:ext cx="138432" cy="1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9670" y="2324323"/>
            <a:ext cx="472778" cy="356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5" y="3230524"/>
            <a:ext cx="138432" cy="1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2871" y="4468373"/>
            <a:ext cx="138432" cy="1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テキスト ボックス 65"/>
          <p:cNvSpPr txBox="1"/>
          <p:nvPr/>
        </p:nvSpPr>
        <p:spPr>
          <a:xfrm>
            <a:off x="5400510" y="4617739"/>
            <a:ext cx="2806780" cy="523212"/>
          </a:xfrm>
          <a:prstGeom prst="rect">
            <a:avLst/>
          </a:prstGeom>
          <a:noFill/>
        </p:spPr>
        <p:txBody>
          <a:bodyPr wrap="square" lIns="91431" tIns="45716" rIns="91431" bIns="45716" rtlCol="0">
            <a:spAutoFit/>
          </a:bodyPr>
          <a:lstStyle/>
          <a:p>
            <a:pPr algn="ctr" defTabSz="914309"/>
            <a:r>
              <a:rPr lang="en-US" altLang="ja-JP" sz="1400" dirty="0" smtClean="0">
                <a:solidFill>
                  <a:prstClr val="black"/>
                </a:solidFill>
                <a:latin typeface="Arial" pitchFamily="34" charset="0"/>
                <a:cs typeface="Arial" pitchFamily="34" charset="0"/>
              </a:rPr>
              <a:t>(CH</a:t>
            </a:r>
            <a:r>
              <a:rPr lang="en-US" altLang="ja-JP" sz="1400" baseline="-25000" dirty="0" smtClean="0">
                <a:solidFill>
                  <a:prstClr val="black"/>
                </a:solidFill>
                <a:latin typeface="Arial" pitchFamily="34" charset="0"/>
                <a:cs typeface="Arial" pitchFamily="34" charset="0"/>
              </a:rPr>
              <a:t>2</a:t>
            </a:r>
            <a:r>
              <a:rPr lang="en-US" altLang="ja-JP" sz="1400" dirty="0" smtClean="0">
                <a:solidFill>
                  <a:prstClr val="black"/>
                </a:solidFill>
                <a:latin typeface="Arial" pitchFamily="34" charset="0"/>
                <a:cs typeface="Arial" pitchFamily="34" charset="0"/>
              </a:rPr>
              <a:t>CH</a:t>
            </a:r>
            <a:r>
              <a:rPr lang="en-US" altLang="ja-JP" sz="1400" baseline="-25000" dirty="0" smtClean="0">
                <a:solidFill>
                  <a:prstClr val="black"/>
                </a:solidFill>
                <a:latin typeface="Arial" pitchFamily="34" charset="0"/>
                <a:cs typeface="Arial" pitchFamily="34" charset="0"/>
              </a:rPr>
              <a:t>2</a:t>
            </a:r>
            <a:r>
              <a:rPr lang="en-US" altLang="ja-JP" sz="1400" dirty="0" smtClean="0">
                <a:solidFill>
                  <a:prstClr val="black"/>
                </a:solidFill>
                <a:latin typeface="Arial" pitchFamily="34" charset="0"/>
                <a:cs typeface="Arial" pitchFamily="34" charset="0"/>
              </a:rPr>
              <a:t>OCO</a:t>
            </a:r>
            <a:r>
              <a:rPr lang="en-US" altLang="ja-JP" sz="1400" baseline="-25000" dirty="0" smtClean="0">
                <a:solidFill>
                  <a:prstClr val="black"/>
                </a:solidFill>
                <a:latin typeface="Arial" pitchFamily="34" charset="0"/>
                <a:cs typeface="Arial" pitchFamily="34" charset="0"/>
              </a:rPr>
              <a:t>2</a:t>
            </a:r>
            <a:r>
              <a:rPr lang="en-US" altLang="ja-JP" sz="1400" dirty="0" smtClean="0">
                <a:solidFill>
                  <a:prstClr val="black"/>
                </a:solidFill>
                <a:latin typeface="Arial" pitchFamily="34" charset="0"/>
                <a:cs typeface="Arial" pitchFamily="34" charset="0"/>
              </a:rPr>
              <a:t>Li)</a:t>
            </a:r>
            <a:r>
              <a:rPr lang="en-US" altLang="ja-JP" sz="1400" baseline="-25000" dirty="0" smtClean="0">
                <a:solidFill>
                  <a:prstClr val="black"/>
                </a:solidFill>
                <a:latin typeface="Arial" pitchFamily="34" charset="0"/>
                <a:cs typeface="Arial" pitchFamily="34" charset="0"/>
              </a:rPr>
              <a:t>2</a:t>
            </a:r>
            <a:r>
              <a:rPr lang="en-US" altLang="ja-JP" sz="1400" dirty="0" smtClean="0">
                <a:solidFill>
                  <a:prstClr val="black"/>
                </a:solidFill>
                <a:latin typeface="Arial" pitchFamily="34" charset="0"/>
                <a:cs typeface="Arial" pitchFamily="34" charset="0"/>
              </a:rPr>
              <a:t>, Li</a:t>
            </a:r>
            <a:r>
              <a:rPr lang="en-US" altLang="ja-JP" sz="1400" baseline="-25000" dirty="0" smtClean="0">
                <a:solidFill>
                  <a:prstClr val="black"/>
                </a:solidFill>
                <a:latin typeface="Arial" pitchFamily="34" charset="0"/>
                <a:cs typeface="Arial" pitchFamily="34" charset="0"/>
              </a:rPr>
              <a:t>2</a:t>
            </a:r>
            <a:r>
              <a:rPr lang="en-US" altLang="ja-JP" sz="1400" dirty="0" smtClean="0">
                <a:solidFill>
                  <a:prstClr val="black"/>
                </a:solidFill>
                <a:latin typeface="Arial" pitchFamily="34" charset="0"/>
                <a:cs typeface="Arial" pitchFamily="34" charset="0"/>
              </a:rPr>
              <a:t>BDC</a:t>
            </a:r>
          </a:p>
          <a:p>
            <a:pPr algn="ctr" defTabSz="914309"/>
            <a:r>
              <a:rPr lang="en-US" altLang="ja-JP" sz="1400" dirty="0">
                <a:solidFill>
                  <a:prstClr val="black"/>
                </a:solidFill>
                <a:latin typeface="Arial" pitchFamily="34" charset="0"/>
                <a:cs typeface="Arial" pitchFamily="34" charset="0"/>
              </a:rPr>
              <a:t>(</a:t>
            </a:r>
            <a:r>
              <a:rPr lang="en-US" altLang="ja-JP" sz="1400" dirty="0" err="1">
                <a:solidFill>
                  <a:prstClr val="black"/>
                </a:solidFill>
                <a:latin typeface="Arial" pitchFamily="34" charset="0"/>
                <a:cs typeface="Arial" pitchFamily="34" charset="0"/>
              </a:rPr>
              <a:t>dilithium</a:t>
            </a:r>
            <a:r>
              <a:rPr lang="en-US" altLang="ja-JP" sz="1400" dirty="0">
                <a:solidFill>
                  <a:prstClr val="black"/>
                </a:solidFill>
                <a:latin typeface="Arial" pitchFamily="34" charset="0"/>
                <a:cs typeface="Arial" pitchFamily="34" charset="0"/>
              </a:rPr>
              <a:t> butylene </a:t>
            </a:r>
            <a:r>
              <a:rPr lang="en-US" altLang="ja-JP" sz="1400" dirty="0" err="1">
                <a:solidFill>
                  <a:prstClr val="black"/>
                </a:solidFill>
                <a:latin typeface="Arial" pitchFamily="34" charset="0"/>
                <a:cs typeface="Arial" pitchFamily="34" charset="0"/>
              </a:rPr>
              <a:t>dicarbonate</a:t>
            </a:r>
            <a:r>
              <a:rPr lang="en-US" altLang="ja-JP" sz="1400" dirty="0">
                <a:solidFill>
                  <a:prstClr val="black"/>
                </a:solidFill>
                <a:latin typeface="Arial" pitchFamily="34" charset="0"/>
                <a:cs typeface="Arial" pitchFamily="34" charset="0"/>
              </a:rPr>
              <a:t>)</a:t>
            </a:r>
            <a:endParaRPr lang="ja-JP" altLang="en-US" sz="1400" dirty="0">
              <a:solidFill>
                <a:prstClr val="black"/>
              </a:solidFill>
              <a:latin typeface="Arial" pitchFamily="34" charset="0"/>
              <a:cs typeface="Arial" pitchFamily="34" charset="0"/>
            </a:endParaRPr>
          </a:p>
        </p:txBody>
      </p:sp>
      <p:sp>
        <p:nvSpPr>
          <p:cNvPr id="67" name="テキスト ボックス 66"/>
          <p:cNvSpPr txBox="1"/>
          <p:nvPr/>
        </p:nvSpPr>
        <p:spPr>
          <a:xfrm>
            <a:off x="3550740" y="2285926"/>
            <a:ext cx="1593624" cy="307768"/>
          </a:xfrm>
          <a:prstGeom prst="rect">
            <a:avLst/>
          </a:prstGeom>
          <a:noFill/>
        </p:spPr>
        <p:txBody>
          <a:bodyPr wrap="square" lIns="91431" tIns="45716" rIns="91431" bIns="45716" rtlCol="0">
            <a:spAutoFit/>
          </a:bodyPr>
          <a:lstStyle/>
          <a:p>
            <a:pPr algn="ctr"/>
            <a:r>
              <a:rPr lang="en-US" altLang="ja-JP" sz="1400" dirty="0">
                <a:latin typeface="Arial" pitchFamily="34" charset="0"/>
                <a:cs typeface="Arial" pitchFamily="34" charset="0"/>
              </a:rPr>
              <a:t>+ </a:t>
            </a:r>
            <a:r>
              <a:rPr lang="en-US" altLang="ja-JP" sz="1400" dirty="0" smtClean="0">
                <a:latin typeface="Arial" pitchFamily="34" charset="0"/>
                <a:cs typeface="Arial" pitchFamily="34" charset="0"/>
              </a:rPr>
              <a:t>e</a:t>
            </a:r>
            <a:r>
              <a:rPr lang="en-US" altLang="ja-JP" sz="1400" baseline="30000" dirty="0" smtClean="0">
                <a:latin typeface="Arial" pitchFamily="34" charset="0"/>
                <a:cs typeface="Arial" pitchFamily="34" charset="0"/>
              </a:rPr>
              <a:t>-</a:t>
            </a:r>
            <a:r>
              <a:rPr lang="en-US" altLang="ja-JP" sz="1400" dirty="0" smtClean="0">
                <a:latin typeface="Arial" pitchFamily="34" charset="0"/>
                <a:cs typeface="Arial" pitchFamily="34" charset="0"/>
              </a:rPr>
              <a:t>, + Li</a:t>
            </a:r>
            <a:r>
              <a:rPr lang="en-US" altLang="ja-JP" sz="1400" baseline="30000" dirty="0" smtClean="0">
                <a:latin typeface="Arial" pitchFamily="34" charset="0"/>
                <a:cs typeface="Arial" pitchFamily="34" charset="0"/>
              </a:rPr>
              <a:t>+</a:t>
            </a:r>
            <a:endParaRPr lang="ja-JP" altLang="en-US" sz="1400" baseline="30000" dirty="0">
              <a:latin typeface="Arial" pitchFamily="34" charset="0"/>
              <a:cs typeface="Arial" pitchFamily="34" charset="0"/>
            </a:endParaRPr>
          </a:p>
        </p:txBody>
      </p:sp>
      <p:sp>
        <p:nvSpPr>
          <p:cNvPr id="68" name="テキスト ボックス 67"/>
          <p:cNvSpPr txBox="1"/>
          <p:nvPr/>
        </p:nvSpPr>
        <p:spPr>
          <a:xfrm>
            <a:off x="3121659" y="4977607"/>
            <a:ext cx="788011" cy="461657"/>
          </a:xfrm>
          <a:prstGeom prst="rect">
            <a:avLst/>
          </a:prstGeom>
          <a:noFill/>
        </p:spPr>
        <p:txBody>
          <a:bodyPr wrap="square" lIns="91431" tIns="45716" rIns="91431" bIns="45716" rtlCol="0">
            <a:spAutoFit/>
          </a:bodyPr>
          <a:lstStyle/>
          <a:p>
            <a:pPr algn="ctr"/>
            <a:r>
              <a:rPr lang="en-US" altLang="ja-JP" sz="2400" dirty="0">
                <a:latin typeface="Arial" pitchFamily="34" charset="0"/>
                <a:cs typeface="Arial" pitchFamily="34" charset="0"/>
              </a:rPr>
              <a:t>+</a:t>
            </a:r>
            <a:endParaRPr lang="ja-JP" altLang="en-US" sz="2400" dirty="0">
              <a:latin typeface="Arial" pitchFamily="34" charset="0"/>
              <a:cs typeface="Arial" pitchFamily="34" charset="0"/>
            </a:endParaRPr>
          </a:p>
        </p:txBody>
      </p:sp>
      <p:sp>
        <p:nvSpPr>
          <p:cNvPr id="69" name="テキスト ボックス 68"/>
          <p:cNvSpPr txBox="1"/>
          <p:nvPr/>
        </p:nvSpPr>
        <p:spPr>
          <a:xfrm>
            <a:off x="3622796" y="5027154"/>
            <a:ext cx="614509" cy="369324"/>
          </a:xfrm>
          <a:prstGeom prst="rect">
            <a:avLst/>
          </a:prstGeom>
          <a:noFill/>
        </p:spPr>
        <p:txBody>
          <a:bodyPr wrap="square" lIns="91431" tIns="45716" rIns="91431" bIns="45716" rtlCol="0">
            <a:spAutoFit/>
          </a:bodyPr>
          <a:lstStyle/>
          <a:p>
            <a:r>
              <a:rPr kumimoji="1" lang="en-US" altLang="ja-JP" dirty="0" smtClean="0">
                <a:latin typeface="Arial" pitchFamily="34" charset="0"/>
                <a:cs typeface="Arial" pitchFamily="34" charset="0"/>
              </a:rPr>
              <a:t>3</a:t>
            </a:r>
            <a:r>
              <a:rPr lang="ja-JP" altLang="en-US" dirty="0" smtClean="0">
                <a:latin typeface="Arial" pitchFamily="34" charset="0"/>
                <a:cs typeface="Arial" pitchFamily="34" charset="0"/>
              </a:rPr>
              <a:t> </a:t>
            </a:r>
            <a:r>
              <a:rPr lang="en-US" altLang="ja-JP" dirty="0" smtClean="0">
                <a:latin typeface="Arial" pitchFamily="34" charset="0"/>
                <a:cs typeface="Arial" pitchFamily="34" charset="0"/>
              </a:rPr>
              <a:t>×</a:t>
            </a:r>
            <a:endParaRPr kumimoji="1" lang="ja-JP" altLang="en-US" dirty="0">
              <a:latin typeface="Arial" pitchFamily="34" charset="0"/>
              <a:cs typeface="Arial" pitchFamily="34" charset="0"/>
            </a:endParaRPr>
          </a:p>
        </p:txBody>
      </p:sp>
      <p:sp>
        <p:nvSpPr>
          <p:cNvPr id="70" name="テキスト ボックス 69"/>
          <p:cNvSpPr txBox="1"/>
          <p:nvPr/>
        </p:nvSpPr>
        <p:spPr>
          <a:xfrm>
            <a:off x="483993" y="5530604"/>
            <a:ext cx="1116768" cy="338546"/>
          </a:xfrm>
          <a:prstGeom prst="rect">
            <a:avLst/>
          </a:prstGeom>
          <a:noFill/>
        </p:spPr>
        <p:txBody>
          <a:bodyPr wrap="square" lIns="91431" tIns="45716" rIns="91431" bIns="45716" rtlCol="0">
            <a:spAutoFit/>
          </a:bodyPr>
          <a:lstStyle/>
          <a:p>
            <a:pPr algn="ctr"/>
            <a:r>
              <a:rPr lang="en-US" altLang="ja-JP" sz="1600" dirty="0">
                <a:latin typeface="Arial" pitchFamily="34" charset="0"/>
                <a:cs typeface="Arial" pitchFamily="34" charset="0"/>
              </a:rPr>
              <a:t>PF</a:t>
            </a:r>
            <a:r>
              <a:rPr lang="en-US" altLang="ja-JP" sz="1600" baseline="-25000" dirty="0">
                <a:latin typeface="Arial" pitchFamily="34" charset="0"/>
                <a:cs typeface="Arial" pitchFamily="34" charset="0"/>
              </a:rPr>
              <a:t>6</a:t>
            </a:r>
            <a:r>
              <a:rPr lang="en-US" altLang="ja-JP" sz="1600" baseline="30000" dirty="0">
                <a:latin typeface="Arial" pitchFamily="34" charset="0"/>
                <a:cs typeface="Arial" pitchFamily="34" charset="0"/>
              </a:rPr>
              <a:t>-</a:t>
            </a:r>
            <a:endParaRPr lang="ja-JP" altLang="en-US" sz="1600" baseline="30000" dirty="0">
              <a:latin typeface="Arial" pitchFamily="34" charset="0"/>
              <a:cs typeface="Arial" pitchFamily="34" charset="0"/>
            </a:endParaRPr>
          </a:p>
        </p:txBody>
      </p:sp>
      <p:sp>
        <p:nvSpPr>
          <p:cNvPr id="71" name="テキスト ボックス 70"/>
          <p:cNvSpPr txBox="1"/>
          <p:nvPr/>
        </p:nvSpPr>
        <p:spPr>
          <a:xfrm>
            <a:off x="2509836" y="5422583"/>
            <a:ext cx="1116768" cy="338546"/>
          </a:xfrm>
          <a:prstGeom prst="rect">
            <a:avLst/>
          </a:prstGeom>
          <a:noFill/>
        </p:spPr>
        <p:txBody>
          <a:bodyPr wrap="square" lIns="91431" tIns="45716" rIns="91431" bIns="45716" rtlCol="0">
            <a:spAutoFit/>
          </a:bodyPr>
          <a:lstStyle/>
          <a:p>
            <a:pPr algn="ctr"/>
            <a:r>
              <a:rPr lang="en-US" altLang="ja-JP" sz="1600" dirty="0">
                <a:latin typeface="Arial" pitchFamily="34" charset="0"/>
                <a:cs typeface="Arial" pitchFamily="34" charset="0"/>
              </a:rPr>
              <a:t>PF</a:t>
            </a:r>
            <a:r>
              <a:rPr lang="en-US" altLang="ja-JP" sz="1600" baseline="-25000" dirty="0">
                <a:latin typeface="Arial" pitchFamily="34" charset="0"/>
                <a:cs typeface="Arial" pitchFamily="34" charset="0"/>
              </a:rPr>
              <a:t>3</a:t>
            </a:r>
            <a:endParaRPr lang="ja-JP" altLang="en-US" sz="1600" baseline="-25000" dirty="0">
              <a:latin typeface="Arial" pitchFamily="34" charset="0"/>
              <a:cs typeface="Arial" pitchFamily="34" charset="0"/>
            </a:endParaRPr>
          </a:p>
        </p:txBody>
      </p:sp>
      <p:pic>
        <p:nvPicPr>
          <p:cNvPr id="72"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5048" y="4899229"/>
            <a:ext cx="587662" cy="64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84163" y="5034469"/>
            <a:ext cx="586727" cy="35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49197" y="5093613"/>
            <a:ext cx="232026" cy="22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94035" y="5136396"/>
            <a:ext cx="165750" cy="16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テキスト ボックス 75"/>
          <p:cNvSpPr txBox="1"/>
          <p:nvPr/>
        </p:nvSpPr>
        <p:spPr>
          <a:xfrm>
            <a:off x="1177564" y="4921549"/>
            <a:ext cx="1593624" cy="307768"/>
          </a:xfrm>
          <a:prstGeom prst="rect">
            <a:avLst/>
          </a:prstGeom>
          <a:noFill/>
        </p:spPr>
        <p:txBody>
          <a:bodyPr wrap="square" lIns="91431" tIns="45716" rIns="91431" bIns="45716" rtlCol="0">
            <a:spAutoFit/>
          </a:bodyPr>
          <a:lstStyle/>
          <a:p>
            <a:pPr algn="ctr"/>
            <a:r>
              <a:rPr lang="en-US" altLang="ja-JP" sz="1400" dirty="0">
                <a:latin typeface="Arial" pitchFamily="34" charset="0"/>
                <a:cs typeface="Arial" pitchFamily="34" charset="0"/>
              </a:rPr>
              <a:t>+ </a:t>
            </a:r>
            <a:r>
              <a:rPr lang="en-US" altLang="ja-JP" sz="1400" dirty="0" smtClean="0">
                <a:latin typeface="Arial" pitchFamily="34" charset="0"/>
                <a:cs typeface="Arial" pitchFamily="34" charset="0"/>
              </a:rPr>
              <a:t>2e</a:t>
            </a:r>
            <a:r>
              <a:rPr lang="en-US" altLang="ja-JP" sz="1400" baseline="30000" dirty="0" smtClean="0">
                <a:latin typeface="Arial" pitchFamily="34" charset="0"/>
                <a:cs typeface="Arial" pitchFamily="34" charset="0"/>
              </a:rPr>
              <a:t>-</a:t>
            </a:r>
            <a:r>
              <a:rPr lang="en-US" altLang="ja-JP" sz="1400" dirty="0" smtClean="0">
                <a:latin typeface="Arial" pitchFamily="34" charset="0"/>
                <a:cs typeface="Arial" pitchFamily="34" charset="0"/>
              </a:rPr>
              <a:t>, + 3Li</a:t>
            </a:r>
            <a:r>
              <a:rPr lang="en-US" altLang="ja-JP" sz="1400" baseline="30000" dirty="0" smtClean="0">
                <a:latin typeface="Arial" pitchFamily="34" charset="0"/>
                <a:cs typeface="Arial" pitchFamily="34" charset="0"/>
              </a:rPr>
              <a:t>+</a:t>
            </a:r>
            <a:endParaRPr lang="ja-JP" altLang="en-US" sz="1400" baseline="30000" dirty="0">
              <a:latin typeface="Arial" pitchFamily="34" charset="0"/>
              <a:cs typeface="Arial" pitchFamily="34" charset="0"/>
            </a:endParaRPr>
          </a:p>
        </p:txBody>
      </p:sp>
      <p:cxnSp>
        <p:nvCxnSpPr>
          <p:cNvPr id="77" name="直線矢印コネクタ 76"/>
          <p:cNvCxnSpPr/>
          <p:nvPr/>
        </p:nvCxnSpPr>
        <p:spPr>
          <a:xfrm>
            <a:off x="1400305" y="5234025"/>
            <a:ext cx="1281873"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25583" y="1973312"/>
            <a:ext cx="2359546"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(EC)</a:t>
            </a:r>
            <a:endParaRPr kumimoji="1" lang="ja-JP" altLang="en-US" sz="2000" dirty="0">
              <a:latin typeface="Arial" panose="020B0604020202020204" pitchFamily="34" charset="0"/>
              <a:cs typeface="Arial" panose="020B0604020202020204" pitchFamily="34" charset="0"/>
            </a:endParaRPr>
          </a:p>
        </p:txBody>
      </p:sp>
      <p:sp>
        <p:nvSpPr>
          <p:cNvPr id="78" name="テキスト ボックス 77"/>
          <p:cNvSpPr txBox="1"/>
          <p:nvPr/>
        </p:nvSpPr>
        <p:spPr>
          <a:xfrm>
            <a:off x="625113" y="4370009"/>
            <a:ext cx="2359546"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(PF</a:t>
            </a:r>
            <a:r>
              <a:rPr kumimoji="1" lang="en-US" altLang="ja-JP" sz="2000" baseline="-25000" dirty="0" smtClean="0">
                <a:latin typeface="Arial" panose="020B0604020202020204" pitchFamily="34" charset="0"/>
                <a:cs typeface="Arial" panose="020B0604020202020204" pitchFamily="34" charset="0"/>
              </a:rPr>
              <a:t>6</a:t>
            </a:r>
            <a:r>
              <a:rPr kumimoji="1" lang="en-US" altLang="ja-JP" sz="2000" baseline="30000" dirty="0" smtClean="0">
                <a:latin typeface="Arial" panose="020B0604020202020204" pitchFamily="34" charset="0"/>
                <a:cs typeface="Arial" panose="020B0604020202020204" pitchFamily="34" charset="0"/>
              </a:rPr>
              <a:t>-</a:t>
            </a:r>
            <a:r>
              <a:rPr kumimoji="1" lang="en-US" altLang="ja-JP" sz="2000" dirty="0" smtClean="0">
                <a:latin typeface="Arial" panose="020B0604020202020204" pitchFamily="34" charset="0"/>
                <a:cs typeface="Arial" panose="020B0604020202020204" pitchFamily="34" charset="0"/>
              </a:rPr>
              <a:t>)</a:t>
            </a:r>
            <a:endParaRPr kumimoji="1" lang="ja-JP" altLang="en-US" sz="2000" dirty="0">
              <a:latin typeface="Arial" panose="020B0604020202020204" pitchFamily="34" charset="0"/>
              <a:cs typeface="Arial" panose="020B0604020202020204" pitchFamily="34" charset="0"/>
            </a:endParaRPr>
          </a:p>
        </p:txBody>
      </p:sp>
      <p:sp>
        <p:nvSpPr>
          <p:cNvPr id="79" name="正方形/長方形 38"/>
          <p:cNvSpPr/>
          <p:nvPr/>
        </p:nvSpPr>
        <p:spPr>
          <a:xfrm>
            <a:off x="627191" y="1109412"/>
            <a:ext cx="7891711" cy="646331"/>
          </a:xfrm>
          <a:prstGeom prst="rect">
            <a:avLst/>
          </a:prstGeom>
        </p:spPr>
        <p:txBody>
          <a:bodyPr wrap="square">
            <a:spAutoFit/>
          </a:bodyPr>
          <a:lstStyle/>
          <a:p>
            <a:pPr algn="just">
              <a:spcBef>
                <a:spcPts val="600"/>
              </a:spcBef>
            </a:pPr>
            <a:r>
              <a:rPr lang="en-US" altLang="ja-JP" dirty="0" smtClean="0">
                <a:latin typeface="Arial" panose="020B0604020202020204" pitchFamily="34" charset="0"/>
                <a:cs typeface="Arial" panose="020B0604020202020204" pitchFamily="34" charset="0"/>
              </a:rPr>
              <a:t>In the present hybrid MC/MD reaction simulations, I employed the same elementary chemical reaction processes as the previous ones [2].</a:t>
            </a:r>
          </a:p>
        </p:txBody>
      </p:sp>
      <p:sp>
        <p:nvSpPr>
          <p:cNvPr id="3" name="正方形/長方形 2"/>
          <p:cNvSpPr/>
          <p:nvPr/>
        </p:nvSpPr>
        <p:spPr>
          <a:xfrm>
            <a:off x="640501" y="6167578"/>
            <a:ext cx="7903143" cy="307777"/>
          </a:xfrm>
          <a:prstGeom prst="rect">
            <a:avLst/>
          </a:prstGeom>
        </p:spPr>
        <p:txBody>
          <a:bodyPr wrap="square">
            <a:spAutoFit/>
          </a:bodyPr>
          <a:lstStyle/>
          <a:p>
            <a:r>
              <a:rPr lang="en-US" altLang="ja-JP" sz="1400" dirty="0" smtClean="0">
                <a:latin typeface="Arial" panose="020B0604020202020204" pitchFamily="34" charset="0"/>
                <a:cs typeface="Arial" panose="020B0604020202020204" pitchFamily="34" charset="0"/>
              </a:rPr>
              <a:t>[2] N. Takenaka, Y. Suzuki, Y. Sakai, M. </a:t>
            </a:r>
            <a:r>
              <a:rPr lang="en-US" altLang="ja-JP" sz="1400" dirty="0" err="1" smtClean="0">
                <a:latin typeface="Arial" panose="020B0604020202020204" pitchFamily="34" charset="0"/>
                <a:cs typeface="Arial" panose="020B0604020202020204" pitchFamily="34" charset="0"/>
              </a:rPr>
              <a:t>Nagaoka</a:t>
            </a:r>
            <a:r>
              <a:rPr lang="en-US" altLang="ja-JP" sz="1400" dirty="0" smtClean="0">
                <a:latin typeface="Arial" panose="020B0604020202020204" pitchFamily="34" charset="0"/>
                <a:cs typeface="Arial" panose="020B0604020202020204" pitchFamily="34" charset="0"/>
              </a:rPr>
              <a:t>, </a:t>
            </a:r>
            <a:r>
              <a:rPr lang="en-US" altLang="ja-JP" sz="1400" i="1" dirty="0" smtClean="0">
                <a:latin typeface="Arial" panose="020B0604020202020204" pitchFamily="34" charset="0"/>
                <a:cs typeface="Arial" panose="020B0604020202020204" pitchFamily="34" charset="0"/>
              </a:rPr>
              <a:t>J. Phys. Chem. C</a:t>
            </a:r>
            <a:r>
              <a:rPr lang="en-US" altLang="ja-JP" sz="1400" dirty="0" smtClean="0">
                <a:latin typeface="Arial" panose="020B0604020202020204" pitchFamily="34" charset="0"/>
                <a:cs typeface="Arial" panose="020B0604020202020204" pitchFamily="34" charset="0"/>
              </a:rPr>
              <a:t>, 118, 10874 (2014).</a:t>
            </a:r>
            <a:endParaRPr lang="ja-JP" altLang="en-US" sz="1400" dirty="0"/>
          </a:p>
        </p:txBody>
      </p:sp>
    </p:spTree>
    <p:extLst>
      <p:ext uri="{BB962C8B-B14F-4D97-AF65-F5344CB8AC3E}">
        <p14:creationId xmlns:p14="http://schemas.microsoft.com/office/powerpoint/2010/main" val="4133890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55168" y="2624758"/>
            <a:ext cx="6245971" cy="1352293"/>
          </a:xfrm>
          <a:prstGeom prst="rect">
            <a:avLst/>
          </a:prstGeom>
        </p:spPr>
      </p:pic>
      <p:sp>
        <p:nvSpPr>
          <p:cNvPr id="4" name="スライド番号プレースホルダー 3"/>
          <p:cNvSpPr>
            <a:spLocks noGrp="1"/>
          </p:cNvSpPr>
          <p:nvPr>
            <p:ph type="sldNum" sz="quarter" idx="12"/>
          </p:nvPr>
        </p:nvSpPr>
        <p:spPr>
          <a:xfrm>
            <a:off x="7010400" y="6493913"/>
            <a:ext cx="2133600" cy="365125"/>
          </a:xfrm>
        </p:spPr>
        <p:txBody>
          <a:bodyPr/>
          <a:lstStyle/>
          <a:p>
            <a:fld id="{57FA2C24-0026-45F8-A1B9-895AA9A208DB}" type="slidenum">
              <a:rPr kumimoji="1" lang="ja-JP" altLang="en-US" sz="1400" smtClean="0">
                <a:solidFill>
                  <a:schemeClr val="tx1"/>
                </a:solidFill>
                <a:latin typeface="Arial" panose="020B0604020202020204" pitchFamily="34" charset="0"/>
                <a:cs typeface="Arial" panose="020B0604020202020204" pitchFamily="34" charset="0"/>
              </a:rPr>
              <a:t>11</a:t>
            </a:fld>
            <a:endParaRPr kumimoji="1" lang="ja-JP" altLang="en-US" sz="1400"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2385" y="118301"/>
            <a:ext cx="8827036" cy="478896"/>
          </a:xfrm>
        </p:spPr>
        <p:txBody>
          <a:bodyPr>
            <a:no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Snapshots of hybrid MC/MD reaction </a:t>
            </a:r>
            <a:r>
              <a:rPr lang="en-US" altLang="ja-JP"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s</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imulation</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0190" y="3284981"/>
            <a:ext cx="897426" cy="65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6527568" y="2733035"/>
            <a:ext cx="2594848" cy="369324"/>
          </a:xfrm>
          <a:prstGeom prst="rect">
            <a:avLst/>
          </a:prstGeom>
          <a:noFill/>
        </p:spPr>
        <p:txBody>
          <a:bodyPr wrap="square" lIns="91431" tIns="45716" rIns="91431" bIns="45716" rtlCol="0">
            <a:spAutoFit/>
          </a:bodyPr>
          <a:lstStyle/>
          <a:p>
            <a:pPr algn="ctr"/>
            <a:r>
              <a:rPr lang="en-US" altLang="ja-JP" u="sng" dirty="0" smtClean="0">
                <a:latin typeface="Arial" panose="020B0604020202020204" pitchFamily="34" charset="0"/>
                <a:ea typeface="メイリオ" panose="020B0604030504040204" pitchFamily="50" charset="-128"/>
                <a:cs typeface="Arial" panose="020B0604020202020204" pitchFamily="34" charset="0"/>
              </a:rPr>
              <a:t>Reaction product</a:t>
            </a:r>
            <a:endParaRPr lang="ja-JP" altLang="en-US" u="sng" dirty="0">
              <a:latin typeface="Arial" panose="020B0604020202020204" pitchFamily="34" charset="0"/>
              <a:ea typeface="メイリオ" panose="020B0604030504040204" pitchFamily="50" charset="-128"/>
              <a:cs typeface="Arial" panose="020B0604020202020204" pitchFamily="34" charset="0"/>
            </a:endParaRPr>
          </a:p>
        </p:txBody>
      </p:sp>
      <p:pic>
        <p:nvPicPr>
          <p:cNvPr id="42" name="Picture 2"/>
          <p:cNvPicPr>
            <a:picLocks noChangeAspect="1" noChangeArrowheads="1"/>
          </p:cNvPicPr>
          <p:nvPr/>
        </p:nvPicPr>
        <p:blipFill>
          <a:blip r:embed="rId6" cstate="print"/>
          <a:srcRect/>
          <a:stretch>
            <a:fillRect/>
          </a:stretch>
        </p:blipFill>
        <p:spPr bwMode="auto">
          <a:xfrm>
            <a:off x="6946824" y="3465801"/>
            <a:ext cx="616597" cy="430014"/>
          </a:xfrm>
          <a:prstGeom prst="rect">
            <a:avLst/>
          </a:prstGeom>
          <a:noFill/>
          <a:ln w="9525">
            <a:noFill/>
            <a:miter lim="800000"/>
            <a:headEnd/>
            <a:tailEnd/>
          </a:ln>
        </p:spPr>
      </p:pic>
      <p:pic>
        <p:nvPicPr>
          <p:cNvPr id="43"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0072" y="4381831"/>
            <a:ext cx="381996" cy="37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テキスト ボックス 43"/>
          <p:cNvSpPr txBox="1"/>
          <p:nvPr/>
        </p:nvSpPr>
        <p:spPr>
          <a:xfrm>
            <a:off x="7824992" y="3928330"/>
            <a:ext cx="1056732" cy="307768"/>
          </a:xfrm>
          <a:prstGeom prst="rect">
            <a:avLst/>
          </a:prstGeom>
          <a:noFill/>
        </p:spPr>
        <p:txBody>
          <a:bodyPr wrap="square" lIns="91431" tIns="45716" rIns="91431" bIns="45716" rtlCol="0">
            <a:spAutoFit/>
          </a:bodyPr>
          <a:lstStyle/>
          <a:p>
            <a:pPr algn="ctr"/>
            <a:r>
              <a:rPr lang="en-US" altLang="ja-JP" sz="1400" dirty="0" smtClean="0">
                <a:latin typeface="Arial" pitchFamily="34" charset="0"/>
                <a:cs typeface="Arial" panose="020B0604020202020204" pitchFamily="34" charset="0"/>
              </a:rPr>
              <a:t>Li</a:t>
            </a:r>
            <a:r>
              <a:rPr lang="en-US" altLang="ja-JP" sz="1400" baseline="-25000" dirty="0" smtClean="0">
                <a:latin typeface="Arial" pitchFamily="34" charset="0"/>
                <a:cs typeface="Arial" panose="020B0604020202020204" pitchFamily="34" charset="0"/>
              </a:rPr>
              <a:t>2</a:t>
            </a:r>
            <a:r>
              <a:rPr lang="en-US" altLang="ja-JP" sz="1400" dirty="0" smtClean="0">
                <a:latin typeface="Arial" pitchFamily="34" charset="0"/>
                <a:cs typeface="Arial" panose="020B0604020202020204" pitchFamily="34" charset="0"/>
              </a:rPr>
              <a:t>BDC</a:t>
            </a:r>
            <a:endParaRPr lang="ja-JP" altLang="en-US" sz="1400" dirty="0">
              <a:latin typeface="Arial" pitchFamily="34" charset="0"/>
              <a:cs typeface="Arial" panose="020B0604020202020204" pitchFamily="34" charset="0"/>
            </a:endParaRPr>
          </a:p>
        </p:txBody>
      </p:sp>
      <p:sp>
        <p:nvSpPr>
          <p:cNvPr id="45" name="テキスト ボックス 44"/>
          <p:cNvSpPr txBox="1"/>
          <p:nvPr/>
        </p:nvSpPr>
        <p:spPr>
          <a:xfrm>
            <a:off x="6677979" y="3848203"/>
            <a:ext cx="1200329" cy="307768"/>
          </a:xfrm>
          <a:prstGeom prst="rect">
            <a:avLst/>
          </a:prstGeom>
          <a:noFill/>
        </p:spPr>
        <p:txBody>
          <a:bodyPr wrap="square" lIns="91431" tIns="45716" rIns="91431" bIns="45716" rtlCol="0">
            <a:spAutoFit/>
          </a:bodyPr>
          <a:lstStyle/>
          <a:p>
            <a:pPr algn="ctr"/>
            <a:r>
              <a:rPr lang="en-US" altLang="ja-JP" sz="1400" dirty="0" err="1" smtClean="0">
                <a:latin typeface="Arial" pitchFamily="34" charset="0"/>
                <a:cs typeface="Arial" panose="020B0604020202020204" pitchFamily="34" charset="0"/>
              </a:rPr>
              <a:t>LiEC</a:t>
            </a:r>
            <a:endParaRPr lang="ja-JP" altLang="en-US" sz="1400" dirty="0">
              <a:latin typeface="Arial" pitchFamily="34" charset="0"/>
              <a:cs typeface="Arial" panose="020B0604020202020204" pitchFamily="34" charset="0"/>
            </a:endParaRPr>
          </a:p>
        </p:txBody>
      </p:sp>
      <p:sp>
        <p:nvSpPr>
          <p:cNvPr id="46" name="テキスト ボックス 45"/>
          <p:cNvSpPr txBox="1"/>
          <p:nvPr/>
        </p:nvSpPr>
        <p:spPr>
          <a:xfrm>
            <a:off x="6912682" y="4730338"/>
            <a:ext cx="936724" cy="307768"/>
          </a:xfrm>
          <a:prstGeom prst="rect">
            <a:avLst/>
          </a:prstGeom>
          <a:noFill/>
        </p:spPr>
        <p:txBody>
          <a:bodyPr wrap="square" lIns="91431" tIns="45716" rIns="91431" bIns="45716" rtlCol="0">
            <a:spAutoFit/>
          </a:bodyPr>
          <a:lstStyle/>
          <a:p>
            <a:pPr algn="ctr"/>
            <a:r>
              <a:rPr lang="en-US" altLang="ja-JP" sz="1400" dirty="0">
                <a:latin typeface="Arial" pitchFamily="34" charset="0"/>
                <a:cs typeface="Arial" panose="020B0604020202020204" pitchFamily="34" charset="0"/>
              </a:rPr>
              <a:t>Li</a:t>
            </a:r>
            <a:r>
              <a:rPr lang="en-US" altLang="ja-JP" sz="1400" baseline="-25000" dirty="0">
                <a:latin typeface="Arial" pitchFamily="34" charset="0"/>
                <a:cs typeface="Arial" panose="020B0604020202020204" pitchFamily="34" charset="0"/>
              </a:rPr>
              <a:t>2</a:t>
            </a:r>
            <a:r>
              <a:rPr lang="en-US" altLang="ja-JP" sz="1400" dirty="0">
                <a:latin typeface="Arial" pitchFamily="34" charset="0"/>
                <a:cs typeface="Arial" panose="020B0604020202020204" pitchFamily="34" charset="0"/>
              </a:rPr>
              <a:t>CO</a:t>
            </a:r>
            <a:r>
              <a:rPr lang="en-US" altLang="ja-JP" sz="1400" baseline="-25000" dirty="0">
                <a:latin typeface="Arial" pitchFamily="34" charset="0"/>
                <a:cs typeface="Arial" panose="020B0604020202020204" pitchFamily="34" charset="0"/>
              </a:rPr>
              <a:t>3</a:t>
            </a:r>
            <a:endParaRPr lang="ja-JP" altLang="en-US" sz="1400" dirty="0">
              <a:latin typeface="Arial" pitchFamily="34" charset="0"/>
              <a:cs typeface="Arial" panose="020B0604020202020204" pitchFamily="34" charset="0"/>
            </a:endParaRPr>
          </a:p>
        </p:txBody>
      </p:sp>
      <p:sp>
        <p:nvSpPr>
          <p:cNvPr id="80" name="テキスト ボックス 79"/>
          <p:cNvSpPr txBox="1"/>
          <p:nvPr/>
        </p:nvSpPr>
        <p:spPr>
          <a:xfrm>
            <a:off x="7039279" y="5619455"/>
            <a:ext cx="612726" cy="307768"/>
          </a:xfrm>
          <a:prstGeom prst="rect">
            <a:avLst/>
          </a:prstGeom>
          <a:noFill/>
        </p:spPr>
        <p:txBody>
          <a:bodyPr wrap="square" lIns="91431" tIns="45716" rIns="91431" bIns="45716" rtlCol="0">
            <a:spAutoFit/>
          </a:bodyPr>
          <a:lstStyle/>
          <a:p>
            <a:pPr algn="ctr"/>
            <a:r>
              <a:rPr lang="en-US" altLang="ja-JP" sz="1400" dirty="0" smtClean="0">
                <a:latin typeface="Arial" pitchFamily="34" charset="0"/>
                <a:cs typeface="Arial" panose="020B0604020202020204" pitchFamily="34" charset="0"/>
              </a:rPr>
              <a:t>C</a:t>
            </a:r>
            <a:r>
              <a:rPr lang="en-US" altLang="ja-JP" sz="1400" baseline="-25000" dirty="0" smtClean="0">
                <a:latin typeface="Arial" pitchFamily="34" charset="0"/>
                <a:cs typeface="Arial" panose="020B0604020202020204" pitchFamily="34" charset="0"/>
              </a:rPr>
              <a:t>2</a:t>
            </a:r>
            <a:r>
              <a:rPr lang="en-US" altLang="ja-JP" sz="1400" dirty="0" smtClean="0">
                <a:latin typeface="Arial" pitchFamily="34" charset="0"/>
                <a:cs typeface="Arial" panose="020B0604020202020204" pitchFamily="34" charset="0"/>
              </a:rPr>
              <a:t>H</a:t>
            </a:r>
            <a:r>
              <a:rPr lang="en-US" altLang="ja-JP" sz="1400" baseline="-25000" dirty="0">
                <a:latin typeface="Arial" pitchFamily="34" charset="0"/>
                <a:cs typeface="Arial" panose="020B0604020202020204" pitchFamily="34" charset="0"/>
              </a:rPr>
              <a:t>4</a:t>
            </a:r>
            <a:endParaRPr lang="ja-JP" altLang="en-US" sz="1400" baseline="-25000" dirty="0">
              <a:latin typeface="Arial" pitchFamily="34" charset="0"/>
              <a:cs typeface="Arial" panose="020B0604020202020204" pitchFamily="34" charset="0"/>
            </a:endParaRPr>
          </a:p>
        </p:txBody>
      </p:sp>
      <p:sp>
        <p:nvSpPr>
          <p:cNvPr id="81" name="テキスト ボックス 80"/>
          <p:cNvSpPr txBox="1"/>
          <p:nvPr/>
        </p:nvSpPr>
        <p:spPr>
          <a:xfrm>
            <a:off x="7873868" y="4728118"/>
            <a:ext cx="936724" cy="307768"/>
          </a:xfrm>
          <a:prstGeom prst="rect">
            <a:avLst/>
          </a:prstGeom>
          <a:noFill/>
        </p:spPr>
        <p:txBody>
          <a:bodyPr wrap="square" lIns="91431" tIns="45716" rIns="91431" bIns="45716" rtlCol="0">
            <a:spAutoFit/>
          </a:bodyPr>
          <a:lstStyle/>
          <a:p>
            <a:pPr algn="ctr"/>
            <a:r>
              <a:rPr lang="en-US" altLang="ja-JP" sz="1400" dirty="0" err="1">
                <a:latin typeface="Arial" pitchFamily="34" charset="0"/>
                <a:cs typeface="Arial" panose="020B0604020202020204" pitchFamily="34" charset="0"/>
              </a:rPr>
              <a:t>LiF</a:t>
            </a:r>
            <a:endParaRPr lang="ja-JP" altLang="en-US" sz="1400" baseline="30000" dirty="0">
              <a:latin typeface="Arial" pitchFamily="34" charset="0"/>
              <a:cs typeface="Arial" panose="020B0604020202020204" pitchFamily="34" charset="0"/>
            </a:endParaRPr>
          </a:p>
        </p:txBody>
      </p:sp>
      <p:sp>
        <p:nvSpPr>
          <p:cNvPr id="82" name="テキスト ボックス 81"/>
          <p:cNvSpPr txBox="1"/>
          <p:nvPr/>
        </p:nvSpPr>
        <p:spPr>
          <a:xfrm>
            <a:off x="8017154" y="5632804"/>
            <a:ext cx="520683" cy="307768"/>
          </a:xfrm>
          <a:prstGeom prst="rect">
            <a:avLst/>
          </a:prstGeom>
          <a:noFill/>
        </p:spPr>
        <p:txBody>
          <a:bodyPr wrap="square" lIns="91431" tIns="45716" rIns="91431" bIns="45716" rtlCol="0">
            <a:spAutoFit/>
          </a:bodyPr>
          <a:lstStyle/>
          <a:p>
            <a:pPr algn="ctr"/>
            <a:r>
              <a:rPr lang="en-US" altLang="ja-JP" sz="1400" dirty="0">
                <a:latin typeface="Arial" pitchFamily="34" charset="0"/>
                <a:cs typeface="Arial" panose="020B0604020202020204" pitchFamily="34" charset="0"/>
              </a:rPr>
              <a:t>PF</a:t>
            </a:r>
            <a:r>
              <a:rPr lang="en-US" altLang="ja-JP" sz="1400" baseline="-25000" dirty="0">
                <a:latin typeface="Arial" pitchFamily="34" charset="0"/>
                <a:cs typeface="Arial" panose="020B0604020202020204" pitchFamily="34" charset="0"/>
              </a:rPr>
              <a:t>3</a:t>
            </a:r>
            <a:endParaRPr lang="ja-JP" altLang="en-US" sz="1400" baseline="-25000" dirty="0">
              <a:latin typeface="Arial" pitchFamily="34" charset="0"/>
              <a:cs typeface="Arial" panose="020B0604020202020204" pitchFamily="34" charset="0"/>
            </a:endParaRPr>
          </a:p>
        </p:txBody>
      </p:sp>
      <p:pic>
        <p:nvPicPr>
          <p:cNvPr id="83"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7593" y="4432230"/>
            <a:ext cx="223098" cy="21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3625" y="5236430"/>
            <a:ext cx="534054" cy="3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4"/>
          <p:cNvPicPr>
            <a:picLocks noChangeAspect="1" noChangeArrowheads="1"/>
          </p:cNvPicPr>
          <p:nvPr/>
        </p:nvPicPr>
        <p:blipFill>
          <a:blip r:embed="rId10" cstate="print"/>
          <a:srcRect/>
          <a:stretch>
            <a:fillRect/>
          </a:stretch>
        </p:blipFill>
        <p:spPr bwMode="auto">
          <a:xfrm>
            <a:off x="7128706" y="5272995"/>
            <a:ext cx="419342" cy="339540"/>
          </a:xfrm>
          <a:prstGeom prst="rect">
            <a:avLst/>
          </a:prstGeom>
          <a:noFill/>
          <a:ln w="9525">
            <a:noFill/>
            <a:miter lim="800000"/>
            <a:headEnd/>
            <a:tailEnd/>
          </a:ln>
        </p:spPr>
      </p:pic>
      <p:pic>
        <p:nvPicPr>
          <p:cNvPr id="8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96041" y="3853448"/>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3577" y="3269645"/>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2242" y="3504163"/>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47364" y="4424113"/>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1369" y="4416493"/>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6680" y="4475682"/>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a:xfrm>
            <a:off x="6677979" y="2520278"/>
            <a:ext cx="2302619" cy="3669029"/>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50886" y="4311454"/>
            <a:ext cx="28354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(b) 4 V</a:t>
            </a:r>
            <a:endParaRPr kumimoji="1" lang="ja-JP" altLang="en-US" dirty="0">
              <a:latin typeface="Arial" panose="020B0604020202020204" pitchFamily="34" charset="0"/>
              <a:cs typeface="Arial" panose="020B0604020202020204" pitchFamily="34" charset="0"/>
            </a:endParaRPr>
          </a:p>
        </p:txBody>
      </p:sp>
      <p:sp>
        <p:nvSpPr>
          <p:cNvPr id="93" name="テキスト ボックス 92"/>
          <p:cNvSpPr txBox="1"/>
          <p:nvPr/>
        </p:nvSpPr>
        <p:spPr>
          <a:xfrm>
            <a:off x="215516" y="1306392"/>
            <a:ext cx="4356484"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Initial State (0 MC/MD cycle)</a:t>
            </a:r>
            <a:endParaRPr kumimoji="1" lang="ja-JP" altLang="en-US" sz="2400" dirty="0">
              <a:latin typeface="Arial" panose="020B0604020202020204" pitchFamily="34" charset="0"/>
              <a:cs typeface="Arial" panose="020B0604020202020204" pitchFamily="34" charset="0"/>
            </a:endParaRPr>
          </a:p>
        </p:txBody>
      </p:sp>
      <p:pic>
        <p:nvPicPr>
          <p:cNvPr id="11" name="図 10"/>
          <p:cNvPicPr>
            <a:picLocks noChangeAspect="1"/>
          </p:cNvPicPr>
          <p:nvPr/>
        </p:nvPicPr>
        <p:blipFill>
          <a:blip r:embed="rId12"/>
          <a:stretch>
            <a:fillRect/>
          </a:stretch>
        </p:blipFill>
        <p:spPr>
          <a:xfrm>
            <a:off x="300528" y="4900973"/>
            <a:ext cx="6176206" cy="1372765"/>
          </a:xfrm>
          <a:prstGeom prst="rect">
            <a:avLst/>
          </a:prstGeom>
        </p:spPr>
      </p:pic>
      <p:sp>
        <p:nvSpPr>
          <p:cNvPr id="33" name="テキスト ボックス 32"/>
          <p:cNvSpPr txBox="1"/>
          <p:nvPr/>
        </p:nvSpPr>
        <p:spPr>
          <a:xfrm>
            <a:off x="248952" y="2061547"/>
            <a:ext cx="28354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(a) 0 V</a:t>
            </a:r>
            <a:endParaRPr kumimoji="1" lang="ja-JP" altLang="en-US" dirty="0">
              <a:latin typeface="Arial" panose="020B0604020202020204" pitchFamily="34" charset="0"/>
              <a:cs typeface="Arial" panose="020B0604020202020204" pitchFamily="34" charset="0"/>
            </a:endParaRPr>
          </a:p>
        </p:txBody>
      </p:sp>
      <p:sp>
        <p:nvSpPr>
          <p:cNvPr id="36" name="テキスト ボックス 35"/>
          <p:cNvSpPr txBox="1"/>
          <p:nvPr/>
        </p:nvSpPr>
        <p:spPr>
          <a:xfrm>
            <a:off x="5703104" y="4740281"/>
            <a:ext cx="953081"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anode</a:t>
            </a:r>
            <a:endParaRPr kumimoji="1" lang="ja-JP" altLang="en-US" sz="1400" dirty="0">
              <a:latin typeface="Arial" panose="020B0604020202020204" pitchFamily="34" charset="0"/>
              <a:cs typeface="Arial" panose="020B0604020202020204" pitchFamily="34" charset="0"/>
            </a:endParaRPr>
          </a:p>
        </p:txBody>
      </p:sp>
      <p:sp>
        <p:nvSpPr>
          <p:cNvPr id="37" name="テキスト ボックス 36"/>
          <p:cNvSpPr txBox="1"/>
          <p:nvPr/>
        </p:nvSpPr>
        <p:spPr>
          <a:xfrm>
            <a:off x="357734" y="4747084"/>
            <a:ext cx="953081"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cathode</a:t>
            </a:r>
            <a:endParaRPr kumimoji="1" lang="ja-JP" altLang="en-US" sz="1400" dirty="0">
              <a:latin typeface="Arial" panose="020B0604020202020204" pitchFamily="34" charset="0"/>
              <a:cs typeface="Arial" panose="020B0604020202020204" pitchFamily="34" charset="0"/>
            </a:endParaRPr>
          </a:p>
        </p:txBody>
      </p:sp>
      <p:sp>
        <p:nvSpPr>
          <p:cNvPr id="38" name="テキスト ボックス 37"/>
          <p:cNvSpPr txBox="1"/>
          <p:nvPr/>
        </p:nvSpPr>
        <p:spPr>
          <a:xfrm>
            <a:off x="5687358" y="2418455"/>
            <a:ext cx="953081"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anode</a:t>
            </a:r>
            <a:endParaRPr kumimoji="1" lang="ja-JP" altLang="en-US" sz="1400" dirty="0">
              <a:latin typeface="Arial" panose="020B0604020202020204" pitchFamily="34" charset="0"/>
              <a:cs typeface="Arial" panose="020B0604020202020204" pitchFamily="34" charset="0"/>
            </a:endParaRPr>
          </a:p>
        </p:txBody>
      </p:sp>
      <p:sp>
        <p:nvSpPr>
          <p:cNvPr id="39" name="テキスト ボックス 38"/>
          <p:cNvSpPr txBox="1"/>
          <p:nvPr/>
        </p:nvSpPr>
        <p:spPr>
          <a:xfrm>
            <a:off x="341988" y="2425258"/>
            <a:ext cx="953081"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cathode</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421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a:xfrm>
            <a:off x="7010400" y="6493913"/>
            <a:ext cx="2133600" cy="365125"/>
          </a:xfrm>
        </p:spPr>
        <p:txBody>
          <a:bodyPr/>
          <a:lstStyle/>
          <a:p>
            <a:r>
              <a:rPr lang="en-US" altLang="ja-JP" sz="1400" dirty="0" smtClean="0">
                <a:solidFill>
                  <a:schemeClr val="tx1"/>
                </a:solidFill>
                <a:latin typeface="Arial" panose="020B0604020202020204" pitchFamily="34" charset="0"/>
                <a:cs typeface="Arial" panose="020B0604020202020204" pitchFamily="34" charset="0"/>
              </a:rPr>
              <a:t>12</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215516" y="1306392"/>
            <a:ext cx="4356484"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100 MC/MD cycle</a:t>
            </a:r>
            <a:endParaRPr kumimoji="1" lang="ja-JP" altLang="en-US" sz="24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タイトル 1"/>
          <p:cNvSpPr>
            <a:spLocks noGrp="1"/>
          </p:cNvSpPr>
          <p:nvPr>
            <p:ph type="title"/>
          </p:nvPr>
        </p:nvSpPr>
        <p:spPr>
          <a:xfrm>
            <a:off x="152385" y="118301"/>
            <a:ext cx="8827036" cy="478896"/>
          </a:xfrm>
        </p:spPr>
        <p:txBody>
          <a:bodyPr>
            <a:no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Snapshots of hybrid MC/MD reaction </a:t>
            </a:r>
            <a:r>
              <a:rPr lang="en-US" altLang="ja-JP"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s</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imulation</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4" name="図 13"/>
          <p:cNvPicPr>
            <a:picLocks noChangeAspect="1"/>
          </p:cNvPicPr>
          <p:nvPr/>
        </p:nvPicPr>
        <p:blipFill>
          <a:blip r:embed="rId4"/>
          <a:stretch>
            <a:fillRect/>
          </a:stretch>
        </p:blipFill>
        <p:spPr>
          <a:xfrm>
            <a:off x="266487" y="4882002"/>
            <a:ext cx="6259618" cy="1421845"/>
          </a:xfrm>
          <a:prstGeom prst="rect">
            <a:avLst/>
          </a:prstGeom>
        </p:spPr>
      </p:pic>
      <p:sp>
        <p:nvSpPr>
          <p:cNvPr id="16" name="テキスト ボックス 15"/>
          <p:cNvSpPr txBox="1"/>
          <p:nvPr/>
        </p:nvSpPr>
        <p:spPr>
          <a:xfrm>
            <a:off x="250886" y="4311454"/>
            <a:ext cx="28354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(b) 4 V</a:t>
            </a:r>
            <a:endParaRPr kumimoji="1" lang="ja-JP" altLang="en-US" dirty="0">
              <a:latin typeface="Arial" panose="020B0604020202020204" pitchFamily="34" charset="0"/>
              <a:cs typeface="Arial" panose="020B0604020202020204" pitchFamily="34" charset="0"/>
            </a:endParaRPr>
          </a:p>
        </p:txBody>
      </p:sp>
      <p:sp>
        <p:nvSpPr>
          <p:cNvPr id="17" name="テキスト ボックス 16"/>
          <p:cNvSpPr txBox="1"/>
          <p:nvPr/>
        </p:nvSpPr>
        <p:spPr>
          <a:xfrm>
            <a:off x="248952" y="2061547"/>
            <a:ext cx="28354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(a) 0 V</a:t>
            </a:r>
            <a:endParaRPr kumimoji="1" lang="ja-JP" altLang="en-US" dirty="0">
              <a:latin typeface="Arial" panose="020B0604020202020204" pitchFamily="34" charset="0"/>
              <a:cs typeface="Arial" panose="020B0604020202020204" pitchFamily="34" charset="0"/>
            </a:endParaRPr>
          </a:p>
        </p:txBody>
      </p:sp>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0190" y="3284981"/>
            <a:ext cx="897426" cy="65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6527568" y="2733035"/>
            <a:ext cx="2594848" cy="369324"/>
          </a:xfrm>
          <a:prstGeom prst="rect">
            <a:avLst/>
          </a:prstGeom>
          <a:noFill/>
        </p:spPr>
        <p:txBody>
          <a:bodyPr wrap="square" lIns="91431" tIns="45716" rIns="91431" bIns="45716" rtlCol="0">
            <a:spAutoFit/>
          </a:bodyPr>
          <a:lstStyle/>
          <a:p>
            <a:pPr algn="ctr"/>
            <a:r>
              <a:rPr lang="en-US" altLang="ja-JP" u="sng" dirty="0" smtClean="0">
                <a:latin typeface="Arial" panose="020B0604020202020204" pitchFamily="34" charset="0"/>
                <a:ea typeface="メイリオ" panose="020B0604030504040204" pitchFamily="50" charset="-128"/>
                <a:cs typeface="Arial" panose="020B0604020202020204" pitchFamily="34" charset="0"/>
              </a:rPr>
              <a:t>Reaction product</a:t>
            </a:r>
            <a:endParaRPr lang="ja-JP" altLang="en-US" u="sng" dirty="0">
              <a:latin typeface="Arial" panose="020B0604020202020204" pitchFamily="34" charset="0"/>
              <a:ea typeface="メイリオ" panose="020B0604030504040204" pitchFamily="50" charset="-128"/>
              <a:cs typeface="Arial" panose="020B0604020202020204" pitchFamily="34" charset="0"/>
            </a:endParaRPr>
          </a:p>
        </p:txBody>
      </p:sp>
      <p:pic>
        <p:nvPicPr>
          <p:cNvPr id="20" name="Picture 2"/>
          <p:cNvPicPr>
            <a:picLocks noChangeAspect="1" noChangeArrowheads="1"/>
          </p:cNvPicPr>
          <p:nvPr/>
        </p:nvPicPr>
        <p:blipFill>
          <a:blip r:embed="rId6" cstate="print"/>
          <a:srcRect/>
          <a:stretch>
            <a:fillRect/>
          </a:stretch>
        </p:blipFill>
        <p:spPr bwMode="auto">
          <a:xfrm>
            <a:off x="6946824" y="3465801"/>
            <a:ext cx="616597" cy="430014"/>
          </a:xfrm>
          <a:prstGeom prst="rect">
            <a:avLst/>
          </a:prstGeom>
          <a:noFill/>
          <a:ln w="9525">
            <a:noFill/>
            <a:miter lim="800000"/>
            <a:headEnd/>
            <a:tailEnd/>
          </a:ln>
        </p:spPr>
      </p:pic>
      <p:pic>
        <p:nvPicPr>
          <p:cNvPr id="2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0072" y="4381831"/>
            <a:ext cx="381996" cy="37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7824992" y="3928330"/>
            <a:ext cx="1056732" cy="307768"/>
          </a:xfrm>
          <a:prstGeom prst="rect">
            <a:avLst/>
          </a:prstGeom>
          <a:noFill/>
        </p:spPr>
        <p:txBody>
          <a:bodyPr wrap="square" lIns="91431" tIns="45716" rIns="91431" bIns="45716" rtlCol="0">
            <a:spAutoFit/>
          </a:bodyPr>
          <a:lstStyle/>
          <a:p>
            <a:pPr algn="ctr"/>
            <a:r>
              <a:rPr lang="en-US" altLang="ja-JP" sz="1400" dirty="0" smtClean="0">
                <a:latin typeface="Arial" pitchFamily="34" charset="0"/>
                <a:cs typeface="Arial" panose="020B0604020202020204" pitchFamily="34" charset="0"/>
              </a:rPr>
              <a:t>Li</a:t>
            </a:r>
            <a:r>
              <a:rPr lang="en-US" altLang="ja-JP" sz="1400" baseline="-25000" dirty="0" smtClean="0">
                <a:latin typeface="Arial" pitchFamily="34" charset="0"/>
                <a:cs typeface="Arial" panose="020B0604020202020204" pitchFamily="34" charset="0"/>
              </a:rPr>
              <a:t>2</a:t>
            </a:r>
            <a:r>
              <a:rPr lang="en-US" altLang="ja-JP" sz="1400" dirty="0" smtClean="0">
                <a:latin typeface="Arial" pitchFamily="34" charset="0"/>
                <a:cs typeface="Arial" panose="020B0604020202020204" pitchFamily="34" charset="0"/>
              </a:rPr>
              <a:t>BDC</a:t>
            </a:r>
            <a:endParaRPr lang="ja-JP" altLang="en-US" sz="1400" dirty="0">
              <a:latin typeface="Arial" pitchFamily="34" charset="0"/>
              <a:cs typeface="Arial" panose="020B0604020202020204" pitchFamily="34" charset="0"/>
            </a:endParaRPr>
          </a:p>
        </p:txBody>
      </p:sp>
      <p:sp>
        <p:nvSpPr>
          <p:cNvPr id="23" name="テキスト ボックス 22"/>
          <p:cNvSpPr txBox="1"/>
          <p:nvPr/>
        </p:nvSpPr>
        <p:spPr>
          <a:xfrm>
            <a:off x="6677979" y="3848203"/>
            <a:ext cx="1200329" cy="307768"/>
          </a:xfrm>
          <a:prstGeom prst="rect">
            <a:avLst/>
          </a:prstGeom>
          <a:noFill/>
        </p:spPr>
        <p:txBody>
          <a:bodyPr wrap="square" lIns="91431" tIns="45716" rIns="91431" bIns="45716" rtlCol="0">
            <a:spAutoFit/>
          </a:bodyPr>
          <a:lstStyle/>
          <a:p>
            <a:pPr algn="ctr"/>
            <a:r>
              <a:rPr lang="en-US" altLang="ja-JP" sz="1400" dirty="0" err="1" smtClean="0">
                <a:latin typeface="Arial" pitchFamily="34" charset="0"/>
                <a:cs typeface="Arial" panose="020B0604020202020204" pitchFamily="34" charset="0"/>
              </a:rPr>
              <a:t>LiEC</a:t>
            </a:r>
            <a:endParaRPr lang="ja-JP" altLang="en-US" sz="1400" dirty="0">
              <a:latin typeface="Arial" pitchFamily="34" charset="0"/>
              <a:cs typeface="Arial" panose="020B0604020202020204" pitchFamily="34" charset="0"/>
            </a:endParaRPr>
          </a:p>
        </p:txBody>
      </p:sp>
      <p:sp>
        <p:nvSpPr>
          <p:cNvPr id="24" name="テキスト ボックス 23"/>
          <p:cNvSpPr txBox="1"/>
          <p:nvPr/>
        </p:nvSpPr>
        <p:spPr>
          <a:xfrm>
            <a:off x="6912682" y="4730338"/>
            <a:ext cx="936724" cy="307768"/>
          </a:xfrm>
          <a:prstGeom prst="rect">
            <a:avLst/>
          </a:prstGeom>
          <a:noFill/>
        </p:spPr>
        <p:txBody>
          <a:bodyPr wrap="square" lIns="91431" tIns="45716" rIns="91431" bIns="45716" rtlCol="0">
            <a:spAutoFit/>
          </a:bodyPr>
          <a:lstStyle/>
          <a:p>
            <a:pPr algn="ctr"/>
            <a:r>
              <a:rPr lang="en-US" altLang="ja-JP" sz="1400" dirty="0">
                <a:latin typeface="Arial" pitchFamily="34" charset="0"/>
                <a:cs typeface="Arial" panose="020B0604020202020204" pitchFamily="34" charset="0"/>
              </a:rPr>
              <a:t>Li</a:t>
            </a:r>
            <a:r>
              <a:rPr lang="en-US" altLang="ja-JP" sz="1400" baseline="-25000" dirty="0">
                <a:latin typeface="Arial" pitchFamily="34" charset="0"/>
                <a:cs typeface="Arial" panose="020B0604020202020204" pitchFamily="34" charset="0"/>
              </a:rPr>
              <a:t>2</a:t>
            </a:r>
            <a:r>
              <a:rPr lang="en-US" altLang="ja-JP" sz="1400" dirty="0">
                <a:latin typeface="Arial" pitchFamily="34" charset="0"/>
                <a:cs typeface="Arial" panose="020B0604020202020204" pitchFamily="34" charset="0"/>
              </a:rPr>
              <a:t>CO</a:t>
            </a:r>
            <a:r>
              <a:rPr lang="en-US" altLang="ja-JP" sz="1400" baseline="-25000" dirty="0">
                <a:latin typeface="Arial" pitchFamily="34" charset="0"/>
                <a:cs typeface="Arial" panose="020B0604020202020204" pitchFamily="34" charset="0"/>
              </a:rPr>
              <a:t>3</a:t>
            </a:r>
            <a:endParaRPr lang="ja-JP" altLang="en-US" sz="1400" dirty="0">
              <a:latin typeface="Arial" pitchFamily="34" charset="0"/>
              <a:cs typeface="Arial" panose="020B0604020202020204" pitchFamily="34" charset="0"/>
            </a:endParaRPr>
          </a:p>
        </p:txBody>
      </p:sp>
      <p:sp>
        <p:nvSpPr>
          <p:cNvPr id="25" name="テキスト ボックス 24"/>
          <p:cNvSpPr txBox="1"/>
          <p:nvPr/>
        </p:nvSpPr>
        <p:spPr>
          <a:xfrm>
            <a:off x="7039279" y="5619455"/>
            <a:ext cx="612726" cy="307768"/>
          </a:xfrm>
          <a:prstGeom prst="rect">
            <a:avLst/>
          </a:prstGeom>
          <a:noFill/>
        </p:spPr>
        <p:txBody>
          <a:bodyPr wrap="square" lIns="91431" tIns="45716" rIns="91431" bIns="45716" rtlCol="0">
            <a:spAutoFit/>
          </a:bodyPr>
          <a:lstStyle/>
          <a:p>
            <a:pPr algn="ctr"/>
            <a:r>
              <a:rPr lang="en-US" altLang="ja-JP" sz="1400" dirty="0" smtClean="0">
                <a:latin typeface="Arial" pitchFamily="34" charset="0"/>
                <a:cs typeface="Arial" panose="020B0604020202020204" pitchFamily="34" charset="0"/>
              </a:rPr>
              <a:t>C</a:t>
            </a:r>
            <a:r>
              <a:rPr lang="en-US" altLang="ja-JP" sz="1400" baseline="-25000" dirty="0" smtClean="0">
                <a:latin typeface="Arial" pitchFamily="34" charset="0"/>
                <a:cs typeface="Arial" panose="020B0604020202020204" pitchFamily="34" charset="0"/>
              </a:rPr>
              <a:t>2</a:t>
            </a:r>
            <a:r>
              <a:rPr lang="en-US" altLang="ja-JP" sz="1400" dirty="0" smtClean="0">
                <a:latin typeface="Arial" pitchFamily="34" charset="0"/>
                <a:cs typeface="Arial" panose="020B0604020202020204" pitchFamily="34" charset="0"/>
              </a:rPr>
              <a:t>H</a:t>
            </a:r>
            <a:r>
              <a:rPr lang="en-US" altLang="ja-JP" sz="1400" baseline="-25000" dirty="0">
                <a:latin typeface="Arial" pitchFamily="34" charset="0"/>
                <a:cs typeface="Arial" panose="020B0604020202020204" pitchFamily="34" charset="0"/>
              </a:rPr>
              <a:t>4</a:t>
            </a:r>
            <a:endParaRPr lang="ja-JP" altLang="en-US" sz="1400" baseline="-25000" dirty="0">
              <a:latin typeface="Arial" pitchFamily="34" charset="0"/>
              <a:cs typeface="Arial" panose="020B0604020202020204" pitchFamily="34" charset="0"/>
            </a:endParaRPr>
          </a:p>
        </p:txBody>
      </p:sp>
      <p:sp>
        <p:nvSpPr>
          <p:cNvPr id="26" name="テキスト ボックス 25"/>
          <p:cNvSpPr txBox="1"/>
          <p:nvPr/>
        </p:nvSpPr>
        <p:spPr>
          <a:xfrm>
            <a:off x="7873868" y="4728118"/>
            <a:ext cx="936724" cy="307768"/>
          </a:xfrm>
          <a:prstGeom prst="rect">
            <a:avLst/>
          </a:prstGeom>
          <a:noFill/>
        </p:spPr>
        <p:txBody>
          <a:bodyPr wrap="square" lIns="91431" tIns="45716" rIns="91431" bIns="45716" rtlCol="0">
            <a:spAutoFit/>
          </a:bodyPr>
          <a:lstStyle/>
          <a:p>
            <a:pPr algn="ctr"/>
            <a:r>
              <a:rPr lang="en-US" altLang="ja-JP" sz="1400" dirty="0" err="1">
                <a:latin typeface="Arial" pitchFamily="34" charset="0"/>
                <a:cs typeface="Arial" panose="020B0604020202020204" pitchFamily="34" charset="0"/>
              </a:rPr>
              <a:t>LiF</a:t>
            </a:r>
            <a:endParaRPr lang="ja-JP" altLang="en-US" sz="1400" baseline="30000" dirty="0">
              <a:latin typeface="Arial" pitchFamily="34" charset="0"/>
              <a:cs typeface="Arial" panose="020B0604020202020204" pitchFamily="34" charset="0"/>
            </a:endParaRPr>
          </a:p>
        </p:txBody>
      </p:sp>
      <p:sp>
        <p:nvSpPr>
          <p:cNvPr id="27" name="テキスト ボックス 26"/>
          <p:cNvSpPr txBox="1"/>
          <p:nvPr/>
        </p:nvSpPr>
        <p:spPr>
          <a:xfrm>
            <a:off x="8017154" y="5632804"/>
            <a:ext cx="520683" cy="307768"/>
          </a:xfrm>
          <a:prstGeom prst="rect">
            <a:avLst/>
          </a:prstGeom>
          <a:noFill/>
        </p:spPr>
        <p:txBody>
          <a:bodyPr wrap="square" lIns="91431" tIns="45716" rIns="91431" bIns="45716" rtlCol="0">
            <a:spAutoFit/>
          </a:bodyPr>
          <a:lstStyle/>
          <a:p>
            <a:pPr algn="ctr"/>
            <a:r>
              <a:rPr lang="en-US" altLang="ja-JP" sz="1400" dirty="0">
                <a:latin typeface="Arial" pitchFamily="34" charset="0"/>
                <a:cs typeface="Arial" panose="020B0604020202020204" pitchFamily="34" charset="0"/>
              </a:rPr>
              <a:t>PF</a:t>
            </a:r>
            <a:r>
              <a:rPr lang="en-US" altLang="ja-JP" sz="1400" baseline="-25000" dirty="0">
                <a:latin typeface="Arial" pitchFamily="34" charset="0"/>
                <a:cs typeface="Arial" panose="020B0604020202020204" pitchFamily="34" charset="0"/>
              </a:rPr>
              <a:t>3</a:t>
            </a:r>
            <a:endParaRPr lang="ja-JP" altLang="en-US" sz="1400" baseline="-25000" dirty="0">
              <a:latin typeface="Arial" pitchFamily="34" charset="0"/>
              <a:cs typeface="Arial" panose="020B0604020202020204" pitchFamily="34" charset="0"/>
            </a:endParaRPr>
          </a:p>
        </p:txBody>
      </p:sp>
      <p:pic>
        <p:nvPicPr>
          <p:cNvPr id="28"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7593" y="4432230"/>
            <a:ext cx="223098" cy="21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3625" y="5236430"/>
            <a:ext cx="534054" cy="3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10" cstate="print"/>
          <a:srcRect/>
          <a:stretch>
            <a:fillRect/>
          </a:stretch>
        </p:blipFill>
        <p:spPr bwMode="auto">
          <a:xfrm>
            <a:off x="7128706" y="5272995"/>
            <a:ext cx="419342" cy="339540"/>
          </a:xfrm>
          <a:prstGeom prst="rect">
            <a:avLst/>
          </a:prstGeom>
          <a:noFill/>
          <a:ln w="9525">
            <a:noFill/>
            <a:miter lim="800000"/>
            <a:headEnd/>
            <a:tailEnd/>
          </a:ln>
        </p:spPr>
      </p:pic>
      <p:pic>
        <p:nvPicPr>
          <p:cNvPr id="3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96041" y="3853448"/>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3577" y="3269645"/>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2242" y="3504163"/>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47364" y="4424113"/>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1369" y="4416493"/>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6680" y="4475682"/>
            <a:ext cx="122358" cy="12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角丸四角形 36"/>
          <p:cNvSpPr/>
          <p:nvPr/>
        </p:nvSpPr>
        <p:spPr>
          <a:xfrm>
            <a:off x="6677979" y="2520278"/>
            <a:ext cx="2302619" cy="3669029"/>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703104" y="4740281"/>
            <a:ext cx="953081"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anode</a:t>
            </a:r>
            <a:endParaRPr kumimoji="1" lang="ja-JP" altLang="en-US" sz="1400" dirty="0">
              <a:latin typeface="Arial" panose="020B0604020202020204" pitchFamily="34" charset="0"/>
              <a:cs typeface="Arial" panose="020B0604020202020204" pitchFamily="34" charset="0"/>
            </a:endParaRPr>
          </a:p>
        </p:txBody>
      </p:sp>
      <p:sp>
        <p:nvSpPr>
          <p:cNvPr id="39" name="テキスト ボックス 38"/>
          <p:cNvSpPr txBox="1"/>
          <p:nvPr/>
        </p:nvSpPr>
        <p:spPr>
          <a:xfrm>
            <a:off x="357734" y="4747084"/>
            <a:ext cx="953081"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cathode</a:t>
            </a:r>
            <a:endParaRPr kumimoji="1" lang="ja-JP" altLang="en-US" sz="1400" dirty="0">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12"/>
          <a:stretch>
            <a:fillRect/>
          </a:stretch>
        </p:blipFill>
        <p:spPr>
          <a:xfrm>
            <a:off x="152385" y="2512135"/>
            <a:ext cx="6463062" cy="1550419"/>
          </a:xfrm>
          <a:prstGeom prst="rect">
            <a:avLst/>
          </a:prstGeom>
        </p:spPr>
      </p:pic>
      <p:sp>
        <p:nvSpPr>
          <p:cNvPr id="40" name="テキスト ボックス 39"/>
          <p:cNvSpPr txBox="1"/>
          <p:nvPr/>
        </p:nvSpPr>
        <p:spPr>
          <a:xfrm>
            <a:off x="5687358" y="2418455"/>
            <a:ext cx="953081"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anode</a:t>
            </a:r>
            <a:endParaRPr kumimoji="1" lang="ja-JP" altLang="en-US" sz="1400" dirty="0">
              <a:latin typeface="Arial" panose="020B0604020202020204" pitchFamily="34" charset="0"/>
              <a:cs typeface="Arial" panose="020B0604020202020204" pitchFamily="34" charset="0"/>
            </a:endParaRPr>
          </a:p>
        </p:txBody>
      </p:sp>
      <p:sp>
        <p:nvSpPr>
          <p:cNvPr id="41" name="テキスト ボックス 40"/>
          <p:cNvSpPr txBox="1"/>
          <p:nvPr/>
        </p:nvSpPr>
        <p:spPr>
          <a:xfrm>
            <a:off x="341988" y="2425258"/>
            <a:ext cx="953081"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cathode</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010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2385" y="118301"/>
            <a:ext cx="8827036" cy="478896"/>
          </a:xfrm>
        </p:spPr>
        <p:txBody>
          <a:bodyPr>
            <a:no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Changes in the </a:t>
            </a:r>
            <a:r>
              <a:rPr lang="en-US" altLang="ja-JP"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e</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lectrode </a:t>
            </a:r>
            <a:r>
              <a:rPr lang="en-US" altLang="ja-JP"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c</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harges</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テキスト ボックス 9"/>
          <p:cNvSpPr txBox="1"/>
          <p:nvPr/>
        </p:nvSpPr>
        <p:spPr>
          <a:xfrm>
            <a:off x="2656943" y="4665678"/>
            <a:ext cx="2592288" cy="369332"/>
          </a:xfrm>
          <a:prstGeom prst="rect">
            <a:avLst/>
          </a:prstGeom>
          <a:noFill/>
        </p:spPr>
        <p:txBody>
          <a:bodyPr wrap="square" rtlCol="0">
            <a:spAutoFit/>
          </a:bodyPr>
          <a:lstStyle/>
          <a:p>
            <a:pPr algn="ctr"/>
            <a:r>
              <a:rPr kumimoji="1" lang="en-US" altLang="ja-JP" dirty="0" smtClean="0">
                <a:latin typeface="Arial" panose="020B0604020202020204" pitchFamily="34" charset="0"/>
                <a:cs typeface="Arial" panose="020B0604020202020204" pitchFamily="34" charset="0"/>
              </a:rPr>
              <a:t>MC/MD Cycle</a:t>
            </a:r>
            <a:endParaRPr kumimoji="1" lang="ja-JP" altLang="en-US" dirty="0">
              <a:latin typeface="Arial" panose="020B0604020202020204" pitchFamily="34" charset="0"/>
              <a:cs typeface="Arial" panose="020B0604020202020204" pitchFamily="34" charset="0"/>
            </a:endParaRPr>
          </a:p>
        </p:txBody>
      </p:sp>
      <p:sp>
        <p:nvSpPr>
          <p:cNvPr id="11" name="テキスト ボックス 10"/>
          <p:cNvSpPr txBox="1"/>
          <p:nvPr/>
        </p:nvSpPr>
        <p:spPr>
          <a:xfrm rot="16200000">
            <a:off x="-435800" y="2770673"/>
            <a:ext cx="2592288" cy="369332"/>
          </a:xfrm>
          <a:prstGeom prst="rect">
            <a:avLst/>
          </a:prstGeom>
          <a:noFill/>
        </p:spPr>
        <p:txBody>
          <a:bodyPr wrap="square" rtlCol="0">
            <a:spAutoFit/>
          </a:bodyPr>
          <a:lstStyle/>
          <a:p>
            <a:pPr algn="ctr"/>
            <a:r>
              <a:rPr kumimoji="1" lang="en-US" altLang="ja-JP" dirty="0" smtClean="0">
                <a:latin typeface="Arial" panose="020B0604020202020204" pitchFamily="34" charset="0"/>
                <a:cs typeface="Arial" panose="020B0604020202020204" pitchFamily="34" charset="0"/>
              </a:rPr>
              <a:t>Charge [e]</a:t>
            </a:r>
            <a:endParaRPr kumimoji="1" lang="ja-JP" altLang="en-US" dirty="0">
              <a:latin typeface="Arial" panose="020B0604020202020204" pitchFamily="34" charset="0"/>
              <a:cs typeface="Arial" panose="020B0604020202020204" pitchFamily="34" charset="0"/>
            </a:endParaRPr>
          </a:p>
        </p:txBody>
      </p:sp>
      <p:sp>
        <p:nvSpPr>
          <p:cNvPr id="16" name="正方形/長方形 38"/>
          <p:cNvSpPr/>
          <p:nvPr/>
        </p:nvSpPr>
        <p:spPr>
          <a:xfrm>
            <a:off x="620047" y="5163666"/>
            <a:ext cx="7891711" cy="1631216"/>
          </a:xfrm>
          <a:prstGeom prst="rect">
            <a:avLst/>
          </a:prstGeom>
        </p:spPr>
        <p:txBody>
          <a:bodyPr wrap="square">
            <a:spAutoFit/>
          </a:bodyPr>
          <a:lstStyle/>
          <a:p>
            <a:pPr marL="285750" indent="-285750" algn="just">
              <a:spcBef>
                <a:spcPts val="600"/>
              </a:spcBef>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The electrode charges frequently changed depending on the reduction reactions so as to keep the voltage.</a:t>
            </a:r>
          </a:p>
          <a:p>
            <a:pPr marL="285750" indent="-285750" algn="just">
              <a:spcBef>
                <a:spcPts val="1200"/>
              </a:spcBef>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The electrode </a:t>
            </a:r>
            <a:r>
              <a:rPr lang="en-US" altLang="ja-JP" dirty="0">
                <a:latin typeface="Arial" panose="020B0604020202020204" pitchFamily="34" charset="0"/>
                <a:cs typeface="Arial" panose="020B0604020202020204" pitchFamily="34" charset="0"/>
              </a:rPr>
              <a:t>charges </a:t>
            </a:r>
            <a:r>
              <a:rPr lang="en-US" altLang="ja-JP" dirty="0" smtClean="0">
                <a:latin typeface="Arial" panose="020B0604020202020204" pitchFamily="34" charset="0"/>
                <a:cs typeface="Arial" panose="020B0604020202020204" pitchFamily="34" charset="0"/>
              </a:rPr>
              <a:t>at 4 V (~±7.4 e) were larger than those at 0 V (±0.4 e).   At 4 V, such large negative charge on the anode surface should enhance the dissolution of the reaction products.</a:t>
            </a:r>
          </a:p>
        </p:txBody>
      </p:sp>
      <p:sp>
        <p:nvSpPr>
          <p:cNvPr id="14" name="スライド番号プレースホルダー 3"/>
          <p:cNvSpPr>
            <a:spLocks noGrp="1"/>
          </p:cNvSpPr>
          <p:nvPr>
            <p:ph type="sldNum" sz="quarter" idx="12"/>
          </p:nvPr>
        </p:nvSpPr>
        <p:spPr>
          <a:xfrm>
            <a:off x="7010400" y="6493913"/>
            <a:ext cx="2133600" cy="365125"/>
          </a:xfrm>
        </p:spPr>
        <p:txBody>
          <a:bodyPr/>
          <a:lstStyle/>
          <a:p>
            <a:r>
              <a:rPr lang="en-US" altLang="ja-JP" sz="1400" dirty="0" smtClean="0">
                <a:solidFill>
                  <a:schemeClr val="tx1"/>
                </a:solidFill>
                <a:latin typeface="Arial" panose="020B0604020202020204" pitchFamily="34" charset="0"/>
                <a:cs typeface="Arial" panose="020B0604020202020204" pitchFamily="34" charset="0"/>
              </a:rPr>
              <a:t>13</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6408204" y="1816778"/>
            <a:ext cx="2520280" cy="369332"/>
          </a:xfrm>
          <a:prstGeom prst="rect">
            <a:avLst/>
          </a:prstGeom>
          <a:noFill/>
        </p:spPr>
        <p:txBody>
          <a:bodyPr wrap="square" rtlCol="0">
            <a:spAutoFit/>
          </a:bodyPr>
          <a:lstStyle/>
          <a:p>
            <a:r>
              <a:rPr kumimoji="1" lang="en-US" altLang="ja-JP" u="sng" dirty="0" smtClean="0">
                <a:latin typeface="Arial" panose="020B0604020202020204" pitchFamily="34" charset="0"/>
                <a:cs typeface="Arial" panose="020B0604020202020204" pitchFamily="34" charset="0"/>
              </a:rPr>
              <a:t>Relaxation time: 4 </a:t>
            </a:r>
            <a:r>
              <a:rPr kumimoji="1" lang="en-US" altLang="ja-JP" u="sng" dirty="0" err="1" smtClean="0">
                <a:latin typeface="Arial" panose="020B0604020202020204" pitchFamily="34" charset="0"/>
                <a:cs typeface="Arial" panose="020B0604020202020204" pitchFamily="34" charset="0"/>
              </a:rPr>
              <a:t>ps</a:t>
            </a:r>
            <a:endParaRPr kumimoji="1" lang="ja-JP" altLang="en-US" u="sng" dirty="0">
              <a:latin typeface="Arial" panose="020B0604020202020204" pitchFamily="34" charset="0"/>
              <a:cs typeface="Arial" panose="020B0604020202020204" pitchFamily="34" charset="0"/>
            </a:endParaRPr>
          </a:p>
        </p:txBody>
      </p:sp>
      <p:graphicFrame>
        <p:nvGraphicFramePr>
          <p:cNvPr id="19" name="グラフ 18"/>
          <p:cNvGraphicFramePr>
            <a:graphicFrameLocks noGrp="1"/>
          </p:cNvGraphicFramePr>
          <p:nvPr>
            <p:extLst>
              <p:ext uri="{D42A27DB-BD31-4B8C-83A1-F6EECF244321}">
                <p14:modId xmlns:p14="http://schemas.microsoft.com/office/powerpoint/2010/main" val="2110725050"/>
              </p:ext>
            </p:extLst>
          </p:nvPr>
        </p:nvGraphicFramePr>
        <p:xfrm>
          <a:off x="1074055" y="1195477"/>
          <a:ext cx="5463714" cy="394739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5171141" y="1874442"/>
            <a:ext cx="1160518" cy="276999"/>
          </a:xfrm>
          <a:prstGeom prst="rect">
            <a:avLst/>
          </a:prstGeom>
          <a:noFill/>
        </p:spPr>
        <p:txBody>
          <a:bodyPr wrap="square" rtlCol="0">
            <a:spAutoFit/>
          </a:bodyPr>
          <a:lstStyle/>
          <a:p>
            <a:r>
              <a:rPr lang="en-US" altLang="ja-JP" sz="1200" dirty="0" smtClean="0">
                <a:latin typeface="Arial" panose="020B0604020202020204" pitchFamily="34" charset="0"/>
                <a:cs typeface="Arial" panose="020B0604020202020204" pitchFamily="34" charset="0"/>
              </a:rPr>
              <a:t>Cathode (0 V)</a:t>
            </a:r>
            <a:endParaRPr kumimoji="1" lang="ja-JP" altLang="en-US" sz="1200" dirty="0">
              <a:latin typeface="Arial" panose="020B0604020202020204" pitchFamily="34" charset="0"/>
              <a:cs typeface="Arial" panose="020B0604020202020204" pitchFamily="34" charset="0"/>
            </a:endParaRPr>
          </a:p>
        </p:txBody>
      </p:sp>
      <p:sp>
        <p:nvSpPr>
          <p:cNvPr id="13" name="テキスト ボックス 12"/>
          <p:cNvSpPr txBox="1"/>
          <p:nvPr/>
        </p:nvSpPr>
        <p:spPr>
          <a:xfrm>
            <a:off x="5185918" y="2126274"/>
            <a:ext cx="1010113" cy="276999"/>
          </a:xfrm>
          <a:prstGeom prst="rect">
            <a:avLst/>
          </a:prstGeom>
          <a:noFill/>
        </p:spPr>
        <p:txBody>
          <a:bodyPr wrap="square" rtlCol="0">
            <a:spAutoFit/>
          </a:bodyPr>
          <a:lstStyle/>
          <a:p>
            <a:r>
              <a:rPr lang="en-US" altLang="ja-JP" sz="1200" dirty="0" smtClean="0">
                <a:latin typeface="Arial" panose="020B0604020202020204" pitchFamily="34" charset="0"/>
                <a:cs typeface="Arial" panose="020B0604020202020204" pitchFamily="34" charset="0"/>
              </a:rPr>
              <a:t>Anode (0 V)</a:t>
            </a:r>
            <a:endParaRPr kumimoji="1" lang="ja-JP" altLang="en-US" sz="1200" dirty="0">
              <a:latin typeface="Arial" panose="020B0604020202020204" pitchFamily="34" charset="0"/>
              <a:cs typeface="Arial" panose="020B0604020202020204" pitchFamily="34" charset="0"/>
            </a:endParaRPr>
          </a:p>
        </p:txBody>
      </p:sp>
      <p:sp>
        <p:nvSpPr>
          <p:cNvPr id="20" name="テキスト ボックス 19"/>
          <p:cNvSpPr txBox="1"/>
          <p:nvPr/>
        </p:nvSpPr>
        <p:spPr>
          <a:xfrm>
            <a:off x="5177529" y="2352939"/>
            <a:ext cx="1160518" cy="276999"/>
          </a:xfrm>
          <a:prstGeom prst="rect">
            <a:avLst/>
          </a:prstGeom>
          <a:noFill/>
        </p:spPr>
        <p:txBody>
          <a:bodyPr wrap="square" rtlCol="0">
            <a:spAutoFit/>
          </a:bodyPr>
          <a:lstStyle/>
          <a:p>
            <a:r>
              <a:rPr lang="en-US" altLang="ja-JP" sz="1200" dirty="0" smtClean="0">
                <a:latin typeface="Arial" panose="020B0604020202020204" pitchFamily="34" charset="0"/>
                <a:cs typeface="Arial" panose="020B0604020202020204" pitchFamily="34" charset="0"/>
              </a:rPr>
              <a:t>Cathode (4 V)</a:t>
            </a:r>
            <a:endParaRPr kumimoji="1" lang="ja-JP" altLang="en-US" sz="12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5192306" y="2604771"/>
            <a:ext cx="1010113" cy="276999"/>
          </a:xfrm>
          <a:prstGeom prst="rect">
            <a:avLst/>
          </a:prstGeom>
          <a:noFill/>
        </p:spPr>
        <p:txBody>
          <a:bodyPr wrap="square" rtlCol="0">
            <a:spAutoFit/>
          </a:bodyPr>
          <a:lstStyle/>
          <a:p>
            <a:r>
              <a:rPr lang="en-US" altLang="ja-JP" sz="1200" dirty="0" smtClean="0">
                <a:latin typeface="Arial" panose="020B0604020202020204" pitchFamily="34" charset="0"/>
                <a:cs typeface="Arial" panose="020B0604020202020204" pitchFamily="34" charset="0"/>
              </a:rPr>
              <a:t>Anode (4 V)</a:t>
            </a:r>
            <a:endParaRPr kumimoji="1" lang="ja-JP" altLang="en-US" sz="1200" dirty="0">
              <a:latin typeface="Arial" panose="020B0604020202020204" pitchFamily="34" charset="0"/>
              <a:cs typeface="Arial" panose="020B0604020202020204" pitchFamily="34" charset="0"/>
            </a:endParaRPr>
          </a:p>
        </p:txBody>
      </p:sp>
      <p:sp>
        <p:nvSpPr>
          <p:cNvPr id="8" name="テキスト ボックス 7"/>
          <p:cNvSpPr txBox="1"/>
          <p:nvPr/>
        </p:nvSpPr>
        <p:spPr>
          <a:xfrm>
            <a:off x="1907704" y="1412776"/>
            <a:ext cx="864096"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4 V</a:t>
            </a:r>
            <a:endParaRPr kumimoji="1" lang="ja-JP" altLang="en-US" dirty="0">
              <a:latin typeface="Arial" panose="020B0604020202020204" pitchFamily="34" charset="0"/>
              <a:cs typeface="Arial" panose="020B0604020202020204" pitchFamily="34" charset="0"/>
            </a:endParaRPr>
          </a:p>
        </p:txBody>
      </p:sp>
      <p:sp>
        <p:nvSpPr>
          <p:cNvPr id="22" name="テキスト ボックス 21"/>
          <p:cNvSpPr txBox="1"/>
          <p:nvPr/>
        </p:nvSpPr>
        <p:spPr>
          <a:xfrm>
            <a:off x="1907704" y="3814319"/>
            <a:ext cx="864096"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4 V</a:t>
            </a:r>
            <a:endParaRPr kumimoji="1" lang="ja-JP" altLang="en-US" dirty="0">
              <a:latin typeface="Arial" panose="020B0604020202020204" pitchFamily="34" charset="0"/>
              <a:cs typeface="Arial" panose="020B0604020202020204" pitchFamily="34" charset="0"/>
            </a:endParaRPr>
          </a:p>
        </p:txBody>
      </p:sp>
      <p:sp>
        <p:nvSpPr>
          <p:cNvPr id="23" name="テキスト ボックス 22"/>
          <p:cNvSpPr txBox="1"/>
          <p:nvPr/>
        </p:nvSpPr>
        <p:spPr>
          <a:xfrm>
            <a:off x="1807737" y="2503745"/>
            <a:ext cx="864096"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0</a:t>
            </a:r>
            <a:r>
              <a:rPr kumimoji="1" lang="en-US" altLang="ja-JP" dirty="0" smtClean="0">
                <a:latin typeface="Arial" panose="020B0604020202020204" pitchFamily="34" charset="0"/>
                <a:cs typeface="Arial" panose="020B0604020202020204" pitchFamily="34" charset="0"/>
              </a:rPr>
              <a:t> V</a:t>
            </a:r>
            <a:endParaRPr kumimoji="1" lang="ja-JP" altLang="en-US" dirty="0">
              <a:latin typeface="Arial" panose="020B0604020202020204" pitchFamily="34" charset="0"/>
              <a:cs typeface="Arial" panose="020B0604020202020204" pitchFamily="34" charset="0"/>
            </a:endParaRPr>
          </a:p>
        </p:txBody>
      </p:sp>
      <p:sp>
        <p:nvSpPr>
          <p:cNvPr id="24" name="テキスト ボックス 23"/>
          <p:cNvSpPr txBox="1"/>
          <p:nvPr/>
        </p:nvSpPr>
        <p:spPr>
          <a:xfrm>
            <a:off x="1792847" y="3130925"/>
            <a:ext cx="864096"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0</a:t>
            </a:r>
            <a:r>
              <a:rPr kumimoji="1" lang="en-US" altLang="ja-JP" dirty="0" smtClean="0">
                <a:latin typeface="Arial" panose="020B0604020202020204" pitchFamily="34" charset="0"/>
                <a:cs typeface="Arial" panose="020B0604020202020204" pitchFamily="34" charset="0"/>
              </a:rPr>
              <a:t> V</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469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1189714" y="116632"/>
            <a:ext cx="6768752" cy="4788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Conclusion</a:t>
            </a:r>
            <a:r>
              <a:rPr lang="ja-JP" altLang="en-US"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 </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and future work</a:t>
            </a:r>
            <a:endParaRPr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スライド番号プレースホルダー 3"/>
          <p:cNvSpPr>
            <a:spLocks noGrp="1"/>
          </p:cNvSpPr>
          <p:nvPr>
            <p:ph type="sldNum" sz="quarter" idx="12"/>
          </p:nvPr>
        </p:nvSpPr>
        <p:spPr>
          <a:xfrm>
            <a:off x="7010400" y="6493913"/>
            <a:ext cx="2133600" cy="365125"/>
          </a:xfrm>
        </p:spPr>
        <p:txBody>
          <a:bodyPr/>
          <a:lstStyle/>
          <a:p>
            <a:r>
              <a:rPr lang="en-US" altLang="ja-JP" sz="1400" dirty="0" smtClean="0">
                <a:solidFill>
                  <a:schemeClr val="tx1"/>
                </a:solidFill>
                <a:latin typeface="Arial" panose="020B0604020202020204" pitchFamily="34" charset="0"/>
                <a:cs typeface="Arial" panose="020B0604020202020204" pitchFamily="34" charset="0"/>
              </a:rPr>
              <a:t>14</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10" name="正方形/長方形 9"/>
          <p:cNvSpPr/>
          <p:nvPr/>
        </p:nvSpPr>
        <p:spPr>
          <a:xfrm>
            <a:off x="362303" y="1218548"/>
            <a:ext cx="8388372" cy="646331"/>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To realize the hybrid MC/MD reaction simulation at the given voltage, three methods have implemented to AMBER program.</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4" name="下矢印 13"/>
          <p:cNvSpPr/>
          <p:nvPr/>
        </p:nvSpPr>
        <p:spPr>
          <a:xfrm>
            <a:off x="3311860" y="5208836"/>
            <a:ext cx="25202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66177" y="5909193"/>
            <a:ext cx="8421486" cy="646331"/>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In future, by executing long-time MC/MD simulations, I will investigate the </a:t>
            </a:r>
            <a:r>
              <a:rPr lang="en-US" altLang="ja-JP" dirty="0" smtClean="0">
                <a:solidFill>
                  <a:srgbClr val="C00000"/>
                </a:solidFill>
                <a:latin typeface="Arial" panose="020B0604020202020204" pitchFamily="34" charset="0"/>
                <a:ea typeface="メイリオ" panose="020B0604030504040204" pitchFamily="50" charset="-128"/>
                <a:cs typeface="Arial" panose="020B0604020202020204" pitchFamily="34" charset="0"/>
              </a:rPr>
              <a:t>dependency of the SEI film formation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 </a:t>
            </a:r>
            <a:r>
              <a:rPr lang="en-US" altLang="ja-JP" dirty="0" smtClean="0">
                <a:solidFill>
                  <a:srgbClr val="C00000"/>
                </a:solidFill>
                <a:latin typeface="Arial" panose="020B0604020202020204" pitchFamily="34" charset="0"/>
                <a:ea typeface="メイリオ" panose="020B0604030504040204" pitchFamily="50" charset="-128"/>
                <a:cs typeface="Arial" panose="020B0604020202020204" pitchFamily="34" charset="0"/>
              </a:rPr>
              <a:t>on the voltage value</a:t>
            </a:r>
            <a:r>
              <a:rPr lang="en-US" altLang="ja-JP" dirty="0" smtClean="0">
                <a:latin typeface="Arial" panose="020B0604020202020204" pitchFamily="34" charset="0"/>
                <a:ea typeface="メイリオ" panose="020B0604030504040204" pitchFamily="50" charset="-128"/>
                <a:cs typeface="Arial" panose="020B0604020202020204" pitchFamily="34" charset="0"/>
              </a:rPr>
              <a:t>.</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6" name="正方形/長方形 15"/>
          <p:cNvSpPr/>
          <p:nvPr/>
        </p:nvSpPr>
        <p:spPr>
          <a:xfrm>
            <a:off x="358535" y="3229548"/>
            <a:ext cx="8536156" cy="646331"/>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During the present simulations, the electrode charges frequently changed so as to reproduce the set electric voltage in contrast to the previous simulation.</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7" name="正方形/長方形 16"/>
          <p:cNvSpPr/>
          <p:nvPr/>
        </p:nvSpPr>
        <p:spPr>
          <a:xfrm>
            <a:off x="365461" y="2224911"/>
            <a:ext cx="8457222" cy="646331"/>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By using the present program, we can simulate the complex chemical reaction processes on the anode surface under the constant electric potential.</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1" name="正方形/長方形 10"/>
          <p:cNvSpPr/>
          <p:nvPr/>
        </p:nvSpPr>
        <p:spPr>
          <a:xfrm>
            <a:off x="358535" y="4301208"/>
            <a:ext cx="8536156" cy="646331"/>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At the high voltage (4 V), the dissolution of the reaction products should be enhanced due to the strong electrostatic repulsions.</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560135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37420"/>
            <a:ext cx="8229600" cy="2583160"/>
          </a:xfrm>
        </p:spPr>
        <p:txBody>
          <a:bodyPr>
            <a:noAutofit/>
          </a:bodyPr>
          <a:lstStyle/>
          <a:p>
            <a:r>
              <a:rPr kumimoji="1" lang="en-US" altLang="ja-JP" sz="7200" dirty="0" smtClean="0">
                <a:latin typeface="Arial" panose="020B0604020202020204" pitchFamily="34" charset="0"/>
                <a:cs typeface="Arial" panose="020B0604020202020204" pitchFamily="34" charset="0"/>
              </a:rPr>
              <a:t>Thank you for</a:t>
            </a:r>
            <a:br>
              <a:rPr kumimoji="1" lang="en-US" altLang="ja-JP" sz="7200" dirty="0" smtClean="0">
                <a:latin typeface="Arial" panose="020B0604020202020204" pitchFamily="34" charset="0"/>
                <a:cs typeface="Arial" panose="020B0604020202020204" pitchFamily="34" charset="0"/>
              </a:rPr>
            </a:br>
            <a:r>
              <a:rPr kumimoji="1" lang="en-US" altLang="ja-JP" sz="7200" dirty="0" smtClean="0">
                <a:latin typeface="Arial" panose="020B0604020202020204" pitchFamily="34" charset="0"/>
                <a:cs typeface="Arial" panose="020B0604020202020204" pitchFamily="34" charset="0"/>
              </a:rPr>
              <a:t>your attention</a:t>
            </a:r>
            <a:endParaRPr kumimoji="1" lang="ja-JP" altLang="en-US" sz="7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a:xfrm>
            <a:off x="7021724" y="6519729"/>
            <a:ext cx="2133600" cy="365125"/>
          </a:xfrm>
        </p:spPr>
        <p:txBody>
          <a:bodyPr/>
          <a:lstStyle/>
          <a:p>
            <a:fld id="{57FA2C24-0026-45F8-A1B9-895AA9A208DB}" type="slidenum">
              <a:rPr kumimoji="1" lang="ja-JP" altLang="en-US" smtClean="0">
                <a:solidFill>
                  <a:schemeClr val="tx1"/>
                </a:solidFill>
                <a:latin typeface="Arial" panose="020B0604020202020204" pitchFamily="34" charset="0"/>
                <a:cs typeface="Arial" panose="020B0604020202020204" pitchFamily="34" charset="0"/>
              </a:rPr>
              <a:t>15</a:t>
            </a:fld>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075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61201" y="1203494"/>
            <a:ext cx="8082419" cy="1384995"/>
          </a:xfrm>
          <a:prstGeom prst="rect">
            <a:avLst/>
          </a:prstGeom>
        </p:spPr>
        <p:txBody>
          <a:bodyPr wrap="square">
            <a:spAutoFit/>
          </a:bodyPr>
          <a:lstStyle/>
          <a:p>
            <a:pPr algn="just"/>
            <a:r>
              <a:rPr lang="en-US" altLang="ja-JP" sz="2800" b="1" dirty="0" smtClean="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Elements Strategy Initiative for Catalysts and Batteries: Interplay Between Experimental and Theoretical Studies</a:t>
            </a:r>
            <a:endParaRPr lang="ja-JP" alt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テキスト ボックス 7"/>
          <p:cNvSpPr txBox="1"/>
          <p:nvPr/>
        </p:nvSpPr>
        <p:spPr>
          <a:xfrm>
            <a:off x="561201" y="780924"/>
            <a:ext cx="6507480" cy="461665"/>
          </a:xfrm>
          <a:prstGeom prst="rect">
            <a:avLst/>
          </a:prstGeom>
          <a:noFill/>
        </p:spPr>
        <p:txBody>
          <a:bodyPr wrap="square" rtlCol="0">
            <a:spAutoFit/>
          </a:bodyPr>
          <a:lstStyle/>
          <a:p>
            <a:r>
              <a:rPr kumimoji="1" lang="en-US" altLang="ja-JP" sz="2400" dirty="0" smtClean="0">
                <a:latin typeface="Arial" panose="020B0604020202020204" pitchFamily="34" charset="0"/>
                <a:ea typeface="メイリオ" panose="020B0604030504040204" pitchFamily="50" charset="-128"/>
                <a:cs typeface="Arial" panose="020B0604020202020204" pitchFamily="34" charset="0"/>
              </a:rPr>
              <a:t>MEXT program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35" y="238263"/>
            <a:ext cx="20828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81392" y="2748519"/>
            <a:ext cx="8239080" cy="1369606"/>
          </a:xfrm>
          <a:prstGeom prst="rect">
            <a:avLst/>
          </a:prstGeom>
          <a:noFill/>
        </p:spPr>
        <p:txBody>
          <a:bodyPr wrap="square" rtlCol="0">
            <a:spAutoFit/>
          </a:bodyPr>
          <a:lstStyle/>
          <a:p>
            <a:pPr algn="just">
              <a:spcAft>
                <a:spcPts val="600"/>
              </a:spcAft>
            </a:pPr>
            <a:r>
              <a:rPr lang="en-US" altLang="ja-JP" sz="2800" dirty="0" smtClean="0">
                <a:latin typeface="Arial" panose="020B0604020202020204" pitchFamily="34" charset="0"/>
                <a:cs typeface="Arial" panose="020B0604020202020204" pitchFamily="34" charset="0"/>
              </a:rPr>
              <a:t>Primary object is</a:t>
            </a:r>
          </a:p>
          <a:p>
            <a:pPr algn="just">
              <a:spcBef>
                <a:spcPts val="600"/>
              </a:spcBef>
            </a:pPr>
            <a:r>
              <a:rPr lang="ja-JP" altLang="en-US" sz="2000" dirty="0" smtClean="0">
                <a:latin typeface="Arial" panose="020B0604020202020204" pitchFamily="34" charset="0"/>
                <a:cs typeface="Arial" panose="020B0604020202020204" pitchFamily="34" charset="0"/>
              </a:rPr>
              <a:t>・</a:t>
            </a:r>
            <a:r>
              <a:rPr lang="en-US" altLang="ja-JP" sz="2000" dirty="0" smtClean="0">
                <a:latin typeface="Arial" panose="020B0604020202020204" pitchFamily="34" charset="0"/>
                <a:cs typeface="Arial" panose="020B0604020202020204" pitchFamily="34" charset="0"/>
              </a:rPr>
              <a:t> T</a:t>
            </a:r>
            <a:r>
              <a:rPr kumimoji="1" lang="en-US" altLang="ja-JP" sz="2000" dirty="0" smtClean="0">
                <a:latin typeface="Arial" panose="020B0604020202020204" pitchFamily="34" charset="0"/>
                <a:cs typeface="Arial" panose="020B0604020202020204" pitchFamily="34" charset="0"/>
              </a:rPr>
              <a:t>o develop </a:t>
            </a:r>
            <a:r>
              <a:rPr kumimoji="1" lang="en-US" altLang="ja-JP" sz="2000" u="sng" dirty="0" smtClean="0">
                <a:solidFill>
                  <a:srgbClr val="C00000"/>
                </a:solidFill>
                <a:latin typeface="Arial" panose="020B0604020202020204" pitchFamily="34" charset="0"/>
                <a:cs typeface="Arial" panose="020B0604020202020204" pitchFamily="34" charset="0"/>
              </a:rPr>
              <a:t>rare metals-free </a:t>
            </a:r>
            <a:r>
              <a:rPr kumimoji="1" lang="en-US" altLang="ja-JP" sz="2000" dirty="0" smtClean="0">
                <a:latin typeface="Arial" panose="020B0604020202020204" pitchFamily="34" charset="0"/>
                <a:cs typeface="Arial" panose="020B0604020202020204" pitchFamily="34" charset="0"/>
              </a:rPr>
              <a:t>high performance catalysts and batteries</a:t>
            </a:r>
          </a:p>
          <a:p>
            <a:pPr algn="just">
              <a:spcBef>
                <a:spcPts val="600"/>
              </a:spcBef>
            </a:pPr>
            <a:r>
              <a:rPr lang="ja-JP" altLang="en-US" sz="2000" dirty="0" smtClean="0">
                <a:latin typeface="Arial" panose="020B0604020202020204" pitchFamily="34" charset="0"/>
                <a:cs typeface="Arial" panose="020B0604020202020204" pitchFamily="34" charset="0"/>
              </a:rPr>
              <a:t>・ </a:t>
            </a:r>
            <a:r>
              <a:rPr lang="en-US" altLang="ja-JP" sz="2000" dirty="0" smtClean="0">
                <a:latin typeface="Arial" panose="020B0604020202020204" pitchFamily="34" charset="0"/>
                <a:cs typeface="Arial" panose="020B0604020202020204" pitchFamily="34" charset="0"/>
              </a:rPr>
              <a:t>To understand the principle of material science</a:t>
            </a:r>
            <a:endParaRPr lang="en-US" altLang="ja-JP" sz="2000" dirty="0">
              <a:latin typeface="Arial" panose="020B0604020202020204" pitchFamily="34" charset="0"/>
              <a:cs typeface="Arial" panose="020B0604020202020204" pitchFamily="34" charset="0"/>
            </a:endParaRPr>
          </a:p>
        </p:txBody>
      </p:sp>
      <p:grpSp>
        <p:nvGrpSpPr>
          <p:cNvPr id="12" name="グループ化 11"/>
          <p:cNvGrpSpPr/>
          <p:nvPr/>
        </p:nvGrpSpPr>
        <p:grpSpPr>
          <a:xfrm>
            <a:off x="640079" y="4347678"/>
            <a:ext cx="7987456" cy="1938824"/>
            <a:chOff x="640079" y="4347678"/>
            <a:chExt cx="7987456" cy="1938824"/>
          </a:xfrm>
        </p:grpSpPr>
        <p:sp>
          <p:nvSpPr>
            <p:cNvPr id="3" name="テキスト ボックス 2"/>
            <p:cNvSpPr txBox="1"/>
            <p:nvPr/>
          </p:nvSpPr>
          <p:spPr>
            <a:xfrm>
              <a:off x="640080" y="4347678"/>
              <a:ext cx="6217920" cy="523220"/>
            </a:xfrm>
            <a:prstGeom prst="rect">
              <a:avLst/>
            </a:prstGeom>
            <a:noFill/>
          </p:spPr>
          <p:txBody>
            <a:bodyPr wrap="square" rtlCol="0">
              <a:spAutoFit/>
            </a:bodyPr>
            <a:lstStyle/>
            <a:p>
              <a:r>
                <a:rPr lang="en-US" altLang="ja-JP" sz="2800" dirty="0" smtClean="0">
                  <a:latin typeface="Arial" panose="020B0604020202020204" pitchFamily="34" charset="0"/>
                  <a:ea typeface="メイリオ" panose="020B0604030504040204" pitchFamily="50" charset="-128"/>
                  <a:cs typeface="Arial" panose="020B0604020202020204" pitchFamily="34" charset="0"/>
                </a:rPr>
                <a:t>As one of specific targets,</a:t>
              </a:r>
              <a:endParaRPr kumimoji="1" lang="ja-JP" altLang="en-US" sz="2800" dirty="0">
                <a:latin typeface="Arial" panose="020B0604020202020204" pitchFamily="34" charset="0"/>
                <a:ea typeface="メイリオ" panose="020B0604030504040204" pitchFamily="50" charset="-128"/>
                <a:cs typeface="Arial" panose="020B0604020202020204" pitchFamily="34" charset="0"/>
              </a:endParaRPr>
            </a:p>
          </p:txBody>
        </p:sp>
        <p:sp>
          <p:nvSpPr>
            <p:cNvPr id="11" name="テキスト ボックス 10"/>
            <p:cNvSpPr txBox="1"/>
            <p:nvPr/>
          </p:nvSpPr>
          <p:spPr>
            <a:xfrm>
              <a:off x="640080" y="4845498"/>
              <a:ext cx="7987455" cy="461665"/>
            </a:xfrm>
            <a:prstGeom prst="rect">
              <a:avLst/>
            </a:prstGeom>
            <a:noFill/>
          </p:spPr>
          <p:txBody>
            <a:bodyPr wrap="square" rtlCol="0">
              <a:spAutoFit/>
            </a:bodyPr>
            <a:lstStyle/>
            <a:p>
              <a:r>
                <a:rPr kumimoji="1" lang="en-US" altLang="ja-JP" sz="2400" dirty="0" smtClean="0">
                  <a:latin typeface="Arial" panose="020B0604020202020204" pitchFamily="34" charset="0"/>
                  <a:ea typeface="メイリオ" panose="020B0604030504040204" pitchFamily="50" charset="-128"/>
                  <a:cs typeface="Arial" panose="020B0604020202020204" pitchFamily="34" charset="0"/>
                </a:rPr>
                <a:t>we develop the </a:t>
              </a:r>
              <a:r>
                <a:rPr kumimoji="1" lang="en-US" altLang="ja-JP" sz="2400" u="sng" dirty="0" smtClean="0">
                  <a:solidFill>
                    <a:srgbClr val="C00000"/>
                  </a:solidFill>
                  <a:latin typeface="Arial" panose="020B0604020202020204" pitchFamily="34" charset="0"/>
                  <a:ea typeface="メイリオ" panose="020B0604030504040204" pitchFamily="50" charset="-128"/>
                  <a:cs typeface="Arial" panose="020B0604020202020204" pitchFamily="34" charset="0"/>
                </a:rPr>
                <a:t>rare metals-free secondary battery</a:t>
              </a:r>
              <a:r>
                <a:rPr kumimoji="1" lang="en-US" altLang="ja-JP" sz="2400" dirty="0" smtClean="0">
                  <a:latin typeface="Arial" panose="020B0604020202020204" pitchFamily="34" charset="0"/>
                  <a:ea typeface="メイリオ" panose="020B0604030504040204" pitchFamily="50" charset="-128"/>
                  <a:cs typeface="Arial" panose="020B0604020202020204" pitchFamily="34" charset="0"/>
                </a:rPr>
                <a:t>. </a:t>
              </a:r>
            </a:p>
          </p:txBody>
        </p:sp>
        <p:sp>
          <p:nvSpPr>
            <p:cNvPr id="6" name="テキスト ボックス 5"/>
            <p:cNvSpPr txBox="1"/>
            <p:nvPr/>
          </p:nvSpPr>
          <p:spPr>
            <a:xfrm>
              <a:off x="640080" y="5487401"/>
              <a:ext cx="2192843" cy="469271"/>
            </a:xfrm>
            <a:prstGeom prst="rect">
              <a:avLst/>
            </a:prstGeom>
            <a:noFill/>
          </p:spPr>
          <p:txBody>
            <a:bodyPr wrap="square" rtlCol="0">
              <a:spAutoFit/>
            </a:bodyPr>
            <a:lstStyle/>
            <a:p>
              <a:r>
                <a:rPr kumimoji="1" lang="en-US" altLang="ja-JP" sz="2400" b="1" u="sng" dirty="0" smtClean="0">
                  <a:solidFill>
                    <a:srgbClr val="00B050"/>
                  </a:solidFill>
                  <a:latin typeface="Arial" panose="020B0604020202020204" pitchFamily="34" charset="0"/>
                  <a:ea typeface="メイリオ" panose="020B0604030504040204" pitchFamily="50" charset="-128"/>
                  <a:cs typeface="Arial" panose="020B0604020202020204" pitchFamily="34" charset="0"/>
                </a:rPr>
                <a:t>Li-ion battery</a:t>
              </a:r>
              <a:endParaRPr kumimoji="1" lang="ja-JP" altLang="en-US" sz="2400" u="sng" dirty="0">
                <a:latin typeface="Arial" panose="020B0604020202020204" pitchFamily="34" charset="0"/>
                <a:ea typeface="メイリオ" panose="020B0604030504040204" pitchFamily="50" charset="-128"/>
                <a:cs typeface="Arial" panose="020B0604020202020204" pitchFamily="34" charset="0"/>
              </a:endParaRPr>
            </a:p>
          </p:txBody>
        </p:sp>
        <p:cxnSp>
          <p:nvCxnSpPr>
            <p:cNvPr id="13" name="直線矢印コネクタ 12"/>
            <p:cNvCxnSpPr/>
            <p:nvPr/>
          </p:nvCxnSpPr>
          <p:spPr>
            <a:xfrm>
              <a:off x="2832923" y="5725839"/>
              <a:ext cx="541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529755" y="5482421"/>
              <a:ext cx="2281598" cy="461665"/>
            </a:xfrm>
            <a:prstGeom prst="rect">
              <a:avLst/>
            </a:prstGeom>
            <a:noFill/>
          </p:spPr>
          <p:txBody>
            <a:bodyPr wrap="square" rtlCol="0">
              <a:spAutoFit/>
            </a:bodyPr>
            <a:lstStyle/>
            <a:p>
              <a:r>
                <a:rPr kumimoji="1" lang="en-US" altLang="ja-JP" sz="2400" b="1" u="sng" dirty="0" smtClean="0">
                  <a:solidFill>
                    <a:srgbClr val="7030A0"/>
                  </a:solidFill>
                  <a:latin typeface="Arial" panose="020B0604020202020204" pitchFamily="34" charset="0"/>
                  <a:ea typeface="メイリオ" panose="020B0604030504040204" pitchFamily="50" charset="-128"/>
                  <a:cs typeface="Arial" panose="020B0604020202020204" pitchFamily="34" charset="0"/>
                </a:rPr>
                <a:t>Na-ion battery</a:t>
              </a:r>
              <a:endParaRPr kumimoji="1" lang="ja-JP" altLang="en-US"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9" name="テキスト ボックス 8"/>
            <p:cNvSpPr txBox="1"/>
            <p:nvPr/>
          </p:nvSpPr>
          <p:spPr>
            <a:xfrm>
              <a:off x="640079" y="5917170"/>
              <a:ext cx="200487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(Li = rare metal)</a:t>
              </a:r>
              <a:endParaRPr kumimoji="1" lang="ja-JP" altLang="en-US" dirty="0">
                <a:latin typeface="Arial" panose="020B0604020202020204" pitchFamily="34" charset="0"/>
                <a:cs typeface="Arial" panose="020B0604020202020204" pitchFamily="34" charset="0"/>
              </a:endParaRPr>
            </a:p>
          </p:txBody>
        </p:sp>
        <p:sp>
          <p:nvSpPr>
            <p:cNvPr id="16" name="テキスト ボックス 15"/>
            <p:cNvSpPr txBox="1"/>
            <p:nvPr/>
          </p:nvSpPr>
          <p:spPr>
            <a:xfrm>
              <a:off x="3529755" y="5917170"/>
              <a:ext cx="2704790"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(Na = common metal)</a:t>
              </a:r>
              <a:endParaRPr kumimoji="1" lang="ja-JP" altLang="en-US" dirty="0">
                <a:latin typeface="Arial" panose="020B0604020202020204" pitchFamily="34" charset="0"/>
                <a:cs typeface="Arial" panose="020B0604020202020204" pitchFamily="34" charset="0"/>
              </a:endParaRPr>
            </a:p>
          </p:txBody>
        </p:sp>
      </p:grpSp>
      <p:sp>
        <p:nvSpPr>
          <p:cNvPr id="17" name="スライド番号プレースホルダー 10"/>
          <p:cNvSpPr txBox="1">
            <a:spLocks/>
          </p:cNvSpPr>
          <p:nvPr/>
        </p:nvSpPr>
        <p:spPr bwMode="auto">
          <a:xfrm>
            <a:off x="7010400" y="6540501"/>
            <a:ext cx="21336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en-US" altLang="ja-JP" dirty="0">
                <a:latin typeface="Arial" panose="020B0604020202020204" pitchFamily="34" charset="0"/>
                <a:ea typeface="メイリオ" panose="020B0604030504040204" pitchFamily="50" charset="-128"/>
                <a:cs typeface="Arial" panose="020B0604020202020204" pitchFamily="34" charset="0"/>
              </a:rPr>
              <a:t>2</a:t>
            </a:r>
          </a:p>
        </p:txBody>
      </p:sp>
    </p:spTree>
    <p:extLst>
      <p:ext uri="{BB962C8B-B14F-4D97-AF65-F5344CB8AC3E}">
        <p14:creationId xmlns:p14="http://schemas.microsoft.com/office/powerpoint/2010/main" val="161167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52385" y="20934"/>
            <a:ext cx="8827036" cy="576263"/>
          </a:xfrm>
        </p:spPr>
        <p:txBody>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Background of present research</a:t>
            </a:r>
            <a:r>
              <a:rPr lang="ja-JP" altLang="en-US"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①</a:t>
            </a:r>
            <a:endParaRPr kumimoji="1" lang="ja-JP" altLang="en-US" sz="2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スライド番号プレースホルダー 14"/>
          <p:cNvSpPr>
            <a:spLocks noGrp="1"/>
          </p:cNvSpPr>
          <p:nvPr>
            <p:ph type="sldNum" sz="quarter" idx="11"/>
          </p:nvPr>
        </p:nvSpPr>
        <p:spPr>
          <a:xfrm>
            <a:off x="6248400" y="6535256"/>
            <a:ext cx="2895600" cy="322743"/>
          </a:xfrm>
        </p:spPr>
        <p:txBody>
          <a:bodyPr/>
          <a:lstStyle/>
          <a:p>
            <a:pPr algn="r">
              <a:defRPr/>
            </a:pPr>
            <a:r>
              <a:rPr lang="en-US" altLang="ja-JP" sz="1400" dirty="0">
                <a:solidFill>
                  <a:schemeClr val="tx1"/>
                </a:solidFill>
                <a:latin typeface="Arial" panose="020B0604020202020204" pitchFamily="34" charset="0"/>
                <a:cs typeface="Arial" panose="020B0604020202020204" pitchFamily="34" charset="0"/>
              </a:rPr>
              <a:t>3</a:t>
            </a:r>
            <a:endParaRPr lang="ja-JP" altLang="zh-CN" sz="1400" dirty="0">
              <a:solidFill>
                <a:schemeClr val="tx1"/>
              </a:solidFill>
              <a:latin typeface="Arial" panose="020B0604020202020204" pitchFamily="34" charset="0"/>
              <a:cs typeface="Arial" panose="020B0604020202020204" pitchFamily="34" charset="0"/>
            </a:endParaRPr>
          </a:p>
        </p:txBody>
      </p:sp>
      <p:sp>
        <p:nvSpPr>
          <p:cNvPr id="30" name="Rectangle 50"/>
          <p:cNvSpPr txBox="1">
            <a:spLocks noChangeArrowheads="1"/>
          </p:cNvSpPr>
          <p:nvPr/>
        </p:nvSpPr>
        <p:spPr bwMode="auto">
          <a:xfrm>
            <a:off x="227411" y="1002771"/>
            <a:ext cx="85693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400" b="1" u="sng" dirty="0" smtClean="0">
                <a:solidFill>
                  <a:srgbClr val="002060"/>
                </a:solidFill>
                <a:ea typeface="メイリオ" pitchFamily="50" charset="-128"/>
                <a:cs typeface="Arial" panose="020B0604020202020204" pitchFamily="34" charset="0"/>
              </a:rPr>
              <a:t>Solid Electrolyte Interphase (SEI)</a:t>
            </a:r>
            <a:r>
              <a:rPr lang="ja-JP" altLang="en-US" sz="2400" b="1" u="sng" dirty="0">
                <a:solidFill>
                  <a:srgbClr val="002060"/>
                </a:solidFill>
                <a:ea typeface="メイリオ" pitchFamily="50" charset="-128"/>
                <a:cs typeface="Arial" panose="020B0604020202020204" pitchFamily="34" charset="0"/>
              </a:rPr>
              <a:t> </a:t>
            </a:r>
            <a:r>
              <a:rPr lang="en-US" altLang="ja-JP" sz="2400" b="1" u="sng" dirty="0" smtClean="0">
                <a:solidFill>
                  <a:srgbClr val="002060"/>
                </a:solidFill>
                <a:ea typeface="メイリオ" pitchFamily="50" charset="-128"/>
                <a:cs typeface="Arial" panose="020B0604020202020204" pitchFamily="34" charset="0"/>
              </a:rPr>
              <a:t>Film</a:t>
            </a:r>
            <a:endParaRPr lang="ja-JP" altLang="en-US" sz="2400" b="1" u="sng" dirty="0">
              <a:solidFill>
                <a:srgbClr val="002060"/>
              </a:solidFill>
              <a:ea typeface="メイリオ" pitchFamily="50" charset="-128"/>
              <a:cs typeface="Arial" panose="020B0604020202020204" pitchFamily="34" charset="0"/>
            </a:endParaRPr>
          </a:p>
        </p:txBody>
      </p:sp>
      <p:pic>
        <p:nvPicPr>
          <p:cNvPr id="3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2099" y="6017496"/>
            <a:ext cx="639753" cy="67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p:cNvSpPr txBox="1"/>
          <p:nvPr/>
        </p:nvSpPr>
        <p:spPr>
          <a:xfrm>
            <a:off x="250913" y="1667527"/>
            <a:ext cx="8623264" cy="646331"/>
          </a:xfrm>
          <a:prstGeom prst="rect">
            <a:avLst/>
          </a:prstGeom>
          <a:noFill/>
        </p:spPr>
        <p:txBody>
          <a:bodyPr wrap="square" rtlCol="0">
            <a:spAutoFit/>
          </a:bodyPr>
          <a:lstStyle/>
          <a:p>
            <a:pPr algn="just"/>
            <a:r>
              <a:rPr lang="ja-JP" altLang="en-US" dirty="0" smtClean="0">
                <a:latin typeface="Arial" pitchFamily="34" charset="0"/>
                <a:ea typeface="メイリオ" pitchFamily="50" charset="-128"/>
                <a:cs typeface="Arial" pitchFamily="34" charset="0"/>
              </a:rPr>
              <a:t>・</a:t>
            </a:r>
            <a:r>
              <a:rPr lang="en-US" altLang="ja-JP" dirty="0" smtClean="0">
                <a:latin typeface="Arial" pitchFamily="34" charset="0"/>
                <a:ea typeface="メイリオ" pitchFamily="50" charset="-128"/>
                <a:cs typeface="Arial" pitchFamily="34" charset="0"/>
              </a:rPr>
              <a:t>During the initial charging cycles, the reductive reaction products of the electrolyte form a </a:t>
            </a:r>
            <a:r>
              <a:rPr lang="en-US" altLang="ja-JP" u="sng" dirty="0" smtClean="0">
                <a:solidFill>
                  <a:srgbClr val="002060"/>
                </a:solidFill>
                <a:latin typeface="Arial" pitchFamily="34" charset="0"/>
                <a:ea typeface="メイリオ" pitchFamily="50" charset="-128"/>
                <a:cs typeface="Arial" pitchFamily="34" charset="0"/>
              </a:rPr>
              <a:t>solid electrolyte interphase (SEI) film</a:t>
            </a:r>
            <a:r>
              <a:rPr lang="ja-JP" altLang="en-US" dirty="0">
                <a:latin typeface="Arial" pitchFamily="34" charset="0"/>
                <a:ea typeface="メイリオ" pitchFamily="50" charset="-128"/>
                <a:cs typeface="Arial" pitchFamily="34" charset="0"/>
              </a:rPr>
              <a:t> </a:t>
            </a:r>
            <a:r>
              <a:rPr lang="en-US" altLang="ja-JP" dirty="0" smtClean="0">
                <a:latin typeface="Arial" pitchFamily="34" charset="0"/>
                <a:ea typeface="メイリオ" pitchFamily="50" charset="-128"/>
                <a:cs typeface="Arial" pitchFamily="34" charset="0"/>
              </a:rPr>
              <a:t>on the anode</a:t>
            </a:r>
            <a:r>
              <a:rPr lang="ja-JP" altLang="en-US" dirty="0">
                <a:latin typeface="Arial" pitchFamily="34" charset="0"/>
                <a:ea typeface="メイリオ" pitchFamily="50" charset="-128"/>
                <a:cs typeface="Arial" pitchFamily="34" charset="0"/>
              </a:rPr>
              <a:t> </a:t>
            </a:r>
            <a:r>
              <a:rPr lang="en-US" altLang="ja-JP" dirty="0" smtClean="0">
                <a:latin typeface="Arial" pitchFamily="34" charset="0"/>
                <a:ea typeface="メイリオ" pitchFamily="50" charset="-128"/>
                <a:cs typeface="Arial" pitchFamily="34" charset="0"/>
              </a:rPr>
              <a:t>surface.</a:t>
            </a:r>
          </a:p>
        </p:txBody>
      </p:sp>
      <p:pic>
        <p:nvPicPr>
          <p:cNvPr id="45"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84" t="9638" r="33837" b="14698"/>
          <a:stretch/>
        </p:blipFill>
        <p:spPr bwMode="auto">
          <a:xfrm>
            <a:off x="4974540" y="3689980"/>
            <a:ext cx="1227668" cy="216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テキスト ボックス 46"/>
          <p:cNvSpPr txBox="1"/>
          <p:nvPr/>
        </p:nvSpPr>
        <p:spPr>
          <a:xfrm>
            <a:off x="4735981" y="3373369"/>
            <a:ext cx="2256842" cy="400110"/>
          </a:xfrm>
          <a:prstGeom prst="rect">
            <a:avLst/>
          </a:prstGeom>
          <a:noFill/>
        </p:spPr>
        <p:txBody>
          <a:bodyPr wrap="square" rtlCol="0">
            <a:spAutoFit/>
          </a:bodyPr>
          <a:lstStyle/>
          <a:p>
            <a:pPr algn="ctr"/>
            <a:r>
              <a:rPr kumimoji="1" lang="en-US" altLang="ja-JP" sz="2000" u="sng" dirty="0" smtClean="0">
                <a:solidFill>
                  <a:srgbClr val="002060"/>
                </a:solidFill>
                <a:latin typeface="Arial" panose="020B0604020202020204" pitchFamily="34" charset="0"/>
                <a:cs typeface="Arial" panose="020B0604020202020204" pitchFamily="34" charset="0"/>
              </a:rPr>
              <a:t>SEI Film</a:t>
            </a:r>
            <a:endParaRPr kumimoji="1" lang="ja-JP" altLang="en-US" sz="2000" u="sng" dirty="0">
              <a:solidFill>
                <a:srgbClr val="002060"/>
              </a:solidFill>
              <a:latin typeface="Arial" panose="020B0604020202020204" pitchFamily="34" charset="0"/>
              <a:cs typeface="Arial" panose="020B0604020202020204" pitchFamily="34" charset="0"/>
            </a:endParaRPr>
          </a:p>
        </p:txBody>
      </p:sp>
      <p:sp>
        <p:nvSpPr>
          <p:cNvPr id="48" name="テキスト ボックス 47"/>
          <p:cNvSpPr txBox="1"/>
          <p:nvPr/>
        </p:nvSpPr>
        <p:spPr>
          <a:xfrm>
            <a:off x="4599804" y="5794367"/>
            <a:ext cx="1539429" cy="523220"/>
          </a:xfrm>
          <a:prstGeom prst="rect">
            <a:avLst/>
          </a:prstGeom>
          <a:noFill/>
        </p:spPr>
        <p:txBody>
          <a:bodyPr wrap="square" rtlCol="0">
            <a:spAutoFit/>
          </a:bodyPr>
          <a:lstStyle/>
          <a:p>
            <a:pPr algn="ctr"/>
            <a:r>
              <a:rPr kumimoji="1" lang="en-US" altLang="ja-JP" sz="1400" dirty="0" smtClean="0">
                <a:solidFill>
                  <a:srgbClr val="C00000"/>
                </a:solidFill>
                <a:latin typeface="Arial" panose="020B0604020202020204" pitchFamily="34" charset="0"/>
                <a:cs typeface="Arial" panose="020B0604020202020204" pitchFamily="34" charset="0"/>
              </a:rPr>
              <a:t>Inorganic Salts</a:t>
            </a:r>
          </a:p>
          <a:p>
            <a:pPr algn="ctr"/>
            <a:r>
              <a:rPr lang="en-US" altLang="ja-JP" sz="1400" dirty="0" smtClean="0">
                <a:solidFill>
                  <a:srgbClr val="C00000"/>
                </a:solidFill>
                <a:latin typeface="Arial" panose="020B0604020202020204" pitchFamily="34" charset="0"/>
                <a:cs typeface="Arial" panose="020B0604020202020204" pitchFamily="34" charset="0"/>
              </a:rPr>
              <a:t>(e.g. Na</a:t>
            </a:r>
            <a:r>
              <a:rPr lang="en-US" altLang="ja-JP" sz="1400" baseline="-25000" dirty="0" smtClean="0">
                <a:solidFill>
                  <a:srgbClr val="C00000"/>
                </a:solidFill>
                <a:latin typeface="Arial" panose="020B0604020202020204" pitchFamily="34" charset="0"/>
                <a:cs typeface="Arial" panose="020B0604020202020204" pitchFamily="34" charset="0"/>
              </a:rPr>
              <a:t>2</a:t>
            </a:r>
            <a:r>
              <a:rPr lang="en-US" altLang="ja-JP" sz="1400" dirty="0" smtClean="0">
                <a:solidFill>
                  <a:srgbClr val="C00000"/>
                </a:solidFill>
                <a:latin typeface="Arial" panose="020B0604020202020204" pitchFamily="34" charset="0"/>
                <a:cs typeface="Arial" panose="020B0604020202020204" pitchFamily="34" charset="0"/>
              </a:rPr>
              <a:t>CO</a:t>
            </a:r>
            <a:r>
              <a:rPr lang="en-US" altLang="ja-JP" sz="1400" baseline="-25000" dirty="0" smtClean="0">
                <a:solidFill>
                  <a:srgbClr val="C00000"/>
                </a:solidFill>
                <a:latin typeface="Arial" panose="020B0604020202020204" pitchFamily="34" charset="0"/>
                <a:cs typeface="Arial" panose="020B0604020202020204" pitchFamily="34" charset="0"/>
              </a:rPr>
              <a:t>3</a:t>
            </a:r>
            <a:r>
              <a:rPr lang="en-US" altLang="ja-JP" sz="1400" dirty="0" smtClean="0">
                <a:solidFill>
                  <a:srgbClr val="C00000"/>
                </a:solidFill>
                <a:latin typeface="Arial" panose="020B0604020202020204" pitchFamily="34" charset="0"/>
                <a:cs typeface="Arial" panose="020B0604020202020204" pitchFamily="34" charset="0"/>
              </a:rPr>
              <a:t>)</a:t>
            </a:r>
            <a:endParaRPr kumimoji="1" lang="ja-JP" altLang="en-US" sz="1400" dirty="0">
              <a:solidFill>
                <a:srgbClr val="C00000"/>
              </a:solidFill>
              <a:latin typeface="Arial" panose="020B0604020202020204" pitchFamily="34" charset="0"/>
              <a:cs typeface="Arial" panose="020B0604020202020204" pitchFamily="34" charset="0"/>
            </a:endParaRPr>
          </a:p>
        </p:txBody>
      </p:sp>
      <p:sp>
        <p:nvSpPr>
          <p:cNvPr id="49" name="テキスト ボックス 48"/>
          <p:cNvSpPr txBox="1"/>
          <p:nvPr/>
        </p:nvSpPr>
        <p:spPr>
          <a:xfrm>
            <a:off x="5975186" y="5667007"/>
            <a:ext cx="1539429" cy="523220"/>
          </a:xfrm>
          <a:prstGeom prst="rect">
            <a:avLst/>
          </a:prstGeom>
          <a:noFill/>
        </p:spPr>
        <p:txBody>
          <a:bodyPr wrap="square" rtlCol="0">
            <a:spAutoFit/>
          </a:bodyPr>
          <a:lstStyle/>
          <a:p>
            <a:pPr algn="ctr"/>
            <a:r>
              <a:rPr lang="en-US" altLang="ja-JP" sz="1400" dirty="0">
                <a:solidFill>
                  <a:srgbClr val="3DA907"/>
                </a:solidFill>
                <a:latin typeface="Arial" panose="020B0604020202020204" pitchFamily="34" charset="0"/>
                <a:cs typeface="Arial" panose="020B0604020202020204" pitchFamily="34" charset="0"/>
              </a:rPr>
              <a:t>O</a:t>
            </a:r>
            <a:r>
              <a:rPr kumimoji="1" lang="en-US" altLang="ja-JP" sz="1400" dirty="0" smtClean="0">
                <a:solidFill>
                  <a:srgbClr val="3DA907"/>
                </a:solidFill>
                <a:latin typeface="Arial" panose="020B0604020202020204" pitchFamily="34" charset="0"/>
                <a:cs typeface="Arial" panose="020B0604020202020204" pitchFamily="34" charset="0"/>
              </a:rPr>
              <a:t>rganic Salts</a:t>
            </a:r>
          </a:p>
          <a:p>
            <a:pPr algn="ctr"/>
            <a:r>
              <a:rPr lang="en-US" altLang="ja-JP" sz="1400" dirty="0" smtClean="0">
                <a:solidFill>
                  <a:srgbClr val="3DA907"/>
                </a:solidFill>
                <a:latin typeface="Arial" panose="020B0604020202020204" pitchFamily="34" charset="0"/>
                <a:cs typeface="Arial" panose="020B0604020202020204" pitchFamily="34" charset="0"/>
              </a:rPr>
              <a:t>(e.g. ROCO</a:t>
            </a:r>
            <a:r>
              <a:rPr lang="en-US" altLang="ja-JP" sz="1400" baseline="-25000" dirty="0" smtClean="0">
                <a:solidFill>
                  <a:srgbClr val="3DA907"/>
                </a:solidFill>
                <a:latin typeface="Arial" panose="020B0604020202020204" pitchFamily="34" charset="0"/>
                <a:cs typeface="Arial" panose="020B0604020202020204" pitchFamily="34" charset="0"/>
              </a:rPr>
              <a:t>2</a:t>
            </a:r>
            <a:r>
              <a:rPr lang="en-US" altLang="ja-JP" sz="1400" dirty="0" smtClean="0">
                <a:solidFill>
                  <a:srgbClr val="3DA907"/>
                </a:solidFill>
                <a:latin typeface="Arial" panose="020B0604020202020204" pitchFamily="34" charset="0"/>
                <a:cs typeface="Arial" panose="020B0604020202020204" pitchFamily="34" charset="0"/>
              </a:rPr>
              <a:t>Na)</a:t>
            </a:r>
            <a:endParaRPr kumimoji="1" lang="ja-JP" altLang="en-US" sz="1400" dirty="0">
              <a:solidFill>
                <a:srgbClr val="3DA907"/>
              </a:solidFill>
              <a:latin typeface="Arial" panose="020B0604020202020204" pitchFamily="34" charset="0"/>
              <a:cs typeface="Arial" panose="020B0604020202020204" pitchFamily="34" charset="0"/>
            </a:endParaRPr>
          </a:p>
        </p:txBody>
      </p:sp>
      <p:pic>
        <p:nvPicPr>
          <p:cNvPr id="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4612" y="4011752"/>
            <a:ext cx="165750" cy="16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テキスト ボックス 50"/>
          <p:cNvSpPr txBox="1"/>
          <p:nvPr/>
        </p:nvSpPr>
        <p:spPr>
          <a:xfrm>
            <a:off x="7174394" y="4132717"/>
            <a:ext cx="647457" cy="369332"/>
          </a:xfrm>
          <a:prstGeom prst="rect">
            <a:avLst/>
          </a:prstGeom>
          <a:noFill/>
        </p:spPr>
        <p:txBody>
          <a:bodyPr wrap="square" rtlCol="0">
            <a:spAutoFit/>
          </a:bodyPr>
          <a:lstStyle/>
          <a:p>
            <a:pPr algn="ctr"/>
            <a:r>
              <a:rPr lang="en-US" altLang="ja-JP" dirty="0" smtClean="0">
                <a:solidFill>
                  <a:srgbClr val="0066FF"/>
                </a:solidFill>
                <a:latin typeface="Arial" panose="020B0604020202020204" pitchFamily="34" charset="0"/>
                <a:cs typeface="Arial" panose="020B0604020202020204" pitchFamily="34" charset="0"/>
              </a:rPr>
              <a:t>Na</a:t>
            </a:r>
            <a:r>
              <a:rPr kumimoji="1" lang="en-US" altLang="ja-JP" baseline="30000" dirty="0" smtClean="0">
                <a:solidFill>
                  <a:srgbClr val="0066FF"/>
                </a:solidFill>
                <a:latin typeface="Arial" panose="020B0604020202020204" pitchFamily="34" charset="0"/>
                <a:cs typeface="Arial" panose="020B0604020202020204" pitchFamily="34" charset="0"/>
              </a:rPr>
              <a:t>+</a:t>
            </a:r>
            <a:endParaRPr kumimoji="1" lang="ja-JP" altLang="en-US" baseline="30000" dirty="0">
              <a:solidFill>
                <a:srgbClr val="0066FF"/>
              </a:solidFill>
              <a:latin typeface="Arial" panose="020B0604020202020204" pitchFamily="34" charset="0"/>
              <a:cs typeface="Arial" panose="020B0604020202020204" pitchFamily="34" charset="0"/>
            </a:endParaRPr>
          </a:p>
        </p:txBody>
      </p:sp>
      <p:pic>
        <p:nvPicPr>
          <p:cNvPr id="5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2691" y="4662252"/>
            <a:ext cx="738499" cy="74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テキスト ボックス 52"/>
          <p:cNvSpPr txBox="1"/>
          <p:nvPr/>
        </p:nvSpPr>
        <p:spPr>
          <a:xfrm>
            <a:off x="7288235" y="5323165"/>
            <a:ext cx="1296144" cy="369332"/>
          </a:xfrm>
          <a:prstGeom prst="rect">
            <a:avLst/>
          </a:prstGeom>
          <a:noFill/>
        </p:spPr>
        <p:txBody>
          <a:bodyPr wrap="square" rtlCol="0">
            <a:spAutoFit/>
          </a:bodyPr>
          <a:lstStyle/>
          <a:p>
            <a:pPr algn="ctr"/>
            <a:r>
              <a:rPr lang="en-US" altLang="ja-JP" dirty="0" smtClean="0">
                <a:solidFill>
                  <a:srgbClr val="7030A0"/>
                </a:solidFill>
                <a:latin typeface="Arial" panose="020B0604020202020204" pitchFamily="34" charset="0"/>
                <a:cs typeface="Arial" panose="020B0604020202020204" pitchFamily="34" charset="0"/>
              </a:rPr>
              <a:t>Solvent</a:t>
            </a:r>
            <a:endParaRPr kumimoji="1" lang="ja-JP" altLang="en-US" dirty="0">
              <a:solidFill>
                <a:srgbClr val="7030A0"/>
              </a:solidFill>
              <a:latin typeface="Arial" panose="020B0604020202020204" pitchFamily="34" charset="0"/>
              <a:cs typeface="Arial" panose="020B0604020202020204" pitchFamily="34" charset="0"/>
            </a:endParaRPr>
          </a:p>
        </p:txBody>
      </p:sp>
      <p:cxnSp>
        <p:nvCxnSpPr>
          <p:cNvPr id="54" name="直線矢印コネクタ 53"/>
          <p:cNvCxnSpPr/>
          <p:nvPr/>
        </p:nvCxnSpPr>
        <p:spPr bwMode="auto">
          <a:xfrm flipH="1">
            <a:off x="5468448" y="5164470"/>
            <a:ext cx="1966085" cy="0"/>
          </a:xfrm>
          <a:prstGeom prst="straightConnector1">
            <a:avLst/>
          </a:prstGeom>
          <a:solidFill>
            <a:schemeClr val="accent1"/>
          </a:solidFill>
          <a:ln w="38100" cap="flat" cmpd="sng" algn="ctr">
            <a:solidFill>
              <a:srgbClr val="7030A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円/楕円 54"/>
          <p:cNvSpPr/>
          <p:nvPr/>
        </p:nvSpPr>
        <p:spPr bwMode="auto">
          <a:xfrm>
            <a:off x="6261073" y="3723044"/>
            <a:ext cx="367529" cy="374433"/>
          </a:xfrm>
          <a:prstGeom prst="ellipse">
            <a:avLst/>
          </a:prstGeom>
          <a:noFill/>
          <a:ln w="63500" cap="flat" cmpd="sng" algn="ctr">
            <a:solidFill>
              <a:srgbClr val="0066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p:txBody>
      </p:sp>
      <p:sp>
        <p:nvSpPr>
          <p:cNvPr id="56" name="テキスト ボックス 55"/>
          <p:cNvSpPr txBox="1"/>
          <p:nvPr/>
        </p:nvSpPr>
        <p:spPr>
          <a:xfrm>
            <a:off x="6093273" y="5188104"/>
            <a:ext cx="960232" cy="369332"/>
          </a:xfrm>
          <a:prstGeom prst="rect">
            <a:avLst/>
          </a:prstGeom>
          <a:noFill/>
        </p:spPr>
        <p:txBody>
          <a:bodyPr wrap="square" rtlCol="0">
            <a:spAutoFit/>
          </a:bodyPr>
          <a:lstStyle/>
          <a:p>
            <a:pPr algn="ctr"/>
            <a:r>
              <a:rPr lang="en-US" altLang="ja-JP" dirty="0">
                <a:solidFill>
                  <a:srgbClr val="7030A0"/>
                </a:solidFill>
                <a:latin typeface="Arial" panose="020B0604020202020204" pitchFamily="34" charset="0"/>
                <a:cs typeface="Arial" panose="020B0604020202020204" pitchFamily="34" charset="0"/>
              </a:rPr>
              <a:t>B</a:t>
            </a:r>
            <a:r>
              <a:rPr kumimoji="1" lang="en-US" altLang="ja-JP" dirty="0" smtClean="0">
                <a:solidFill>
                  <a:srgbClr val="7030A0"/>
                </a:solidFill>
                <a:latin typeface="Arial" panose="020B0604020202020204" pitchFamily="34" charset="0"/>
                <a:cs typeface="Arial" panose="020B0604020202020204" pitchFamily="34" charset="0"/>
              </a:rPr>
              <a:t>lock</a:t>
            </a:r>
            <a:endParaRPr kumimoji="1" lang="ja-JP" altLang="en-US" dirty="0">
              <a:solidFill>
                <a:srgbClr val="7030A0"/>
              </a:solidFill>
              <a:latin typeface="Arial" panose="020B0604020202020204" pitchFamily="34" charset="0"/>
              <a:cs typeface="Arial" panose="020B0604020202020204" pitchFamily="34" charset="0"/>
            </a:endParaRPr>
          </a:p>
        </p:txBody>
      </p:sp>
      <p:sp>
        <p:nvSpPr>
          <p:cNvPr id="57" name="テキスト ボックス 56"/>
          <p:cNvSpPr txBox="1"/>
          <p:nvPr/>
        </p:nvSpPr>
        <p:spPr>
          <a:xfrm>
            <a:off x="6037290" y="4204608"/>
            <a:ext cx="1241147" cy="369332"/>
          </a:xfrm>
          <a:prstGeom prst="rect">
            <a:avLst/>
          </a:prstGeom>
          <a:noFill/>
        </p:spPr>
        <p:txBody>
          <a:bodyPr wrap="square" rtlCol="0">
            <a:spAutoFit/>
          </a:bodyPr>
          <a:lstStyle/>
          <a:p>
            <a:pPr algn="ctr"/>
            <a:r>
              <a:rPr kumimoji="1" lang="en-US" altLang="ja-JP" dirty="0" smtClean="0">
                <a:solidFill>
                  <a:srgbClr val="0066FF"/>
                </a:solidFill>
                <a:latin typeface="Arial" panose="020B0604020202020204" pitchFamily="34" charset="0"/>
                <a:cs typeface="Arial" panose="020B0604020202020204" pitchFamily="34" charset="0"/>
              </a:rPr>
              <a:t>Exchange</a:t>
            </a:r>
            <a:endParaRPr kumimoji="1" lang="ja-JP" altLang="en-US" dirty="0">
              <a:solidFill>
                <a:srgbClr val="0066FF"/>
              </a:solidFill>
              <a:latin typeface="Arial" panose="020B0604020202020204" pitchFamily="34" charset="0"/>
              <a:cs typeface="Arial" panose="020B0604020202020204" pitchFamily="34" charset="0"/>
            </a:endParaRPr>
          </a:p>
        </p:txBody>
      </p:sp>
      <p:sp>
        <p:nvSpPr>
          <p:cNvPr id="59" name="フリーフォーム 58"/>
          <p:cNvSpPr/>
          <p:nvPr/>
        </p:nvSpPr>
        <p:spPr bwMode="auto">
          <a:xfrm>
            <a:off x="5461205" y="4127859"/>
            <a:ext cx="1710266" cy="174548"/>
          </a:xfrm>
          <a:custGeom>
            <a:avLst/>
            <a:gdLst>
              <a:gd name="connsiteX0" fmla="*/ 0 w 1710266"/>
              <a:gd name="connsiteY0" fmla="*/ 174548 h 174548"/>
              <a:gd name="connsiteX1" fmla="*/ 296333 w 1710266"/>
              <a:gd name="connsiteY1" fmla="*/ 22148 h 174548"/>
              <a:gd name="connsiteX2" fmla="*/ 601133 w 1710266"/>
              <a:gd name="connsiteY2" fmla="*/ 5215 h 174548"/>
              <a:gd name="connsiteX3" fmla="*/ 1041400 w 1710266"/>
              <a:gd name="connsiteY3" fmla="*/ 64482 h 174548"/>
              <a:gd name="connsiteX4" fmla="*/ 1710266 w 1710266"/>
              <a:gd name="connsiteY4" fmla="*/ 81415 h 17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266" h="174548">
                <a:moveTo>
                  <a:pt x="0" y="174548"/>
                </a:moveTo>
                <a:cubicBezTo>
                  <a:pt x="98072" y="112459"/>
                  <a:pt x="196144" y="50370"/>
                  <a:pt x="296333" y="22148"/>
                </a:cubicBezTo>
                <a:cubicBezTo>
                  <a:pt x="396522" y="-6074"/>
                  <a:pt x="476955" y="-1841"/>
                  <a:pt x="601133" y="5215"/>
                </a:cubicBezTo>
                <a:cubicBezTo>
                  <a:pt x="725311" y="12271"/>
                  <a:pt x="856545" y="51782"/>
                  <a:pt x="1041400" y="64482"/>
                </a:cubicBezTo>
                <a:cubicBezTo>
                  <a:pt x="1226255" y="77182"/>
                  <a:pt x="1468260" y="79298"/>
                  <a:pt x="1710266" y="81415"/>
                </a:cubicBezTo>
              </a:path>
            </a:pathLst>
          </a:custGeom>
          <a:noFill/>
          <a:ln w="38100" cap="flat" cmpd="sng" algn="ctr">
            <a:solidFill>
              <a:srgbClr val="0066FF"/>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p:txBody>
      </p:sp>
      <p:sp>
        <p:nvSpPr>
          <p:cNvPr id="61" name="正方形/長方形 60"/>
          <p:cNvSpPr/>
          <p:nvPr/>
        </p:nvSpPr>
        <p:spPr bwMode="auto">
          <a:xfrm>
            <a:off x="3118465" y="3906601"/>
            <a:ext cx="213055" cy="2251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p:txBody>
      </p:sp>
      <p:pic>
        <p:nvPicPr>
          <p:cNvPr id="6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5990" y="6360823"/>
            <a:ext cx="532704" cy="37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1548" y="6357978"/>
            <a:ext cx="521415" cy="34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4496" y="6458712"/>
            <a:ext cx="86409" cy="8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6967" y="6611112"/>
            <a:ext cx="86409" cy="8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97322" y="5976087"/>
            <a:ext cx="86409" cy="8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7" name="直線コネクタ 66"/>
          <p:cNvCxnSpPr/>
          <p:nvPr/>
        </p:nvCxnSpPr>
        <p:spPr bwMode="auto">
          <a:xfrm>
            <a:off x="6352464" y="4698440"/>
            <a:ext cx="374580" cy="400827"/>
          </a:xfrm>
          <a:prstGeom prst="line">
            <a:avLst/>
          </a:prstGeom>
          <a:solidFill>
            <a:schemeClr val="accent1"/>
          </a:solidFill>
          <a:ln w="3810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p:cNvCxnSpPr/>
          <p:nvPr/>
        </p:nvCxnSpPr>
        <p:spPr bwMode="auto">
          <a:xfrm flipH="1">
            <a:off x="6358774" y="4702569"/>
            <a:ext cx="368270" cy="378852"/>
          </a:xfrm>
          <a:prstGeom prst="line">
            <a:avLst/>
          </a:prstGeom>
          <a:solidFill>
            <a:schemeClr val="accent1"/>
          </a:solidFill>
          <a:ln w="3810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正方形/長方形 77"/>
          <p:cNvSpPr/>
          <p:nvPr/>
        </p:nvSpPr>
        <p:spPr bwMode="auto">
          <a:xfrm>
            <a:off x="2868737" y="5905756"/>
            <a:ext cx="402144" cy="25712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p:txBody>
      </p:sp>
      <p:sp>
        <p:nvSpPr>
          <p:cNvPr id="79" name="テキスト ボックス 78"/>
          <p:cNvSpPr txBox="1"/>
          <p:nvPr/>
        </p:nvSpPr>
        <p:spPr>
          <a:xfrm>
            <a:off x="266396" y="2505374"/>
            <a:ext cx="8607781" cy="646331"/>
          </a:xfrm>
          <a:prstGeom prst="rect">
            <a:avLst/>
          </a:prstGeom>
          <a:noFill/>
        </p:spPr>
        <p:txBody>
          <a:bodyPr wrap="square" rtlCol="0">
            <a:spAutoFit/>
          </a:bodyPr>
          <a:lstStyle/>
          <a:p>
            <a:pPr algn="just"/>
            <a:r>
              <a:rPr lang="ja-JP" altLang="en-US" dirty="0" smtClean="0">
                <a:latin typeface="Arial" pitchFamily="34" charset="0"/>
                <a:ea typeface="メイリオ" pitchFamily="50" charset="-128"/>
                <a:cs typeface="Arial" pitchFamily="34" charset="0"/>
              </a:rPr>
              <a:t>・</a:t>
            </a:r>
            <a:r>
              <a:rPr lang="en-US" altLang="ja-JP" dirty="0" smtClean="0">
                <a:latin typeface="Arial" pitchFamily="34" charset="0"/>
                <a:ea typeface="メイリオ" pitchFamily="50" charset="-128"/>
                <a:cs typeface="Arial" pitchFamily="34" charset="0"/>
              </a:rPr>
              <a:t>The ideal SEI film can protect the electrolyte from the further reduction while maintaining Na</a:t>
            </a:r>
            <a:r>
              <a:rPr lang="en-US" altLang="ja-JP" baseline="30000" dirty="0" smtClean="0">
                <a:latin typeface="Arial" pitchFamily="34" charset="0"/>
                <a:ea typeface="メイリオ" pitchFamily="50" charset="-128"/>
                <a:cs typeface="Arial" pitchFamily="34" charset="0"/>
              </a:rPr>
              <a:t>+</a:t>
            </a:r>
            <a:r>
              <a:rPr lang="en-US" altLang="ja-JP" dirty="0" smtClean="0">
                <a:latin typeface="Arial" pitchFamily="34" charset="0"/>
                <a:ea typeface="メイリオ" pitchFamily="50" charset="-128"/>
                <a:cs typeface="Arial" pitchFamily="34" charset="0"/>
              </a:rPr>
              <a:t> exchange.</a:t>
            </a:r>
            <a:r>
              <a:rPr lang="ja-JP" altLang="en-US" dirty="0">
                <a:latin typeface="Arial" pitchFamily="34" charset="0"/>
                <a:ea typeface="メイリオ" pitchFamily="50" charset="-128"/>
                <a:cs typeface="Arial" pitchFamily="34" charset="0"/>
              </a:rPr>
              <a:t> </a:t>
            </a:r>
            <a:r>
              <a:rPr lang="ja-JP" altLang="en-US" dirty="0" smtClean="0">
                <a:latin typeface="Arial" pitchFamily="34" charset="0"/>
                <a:ea typeface="メイリオ" pitchFamily="50" charset="-128"/>
                <a:cs typeface="Arial" pitchFamily="34" charset="0"/>
              </a:rPr>
              <a:t>  </a:t>
            </a:r>
            <a:r>
              <a:rPr lang="en-US" altLang="ja-JP" dirty="0" smtClean="0">
                <a:latin typeface="Arial" pitchFamily="34" charset="0"/>
                <a:ea typeface="メイリオ" pitchFamily="50" charset="-128"/>
                <a:cs typeface="Arial" pitchFamily="34" charset="0"/>
              </a:rPr>
              <a:t>Therefore, it is closely related to the lifetime of battery.</a:t>
            </a:r>
          </a:p>
        </p:txBody>
      </p:sp>
      <p:sp>
        <p:nvSpPr>
          <p:cNvPr id="80" name="テキスト ボックス 79"/>
          <p:cNvSpPr txBox="1"/>
          <p:nvPr/>
        </p:nvSpPr>
        <p:spPr>
          <a:xfrm>
            <a:off x="464607" y="5743951"/>
            <a:ext cx="2787704" cy="400110"/>
          </a:xfrm>
          <a:prstGeom prst="rect">
            <a:avLst/>
          </a:prstGeom>
          <a:noFill/>
        </p:spPr>
        <p:txBody>
          <a:bodyPr wrap="square" rtlCol="0">
            <a:spAutoFit/>
          </a:bodyPr>
          <a:lstStyle/>
          <a:p>
            <a:pPr algn="ctr"/>
            <a:r>
              <a:rPr lang="en-US" altLang="ja-JP" sz="2000" dirty="0" smtClean="0">
                <a:latin typeface="Arial" panose="020B0604020202020204" pitchFamily="34" charset="0"/>
                <a:cs typeface="Arial" panose="020B0604020202020204" pitchFamily="34" charset="0"/>
              </a:rPr>
              <a:t>Na-ion battery</a:t>
            </a:r>
            <a:endParaRPr kumimoji="1" lang="ja-JP" altLang="en-US" sz="2000" dirty="0">
              <a:latin typeface="Arial" panose="020B0604020202020204" pitchFamily="34" charset="0"/>
              <a:cs typeface="Arial" panose="020B0604020202020204" pitchFamily="34" charset="0"/>
            </a:endParaRPr>
          </a:p>
        </p:txBody>
      </p:sp>
      <p:sp>
        <p:nvSpPr>
          <p:cNvPr id="36" name="テキスト ボックス 35"/>
          <p:cNvSpPr txBox="1"/>
          <p:nvPr/>
        </p:nvSpPr>
        <p:spPr>
          <a:xfrm>
            <a:off x="3331520" y="5123339"/>
            <a:ext cx="1739555" cy="523220"/>
          </a:xfrm>
          <a:prstGeom prst="rect">
            <a:avLst/>
          </a:prstGeom>
          <a:noFill/>
        </p:spPr>
        <p:txBody>
          <a:bodyPr wrap="square" rtlCol="0">
            <a:spAutoFit/>
          </a:bodyPr>
          <a:lstStyle/>
          <a:p>
            <a:pPr algn="ctr"/>
            <a:r>
              <a:rPr kumimoji="1" lang="en-US" altLang="ja-JP" sz="1400" dirty="0" smtClean="0">
                <a:latin typeface="Arial" panose="020B0604020202020204" pitchFamily="34" charset="0"/>
                <a:cs typeface="Arial" panose="020B0604020202020204" pitchFamily="34" charset="0"/>
              </a:rPr>
              <a:t>Reduction of electrolyte</a:t>
            </a:r>
            <a:endParaRPr kumimoji="1" lang="ja-JP" altLang="en-US" sz="1400" dirty="0">
              <a:latin typeface="Arial" panose="020B0604020202020204" pitchFamily="34" charset="0"/>
              <a:cs typeface="Arial" panose="020B0604020202020204" pitchFamily="34" charset="0"/>
            </a:endParaRPr>
          </a:p>
        </p:txBody>
      </p:sp>
      <p:pic>
        <p:nvPicPr>
          <p:cNvPr id="8" name="図 7"/>
          <p:cNvPicPr>
            <a:picLocks noChangeAspect="1"/>
          </p:cNvPicPr>
          <p:nvPr/>
        </p:nvPicPr>
        <p:blipFill>
          <a:blip r:embed="rId11"/>
          <a:stretch>
            <a:fillRect/>
          </a:stretch>
        </p:blipFill>
        <p:spPr>
          <a:xfrm>
            <a:off x="208538" y="3644636"/>
            <a:ext cx="3486985" cy="2047625"/>
          </a:xfrm>
          <a:prstGeom prst="rect">
            <a:avLst/>
          </a:prstGeom>
        </p:spPr>
      </p:pic>
      <p:sp>
        <p:nvSpPr>
          <p:cNvPr id="44" name="ストライプ矢印 43"/>
          <p:cNvSpPr/>
          <p:nvPr/>
        </p:nvSpPr>
        <p:spPr bwMode="auto">
          <a:xfrm>
            <a:off x="3693655" y="4198705"/>
            <a:ext cx="1133372" cy="888797"/>
          </a:xfrm>
          <a:prstGeom prst="striped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p:txBody>
      </p:sp>
      <p:sp>
        <p:nvSpPr>
          <p:cNvPr id="86" name="テキスト ボックス 85"/>
          <p:cNvSpPr txBox="1"/>
          <p:nvPr/>
        </p:nvSpPr>
        <p:spPr>
          <a:xfrm>
            <a:off x="208538" y="6303335"/>
            <a:ext cx="5088509"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S. </a:t>
            </a:r>
            <a:r>
              <a:rPr kumimoji="1" lang="en-US" altLang="ja-JP" sz="1400" dirty="0" err="1" smtClean="0">
                <a:latin typeface="Arial" panose="020B0604020202020204" pitchFamily="34" charset="0"/>
                <a:cs typeface="Arial" panose="020B0604020202020204" pitchFamily="34" charset="0"/>
              </a:rPr>
              <a:t>Komaba</a:t>
            </a:r>
            <a:r>
              <a:rPr kumimoji="1" lang="en-US" altLang="ja-JP" sz="1400" dirty="0" smtClean="0">
                <a:latin typeface="Arial" panose="020B0604020202020204" pitchFamily="34" charset="0"/>
                <a:cs typeface="Arial" panose="020B0604020202020204" pitchFamily="34" charset="0"/>
              </a:rPr>
              <a:t> et al., </a:t>
            </a:r>
            <a:r>
              <a:rPr kumimoji="1" lang="en-US" altLang="ja-JP" sz="1400" i="1" dirty="0" smtClean="0">
                <a:latin typeface="Arial" panose="020B0604020202020204" pitchFamily="34" charset="0"/>
                <a:cs typeface="Arial" panose="020B0604020202020204" pitchFamily="34" charset="0"/>
              </a:rPr>
              <a:t>Adv. </a:t>
            </a:r>
            <a:r>
              <a:rPr kumimoji="1" lang="en-US" altLang="ja-JP" sz="1400" i="1" dirty="0" err="1" smtClean="0">
                <a:latin typeface="Arial" panose="020B0604020202020204" pitchFamily="34" charset="0"/>
                <a:cs typeface="Arial" panose="020B0604020202020204" pitchFamily="34" charset="0"/>
              </a:rPr>
              <a:t>Funct</a:t>
            </a:r>
            <a:r>
              <a:rPr kumimoji="1" lang="en-US" altLang="ja-JP" sz="1400" i="1" dirty="0" smtClean="0">
                <a:latin typeface="Arial" panose="020B0604020202020204" pitchFamily="34" charset="0"/>
                <a:cs typeface="Arial" panose="020B0604020202020204" pitchFamily="34" charset="0"/>
              </a:rPr>
              <a:t>. </a:t>
            </a:r>
            <a:r>
              <a:rPr lang="en-US" altLang="ja-JP" sz="1400" i="1" dirty="0">
                <a:latin typeface="Arial" panose="020B0604020202020204" pitchFamily="34" charset="0"/>
                <a:cs typeface="Arial" panose="020B0604020202020204" pitchFamily="34" charset="0"/>
              </a:rPr>
              <a:t>M</a:t>
            </a:r>
            <a:r>
              <a:rPr kumimoji="1" lang="en-US" altLang="ja-JP" sz="1400" i="1" dirty="0" smtClean="0">
                <a:latin typeface="Arial" panose="020B0604020202020204" pitchFamily="34" charset="0"/>
                <a:cs typeface="Arial" panose="020B0604020202020204" pitchFamily="34" charset="0"/>
              </a:rPr>
              <a:t>ater</a:t>
            </a:r>
            <a:r>
              <a:rPr kumimoji="1" lang="en-US" altLang="ja-JP" sz="1400" dirty="0" smtClean="0">
                <a:latin typeface="Arial" panose="020B0604020202020204" pitchFamily="34" charset="0"/>
                <a:cs typeface="Arial" panose="020B0604020202020204" pitchFamily="34" charset="0"/>
              </a:rPr>
              <a:t>, </a:t>
            </a:r>
            <a:r>
              <a:rPr lang="en-US" altLang="ja-JP" sz="1400" b="1" dirty="0" smtClean="0">
                <a:latin typeface="Arial" panose="020B0604020202020204" pitchFamily="34" charset="0"/>
                <a:cs typeface="Arial" panose="020B0604020202020204" pitchFamily="34" charset="0"/>
              </a:rPr>
              <a:t>21</a:t>
            </a:r>
            <a:r>
              <a:rPr kumimoji="1" lang="en-US" altLang="ja-JP" sz="1400" dirty="0" smtClean="0">
                <a:latin typeface="Arial" panose="020B0604020202020204" pitchFamily="34" charset="0"/>
                <a:cs typeface="Arial" panose="020B0604020202020204" pitchFamily="34" charset="0"/>
              </a:rPr>
              <a:t>, 3859 (2011).</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1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57FA2C24-0026-45F8-A1B9-895AA9A208DB}" type="slidenum">
              <a:rPr kumimoji="1" lang="ja-JP" altLang="en-US" sz="1400" smtClean="0">
                <a:solidFill>
                  <a:schemeClr val="tx1"/>
                </a:solidFill>
                <a:latin typeface="Arial" panose="020B0604020202020204" pitchFamily="34" charset="0"/>
                <a:cs typeface="Arial" panose="020B0604020202020204" pitchFamily="34" charset="0"/>
              </a:rPr>
              <a:t>4</a:t>
            </a:fld>
            <a:endParaRPr kumimoji="1" lang="ja-JP" altLang="en-US" sz="1400"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2385" y="20934"/>
            <a:ext cx="8827036" cy="576263"/>
          </a:xfrm>
        </p:spPr>
        <p:txBody>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Background of present research</a:t>
            </a:r>
            <a:r>
              <a:rPr lang="ja-JP" altLang="en-US"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②</a:t>
            </a:r>
            <a:endParaRPr kumimoji="1" lang="ja-JP" altLang="en-US" sz="2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50"/>
          <p:cNvSpPr txBox="1">
            <a:spLocks noChangeArrowheads="1"/>
          </p:cNvSpPr>
          <p:nvPr/>
        </p:nvSpPr>
        <p:spPr bwMode="auto">
          <a:xfrm>
            <a:off x="227411" y="1022868"/>
            <a:ext cx="85693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2400" b="1" u="sng" dirty="0" smtClean="0">
                <a:solidFill>
                  <a:srgbClr val="002060"/>
                </a:solidFill>
                <a:ea typeface="メイリオ" pitchFamily="50" charset="-128"/>
                <a:cs typeface="Arial" panose="020B0604020202020204" pitchFamily="34" charset="0"/>
              </a:rPr>
              <a:t>Hybrid MC/MD reaction simulation</a:t>
            </a:r>
            <a:endParaRPr lang="ja-JP" altLang="en-US" sz="2400" b="1" u="sng" dirty="0">
              <a:solidFill>
                <a:srgbClr val="002060"/>
              </a:solidFill>
              <a:ea typeface="メイリオ" pitchFamily="50" charset="-128"/>
              <a:cs typeface="Arial" panose="020B0604020202020204" pitchFamily="34" charset="0"/>
            </a:endParaRPr>
          </a:p>
        </p:txBody>
      </p:sp>
      <p:pic>
        <p:nvPicPr>
          <p:cNvPr id="8" name="図 7"/>
          <p:cNvPicPr>
            <a:picLocks noChangeAspect="1"/>
          </p:cNvPicPr>
          <p:nvPr/>
        </p:nvPicPr>
        <p:blipFill>
          <a:blip r:embed="rId4"/>
          <a:stretch>
            <a:fillRect/>
          </a:stretch>
        </p:blipFill>
        <p:spPr>
          <a:xfrm>
            <a:off x="189807" y="3970610"/>
            <a:ext cx="3509667" cy="1648267"/>
          </a:xfrm>
          <a:prstGeom prst="rect">
            <a:avLst/>
          </a:prstGeom>
        </p:spPr>
      </p:pic>
      <p:sp>
        <p:nvSpPr>
          <p:cNvPr id="10" name="正方形/長方形 9"/>
          <p:cNvSpPr/>
          <p:nvPr/>
        </p:nvSpPr>
        <p:spPr>
          <a:xfrm>
            <a:off x="291296" y="6136780"/>
            <a:ext cx="8208912" cy="523220"/>
          </a:xfrm>
          <a:prstGeom prst="rect">
            <a:avLst/>
          </a:prstGeom>
        </p:spPr>
        <p:txBody>
          <a:bodyPr wrap="square">
            <a:spAutoFit/>
          </a:bodyPr>
          <a:lstStyle/>
          <a:p>
            <a:r>
              <a:rPr lang="en-US" altLang="ja-JP" sz="1400" dirty="0" smtClean="0">
                <a:latin typeface="Arial" panose="020B0604020202020204" pitchFamily="34" charset="0"/>
                <a:cs typeface="Arial" panose="020B0604020202020204" pitchFamily="34" charset="0"/>
              </a:rPr>
              <a:t>[1] M. Nagaoka, Y. Suzuki, T. Okamoto, </a:t>
            </a:r>
            <a:r>
              <a:rPr lang="en-US" altLang="ja-JP" sz="1400" b="1" dirty="0" smtClean="0">
                <a:latin typeface="Arial" panose="020B0604020202020204" pitchFamily="34" charset="0"/>
                <a:cs typeface="Arial" panose="020B0604020202020204" pitchFamily="34" charset="0"/>
              </a:rPr>
              <a:t>NT</a:t>
            </a:r>
            <a:r>
              <a:rPr lang="en-US" altLang="ja-JP" sz="1400" dirty="0" smtClean="0">
                <a:latin typeface="Arial" panose="020B0604020202020204" pitchFamily="34" charset="0"/>
                <a:cs typeface="Arial" panose="020B0604020202020204" pitchFamily="34" charset="0"/>
              </a:rPr>
              <a:t>, </a:t>
            </a:r>
            <a:r>
              <a:rPr lang="en-US" altLang="ja-JP" sz="1400" i="1" dirty="0" smtClean="0">
                <a:latin typeface="Arial" panose="020B0604020202020204" pitchFamily="34" charset="0"/>
                <a:cs typeface="Arial" panose="020B0604020202020204" pitchFamily="34" charset="0"/>
              </a:rPr>
              <a:t>Chem. Phys. </a:t>
            </a:r>
            <a:r>
              <a:rPr lang="en-US" altLang="ja-JP" sz="1400" i="1" dirty="0" err="1" smtClean="0">
                <a:latin typeface="Arial" panose="020B0604020202020204" pitchFamily="34" charset="0"/>
                <a:cs typeface="Arial" panose="020B0604020202020204" pitchFamily="34" charset="0"/>
              </a:rPr>
              <a:t>Lett</a:t>
            </a:r>
            <a:r>
              <a:rPr lang="en-US" altLang="ja-JP" sz="1400" i="1" dirty="0" smtClean="0">
                <a:latin typeface="Arial" panose="020B0604020202020204" pitchFamily="34" charset="0"/>
                <a:cs typeface="Arial" panose="020B0604020202020204" pitchFamily="34" charset="0"/>
              </a:rPr>
              <a:t>.</a:t>
            </a:r>
            <a:r>
              <a:rPr lang="en-US" altLang="ja-JP" sz="1400" dirty="0" smtClean="0">
                <a:latin typeface="Arial" panose="020B0604020202020204" pitchFamily="34" charset="0"/>
                <a:cs typeface="Arial" panose="020B0604020202020204" pitchFamily="34" charset="0"/>
              </a:rPr>
              <a:t>, </a:t>
            </a:r>
            <a:r>
              <a:rPr lang="en-US" altLang="ja-JP" sz="1400" b="1" dirty="0" smtClean="0">
                <a:latin typeface="Arial" panose="020B0604020202020204" pitchFamily="34" charset="0"/>
                <a:cs typeface="Arial" panose="020B0604020202020204" pitchFamily="34" charset="0"/>
              </a:rPr>
              <a:t>583</a:t>
            </a:r>
            <a:r>
              <a:rPr lang="en-US" altLang="ja-JP" sz="1400" dirty="0" smtClean="0">
                <a:latin typeface="Arial" panose="020B0604020202020204" pitchFamily="34" charset="0"/>
                <a:cs typeface="Arial" panose="020B0604020202020204" pitchFamily="34" charset="0"/>
              </a:rPr>
              <a:t>, 80 (2013).</a:t>
            </a:r>
          </a:p>
          <a:p>
            <a:r>
              <a:rPr lang="en-US" altLang="ja-JP" sz="1400" dirty="0" smtClean="0">
                <a:latin typeface="Arial" panose="020B0604020202020204" pitchFamily="34" charset="0"/>
                <a:cs typeface="Arial" panose="020B0604020202020204" pitchFamily="34" charset="0"/>
              </a:rPr>
              <a:t>[2] </a:t>
            </a:r>
            <a:r>
              <a:rPr lang="en-US" altLang="ja-JP" sz="1400" b="1" dirty="0" smtClean="0">
                <a:latin typeface="Arial" panose="020B0604020202020204" pitchFamily="34" charset="0"/>
                <a:cs typeface="Arial" panose="020B0604020202020204" pitchFamily="34" charset="0"/>
              </a:rPr>
              <a:t>NT</a:t>
            </a:r>
            <a:r>
              <a:rPr lang="en-US" altLang="ja-JP" sz="1400" dirty="0" smtClean="0">
                <a:latin typeface="Arial" panose="020B0604020202020204" pitchFamily="34" charset="0"/>
                <a:cs typeface="Arial" panose="020B0604020202020204" pitchFamily="34" charset="0"/>
              </a:rPr>
              <a:t>, Y. Suzuki, H. Sakai, M. Nagaoka, </a:t>
            </a:r>
            <a:r>
              <a:rPr lang="en-US" altLang="ja-JP" sz="1400" i="1" dirty="0" smtClean="0">
                <a:latin typeface="Arial" panose="020B0604020202020204" pitchFamily="34" charset="0"/>
                <a:cs typeface="Arial" panose="020B0604020202020204" pitchFamily="34" charset="0"/>
              </a:rPr>
              <a:t>J. Phys. Chem. C</a:t>
            </a:r>
            <a:r>
              <a:rPr lang="en-US" altLang="ja-JP" sz="1400" dirty="0" smtClean="0">
                <a:latin typeface="Arial" panose="020B0604020202020204" pitchFamily="34" charset="0"/>
                <a:cs typeface="Arial" panose="020B0604020202020204" pitchFamily="34" charset="0"/>
              </a:rPr>
              <a:t>, </a:t>
            </a:r>
            <a:r>
              <a:rPr lang="en-US" altLang="ja-JP" sz="1400" b="1" dirty="0" smtClean="0">
                <a:latin typeface="Arial" panose="020B0604020202020204" pitchFamily="34" charset="0"/>
                <a:cs typeface="Arial" panose="020B0604020202020204" pitchFamily="34" charset="0"/>
              </a:rPr>
              <a:t>118</a:t>
            </a:r>
            <a:r>
              <a:rPr lang="en-US" altLang="ja-JP" sz="1400" dirty="0" smtClean="0">
                <a:latin typeface="Arial" panose="020B0604020202020204" pitchFamily="34" charset="0"/>
                <a:cs typeface="Arial" panose="020B0604020202020204" pitchFamily="34" charset="0"/>
              </a:rPr>
              <a:t>, 10874 (2014). </a:t>
            </a:r>
            <a:endParaRPr lang="ja-JP" altLang="en-US" sz="1400" dirty="0">
              <a:latin typeface="Arial" panose="020B0604020202020204" pitchFamily="34" charset="0"/>
              <a:cs typeface="Arial" panose="020B0604020202020204" pitchFamily="34" charset="0"/>
            </a:endParaRPr>
          </a:p>
        </p:txBody>
      </p:sp>
      <p:sp>
        <p:nvSpPr>
          <p:cNvPr id="11" name="テキスト ボックス 10"/>
          <p:cNvSpPr txBox="1"/>
          <p:nvPr/>
        </p:nvSpPr>
        <p:spPr>
          <a:xfrm>
            <a:off x="1070284" y="3648977"/>
            <a:ext cx="539702" cy="338554"/>
          </a:xfrm>
          <a:prstGeom prst="rect">
            <a:avLst/>
          </a:prstGeom>
          <a:noFill/>
        </p:spPr>
        <p:txBody>
          <a:bodyPr wrap="square" rtlCol="0">
            <a:spAutoFit/>
          </a:bodyPr>
          <a:lstStyle/>
          <a:p>
            <a:pPr algn="ctr"/>
            <a:r>
              <a:rPr lang="en-US" altLang="ja-JP" sz="1600" i="1" dirty="0">
                <a:latin typeface="Arial" panose="020B0604020202020204" pitchFamily="34" charset="0"/>
                <a:cs typeface="Arial" panose="020B0604020202020204" pitchFamily="34" charset="0"/>
              </a:rPr>
              <a:t>e</a:t>
            </a:r>
            <a:r>
              <a:rPr kumimoji="1" lang="en-US" altLang="ja-JP" sz="1600" baseline="30000" dirty="0" smtClean="0">
                <a:latin typeface="Arial" panose="020B0604020202020204" pitchFamily="34" charset="0"/>
                <a:cs typeface="Arial" panose="020B0604020202020204" pitchFamily="34" charset="0"/>
              </a:rPr>
              <a:t>-</a:t>
            </a:r>
            <a:endParaRPr kumimoji="1" lang="ja-JP" altLang="en-US" sz="1600" baseline="30000" dirty="0">
              <a:latin typeface="Arial" panose="020B0604020202020204" pitchFamily="34" charset="0"/>
              <a:cs typeface="Arial" panose="020B0604020202020204" pitchFamily="34" charset="0"/>
            </a:endParaRPr>
          </a:p>
        </p:txBody>
      </p:sp>
      <p:sp>
        <p:nvSpPr>
          <p:cNvPr id="12" name="ストライプ矢印 11"/>
          <p:cNvSpPr/>
          <p:nvPr/>
        </p:nvSpPr>
        <p:spPr bwMode="auto">
          <a:xfrm>
            <a:off x="4032355" y="4547587"/>
            <a:ext cx="1097766" cy="576064"/>
          </a:xfrm>
          <a:prstGeom prst="striped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p:txBody>
      </p:sp>
      <p:sp>
        <p:nvSpPr>
          <p:cNvPr id="13" name="上カーブ矢印 12"/>
          <p:cNvSpPr/>
          <p:nvPr/>
        </p:nvSpPr>
        <p:spPr bwMode="auto">
          <a:xfrm>
            <a:off x="1033922" y="3987531"/>
            <a:ext cx="576064" cy="288032"/>
          </a:xfrm>
          <a:prstGeom prst="curvedUpArrow">
            <a:avLst>
              <a:gd name="adj1" fmla="val 25000"/>
              <a:gd name="adj2" fmla="val 38148"/>
              <a:gd name="adj3" fmla="val 25000"/>
            </a:avLst>
          </a:prstGeom>
          <a:solidFill>
            <a:srgbClr val="EEB0ED"/>
          </a:solid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p:txBody>
      </p:sp>
      <p:sp>
        <p:nvSpPr>
          <p:cNvPr id="14" name="テキスト ボックス 13"/>
          <p:cNvSpPr txBox="1"/>
          <p:nvPr/>
        </p:nvSpPr>
        <p:spPr>
          <a:xfrm>
            <a:off x="3359136" y="3928931"/>
            <a:ext cx="2431016" cy="584775"/>
          </a:xfrm>
          <a:prstGeom prst="rect">
            <a:avLst/>
          </a:prstGeom>
          <a:noFill/>
        </p:spPr>
        <p:txBody>
          <a:bodyPr wrap="square" rtlCol="0">
            <a:spAutoFit/>
          </a:bodyPr>
          <a:lstStyle/>
          <a:p>
            <a:pPr algn="ctr"/>
            <a:r>
              <a:rPr kumimoji="1" lang="en-US" altLang="ja-JP" sz="1600" dirty="0" smtClean="0">
                <a:solidFill>
                  <a:srgbClr val="002060"/>
                </a:solidFill>
                <a:latin typeface="Arial" panose="020B0604020202020204" pitchFamily="34" charset="0"/>
                <a:cs typeface="Arial" panose="020B0604020202020204" pitchFamily="34" charset="0"/>
              </a:rPr>
              <a:t>Hybrid MC/MD</a:t>
            </a:r>
          </a:p>
          <a:p>
            <a:pPr algn="ctr"/>
            <a:r>
              <a:rPr lang="en-US" altLang="ja-JP" sz="1600" dirty="0">
                <a:solidFill>
                  <a:srgbClr val="002060"/>
                </a:solidFill>
                <a:latin typeface="Arial" panose="020B0604020202020204" pitchFamily="34" charset="0"/>
                <a:cs typeface="Arial" panose="020B0604020202020204" pitchFamily="34" charset="0"/>
              </a:rPr>
              <a:t>r</a:t>
            </a:r>
            <a:r>
              <a:rPr lang="en-US" altLang="ja-JP" sz="1600" dirty="0" smtClean="0">
                <a:solidFill>
                  <a:srgbClr val="002060"/>
                </a:solidFill>
                <a:latin typeface="Arial" panose="020B0604020202020204" pitchFamily="34" charset="0"/>
                <a:cs typeface="Arial" panose="020B0604020202020204" pitchFamily="34" charset="0"/>
              </a:rPr>
              <a:t>eaction simulation</a:t>
            </a:r>
            <a:endParaRPr kumimoji="1" lang="ja-JP" altLang="en-US" sz="1600" dirty="0">
              <a:solidFill>
                <a:srgbClr val="002060"/>
              </a:solidFill>
              <a:latin typeface="Arial" panose="020B0604020202020204" pitchFamily="34" charset="0"/>
              <a:cs typeface="Arial" panose="020B0604020202020204" pitchFamily="34" charset="0"/>
            </a:endParaRPr>
          </a:p>
        </p:txBody>
      </p:sp>
      <p:pic>
        <p:nvPicPr>
          <p:cNvPr id="16" name="図 15"/>
          <p:cNvPicPr>
            <a:picLocks noChangeAspect="1"/>
          </p:cNvPicPr>
          <p:nvPr/>
        </p:nvPicPr>
        <p:blipFill>
          <a:blip r:embed="rId5"/>
          <a:stretch>
            <a:fillRect/>
          </a:stretch>
        </p:blipFill>
        <p:spPr>
          <a:xfrm>
            <a:off x="5475597" y="3927798"/>
            <a:ext cx="3452887" cy="1691079"/>
          </a:xfrm>
          <a:prstGeom prst="rect">
            <a:avLst/>
          </a:prstGeom>
        </p:spPr>
      </p:pic>
      <p:sp>
        <p:nvSpPr>
          <p:cNvPr id="17" name="テキスト ボックス 16"/>
          <p:cNvSpPr txBox="1"/>
          <p:nvPr/>
        </p:nvSpPr>
        <p:spPr>
          <a:xfrm>
            <a:off x="442019" y="5755844"/>
            <a:ext cx="3131820" cy="369332"/>
          </a:xfrm>
          <a:prstGeom prst="rect">
            <a:avLst/>
          </a:prstGeom>
          <a:noFill/>
        </p:spPr>
        <p:txBody>
          <a:bodyPr wrap="square" rtlCol="0">
            <a:spAutoFit/>
          </a:bodyPr>
          <a:lstStyle/>
          <a:p>
            <a:pPr algn="ctr"/>
            <a:r>
              <a:rPr kumimoji="1" lang="en-US" altLang="ja-JP" u="sng" dirty="0" smtClean="0"/>
              <a:t>Initial state</a:t>
            </a:r>
            <a:endParaRPr kumimoji="1" lang="ja-JP" altLang="en-US" u="sng" dirty="0"/>
          </a:p>
        </p:txBody>
      </p:sp>
      <p:sp>
        <p:nvSpPr>
          <p:cNvPr id="18" name="テキスト ボックス 17"/>
          <p:cNvSpPr txBox="1"/>
          <p:nvPr/>
        </p:nvSpPr>
        <p:spPr>
          <a:xfrm>
            <a:off x="5636130" y="5755844"/>
            <a:ext cx="3131820" cy="369332"/>
          </a:xfrm>
          <a:prstGeom prst="rect">
            <a:avLst/>
          </a:prstGeom>
          <a:noFill/>
        </p:spPr>
        <p:txBody>
          <a:bodyPr wrap="square" rtlCol="0">
            <a:spAutoFit/>
          </a:bodyPr>
          <a:lstStyle/>
          <a:p>
            <a:pPr algn="ctr"/>
            <a:r>
              <a:rPr lang="en-US" altLang="ja-JP" u="sng" dirty="0" smtClean="0"/>
              <a:t>Final</a:t>
            </a:r>
            <a:r>
              <a:rPr kumimoji="1" lang="en-US" altLang="ja-JP" u="sng" dirty="0" smtClean="0"/>
              <a:t> state</a:t>
            </a:r>
            <a:endParaRPr kumimoji="1" lang="ja-JP" altLang="en-US" u="sng" dirty="0"/>
          </a:p>
        </p:txBody>
      </p:sp>
      <p:sp>
        <p:nvSpPr>
          <p:cNvPr id="20" name="正方形/長方形 19"/>
          <p:cNvSpPr/>
          <p:nvPr/>
        </p:nvSpPr>
        <p:spPr>
          <a:xfrm>
            <a:off x="230750" y="1702489"/>
            <a:ext cx="8287074" cy="923330"/>
          </a:xfrm>
          <a:prstGeom prst="rect">
            <a:avLst/>
          </a:prstGeom>
        </p:spPr>
        <p:txBody>
          <a:bodyPr wrap="square">
            <a:spAutoFit/>
          </a:bodyPr>
          <a:lstStyle/>
          <a:p>
            <a:pPr algn="just" fontAlgn="base">
              <a:spcBef>
                <a:spcPct val="0"/>
              </a:spcBef>
              <a:spcAft>
                <a:spcPct val="0"/>
              </a:spcAft>
              <a:buClr>
                <a:srgbClr val="000000"/>
              </a:buClr>
            </a:pPr>
            <a:r>
              <a:rPr lang="ja-JP" altLang="en-US" dirty="0" smtClean="0">
                <a:solidFill>
                  <a:srgbClr val="000000"/>
                </a:solidFill>
                <a:latin typeface="Arial" charset="0"/>
              </a:rPr>
              <a:t>・ </a:t>
            </a:r>
            <a:r>
              <a:rPr lang="en-US" altLang="ja-JP" dirty="0" smtClean="0">
                <a:solidFill>
                  <a:srgbClr val="000000"/>
                </a:solidFill>
                <a:latin typeface="Arial" charset="0"/>
              </a:rPr>
              <a:t>In the previous simulations, </a:t>
            </a:r>
            <a:r>
              <a:rPr lang="en-US" altLang="ja-JP" dirty="0">
                <a:solidFill>
                  <a:srgbClr val="000000"/>
                </a:solidFill>
                <a:latin typeface="Arial" charset="0"/>
              </a:rPr>
              <a:t>we have investigated </a:t>
            </a:r>
            <a:r>
              <a:rPr lang="en-US" altLang="ja-JP" dirty="0" smtClean="0">
                <a:solidFill>
                  <a:srgbClr val="000000"/>
                </a:solidFill>
                <a:latin typeface="Arial" charset="0"/>
              </a:rPr>
              <a:t>the </a:t>
            </a:r>
            <a:r>
              <a:rPr lang="en-US" altLang="ja-JP" dirty="0">
                <a:solidFill>
                  <a:srgbClr val="000000"/>
                </a:solidFill>
                <a:latin typeface="Arial" charset="0"/>
              </a:rPr>
              <a:t>SEI film formation on the </a:t>
            </a:r>
            <a:r>
              <a:rPr lang="en-US" altLang="ja-JP" dirty="0" smtClean="0">
                <a:solidFill>
                  <a:srgbClr val="000000"/>
                </a:solidFill>
                <a:latin typeface="Arial" charset="0"/>
              </a:rPr>
              <a:t>carbon anode surface with </a:t>
            </a:r>
            <a:r>
              <a:rPr lang="en-US" altLang="ja-JP" dirty="0">
                <a:solidFill>
                  <a:srgbClr val="000000"/>
                </a:solidFill>
                <a:latin typeface="Arial" charset="0"/>
              </a:rPr>
              <a:t>the </a:t>
            </a:r>
            <a:r>
              <a:rPr lang="en-US" altLang="ja-JP" b="1" u="sng" dirty="0">
                <a:solidFill>
                  <a:schemeClr val="tx2"/>
                </a:solidFill>
                <a:latin typeface="Arial" charset="0"/>
              </a:rPr>
              <a:t>hybrid Monte </a:t>
            </a:r>
            <a:r>
              <a:rPr lang="en-US" altLang="ja-JP" b="1" u="sng" dirty="0" err="1">
                <a:solidFill>
                  <a:schemeClr val="tx2"/>
                </a:solidFill>
                <a:latin typeface="Arial" charset="0"/>
              </a:rPr>
              <a:t>Calro</a:t>
            </a:r>
            <a:r>
              <a:rPr lang="en-US" altLang="ja-JP" b="1" u="sng" dirty="0">
                <a:solidFill>
                  <a:schemeClr val="tx2"/>
                </a:solidFill>
                <a:latin typeface="Arial" charset="0"/>
              </a:rPr>
              <a:t> (MC)/molecular dynamics (MD) reaction method</a:t>
            </a:r>
            <a:r>
              <a:rPr lang="en-US" altLang="ja-JP" b="1" dirty="0">
                <a:solidFill>
                  <a:srgbClr val="002060"/>
                </a:solidFill>
                <a:effectLst>
                  <a:outerShdw blurRad="38100" dist="38100" dir="2700000" algn="tl">
                    <a:srgbClr val="000000">
                      <a:alpha val="43137"/>
                    </a:srgbClr>
                  </a:outerShdw>
                </a:effectLst>
                <a:latin typeface="Arial" charset="0"/>
              </a:rPr>
              <a:t> </a:t>
            </a:r>
            <a:r>
              <a:rPr lang="en-US" altLang="ja-JP" dirty="0" smtClean="0">
                <a:solidFill>
                  <a:srgbClr val="000000"/>
                </a:solidFill>
                <a:latin typeface="Arial" charset="0"/>
              </a:rPr>
              <a:t>[1,2</a:t>
            </a:r>
            <a:r>
              <a:rPr lang="en-US" altLang="ja-JP" u="sng" dirty="0" smtClean="0">
                <a:solidFill>
                  <a:srgbClr val="000000"/>
                </a:solidFill>
                <a:latin typeface="Arial" charset="0"/>
              </a:rPr>
              <a:t>]</a:t>
            </a:r>
            <a:r>
              <a:rPr lang="en-US" altLang="ja-JP" dirty="0" smtClean="0">
                <a:solidFill>
                  <a:srgbClr val="000000"/>
                </a:solidFill>
                <a:latin typeface="Arial" charset="0"/>
              </a:rPr>
              <a:t>.</a:t>
            </a:r>
            <a:endParaRPr lang="ja-JP" altLang="en-US" dirty="0">
              <a:solidFill>
                <a:srgbClr val="000000"/>
              </a:solidFill>
              <a:latin typeface="Arial" charset="0"/>
            </a:endParaRPr>
          </a:p>
        </p:txBody>
      </p:sp>
      <p:sp>
        <p:nvSpPr>
          <p:cNvPr id="21" name="正方形/長方形 20"/>
          <p:cNvSpPr/>
          <p:nvPr/>
        </p:nvSpPr>
        <p:spPr>
          <a:xfrm>
            <a:off x="230750" y="2728312"/>
            <a:ext cx="8287074" cy="923330"/>
          </a:xfrm>
          <a:prstGeom prst="rect">
            <a:avLst/>
          </a:prstGeom>
        </p:spPr>
        <p:txBody>
          <a:bodyPr wrap="square">
            <a:spAutoFit/>
          </a:bodyPr>
          <a:lstStyle/>
          <a:p>
            <a:pPr algn="just" fontAlgn="base">
              <a:spcBef>
                <a:spcPct val="0"/>
              </a:spcBef>
              <a:spcAft>
                <a:spcPct val="0"/>
              </a:spcAft>
              <a:buClr>
                <a:srgbClr val="000000"/>
              </a:buClr>
            </a:pPr>
            <a:r>
              <a:rPr lang="ja-JP" altLang="en-US" dirty="0" smtClean="0">
                <a:solidFill>
                  <a:srgbClr val="000000"/>
                </a:solidFill>
                <a:latin typeface="Arial" charset="0"/>
              </a:rPr>
              <a:t>・ </a:t>
            </a:r>
            <a:r>
              <a:rPr lang="en-US" altLang="ja-JP" dirty="0" smtClean="0">
                <a:solidFill>
                  <a:srgbClr val="000000"/>
                </a:solidFill>
                <a:latin typeface="Arial" charset="0"/>
              </a:rPr>
              <a:t>In these simulations, the atomic charges on the anode surface was constant.   However, in the real cell, </a:t>
            </a:r>
            <a:r>
              <a:rPr lang="en-US" altLang="ja-JP" u="sng" dirty="0" smtClean="0">
                <a:solidFill>
                  <a:srgbClr val="C00000"/>
                </a:solidFill>
                <a:latin typeface="Arial" charset="0"/>
              </a:rPr>
              <a:t>such electrode charges can change</a:t>
            </a:r>
            <a:r>
              <a:rPr lang="en-US" altLang="ja-JP" dirty="0" smtClean="0">
                <a:solidFill>
                  <a:srgbClr val="000000"/>
                </a:solidFill>
                <a:latin typeface="Arial" charset="0"/>
              </a:rPr>
              <a:t> according to the SEI film formation </a:t>
            </a:r>
            <a:r>
              <a:rPr lang="en-US" altLang="ja-JP" u="sng" dirty="0" smtClean="0">
                <a:solidFill>
                  <a:srgbClr val="C00000"/>
                </a:solidFill>
                <a:latin typeface="Arial" charset="0"/>
              </a:rPr>
              <a:t>at the given voltage</a:t>
            </a:r>
            <a:r>
              <a:rPr lang="en-US" altLang="ja-JP" dirty="0" smtClean="0">
                <a:solidFill>
                  <a:srgbClr val="000000"/>
                </a:solidFill>
                <a:latin typeface="Arial" charset="0"/>
              </a:rPr>
              <a:t>.</a:t>
            </a:r>
            <a:endParaRPr lang="ja-JP" altLang="en-US" dirty="0">
              <a:solidFill>
                <a:srgbClr val="000000"/>
              </a:solidFill>
              <a:latin typeface="Arial" charset="0"/>
            </a:endParaRPr>
          </a:p>
        </p:txBody>
      </p:sp>
    </p:spTree>
    <p:extLst>
      <p:ext uri="{BB962C8B-B14F-4D97-AF65-F5344CB8AC3E}">
        <p14:creationId xmlns:p14="http://schemas.microsoft.com/office/powerpoint/2010/main" val="705972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1782"/>
            <a:ext cx="2133600" cy="365125"/>
          </a:xfrm>
        </p:spPr>
        <p:txBody>
          <a:bodyPr/>
          <a:lstStyle/>
          <a:p>
            <a:fld id="{57FA2C24-0026-45F8-A1B9-895AA9A208DB}" type="slidenum">
              <a:rPr kumimoji="1" lang="ja-JP" altLang="en-US" sz="1400" smtClean="0">
                <a:solidFill>
                  <a:schemeClr val="tx1"/>
                </a:solidFill>
                <a:latin typeface="Arial" panose="020B0604020202020204" pitchFamily="34" charset="0"/>
                <a:cs typeface="Arial" panose="020B0604020202020204" pitchFamily="34" charset="0"/>
              </a:rPr>
              <a:t>5</a:t>
            </a:fld>
            <a:endParaRPr kumimoji="1" lang="ja-JP" altLang="en-US" sz="1400"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2385" y="20934"/>
            <a:ext cx="8827036" cy="576263"/>
          </a:xfrm>
        </p:spPr>
        <p:txBody>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Purpose of this study</a:t>
            </a:r>
            <a:endParaRPr kumimoji="1" lang="ja-JP" altLang="en-US" sz="2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正方形/長方形 6"/>
          <p:cNvSpPr/>
          <p:nvPr/>
        </p:nvSpPr>
        <p:spPr>
          <a:xfrm>
            <a:off x="217341" y="1302316"/>
            <a:ext cx="8287074" cy="923330"/>
          </a:xfrm>
          <a:prstGeom prst="rect">
            <a:avLst/>
          </a:prstGeom>
        </p:spPr>
        <p:txBody>
          <a:bodyPr wrap="square">
            <a:spAutoFit/>
          </a:bodyPr>
          <a:lstStyle/>
          <a:p>
            <a:pPr algn="just" fontAlgn="base">
              <a:spcBef>
                <a:spcPct val="0"/>
              </a:spcBef>
              <a:spcAft>
                <a:spcPct val="0"/>
              </a:spcAft>
              <a:buClr>
                <a:srgbClr val="000000"/>
              </a:buClr>
            </a:pPr>
            <a:r>
              <a:rPr lang="ja-JP" altLang="en-US" dirty="0" smtClean="0">
                <a:solidFill>
                  <a:srgbClr val="000000"/>
                </a:solidFill>
                <a:latin typeface="Arial" charset="0"/>
              </a:rPr>
              <a:t>・ </a:t>
            </a:r>
            <a:r>
              <a:rPr lang="en-US" altLang="ja-JP" dirty="0" smtClean="0">
                <a:solidFill>
                  <a:srgbClr val="000000"/>
                </a:solidFill>
                <a:latin typeface="Arial" charset="0"/>
              </a:rPr>
              <a:t>To improve the calculation accuracy of the previous SEI film formation simulations, I aim to realize the </a:t>
            </a:r>
            <a:r>
              <a:rPr lang="en-US" altLang="ja-JP" dirty="0" smtClean="0">
                <a:solidFill>
                  <a:srgbClr val="C00000"/>
                </a:solidFill>
                <a:latin typeface="Arial" charset="0"/>
              </a:rPr>
              <a:t>hybrid MC/MD reaction simulation under the constant electric voltage</a:t>
            </a:r>
            <a:r>
              <a:rPr lang="en-US" altLang="ja-JP" dirty="0" smtClean="0">
                <a:latin typeface="Arial" charset="0"/>
              </a:rPr>
              <a:t>.</a:t>
            </a:r>
            <a:endParaRPr lang="ja-JP" altLang="en-US" dirty="0">
              <a:latin typeface="Arial" charset="0"/>
            </a:endParaRPr>
          </a:p>
        </p:txBody>
      </p:sp>
      <p:sp>
        <p:nvSpPr>
          <p:cNvPr id="8" name="正方形/長方形 7"/>
          <p:cNvSpPr/>
          <p:nvPr/>
        </p:nvSpPr>
        <p:spPr>
          <a:xfrm>
            <a:off x="222536" y="2458159"/>
            <a:ext cx="8287074" cy="369332"/>
          </a:xfrm>
          <a:prstGeom prst="rect">
            <a:avLst/>
          </a:prstGeom>
        </p:spPr>
        <p:txBody>
          <a:bodyPr wrap="square">
            <a:spAutoFit/>
          </a:bodyPr>
          <a:lstStyle/>
          <a:p>
            <a:pPr algn="just" fontAlgn="base">
              <a:spcBef>
                <a:spcPct val="0"/>
              </a:spcBef>
              <a:spcAft>
                <a:spcPct val="0"/>
              </a:spcAft>
              <a:buClr>
                <a:srgbClr val="000000"/>
              </a:buClr>
            </a:pPr>
            <a:r>
              <a:rPr lang="ja-JP" altLang="en-US" dirty="0" smtClean="0">
                <a:solidFill>
                  <a:srgbClr val="000000"/>
                </a:solidFill>
                <a:latin typeface="Arial" charset="0"/>
              </a:rPr>
              <a:t>・ </a:t>
            </a:r>
            <a:r>
              <a:rPr lang="en-US" altLang="ja-JP" dirty="0" smtClean="0">
                <a:solidFill>
                  <a:srgbClr val="000000"/>
                </a:solidFill>
                <a:latin typeface="Arial" charset="0"/>
              </a:rPr>
              <a:t>For this purpose,  </a:t>
            </a:r>
            <a:r>
              <a:rPr lang="en-US" altLang="ja-JP" u="sng" dirty="0" smtClean="0">
                <a:solidFill>
                  <a:srgbClr val="00B050"/>
                </a:solidFill>
                <a:latin typeface="Arial" charset="0"/>
              </a:rPr>
              <a:t>three methods </a:t>
            </a:r>
            <a:r>
              <a:rPr lang="en-US" altLang="ja-JP" dirty="0" smtClean="0">
                <a:latin typeface="Arial" charset="0"/>
              </a:rPr>
              <a:t>have implemented</a:t>
            </a:r>
            <a:r>
              <a:rPr lang="en-US" altLang="ja-JP" dirty="0" smtClean="0">
                <a:solidFill>
                  <a:srgbClr val="C00000"/>
                </a:solidFill>
                <a:latin typeface="Arial" charset="0"/>
              </a:rPr>
              <a:t> </a:t>
            </a:r>
            <a:r>
              <a:rPr lang="en-US" altLang="ja-JP" dirty="0" smtClean="0">
                <a:solidFill>
                  <a:srgbClr val="000000"/>
                </a:solidFill>
                <a:latin typeface="Arial" charset="0"/>
              </a:rPr>
              <a:t>into the AMBER program.</a:t>
            </a:r>
            <a:endParaRPr lang="ja-JP" altLang="en-US" dirty="0">
              <a:solidFill>
                <a:srgbClr val="000000"/>
              </a:solidFill>
              <a:latin typeface="Arial" charset="0"/>
            </a:endParaRPr>
          </a:p>
        </p:txBody>
      </p:sp>
      <p:sp>
        <p:nvSpPr>
          <p:cNvPr id="9" name="正方形/長方形 8"/>
          <p:cNvSpPr/>
          <p:nvPr/>
        </p:nvSpPr>
        <p:spPr>
          <a:xfrm>
            <a:off x="395536" y="3060004"/>
            <a:ext cx="7992888" cy="400110"/>
          </a:xfrm>
          <a:prstGeom prst="rect">
            <a:avLst/>
          </a:prstGeom>
        </p:spPr>
        <p:txBody>
          <a:bodyPr wrap="square">
            <a:spAutoFit/>
          </a:bodyPr>
          <a:lstStyle/>
          <a:p>
            <a:pPr algn="just" fontAlgn="base">
              <a:spcBef>
                <a:spcPct val="0"/>
              </a:spcBef>
              <a:spcAft>
                <a:spcPct val="0"/>
              </a:spcAft>
              <a:buClr>
                <a:srgbClr val="000000"/>
              </a:buClr>
            </a:pPr>
            <a:r>
              <a:rPr lang="ja-JP" altLang="en-US" sz="2000" dirty="0" smtClean="0">
                <a:solidFill>
                  <a:srgbClr val="000000"/>
                </a:solidFill>
                <a:latin typeface="Arial" charset="0"/>
              </a:rPr>
              <a:t>① </a:t>
            </a:r>
            <a:r>
              <a:rPr lang="en-US" altLang="ja-JP" sz="2000" u="sng" dirty="0" smtClean="0">
                <a:solidFill>
                  <a:srgbClr val="000000"/>
                </a:solidFill>
                <a:latin typeface="Arial" charset="0"/>
              </a:rPr>
              <a:t>Ewald summation method for the two dimensional system</a:t>
            </a:r>
            <a:r>
              <a:rPr lang="en-US" altLang="ja-JP" sz="2000" dirty="0" smtClean="0">
                <a:solidFill>
                  <a:srgbClr val="000000"/>
                </a:solidFill>
                <a:latin typeface="Arial" charset="0"/>
              </a:rPr>
              <a:t> [3]</a:t>
            </a:r>
            <a:endParaRPr lang="ja-JP" altLang="en-US" sz="2000" dirty="0">
              <a:solidFill>
                <a:srgbClr val="000000"/>
              </a:solidFill>
              <a:latin typeface="Arial" charset="0"/>
            </a:endParaRPr>
          </a:p>
        </p:txBody>
      </p:sp>
      <p:sp>
        <p:nvSpPr>
          <p:cNvPr id="10" name="正方形/長方形 9"/>
          <p:cNvSpPr/>
          <p:nvPr/>
        </p:nvSpPr>
        <p:spPr>
          <a:xfrm>
            <a:off x="405584" y="4078494"/>
            <a:ext cx="6787864" cy="400110"/>
          </a:xfrm>
          <a:prstGeom prst="rect">
            <a:avLst/>
          </a:prstGeom>
        </p:spPr>
        <p:txBody>
          <a:bodyPr wrap="square">
            <a:spAutoFit/>
          </a:bodyPr>
          <a:lstStyle/>
          <a:p>
            <a:pPr algn="just" fontAlgn="base">
              <a:spcBef>
                <a:spcPct val="0"/>
              </a:spcBef>
              <a:spcAft>
                <a:spcPct val="0"/>
              </a:spcAft>
              <a:buClr>
                <a:srgbClr val="000000"/>
              </a:buClr>
            </a:pPr>
            <a:r>
              <a:rPr lang="ja-JP" altLang="en-US" sz="2000" dirty="0" smtClean="0">
                <a:solidFill>
                  <a:srgbClr val="000000"/>
                </a:solidFill>
                <a:latin typeface="Arial" charset="0"/>
              </a:rPr>
              <a:t>②</a:t>
            </a:r>
            <a:r>
              <a:rPr lang="en-US" altLang="ja-JP" sz="2000" dirty="0">
                <a:solidFill>
                  <a:srgbClr val="000000"/>
                </a:solidFill>
                <a:latin typeface="Arial" charset="0"/>
              </a:rPr>
              <a:t> </a:t>
            </a:r>
            <a:r>
              <a:rPr lang="en-US" altLang="ja-JP" sz="2000" u="sng" dirty="0" smtClean="0">
                <a:solidFill>
                  <a:srgbClr val="000000"/>
                </a:solidFill>
                <a:latin typeface="Arial" charset="0"/>
              </a:rPr>
              <a:t>Constant electric potential method</a:t>
            </a:r>
            <a:r>
              <a:rPr lang="en-US" altLang="ja-JP" sz="2000" dirty="0" smtClean="0">
                <a:solidFill>
                  <a:srgbClr val="000000"/>
                </a:solidFill>
                <a:latin typeface="Arial" charset="0"/>
              </a:rPr>
              <a:t> [4]</a:t>
            </a:r>
            <a:endParaRPr lang="ja-JP" altLang="en-US" sz="2000" dirty="0">
              <a:solidFill>
                <a:srgbClr val="000000"/>
              </a:solidFill>
              <a:latin typeface="Arial" charset="0"/>
            </a:endParaRPr>
          </a:p>
        </p:txBody>
      </p:sp>
      <p:sp>
        <p:nvSpPr>
          <p:cNvPr id="11" name="正方形/長方形 10"/>
          <p:cNvSpPr/>
          <p:nvPr/>
        </p:nvSpPr>
        <p:spPr>
          <a:xfrm>
            <a:off x="405584" y="5169624"/>
            <a:ext cx="6787864" cy="400110"/>
          </a:xfrm>
          <a:prstGeom prst="rect">
            <a:avLst/>
          </a:prstGeom>
        </p:spPr>
        <p:txBody>
          <a:bodyPr wrap="square">
            <a:spAutoFit/>
          </a:bodyPr>
          <a:lstStyle/>
          <a:p>
            <a:pPr algn="just" fontAlgn="base">
              <a:spcBef>
                <a:spcPct val="0"/>
              </a:spcBef>
              <a:spcAft>
                <a:spcPct val="0"/>
              </a:spcAft>
              <a:buClr>
                <a:srgbClr val="000000"/>
              </a:buClr>
            </a:pPr>
            <a:r>
              <a:rPr lang="ja-JP" altLang="en-US" sz="2000" dirty="0">
                <a:solidFill>
                  <a:srgbClr val="000000"/>
                </a:solidFill>
                <a:latin typeface="Arial" charset="0"/>
              </a:rPr>
              <a:t>③</a:t>
            </a:r>
            <a:r>
              <a:rPr lang="en-US" altLang="ja-JP" sz="2000" dirty="0" smtClean="0">
                <a:solidFill>
                  <a:srgbClr val="000000"/>
                </a:solidFill>
                <a:latin typeface="Arial" charset="0"/>
              </a:rPr>
              <a:t> </a:t>
            </a:r>
            <a:r>
              <a:rPr lang="en-US" altLang="ja-JP" sz="2000" u="sng" dirty="0" err="1" smtClean="0">
                <a:solidFill>
                  <a:srgbClr val="000000"/>
                </a:solidFill>
                <a:latin typeface="Arial" charset="0"/>
              </a:rPr>
              <a:t>Cation</a:t>
            </a:r>
            <a:r>
              <a:rPr lang="en-US" altLang="ja-JP" sz="2000" u="sng" dirty="0" smtClean="0">
                <a:solidFill>
                  <a:srgbClr val="000000"/>
                </a:solidFill>
                <a:latin typeface="Arial" charset="0"/>
              </a:rPr>
              <a:t> (Li</a:t>
            </a:r>
            <a:r>
              <a:rPr lang="en-US" altLang="ja-JP" sz="2000" u="sng" baseline="30000" dirty="0" smtClean="0">
                <a:solidFill>
                  <a:srgbClr val="000000"/>
                </a:solidFill>
                <a:latin typeface="Arial" charset="0"/>
              </a:rPr>
              <a:t>+</a:t>
            </a:r>
            <a:r>
              <a:rPr lang="en-US" altLang="ja-JP" sz="2000" u="sng" dirty="0" smtClean="0">
                <a:solidFill>
                  <a:srgbClr val="000000"/>
                </a:solidFill>
                <a:latin typeface="Arial" charset="0"/>
              </a:rPr>
              <a:t> or Na</a:t>
            </a:r>
            <a:r>
              <a:rPr lang="en-US" altLang="ja-JP" sz="2000" u="sng" baseline="30000" dirty="0" smtClean="0">
                <a:solidFill>
                  <a:srgbClr val="000000"/>
                </a:solidFill>
                <a:latin typeface="Arial" charset="0"/>
              </a:rPr>
              <a:t>+</a:t>
            </a:r>
            <a:r>
              <a:rPr lang="en-US" altLang="ja-JP" sz="2000" u="sng" dirty="0" smtClean="0">
                <a:solidFill>
                  <a:srgbClr val="000000"/>
                </a:solidFill>
                <a:latin typeface="Arial" charset="0"/>
              </a:rPr>
              <a:t>) </a:t>
            </a:r>
            <a:r>
              <a:rPr lang="en-US" altLang="ja-JP" sz="2000" u="sng" dirty="0">
                <a:solidFill>
                  <a:srgbClr val="000000"/>
                </a:solidFill>
                <a:latin typeface="Arial" charset="0"/>
              </a:rPr>
              <a:t>i</a:t>
            </a:r>
            <a:r>
              <a:rPr lang="en-US" altLang="ja-JP" sz="2000" u="sng" dirty="0" smtClean="0">
                <a:solidFill>
                  <a:srgbClr val="000000"/>
                </a:solidFill>
                <a:latin typeface="Arial" charset="0"/>
              </a:rPr>
              <a:t>nsertion method into the electrolyte</a:t>
            </a:r>
            <a:endParaRPr lang="ja-JP" altLang="en-US" sz="2000" u="sng" dirty="0">
              <a:solidFill>
                <a:srgbClr val="000000"/>
              </a:solidFill>
              <a:latin typeface="Arial" charset="0"/>
            </a:endParaRPr>
          </a:p>
        </p:txBody>
      </p:sp>
      <p:sp>
        <p:nvSpPr>
          <p:cNvPr id="12" name="テキスト ボックス 11"/>
          <p:cNvSpPr txBox="1"/>
          <p:nvPr/>
        </p:nvSpPr>
        <p:spPr>
          <a:xfrm>
            <a:off x="683568" y="3477245"/>
            <a:ext cx="5455458" cy="307777"/>
          </a:xfrm>
          <a:prstGeom prst="rect">
            <a:avLst/>
          </a:prstGeom>
          <a:noFill/>
        </p:spPr>
        <p:txBody>
          <a:bodyPr wrap="square" rtlCol="0">
            <a:spAutoFit/>
          </a:bodyPr>
          <a:lstStyle/>
          <a:p>
            <a:r>
              <a:rPr lang="en-US" altLang="ja-JP" sz="1400" dirty="0" smtClean="0">
                <a:latin typeface="Arial" panose="020B0604020202020204" pitchFamily="34" charset="0"/>
                <a:cs typeface="Arial" panose="020B0604020202020204" pitchFamily="34" charset="0"/>
              </a:rPr>
              <a:t>[3] A. </a:t>
            </a:r>
            <a:r>
              <a:rPr lang="en-US" altLang="ja-JP" sz="1400" dirty="0" err="1" smtClean="0">
                <a:latin typeface="Arial" panose="020B0604020202020204" pitchFamily="34" charset="0"/>
                <a:cs typeface="Arial" panose="020B0604020202020204" pitchFamily="34" charset="0"/>
              </a:rPr>
              <a:t>Bródka</a:t>
            </a:r>
            <a:r>
              <a:rPr lang="en-US" altLang="ja-JP" sz="1400" dirty="0" smtClean="0">
                <a:latin typeface="Arial" panose="020B0604020202020204" pitchFamily="34" charset="0"/>
                <a:cs typeface="Arial" panose="020B0604020202020204" pitchFamily="34" charset="0"/>
              </a:rPr>
              <a:t>, A. </a:t>
            </a:r>
            <a:r>
              <a:rPr lang="en-US" altLang="ja-JP" sz="1400" dirty="0" err="1" smtClean="0">
                <a:latin typeface="Arial" panose="020B0604020202020204" pitchFamily="34" charset="0"/>
                <a:cs typeface="Arial" panose="020B0604020202020204" pitchFamily="34" charset="0"/>
              </a:rPr>
              <a:t>Grzybowski</a:t>
            </a:r>
            <a:r>
              <a:rPr lang="en-US" altLang="ja-JP" sz="1400" dirty="0" smtClean="0">
                <a:latin typeface="Arial" panose="020B0604020202020204" pitchFamily="34" charset="0"/>
                <a:cs typeface="Arial" panose="020B0604020202020204" pitchFamily="34" charset="0"/>
              </a:rPr>
              <a:t>, </a:t>
            </a:r>
            <a:r>
              <a:rPr lang="en-US" altLang="ja-JP" sz="1400" i="1" dirty="0" smtClean="0">
                <a:latin typeface="Arial" panose="020B0604020202020204" pitchFamily="34" charset="0"/>
                <a:cs typeface="Arial" panose="020B0604020202020204" pitchFamily="34" charset="0"/>
              </a:rPr>
              <a:t>J. Chem. Phys.</a:t>
            </a:r>
            <a:r>
              <a:rPr lang="en-US" altLang="ja-JP" sz="1400" dirty="0" smtClean="0">
                <a:latin typeface="Arial" panose="020B0604020202020204" pitchFamily="34" charset="0"/>
                <a:cs typeface="Arial" panose="020B0604020202020204" pitchFamily="34" charset="0"/>
              </a:rPr>
              <a:t>, </a:t>
            </a:r>
            <a:r>
              <a:rPr lang="en-US" altLang="ja-JP" sz="1400" b="1" dirty="0" smtClean="0">
                <a:latin typeface="Arial" panose="020B0604020202020204" pitchFamily="34" charset="0"/>
                <a:cs typeface="Arial" panose="020B0604020202020204" pitchFamily="34" charset="0"/>
              </a:rPr>
              <a:t>117</a:t>
            </a:r>
            <a:r>
              <a:rPr lang="en-US" altLang="ja-JP" sz="1400" dirty="0" smtClean="0">
                <a:latin typeface="Arial" panose="020B0604020202020204" pitchFamily="34" charset="0"/>
                <a:cs typeface="Arial" panose="020B0604020202020204" pitchFamily="34" charset="0"/>
              </a:rPr>
              <a:t>, 8208 (2002). </a:t>
            </a:r>
            <a:endParaRPr kumimoji="1" lang="ja-JP" altLang="en-US" sz="1400" dirty="0">
              <a:latin typeface="Arial" panose="020B0604020202020204" pitchFamily="34" charset="0"/>
              <a:cs typeface="Arial" panose="020B0604020202020204" pitchFamily="34" charset="0"/>
            </a:endParaRPr>
          </a:p>
        </p:txBody>
      </p:sp>
      <p:sp>
        <p:nvSpPr>
          <p:cNvPr id="13" name="テキスト ボックス 12"/>
          <p:cNvSpPr txBox="1"/>
          <p:nvPr/>
        </p:nvSpPr>
        <p:spPr>
          <a:xfrm>
            <a:off x="683568" y="4551543"/>
            <a:ext cx="8093911" cy="307777"/>
          </a:xfrm>
          <a:prstGeom prst="rect">
            <a:avLst/>
          </a:prstGeom>
          <a:noFill/>
        </p:spPr>
        <p:txBody>
          <a:bodyPr wrap="square" rtlCol="0">
            <a:spAutoFit/>
          </a:bodyPr>
          <a:lstStyle/>
          <a:p>
            <a:r>
              <a:rPr lang="en-US" altLang="ja-JP" sz="1400" dirty="0" smtClean="0">
                <a:latin typeface="Arial" panose="020B0604020202020204" pitchFamily="34" charset="0"/>
                <a:cs typeface="Arial" panose="020B0604020202020204" pitchFamily="34" charset="0"/>
              </a:rPr>
              <a:t>[4] </a:t>
            </a:r>
            <a:r>
              <a:rPr lang="en-US" altLang="ja-JP" sz="1400" dirty="0">
                <a:latin typeface="Arial" panose="020B0604020202020204" pitchFamily="34" charset="0"/>
                <a:cs typeface="Arial" panose="020B0604020202020204" pitchFamily="34" charset="0"/>
              </a:rPr>
              <a:t>M. K. Petersen, R. Kumar, H. S. White, G. A. </a:t>
            </a:r>
            <a:r>
              <a:rPr lang="en-US" altLang="ja-JP" sz="1400" dirty="0" err="1">
                <a:latin typeface="Arial" panose="020B0604020202020204" pitchFamily="34" charset="0"/>
                <a:cs typeface="Arial" panose="020B0604020202020204" pitchFamily="34" charset="0"/>
              </a:rPr>
              <a:t>Voth</a:t>
            </a:r>
            <a:r>
              <a:rPr lang="en-US" altLang="ja-JP" sz="1400" dirty="0">
                <a:latin typeface="Arial" panose="020B0604020202020204" pitchFamily="34" charset="0"/>
                <a:cs typeface="Arial" panose="020B0604020202020204" pitchFamily="34" charset="0"/>
              </a:rPr>
              <a:t>, </a:t>
            </a:r>
            <a:r>
              <a:rPr lang="en-US" altLang="ja-JP" sz="1400" i="1" dirty="0">
                <a:latin typeface="Arial" panose="020B0604020202020204" pitchFamily="34" charset="0"/>
                <a:cs typeface="Arial" panose="020B0604020202020204" pitchFamily="34" charset="0"/>
              </a:rPr>
              <a:t>J. Phys. Chem. C</a:t>
            </a:r>
            <a:r>
              <a:rPr lang="en-US" altLang="ja-JP" sz="1400" dirty="0">
                <a:latin typeface="Arial" panose="020B0604020202020204" pitchFamily="34" charset="0"/>
                <a:cs typeface="Arial" panose="020B0604020202020204" pitchFamily="34" charset="0"/>
              </a:rPr>
              <a:t>, 116, 4903 (2012).</a:t>
            </a:r>
            <a:endParaRPr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92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500432"/>
            <a:ext cx="2133600" cy="365125"/>
          </a:xfrm>
        </p:spPr>
        <p:txBody>
          <a:bodyPr/>
          <a:lstStyle/>
          <a:p>
            <a:fld id="{57FA2C24-0026-45F8-A1B9-895AA9A208DB}" type="slidenum">
              <a:rPr kumimoji="1" lang="ja-JP" altLang="en-US" sz="1400" smtClean="0">
                <a:solidFill>
                  <a:schemeClr val="tx1"/>
                </a:solidFill>
                <a:latin typeface="Arial" panose="020B0604020202020204" pitchFamily="34" charset="0"/>
                <a:cs typeface="Arial" panose="020B0604020202020204" pitchFamily="34" charset="0"/>
              </a:rPr>
              <a:t>6</a:t>
            </a:fld>
            <a:endParaRPr kumimoji="1" lang="ja-JP" altLang="en-US" sz="1400"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41563" y="2693610"/>
            <a:ext cx="8352928" cy="646331"/>
          </a:xfrm>
          <a:prstGeom prst="rect">
            <a:avLst/>
          </a:prstGeom>
          <a:noFill/>
        </p:spPr>
        <p:txBody>
          <a:bodyPr wrap="square" rtlCol="0">
            <a:spAutoFit/>
          </a:bodyPr>
          <a:lstStyle/>
          <a:p>
            <a:pPr algn="just"/>
            <a:r>
              <a:rPr lang="ja-JP" altLang="en-US"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In the </a:t>
            </a:r>
            <a:r>
              <a:rPr lang="en-US" altLang="ja-JP" dirty="0" smtClean="0">
                <a:solidFill>
                  <a:srgbClr val="00B050"/>
                </a:solidFill>
                <a:latin typeface="Arial" panose="020B0604020202020204" pitchFamily="34" charset="0"/>
                <a:cs typeface="Arial" panose="020B0604020202020204" pitchFamily="34" charset="0"/>
              </a:rPr>
              <a:t>EW3DC method</a:t>
            </a:r>
            <a:r>
              <a:rPr lang="en-US" altLang="ja-JP" dirty="0" smtClean="0">
                <a:latin typeface="Arial" panose="020B0604020202020204" pitchFamily="34" charset="0"/>
                <a:cs typeface="Arial" panose="020B0604020202020204" pitchFamily="34" charset="0"/>
              </a:rPr>
              <a:t>, the </a:t>
            </a:r>
            <a:r>
              <a:rPr lang="en-US" altLang="ja-JP" u="sng" dirty="0" smtClean="0">
                <a:solidFill>
                  <a:srgbClr val="00B0F0"/>
                </a:solidFill>
                <a:latin typeface="Arial" panose="020B0604020202020204" pitchFamily="34" charset="0"/>
                <a:cs typeface="Arial" panose="020B0604020202020204" pitchFamily="34" charset="0"/>
              </a:rPr>
              <a:t>empty region</a:t>
            </a:r>
            <a:r>
              <a:rPr lang="en-US" altLang="ja-JP" dirty="0" smtClean="0">
                <a:solidFill>
                  <a:srgbClr val="00B0F0"/>
                </a:solidFill>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is introduced along the non-periodic direction.   Next, the correction term is added to the </a:t>
            </a:r>
            <a:r>
              <a:rPr lang="en-US" altLang="ja-JP" dirty="0" smtClean="0">
                <a:solidFill>
                  <a:srgbClr val="0070C0"/>
                </a:solidFill>
                <a:latin typeface="Arial" panose="020B0604020202020204" pitchFamily="34" charset="0"/>
                <a:cs typeface="Arial" panose="020B0604020202020204" pitchFamily="34" charset="0"/>
              </a:rPr>
              <a:t>EW3D method</a:t>
            </a:r>
            <a:r>
              <a:rPr lang="en-US" altLang="ja-JP" dirty="0" smtClean="0">
                <a:latin typeface="Arial" panose="020B0604020202020204" pitchFamily="34" charset="0"/>
                <a:cs typeface="Arial" panose="020B0604020202020204" pitchFamily="34" charset="0"/>
              </a:rPr>
              <a:t>. </a:t>
            </a:r>
            <a:endParaRPr kumimoji="1" lang="ja-JP" altLang="en-US" dirty="0">
              <a:latin typeface="Arial" panose="020B0604020202020204" pitchFamily="34" charset="0"/>
              <a:cs typeface="Arial" panose="020B0604020202020204" pitchFamily="34" charset="0"/>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4139652777"/>
              </p:ext>
            </p:extLst>
          </p:nvPr>
        </p:nvGraphicFramePr>
        <p:xfrm>
          <a:off x="498607" y="3740936"/>
          <a:ext cx="2677896" cy="615352"/>
        </p:xfrm>
        <a:graphic>
          <a:graphicData uri="http://schemas.openxmlformats.org/presentationml/2006/ole">
            <mc:AlternateContent xmlns:mc="http://schemas.openxmlformats.org/markup-compatibility/2006">
              <mc:Choice xmlns:v="urn:schemas-microsoft-com:vml" Requires="v">
                <p:oleObj spid="_x0000_s25664" name="Equation" r:id="rId5" imgW="1930320" imgH="444240" progId="Equation.DSMT4">
                  <p:embed/>
                </p:oleObj>
              </mc:Choice>
              <mc:Fallback>
                <p:oleObj name="Equation" r:id="rId5" imgW="1930320" imgH="444240" progId="Equation.DSMT4">
                  <p:embed/>
                  <p:pic>
                    <p:nvPicPr>
                      <p:cNvPr id="0" name=""/>
                      <p:cNvPicPr/>
                      <p:nvPr/>
                    </p:nvPicPr>
                    <p:blipFill>
                      <a:blip r:embed="rId6"/>
                      <a:stretch>
                        <a:fillRect/>
                      </a:stretch>
                    </p:blipFill>
                    <p:spPr>
                      <a:xfrm>
                        <a:off x="498607" y="3740936"/>
                        <a:ext cx="2677896" cy="61535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1325499610"/>
              </p:ext>
            </p:extLst>
          </p:nvPr>
        </p:nvGraphicFramePr>
        <p:xfrm>
          <a:off x="498607" y="4747955"/>
          <a:ext cx="2490352" cy="601119"/>
        </p:xfrm>
        <a:graphic>
          <a:graphicData uri="http://schemas.openxmlformats.org/presentationml/2006/ole">
            <mc:AlternateContent xmlns:mc="http://schemas.openxmlformats.org/markup-compatibility/2006">
              <mc:Choice xmlns:v="urn:schemas-microsoft-com:vml" Requires="v">
                <p:oleObj spid="_x0000_s25665" name="Equation" r:id="rId7" imgW="1841400" imgH="444240" progId="Equation.DSMT4">
                  <p:embed/>
                </p:oleObj>
              </mc:Choice>
              <mc:Fallback>
                <p:oleObj name="Equation" r:id="rId7" imgW="1841400" imgH="444240" progId="Equation.DSMT4">
                  <p:embed/>
                  <p:pic>
                    <p:nvPicPr>
                      <p:cNvPr id="0" name=""/>
                      <p:cNvPicPr/>
                      <p:nvPr/>
                    </p:nvPicPr>
                    <p:blipFill>
                      <a:blip r:embed="rId8"/>
                      <a:stretch>
                        <a:fillRect/>
                      </a:stretch>
                    </p:blipFill>
                    <p:spPr>
                      <a:xfrm>
                        <a:off x="498607" y="4747955"/>
                        <a:ext cx="2490352" cy="601119"/>
                      </a:xfrm>
                      <a:prstGeom prst="rect">
                        <a:avLst/>
                      </a:prstGeom>
                    </p:spPr>
                  </p:pic>
                </p:oleObj>
              </mc:Fallback>
            </mc:AlternateContent>
          </a:graphicData>
        </a:graphic>
      </p:graphicFrame>
      <p:sp>
        <p:nvSpPr>
          <p:cNvPr id="11" name="正方形/長方形 10"/>
          <p:cNvSpPr/>
          <p:nvPr/>
        </p:nvSpPr>
        <p:spPr>
          <a:xfrm>
            <a:off x="421186" y="5388023"/>
            <a:ext cx="4035063" cy="538609"/>
          </a:xfrm>
          <a:prstGeom prst="rect">
            <a:avLst/>
          </a:prstGeom>
        </p:spPr>
        <p:txBody>
          <a:bodyPr wrap="square">
            <a:spAutoFit/>
          </a:bodyPr>
          <a:lstStyle/>
          <a:p>
            <a:pPr lvl="0"/>
            <a:r>
              <a:rPr lang="en-US" altLang="ja-JP" sz="1200" i="1" dirty="0">
                <a:solidFill>
                  <a:prstClr val="black"/>
                </a:solidFill>
                <a:latin typeface="Arial" panose="020B0604020202020204" pitchFamily="34" charset="0"/>
                <a:cs typeface="Arial" panose="020B0604020202020204" pitchFamily="34" charset="0"/>
              </a:rPr>
              <a:t>V</a:t>
            </a:r>
            <a:r>
              <a:rPr lang="en-US" altLang="ja-JP" sz="1200" baseline="-25000" dirty="0">
                <a:solidFill>
                  <a:prstClr val="black"/>
                </a:solidFill>
                <a:latin typeface="Arial" panose="020B0604020202020204" pitchFamily="34" charset="0"/>
                <a:cs typeface="Arial" panose="020B0604020202020204" pitchFamily="34" charset="0"/>
              </a:rPr>
              <a:t>c</a:t>
            </a:r>
            <a:r>
              <a:rPr lang="en-US" altLang="ja-JP" sz="1200" dirty="0">
                <a:solidFill>
                  <a:prstClr val="black"/>
                </a:solidFill>
                <a:latin typeface="Arial" panose="020B0604020202020204" pitchFamily="34" charset="0"/>
                <a:cs typeface="Arial" panose="020B0604020202020204" pitchFamily="34" charset="0"/>
              </a:rPr>
              <a:t>: volume</a:t>
            </a:r>
            <a:r>
              <a:rPr lang="ja-JP" altLang="en-US" sz="1200" dirty="0">
                <a:solidFill>
                  <a:prstClr val="black"/>
                </a:solidFill>
                <a:latin typeface="Arial" panose="020B0604020202020204" pitchFamily="34" charset="0"/>
                <a:cs typeface="Arial" panose="020B0604020202020204" pitchFamily="34" charset="0"/>
              </a:rPr>
              <a:t> </a:t>
            </a:r>
            <a:r>
              <a:rPr lang="en-US" altLang="ja-JP" sz="1200" dirty="0">
                <a:solidFill>
                  <a:prstClr val="black"/>
                </a:solidFill>
                <a:latin typeface="Arial" panose="020B0604020202020204" pitchFamily="34" charset="0"/>
                <a:cs typeface="Arial" panose="020B0604020202020204" pitchFamily="34" charset="0"/>
              </a:rPr>
              <a:t>of the </a:t>
            </a:r>
            <a:r>
              <a:rPr lang="en-US" altLang="ja-JP" sz="1200" dirty="0" smtClean="0">
                <a:solidFill>
                  <a:prstClr val="black"/>
                </a:solidFill>
                <a:latin typeface="Arial" panose="020B0604020202020204" pitchFamily="34" charset="0"/>
                <a:cs typeface="Arial" panose="020B0604020202020204" pitchFamily="34" charset="0"/>
              </a:rPr>
              <a:t>system</a:t>
            </a:r>
          </a:p>
          <a:p>
            <a:pPr lvl="0">
              <a:spcBef>
                <a:spcPts val="600"/>
              </a:spcBef>
            </a:pPr>
            <a:r>
              <a:rPr lang="en-US" altLang="ja-JP" sz="1200" i="1" dirty="0" smtClean="0">
                <a:solidFill>
                  <a:prstClr val="black"/>
                </a:solidFill>
                <a:latin typeface="Arial" panose="020B0604020202020204" pitchFamily="34" charset="0"/>
                <a:cs typeface="Arial" panose="020B0604020202020204" pitchFamily="34" charset="0"/>
              </a:rPr>
              <a:t>z</a:t>
            </a:r>
            <a:r>
              <a:rPr lang="en-US" altLang="ja-JP" sz="1200" dirty="0">
                <a:solidFill>
                  <a:prstClr val="black"/>
                </a:solidFill>
                <a:latin typeface="Arial" panose="020B0604020202020204" pitchFamily="34" charset="0"/>
                <a:cs typeface="Arial" panose="020B0604020202020204" pitchFamily="34" charset="0"/>
              </a:rPr>
              <a:t>: real space coordinate along the </a:t>
            </a:r>
            <a:r>
              <a:rPr lang="en-US" altLang="ja-JP" sz="1200" dirty="0" smtClean="0">
                <a:solidFill>
                  <a:prstClr val="black"/>
                </a:solidFill>
                <a:latin typeface="Arial" panose="020B0604020202020204" pitchFamily="34" charset="0"/>
                <a:cs typeface="Arial" panose="020B0604020202020204" pitchFamily="34" charset="0"/>
              </a:rPr>
              <a:t>non-periodic </a:t>
            </a:r>
            <a:r>
              <a:rPr lang="en-US" altLang="ja-JP" sz="1200" dirty="0">
                <a:solidFill>
                  <a:prstClr val="black"/>
                </a:solidFill>
                <a:latin typeface="Arial" panose="020B0604020202020204" pitchFamily="34" charset="0"/>
                <a:cs typeface="Arial" panose="020B0604020202020204" pitchFamily="34" charset="0"/>
              </a:rPr>
              <a:t>direction</a:t>
            </a:r>
          </a:p>
        </p:txBody>
      </p:sp>
      <p:sp>
        <p:nvSpPr>
          <p:cNvPr id="12" name="タイトル 1"/>
          <p:cNvSpPr>
            <a:spLocks noGrp="1"/>
          </p:cNvSpPr>
          <p:nvPr>
            <p:ph type="title"/>
          </p:nvPr>
        </p:nvSpPr>
        <p:spPr>
          <a:xfrm>
            <a:off x="152385" y="20934"/>
            <a:ext cx="8827036" cy="576263"/>
          </a:xfrm>
        </p:spPr>
        <p:txBody>
          <a:bodyPr>
            <a:norm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EW method for 2D system</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正方形/長方形 12"/>
          <p:cNvSpPr/>
          <p:nvPr/>
        </p:nvSpPr>
        <p:spPr>
          <a:xfrm>
            <a:off x="4021089" y="3998628"/>
            <a:ext cx="2084803" cy="122413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106192" y="3998628"/>
            <a:ext cx="2736304" cy="122413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071495" y="4487569"/>
            <a:ext cx="2000491" cy="338554"/>
          </a:xfrm>
          <a:prstGeom prst="rect">
            <a:avLst/>
          </a:prstGeom>
          <a:noFill/>
        </p:spPr>
        <p:txBody>
          <a:bodyPr wrap="square" rtlCol="0">
            <a:spAutoFit/>
          </a:bodyPr>
          <a:lstStyle/>
          <a:p>
            <a:pPr algn="ctr"/>
            <a:r>
              <a:rPr kumimoji="1" lang="en-US" altLang="ja-JP" sz="1600" dirty="0" smtClean="0">
                <a:latin typeface="Arial" panose="020B0604020202020204" pitchFamily="34" charset="0"/>
                <a:cs typeface="Arial" panose="020B0604020202020204" pitchFamily="34" charset="0"/>
              </a:rPr>
              <a:t>MD simulation box</a:t>
            </a:r>
            <a:endParaRPr kumimoji="1" lang="ja-JP" altLang="en-US" sz="1600" dirty="0">
              <a:latin typeface="Arial" panose="020B0604020202020204" pitchFamily="34" charset="0"/>
              <a:cs typeface="Arial" panose="020B0604020202020204" pitchFamily="34" charset="0"/>
            </a:endParaRPr>
          </a:p>
        </p:txBody>
      </p:sp>
      <p:sp>
        <p:nvSpPr>
          <p:cNvPr id="16" name="テキスト ボックス 15"/>
          <p:cNvSpPr txBox="1"/>
          <p:nvPr/>
        </p:nvSpPr>
        <p:spPr>
          <a:xfrm>
            <a:off x="6189752" y="4490972"/>
            <a:ext cx="2592288" cy="338554"/>
          </a:xfrm>
          <a:prstGeom prst="rect">
            <a:avLst/>
          </a:prstGeom>
          <a:noFill/>
        </p:spPr>
        <p:txBody>
          <a:bodyPr wrap="square" rtlCol="0">
            <a:spAutoFit/>
          </a:bodyPr>
          <a:lstStyle/>
          <a:p>
            <a:pPr algn="ctr"/>
            <a:r>
              <a:rPr kumimoji="1" lang="en-US" altLang="ja-JP" sz="1600" u="sng" dirty="0" smtClean="0">
                <a:solidFill>
                  <a:srgbClr val="00B0F0"/>
                </a:solidFill>
                <a:latin typeface="Arial" panose="020B0604020202020204" pitchFamily="34" charset="0"/>
                <a:cs typeface="Arial" panose="020B0604020202020204" pitchFamily="34" charset="0"/>
              </a:rPr>
              <a:t>Empty (or vacuum) region</a:t>
            </a:r>
            <a:endParaRPr kumimoji="1" lang="ja-JP" altLang="en-US" sz="1600" u="sng" dirty="0">
              <a:solidFill>
                <a:srgbClr val="00B0F0"/>
              </a:solidFill>
              <a:latin typeface="Arial" panose="020B0604020202020204" pitchFamily="34" charset="0"/>
              <a:cs typeface="Arial" panose="020B0604020202020204" pitchFamily="34" charset="0"/>
            </a:endParaRPr>
          </a:p>
        </p:txBody>
      </p:sp>
      <p:cxnSp>
        <p:nvCxnSpPr>
          <p:cNvPr id="17" name="直線矢印コネクタ 16"/>
          <p:cNvCxnSpPr/>
          <p:nvPr/>
        </p:nvCxnSpPr>
        <p:spPr>
          <a:xfrm>
            <a:off x="4572000" y="5450531"/>
            <a:ext cx="3047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857491" y="5299339"/>
            <a:ext cx="2952328" cy="307777"/>
          </a:xfrm>
          <a:prstGeom prst="rect">
            <a:avLst/>
          </a:prstGeom>
          <a:noFill/>
        </p:spPr>
        <p:txBody>
          <a:bodyPr wrap="square" rtlCol="0">
            <a:spAutoFit/>
          </a:bodyPr>
          <a:lstStyle/>
          <a:p>
            <a:r>
              <a:rPr lang="en-US" altLang="ja-JP" sz="1400" i="1" dirty="0">
                <a:latin typeface="Arial" panose="020B0604020202020204" pitchFamily="34" charset="0"/>
                <a:cs typeface="Arial" panose="020B0604020202020204" pitchFamily="34" charset="0"/>
              </a:rPr>
              <a:t>z</a:t>
            </a:r>
            <a:r>
              <a:rPr kumimoji="1" lang="en-US" altLang="ja-JP" sz="1400" dirty="0" smtClean="0">
                <a:latin typeface="Arial" panose="020B0604020202020204" pitchFamily="34" charset="0"/>
                <a:cs typeface="Arial" panose="020B0604020202020204" pitchFamily="34" charset="0"/>
              </a:rPr>
              <a:t> axis considering non-periodic</a:t>
            </a:r>
            <a:endParaRPr kumimoji="1" lang="ja-JP" altLang="en-US" sz="1400" dirty="0">
              <a:latin typeface="Arial" panose="020B0604020202020204" pitchFamily="34" charset="0"/>
              <a:cs typeface="Arial" panose="020B0604020202020204" pitchFamily="34" charset="0"/>
            </a:endParaRPr>
          </a:p>
        </p:txBody>
      </p:sp>
      <p:sp>
        <p:nvSpPr>
          <p:cNvPr id="43" name="テキスト ボックス 42"/>
          <p:cNvSpPr txBox="1"/>
          <p:nvPr/>
        </p:nvSpPr>
        <p:spPr>
          <a:xfrm>
            <a:off x="429576" y="6179422"/>
            <a:ext cx="8478300" cy="348984"/>
          </a:xfrm>
          <a:prstGeom prst="rect">
            <a:avLst/>
          </a:prstGeom>
          <a:noFill/>
        </p:spPr>
        <p:txBody>
          <a:bodyPr wrap="square" rtlCol="0">
            <a:spAutoFit/>
          </a:bodyPr>
          <a:lstStyle/>
          <a:p>
            <a:r>
              <a:rPr lang="ja-JP" altLang="en-US" sz="1600" dirty="0" smtClean="0">
                <a:latin typeface="Arial" panose="020B0604020202020204" pitchFamily="34" charset="0"/>
                <a:cs typeface="Arial" panose="020B0604020202020204" pitchFamily="34" charset="0"/>
              </a:rPr>
              <a:t>→ </a:t>
            </a:r>
            <a:r>
              <a:rPr lang="en-US" altLang="ja-JP" sz="1600" dirty="0" smtClean="0">
                <a:latin typeface="Arial" panose="020B0604020202020204" pitchFamily="34" charset="0"/>
                <a:cs typeface="Arial" panose="020B0604020202020204" pitchFamily="34" charset="0"/>
              </a:rPr>
              <a:t>The </a:t>
            </a:r>
            <a:r>
              <a:rPr lang="en-US" altLang="ja-JP" sz="1600" dirty="0" smtClean="0">
                <a:solidFill>
                  <a:srgbClr val="00B050"/>
                </a:solidFill>
                <a:latin typeface="Arial" panose="020B0604020202020204" pitchFamily="34" charset="0"/>
                <a:cs typeface="Arial" panose="020B0604020202020204" pitchFamily="34" charset="0"/>
              </a:rPr>
              <a:t>EW3DC method </a:t>
            </a:r>
            <a:r>
              <a:rPr lang="en-US" altLang="ja-JP" sz="1600" dirty="0" smtClean="0">
                <a:latin typeface="Arial" panose="020B0604020202020204" pitchFamily="34" charset="0"/>
                <a:cs typeface="Arial" panose="020B0604020202020204" pitchFamily="34" charset="0"/>
              </a:rPr>
              <a:t>improves the </a:t>
            </a:r>
            <a:r>
              <a:rPr lang="en-US" altLang="ja-JP" sz="1600" u="sng" dirty="0" smtClean="0">
                <a:latin typeface="Arial" panose="020B0604020202020204" pitchFamily="34" charset="0"/>
                <a:cs typeface="Arial" panose="020B0604020202020204" pitchFamily="34" charset="0"/>
              </a:rPr>
              <a:t>electrostatic potential</a:t>
            </a:r>
            <a:r>
              <a:rPr lang="en-US" altLang="ja-JP" sz="1600" dirty="0" smtClean="0">
                <a:latin typeface="Arial" panose="020B0604020202020204" pitchFamily="34" charset="0"/>
                <a:cs typeface="Arial" panose="020B0604020202020204" pitchFamily="34" charset="0"/>
              </a:rPr>
              <a:t> and </a:t>
            </a:r>
            <a:r>
              <a:rPr lang="en-US" altLang="ja-JP" sz="1600" u="sng" dirty="0" smtClean="0">
                <a:latin typeface="Arial" panose="020B0604020202020204" pitchFamily="34" charset="0"/>
                <a:cs typeface="Arial" panose="020B0604020202020204" pitchFamily="34" charset="0"/>
              </a:rPr>
              <a:t>electric field</a:t>
            </a:r>
            <a:r>
              <a:rPr lang="en-US" altLang="ja-JP" sz="1600" dirty="0">
                <a:latin typeface="Arial" panose="020B0604020202020204" pitchFamily="34" charset="0"/>
                <a:cs typeface="Arial" panose="020B0604020202020204" pitchFamily="34" charset="0"/>
              </a:rPr>
              <a:t> </a:t>
            </a:r>
            <a:r>
              <a:rPr lang="en-US" altLang="ja-JP" sz="1600" dirty="0" smtClean="0">
                <a:latin typeface="Arial" panose="020B0604020202020204" pitchFamily="34" charset="0"/>
                <a:cs typeface="Arial" panose="020B0604020202020204" pitchFamily="34" charset="0"/>
              </a:rPr>
              <a:t>in 2D system. </a:t>
            </a:r>
            <a:endParaRPr kumimoji="1" lang="ja-JP" altLang="en-US" sz="1600" dirty="0">
              <a:latin typeface="Arial" panose="020B0604020202020204" pitchFamily="34" charset="0"/>
              <a:cs typeface="Arial" panose="020B0604020202020204" pitchFamily="34" charset="0"/>
            </a:endParaRPr>
          </a:p>
        </p:txBody>
      </p:sp>
      <p:sp>
        <p:nvSpPr>
          <p:cNvPr id="2" name="正方形/長方形 1"/>
          <p:cNvSpPr/>
          <p:nvPr/>
        </p:nvSpPr>
        <p:spPr>
          <a:xfrm>
            <a:off x="316768" y="1243190"/>
            <a:ext cx="8576377" cy="923330"/>
          </a:xfrm>
          <a:prstGeom prst="rect">
            <a:avLst/>
          </a:prstGeom>
        </p:spPr>
        <p:txBody>
          <a:bodyPr wrap="square">
            <a:spAutoFit/>
          </a:bodyPr>
          <a:lstStyle/>
          <a:p>
            <a:pPr algn="just"/>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In the two-dimensional </a:t>
            </a:r>
            <a:r>
              <a:rPr lang="en-US" altLang="ja-JP" dirty="0" smtClean="0">
                <a:latin typeface="Arial" panose="020B0604020202020204" pitchFamily="34" charset="0"/>
                <a:cs typeface="Arial" panose="020B0604020202020204" pitchFamily="34" charset="0"/>
              </a:rPr>
              <a:t>(2D) system, </a:t>
            </a:r>
            <a:r>
              <a:rPr lang="en-US" altLang="ja-JP" dirty="0">
                <a:latin typeface="Arial" panose="020B0604020202020204" pitchFamily="34" charset="0"/>
                <a:cs typeface="Arial" panose="020B0604020202020204" pitchFamily="34" charset="0"/>
              </a:rPr>
              <a:t>the conventional </a:t>
            </a:r>
            <a:r>
              <a:rPr lang="en-US" altLang="ja-JP" dirty="0" smtClean="0">
                <a:solidFill>
                  <a:srgbClr val="0070C0"/>
                </a:solidFill>
                <a:latin typeface="Arial" panose="020B0604020202020204" pitchFamily="34" charset="0"/>
                <a:cs typeface="Arial" panose="020B0604020202020204" pitchFamily="34" charset="0"/>
              </a:rPr>
              <a:t>three-dimensional (3D) Ewald summation method (EW3D) </a:t>
            </a:r>
            <a:r>
              <a:rPr lang="en-US" altLang="ja-JP" dirty="0" smtClean="0">
                <a:latin typeface="Arial" panose="020B0604020202020204" pitchFamily="34" charset="0"/>
                <a:cs typeface="Arial" panose="020B0604020202020204" pitchFamily="34" charset="0"/>
              </a:rPr>
              <a:t>cannot </a:t>
            </a:r>
            <a:r>
              <a:rPr lang="en-US" altLang="ja-JP" dirty="0">
                <a:latin typeface="Arial" panose="020B0604020202020204" pitchFamily="34" charset="0"/>
                <a:cs typeface="Arial" panose="020B0604020202020204" pitchFamily="34" charset="0"/>
              </a:rPr>
              <a:t>be used</a:t>
            </a:r>
            <a:r>
              <a:rPr lang="en-US" altLang="ja-JP" dirty="0" smtClean="0">
                <a:latin typeface="Arial" panose="020B0604020202020204" pitchFamily="34" charset="0"/>
                <a:cs typeface="Arial" panose="020B0604020202020204" pitchFamily="34" charset="0"/>
              </a:rPr>
              <a:t>.   To improve the calculation accuracy, the use of </a:t>
            </a:r>
            <a:r>
              <a:rPr lang="en-US" altLang="ja-JP" dirty="0" smtClean="0">
                <a:solidFill>
                  <a:srgbClr val="00B050"/>
                </a:solidFill>
                <a:latin typeface="Arial" panose="020B0604020202020204" pitchFamily="34" charset="0"/>
                <a:cs typeface="Arial" panose="020B0604020202020204" pitchFamily="34" charset="0"/>
              </a:rPr>
              <a:t>EW3DC method </a:t>
            </a:r>
            <a:r>
              <a:rPr lang="en-US" altLang="ja-JP" dirty="0" smtClean="0">
                <a:latin typeface="Arial" panose="020B0604020202020204" pitchFamily="34" charset="0"/>
                <a:cs typeface="Arial" panose="020B0604020202020204" pitchFamily="34" charset="0"/>
              </a:rPr>
              <a:t>[3]</a:t>
            </a:r>
            <a:r>
              <a:rPr lang="en-US" altLang="ja-JP" dirty="0" smtClean="0">
                <a:solidFill>
                  <a:srgbClr val="00B050"/>
                </a:solidFill>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is very efficient.</a:t>
            </a:r>
            <a:endParaRPr lang="en-US" altLang="ja-JP" dirty="0">
              <a:latin typeface="Arial" panose="020B0604020202020204" pitchFamily="34" charset="0"/>
              <a:cs typeface="Arial" panose="020B0604020202020204" pitchFamily="34" charset="0"/>
            </a:endParaRPr>
          </a:p>
        </p:txBody>
      </p:sp>
      <p:sp>
        <p:nvSpPr>
          <p:cNvPr id="3" name="テキスト ボックス 2"/>
          <p:cNvSpPr txBox="1"/>
          <p:nvPr/>
        </p:nvSpPr>
        <p:spPr>
          <a:xfrm>
            <a:off x="421186" y="3451056"/>
            <a:ext cx="2894695" cy="307777"/>
          </a:xfrm>
          <a:prstGeom prst="rect">
            <a:avLst/>
          </a:prstGeom>
          <a:noFill/>
        </p:spPr>
        <p:txBody>
          <a:bodyPr wrap="square" rtlCol="0">
            <a:spAutoFit/>
          </a:bodyPr>
          <a:lstStyle/>
          <a:p>
            <a:r>
              <a:rPr kumimoji="1" lang="en-US" altLang="ja-JP" sz="1400" u="sng" dirty="0" smtClean="0">
                <a:latin typeface="Arial" panose="020B0604020202020204" pitchFamily="34" charset="0"/>
                <a:cs typeface="Arial" panose="020B0604020202020204" pitchFamily="34" charset="0"/>
              </a:rPr>
              <a:t>Electrostatic potential </a:t>
            </a:r>
            <a:endParaRPr kumimoji="1" lang="ja-JP" altLang="en-US" sz="1400" u="sng" dirty="0">
              <a:latin typeface="Arial" panose="020B0604020202020204" pitchFamily="34" charset="0"/>
              <a:cs typeface="Arial" panose="020B0604020202020204" pitchFamily="34" charset="0"/>
            </a:endParaRPr>
          </a:p>
        </p:txBody>
      </p:sp>
      <p:sp>
        <p:nvSpPr>
          <p:cNvPr id="33" name="テキスト ボックス 32"/>
          <p:cNvSpPr txBox="1"/>
          <p:nvPr/>
        </p:nvSpPr>
        <p:spPr>
          <a:xfrm>
            <a:off x="421186" y="4415011"/>
            <a:ext cx="2894695" cy="307777"/>
          </a:xfrm>
          <a:prstGeom prst="rect">
            <a:avLst/>
          </a:prstGeom>
          <a:noFill/>
        </p:spPr>
        <p:txBody>
          <a:bodyPr wrap="square" rtlCol="0">
            <a:spAutoFit/>
          </a:bodyPr>
          <a:lstStyle/>
          <a:p>
            <a:r>
              <a:rPr kumimoji="1" lang="en-US" altLang="ja-JP" sz="1400" u="sng" dirty="0" smtClean="0">
                <a:latin typeface="Arial" panose="020B0604020202020204" pitchFamily="34" charset="0"/>
                <a:cs typeface="Arial" panose="020B0604020202020204" pitchFamily="34" charset="0"/>
              </a:rPr>
              <a:t>Electric field</a:t>
            </a:r>
            <a:endParaRPr kumimoji="1" lang="ja-JP" altLang="en-US" sz="1400" u="sng" dirty="0">
              <a:latin typeface="Arial" panose="020B0604020202020204" pitchFamily="34" charset="0"/>
              <a:cs typeface="Arial" panose="020B0604020202020204" pitchFamily="34" charset="0"/>
            </a:endParaRPr>
          </a:p>
        </p:txBody>
      </p:sp>
      <p:sp>
        <p:nvSpPr>
          <p:cNvPr id="34" name="テキスト ボックス 33"/>
          <p:cNvSpPr txBox="1"/>
          <p:nvPr/>
        </p:nvSpPr>
        <p:spPr>
          <a:xfrm>
            <a:off x="316768" y="2193657"/>
            <a:ext cx="5455458" cy="307777"/>
          </a:xfrm>
          <a:prstGeom prst="rect">
            <a:avLst/>
          </a:prstGeom>
          <a:noFill/>
        </p:spPr>
        <p:txBody>
          <a:bodyPr wrap="square" rtlCol="0">
            <a:spAutoFit/>
          </a:bodyPr>
          <a:lstStyle/>
          <a:p>
            <a:r>
              <a:rPr lang="en-US" altLang="ja-JP" sz="1400" dirty="0" smtClean="0">
                <a:latin typeface="Arial" panose="020B0604020202020204" pitchFamily="34" charset="0"/>
                <a:cs typeface="Arial" panose="020B0604020202020204" pitchFamily="34" charset="0"/>
              </a:rPr>
              <a:t>[3] A. </a:t>
            </a:r>
            <a:r>
              <a:rPr lang="en-US" altLang="ja-JP" sz="1400" dirty="0" err="1" smtClean="0">
                <a:latin typeface="Arial" panose="020B0604020202020204" pitchFamily="34" charset="0"/>
                <a:cs typeface="Arial" panose="020B0604020202020204" pitchFamily="34" charset="0"/>
              </a:rPr>
              <a:t>Bródka</a:t>
            </a:r>
            <a:r>
              <a:rPr lang="en-US" altLang="ja-JP" sz="1400" dirty="0" smtClean="0">
                <a:latin typeface="Arial" panose="020B0604020202020204" pitchFamily="34" charset="0"/>
                <a:cs typeface="Arial" panose="020B0604020202020204" pitchFamily="34" charset="0"/>
              </a:rPr>
              <a:t>, A. </a:t>
            </a:r>
            <a:r>
              <a:rPr lang="en-US" altLang="ja-JP" sz="1400" dirty="0" err="1" smtClean="0">
                <a:latin typeface="Arial" panose="020B0604020202020204" pitchFamily="34" charset="0"/>
                <a:cs typeface="Arial" panose="020B0604020202020204" pitchFamily="34" charset="0"/>
              </a:rPr>
              <a:t>Grzybowski</a:t>
            </a:r>
            <a:r>
              <a:rPr lang="en-US" altLang="ja-JP" sz="1400" dirty="0" smtClean="0">
                <a:latin typeface="Arial" panose="020B0604020202020204" pitchFamily="34" charset="0"/>
                <a:cs typeface="Arial" panose="020B0604020202020204" pitchFamily="34" charset="0"/>
              </a:rPr>
              <a:t>, </a:t>
            </a:r>
            <a:r>
              <a:rPr lang="en-US" altLang="ja-JP" sz="1400" i="1" dirty="0" smtClean="0">
                <a:latin typeface="Arial" panose="020B0604020202020204" pitchFamily="34" charset="0"/>
                <a:cs typeface="Arial" panose="020B0604020202020204" pitchFamily="34" charset="0"/>
              </a:rPr>
              <a:t>J. Chem. Phys.</a:t>
            </a:r>
            <a:r>
              <a:rPr lang="en-US" altLang="ja-JP" sz="1400" dirty="0" smtClean="0">
                <a:latin typeface="Arial" panose="020B0604020202020204" pitchFamily="34" charset="0"/>
                <a:cs typeface="Arial" panose="020B0604020202020204" pitchFamily="34" charset="0"/>
              </a:rPr>
              <a:t>, </a:t>
            </a:r>
            <a:r>
              <a:rPr lang="en-US" altLang="ja-JP" sz="1400" b="1" dirty="0" smtClean="0">
                <a:latin typeface="Arial" panose="020B0604020202020204" pitchFamily="34" charset="0"/>
                <a:cs typeface="Arial" panose="020B0604020202020204" pitchFamily="34" charset="0"/>
              </a:rPr>
              <a:t>117</a:t>
            </a:r>
            <a:r>
              <a:rPr lang="en-US" altLang="ja-JP" sz="1400" dirty="0" smtClean="0">
                <a:latin typeface="Arial" panose="020B0604020202020204" pitchFamily="34" charset="0"/>
                <a:cs typeface="Arial" panose="020B0604020202020204" pitchFamily="34" charset="0"/>
              </a:rPr>
              <a:t>, 8208 (2002). </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23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8482" y="127897"/>
            <a:ext cx="8827036" cy="478896"/>
          </a:xfrm>
        </p:spPr>
        <p:txBody>
          <a:bodyPr>
            <a:noAutofit/>
          </a:bodyPr>
          <a:lstStyle/>
          <a:p>
            <a:pPr algn="ct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Constant electric potential </a:t>
            </a:r>
            <a:r>
              <a:rPr lang="en-US" altLang="ja-JP"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m</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ethod</a:t>
            </a:r>
            <a:endParaRPr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テキスト ボックス 6"/>
          <p:cNvSpPr txBox="1"/>
          <p:nvPr/>
        </p:nvSpPr>
        <p:spPr>
          <a:xfrm>
            <a:off x="315618" y="1795948"/>
            <a:ext cx="8093911" cy="307777"/>
          </a:xfrm>
          <a:prstGeom prst="rect">
            <a:avLst/>
          </a:prstGeom>
          <a:noFill/>
        </p:spPr>
        <p:txBody>
          <a:bodyPr wrap="square" rtlCol="0">
            <a:spAutoFit/>
          </a:bodyPr>
          <a:lstStyle/>
          <a:p>
            <a:r>
              <a:rPr lang="en-US" altLang="ja-JP" sz="1400" dirty="0" smtClean="0">
                <a:latin typeface="Arial" panose="020B0604020202020204" pitchFamily="34" charset="0"/>
                <a:cs typeface="Arial" panose="020B0604020202020204" pitchFamily="34" charset="0"/>
              </a:rPr>
              <a:t>[4] </a:t>
            </a:r>
            <a:r>
              <a:rPr lang="en-US" altLang="ja-JP" sz="1400" dirty="0">
                <a:latin typeface="Arial" panose="020B0604020202020204" pitchFamily="34" charset="0"/>
                <a:cs typeface="Arial" panose="020B0604020202020204" pitchFamily="34" charset="0"/>
              </a:rPr>
              <a:t>M. K. Petersen, R. Kumar, H. S. White, G. A. </a:t>
            </a:r>
            <a:r>
              <a:rPr lang="en-US" altLang="ja-JP" sz="1400" dirty="0" err="1">
                <a:latin typeface="Arial" panose="020B0604020202020204" pitchFamily="34" charset="0"/>
                <a:cs typeface="Arial" panose="020B0604020202020204" pitchFamily="34" charset="0"/>
              </a:rPr>
              <a:t>Voth</a:t>
            </a:r>
            <a:r>
              <a:rPr lang="en-US" altLang="ja-JP" sz="1400" dirty="0">
                <a:latin typeface="Arial" panose="020B0604020202020204" pitchFamily="34" charset="0"/>
                <a:cs typeface="Arial" panose="020B0604020202020204" pitchFamily="34" charset="0"/>
              </a:rPr>
              <a:t>, </a:t>
            </a:r>
            <a:r>
              <a:rPr lang="en-US" altLang="ja-JP" sz="1400" i="1" dirty="0">
                <a:latin typeface="Arial" panose="020B0604020202020204" pitchFamily="34" charset="0"/>
                <a:cs typeface="Arial" panose="020B0604020202020204" pitchFamily="34" charset="0"/>
              </a:rPr>
              <a:t>J. Phys. Chem. C</a:t>
            </a:r>
            <a:r>
              <a:rPr lang="en-US" altLang="ja-JP" sz="1400" dirty="0">
                <a:latin typeface="Arial" panose="020B0604020202020204" pitchFamily="34" charset="0"/>
                <a:cs typeface="Arial" panose="020B0604020202020204" pitchFamily="34" charset="0"/>
              </a:rPr>
              <a:t>, 116, 4903 (2012).</a:t>
            </a:r>
            <a:endParaRPr lang="ja-JP" altLang="en-US" sz="1400" dirty="0">
              <a:latin typeface="Arial" panose="020B0604020202020204" pitchFamily="34" charset="0"/>
              <a:cs typeface="Arial" panose="020B0604020202020204" pitchFamily="34" charset="0"/>
            </a:endParaRPr>
          </a:p>
        </p:txBody>
      </p:sp>
      <p:sp>
        <p:nvSpPr>
          <p:cNvPr id="8" name="正方形/長方形 7"/>
          <p:cNvSpPr/>
          <p:nvPr/>
        </p:nvSpPr>
        <p:spPr>
          <a:xfrm>
            <a:off x="5004897" y="3749245"/>
            <a:ext cx="342541" cy="1290497"/>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9" name="正方形/長方形 8"/>
          <p:cNvSpPr/>
          <p:nvPr/>
        </p:nvSpPr>
        <p:spPr>
          <a:xfrm>
            <a:off x="7381082" y="3746263"/>
            <a:ext cx="342541" cy="1290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10" name="テキスト ボックス 9"/>
          <p:cNvSpPr txBox="1"/>
          <p:nvPr/>
        </p:nvSpPr>
        <p:spPr>
          <a:xfrm>
            <a:off x="4769071" y="3473479"/>
            <a:ext cx="828473" cy="276999"/>
          </a:xfrm>
          <a:prstGeom prst="rect">
            <a:avLst/>
          </a:prstGeom>
          <a:noFill/>
        </p:spPr>
        <p:txBody>
          <a:bodyPr wrap="square" rtlCol="0">
            <a:spAutoFit/>
          </a:bodyPr>
          <a:lstStyle/>
          <a:p>
            <a:pPr algn="ctr"/>
            <a:r>
              <a:rPr lang="en-US" altLang="ja-JP" sz="1200" u="sng" dirty="0">
                <a:latin typeface="Arial" panose="020B0604020202020204" pitchFamily="34" charset="0"/>
                <a:cs typeface="Arial" panose="020B0604020202020204" pitchFamily="34" charset="0"/>
              </a:rPr>
              <a:t>Cathode</a:t>
            </a:r>
            <a:endParaRPr lang="ja-JP" altLang="en-US" sz="1200" u="sng" dirty="0">
              <a:latin typeface="Arial" panose="020B0604020202020204" pitchFamily="34" charset="0"/>
              <a:cs typeface="Arial" panose="020B0604020202020204" pitchFamily="34" charset="0"/>
            </a:endParaRPr>
          </a:p>
        </p:txBody>
      </p:sp>
      <p:sp>
        <p:nvSpPr>
          <p:cNvPr id="11" name="テキスト ボックス 10"/>
          <p:cNvSpPr txBox="1"/>
          <p:nvPr/>
        </p:nvSpPr>
        <p:spPr>
          <a:xfrm>
            <a:off x="7155280" y="3470174"/>
            <a:ext cx="831223" cy="276999"/>
          </a:xfrm>
          <a:prstGeom prst="rect">
            <a:avLst/>
          </a:prstGeom>
          <a:noFill/>
        </p:spPr>
        <p:txBody>
          <a:bodyPr wrap="square" rtlCol="0">
            <a:spAutoFit/>
          </a:bodyPr>
          <a:lstStyle/>
          <a:p>
            <a:pPr algn="ctr"/>
            <a:r>
              <a:rPr lang="en-US" altLang="ja-JP" sz="1200" u="sng" dirty="0">
                <a:latin typeface="Arial" panose="020B0604020202020204" pitchFamily="34" charset="0"/>
                <a:cs typeface="Arial" panose="020B0604020202020204" pitchFamily="34" charset="0"/>
              </a:rPr>
              <a:t>Anode</a:t>
            </a:r>
            <a:endParaRPr lang="ja-JP" altLang="en-US" sz="1200" u="sng" dirty="0">
              <a:latin typeface="Arial" panose="020B0604020202020204" pitchFamily="34" charset="0"/>
              <a:cs typeface="Arial" panose="020B0604020202020204" pitchFamily="34" charset="0"/>
            </a:endParaRPr>
          </a:p>
        </p:txBody>
      </p:sp>
      <p:sp>
        <p:nvSpPr>
          <p:cNvPr id="12" name="角丸四角形 11"/>
          <p:cNvSpPr/>
          <p:nvPr/>
        </p:nvSpPr>
        <p:spPr>
          <a:xfrm>
            <a:off x="5434548" y="3737780"/>
            <a:ext cx="1839759" cy="1290497"/>
          </a:xfrm>
          <a:prstGeom prst="round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5681484" y="4206427"/>
            <a:ext cx="1319692" cy="369332"/>
          </a:xfrm>
          <a:prstGeom prst="rect">
            <a:avLst/>
          </a:prstGeom>
          <a:noFill/>
        </p:spPr>
        <p:txBody>
          <a:bodyPr wrap="square" rtlCol="0">
            <a:spAutoFit/>
          </a:bodyPr>
          <a:lstStyle/>
          <a:p>
            <a:pPr algn="ctr"/>
            <a:r>
              <a:rPr lang="en-US" altLang="ja-JP" dirty="0">
                <a:latin typeface="Arial" panose="020B0604020202020204" pitchFamily="34" charset="0"/>
                <a:cs typeface="Arial" panose="020B0604020202020204" pitchFamily="34" charset="0"/>
              </a:rPr>
              <a:t>electrolyte</a:t>
            </a:r>
            <a:endParaRPr lang="ja-JP" altLang="en-US" dirty="0">
              <a:latin typeface="Arial" panose="020B0604020202020204" pitchFamily="34" charset="0"/>
              <a:cs typeface="Arial" panose="020B0604020202020204" pitchFamily="34" charset="0"/>
            </a:endParaRPr>
          </a:p>
        </p:txBody>
      </p:sp>
      <p:sp>
        <p:nvSpPr>
          <p:cNvPr id="14" name="テキスト ボックス 13"/>
          <p:cNvSpPr txBox="1"/>
          <p:nvPr/>
        </p:nvSpPr>
        <p:spPr>
          <a:xfrm>
            <a:off x="315618" y="2318079"/>
            <a:ext cx="8432846" cy="646331"/>
          </a:xfrm>
          <a:prstGeom prst="rect">
            <a:avLst/>
          </a:prstGeom>
          <a:noFill/>
        </p:spPr>
        <p:txBody>
          <a:bodyPr wrap="square" rtlCol="0">
            <a:spAutoFit/>
          </a:bodyPr>
          <a:lstStyle/>
          <a:p>
            <a:pPr algn="just"/>
            <a:r>
              <a:rPr lang="ja-JP" altLang="en-US"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In this method, </a:t>
            </a:r>
            <a:r>
              <a:rPr lang="en-US" altLang="ja-JP" dirty="0">
                <a:latin typeface="Arial" panose="020B0604020202020204" pitchFamily="34" charset="0"/>
                <a:cs typeface="Arial" panose="020B0604020202020204" pitchFamily="34" charset="0"/>
              </a:rPr>
              <a:t>c</a:t>
            </a:r>
            <a:r>
              <a:rPr lang="en-US" altLang="ja-JP" dirty="0" smtClean="0">
                <a:latin typeface="Arial" panose="020B0604020202020204" pitchFamily="34" charset="0"/>
                <a:cs typeface="Arial" panose="020B0604020202020204" pitchFamily="34" charset="0"/>
              </a:rPr>
              <a:t>onsidering </a:t>
            </a:r>
            <a:r>
              <a:rPr lang="en-US" altLang="ja-JP" dirty="0">
                <a:latin typeface="Arial" panose="020B0604020202020204" pitchFamily="34" charset="0"/>
                <a:cs typeface="Arial" panose="020B0604020202020204" pitchFamily="34" charset="0"/>
              </a:rPr>
              <a:t>the electrochemical cell composed of two parallel </a:t>
            </a:r>
            <a:endParaRPr lang="en-US" altLang="ja-JP" dirty="0" smtClean="0">
              <a:latin typeface="Arial" panose="020B0604020202020204" pitchFamily="34" charset="0"/>
              <a:cs typeface="Arial" panose="020B0604020202020204" pitchFamily="34" charset="0"/>
            </a:endParaRPr>
          </a:p>
          <a:p>
            <a:pPr algn="just"/>
            <a:r>
              <a:rPr lang="en-US" altLang="ja-JP" dirty="0" smtClean="0">
                <a:latin typeface="Arial" panose="020B0604020202020204" pitchFamily="34" charset="0"/>
                <a:cs typeface="Arial" panose="020B0604020202020204" pitchFamily="34" charset="0"/>
              </a:rPr>
              <a:t>electrodes </a:t>
            </a:r>
            <a:r>
              <a:rPr lang="en-US" altLang="ja-JP" dirty="0">
                <a:latin typeface="Arial" panose="020B0604020202020204" pitchFamily="34" charset="0"/>
                <a:cs typeface="Arial" panose="020B0604020202020204" pitchFamily="34" charset="0"/>
              </a:rPr>
              <a:t>and electrolyte, the induced charges on the electrodes </a:t>
            </a:r>
            <a:r>
              <a:rPr lang="en-US" altLang="ja-JP" dirty="0" smtClean="0">
                <a:latin typeface="Arial" panose="020B0604020202020204" pitchFamily="34" charset="0"/>
                <a:cs typeface="Arial" panose="020B0604020202020204" pitchFamily="34" charset="0"/>
              </a:rPr>
              <a:t>are obtained:</a:t>
            </a:r>
            <a:endParaRPr lang="ja-JP" altLang="en-US" dirty="0">
              <a:latin typeface="Arial" panose="020B0604020202020204" pitchFamily="34" charset="0"/>
              <a:cs typeface="Arial" panose="020B0604020202020204" pitchFamily="34" charset="0"/>
            </a:endParaRPr>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3597489032"/>
              </p:ext>
            </p:extLst>
          </p:nvPr>
        </p:nvGraphicFramePr>
        <p:xfrm>
          <a:off x="611560" y="3062985"/>
          <a:ext cx="2103323" cy="732029"/>
        </p:xfrm>
        <a:graphic>
          <a:graphicData uri="http://schemas.openxmlformats.org/presentationml/2006/ole">
            <mc:AlternateContent xmlns:mc="http://schemas.openxmlformats.org/markup-compatibility/2006">
              <mc:Choice xmlns:v="urn:schemas-microsoft-com:vml" Requires="v">
                <p:oleObj spid="_x0000_s22874" name="Equation" r:id="rId5" imgW="1269720" imgH="444240" progId="Equation.DSMT4">
                  <p:embed/>
                </p:oleObj>
              </mc:Choice>
              <mc:Fallback>
                <p:oleObj name="Equation" r:id="rId5" imgW="1269720" imgH="444240" progId="Equation.DSMT4">
                  <p:embed/>
                  <p:pic>
                    <p:nvPicPr>
                      <p:cNvPr id="0" name=""/>
                      <p:cNvPicPr/>
                      <p:nvPr/>
                    </p:nvPicPr>
                    <p:blipFill>
                      <a:blip r:embed="rId6"/>
                      <a:stretch>
                        <a:fillRect/>
                      </a:stretch>
                    </p:blipFill>
                    <p:spPr>
                      <a:xfrm>
                        <a:off x="611560" y="3062985"/>
                        <a:ext cx="2103323" cy="732029"/>
                      </a:xfrm>
                      <a:prstGeom prst="rect">
                        <a:avLst/>
                      </a:prstGeom>
                    </p:spPr>
                  </p:pic>
                </p:oleObj>
              </mc:Fallback>
            </mc:AlternateContent>
          </a:graphicData>
        </a:graphic>
      </p:graphicFrame>
      <p:sp>
        <p:nvSpPr>
          <p:cNvPr id="16" name="テキスト ボックス 15"/>
          <p:cNvSpPr txBox="1"/>
          <p:nvPr/>
        </p:nvSpPr>
        <p:spPr>
          <a:xfrm>
            <a:off x="4761334" y="5006527"/>
            <a:ext cx="864096" cy="369332"/>
          </a:xfrm>
          <a:prstGeom prst="rect">
            <a:avLst/>
          </a:prstGeom>
          <a:noFill/>
        </p:spPr>
        <p:txBody>
          <a:bodyPr wrap="square" rtlCol="0">
            <a:spAutoFit/>
          </a:bodyPr>
          <a:lstStyle/>
          <a:p>
            <a:pPr algn="ctr"/>
            <a:r>
              <a:rPr lang="en-US" altLang="ja-JP" i="1" dirty="0" err="1">
                <a:latin typeface="Arial" panose="020B0604020202020204" pitchFamily="34" charset="0"/>
                <a:cs typeface="Arial" panose="020B0604020202020204" pitchFamily="34" charset="0"/>
              </a:rPr>
              <a:t>q</a:t>
            </a:r>
            <a:r>
              <a:rPr lang="en-US" altLang="ja-JP" baseline="-25000" dirty="0" err="1">
                <a:latin typeface="Arial" panose="020B0604020202020204" pitchFamily="34" charset="0"/>
                <a:cs typeface="Arial" panose="020B0604020202020204" pitchFamily="34" charset="0"/>
              </a:rPr>
              <a:t>LE</a:t>
            </a:r>
            <a:endParaRPr lang="ja-JP" altLang="en-US" baseline="-25000" dirty="0">
              <a:latin typeface="Arial" panose="020B0604020202020204" pitchFamily="34" charset="0"/>
              <a:cs typeface="Arial" panose="020B0604020202020204" pitchFamily="34" charset="0"/>
            </a:endParaRPr>
          </a:p>
        </p:txBody>
      </p:sp>
      <p:sp>
        <p:nvSpPr>
          <p:cNvPr id="17" name="テキスト ボックス 16"/>
          <p:cNvSpPr txBox="1"/>
          <p:nvPr/>
        </p:nvSpPr>
        <p:spPr>
          <a:xfrm>
            <a:off x="7119032" y="5005846"/>
            <a:ext cx="864096" cy="369332"/>
          </a:xfrm>
          <a:prstGeom prst="rect">
            <a:avLst/>
          </a:prstGeom>
          <a:noFill/>
        </p:spPr>
        <p:txBody>
          <a:bodyPr wrap="square" rtlCol="0">
            <a:spAutoFit/>
          </a:bodyPr>
          <a:lstStyle/>
          <a:p>
            <a:pPr algn="ctr"/>
            <a:r>
              <a:rPr lang="en-US" altLang="ja-JP" i="1" dirty="0" err="1">
                <a:latin typeface="Arial" panose="020B0604020202020204" pitchFamily="34" charset="0"/>
                <a:cs typeface="Arial" panose="020B0604020202020204" pitchFamily="34" charset="0"/>
              </a:rPr>
              <a:t>q</a:t>
            </a:r>
            <a:r>
              <a:rPr lang="en-US" altLang="ja-JP" baseline="-25000" dirty="0" err="1">
                <a:latin typeface="Arial" panose="020B0604020202020204" pitchFamily="34" charset="0"/>
                <a:cs typeface="Arial" panose="020B0604020202020204" pitchFamily="34" charset="0"/>
              </a:rPr>
              <a:t>RE</a:t>
            </a:r>
            <a:endParaRPr lang="ja-JP" altLang="en-US" baseline="-25000" dirty="0">
              <a:latin typeface="Arial" panose="020B0604020202020204" pitchFamily="34" charset="0"/>
              <a:cs typeface="Arial" panose="020B0604020202020204" pitchFamily="34" charset="0"/>
            </a:endParaRPr>
          </a:p>
        </p:txBody>
      </p:sp>
      <p:cxnSp>
        <p:nvCxnSpPr>
          <p:cNvPr id="18" name="直線矢印コネクタ 17"/>
          <p:cNvCxnSpPr/>
          <p:nvPr/>
        </p:nvCxnSpPr>
        <p:spPr>
          <a:xfrm flipV="1">
            <a:off x="4661304" y="4756145"/>
            <a:ext cx="916821" cy="168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9" name="オブジェクト 18"/>
          <p:cNvGraphicFramePr>
            <a:graphicFrameLocks noChangeAspect="1"/>
          </p:cNvGraphicFramePr>
          <p:nvPr>
            <p:extLst>
              <p:ext uri="{D42A27DB-BD31-4B8C-83A1-F6EECF244321}">
                <p14:modId xmlns:p14="http://schemas.microsoft.com/office/powerpoint/2010/main" val="1035722957"/>
              </p:ext>
            </p:extLst>
          </p:nvPr>
        </p:nvGraphicFramePr>
        <p:xfrm>
          <a:off x="4404791" y="4796364"/>
          <a:ext cx="224123" cy="287299"/>
        </p:xfrm>
        <a:graphic>
          <a:graphicData uri="http://schemas.openxmlformats.org/presentationml/2006/ole">
            <mc:AlternateContent xmlns:mc="http://schemas.openxmlformats.org/markup-compatibility/2006">
              <mc:Choice xmlns:v="urn:schemas-microsoft-com:vml" Requires="v">
                <p:oleObj spid="_x0000_s22875"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4404791" y="4796364"/>
                        <a:ext cx="224123" cy="287299"/>
                      </a:xfrm>
                      <a:prstGeom prst="rect">
                        <a:avLst/>
                      </a:prstGeom>
                    </p:spPr>
                  </p:pic>
                </p:oleObj>
              </mc:Fallback>
            </mc:AlternateContent>
          </a:graphicData>
        </a:graphic>
      </p:graphicFrame>
      <p:sp>
        <p:nvSpPr>
          <p:cNvPr id="20" name="円/楕円 19"/>
          <p:cNvSpPr/>
          <p:nvPr/>
        </p:nvSpPr>
        <p:spPr>
          <a:xfrm>
            <a:off x="5643515" y="468836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cxnSp>
        <p:nvCxnSpPr>
          <p:cNvPr id="24" name="直線矢印コネクタ 23"/>
          <p:cNvCxnSpPr/>
          <p:nvPr/>
        </p:nvCxnSpPr>
        <p:spPr>
          <a:xfrm>
            <a:off x="5434548" y="3483305"/>
            <a:ext cx="1874605"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769500" y="3163737"/>
            <a:ext cx="1269325" cy="307777"/>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Distance: </a:t>
            </a:r>
            <a:r>
              <a:rPr lang="en-US" altLang="ja-JP" sz="1400" i="1" dirty="0">
                <a:latin typeface="Arial" panose="020B0604020202020204" pitchFamily="34" charset="0"/>
                <a:cs typeface="Arial" panose="020B0604020202020204" pitchFamily="34" charset="0"/>
              </a:rPr>
              <a:t>D</a:t>
            </a:r>
            <a:endParaRPr lang="ja-JP" altLang="en-US" sz="1400" i="1" dirty="0">
              <a:latin typeface="Arial" panose="020B0604020202020204" pitchFamily="34" charset="0"/>
              <a:cs typeface="Arial" panose="020B0604020202020204" pitchFamily="34" charset="0"/>
            </a:endParaRPr>
          </a:p>
        </p:txBody>
      </p:sp>
      <p:graphicFrame>
        <p:nvGraphicFramePr>
          <p:cNvPr id="26" name="オブジェクト 25"/>
          <p:cNvGraphicFramePr>
            <a:graphicFrameLocks noChangeAspect="1"/>
          </p:cNvGraphicFramePr>
          <p:nvPr>
            <p:extLst>
              <p:ext uri="{D42A27DB-BD31-4B8C-83A1-F6EECF244321}">
                <p14:modId xmlns:p14="http://schemas.microsoft.com/office/powerpoint/2010/main" val="1860142189"/>
              </p:ext>
            </p:extLst>
          </p:nvPr>
        </p:nvGraphicFramePr>
        <p:xfrm>
          <a:off x="611561" y="3918239"/>
          <a:ext cx="2755900" cy="795337"/>
        </p:xfrm>
        <a:graphic>
          <a:graphicData uri="http://schemas.openxmlformats.org/presentationml/2006/ole">
            <mc:AlternateContent xmlns:mc="http://schemas.openxmlformats.org/markup-compatibility/2006">
              <mc:Choice xmlns:v="urn:schemas-microsoft-com:vml" Requires="v">
                <p:oleObj spid="_x0000_s22876" name="Equation" r:id="rId9" imgW="1663560" imgH="482400" progId="Equation.DSMT4">
                  <p:embed/>
                </p:oleObj>
              </mc:Choice>
              <mc:Fallback>
                <p:oleObj name="Equation" r:id="rId9" imgW="1663560" imgH="482400" progId="Equation.DSMT4">
                  <p:embed/>
                  <p:pic>
                    <p:nvPicPr>
                      <p:cNvPr id="0" name=""/>
                      <p:cNvPicPr/>
                      <p:nvPr/>
                    </p:nvPicPr>
                    <p:blipFill>
                      <a:blip r:embed="rId10"/>
                      <a:stretch>
                        <a:fillRect/>
                      </a:stretch>
                    </p:blipFill>
                    <p:spPr>
                      <a:xfrm>
                        <a:off x="611561" y="3918239"/>
                        <a:ext cx="2755900" cy="795337"/>
                      </a:xfrm>
                      <a:prstGeom prst="rect">
                        <a:avLst/>
                      </a:prstGeom>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580244361"/>
              </p:ext>
            </p:extLst>
          </p:nvPr>
        </p:nvGraphicFramePr>
        <p:xfrm>
          <a:off x="611561" y="4888837"/>
          <a:ext cx="1315575" cy="627428"/>
        </p:xfrm>
        <a:graphic>
          <a:graphicData uri="http://schemas.openxmlformats.org/presentationml/2006/ole">
            <mc:AlternateContent xmlns:mc="http://schemas.openxmlformats.org/markup-compatibility/2006">
              <mc:Choice xmlns:v="urn:schemas-microsoft-com:vml" Requires="v">
                <p:oleObj spid="_x0000_s22877" name="Equation" r:id="rId11" imgW="825480" imgH="393480" progId="Equation.DSMT4">
                  <p:embed/>
                </p:oleObj>
              </mc:Choice>
              <mc:Fallback>
                <p:oleObj name="Equation" r:id="rId11" imgW="825480" imgH="393480" progId="Equation.DSMT4">
                  <p:embed/>
                  <p:pic>
                    <p:nvPicPr>
                      <p:cNvPr id="0" name=""/>
                      <p:cNvPicPr/>
                      <p:nvPr/>
                    </p:nvPicPr>
                    <p:blipFill>
                      <a:blip r:embed="rId12"/>
                      <a:stretch>
                        <a:fillRect/>
                      </a:stretch>
                    </p:blipFill>
                    <p:spPr>
                      <a:xfrm>
                        <a:off x="611561" y="4888837"/>
                        <a:ext cx="1315575" cy="627428"/>
                      </a:xfrm>
                      <a:prstGeom prst="rect">
                        <a:avLst/>
                      </a:prstGeom>
                    </p:spPr>
                  </p:pic>
                </p:oleObj>
              </mc:Fallback>
            </mc:AlternateContent>
          </a:graphicData>
        </a:graphic>
      </p:graphicFrame>
      <p:sp>
        <p:nvSpPr>
          <p:cNvPr id="28" name="正方形/長方形 27"/>
          <p:cNvSpPr/>
          <p:nvPr/>
        </p:nvSpPr>
        <p:spPr>
          <a:xfrm>
            <a:off x="611560" y="5719243"/>
            <a:ext cx="4968577" cy="600164"/>
          </a:xfrm>
          <a:prstGeom prst="rect">
            <a:avLst/>
          </a:prstGeom>
        </p:spPr>
        <p:txBody>
          <a:bodyPr wrap="square">
            <a:spAutoFit/>
          </a:bodyPr>
          <a:lstStyle/>
          <a:p>
            <a:r>
              <a:rPr lang="en-US" altLang="ja-JP" sz="1400" i="1" dirty="0">
                <a:latin typeface="Arial" panose="020B0604020202020204" pitchFamily="34" charset="0"/>
                <a:cs typeface="Arial" panose="020B0604020202020204" pitchFamily="34" charset="0"/>
              </a:rPr>
              <a:t>A</a:t>
            </a:r>
            <a:r>
              <a:rPr lang="en-US" altLang="ja-JP" sz="1400" dirty="0">
                <a:latin typeface="Arial" panose="020B0604020202020204" pitchFamily="34" charset="0"/>
                <a:cs typeface="Arial" panose="020B0604020202020204" pitchFamily="34" charset="0"/>
              </a:rPr>
              <a:t>: surface area of electrode</a:t>
            </a:r>
          </a:p>
          <a:p>
            <a:pPr>
              <a:spcBef>
                <a:spcPts val="600"/>
              </a:spcBef>
            </a:pPr>
            <a:r>
              <a:rPr lang="en-US" altLang="ja-JP" sz="1400" dirty="0">
                <a:latin typeface="Arial" panose="020B0604020202020204" pitchFamily="34" charset="0"/>
                <a:cs typeface="Arial" panose="020B0604020202020204" pitchFamily="34" charset="0"/>
              </a:rPr>
              <a:t>ΔV</a:t>
            </a:r>
            <a:r>
              <a:rPr lang="en-US" altLang="ja-JP" sz="1400" dirty="0"/>
              <a:t>: </a:t>
            </a:r>
            <a:r>
              <a:rPr lang="en-US" altLang="ja-JP" sz="1400" dirty="0">
                <a:latin typeface="Arial" panose="020B0604020202020204" pitchFamily="34" charset="0"/>
                <a:cs typeface="Arial" panose="020B0604020202020204" pitchFamily="34" charset="0"/>
              </a:rPr>
              <a:t>electric potential difference between anode and cathode</a:t>
            </a:r>
            <a:endParaRPr lang="ja-JP" altLang="en-US" sz="1400" dirty="0"/>
          </a:p>
        </p:txBody>
      </p:sp>
      <p:cxnSp>
        <p:nvCxnSpPr>
          <p:cNvPr id="29" name="直線矢印コネクタ 28"/>
          <p:cNvCxnSpPr/>
          <p:nvPr/>
        </p:nvCxnSpPr>
        <p:spPr>
          <a:xfrm>
            <a:off x="4955574" y="5638846"/>
            <a:ext cx="3047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241063" y="5487656"/>
            <a:ext cx="3685361" cy="307777"/>
          </a:xfrm>
          <a:prstGeom prst="rect">
            <a:avLst/>
          </a:prstGeom>
          <a:noFill/>
        </p:spPr>
        <p:txBody>
          <a:bodyPr wrap="square" rtlCol="0">
            <a:spAutoFit/>
          </a:bodyPr>
          <a:lstStyle/>
          <a:p>
            <a:r>
              <a:rPr lang="en-US" altLang="ja-JP" sz="1400" i="1" dirty="0">
                <a:latin typeface="Arial" panose="020B0604020202020204" pitchFamily="34" charset="0"/>
                <a:cs typeface="Arial" panose="020B0604020202020204" pitchFamily="34" charset="0"/>
              </a:rPr>
              <a:t>z</a:t>
            </a:r>
            <a:r>
              <a:rPr lang="en-US" altLang="ja-JP" sz="1400" dirty="0">
                <a:latin typeface="Arial" panose="020B0604020202020204" pitchFamily="34" charset="0"/>
                <a:cs typeface="Arial" panose="020B0604020202020204" pitchFamily="34" charset="0"/>
              </a:rPr>
              <a:t> axis considering non-periodic</a:t>
            </a:r>
            <a:endParaRPr lang="ja-JP" altLang="en-US" sz="1400" dirty="0">
              <a:latin typeface="Arial" panose="020B0604020202020204" pitchFamily="34" charset="0"/>
              <a:cs typeface="Arial" panose="020B0604020202020204" pitchFamily="34" charset="0"/>
            </a:endParaRPr>
          </a:p>
        </p:txBody>
      </p:sp>
      <p:sp>
        <p:nvSpPr>
          <p:cNvPr id="32" name="スライド番号プレースホルダー 3"/>
          <p:cNvSpPr>
            <a:spLocks noGrp="1"/>
          </p:cNvSpPr>
          <p:nvPr>
            <p:ph type="sldNum" sz="quarter" idx="12"/>
          </p:nvPr>
        </p:nvSpPr>
        <p:spPr>
          <a:xfrm>
            <a:off x="7010400" y="6492875"/>
            <a:ext cx="2133600" cy="365125"/>
          </a:xfrm>
        </p:spPr>
        <p:txBody>
          <a:bodyPr/>
          <a:lstStyle/>
          <a:p>
            <a:r>
              <a:rPr lang="en-US" altLang="ja-JP" sz="1400" dirty="0">
                <a:solidFill>
                  <a:schemeClr val="tx1"/>
                </a:solidFill>
                <a:latin typeface="Arial" panose="020B0604020202020204" pitchFamily="34" charset="0"/>
                <a:cs typeface="Arial" panose="020B0604020202020204" pitchFamily="34" charset="0"/>
              </a:rPr>
              <a:t>7</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33" name="正方形/長方形 32"/>
          <p:cNvSpPr/>
          <p:nvPr/>
        </p:nvSpPr>
        <p:spPr>
          <a:xfrm>
            <a:off x="316768" y="1142522"/>
            <a:ext cx="8576377" cy="646331"/>
          </a:xfrm>
          <a:prstGeom prst="rect">
            <a:avLst/>
          </a:prstGeom>
        </p:spPr>
        <p:txBody>
          <a:bodyPr wrap="square">
            <a:spAutoFit/>
          </a:bodyPr>
          <a:lstStyle/>
          <a:p>
            <a:pPr algn="just"/>
            <a:r>
              <a:rPr lang="ja-JP" altLang="en-US"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There are some methods to apply the constant voltage for the MD simulations.  </a:t>
            </a:r>
          </a:p>
          <a:p>
            <a:pPr algn="just"/>
            <a:r>
              <a:rPr lang="en-US" altLang="ja-JP" dirty="0" smtClean="0">
                <a:latin typeface="Arial" panose="020B0604020202020204" pitchFamily="34" charset="0"/>
                <a:cs typeface="Arial" panose="020B0604020202020204" pitchFamily="34" charset="0"/>
              </a:rPr>
              <a:t>Among them, the fastest method [4] is employed in the present study.</a:t>
            </a:r>
            <a:endParaRPr lang="en-US" altLang="ja-JP"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5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57FA2C24-0026-45F8-A1B9-895AA9A208DB}" type="slidenum">
              <a:rPr kumimoji="1" lang="ja-JP" altLang="en-US" sz="1400" smtClean="0">
                <a:solidFill>
                  <a:schemeClr val="tx1"/>
                </a:solidFill>
                <a:latin typeface="Arial" panose="020B0604020202020204" pitchFamily="34" charset="0"/>
                <a:cs typeface="Arial" panose="020B0604020202020204" pitchFamily="34" charset="0"/>
              </a:rPr>
              <a:t>8</a:t>
            </a:fld>
            <a:endParaRPr kumimoji="1" lang="ja-JP" altLang="en-US" sz="1400"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8482" y="127897"/>
            <a:ext cx="8827036" cy="478896"/>
          </a:xfrm>
        </p:spPr>
        <p:txBody>
          <a:bodyPr>
            <a:noAutofit/>
          </a:bodyPr>
          <a:lstStyle/>
          <a:p>
            <a:pPr algn="ctr"/>
            <a:r>
              <a:rPr lang="en-US" altLang="ja-JP" sz="2800" b="1" kern="0" dirty="0" err="1"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Cation</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 insertion method into electrolyte</a:t>
            </a:r>
            <a:endParaRPr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正方形/長方形 9"/>
          <p:cNvSpPr/>
          <p:nvPr/>
        </p:nvSpPr>
        <p:spPr>
          <a:xfrm>
            <a:off x="316768" y="1243190"/>
            <a:ext cx="8576377" cy="923330"/>
          </a:xfrm>
          <a:prstGeom prst="rect">
            <a:avLst/>
          </a:prstGeom>
        </p:spPr>
        <p:txBody>
          <a:bodyPr wrap="square">
            <a:spAutoFit/>
          </a:bodyPr>
          <a:lstStyle/>
          <a:p>
            <a:pPr algn="just"/>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In </a:t>
            </a:r>
            <a:r>
              <a:rPr lang="en-US" altLang="ja-JP" dirty="0" smtClean="0">
                <a:latin typeface="Arial" panose="020B0604020202020204" pitchFamily="34" charset="0"/>
                <a:cs typeface="Arial" panose="020B0604020202020204" pitchFamily="34" charset="0"/>
              </a:rPr>
              <a:t>the SEI film formation simulations, the same number of cations as that of injected electrons was additionally placed in the electrolyte to neutralize the whole system whenever the electrolyte molecules are reduced on the anode surface.</a:t>
            </a:r>
            <a:endParaRPr lang="en-US" altLang="ja-JP" dirty="0">
              <a:latin typeface="Arial" panose="020B0604020202020204" pitchFamily="34" charset="0"/>
              <a:cs typeface="Arial" panose="020B0604020202020204" pitchFamily="34" charset="0"/>
            </a:endParaRPr>
          </a:p>
        </p:txBody>
      </p:sp>
      <p:pic>
        <p:nvPicPr>
          <p:cNvPr id="11" name="図 10"/>
          <p:cNvPicPr>
            <a:picLocks noChangeAspect="1"/>
          </p:cNvPicPr>
          <p:nvPr/>
        </p:nvPicPr>
        <p:blipFill>
          <a:blip r:embed="rId4"/>
          <a:stretch>
            <a:fillRect/>
          </a:stretch>
        </p:blipFill>
        <p:spPr>
          <a:xfrm>
            <a:off x="395536" y="2837222"/>
            <a:ext cx="3509667" cy="1648267"/>
          </a:xfrm>
          <a:prstGeom prst="rect">
            <a:avLst/>
          </a:prstGeom>
        </p:spPr>
      </p:pic>
      <p:sp>
        <p:nvSpPr>
          <p:cNvPr id="12" name="テキスト ボックス 11"/>
          <p:cNvSpPr txBox="1"/>
          <p:nvPr/>
        </p:nvSpPr>
        <p:spPr>
          <a:xfrm>
            <a:off x="1276013" y="2462648"/>
            <a:ext cx="539702" cy="369332"/>
          </a:xfrm>
          <a:prstGeom prst="rect">
            <a:avLst/>
          </a:prstGeom>
          <a:noFill/>
        </p:spPr>
        <p:txBody>
          <a:bodyPr wrap="square" rtlCol="0">
            <a:spAutoFit/>
          </a:bodyPr>
          <a:lstStyle/>
          <a:p>
            <a:pPr algn="ctr"/>
            <a:r>
              <a:rPr lang="en-US" altLang="ja-JP" i="1" dirty="0">
                <a:latin typeface="Arial" panose="020B0604020202020204" pitchFamily="34" charset="0"/>
                <a:cs typeface="Arial" panose="020B0604020202020204" pitchFamily="34" charset="0"/>
              </a:rPr>
              <a:t>e</a:t>
            </a:r>
            <a:r>
              <a:rPr kumimoji="1" lang="en-US" altLang="ja-JP" baseline="30000" dirty="0" smtClean="0">
                <a:latin typeface="Arial" panose="020B0604020202020204" pitchFamily="34" charset="0"/>
                <a:cs typeface="Arial" panose="020B0604020202020204" pitchFamily="34" charset="0"/>
              </a:rPr>
              <a:t>-</a:t>
            </a:r>
            <a:endParaRPr kumimoji="1" lang="ja-JP" altLang="en-US" baseline="30000" dirty="0">
              <a:latin typeface="Arial" panose="020B0604020202020204" pitchFamily="34" charset="0"/>
              <a:cs typeface="Arial" panose="020B0604020202020204" pitchFamily="34" charset="0"/>
            </a:endParaRPr>
          </a:p>
        </p:txBody>
      </p:sp>
      <p:sp>
        <p:nvSpPr>
          <p:cNvPr id="13" name="上カーブ矢印 12"/>
          <p:cNvSpPr/>
          <p:nvPr/>
        </p:nvSpPr>
        <p:spPr bwMode="auto">
          <a:xfrm>
            <a:off x="1239651" y="2854143"/>
            <a:ext cx="576064" cy="288032"/>
          </a:xfrm>
          <a:prstGeom prst="curvedUpArrow">
            <a:avLst>
              <a:gd name="adj1" fmla="val 25000"/>
              <a:gd name="adj2" fmla="val 38148"/>
              <a:gd name="adj3" fmla="val 25000"/>
            </a:avLst>
          </a:prstGeom>
          <a:solidFill>
            <a:srgbClr val="EEB0ED"/>
          </a:solid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p:txBody>
      </p:sp>
      <p:sp>
        <p:nvSpPr>
          <p:cNvPr id="15" name="下矢印 14"/>
          <p:cNvSpPr/>
          <p:nvPr/>
        </p:nvSpPr>
        <p:spPr>
          <a:xfrm rot="3109991">
            <a:off x="2735878" y="2591751"/>
            <a:ext cx="273788" cy="81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8" y="2519844"/>
            <a:ext cx="219622" cy="22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3495480" y="2323325"/>
            <a:ext cx="1295469" cy="338554"/>
          </a:xfrm>
          <a:prstGeom prst="rect">
            <a:avLst/>
          </a:prstGeom>
          <a:noFill/>
        </p:spPr>
        <p:txBody>
          <a:bodyPr wrap="square" rtlCol="0">
            <a:spAutoFit/>
          </a:bodyPr>
          <a:lstStyle/>
          <a:p>
            <a:r>
              <a:rPr lang="en-US" altLang="ja-JP" sz="1600" dirty="0" smtClean="0">
                <a:latin typeface="Arial" panose="020B0604020202020204" pitchFamily="34" charset="0"/>
                <a:ea typeface="+mj-ea"/>
                <a:cs typeface="Arial" panose="020B0604020202020204" pitchFamily="34" charset="0"/>
              </a:rPr>
              <a:t>Li</a:t>
            </a:r>
            <a:r>
              <a:rPr lang="en-US" altLang="ja-JP" sz="1600" baseline="30000" dirty="0" smtClean="0">
                <a:latin typeface="Arial" panose="020B0604020202020204" pitchFamily="34" charset="0"/>
                <a:ea typeface="+mj-ea"/>
                <a:cs typeface="Arial" panose="020B0604020202020204" pitchFamily="34" charset="0"/>
              </a:rPr>
              <a:t>+</a:t>
            </a:r>
            <a:r>
              <a:rPr lang="en-US" altLang="ja-JP" sz="1600" dirty="0" smtClean="0">
                <a:latin typeface="Arial" panose="020B0604020202020204" pitchFamily="34" charset="0"/>
                <a:ea typeface="+mj-ea"/>
                <a:cs typeface="Arial" panose="020B0604020202020204" pitchFamily="34" charset="0"/>
              </a:rPr>
              <a:t> (or Na</a:t>
            </a:r>
            <a:r>
              <a:rPr lang="en-US" altLang="ja-JP" sz="1600" baseline="30000" dirty="0" smtClean="0">
                <a:latin typeface="Arial" panose="020B0604020202020204" pitchFamily="34" charset="0"/>
                <a:ea typeface="+mj-ea"/>
                <a:cs typeface="Arial" panose="020B0604020202020204" pitchFamily="34" charset="0"/>
              </a:rPr>
              <a:t>+</a:t>
            </a:r>
            <a:r>
              <a:rPr lang="en-US" altLang="ja-JP" sz="1600" dirty="0" smtClean="0">
                <a:latin typeface="Arial" panose="020B0604020202020204" pitchFamily="34" charset="0"/>
                <a:ea typeface="+mj-ea"/>
                <a:cs typeface="Arial" panose="020B0604020202020204" pitchFamily="34" charset="0"/>
              </a:rPr>
              <a:t>)</a:t>
            </a:r>
            <a:endParaRPr kumimoji="1" lang="ja-JP" altLang="en-US" sz="1600" dirty="0">
              <a:latin typeface="Arial" panose="020B0604020202020204" pitchFamily="34" charset="0"/>
              <a:ea typeface="+mj-ea"/>
              <a:cs typeface="Arial" panose="020B0604020202020204" pitchFamily="34" charset="0"/>
            </a:endParaRPr>
          </a:p>
        </p:txBody>
      </p:sp>
      <p:sp>
        <p:nvSpPr>
          <p:cNvPr id="18" name="テキスト ボックス 17"/>
          <p:cNvSpPr txBox="1"/>
          <p:nvPr/>
        </p:nvSpPr>
        <p:spPr>
          <a:xfrm>
            <a:off x="592210" y="4818048"/>
            <a:ext cx="3116317" cy="723275"/>
          </a:xfrm>
          <a:prstGeom prst="rect">
            <a:avLst/>
          </a:prstGeom>
          <a:noFill/>
        </p:spPr>
        <p:txBody>
          <a:bodyPr wrap="square" rtlCol="0">
            <a:spAutoFit/>
          </a:bodyPr>
          <a:lstStyle/>
          <a:p>
            <a:pPr marL="342900" indent="-342900" algn="ctr">
              <a:buAutoNum type="alphaLcParenBoth"/>
            </a:pPr>
            <a:r>
              <a:rPr kumimoji="1" lang="en-US" altLang="ja-JP" dirty="0" smtClean="0">
                <a:latin typeface="Arial" panose="020B0604020202020204" pitchFamily="34" charset="0"/>
                <a:cs typeface="Arial" panose="020B0604020202020204" pitchFamily="34" charset="0"/>
              </a:rPr>
              <a:t>Half-ce</a:t>
            </a:r>
            <a:r>
              <a:rPr lang="en-US" altLang="ja-JP" dirty="0" smtClean="0">
                <a:latin typeface="Arial" panose="020B0604020202020204" pitchFamily="34" charset="0"/>
                <a:cs typeface="Arial" panose="020B0604020202020204" pitchFamily="34" charset="0"/>
              </a:rPr>
              <a:t>ll system</a:t>
            </a:r>
          </a:p>
          <a:p>
            <a:pPr algn="ctr">
              <a:spcBef>
                <a:spcPts val="600"/>
              </a:spcBef>
            </a:pPr>
            <a:r>
              <a:rPr kumimoji="1" lang="en-US" altLang="ja-JP" dirty="0" smtClean="0">
                <a:solidFill>
                  <a:srgbClr val="0070C0"/>
                </a:solidFill>
                <a:latin typeface="Arial" panose="020B0604020202020204" pitchFamily="34" charset="0"/>
                <a:cs typeface="Arial" panose="020B0604020202020204" pitchFamily="34" charset="0"/>
              </a:rPr>
              <a:t>(Previous)</a:t>
            </a:r>
            <a:endParaRPr kumimoji="1" lang="ja-JP" altLang="en-US" dirty="0">
              <a:solidFill>
                <a:srgbClr val="0070C0"/>
              </a:solidFill>
              <a:latin typeface="Arial" panose="020B0604020202020204" pitchFamily="34" charset="0"/>
              <a:cs typeface="Arial" panose="020B0604020202020204" pitchFamily="34" charset="0"/>
            </a:endParaRPr>
          </a:p>
        </p:txBody>
      </p:sp>
      <p:sp>
        <p:nvSpPr>
          <p:cNvPr id="19" name="テキスト ボックス 18"/>
          <p:cNvSpPr txBox="1"/>
          <p:nvPr/>
        </p:nvSpPr>
        <p:spPr>
          <a:xfrm>
            <a:off x="5076056" y="4816279"/>
            <a:ext cx="3116317" cy="723275"/>
          </a:xfrm>
          <a:prstGeom prst="rect">
            <a:avLst/>
          </a:prstGeom>
          <a:noFill/>
        </p:spPr>
        <p:txBody>
          <a:bodyPr wrap="square" rtlCol="0">
            <a:spAutoFit/>
          </a:bodyPr>
          <a:lstStyle/>
          <a:p>
            <a:pPr algn="ctr"/>
            <a:r>
              <a:rPr kumimoji="1" lang="en-US" altLang="ja-JP" dirty="0" smtClean="0">
                <a:latin typeface="Arial" panose="020B0604020202020204" pitchFamily="34" charset="0"/>
                <a:cs typeface="Arial" panose="020B0604020202020204" pitchFamily="34" charset="0"/>
              </a:rPr>
              <a:t>(b) Full-ce</a:t>
            </a:r>
            <a:r>
              <a:rPr lang="en-US" altLang="ja-JP" dirty="0" smtClean="0">
                <a:latin typeface="Arial" panose="020B0604020202020204" pitchFamily="34" charset="0"/>
                <a:cs typeface="Arial" panose="020B0604020202020204" pitchFamily="34" charset="0"/>
              </a:rPr>
              <a:t>ll system</a:t>
            </a:r>
          </a:p>
          <a:p>
            <a:pPr algn="ctr">
              <a:spcBef>
                <a:spcPts val="600"/>
              </a:spcBef>
            </a:pPr>
            <a:r>
              <a:rPr kumimoji="1" lang="en-US" altLang="ja-JP" dirty="0" smtClean="0">
                <a:solidFill>
                  <a:srgbClr val="C00000"/>
                </a:solidFill>
                <a:latin typeface="Arial" panose="020B0604020202020204" pitchFamily="34" charset="0"/>
                <a:cs typeface="Arial" panose="020B0604020202020204" pitchFamily="34" charset="0"/>
              </a:rPr>
              <a:t>(Present)</a:t>
            </a:r>
            <a:endParaRPr kumimoji="1" lang="ja-JP" altLang="en-US" dirty="0">
              <a:solidFill>
                <a:srgbClr val="C00000"/>
              </a:solidFill>
              <a:latin typeface="Arial" panose="020B0604020202020204" pitchFamily="34" charset="0"/>
              <a:cs typeface="Arial" panose="020B0604020202020204" pitchFamily="34" charset="0"/>
            </a:endParaRPr>
          </a:p>
        </p:txBody>
      </p:sp>
      <p:sp>
        <p:nvSpPr>
          <p:cNvPr id="20" name="テキスト ボックス 19"/>
          <p:cNvSpPr txBox="1"/>
          <p:nvPr/>
        </p:nvSpPr>
        <p:spPr>
          <a:xfrm>
            <a:off x="592210" y="4409964"/>
            <a:ext cx="864096" cy="369332"/>
          </a:xfrm>
          <a:prstGeom prst="rect">
            <a:avLst/>
          </a:prstGeom>
          <a:noFill/>
        </p:spPr>
        <p:txBody>
          <a:bodyPr wrap="square" rtlCol="0">
            <a:spAutoFit/>
          </a:bodyPr>
          <a:lstStyle/>
          <a:p>
            <a:r>
              <a:rPr kumimoji="1" lang="en-US" altLang="ja-JP" u="sng" dirty="0" smtClean="0">
                <a:latin typeface="Arial" panose="020B0604020202020204" pitchFamily="34" charset="0"/>
                <a:cs typeface="Arial" panose="020B0604020202020204" pitchFamily="34" charset="0"/>
              </a:rPr>
              <a:t>anode</a:t>
            </a:r>
            <a:endParaRPr kumimoji="1" lang="ja-JP" altLang="en-US" u="sng" dirty="0">
              <a:latin typeface="Arial" panose="020B0604020202020204" pitchFamily="34" charset="0"/>
              <a:cs typeface="Arial" panose="020B0604020202020204" pitchFamily="34" charset="0"/>
            </a:endParaRPr>
          </a:p>
        </p:txBody>
      </p:sp>
      <p:pic>
        <p:nvPicPr>
          <p:cNvPr id="21" name="図 20"/>
          <p:cNvPicPr>
            <a:picLocks noChangeAspect="1"/>
          </p:cNvPicPr>
          <p:nvPr/>
        </p:nvPicPr>
        <p:blipFill>
          <a:blip r:embed="rId6"/>
          <a:stretch>
            <a:fillRect/>
          </a:stretch>
        </p:blipFill>
        <p:spPr>
          <a:xfrm>
            <a:off x="4749318" y="3122328"/>
            <a:ext cx="4381373" cy="1276100"/>
          </a:xfrm>
          <a:prstGeom prst="rect">
            <a:avLst/>
          </a:prstGeom>
        </p:spPr>
      </p:pic>
      <p:sp>
        <p:nvSpPr>
          <p:cNvPr id="22" name="上カーブ矢印 21"/>
          <p:cNvSpPr/>
          <p:nvPr/>
        </p:nvSpPr>
        <p:spPr bwMode="auto">
          <a:xfrm>
            <a:off x="7956376" y="3113724"/>
            <a:ext cx="576064" cy="288032"/>
          </a:xfrm>
          <a:prstGeom prst="curvedUpArrow">
            <a:avLst>
              <a:gd name="adj1" fmla="val 25000"/>
              <a:gd name="adj2" fmla="val 38148"/>
              <a:gd name="adj3" fmla="val 25000"/>
            </a:avLst>
          </a:prstGeom>
          <a:solidFill>
            <a:srgbClr val="EEB0ED"/>
          </a:solidFill>
          <a:ln w="9525" cap="flat" cmpd="sng" algn="ctr">
            <a:solidFill>
              <a:schemeClr val="tx1"/>
            </a:solidFill>
            <a:prstDash val="solid"/>
            <a:round/>
            <a:headEnd type="none" w="med" len="med"/>
            <a:tailEnd type="none" w="med" len="med"/>
          </a:ln>
          <a:effectLst/>
          <a:scene3d>
            <a:camera prst="orthographicFront">
              <a:rot lat="10800000" lon="1080000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p:txBody>
      </p:sp>
      <p:sp>
        <p:nvSpPr>
          <p:cNvPr id="23" name="テキスト ボックス 22"/>
          <p:cNvSpPr txBox="1"/>
          <p:nvPr/>
        </p:nvSpPr>
        <p:spPr>
          <a:xfrm>
            <a:off x="7992738" y="2792204"/>
            <a:ext cx="539702" cy="369332"/>
          </a:xfrm>
          <a:prstGeom prst="rect">
            <a:avLst/>
          </a:prstGeom>
          <a:noFill/>
        </p:spPr>
        <p:txBody>
          <a:bodyPr wrap="square" rtlCol="0">
            <a:spAutoFit/>
          </a:bodyPr>
          <a:lstStyle/>
          <a:p>
            <a:pPr algn="ctr"/>
            <a:r>
              <a:rPr lang="en-US" altLang="ja-JP" i="1" dirty="0">
                <a:latin typeface="Arial" panose="020B0604020202020204" pitchFamily="34" charset="0"/>
                <a:cs typeface="Arial" panose="020B0604020202020204" pitchFamily="34" charset="0"/>
              </a:rPr>
              <a:t>e</a:t>
            </a:r>
            <a:r>
              <a:rPr kumimoji="1" lang="en-US" altLang="ja-JP" baseline="30000" dirty="0" smtClean="0">
                <a:latin typeface="Arial" panose="020B0604020202020204" pitchFamily="34" charset="0"/>
                <a:cs typeface="Arial" panose="020B0604020202020204" pitchFamily="34" charset="0"/>
              </a:rPr>
              <a:t>-</a:t>
            </a:r>
            <a:endParaRPr kumimoji="1" lang="ja-JP" altLang="en-US" baseline="30000" dirty="0">
              <a:latin typeface="Arial" panose="020B0604020202020204" pitchFamily="34" charset="0"/>
              <a:cs typeface="Arial" panose="020B0604020202020204" pitchFamily="34" charset="0"/>
            </a:endParaRPr>
          </a:p>
        </p:txBody>
      </p:sp>
      <p:sp>
        <p:nvSpPr>
          <p:cNvPr id="24" name="テキスト ボックス 23"/>
          <p:cNvSpPr txBox="1"/>
          <p:nvPr/>
        </p:nvSpPr>
        <p:spPr>
          <a:xfrm>
            <a:off x="8192373" y="4299756"/>
            <a:ext cx="864096" cy="369332"/>
          </a:xfrm>
          <a:prstGeom prst="rect">
            <a:avLst/>
          </a:prstGeom>
          <a:noFill/>
        </p:spPr>
        <p:txBody>
          <a:bodyPr wrap="square" rtlCol="0">
            <a:spAutoFit/>
          </a:bodyPr>
          <a:lstStyle/>
          <a:p>
            <a:r>
              <a:rPr kumimoji="1" lang="en-US" altLang="ja-JP" u="sng" dirty="0" smtClean="0">
                <a:latin typeface="Arial" panose="020B0604020202020204" pitchFamily="34" charset="0"/>
                <a:cs typeface="Arial" panose="020B0604020202020204" pitchFamily="34" charset="0"/>
              </a:rPr>
              <a:t>anode</a:t>
            </a:r>
            <a:endParaRPr kumimoji="1" lang="ja-JP" altLang="en-US" u="sng" dirty="0">
              <a:latin typeface="Arial" panose="020B0604020202020204" pitchFamily="34" charset="0"/>
              <a:cs typeface="Arial" panose="020B0604020202020204" pitchFamily="34" charset="0"/>
            </a:endParaRPr>
          </a:p>
        </p:txBody>
      </p:sp>
      <p:sp>
        <p:nvSpPr>
          <p:cNvPr id="25" name="下矢印 24"/>
          <p:cNvSpPr/>
          <p:nvPr/>
        </p:nvSpPr>
        <p:spPr>
          <a:xfrm rot="20180078">
            <a:off x="7431071" y="2989402"/>
            <a:ext cx="273788" cy="81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1024" y="2674518"/>
            <a:ext cx="219622" cy="22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7430646" y="2477999"/>
            <a:ext cx="1295469" cy="338554"/>
          </a:xfrm>
          <a:prstGeom prst="rect">
            <a:avLst/>
          </a:prstGeom>
          <a:noFill/>
        </p:spPr>
        <p:txBody>
          <a:bodyPr wrap="square" rtlCol="0">
            <a:spAutoFit/>
          </a:bodyPr>
          <a:lstStyle/>
          <a:p>
            <a:r>
              <a:rPr lang="en-US" altLang="ja-JP" sz="1600" dirty="0" smtClean="0">
                <a:latin typeface="Arial" panose="020B0604020202020204" pitchFamily="34" charset="0"/>
                <a:ea typeface="+mj-ea"/>
                <a:cs typeface="Arial" panose="020B0604020202020204" pitchFamily="34" charset="0"/>
              </a:rPr>
              <a:t>Li</a:t>
            </a:r>
            <a:r>
              <a:rPr lang="en-US" altLang="ja-JP" sz="1600" baseline="30000" dirty="0" smtClean="0">
                <a:latin typeface="Arial" panose="020B0604020202020204" pitchFamily="34" charset="0"/>
                <a:ea typeface="+mj-ea"/>
                <a:cs typeface="Arial" panose="020B0604020202020204" pitchFamily="34" charset="0"/>
              </a:rPr>
              <a:t>+</a:t>
            </a:r>
            <a:r>
              <a:rPr lang="en-US" altLang="ja-JP" sz="1600" dirty="0" smtClean="0">
                <a:latin typeface="Arial" panose="020B0604020202020204" pitchFamily="34" charset="0"/>
                <a:ea typeface="+mj-ea"/>
                <a:cs typeface="Arial" panose="020B0604020202020204" pitchFamily="34" charset="0"/>
              </a:rPr>
              <a:t> (or Na</a:t>
            </a:r>
            <a:r>
              <a:rPr lang="en-US" altLang="ja-JP" sz="1600" baseline="30000" dirty="0" smtClean="0">
                <a:latin typeface="Arial" panose="020B0604020202020204" pitchFamily="34" charset="0"/>
                <a:ea typeface="+mj-ea"/>
                <a:cs typeface="Arial" panose="020B0604020202020204" pitchFamily="34" charset="0"/>
              </a:rPr>
              <a:t>+</a:t>
            </a:r>
            <a:r>
              <a:rPr lang="en-US" altLang="ja-JP" sz="1600" dirty="0" smtClean="0">
                <a:latin typeface="Arial" panose="020B0604020202020204" pitchFamily="34" charset="0"/>
                <a:ea typeface="+mj-ea"/>
                <a:cs typeface="Arial" panose="020B0604020202020204" pitchFamily="34" charset="0"/>
              </a:rPr>
              <a:t>)</a:t>
            </a:r>
            <a:endParaRPr kumimoji="1" lang="ja-JP" altLang="en-US" sz="1600" dirty="0">
              <a:latin typeface="Arial" panose="020B0604020202020204" pitchFamily="34" charset="0"/>
              <a:ea typeface="+mj-ea"/>
              <a:cs typeface="Arial" panose="020B0604020202020204" pitchFamily="34" charset="0"/>
            </a:endParaRPr>
          </a:p>
        </p:txBody>
      </p:sp>
      <p:sp>
        <p:nvSpPr>
          <p:cNvPr id="28" name="正方形/長方形 27"/>
          <p:cNvSpPr/>
          <p:nvPr/>
        </p:nvSpPr>
        <p:spPr>
          <a:xfrm>
            <a:off x="316768" y="5752107"/>
            <a:ext cx="8576377" cy="923330"/>
          </a:xfrm>
          <a:prstGeom prst="rect">
            <a:avLst/>
          </a:prstGeom>
        </p:spPr>
        <p:txBody>
          <a:bodyPr wrap="square">
            <a:spAutoFit/>
          </a:bodyPr>
          <a:lstStyle/>
          <a:p>
            <a:pPr algn="just"/>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In </a:t>
            </a:r>
            <a:r>
              <a:rPr lang="en-US" altLang="ja-JP" dirty="0" smtClean="0">
                <a:latin typeface="Arial" panose="020B0604020202020204" pitchFamily="34" charset="0"/>
                <a:cs typeface="Arial" panose="020B0604020202020204" pitchFamily="34" charset="0"/>
              </a:rPr>
              <a:t>contrast to the previous half-cell system, there is no empty region in the system to add </a:t>
            </a:r>
            <a:r>
              <a:rPr lang="en-US" altLang="ja-JP" dirty="0" err="1" smtClean="0">
                <a:latin typeface="Arial" panose="020B0604020202020204" pitchFamily="34" charset="0"/>
                <a:cs typeface="Arial" panose="020B0604020202020204" pitchFamily="34" charset="0"/>
              </a:rPr>
              <a:t>cation</a:t>
            </a:r>
            <a:r>
              <a:rPr lang="en-US" altLang="ja-JP" dirty="0" smtClean="0">
                <a:latin typeface="Arial" panose="020B0604020202020204" pitchFamily="34" charset="0"/>
                <a:cs typeface="Arial" panose="020B0604020202020204" pitchFamily="34" charset="0"/>
              </a:rPr>
              <a:t>.   Therefore, such </a:t>
            </a:r>
            <a:r>
              <a:rPr lang="en-US" altLang="ja-JP" dirty="0" err="1" smtClean="0">
                <a:latin typeface="Arial" panose="020B0604020202020204" pitchFamily="34" charset="0"/>
                <a:cs typeface="Arial" panose="020B0604020202020204" pitchFamily="34" charset="0"/>
              </a:rPr>
              <a:t>cation</a:t>
            </a:r>
            <a:r>
              <a:rPr lang="en-US" altLang="ja-JP" dirty="0" smtClean="0">
                <a:latin typeface="Arial" panose="020B0604020202020204" pitchFamily="34" charset="0"/>
                <a:cs typeface="Arial" panose="020B0604020202020204" pitchFamily="34" charset="0"/>
              </a:rPr>
              <a:t> should be directly inserted by increasing gradually the interactions between the inserted </a:t>
            </a:r>
            <a:r>
              <a:rPr lang="en-US" altLang="ja-JP" dirty="0" err="1" smtClean="0">
                <a:latin typeface="Arial" panose="020B0604020202020204" pitchFamily="34" charset="0"/>
                <a:cs typeface="Arial" panose="020B0604020202020204" pitchFamily="34" charset="0"/>
              </a:rPr>
              <a:t>cation</a:t>
            </a:r>
            <a:r>
              <a:rPr lang="en-US" altLang="ja-JP" dirty="0" smtClean="0">
                <a:latin typeface="Arial" panose="020B0604020202020204" pitchFamily="34" charset="0"/>
                <a:cs typeface="Arial" panose="020B0604020202020204" pitchFamily="34" charset="0"/>
              </a:rPr>
              <a:t> and others.</a:t>
            </a:r>
            <a:endParaRPr lang="en-US" altLang="ja-JP"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744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CF6FBE9C-F7BB-4264-838E-108C08A29556}" type="slidenum">
              <a:rPr kumimoji="1" lang="ja-JP" altLang="en-US" sz="1400" smtClean="0">
                <a:solidFill>
                  <a:schemeClr val="tx1"/>
                </a:solidFill>
                <a:latin typeface="Arial" panose="020B0604020202020204" pitchFamily="34" charset="0"/>
                <a:cs typeface="Arial" panose="020B0604020202020204" pitchFamily="34" charset="0"/>
              </a:rPr>
              <a:t>9</a:t>
            </a:fld>
            <a:endParaRPr kumimoji="1" lang="ja-JP" altLang="en-US" sz="1400"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16" y="605450"/>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8675" y="158077"/>
            <a:ext cx="8827036" cy="523639"/>
          </a:xfrm>
        </p:spPr>
        <p:txBody>
          <a:bodyPr>
            <a:norm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Calculation </a:t>
            </a:r>
            <a:r>
              <a:rPr lang="en-US" altLang="ja-JP"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m</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odel</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27" y="5773322"/>
            <a:ext cx="647033" cy="51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194221" y="5805244"/>
            <a:ext cx="265401" cy="369324"/>
          </a:xfrm>
          <a:prstGeom prst="rect">
            <a:avLst/>
          </a:prstGeom>
          <a:noFill/>
        </p:spPr>
        <p:txBody>
          <a:bodyPr wrap="square" lIns="91431" tIns="45716" rIns="91431" bIns="45716" rtlCol="0">
            <a:spAutoFit/>
          </a:bodyPr>
          <a:lstStyle/>
          <a:p>
            <a:pPr defTabSz="914400"/>
            <a:r>
              <a:rPr lang="en-US" altLang="ja-JP" i="1" dirty="0" smtClean="0">
                <a:solidFill>
                  <a:srgbClr val="000000"/>
                </a:solidFill>
                <a:latin typeface="Arial" panose="020B0604020202020204" pitchFamily="34" charset="0"/>
                <a:cs typeface="Arial" panose="020B0604020202020204" pitchFamily="34" charset="0"/>
              </a:rPr>
              <a:t>y</a:t>
            </a:r>
            <a:endParaRPr lang="ja-JP" altLang="en-US" i="1" dirty="0">
              <a:solidFill>
                <a:srgbClr val="000000"/>
              </a:solidFill>
              <a:latin typeface="Arial" panose="020B0604020202020204" pitchFamily="34" charset="0"/>
              <a:cs typeface="Arial" panose="020B0604020202020204" pitchFamily="34" charset="0"/>
            </a:endParaRPr>
          </a:p>
        </p:txBody>
      </p:sp>
      <p:sp>
        <p:nvSpPr>
          <p:cNvPr id="16" name="テキスト ボックス 15"/>
          <p:cNvSpPr txBox="1"/>
          <p:nvPr/>
        </p:nvSpPr>
        <p:spPr>
          <a:xfrm>
            <a:off x="552759" y="6132444"/>
            <a:ext cx="265401" cy="369324"/>
          </a:xfrm>
          <a:prstGeom prst="rect">
            <a:avLst/>
          </a:prstGeom>
          <a:noFill/>
        </p:spPr>
        <p:txBody>
          <a:bodyPr wrap="square" lIns="91431" tIns="45716" rIns="91431" bIns="45716" rtlCol="0">
            <a:spAutoFit/>
          </a:bodyPr>
          <a:lstStyle/>
          <a:p>
            <a:pPr defTabSz="914400"/>
            <a:r>
              <a:rPr lang="en-US" altLang="ja-JP" i="1" dirty="0" smtClean="0">
                <a:solidFill>
                  <a:srgbClr val="000000"/>
                </a:solidFill>
                <a:latin typeface="Arial" panose="020B0604020202020204" pitchFamily="34" charset="0"/>
                <a:cs typeface="Arial" panose="020B0604020202020204" pitchFamily="34" charset="0"/>
              </a:rPr>
              <a:t>z</a:t>
            </a:r>
            <a:endParaRPr lang="ja-JP" altLang="en-US" i="1" dirty="0">
              <a:solidFill>
                <a:srgbClr val="000000"/>
              </a:solidFill>
              <a:latin typeface="Arial" panose="020B0604020202020204" pitchFamily="34" charset="0"/>
              <a:cs typeface="Arial" panose="020B0604020202020204" pitchFamily="34" charset="0"/>
            </a:endParaRPr>
          </a:p>
        </p:txBody>
      </p:sp>
      <p:sp>
        <p:nvSpPr>
          <p:cNvPr id="17" name="テキスト ボックス 16"/>
          <p:cNvSpPr txBox="1"/>
          <p:nvPr/>
        </p:nvSpPr>
        <p:spPr>
          <a:xfrm>
            <a:off x="555464" y="5605593"/>
            <a:ext cx="265401" cy="369324"/>
          </a:xfrm>
          <a:prstGeom prst="rect">
            <a:avLst/>
          </a:prstGeom>
          <a:noFill/>
          <a:ln>
            <a:noFill/>
          </a:ln>
        </p:spPr>
        <p:txBody>
          <a:bodyPr wrap="square" lIns="91431" tIns="45716" rIns="91431" bIns="45716" rtlCol="0">
            <a:spAutoFit/>
          </a:bodyPr>
          <a:lstStyle/>
          <a:p>
            <a:pPr defTabSz="914400"/>
            <a:r>
              <a:rPr lang="en-US" altLang="ja-JP" i="1" dirty="0">
                <a:solidFill>
                  <a:srgbClr val="000000"/>
                </a:solidFill>
                <a:latin typeface="Arial" panose="020B0604020202020204" pitchFamily="34" charset="0"/>
                <a:cs typeface="Arial" panose="020B0604020202020204" pitchFamily="34" charset="0"/>
              </a:rPr>
              <a:t>x</a:t>
            </a:r>
            <a:endParaRPr lang="ja-JP" altLang="en-US" i="1" dirty="0">
              <a:solidFill>
                <a:srgbClr val="000000"/>
              </a:solidFill>
              <a:latin typeface="Arial" panose="020B0604020202020204" pitchFamily="34" charset="0"/>
              <a:cs typeface="Arial" panose="020B0604020202020204" pitchFamily="34" charset="0"/>
            </a:endParaRPr>
          </a:p>
        </p:txBody>
      </p:sp>
      <p:pic>
        <p:nvPicPr>
          <p:cNvPr id="18" name="図 17"/>
          <p:cNvPicPr>
            <a:picLocks noChangeAspect="1"/>
          </p:cNvPicPr>
          <p:nvPr/>
        </p:nvPicPr>
        <p:blipFill>
          <a:blip r:embed="rId5"/>
          <a:stretch>
            <a:fillRect/>
          </a:stretch>
        </p:blipFill>
        <p:spPr>
          <a:xfrm>
            <a:off x="552759" y="3244863"/>
            <a:ext cx="8070069" cy="1915296"/>
          </a:xfrm>
          <a:prstGeom prst="rect">
            <a:avLst/>
          </a:prstGeom>
        </p:spPr>
      </p:pic>
      <p:cxnSp>
        <p:nvCxnSpPr>
          <p:cNvPr id="19" name="直線コネクタ 18"/>
          <p:cNvCxnSpPr/>
          <p:nvPr/>
        </p:nvCxnSpPr>
        <p:spPr>
          <a:xfrm>
            <a:off x="1920126" y="3185735"/>
            <a:ext cx="5373667" cy="0"/>
          </a:xfrm>
          <a:prstGeom prst="line">
            <a:avLst/>
          </a:prstGeom>
          <a:ln w="1270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790811" y="3004624"/>
            <a:ext cx="122171" cy="22741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452320" y="3045419"/>
            <a:ext cx="122171" cy="22741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894652" y="2809259"/>
            <a:ext cx="1368152" cy="369332"/>
          </a:xfrm>
          <a:prstGeom prst="rect">
            <a:avLst/>
          </a:prstGeom>
          <a:noFill/>
        </p:spPr>
        <p:txBody>
          <a:bodyPr wrap="square" rtlCol="0">
            <a:spAutoFit/>
          </a:bodyPr>
          <a:lstStyle/>
          <a:p>
            <a:pPr algn="ctr"/>
            <a:r>
              <a:rPr kumimoji="1" lang="en-US" altLang="ja-JP" dirty="0" smtClean="0">
                <a:latin typeface="Arial" panose="020B0604020202020204" pitchFamily="34" charset="0"/>
                <a:cs typeface="Arial" panose="020B0604020202020204" pitchFamily="34" charset="0"/>
              </a:rPr>
              <a:t>164.2 Å</a:t>
            </a:r>
            <a:endParaRPr kumimoji="1" lang="ja-JP" altLang="en-US" dirty="0">
              <a:latin typeface="Arial" panose="020B0604020202020204" pitchFamily="34" charset="0"/>
              <a:cs typeface="Arial" panose="020B0604020202020204" pitchFamily="34" charset="0"/>
            </a:endParaRPr>
          </a:p>
        </p:txBody>
      </p:sp>
      <p:sp>
        <p:nvSpPr>
          <p:cNvPr id="30" name="テキスト ボックス 29"/>
          <p:cNvSpPr txBox="1"/>
          <p:nvPr/>
        </p:nvSpPr>
        <p:spPr>
          <a:xfrm>
            <a:off x="4241074" y="1961444"/>
            <a:ext cx="1314309" cy="307768"/>
          </a:xfrm>
          <a:prstGeom prst="rect">
            <a:avLst/>
          </a:prstGeom>
          <a:noFill/>
        </p:spPr>
        <p:txBody>
          <a:bodyPr wrap="square" lIns="91431" tIns="45716" rIns="91431" bIns="45716" rtlCol="0">
            <a:spAutoFit/>
          </a:bodyPr>
          <a:lstStyle/>
          <a:p>
            <a:pPr algn="ctr"/>
            <a:r>
              <a:rPr lang="en-US" altLang="ja-JP" sz="1400" dirty="0">
                <a:latin typeface="Arial" panose="020B0604020202020204" pitchFamily="34" charset="0"/>
                <a:cs typeface="Arial" panose="020B0604020202020204" pitchFamily="34" charset="0"/>
              </a:rPr>
              <a:t>PF</a:t>
            </a:r>
            <a:r>
              <a:rPr lang="en-US" altLang="ja-JP" sz="1400" baseline="-25000" dirty="0">
                <a:latin typeface="Arial" panose="020B0604020202020204" pitchFamily="34" charset="0"/>
                <a:cs typeface="Arial" panose="020B0604020202020204" pitchFamily="34" charset="0"/>
              </a:rPr>
              <a:t>6</a:t>
            </a:r>
            <a:r>
              <a:rPr lang="en-US" altLang="ja-JP" sz="1400" baseline="30000" dirty="0">
                <a:latin typeface="Arial" panose="020B0604020202020204" pitchFamily="34" charset="0"/>
                <a:cs typeface="Arial" panose="020B0604020202020204" pitchFamily="34" charset="0"/>
              </a:rPr>
              <a:t>-</a:t>
            </a:r>
            <a:endParaRPr lang="ja-JP" altLang="en-US" sz="1400" baseline="30000" dirty="0">
              <a:latin typeface="Arial" panose="020B0604020202020204" pitchFamily="34" charset="0"/>
              <a:cs typeface="Arial" panose="020B0604020202020204" pitchFamily="34" charset="0"/>
            </a:endParaRPr>
          </a:p>
        </p:txBody>
      </p:sp>
      <p:pic>
        <p:nvPicPr>
          <p:cNvPr id="31"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4962" y="1562849"/>
            <a:ext cx="377093" cy="41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31"/>
          <p:cNvSpPr txBox="1"/>
          <p:nvPr/>
        </p:nvSpPr>
        <p:spPr>
          <a:xfrm>
            <a:off x="3576774" y="1961444"/>
            <a:ext cx="1314309" cy="307768"/>
          </a:xfrm>
          <a:prstGeom prst="rect">
            <a:avLst/>
          </a:prstGeom>
          <a:noFill/>
        </p:spPr>
        <p:txBody>
          <a:bodyPr wrap="square" lIns="91431" tIns="45716" rIns="91431" bIns="45716" rtlCol="0">
            <a:spAutoFit/>
          </a:bodyPr>
          <a:lstStyle/>
          <a:p>
            <a:pPr algn="ctr"/>
            <a:r>
              <a:rPr lang="en-US" altLang="ja-JP" sz="1400" dirty="0" smtClean="0">
                <a:latin typeface="Arial" panose="020B0604020202020204" pitchFamily="34" charset="0"/>
                <a:cs typeface="Arial" panose="020B0604020202020204" pitchFamily="34" charset="0"/>
              </a:rPr>
              <a:t>Li</a:t>
            </a:r>
            <a:r>
              <a:rPr lang="en-US" altLang="ja-JP" sz="1400" baseline="30000" dirty="0" smtClean="0">
                <a:latin typeface="Arial" panose="020B0604020202020204" pitchFamily="34" charset="0"/>
                <a:cs typeface="Arial" panose="020B0604020202020204" pitchFamily="34" charset="0"/>
              </a:rPr>
              <a:t>+</a:t>
            </a:r>
            <a:endParaRPr lang="ja-JP" altLang="en-US" sz="1400" baseline="30000" dirty="0">
              <a:latin typeface="Arial" panose="020B0604020202020204" pitchFamily="34" charset="0"/>
              <a:cs typeface="Arial" panose="020B0604020202020204" pitchFamily="34" charset="0"/>
            </a:endParaRPr>
          </a:p>
        </p:txBody>
      </p:sp>
      <p:pic>
        <p:nvPicPr>
          <p:cNvPr id="3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9811" y="1776838"/>
            <a:ext cx="111303" cy="11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p:cNvSpPr txBox="1"/>
          <p:nvPr/>
        </p:nvSpPr>
        <p:spPr>
          <a:xfrm>
            <a:off x="5423785" y="1466412"/>
            <a:ext cx="1487439" cy="830989"/>
          </a:xfrm>
          <a:prstGeom prst="rect">
            <a:avLst/>
          </a:prstGeom>
          <a:noFill/>
        </p:spPr>
        <p:txBody>
          <a:bodyPr wrap="square" lIns="91431" tIns="45716" rIns="91431" bIns="45716" rtlCol="0">
            <a:spAutoFit/>
          </a:bodyPr>
          <a:lstStyle/>
          <a:p>
            <a:pPr algn="dist"/>
            <a:r>
              <a:rPr lang="en-US" altLang="ja-JP" sz="1600" dirty="0">
                <a:solidFill>
                  <a:srgbClr val="000000"/>
                </a:solidFill>
                <a:latin typeface="Arial"/>
                <a:ea typeface="メイリオ" pitchFamily="50" charset="-128"/>
                <a:cs typeface="メイリオ" pitchFamily="50" charset="-128"/>
              </a:rPr>
              <a:t>E</a:t>
            </a:r>
            <a:r>
              <a:rPr lang="en-US" altLang="ja-JP" sz="1600" dirty="0" smtClean="0">
                <a:solidFill>
                  <a:srgbClr val="000000"/>
                </a:solidFill>
                <a:latin typeface="Arial"/>
                <a:ea typeface="メイリオ" pitchFamily="50" charset="-128"/>
                <a:cs typeface="メイリオ" pitchFamily="50" charset="-128"/>
              </a:rPr>
              <a:t>C:   </a:t>
            </a:r>
            <a:r>
              <a:rPr lang="en-US" altLang="ja-JP" sz="1600" dirty="0" smtClean="0">
                <a:solidFill>
                  <a:srgbClr val="7030A0"/>
                </a:solidFill>
                <a:latin typeface="Arial"/>
                <a:ea typeface="メイリオ" pitchFamily="50" charset="-128"/>
                <a:cs typeface="メイリオ" pitchFamily="50" charset="-128"/>
              </a:rPr>
              <a:t>1700</a:t>
            </a:r>
          </a:p>
          <a:p>
            <a:pPr algn="dist"/>
            <a:r>
              <a:rPr lang="en-US" altLang="ja-JP" sz="1600" dirty="0" smtClean="0">
                <a:latin typeface="Arial"/>
                <a:ea typeface="メイリオ" pitchFamily="50" charset="-128"/>
                <a:cs typeface="メイリオ" pitchFamily="50" charset="-128"/>
              </a:rPr>
              <a:t>Li</a:t>
            </a:r>
            <a:r>
              <a:rPr lang="en-US" altLang="ja-JP" sz="1600" baseline="30000" dirty="0" smtClean="0">
                <a:latin typeface="Arial"/>
                <a:ea typeface="メイリオ" pitchFamily="50" charset="-128"/>
                <a:cs typeface="メイリオ" pitchFamily="50" charset="-128"/>
              </a:rPr>
              <a:t>+</a:t>
            </a:r>
            <a:r>
              <a:rPr lang="en-US" altLang="ja-JP" sz="1600" dirty="0" smtClean="0">
                <a:latin typeface="Arial"/>
                <a:ea typeface="メイリオ" pitchFamily="50" charset="-128"/>
                <a:cs typeface="メイリオ" pitchFamily="50" charset="-128"/>
              </a:rPr>
              <a:t>:   </a:t>
            </a:r>
            <a:r>
              <a:rPr lang="en-US" altLang="ja-JP" sz="1600" dirty="0" smtClean="0">
                <a:solidFill>
                  <a:srgbClr val="7030A0"/>
                </a:solidFill>
                <a:latin typeface="Arial"/>
                <a:ea typeface="メイリオ" pitchFamily="50" charset="-128"/>
                <a:cs typeface="メイリオ" pitchFamily="50" charset="-128"/>
              </a:rPr>
              <a:t>134</a:t>
            </a:r>
          </a:p>
          <a:p>
            <a:pPr algn="dist"/>
            <a:r>
              <a:rPr lang="en-US" altLang="ja-JP" sz="1600" dirty="0" smtClean="0">
                <a:latin typeface="Arial"/>
                <a:ea typeface="メイリオ" pitchFamily="50" charset="-128"/>
                <a:cs typeface="メイリオ" pitchFamily="50" charset="-128"/>
              </a:rPr>
              <a:t>PF</a:t>
            </a:r>
            <a:r>
              <a:rPr lang="en-US" altLang="ja-JP" sz="1600" baseline="-25000" dirty="0" smtClean="0">
                <a:latin typeface="Arial"/>
                <a:ea typeface="メイリオ" pitchFamily="50" charset="-128"/>
                <a:cs typeface="メイリオ" pitchFamily="50" charset="-128"/>
              </a:rPr>
              <a:t>6</a:t>
            </a:r>
            <a:r>
              <a:rPr lang="en-US" altLang="ja-JP" sz="1600" baseline="30000" dirty="0" smtClean="0">
                <a:latin typeface="Arial"/>
                <a:ea typeface="メイリオ" pitchFamily="50" charset="-128"/>
                <a:cs typeface="メイリオ" pitchFamily="50" charset="-128"/>
              </a:rPr>
              <a:t>-</a:t>
            </a:r>
            <a:r>
              <a:rPr lang="en-US" altLang="ja-JP" sz="1600" dirty="0" smtClean="0">
                <a:latin typeface="Arial"/>
                <a:ea typeface="メイリオ" pitchFamily="50" charset="-128"/>
                <a:cs typeface="メイリオ" pitchFamily="50" charset="-128"/>
              </a:rPr>
              <a:t>:  </a:t>
            </a:r>
            <a:r>
              <a:rPr lang="en-US" altLang="ja-JP" sz="1600" dirty="0" smtClean="0">
                <a:solidFill>
                  <a:srgbClr val="7030A0"/>
                </a:solidFill>
                <a:latin typeface="Arial"/>
                <a:ea typeface="メイリオ" pitchFamily="50" charset="-128"/>
                <a:cs typeface="メイリオ" pitchFamily="50" charset="-128"/>
              </a:rPr>
              <a:t>134</a:t>
            </a:r>
            <a:endParaRPr lang="ja-JP" altLang="en-US" sz="1600" dirty="0">
              <a:solidFill>
                <a:srgbClr val="7030A0"/>
              </a:solidFill>
              <a:latin typeface="Arial"/>
              <a:ea typeface="メイリオ" pitchFamily="50" charset="-128"/>
              <a:cs typeface="メイリオ" pitchFamily="50" charset="-128"/>
            </a:endParaRPr>
          </a:p>
        </p:txBody>
      </p:sp>
      <p:pic>
        <p:nvPicPr>
          <p:cNvPr id="3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0909" y="1469014"/>
            <a:ext cx="479973" cy="48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テキスト ボックス 37"/>
          <p:cNvSpPr txBox="1"/>
          <p:nvPr/>
        </p:nvSpPr>
        <p:spPr>
          <a:xfrm>
            <a:off x="3008499" y="1961717"/>
            <a:ext cx="1314309" cy="307768"/>
          </a:xfrm>
          <a:prstGeom prst="rect">
            <a:avLst/>
          </a:prstGeom>
          <a:noFill/>
        </p:spPr>
        <p:txBody>
          <a:bodyPr wrap="square" lIns="91431" tIns="45716" rIns="91431" bIns="45716" rtlCol="0">
            <a:spAutoFit/>
          </a:bodyPr>
          <a:lstStyle/>
          <a:p>
            <a:pPr algn="ctr"/>
            <a:r>
              <a:rPr lang="en-US" altLang="ja-JP" sz="1400" dirty="0" smtClean="0">
                <a:latin typeface="Arial" panose="020B0604020202020204" pitchFamily="34" charset="0"/>
                <a:cs typeface="Arial" panose="020B0604020202020204" pitchFamily="34" charset="0"/>
              </a:rPr>
              <a:t>EC</a:t>
            </a:r>
            <a:endParaRPr lang="ja-JP" altLang="en-US" sz="1400" baseline="30000" dirty="0">
              <a:latin typeface="Arial" panose="020B0604020202020204" pitchFamily="34" charset="0"/>
              <a:cs typeface="Arial" panose="020B0604020202020204" pitchFamily="34" charset="0"/>
            </a:endParaRPr>
          </a:p>
        </p:txBody>
      </p:sp>
      <p:sp>
        <p:nvSpPr>
          <p:cNvPr id="40" name="左中かっこ 39"/>
          <p:cNvSpPr/>
          <p:nvPr/>
        </p:nvSpPr>
        <p:spPr>
          <a:xfrm rot="16200000">
            <a:off x="7677476" y="4680310"/>
            <a:ext cx="291592" cy="107324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1" name="左中かっこ 40"/>
          <p:cNvSpPr/>
          <p:nvPr/>
        </p:nvSpPr>
        <p:spPr>
          <a:xfrm rot="16200000">
            <a:off x="1084891" y="4663205"/>
            <a:ext cx="297988" cy="111385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2" name="テキスト ボックス 41"/>
          <p:cNvSpPr txBox="1"/>
          <p:nvPr/>
        </p:nvSpPr>
        <p:spPr>
          <a:xfrm>
            <a:off x="699421" y="5369731"/>
            <a:ext cx="1070887" cy="369332"/>
          </a:xfrm>
          <a:prstGeom prst="rect">
            <a:avLst/>
          </a:prstGeom>
          <a:noFill/>
        </p:spPr>
        <p:txBody>
          <a:bodyPr wrap="square" rtlCol="0">
            <a:spAutoFit/>
          </a:bodyPr>
          <a:lstStyle/>
          <a:p>
            <a:pPr algn="ctr"/>
            <a:r>
              <a:rPr lang="en-US" altLang="ja-JP" dirty="0" smtClean="0">
                <a:latin typeface="Arial" panose="020B0604020202020204" pitchFamily="34" charset="0"/>
                <a:cs typeface="Arial" panose="020B0604020202020204" pitchFamily="34" charset="0"/>
              </a:rPr>
              <a:t>Graphite</a:t>
            </a:r>
            <a:endParaRPr kumimoji="1" lang="ja-JP" altLang="en-US" dirty="0">
              <a:latin typeface="Arial" panose="020B0604020202020204" pitchFamily="34" charset="0"/>
              <a:cs typeface="Arial" panose="020B0604020202020204" pitchFamily="34" charset="0"/>
            </a:endParaRPr>
          </a:p>
        </p:txBody>
      </p:sp>
      <p:sp>
        <p:nvSpPr>
          <p:cNvPr id="43" name="テキスト ボックス 42"/>
          <p:cNvSpPr txBox="1"/>
          <p:nvPr/>
        </p:nvSpPr>
        <p:spPr>
          <a:xfrm>
            <a:off x="7102395" y="5371196"/>
            <a:ext cx="1401773" cy="369332"/>
          </a:xfrm>
          <a:prstGeom prst="rect">
            <a:avLst/>
          </a:prstGeom>
          <a:noFill/>
        </p:spPr>
        <p:txBody>
          <a:bodyPr wrap="square" rtlCol="0">
            <a:spAutoFit/>
          </a:bodyPr>
          <a:lstStyle/>
          <a:p>
            <a:pPr algn="ctr"/>
            <a:r>
              <a:rPr lang="en-US" altLang="ja-JP" dirty="0" smtClean="0">
                <a:latin typeface="Arial" panose="020B0604020202020204" pitchFamily="34" charset="0"/>
                <a:cs typeface="Arial" panose="020B0604020202020204" pitchFamily="34" charset="0"/>
              </a:rPr>
              <a:t>Graphite</a:t>
            </a:r>
            <a:endParaRPr kumimoji="1" lang="ja-JP" altLang="en-US" dirty="0">
              <a:latin typeface="Arial" panose="020B0604020202020204" pitchFamily="34" charset="0"/>
              <a:cs typeface="Arial" panose="020B0604020202020204" pitchFamily="34" charset="0"/>
            </a:endParaRPr>
          </a:p>
        </p:txBody>
      </p:sp>
      <p:sp>
        <p:nvSpPr>
          <p:cNvPr id="44" name="左中かっこ 43"/>
          <p:cNvSpPr/>
          <p:nvPr/>
        </p:nvSpPr>
        <p:spPr>
          <a:xfrm rot="16200000">
            <a:off x="4424319" y="2636109"/>
            <a:ext cx="299575" cy="518074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5" name="テキスト ボックス 44"/>
          <p:cNvSpPr txBox="1"/>
          <p:nvPr/>
        </p:nvSpPr>
        <p:spPr>
          <a:xfrm>
            <a:off x="2631360" y="5450193"/>
            <a:ext cx="3894736" cy="369332"/>
          </a:xfrm>
          <a:prstGeom prst="rect">
            <a:avLst/>
          </a:prstGeom>
          <a:noFill/>
        </p:spPr>
        <p:txBody>
          <a:bodyPr wrap="square" rtlCol="0">
            <a:spAutoFit/>
          </a:bodyPr>
          <a:lstStyle/>
          <a:p>
            <a:pPr algn="ctr"/>
            <a:r>
              <a:rPr lang="en-US" altLang="ja-JP" dirty="0" smtClean="0">
                <a:latin typeface="Arial" panose="020B0604020202020204" pitchFamily="34" charset="0"/>
                <a:cs typeface="Arial" panose="020B0604020202020204" pitchFamily="34" charset="0"/>
              </a:rPr>
              <a:t>1.1 M</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LiPF</a:t>
            </a:r>
            <a:r>
              <a:rPr lang="en-US" altLang="ja-JP" baseline="-25000" dirty="0" smtClean="0">
                <a:latin typeface="Arial" panose="020B0604020202020204" pitchFamily="34" charset="0"/>
                <a:cs typeface="Arial" panose="020B0604020202020204" pitchFamily="34" charset="0"/>
              </a:rPr>
              <a:t>6</a:t>
            </a:r>
            <a:r>
              <a:rPr lang="en-US" altLang="ja-JP" dirty="0" smtClean="0">
                <a:latin typeface="Arial" panose="020B0604020202020204" pitchFamily="34" charset="0"/>
                <a:cs typeface="Arial" panose="020B0604020202020204" pitchFamily="34" charset="0"/>
              </a:rPr>
              <a:t> EC-based electrolyte</a:t>
            </a:r>
            <a:endParaRPr kumimoji="1" lang="ja-JP" altLang="en-US" dirty="0">
              <a:latin typeface="Arial" panose="020B0604020202020204" pitchFamily="34" charset="0"/>
              <a:cs typeface="Arial" panose="020B0604020202020204" pitchFamily="34" charset="0"/>
            </a:endParaRPr>
          </a:p>
        </p:txBody>
      </p:sp>
      <p:sp>
        <p:nvSpPr>
          <p:cNvPr id="2" name="テキスト ボックス 1"/>
          <p:cNvSpPr txBox="1"/>
          <p:nvPr/>
        </p:nvSpPr>
        <p:spPr>
          <a:xfrm>
            <a:off x="747581" y="2844086"/>
            <a:ext cx="1052057" cy="369332"/>
          </a:xfrm>
          <a:prstGeom prst="rect">
            <a:avLst/>
          </a:prstGeom>
          <a:noFill/>
        </p:spPr>
        <p:txBody>
          <a:bodyPr wrap="square" rtlCol="0">
            <a:spAutoFit/>
          </a:bodyPr>
          <a:lstStyle/>
          <a:p>
            <a:pPr algn="ctr"/>
            <a:r>
              <a:rPr kumimoji="1" lang="en-US" altLang="ja-JP" u="sng" dirty="0" smtClean="0">
                <a:latin typeface="Arial" panose="020B0604020202020204" pitchFamily="34" charset="0"/>
                <a:cs typeface="Arial" panose="020B0604020202020204" pitchFamily="34" charset="0"/>
              </a:rPr>
              <a:t>Cathode</a:t>
            </a:r>
            <a:endParaRPr kumimoji="1" lang="ja-JP" altLang="en-US" u="sng" dirty="0">
              <a:latin typeface="Arial" panose="020B0604020202020204" pitchFamily="34" charset="0"/>
              <a:cs typeface="Arial" panose="020B0604020202020204" pitchFamily="34" charset="0"/>
            </a:endParaRPr>
          </a:p>
        </p:txBody>
      </p:sp>
      <p:sp>
        <p:nvSpPr>
          <p:cNvPr id="34" name="テキスト ボックス 33"/>
          <p:cNvSpPr txBox="1"/>
          <p:nvPr/>
        </p:nvSpPr>
        <p:spPr>
          <a:xfrm>
            <a:off x="7416455" y="2843617"/>
            <a:ext cx="1052057" cy="369332"/>
          </a:xfrm>
          <a:prstGeom prst="rect">
            <a:avLst/>
          </a:prstGeom>
          <a:noFill/>
        </p:spPr>
        <p:txBody>
          <a:bodyPr wrap="square" rtlCol="0">
            <a:spAutoFit/>
          </a:bodyPr>
          <a:lstStyle/>
          <a:p>
            <a:pPr algn="ctr"/>
            <a:r>
              <a:rPr kumimoji="1" lang="en-US" altLang="ja-JP" u="sng" dirty="0" smtClean="0">
                <a:latin typeface="Arial" panose="020B0604020202020204" pitchFamily="34" charset="0"/>
                <a:cs typeface="Arial" panose="020B0604020202020204" pitchFamily="34" charset="0"/>
              </a:rPr>
              <a:t>Anode</a:t>
            </a:r>
            <a:endParaRPr kumimoji="1" lang="ja-JP" altLang="en-US" u="sng" dirty="0">
              <a:latin typeface="Arial" panose="020B0604020202020204" pitchFamily="34" charset="0"/>
              <a:cs typeface="Arial" panose="020B0604020202020204" pitchFamily="34" charset="0"/>
            </a:endParaRPr>
          </a:p>
        </p:txBody>
      </p:sp>
      <p:sp>
        <p:nvSpPr>
          <p:cNvPr id="3" name="テキスト ボックス 2"/>
          <p:cNvSpPr txBox="1"/>
          <p:nvPr/>
        </p:nvSpPr>
        <p:spPr>
          <a:xfrm>
            <a:off x="769373" y="1457459"/>
            <a:ext cx="2214898" cy="723275"/>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Temperature: </a:t>
            </a:r>
            <a:r>
              <a:rPr lang="en-US" altLang="ja-JP" dirty="0" smtClean="0">
                <a:solidFill>
                  <a:srgbClr val="0070C0"/>
                </a:solidFill>
                <a:latin typeface="Arial" panose="020B0604020202020204" pitchFamily="34" charset="0"/>
                <a:cs typeface="Arial" panose="020B0604020202020204" pitchFamily="34" charset="0"/>
              </a:rPr>
              <a:t>298 K</a:t>
            </a:r>
          </a:p>
          <a:p>
            <a:pPr>
              <a:spcBef>
                <a:spcPts val="600"/>
              </a:spcBef>
            </a:pPr>
            <a:r>
              <a:rPr lang="en-US" altLang="ja-JP" dirty="0" smtClean="0">
                <a:latin typeface="Arial" panose="020B0604020202020204" pitchFamily="34" charset="0"/>
                <a:cs typeface="Arial" panose="020B0604020202020204" pitchFamily="34" charset="0"/>
              </a:rPr>
              <a:t>Voltage: </a:t>
            </a:r>
            <a:r>
              <a:rPr lang="en-US" altLang="ja-JP" dirty="0" smtClean="0">
                <a:solidFill>
                  <a:srgbClr val="00B050"/>
                </a:solidFill>
                <a:latin typeface="Arial" panose="020B0604020202020204" pitchFamily="34" charset="0"/>
                <a:cs typeface="Arial" panose="020B0604020202020204" pitchFamily="34" charset="0"/>
              </a:rPr>
              <a:t>0 V</a:t>
            </a:r>
            <a:r>
              <a:rPr lang="en-US" altLang="ja-JP" dirty="0" smtClean="0">
                <a:latin typeface="Arial" panose="020B0604020202020204" pitchFamily="34" charset="0"/>
                <a:cs typeface="Arial" panose="020B0604020202020204" pitchFamily="34" charset="0"/>
              </a:rPr>
              <a:t> or </a:t>
            </a:r>
            <a:r>
              <a:rPr lang="en-US" altLang="ja-JP" dirty="0" smtClean="0">
                <a:solidFill>
                  <a:srgbClr val="00B050"/>
                </a:solidFill>
                <a:latin typeface="Arial" panose="020B0604020202020204" pitchFamily="34" charset="0"/>
                <a:cs typeface="Arial" panose="020B0604020202020204" pitchFamily="34" charset="0"/>
              </a:rPr>
              <a:t>4 V</a:t>
            </a:r>
          </a:p>
        </p:txBody>
      </p:sp>
      <p:sp>
        <p:nvSpPr>
          <p:cNvPr id="7" name="テキスト ボックス 6"/>
          <p:cNvSpPr txBox="1"/>
          <p:nvPr/>
        </p:nvSpPr>
        <p:spPr>
          <a:xfrm>
            <a:off x="1546856" y="2497762"/>
            <a:ext cx="6624736" cy="307777"/>
          </a:xfrm>
          <a:prstGeom prst="rect">
            <a:avLst/>
          </a:prstGeom>
          <a:noFill/>
        </p:spPr>
        <p:txBody>
          <a:bodyPr wrap="square" rtlCol="0">
            <a:spAutoFit/>
          </a:bodyPr>
          <a:lstStyle/>
          <a:p>
            <a:r>
              <a:rPr kumimoji="1" lang="en-US" altLang="ja-JP" sz="1400" u="sng" dirty="0" smtClean="0">
                <a:solidFill>
                  <a:srgbClr val="C00000"/>
                </a:solidFill>
                <a:latin typeface="Arial" panose="020B0604020202020204" pitchFamily="34" charset="0"/>
                <a:cs typeface="Arial" panose="020B0604020202020204" pitchFamily="34" charset="0"/>
              </a:rPr>
              <a:t>The origin of </a:t>
            </a:r>
            <a:r>
              <a:rPr kumimoji="1" lang="en-US" altLang="ja-JP" sz="1400" i="1" u="sng" dirty="0" smtClean="0">
                <a:solidFill>
                  <a:srgbClr val="C00000"/>
                </a:solidFill>
                <a:latin typeface="Arial" panose="020B0604020202020204" pitchFamily="34" charset="0"/>
                <a:cs typeface="Arial" panose="020B0604020202020204" pitchFamily="34" charset="0"/>
              </a:rPr>
              <a:t>z</a:t>
            </a:r>
            <a:r>
              <a:rPr kumimoji="1" lang="en-US" altLang="ja-JP" sz="1400" u="sng" dirty="0" smtClean="0">
                <a:solidFill>
                  <a:srgbClr val="C00000"/>
                </a:solidFill>
                <a:latin typeface="Arial" panose="020B0604020202020204" pitchFamily="34" charset="0"/>
                <a:cs typeface="Arial" panose="020B0604020202020204" pitchFamily="34" charset="0"/>
              </a:rPr>
              <a:t> coordinate </a:t>
            </a:r>
            <a:r>
              <a:rPr kumimoji="1" lang="ja-JP" altLang="en-US" sz="1400" u="sng" dirty="0" smtClean="0">
                <a:solidFill>
                  <a:srgbClr val="C00000"/>
                </a:solidFill>
                <a:latin typeface="Arial" panose="020B0604020202020204" pitchFamily="34" charset="0"/>
                <a:cs typeface="Arial" panose="020B0604020202020204" pitchFamily="34" charset="0"/>
              </a:rPr>
              <a:t>（</a:t>
            </a:r>
            <a:r>
              <a:rPr kumimoji="1" lang="en-US" altLang="ja-JP" sz="1400" i="1" u="sng" dirty="0" smtClean="0">
                <a:solidFill>
                  <a:srgbClr val="C00000"/>
                </a:solidFill>
                <a:latin typeface="Arial" panose="020B0604020202020204" pitchFamily="34" charset="0"/>
                <a:cs typeface="Arial" panose="020B0604020202020204" pitchFamily="34" charset="0"/>
              </a:rPr>
              <a:t>z</a:t>
            </a:r>
            <a:r>
              <a:rPr kumimoji="1" lang="en-US" altLang="ja-JP" sz="1400" u="sng" dirty="0" smtClean="0">
                <a:solidFill>
                  <a:srgbClr val="C00000"/>
                </a:solidFill>
                <a:latin typeface="Arial" panose="020B0604020202020204" pitchFamily="34" charset="0"/>
                <a:cs typeface="Arial" panose="020B0604020202020204" pitchFamily="34" charset="0"/>
              </a:rPr>
              <a:t> </a:t>
            </a:r>
            <a:r>
              <a:rPr lang="en-US" altLang="ja-JP" sz="1400" u="sng" dirty="0">
                <a:solidFill>
                  <a:srgbClr val="C00000"/>
                </a:solidFill>
                <a:latin typeface="Arial" panose="020B0604020202020204" pitchFamily="34" charset="0"/>
                <a:cs typeface="Arial" panose="020B0604020202020204" pitchFamily="34" charset="0"/>
              </a:rPr>
              <a:t>=</a:t>
            </a:r>
            <a:r>
              <a:rPr kumimoji="1" lang="ja-JP" altLang="en-US" sz="1400" u="sng" dirty="0" smtClean="0">
                <a:solidFill>
                  <a:srgbClr val="C00000"/>
                </a:solidFill>
                <a:latin typeface="Arial" panose="020B0604020202020204" pitchFamily="34" charset="0"/>
                <a:cs typeface="Arial" panose="020B0604020202020204" pitchFamily="34" charset="0"/>
              </a:rPr>
              <a:t> </a:t>
            </a:r>
            <a:r>
              <a:rPr kumimoji="1" lang="en-US" altLang="ja-JP" sz="1400" u="sng" dirty="0" smtClean="0">
                <a:solidFill>
                  <a:srgbClr val="C00000"/>
                </a:solidFill>
                <a:latin typeface="Arial" panose="020B0604020202020204" pitchFamily="34" charset="0"/>
                <a:cs typeface="Arial" panose="020B0604020202020204" pitchFamily="34" charset="0"/>
              </a:rPr>
              <a:t>0) is taken at the cathode surface.</a:t>
            </a:r>
            <a:r>
              <a:rPr kumimoji="1" lang="en-US" altLang="ja-JP" sz="1400" u="sng" dirty="0" smtClean="0">
                <a:latin typeface="Arial" panose="020B0604020202020204" pitchFamily="34" charset="0"/>
                <a:cs typeface="Arial" panose="020B0604020202020204" pitchFamily="34" charset="0"/>
              </a:rPr>
              <a:t> </a:t>
            </a:r>
            <a:endParaRPr kumimoji="1" lang="ja-JP" altLang="en-US" sz="1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213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8297</TotalTime>
  <Words>1392</Words>
  <Application>Microsoft Office PowerPoint</Application>
  <PresentationFormat>画面に合わせる (4:3)</PresentationFormat>
  <Paragraphs>213</Paragraphs>
  <Slides>15</Slides>
  <Notes>15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2" baseType="lpstr">
      <vt:lpstr>ＭＳ Ｐゴシック</vt:lpstr>
      <vt:lpstr>メイリオ</vt:lpstr>
      <vt:lpstr>Arial</vt:lpstr>
      <vt:lpstr>Calibri</vt:lpstr>
      <vt:lpstr>Wingdings</vt:lpstr>
      <vt:lpstr>Office ​​テーマ</vt:lpstr>
      <vt:lpstr>Equation</vt:lpstr>
      <vt:lpstr>PowerPoint プレゼンテーション</vt:lpstr>
      <vt:lpstr>PowerPoint プレゼンテーション</vt:lpstr>
      <vt:lpstr>Background of present research①</vt:lpstr>
      <vt:lpstr>Background of present research②</vt:lpstr>
      <vt:lpstr>Purpose of this study</vt:lpstr>
      <vt:lpstr>EW method for 2D system</vt:lpstr>
      <vt:lpstr>Constant electric potential method</vt:lpstr>
      <vt:lpstr>Cation insertion method into electrolyte</vt:lpstr>
      <vt:lpstr>Calculation model</vt:lpstr>
      <vt:lpstr>Elementary chemical reaction processes</vt:lpstr>
      <vt:lpstr>Snapshots of hybrid MC/MD reaction simulation</vt:lpstr>
      <vt:lpstr>Snapshots of hybrid MC/MD reaction simulation</vt:lpstr>
      <vt:lpstr>Changes in the electrode charges</vt:lpstr>
      <vt:lpstr>PowerPoint プレゼンテーション</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Takenaka</dc:creator>
  <cp:lastModifiedBy>Norio Takenaka</cp:lastModifiedBy>
  <cp:revision>366</cp:revision>
  <cp:lastPrinted>2015-04-17T03:43:22Z</cp:lastPrinted>
  <dcterms:created xsi:type="dcterms:W3CDTF">2014-05-07T03:50:06Z</dcterms:created>
  <dcterms:modified xsi:type="dcterms:W3CDTF">2015-05-01T02:57:11Z</dcterms:modified>
</cp:coreProperties>
</file>