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6" r:id="rId4"/>
    <p:sldId id="259" r:id="rId5"/>
    <p:sldId id="258" r:id="rId6"/>
    <p:sldId id="260" r:id="rId7"/>
    <p:sldId id="264" r:id="rId8"/>
    <p:sldId id="269" r:id="rId9"/>
    <p:sldId id="271" r:id="rId10"/>
    <p:sldId id="277" r:id="rId11"/>
    <p:sldId id="265" r:id="rId12"/>
    <p:sldId id="276" r:id="rId13"/>
    <p:sldId id="272" r:id="rId14"/>
    <p:sldId id="273" r:id="rId15"/>
    <p:sldId id="274" r:id="rId16"/>
    <p:sldId id="278" r:id="rId17"/>
  </p:sldIdLst>
  <p:sldSz cx="9144000" cy="6858000" type="screen4x3"/>
  <p:notesSz cx="6769100"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3" autoAdjust="0"/>
    <p:restoredTop sz="91495" autoAdjust="0"/>
  </p:normalViewPr>
  <p:slideViewPr>
    <p:cSldViewPr>
      <p:cViewPr>
        <p:scale>
          <a:sx n="100" d="100"/>
          <a:sy n="100" d="100"/>
        </p:scale>
        <p:origin x="-57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urisaki\Documents\PD@Nagoya-u\Project_U1A\_2_TestRun_\TestRun_Mar17\_3_Analysis_UMD_traj\DistanceFromMLA\Dist_AA-ML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urisaki\Documents\PD@Nagoya-u\Project_U1A\_2_TestRun_\TestRun_Mar17\_3_UMD-PMD2_Analysis_DihedralAngle\PHI_PMD2-UMD_cosCove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urisaki\Documents\PD@Nagoya-u\Project_U1A\_2_TestRun_\TestRun_Mar17\_3_UMD-PMD2_Analysis_DihedralAngle\PSI_PMD2-UMD_CosSco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urisaki\Documents\PD@Nagoya-u\Project_U1A\_2_TestRun_\TestRun_Mar17\_3_UMD-PMD_Analysis_DihedralAngle\PSI_PMD-UMD_CosConvert.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urisaki\Documents\PD@Nagoya-u\Project_U1A\_2_TestRun_\TestRun_Mar17\_3_UMD-PMD_Analysis_DihedralAngle\PHI_PMD-UMD_CosConvert.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urisaki\Documents\PD@Nagoya-u\Project_U1A\_2_TestRun_\TestRun_Mar17\Free&#12392;UMD&#12391;&#20108;&#38754;&#35282;&#12398;&#22793;&#21270;&#12434;&#27604;&#36611;_by1p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urisaki\Documents\PD@Nagoya-u\Project_U1A\_2_TestRun_\TestRun_Mar17\Free&#12392;UMD&#12391;&#20108;&#38754;&#35282;&#12398;&#22793;&#21270;&#12434;&#27604;&#36611;_by1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17876447192567191"/>
          <c:y val="0.19182774476950171"/>
          <c:w val="0.735218105405536"/>
          <c:h val="0.6254712416822571"/>
        </c:manualLayout>
      </c:layout>
      <c:scatterChart>
        <c:scatterStyle val="lineMarker"/>
        <c:ser>
          <c:idx val="0"/>
          <c:order val="0"/>
          <c:tx>
            <c:strRef>
              <c:f>Sheet1!$B$1</c:f>
              <c:strCache>
                <c:ptCount val="1"/>
                <c:pt idx="0">
                  <c:v>Val45-MLA411</c:v>
                </c:pt>
              </c:strCache>
            </c:strRef>
          </c:tx>
          <c:marker>
            <c:symbol val="none"/>
          </c:marker>
          <c:xVal>
            <c:numRef>
              <c:f>Sheet1!$A$2:$A$82</c:f>
              <c:numCache>
                <c:formatCode>General</c:formatCode>
                <c:ptCount val="81"/>
                <c:pt idx="0">
                  <c:v>1</c:v>
                </c:pt>
                <c:pt idx="1">
                  <c:v>26</c:v>
                </c:pt>
                <c:pt idx="2">
                  <c:v>51</c:v>
                </c:pt>
                <c:pt idx="3">
                  <c:v>76</c:v>
                </c:pt>
                <c:pt idx="4">
                  <c:v>101</c:v>
                </c:pt>
                <c:pt idx="5">
                  <c:v>126</c:v>
                </c:pt>
                <c:pt idx="6">
                  <c:v>151</c:v>
                </c:pt>
                <c:pt idx="7">
                  <c:v>176</c:v>
                </c:pt>
                <c:pt idx="8">
                  <c:v>201</c:v>
                </c:pt>
                <c:pt idx="9">
                  <c:v>226</c:v>
                </c:pt>
                <c:pt idx="10">
                  <c:v>251</c:v>
                </c:pt>
                <c:pt idx="11">
                  <c:v>276</c:v>
                </c:pt>
                <c:pt idx="12">
                  <c:v>301</c:v>
                </c:pt>
                <c:pt idx="13">
                  <c:v>326</c:v>
                </c:pt>
                <c:pt idx="14">
                  <c:v>351</c:v>
                </c:pt>
                <c:pt idx="15">
                  <c:v>376</c:v>
                </c:pt>
                <c:pt idx="16">
                  <c:v>401</c:v>
                </c:pt>
                <c:pt idx="17">
                  <c:v>426</c:v>
                </c:pt>
                <c:pt idx="18">
                  <c:v>451</c:v>
                </c:pt>
                <c:pt idx="19">
                  <c:v>476</c:v>
                </c:pt>
                <c:pt idx="20">
                  <c:v>501</c:v>
                </c:pt>
                <c:pt idx="21">
                  <c:v>526</c:v>
                </c:pt>
                <c:pt idx="22">
                  <c:v>551</c:v>
                </c:pt>
                <c:pt idx="23">
                  <c:v>576</c:v>
                </c:pt>
                <c:pt idx="24">
                  <c:v>601</c:v>
                </c:pt>
                <c:pt idx="25">
                  <c:v>626</c:v>
                </c:pt>
                <c:pt idx="26">
                  <c:v>651</c:v>
                </c:pt>
                <c:pt idx="27">
                  <c:v>676</c:v>
                </c:pt>
                <c:pt idx="28">
                  <c:v>701</c:v>
                </c:pt>
                <c:pt idx="29">
                  <c:v>726</c:v>
                </c:pt>
                <c:pt idx="30">
                  <c:v>751</c:v>
                </c:pt>
                <c:pt idx="31">
                  <c:v>776</c:v>
                </c:pt>
                <c:pt idx="32">
                  <c:v>801</c:v>
                </c:pt>
                <c:pt idx="33">
                  <c:v>826</c:v>
                </c:pt>
                <c:pt idx="34">
                  <c:v>851</c:v>
                </c:pt>
                <c:pt idx="35">
                  <c:v>876</c:v>
                </c:pt>
                <c:pt idx="36">
                  <c:v>901</c:v>
                </c:pt>
                <c:pt idx="37">
                  <c:v>926</c:v>
                </c:pt>
                <c:pt idx="38">
                  <c:v>951</c:v>
                </c:pt>
                <c:pt idx="39">
                  <c:v>976</c:v>
                </c:pt>
                <c:pt idx="40">
                  <c:v>1001</c:v>
                </c:pt>
                <c:pt idx="41">
                  <c:v>1026</c:v>
                </c:pt>
                <c:pt idx="42">
                  <c:v>1051</c:v>
                </c:pt>
                <c:pt idx="43">
                  <c:v>1076</c:v>
                </c:pt>
                <c:pt idx="44">
                  <c:v>1101</c:v>
                </c:pt>
                <c:pt idx="45">
                  <c:v>1126</c:v>
                </c:pt>
                <c:pt idx="46">
                  <c:v>1151</c:v>
                </c:pt>
                <c:pt idx="47">
                  <c:v>1176</c:v>
                </c:pt>
                <c:pt idx="48">
                  <c:v>1201</c:v>
                </c:pt>
                <c:pt idx="49">
                  <c:v>1226</c:v>
                </c:pt>
                <c:pt idx="50">
                  <c:v>1251</c:v>
                </c:pt>
                <c:pt idx="51">
                  <c:v>1276</c:v>
                </c:pt>
                <c:pt idx="52">
                  <c:v>1301</c:v>
                </c:pt>
                <c:pt idx="53">
                  <c:v>1326</c:v>
                </c:pt>
                <c:pt idx="54">
                  <c:v>1351</c:v>
                </c:pt>
                <c:pt idx="55">
                  <c:v>1376</c:v>
                </c:pt>
                <c:pt idx="56">
                  <c:v>1401</c:v>
                </c:pt>
                <c:pt idx="57">
                  <c:v>1426</c:v>
                </c:pt>
                <c:pt idx="58">
                  <c:v>1451</c:v>
                </c:pt>
                <c:pt idx="59">
                  <c:v>1476</c:v>
                </c:pt>
                <c:pt idx="60">
                  <c:v>1501</c:v>
                </c:pt>
                <c:pt idx="61">
                  <c:v>1526</c:v>
                </c:pt>
                <c:pt idx="62">
                  <c:v>1551</c:v>
                </c:pt>
                <c:pt idx="63">
                  <c:v>1576</c:v>
                </c:pt>
                <c:pt idx="64">
                  <c:v>1601</c:v>
                </c:pt>
                <c:pt idx="65">
                  <c:v>1626</c:v>
                </c:pt>
                <c:pt idx="66">
                  <c:v>1651</c:v>
                </c:pt>
                <c:pt idx="67">
                  <c:v>1676</c:v>
                </c:pt>
                <c:pt idx="68">
                  <c:v>1701</c:v>
                </c:pt>
                <c:pt idx="69">
                  <c:v>1726</c:v>
                </c:pt>
                <c:pt idx="70">
                  <c:v>1751</c:v>
                </c:pt>
                <c:pt idx="71">
                  <c:v>1776</c:v>
                </c:pt>
                <c:pt idx="72">
                  <c:v>1801</c:v>
                </c:pt>
                <c:pt idx="73">
                  <c:v>1826</c:v>
                </c:pt>
                <c:pt idx="74">
                  <c:v>1851</c:v>
                </c:pt>
                <c:pt idx="75">
                  <c:v>1876</c:v>
                </c:pt>
                <c:pt idx="76">
                  <c:v>1901</c:v>
                </c:pt>
                <c:pt idx="77">
                  <c:v>1926</c:v>
                </c:pt>
                <c:pt idx="78">
                  <c:v>1951</c:v>
                </c:pt>
                <c:pt idx="79">
                  <c:v>1976</c:v>
                </c:pt>
                <c:pt idx="80">
                  <c:v>2001</c:v>
                </c:pt>
              </c:numCache>
            </c:numRef>
          </c:xVal>
          <c:yVal>
            <c:numRef>
              <c:f>Sheet1!$B$2:$B$82</c:f>
              <c:numCache>
                <c:formatCode>General</c:formatCode>
                <c:ptCount val="81"/>
                <c:pt idx="0">
                  <c:v>8.3458040000000011</c:v>
                </c:pt>
                <c:pt idx="1">
                  <c:v>8.274737</c:v>
                </c:pt>
                <c:pt idx="2">
                  <c:v>8.047606</c:v>
                </c:pt>
                <c:pt idx="3">
                  <c:v>8.168037</c:v>
                </c:pt>
                <c:pt idx="4">
                  <c:v>8.0297420000000006</c:v>
                </c:pt>
                <c:pt idx="5">
                  <c:v>8.0797260000000026</c:v>
                </c:pt>
                <c:pt idx="6">
                  <c:v>7.9618139999999995</c:v>
                </c:pt>
                <c:pt idx="7">
                  <c:v>8.3164210000000001</c:v>
                </c:pt>
                <c:pt idx="8">
                  <c:v>7.9083280000000009</c:v>
                </c:pt>
                <c:pt idx="9">
                  <c:v>7.8360240000000001</c:v>
                </c:pt>
                <c:pt idx="10">
                  <c:v>8.1274420000000003</c:v>
                </c:pt>
                <c:pt idx="11">
                  <c:v>7.6599999999999993</c:v>
                </c:pt>
                <c:pt idx="12">
                  <c:v>8.190468000000001</c:v>
                </c:pt>
                <c:pt idx="13">
                  <c:v>8.1687629999999984</c:v>
                </c:pt>
                <c:pt idx="14">
                  <c:v>8.5735040000000016</c:v>
                </c:pt>
                <c:pt idx="15">
                  <c:v>8.4548350000000028</c:v>
                </c:pt>
                <c:pt idx="16">
                  <c:v>8.6506000000000007</c:v>
                </c:pt>
                <c:pt idx="17">
                  <c:v>8.1476759999999988</c:v>
                </c:pt>
                <c:pt idx="18">
                  <c:v>7.9518719999999998</c:v>
                </c:pt>
                <c:pt idx="19">
                  <c:v>8.4610990000000008</c:v>
                </c:pt>
                <c:pt idx="20">
                  <c:v>8.7182699999999969</c:v>
                </c:pt>
                <c:pt idx="21">
                  <c:v>9.2789879999999982</c:v>
                </c:pt>
                <c:pt idx="22">
                  <c:v>8.9264240000000008</c:v>
                </c:pt>
                <c:pt idx="23">
                  <c:v>9.5881159999999994</c:v>
                </c:pt>
                <c:pt idx="24">
                  <c:v>8.6426030000000011</c:v>
                </c:pt>
                <c:pt idx="25">
                  <c:v>9.3336480000000002</c:v>
                </c:pt>
                <c:pt idx="26">
                  <c:v>8.3003540000000005</c:v>
                </c:pt>
                <c:pt idx="27">
                  <c:v>8.8925050000000052</c:v>
                </c:pt>
                <c:pt idx="28">
                  <c:v>9.4251550000000002</c:v>
                </c:pt>
                <c:pt idx="29">
                  <c:v>9.1288519999999984</c:v>
                </c:pt>
                <c:pt idx="30">
                  <c:v>10.393207</c:v>
                </c:pt>
                <c:pt idx="31">
                  <c:v>9.0915530000000011</c:v>
                </c:pt>
                <c:pt idx="32">
                  <c:v>9.131590000000001</c:v>
                </c:pt>
                <c:pt idx="33">
                  <c:v>8.967270000000001</c:v>
                </c:pt>
                <c:pt idx="34">
                  <c:v>9.2462449999999983</c:v>
                </c:pt>
                <c:pt idx="35">
                  <c:v>8.3628610000000005</c:v>
                </c:pt>
                <c:pt idx="36">
                  <c:v>8.687717000000001</c:v>
                </c:pt>
                <c:pt idx="37">
                  <c:v>8.4182319999999997</c:v>
                </c:pt>
                <c:pt idx="38">
                  <c:v>8.8118540000000003</c:v>
                </c:pt>
                <c:pt idx="39">
                  <c:v>7.7495799999999999</c:v>
                </c:pt>
                <c:pt idx="40">
                  <c:v>8.0909370000000003</c:v>
                </c:pt>
                <c:pt idx="41">
                  <c:v>8.1676320000000011</c:v>
                </c:pt>
                <c:pt idx="42">
                  <c:v>8.0447109999999995</c:v>
                </c:pt>
                <c:pt idx="43">
                  <c:v>8.5473929999999996</c:v>
                </c:pt>
                <c:pt idx="44">
                  <c:v>7.9282019999999997</c:v>
                </c:pt>
                <c:pt idx="45">
                  <c:v>7.933396000000001</c:v>
                </c:pt>
                <c:pt idx="46">
                  <c:v>7.7091770000000004</c:v>
                </c:pt>
                <c:pt idx="47">
                  <c:v>8.6246429999999989</c:v>
                </c:pt>
                <c:pt idx="48">
                  <c:v>9.2492569999999983</c:v>
                </c:pt>
                <c:pt idx="49">
                  <c:v>9.083514000000001</c:v>
                </c:pt>
                <c:pt idx="50">
                  <c:v>8.2690040000000007</c:v>
                </c:pt>
                <c:pt idx="51">
                  <c:v>8.3993660000000006</c:v>
                </c:pt>
                <c:pt idx="52">
                  <c:v>8.2718489999999996</c:v>
                </c:pt>
                <c:pt idx="53">
                  <c:v>7.5076729999999996</c:v>
                </c:pt>
                <c:pt idx="54">
                  <c:v>7.8681959999999993</c:v>
                </c:pt>
                <c:pt idx="55">
                  <c:v>8.2713209999999968</c:v>
                </c:pt>
                <c:pt idx="56">
                  <c:v>8.1135270000000013</c:v>
                </c:pt>
                <c:pt idx="57">
                  <c:v>8.1248389999999997</c:v>
                </c:pt>
                <c:pt idx="58">
                  <c:v>9.0267350000000004</c:v>
                </c:pt>
                <c:pt idx="59">
                  <c:v>8.1035719999999998</c:v>
                </c:pt>
                <c:pt idx="60">
                  <c:v>8.587847</c:v>
                </c:pt>
                <c:pt idx="61">
                  <c:v>8.4921330000000008</c:v>
                </c:pt>
                <c:pt idx="62">
                  <c:v>8.8038940000000014</c:v>
                </c:pt>
                <c:pt idx="63">
                  <c:v>8.9123789999999996</c:v>
                </c:pt>
                <c:pt idx="64">
                  <c:v>8.9099400000000006</c:v>
                </c:pt>
                <c:pt idx="65">
                  <c:v>9.4926490000000019</c:v>
                </c:pt>
                <c:pt idx="66">
                  <c:v>8.9499619999999993</c:v>
                </c:pt>
                <c:pt idx="67">
                  <c:v>9.311020000000001</c:v>
                </c:pt>
                <c:pt idx="68">
                  <c:v>9.2852890000000006</c:v>
                </c:pt>
                <c:pt idx="69">
                  <c:v>8.8457050000000006</c:v>
                </c:pt>
                <c:pt idx="70">
                  <c:v>9.3907580000000035</c:v>
                </c:pt>
                <c:pt idx="71">
                  <c:v>9.3183899999999991</c:v>
                </c:pt>
                <c:pt idx="72">
                  <c:v>8.814254</c:v>
                </c:pt>
                <c:pt idx="73">
                  <c:v>9.0393149999999984</c:v>
                </c:pt>
                <c:pt idx="74">
                  <c:v>9.0893150000000009</c:v>
                </c:pt>
                <c:pt idx="75">
                  <c:v>8.9619310000000034</c:v>
                </c:pt>
                <c:pt idx="76">
                  <c:v>8.7614190000000001</c:v>
                </c:pt>
                <c:pt idx="77">
                  <c:v>8.5799279999999989</c:v>
                </c:pt>
                <c:pt idx="78">
                  <c:v>9.0777930000000016</c:v>
                </c:pt>
                <c:pt idx="79">
                  <c:v>8.5744360000000022</c:v>
                </c:pt>
                <c:pt idx="80">
                  <c:v>8.9110689999999995</c:v>
                </c:pt>
              </c:numCache>
            </c:numRef>
          </c:yVal>
        </c:ser>
        <c:ser>
          <c:idx val="1"/>
          <c:order val="1"/>
          <c:tx>
            <c:strRef>
              <c:f>Sheet1!$C$1</c:f>
              <c:strCache>
                <c:ptCount val="1"/>
                <c:pt idx="0">
                  <c:v>Ser46-MLA411</c:v>
                </c:pt>
              </c:strCache>
            </c:strRef>
          </c:tx>
          <c:marker>
            <c:symbol val="none"/>
          </c:marker>
          <c:xVal>
            <c:numRef>
              <c:f>Sheet1!$A$2:$A$82</c:f>
              <c:numCache>
                <c:formatCode>General</c:formatCode>
                <c:ptCount val="81"/>
                <c:pt idx="0">
                  <c:v>1</c:v>
                </c:pt>
                <c:pt idx="1">
                  <c:v>26</c:v>
                </c:pt>
                <c:pt idx="2">
                  <c:v>51</c:v>
                </c:pt>
                <c:pt idx="3">
                  <c:v>76</c:v>
                </c:pt>
                <c:pt idx="4">
                  <c:v>101</c:v>
                </c:pt>
                <c:pt idx="5">
                  <c:v>126</c:v>
                </c:pt>
                <c:pt idx="6">
                  <c:v>151</c:v>
                </c:pt>
                <c:pt idx="7">
                  <c:v>176</c:v>
                </c:pt>
                <c:pt idx="8">
                  <c:v>201</c:v>
                </c:pt>
                <c:pt idx="9">
                  <c:v>226</c:v>
                </c:pt>
                <c:pt idx="10">
                  <c:v>251</c:v>
                </c:pt>
                <c:pt idx="11">
                  <c:v>276</c:v>
                </c:pt>
                <c:pt idx="12">
                  <c:v>301</c:v>
                </c:pt>
                <c:pt idx="13">
                  <c:v>326</c:v>
                </c:pt>
                <c:pt idx="14">
                  <c:v>351</c:v>
                </c:pt>
                <c:pt idx="15">
                  <c:v>376</c:v>
                </c:pt>
                <c:pt idx="16">
                  <c:v>401</c:v>
                </c:pt>
                <c:pt idx="17">
                  <c:v>426</c:v>
                </c:pt>
                <c:pt idx="18">
                  <c:v>451</c:v>
                </c:pt>
                <c:pt idx="19">
                  <c:v>476</c:v>
                </c:pt>
                <c:pt idx="20">
                  <c:v>501</c:v>
                </c:pt>
                <c:pt idx="21">
                  <c:v>526</c:v>
                </c:pt>
                <c:pt idx="22">
                  <c:v>551</c:v>
                </c:pt>
                <c:pt idx="23">
                  <c:v>576</c:v>
                </c:pt>
                <c:pt idx="24">
                  <c:v>601</c:v>
                </c:pt>
                <c:pt idx="25">
                  <c:v>626</c:v>
                </c:pt>
                <c:pt idx="26">
                  <c:v>651</c:v>
                </c:pt>
                <c:pt idx="27">
                  <c:v>676</c:v>
                </c:pt>
                <c:pt idx="28">
                  <c:v>701</c:v>
                </c:pt>
                <c:pt idx="29">
                  <c:v>726</c:v>
                </c:pt>
                <c:pt idx="30">
                  <c:v>751</c:v>
                </c:pt>
                <c:pt idx="31">
                  <c:v>776</c:v>
                </c:pt>
                <c:pt idx="32">
                  <c:v>801</c:v>
                </c:pt>
                <c:pt idx="33">
                  <c:v>826</c:v>
                </c:pt>
                <c:pt idx="34">
                  <c:v>851</c:v>
                </c:pt>
                <c:pt idx="35">
                  <c:v>876</c:v>
                </c:pt>
                <c:pt idx="36">
                  <c:v>901</c:v>
                </c:pt>
                <c:pt idx="37">
                  <c:v>926</c:v>
                </c:pt>
                <c:pt idx="38">
                  <c:v>951</c:v>
                </c:pt>
                <c:pt idx="39">
                  <c:v>976</c:v>
                </c:pt>
                <c:pt idx="40">
                  <c:v>1001</c:v>
                </c:pt>
                <c:pt idx="41">
                  <c:v>1026</c:v>
                </c:pt>
                <c:pt idx="42">
                  <c:v>1051</c:v>
                </c:pt>
                <c:pt idx="43">
                  <c:v>1076</c:v>
                </c:pt>
                <c:pt idx="44">
                  <c:v>1101</c:v>
                </c:pt>
                <c:pt idx="45">
                  <c:v>1126</c:v>
                </c:pt>
                <c:pt idx="46">
                  <c:v>1151</c:v>
                </c:pt>
                <c:pt idx="47">
                  <c:v>1176</c:v>
                </c:pt>
                <c:pt idx="48">
                  <c:v>1201</c:v>
                </c:pt>
                <c:pt idx="49">
                  <c:v>1226</c:v>
                </c:pt>
                <c:pt idx="50">
                  <c:v>1251</c:v>
                </c:pt>
                <c:pt idx="51">
                  <c:v>1276</c:v>
                </c:pt>
                <c:pt idx="52">
                  <c:v>1301</c:v>
                </c:pt>
                <c:pt idx="53">
                  <c:v>1326</c:v>
                </c:pt>
                <c:pt idx="54">
                  <c:v>1351</c:v>
                </c:pt>
                <c:pt idx="55">
                  <c:v>1376</c:v>
                </c:pt>
                <c:pt idx="56">
                  <c:v>1401</c:v>
                </c:pt>
                <c:pt idx="57">
                  <c:v>1426</c:v>
                </c:pt>
                <c:pt idx="58">
                  <c:v>1451</c:v>
                </c:pt>
                <c:pt idx="59">
                  <c:v>1476</c:v>
                </c:pt>
                <c:pt idx="60">
                  <c:v>1501</c:v>
                </c:pt>
                <c:pt idx="61">
                  <c:v>1526</c:v>
                </c:pt>
                <c:pt idx="62">
                  <c:v>1551</c:v>
                </c:pt>
                <c:pt idx="63">
                  <c:v>1576</c:v>
                </c:pt>
                <c:pt idx="64">
                  <c:v>1601</c:v>
                </c:pt>
                <c:pt idx="65">
                  <c:v>1626</c:v>
                </c:pt>
                <c:pt idx="66">
                  <c:v>1651</c:v>
                </c:pt>
                <c:pt idx="67">
                  <c:v>1676</c:v>
                </c:pt>
                <c:pt idx="68">
                  <c:v>1701</c:v>
                </c:pt>
                <c:pt idx="69">
                  <c:v>1726</c:v>
                </c:pt>
                <c:pt idx="70">
                  <c:v>1751</c:v>
                </c:pt>
                <c:pt idx="71">
                  <c:v>1776</c:v>
                </c:pt>
                <c:pt idx="72">
                  <c:v>1801</c:v>
                </c:pt>
                <c:pt idx="73">
                  <c:v>1826</c:v>
                </c:pt>
                <c:pt idx="74">
                  <c:v>1851</c:v>
                </c:pt>
                <c:pt idx="75">
                  <c:v>1876</c:v>
                </c:pt>
                <c:pt idx="76">
                  <c:v>1901</c:v>
                </c:pt>
                <c:pt idx="77">
                  <c:v>1926</c:v>
                </c:pt>
                <c:pt idx="78">
                  <c:v>1951</c:v>
                </c:pt>
                <c:pt idx="79">
                  <c:v>1976</c:v>
                </c:pt>
                <c:pt idx="80">
                  <c:v>2001</c:v>
                </c:pt>
              </c:numCache>
            </c:numRef>
          </c:xVal>
          <c:yVal>
            <c:numRef>
              <c:f>Sheet1!$C$2:$C$82</c:f>
              <c:numCache>
                <c:formatCode>General</c:formatCode>
                <c:ptCount val="81"/>
                <c:pt idx="0">
                  <c:v>4.2733449999999999</c:v>
                </c:pt>
                <c:pt idx="1">
                  <c:v>4.5739139999999994</c:v>
                </c:pt>
                <c:pt idx="2">
                  <c:v>4.3380890000000001</c:v>
                </c:pt>
                <c:pt idx="3">
                  <c:v>4.3300539999999996</c:v>
                </c:pt>
                <c:pt idx="4">
                  <c:v>4.3706240000000003</c:v>
                </c:pt>
                <c:pt idx="5">
                  <c:v>4.5367559999999996</c:v>
                </c:pt>
                <c:pt idx="6">
                  <c:v>4.3203610000000001</c:v>
                </c:pt>
                <c:pt idx="7">
                  <c:v>4.5140529999999988</c:v>
                </c:pt>
                <c:pt idx="8">
                  <c:v>4.5181439999999995</c:v>
                </c:pt>
                <c:pt idx="9">
                  <c:v>4.3175069999999991</c:v>
                </c:pt>
                <c:pt idx="10">
                  <c:v>4.607272</c:v>
                </c:pt>
                <c:pt idx="11">
                  <c:v>4.1747379999999987</c:v>
                </c:pt>
                <c:pt idx="12">
                  <c:v>4.2993000000000006</c:v>
                </c:pt>
                <c:pt idx="13">
                  <c:v>4.395624999999999</c:v>
                </c:pt>
                <c:pt idx="14">
                  <c:v>4.8661839999999987</c:v>
                </c:pt>
                <c:pt idx="15">
                  <c:v>4.6998339999999992</c:v>
                </c:pt>
                <c:pt idx="16">
                  <c:v>4.7516660000000011</c:v>
                </c:pt>
                <c:pt idx="17">
                  <c:v>4.3051449999999996</c:v>
                </c:pt>
                <c:pt idx="18">
                  <c:v>4.5726709999999997</c:v>
                </c:pt>
                <c:pt idx="19">
                  <c:v>4.672070999999999</c:v>
                </c:pt>
                <c:pt idx="20">
                  <c:v>5.1858690000000003</c:v>
                </c:pt>
                <c:pt idx="21">
                  <c:v>5.7103460000000004</c:v>
                </c:pt>
                <c:pt idx="22">
                  <c:v>5.4917069999999999</c:v>
                </c:pt>
                <c:pt idx="23">
                  <c:v>5.9266269999999999</c:v>
                </c:pt>
                <c:pt idx="24">
                  <c:v>5.2252149999999995</c:v>
                </c:pt>
                <c:pt idx="25">
                  <c:v>6.0173410000000001</c:v>
                </c:pt>
                <c:pt idx="26">
                  <c:v>5.2718700000000007</c:v>
                </c:pt>
                <c:pt idx="27">
                  <c:v>5.3471399999999987</c:v>
                </c:pt>
                <c:pt idx="28">
                  <c:v>5.7909149999999991</c:v>
                </c:pt>
                <c:pt idx="29">
                  <c:v>6.0101079999999989</c:v>
                </c:pt>
                <c:pt idx="30">
                  <c:v>7.1547209999999994</c:v>
                </c:pt>
                <c:pt idx="31">
                  <c:v>5.7865460000000004</c:v>
                </c:pt>
                <c:pt idx="32">
                  <c:v>5.6069799999999992</c:v>
                </c:pt>
                <c:pt idx="33">
                  <c:v>5.2485929999999996</c:v>
                </c:pt>
                <c:pt idx="34">
                  <c:v>6.0743429999999998</c:v>
                </c:pt>
                <c:pt idx="35">
                  <c:v>5.5330339999999998</c:v>
                </c:pt>
                <c:pt idx="36">
                  <c:v>5.6493029999999997</c:v>
                </c:pt>
                <c:pt idx="37">
                  <c:v>5.6445989999999995</c:v>
                </c:pt>
                <c:pt idx="38">
                  <c:v>6.0307670000000009</c:v>
                </c:pt>
                <c:pt idx="39">
                  <c:v>5.1198169999999994</c:v>
                </c:pt>
                <c:pt idx="40">
                  <c:v>5.7162569999999997</c:v>
                </c:pt>
                <c:pt idx="41">
                  <c:v>6.3603620000000003</c:v>
                </c:pt>
                <c:pt idx="42">
                  <c:v>6.4436500000000008</c:v>
                </c:pt>
                <c:pt idx="43">
                  <c:v>6.2200819999999988</c:v>
                </c:pt>
                <c:pt idx="44">
                  <c:v>5.9645269999999995</c:v>
                </c:pt>
                <c:pt idx="45">
                  <c:v>6.6707479999999997</c:v>
                </c:pt>
                <c:pt idx="46">
                  <c:v>6.2123900000000001</c:v>
                </c:pt>
                <c:pt idx="47">
                  <c:v>7.2735200000000004</c:v>
                </c:pt>
                <c:pt idx="48">
                  <c:v>7.4184380000000001</c:v>
                </c:pt>
                <c:pt idx="49">
                  <c:v>7.2356980000000011</c:v>
                </c:pt>
                <c:pt idx="50">
                  <c:v>5.4147539999999994</c:v>
                </c:pt>
                <c:pt idx="51">
                  <c:v>5.8384090000000004</c:v>
                </c:pt>
                <c:pt idx="52">
                  <c:v>5.6673599999999995</c:v>
                </c:pt>
                <c:pt idx="53">
                  <c:v>5.7212540000000001</c:v>
                </c:pt>
                <c:pt idx="54">
                  <c:v>6.0855589999999991</c:v>
                </c:pt>
                <c:pt idx="55">
                  <c:v>5.7252460000000003</c:v>
                </c:pt>
                <c:pt idx="56">
                  <c:v>5.4043539999999997</c:v>
                </c:pt>
                <c:pt idx="57">
                  <c:v>6.1655629999999988</c:v>
                </c:pt>
                <c:pt idx="58">
                  <c:v>5.8916069999999996</c:v>
                </c:pt>
                <c:pt idx="59">
                  <c:v>5.3751920000000002</c:v>
                </c:pt>
                <c:pt idx="60">
                  <c:v>5.0851749999999987</c:v>
                </c:pt>
                <c:pt idx="61">
                  <c:v>5.0974399999999989</c:v>
                </c:pt>
                <c:pt idx="62">
                  <c:v>5.327214999999998</c:v>
                </c:pt>
                <c:pt idx="63">
                  <c:v>6.3887419999999997</c:v>
                </c:pt>
                <c:pt idx="64">
                  <c:v>5.2384659999999998</c:v>
                </c:pt>
                <c:pt idx="65">
                  <c:v>5.9561320000000002</c:v>
                </c:pt>
                <c:pt idx="66">
                  <c:v>5.6504490000000001</c:v>
                </c:pt>
                <c:pt idx="67">
                  <c:v>5.7895029999999998</c:v>
                </c:pt>
                <c:pt idx="68">
                  <c:v>5.7799129999999996</c:v>
                </c:pt>
                <c:pt idx="69">
                  <c:v>5.7310520000000009</c:v>
                </c:pt>
                <c:pt idx="70">
                  <c:v>5.6525519999999991</c:v>
                </c:pt>
                <c:pt idx="71">
                  <c:v>5.9862700000000011</c:v>
                </c:pt>
                <c:pt idx="72">
                  <c:v>5.5186400000000004</c:v>
                </c:pt>
                <c:pt idx="73">
                  <c:v>5.8061309999999988</c:v>
                </c:pt>
                <c:pt idx="74">
                  <c:v>6.1935019999999987</c:v>
                </c:pt>
                <c:pt idx="75">
                  <c:v>5.5901129999999988</c:v>
                </c:pt>
                <c:pt idx="76">
                  <c:v>5.5168900000000001</c:v>
                </c:pt>
                <c:pt idx="77">
                  <c:v>5.7453589999999997</c:v>
                </c:pt>
                <c:pt idx="78">
                  <c:v>5.9169080000000003</c:v>
                </c:pt>
                <c:pt idx="79">
                  <c:v>5.5665799999999992</c:v>
                </c:pt>
                <c:pt idx="80">
                  <c:v>5.664044999999998</c:v>
                </c:pt>
              </c:numCache>
            </c:numRef>
          </c:yVal>
        </c:ser>
        <c:ser>
          <c:idx val="2"/>
          <c:order val="2"/>
          <c:tx>
            <c:strRef>
              <c:f>Sheet1!$D$1</c:f>
              <c:strCache>
                <c:ptCount val="1"/>
                <c:pt idx="0">
                  <c:v>Arg47-MLA411</c:v>
                </c:pt>
              </c:strCache>
            </c:strRef>
          </c:tx>
          <c:marker>
            <c:symbol val="none"/>
          </c:marker>
          <c:xVal>
            <c:numRef>
              <c:f>Sheet1!$A$2:$A$82</c:f>
              <c:numCache>
                <c:formatCode>General</c:formatCode>
                <c:ptCount val="81"/>
                <c:pt idx="0">
                  <c:v>1</c:v>
                </c:pt>
                <c:pt idx="1">
                  <c:v>26</c:v>
                </c:pt>
                <c:pt idx="2">
                  <c:v>51</c:v>
                </c:pt>
                <c:pt idx="3">
                  <c:v>76</c:v>
                </c:pt>
                <c:pt idx="4">
                  <c:v>101</c:v>
                </c:pt>
                <c:pt idx="5">
                  <c:v>126</c:v>
                </c:pt>
                <c:pt idx="6">
                  <c:v>151</c:v>
                </c:pt>
                <c:pt idx="7">
                  <c:v>176</c:v>
                </c:pt>
                <c:pt idx="8">
                  <c:v>201</c:v>
                </c:pt>
                <c:pt idx="9">
                  <c:v>226</c:v>
                </c:pt>
                <c:pt idx="10">
                  <c:v>251</c:v>
                </c:pt>
                <c:pt idx="11">
                  <c:v>276</c:v>
                </c:pt>
                <c:pt idx="12">
                  <c:v>301</c:v>
                </c:pt>
                <c:pt idx="13">
                  <c:v>326</c:v>
                </c:pt>
                <c:pt idx="14">
                  <c:v>351</c:v>
                </c:pt>
                <c:pt idx="15">
                  <c:v>376</c:v>
                </c:pt>
                <c:pt idx="16">
                  <c:v>401</c:v>
                </c:pt>
                <c:pt idx="17">
                  <c:v>426</c:v>
                </c:pt>
                <c:pt idx="18">
                  <c:v>451</c:v>
                </c:pt>
                <c:pt idx="19">
                  <c:v>476</c:v>
                </c:pt>
                <c:pt idx="20">
                  <c:v>501</c:v>
                </c:pt>
                <c:pt idx="21">
                  <c:v>526</c:v>
                </c:pt>
                <c:pt idx="22">
                  <c:v>551</c:v>
                </c:pt>
                <c:pt idx="23">
                  <c:v>576</c:v>
                </c:pt>
                <c:pt idx="24">
                  <c:v>601</c:v>
                </c:pt>
                <c:pt idx="25">
                  <c:v>626</c:v>
                </c:pt>
                <c:pt idx="26">
                  <c:v>651</c:v>
                </c:pt>
                <c:pt idx="27">
                  <c:v>676</c:v>
                </c:pt>
                <c:pt idx="28">
                  <c:v>701</c:v>
                </c:pt>
                <c:pt idx="29">
                  <c:v>726</c:v>
                </c:pt>
                <c:pt idx="30">
                  <c:v>751</c:v>
                </c:pt>
                <c:pt idx="31">
                  <c:v>776</c:v>
                </c:pt>
                <c:pt idx="32">
                  <c:v>801</c:v>
                </c:pt>
                <c:pt idx="33">
                  <c:v>826</c:v>
                </c:pt>
                <c:pt idx="34">
                  <c:v>851</c:v>
                </c:pt>
                <c:pt idx="35">
                  <c:v>876</c:v>
                </c:pt>
                <c:pt idx="36">
                  <c:v>901</c:v>
                </c:pt>
                <c:pt idx="37">
                  <c:v>926</c:v>
                </c:pt>
                <c:pt idx="38">
                  <c:v>951</c:v>
                </c:pt>
                <c:pt idx="39">
                  <c:v>976</c:v>
                </c:pt>
                <c:pt idx="40">
                  <c:v>1001</c:v>
                </c:pt>
                <c:pt idx="41">
                  <c:v>1026</c:v>
                </c:pt>
                <c:pt idx="42">
                  <c:v>1051</c:v>
                </c:pt>
                <c:pt idx="43">
                  <c:v>1076</c:v>
                </c:pt>
                <c:pt idx="44">
                  <c:v>1101</c:v>
                </c:pt>
                <c:pt idx="45">
                  <c:v>1126</c:v>
                </c:pt>
                <c:pt idx="46">
                  <c:v>1151</c:v>
                </c:pt>
                <c:pt idx="47">
                  <c:v>1176</c:v>
                </c:pt>
                <c:pt idx="48">
                  <c:v>1201</c:v>
                </c:pt>
                <c:pt idx="49">
                  <c:v>1226</c:v>
                </c:pt>
                <c:pt idx="50">
                  <c:v>1251</c:v>
                </c:pt>
                <c:pt idx="51">
                  <c:v>1276</c:v>
                </c:pt>
                <c:pt idx="52">
                  <c:v>1301</c:v>
                </c:pt>
                <c:pt idx="53">
                  <c:v>1326</c:v>
                </c:pt>
                <c:pt idx="54">
                  <c:v>1351</c:v>
                </c:pt>
                <c:pt idx="55">
                  <c:v>1376</c:v>
                </c:pt>
                <c:pt idx="56">
                  <c:v>1401</c:v>
                </c:pt>
                <c:pt idx="57">
                  <c:v>1426</c:v>
                </c:pt>
                <c:pt idx="58">
                  <c:v>1451</c:v>
                </c:pt>
                <c:pt idx="59">
                  <c:v>1476</c:v>
                </c:pt>
                <c:pt idx="60">
                  <c:v>1501</c:v>
                </c:pt>
                <c:pt idx="61">
                  <c:v>1526</c:v>
                </c:pt>
                <c:pt idx="62">
                  <c:v>1551</c:v>
                </c:pt>
                <c:pt idx="63">
                  <c:v>1576</c:v>
                </c:pt>
                <c:pt idx="64">
                  <c:v>1601</c:v>
                </c:pt>
                <c:pt idx="65">
                  <c:v>1626</c:v>
                </c:pt>
                <c:pt idx="66">
                  <c:v>1651</c:v>
                </c:pt>
                <c:pt idx="67">
                  <c:v>1676</c:v>
                </c:pt>
                <c:pt idx="68">
                  <c:v>1701</c:v>
                </c:pt>
                <c:pt idx="69">
                  <c:v>1726</c:v>
                </c:pt>
                <c:pt idx="70">
                  <c:v>1751</c:v>
                </c:pt>
                <c:pt idx="71">
                  <c:v>1776</c:v>
                </c:pt>
                <c:pt idx="72">
                  <c:v>1801</c:v>
                </c:pt>
                <c:pt idx="73">
                  <c:v>1826</c:v>
                </c:pt>
                <c:pt idx="74">
                  <c:v>1851</c:v>
                </c:pt>
                <c:pt idx="75">
                  <c:v>1876</c:v>
                </c:pt>
                <c:pt idx="76">
                  <c:v>1901</c:v>
                </c:pt>
                <c:pt idx="77">
                  <c:v>1926</c:v>
                </c:pt>
                <c:pt idx="78">
                  <c:v>1951</c:v>
                </c:pt>
                <c:pt idx="79">
                  <c:v>1976</c:v>
                </c:pt>
                <c:pt idx="80">
                  <c:v>2001</c:v>
                </c:pt>
              </c:numCache>
            </c:numRef>
          </c:xVal>
          <c:yVal>
            <c:numRef>
              <c:f>Sheet1!$D$2:$D$82</c:f>
              <c:numCache>
                <c:formatCode>General</c:formatCode>
                <c:ptCount val="81"/>
                <c:pt idx="0">
                  <c:v>4.4755099999999999</c:v>
                </c:pt>
                <c:pt idx="1">
                  <c:v>4.0467329999999997</c:v>
                </c:pt>
                <c:pt idx="2">
                  <c:v>4.3387890000000002</c:v>
                </c:pt>
                <c:pt idx="3">
                  <c:v>4.2107830000000002</c:v>
                </c:pt>
                <c:pt idx="4">
                  <c:v>4.8771809999999993</c:v>
                </c:pt>
                <c:pt idx="5">
                  <c:v>5.3114049999999988</c:v>
                </c:pt>
                <c:pt idx="6">
                  <c:v>4.9316560000000011</c:v>
                </c:pt>
                <c:pt idx="7">
                  <c:v>4.978815</c:v>
                </c:pt>
                <c:pt idx="8">
                  <c:v>4.1453720000000001</c:v>
                </c:pt>
                <c:pt idx="9">
                  <c:v>4.4297459999999997</c:v>
                </c:pt>
                <c:pt idx="10">
                  <c:v>5.1466050000000001</c:v>
                </c:pt>
                <c:pt idx="11">
                  <c:v>5.1927449999999995</c:v>
                </c:pt>
                <c:pt idx="12">
                  <c:v>4.4633510000000003</c:v>
                </c:pt>
                <c:pt idx="13">
                  <c:v>4.6424719999999988</c:v>
                </c:pt>
                <c:pt idx="14">
                  <c:v>3.7671230000000007</c:v>
                </c:pt>
                <c:pt idx="15">
                  <c:v>3.2240000000000002</c:v>
                </c:pt>
                <c:pt idx="16">
                  <c:v>3.4249239999999999</c:v>
                </c:pt>
                <c:pt idx="17">
                  <c:v>4.4420130000000002</c:v>
                </c:pt>
                <c:pt idx="18">
                  <c:v>5.1153249999999995</c:v>
                </c:pt>
                <c:pt idx="19">
                  <c:v>4.4321029999999997</c:v>
                </c:pt>
                <c:pt idx="20">
                  <c:v>3.7127509999999995</c:v>
                </c:pt>
                <c:pt idx="21">
                  <c:v>3.7260619999999998</c:v>
                </c:pt>
                <c:pt idx="22">
                  <c:v>3.864277</c:v>
                </c:pt>
                <c:pt idx="23">
                  <c:v>4.1760520000000003</c:v>
                </c:pt>
                <c:pt idx="24">
                  <c:v>4.1094090000000003</c:v>
                </c:pt>
                <c:pt idx="25">
                  <c:v>4.1200879999999991</c:v>
                </c:pt>
                <c:pt idx="26">
                  <c:v>4.3497479999999999</c:v>
                </c:pt>
                <c:pt idx="27">
                  <c:v>4.3226249999999995</c:v>
                </c:pt>
                <c:pt idx="28">
                  <c:v>3.715198</c:v>
                </c:pt>
                <c:pt idx="29">
                  <c:v>3.9450270000000001</c:v>
                </c:pt>
                <c:pt idx="30">
                  <c:v>5.3281639999999992</c:v>
                </c:pt>
                <c:pt idx="31">
                  <c:v>4.8708280000000004</c:v>
                </c:pt>
                <c:pt idx="32">
                  <c:v>4.599505999999999</c:v>
                </c:pt>
                <c:pt idx="33">
                  <c:v>4.8814409999999997</c:v>
                </c:pt>
                <c:pt idx="34">
                  <c:v>4.8751680000000004</c:v>
                </c:pt>
                <c:pt idx="35">
                  <c:v>4.4390440000000009</c:v>
                </c:pt>
                <c:pt idx="36">
                  <c:v>4.0395339999999997</c:v>
                </c:pt>
                <c:pt idx="37">
                  <c:v>4.0373479999999997</c:v>
                </c:pt>
                <c:pt idx="38">
                  <c:v>3.8404479999999994</c:v>
                </c:pt>
                <c:pt idx="39">
                  <c:v>4.0830979999999997</c:v>
                </c:pt>
                <c:pt idx="40">
                  <c:v>4.1886919999999996</c:v>
                </c:pt>
                <c:pt idx="41">
                  <c:v>4.0872349999999988</c:v>
                </c:pt>
                <c:pt idx="42">
                  <c:v>4.3047009999999988</c:v>
                </c:pt>
                <c:pt idx="43">
                  <c:v>4.1065559999999994</c:v>
                </c:pt>
                <c:pt idx="44">
                  <c:v>3.9302379999999997</c:v>
                </c:pt>
                <c:pt idx="45">
                  <c:v>4.4112740000000006</c:v>
                </c:pt>
                <c:pt idx="46">
                  <c:v>4.9117649999999999</c:v>
                </c:pt>
                <c:pt idx="47">
                  <c:v>5.4613920000000009</c:v>
                </c:pt>
                <c:pt idx="48">
                  <c:v>5.4245679999999989</c:v>
                </c:pt>
                <c:pt idx="49">
                  <c:v>5.2989339999999991</c:v>
                </c:pt>
                <c:pt idx="50">
                  <c:v>3.9137529999999994</c:v>
                </c:pt>
                <c:pt idx="51">
                  <c:v>4.0742139999999996</c:v>
                </c:pt>
                <c:pt idx="52">
                  <c:v>3.9905619999999997</c:v>
                </c:pt>
                <c:pt idx="53">
                  <c:v>3.9932989999999995</c:v>
                </c:pt>
                <c:pt idx="54">
                  <c:v>4.0548329999999995</c:v>
                </c:pt>
                <c:pt idx="55">
                  <c:v>4.0173169999999994</c:v>
                </c:pt>
                <c:pt idx="56">
                  <c:v>4.1094660000000003</c:v>
                </c:pt>
                <c:pt idx="57">
                  <c:v>4.1322080000000003</c:v>
                </c:pt>
                <c:pt idx="58">
                  <c:v>4.1090369999999989</c:v>
                </c:pt>
                <c:pt idx="59">
                  <c:v>6.2065760000000001</c:v>
                </c:pt>
                <c:pt idx="60">
                  <c:v>4.3365770000000001</c:v>
                </c:pt>
                <c:pt idx="61">
                  <c:v>4.5189490000000001</c:v>
                </c:pt>
                <c:pt idx="62">
                  <c:v>4.2640669999999989</c:v>
                </c:pt>
                <c:pt idx="63">
                  <c:v>4.3957769999999989</c:v>
                </c:pt>
                <c:pt idx="64">
                  <c:v>4.602066999999999</c:v>
                </c:pt>
                <c:pt idx="65">
                  <c:v>3.7781380000000002</c:v>
                </c:pt>
                <c:pt idx="66">
                  <c:v>4.1064480000000003</c:v>
                </c:pt>
                <c:pt idx="67">
                  <c:v>3.9906139999999994</c:v>
                </c:pt>
                <c:pt idx="68">
                  <c:v>4.312276999999999</c:v>
                </c:pt>
                <c:pt idx="69">
                  <c:v>4.2270189999999994</c:v>
                </c:pt>
                <c:pt idx="70">
                  <c:v>3.7915830000000001</c:v>
                </c:pt>
                <c:pt idx="71">
                  <c:v>3.8714039999999996</c:v>
                </c:pt>
                <c:pt idx="72">
                  <c:v>3.8490019999999996</c:v>
                </c:pt>
                <c:pt idx="73">
                  <c:v>3.9468659999999995</c:v>
                </c:pt>
                <c:pt idx="74">
                  <c:v>4.4268900000000002</c:v>
                </c:pt>
                <c:pt idx="75">
                  <c:v>4.2517519999999998</c:v>
                </c:pt>
                <c:pt idx="76">
                  <c:v>4.1250279999999995</c:v>
                </c:pt>
                <c:pt idx="77">
                  <c:v>4.298131999999999</c:v>
                </c:pt>
                <c:pt idx="78">
                  <c:v>4.1382909999999997</c:v>
                </c:pt>
                <c:pt idx="79">
                  <c:v>4.1263109999999994</c:v>
                </c:pt>
                <c:pt idx="80">
                  <c:v>3.92055</c:v>
                </c:pt>
              </c:numCache>
            </c:numRef>
          </c:yVal>
        </c:ser>
        <c:ser>
          <c:idx val="3"/>
          <c:order val="3"/>
          <c:tx>
            <c:strRef>
              <c:f>Sheet1!$E$1</c:f>
              <c:strCache>
                <c:ptCount val="1"/>
                <c:pt idx="0">
                  <c:v>Ser48-MAL411</c:v>
                </c:pt>
              </c:strCache>
            </c:strRef>
          </c:tx>
          <c:marker>
            <c:symbol val="none"/>
          </c:marker>
          <c:xVal>
            <c:numRef>
              <c:f>Sheet1!$A$2:$A$82</c:f>
              <c:numCache>
                <c:formatCode>General</c:formatCode>
                <c:ptCount val="81"/>
                <c:pt idx="0">
                  <c:v>1</c:v>
                </c:pt>
                <c:pt idx="1">
                  <c:v>26</c:v>
                </c:pt>
                <c:pt idx="2">
                  <c:v>51</c:v>
                </c:pt>
                <c:pt idx="3">
                  <c:v>76</c:v>
                </c:pt>
                <c:pt idx="4">
                  <c:v>101</c:v>
                </c:pt>
                <c:pt idx="5">
                  <c:v>126</c:v>
                </c:pt>
                <c:pt idx="6">
                  <c:v>151</c:v>
                </c:pt>
                <c:pt idx="7">
                  <c:v>176</c:v>
                </c:pt>
                <c:pt idx="8">
                  <c:v>201</c:v>
                </c:pt>
                <c:pt idx="9">
                  <c:v>226</c:v>
                </c:pt>
                <c:pt idx="10">
                  <c:v>251</c:v>
                </c:pt>
                <c:pt idx="11">
                  <c:v>276</c:v>
                </c:pt>
                <c:pt idx="12">
                  <c:v>301</c:v>
                </c:pt>
                <c:pt idx="13">
                  <c:v>326</c:v>
                </c:pt>
                <c:pt idx="14">
                  <c:v>351</c:v>
                </c:pt>
                <c:pt idx="15">
                  <c:v>376</c:v>
                </c:pt>
                <c:pt idx="16">
                  <c:v>401</c:v>
                </c:pt>
                <c:pt idx="17">
                  <c:v>426</c:v>
                </c:pt>
                <c:pt idx="18">
                  <c:v>451</c:v>
                </c:pt>
                <c:pt idx="19">
                  <c:v>476</c:v>
                </c:pt>
                <c:pt idx="20">
                  <c:v>501</c:v>
                </c:pt>
                <c:pt idx="21">
                  <c:v>526</c:v>
                </c:pt>
                <c:pt idx="22">
                  <c:v>551</c:v>
                </c:pt>
                <c:pt idx="23">
                  <c:v>576</c:v>
                </c:pt>
                <c:pt idx="24">
                  <c:v>601</c:v>
                </c:pt>
                <c:pt idx="25">
                  <c:v>626</c:v>
                </c:pt>
                <c:pt idx="26">
                  <c:v>651</c:v>
                </c:pt>
                <c:pt idx="27">
                  <c:v>676</c:v>
                </c:pt>
                <c:pt idx="28">
                  <c:v>701</c:v>
                </c:pt>
                <c:pt idx="29">
                  <c:v>726</c:v>
                </c:pt>
                <c:pt idx="30">
                  <c:v>751</c:v>
                </c:pt>
                <c:pt idx="31">
                  <c:v>776</c:v>
                </c:pt>
                <c:pt idx="32">
                  <c:v>801</c:v>
                </c:pt>
                <c:pt idx="33">
                  <c:v>826</c:v>
                </c:pt>
                <c:pt idx="34">
                  <c:v>851</c:v>
                </c:pt>
                <c:pt idx="35">
                  <c:v>876</c:v>
                </c:pt>
                <c:pt idx="36">
                  <c:v>901</c:v>
                </c:pt>
                <c:pt idx="37">
                  <c:v>926</c:v>
                </c:pt>
                <c:pt idx="38">
                  <c:v>951</c:v>
                </c:pt>
                <c:pt idx="39">
                  <c:v>976</c:v>
                </c:pt>
                <c:pt idx="40">
                  <c:v>1001</c:v>
                </c:pt>
                <c:pt idx="41">
                  <c:v>1026</c:v>
                </c:pt>
                <c:pt idx="42">
                  <c:v>1051</c:v>
                </c:pt>
                <c:pt idx="43">
                  <c:v>1076</c:v>
                </c:pt>
                <c:pt idx="44">
                  <c:v>1101</c:v>
                </c:pt>
                <c:pt idx="45">
                  <c:v>1126</c:v>
                </c:pt>
                <c:pt idx="46">
                  <c:v>1151</c:v>
                </c:pt>
                <c:pt idx="47">
                  <c:v>1176</c:v>
                </c:pt>
                <c:pt idx="48">
                  <c:v>1201</c:v>
                </c:pt>
                <c:pt idx="49">
                  <c:v>1226</c:v>
                </c:pt>
                <c:pt idx="50">
                  <c:v>1251</c:v>
                </c:pt>
                <c:pt idx="51">
                  <c:v>1276</c:v>
                </c:pt>
                <c:pt idx="52">
                  <c:v>1301</c:v>
                </c:pt>
                <c:pt idx="53">
                  <c:v>1326</c:v>
                </c:pt>
                <c:pt idx="54">
                  <c:v>1351</c:v>
                </c:pt>
                <c:pt idx="55">
                  <c:v>1376</c:v>
                </c:pt>
                <c:pt idx="56">
                  <c:v>1401</c:v>
                </c:pt>
                <c:pt idx="57">
                  <c:v>1426</c:v>
                </c:pt>
                <c:pt idx="58">
                  <c:v>1451</c:v>
                </c:pt>
                <c:pt idx="59">
                  <c:v>1476</c:v>
                </c:pt>
                <c:pt idx="60">
                  <c:v>1501</c:v>
                </c:pt>
                <c:pt idx="61">
                  <c:v>1526</c:v>
                </c:pt>
                <c:pt idx="62">
                  <c:v>1551</c:v>
                </c:pt>
                <c:pt idx="63">
                  <c:v>1576</c:v>
                </c:pt>
                <c:pt idx="64">
                  <c:v>1601</c:v>
                </c:pt>
                <c:pt idx="65">
                  <c:v>1626</c:v>
                </c:pt>
                <c:pt idx="66">
                  <c:v>1651</c:v>
                </c:pt>
                <c:pt idx="67">
                  <c:v>1676</c:v>
                </c:pt>
                <c:pt idx="68">
                  <c:v>1701</c:v>
                </c:pt>
                <c:pt idx="69">
                  <c:v>1726</c:v>
                </c:pt>
                <c:pt idx="70">
                  <c:v>1751</c:v>
                </c:pt>
                <c:pt idx="71">
                  <c:v>1776</c:v>
                </c:pt>
                <c:pt idx="72">
                  <c:v>1801</c:v>
                </c:pt>
                <c:pt idx="73">
                  <c:v>1826</c:v>
                </c:pt>
                <c:pt idx="74">
                  <c:v>1851</c:v>
                </c:pt>
                <c:pt idx="75">
                  <c:v>1876</c:v>
                </c:pt>
                <c:pt idx="76">
                  <c:v>1901</c:v>
                </c:pt>
                <c:pt idx="77">
                  <c:v>1926</c:v>
                </c:pt>
                <c:pt idx="78">
                  <c:v>1951</c:v>
                </c:pt>
                <c:pt idx="79">
                  <c:v>1976</c:v>
                </c:pt>
                <c:pt idx="80">
                  <c:v>2001</c:v>
                </c:pt>
              </c:numCache>
            </c:numRef>
          </c:xVal>
          <c:yVal>
            <c:numRef>
              <c:f>Sheet1!$E$2:$E$82</c:f>
              <c:numCache>
                <c:formatCode>General</c:formatCode>
                <c:ptCount val="81"/>
                <c:pt idx="0">
                  <c:v>5.120063</c:v>
                </c:pt>
                <c:pt idx="1">
                  <c:v>5.2823820000000001</c:v>
                </c:pt>
                <c:pt idx="2">
                  <c:v>5.0730899999999997</c:v>
                </c:pt>
                <c:pt idx="3">
                  <c:v>5.298133</c:v>
                </c:pt>
                <c:pt idx="4">
                  <c:v>5.4815779999999998</c:v>
                </c:pt>
                <c:pt idx="5">
                  <c:v>5.6696749999999989</c:v>
                </c:pt>
                <c:pt idx="6">
                  <c:v>5.7304659999999998</c:v>
                </c:pt>
                <c:pt idx="7">
                  <c:v>5.7836680000000005</c:v>
                </c:pt>
                <c:pt idx="8">
                  <c:v>5.5020039999999995</c:v>
                </c:pt>
                <c:pt idx="9">
                  <c:v>5.4521119999999987</c:v>
                </c:pt>
                <c:pt idx="10">
                  <c:v>5.5612589999999997</c:v>
                </c:pt>
                <c:pt idx="11">
                  <c:v>5.6006729999999996</c:v>
                </c:pt>
                <c:pt idx="12">
                  <c:v>5.4826870000000003</c:v>
                </c:pt>
                <c:pt idx="13">
                  <c:v>5.0304830000000003</c:v>
                </c:pt>
                <c:pt idx="14">
                  <c:v>5.3907379999999989</c:v>
                </c:pt>
                <c:pt idx="15">
                  <c:v>5.2798710000000009</c:v>
                </c:pt>
                <c:pt idx="16">
                  <c:v>5.3527799999999992</c:v>
                </c:pt>
                <c:pt idx="17">
                  <c:v>5.3982400000000004</c:v>
                </c:pt>
                <c:pt idx="18">
                  <c:v>5.5196310000000004</c:v>
                </c:pt>
                <c:pt idx="19">
                  <c:v>5.4226289999999997</c:v>
                </c:pt>
                <c:pt idx="20">
                  <c:v>6.619777</c:v>
                </c:pt>
                <c:pt idx="21">
                  <c:v>6.492176999999999</c:v>
                </c:pt>
                <c:pt idx="22">
                  <c:v>7.0061739999999997</c:v>
                </c:pt>
                <c:pt idx="23">
                  <c:v>7.0863280000000008</c:v>
                </c:pt>
                <c:pt idx="24">
                  <c:v>6.6000519999999989</c:v>
                </c:pt>
                <c:pt idx="25">
                  <c:v>7.202164999999999</c:v>
                </c:pt>
                <c:pt idx="26">
                  <c:v>7.1443839999999987</c:v>
                </c:pt>
                <c:pt idx="27">
                  <c:v>7.0589829999999987</c:v>
                </c:pt>
                <c:pt idx="28">
                  <c:v>6.2814040000000002</c:v>
                </c:pt>
                <c:pt idx="29">
                  <c:v>7.3342010000000002</c:v>
                </c:pt>
                <c:pt idx="30">
                  <c:v>8.5282679999999971</c:v>
                </c:pt>
                <c:pt idx="31">
                  <c:v>7.0021369999999994</c:v>
                </c:pt>
                <c:pt idx="32">
                  <c:v>6.9704449999999998</c:v>
                </c:pt>
                <c:pt idx="33">
                  <c:v>6.627857999999998</c:v>
                </c:pt>
                <c:pt idx="34">
                  <c:v>7.8733740000000001</c:v>
                </c:pt>
                <c:pt idx="35">
                  <c:v>7.4400719999999998</c:v>
                </c:pt>
                <c:pt idx="36">
                  <c:v>7.3287959999999988</c:v>
                </c:pt>
                <c:pt idx="37">
                  <c:v>7.7267270000000003</c:v>
                </c:pt>
                <c:pt idx="38">
                  <c:v>7.7290219999999996</c:v>
                </c:pt>
                <c:pt idx="39">
                  <c:v>7.9661470000000003</c:v>
                </c:pt>
                <c:pt idx="40">
                  <c:v>7.8781869999999987</c:v>
                </c:pt>
                <c:pt idx="41">
                  <c:v>8.8611960000000014</c:v>
                </c:pt>
                <c:pt idx="42">
                  <c:v>8.9812460000000005</c:v>
                </c:pt>
                <c:pt idx="43">
                  <c:v>8.4869180000000011</c:v>
                </c:pt>
                <c:pt idx="44">
                  <c:v>8.7425259999999998</c:v>
                </c:pt>
                <c:pt idx="45">
                  <c:v>8.9706070000000029</c:v>
                </c:pt>
                <c:pt idx="46">
                  <c:v>9.4521070000000034</c:v>
                </c:pt>
                <c:pt idx="47">
                  <c:v>10.06798</c:v>
                </c:pt>
                <c:pt idx="48">
                  <c:v>10.126565000000001</c:v>
                </c:pt>
                <c:pt idx="49">
                  <c:v>10.478226999999999</c:v>
                </c:pt>
                <c:pt idx="50">
                  <c:v>7.8493820000000003</c:v>
                </c:pt>
                <c:pt idx="51">
                  <c:v>8.1917539999999995</c:v>
                </c:pt>
                <c:pt idx="52">
                  <c:v>8.2593350000000001</c:v>
                </c:pt>
                <c:pt idx="53">
                  <c:v>8.1132729999999995</c:v>
                </c:pt>
                <c:pt idx="54">
                  <c:v>8.1771409999999989</c:v>
                </c:pt>
                <c:pt idx="55">
                  <c:v>8.1499299999999995</c:v>
                </c:pt>
                <c:pt idx="56">
                  <c:v>8.2847360000000005</c:v>
                </c:pt>
                <c:pt idx="57">
                  <c:v>8.0719979999999989</c:v>
                </c:pt>
                <c:pt idx="58">
                  <c:v>7.6344129999999994</c:v>
                </c:pt>
                <c:pt idx="59">
                  <c:v>8.4051930000000006</c:v>
                </c:pt>
                <c:pt idx="60">
                  <c:v>6.7205799999999991</c:v>
                </c:pt>
                <c:pt idx="61">
                  <c:v>7.3263639999999999</c:v>
                </c:pt>
                <c:pt idx="62">
                  <c:v>6.944164999999999</c:v>
                </c:pt>
                <c:pt idx="63">
                  <c:v>8.1323269999999983</c:v>
                </c:pt>
                <c:pt idx="64">
                  <c:v>7.0440899999999989</c:v>
                </c:pt>
                <c:pt idx="65">
                  <c:v>7.122964999999998</c:v>
                </c:pt>
                <c:pt idx="66">
                  <c:v>6.998157</c:v>
                </c:pt>
                <c:pt idx="67">
                  <c:v>7.421837</c:v>
                </c:pt>
                <c:pt idx="68">
                  <c:v>7.0083159999999989</c:v>
                </c:pt>
                <c:pt idx="69">
                  <c:v>7.3401169999999993</c:v>
                </c:pt>
                <c:pt idx="70">
                  <c:v>7.0715880000000002</c:v>
                </c:pt>
                <c:pt idx="71">
                  <c:v>7.3741109999999992</c:v>
                </c:pt>
                <c:pt idx="72">
                  <c:v>6.6144609999999995</c:v>
                </c:pt>
                <c:pt idx="73">
                  <c:v>7.1577099999999989</c:v>
                </c:pt>
                <c:pt idx="74">
                  <c:v>7.9049879999999995</c:v>
                </c:pt>
                <c:pt idx="75">
                  <c:v>6.7487579999999996</c:v>
                </c:pt>
                <c:pt idx="76">
                  <c:v>6.9753200000000009</c:v>
                </c:pt>
                <c:pt idx="77">
                  <c:v>7.3435620000000004</c:v>
                </c:pt>
                <c:pt idx="78">
                  <c:v>7.2881539999999996</c:v>
                </c:pt>
                <c:pt idx="79">
                  <c:v>7.5109430000000001</c:v>
                </c:pt>
                <c:pt idx="80">
                  <c:v>6.7819390000000004</c:v>
                </c:pt>
              </c:numCache>
            </c:numRef>
          </c:yVal>
        </c:ser>
        <c:ser>
          <c:idx val="4"/>
          <c:order val="4"/>
          <c:tx>
            <c:strRef>
              <c:f>Sheet1!$F$1</c:f>
              <c:strCache>
                <c:ptCount val="1"/>
                <c:pt idx="0">
                  <c:v>Arg7-MLA408</c:v>
                </c:pt>
              </c:strCache>
            </c:strRef>
          </c:tx>
          <c:marker>
            <c:symbol val="none"/>
          </c:marker>
          <c:xVal>
            <c:numRef>
              <c:f>Sheet1!$A$2:$A$82</c:f>
              <c:numCache>
                <c:formatCode>General</c:formatCode>
                <c:ptCount val="81"/>
                <c:pt idx="0">
                  <c:v>1</c:v>
                </c:pt>
                <c:pt idx="1">
                  <c:v>26</c:v>
                </c:pt>
                <c:pt idx="2">
                  <c:v>51</c:v>
                </c:pt>
                <c:pt idx="3">
                  <c:v>76</c:v>
                </c:pt>
                <c:pt idx="4">
                  <c:v>101</c:v>
                </c:pt>
                <c:pt idx="5">
                  <c:v>126</c:v>
                </c:pt>
                <c:pt idx="6">
                  <c:v>151</c:v>
                </c:pt>
                <c:pt idx="7">
                  <c:v>176</c:v>
                </c:pt>
                <c:pt idx="8">
                  <c:v>201</c:v>
                </c:pt>
                <c:pt idx="9">
                  <c:v>226</c:v>
                </c:pt>
                <c:pt idx="10">
                  <c:v>251</c:v>
                </c:pt>
                <c:pt idx="11">
                  <c:v>276</c:v>
                </c:pt>
                <c:pt idx="12">
                  <c:v>301</c:v>
                </c:pt>
                <c:pt idx="13">
                  <c:v>326</c:v>
                </c:pt>
                <c:pt idx="14">
                  <c:v>351</c:v>
                </c:pt>
                <c:pt idx="15">
                  <c:v>376</c:v>
                </c:pt>
                <c:pt idx="16">
                  <c:v>401</c:v>
                </c:pt>
                <c:pt idx="17">
                  <c:v>426</c:v>
                </c:pt>
                <c:pt idx="18">
                  <c:v>451</c:v>
                </c:pt>
                <c:pt idx="19">
                  <c:v>476</c:v>
                </c:pt>
                <c:pt idx="20">
                  <c:v>501</c:v>
                </c:pt>
                <c:pt idx="21">
                  <c:v>526</c:v>
                </c:pt>
                <c:pt idx="22">
                  <c:v>551</c:v>
                </c:pt>
                <c:pt idx="23">
                  <c:v>576</c:v>
                </c:pt>
                <c:pt idx="24">
                  <c:v>601</c:v>
                </c:pt>
                <c:pt idx="25">
                  <c:v>626</c:v>
                </c:pt>
                <c:pt idx="26">
                  <c:v>651</c:v>
                </c:pt>
                <c:pt idx="27">
                  <c:v>676</c:v>
                </c:pt>
                <c:pt idx="28">
                  <c:v>701</c:v>
                </c:pt>
                <c:pt idx="29">
                  <c:v>726</c:v>
                </c:pt>
                <c:pt idx="30">
                  <c:v>751</c:v>
                </c:pt>
                <c:pt idx="31">
                  <c:v>776</c:v>
                </c:pt>
                <c:pt idx="32">
                  <c:v>801</c:v>
                </c:pt>
                <c:pt idx="33">
                  <c:v>826</c:v>
                </c:pt>
                <c:pt idx="34">
                  <c:v>851</c:v>
                </c:pt>
                <c:pt idx="35">
                  <c:v>876</c:v>
                </c:pt>
                <c:pt idx="36">
                  <c:v>901</c:v>
                </c:pt>
                <c:pt idx="37">
                  <c:v>926</c:v>
                </c:pt>
                <c:pt idx="38">
                  <c:v>951</c:v>
                </c:pt>
                <c:pt idx="39">
                  <c:v>976</c:v>
                </c:pt>
                <c:pt idx="40">
                  <c:v>1001</c:v>
                </c:pt>
                <c:pt idx="41">
                  <c:v>1026</c:v>
                </c:pt>
                <c:pt idx="42">
                  <c:v>1051</c:v>
                </c:pt>
                <c:pt idx="43">
                  <c:v>1076</c:v>
                </c:pt>
                <c:pt idx="44">
                  <c:v>1101</c:v>
                </c:pt>
                <c:pt idx="45">
                  <c:v>1126</c:v>
                </c:pt>
                <c:pt idx="46">
                  <c:v>1151</c:v>
                </c:pt>
                <c:pt idx="47">
                  <c:v>1176</c:v>
                </c:pt>
                <c:pt idx="48">
                  <c:v>1201</c:v>
                </c:pt>
                <c:pt idx="49">
                  <c:v>1226</c:v>
                </c:pt>
                <c:pt idx="50">
                  <c:v>1251</c:v>
                </c:pt>
                <c:pt idx="51">
                  <c:v>1276</c:v>
                </c:pt>
                <c:pt idx="52">
                  <c:v>1301</c:v>
                </c:pt>
                <c:pt idx="53">
                  <c:v>1326</c:v>
                </c:pt>
                <c:pt idx="54">
                  <c:v>1351</c:v>
                </c:pt>
                <c:pt idx="55">
                  <c:v>1376</c:v>
                </c:pt>
                <c:pt idx="56">
                  <c:v>1401</c:v>
                </c:pt>
                <c:pt idx="57">
                  <c:v>1426</c:v>
                </c:pt>
                <c:pt idx="58">
                  <c:v>1451</c:v>
                </c:pt>
                <c:pt idx="59">
                  <c:v>1476</c:v>
                </c:pt>
                <c:pt idx="60">
                  <c:v>1501</c:v>
                </c:pt>
                <c:pt idx="61">
                  <c:v>1526</c:v>
                </c:pt>
                <c:pt idx="62">
                  <c:v>1551</c:v>
                </c:pt>
                <c:pt idx="63">
                  <c:v>1576</c:v>
                </c:pt>
                <c:pt idx="64">
                  <c:v>1601</c:v>
                </c:pt>
                <c:pt idx="65">
                  <c:v>1626</c:v>
                </c:pt>
                <c:pt idx="66">
                  <c:v>1651</c:v>
                </c:pt>
                <c:pt idx="67">
                  <c:v>1676</c:v>
                </c:pt>
                <c:pt idx="68">
                  <c:v>1701</c:v>
                </c:pt>
                <c:pt idx="69">
                  <c:v>1726</c:v>
                </c:pt>
                <c:pt idx="70">
                  <c:v>1751</c:v>
                </c:pt>
                <c:pt idx="71">
                  <c:v>1776</c:v>
                </c:pt>
                <c:pt idx="72">
                  <c:v>1801</c:v>
                </c:pt>
                <c:pt idx="73">
                  <c:v>1826</c:v>
                </c:pt>
                <c:pt idx="74">
                  <c:v>1851</c:v>
                </c:pt>
                <c:pt idx="75">
                  <c:v>1876</c:v>
                </c:pt>
                <c:pt idx="76">
                  <c:v>1901</c:v>
                </c:pt>
                <c:pt idx="77">
                  <c:v>1926</c:v>
                </c:pt>
                <c:pt idx="78">
                  <c:v>1951</c:v>
                </c:pt>
                <c:pt idx="79">
                  <c:v>1976</c:v>
                </c:pt>
                <c:pt idx="80">
                  <c:v>2001</c:v>
                </c:pt>
              </c:numCache>
            </c:numRef>
          </c:xVal>
          <c:yVal>
            <c:numRef>
              <c:f>Sheet1!$F$2:$F$82</c:f>
              <c:numCache>
                <c:formatCode>General</c:formatCode>
                <c:ptCount val="81"/>
                <c:pt idx="0">
                  <c:v>5.2196730000000011</c:v>
                </c:pt>
                <c:pt idx="1">
                  <c:v>6.7543889999999989</c:v>
                </c:pt>
                <c:pt idx="2">
                  <c:v>6.4281829999999989</c:v>
                </c:pt>
                <c:pt idx="3">
                  <c:v>6.3221269999999992</c:v>
                </c:pt>
                <c:pt idx="4">
                  <c:v>6.4370820000000002</c:v>
                </c:pt>
                <c:pt idx="5">
                  <c:v>6.6653129999999994</c:v>
                </c:pt>
                <c:pt idx="6">
                  <c:v>5.948137</c:v>
                </c:pt>
                <c:pt idx="7">
                  <c:v>5.7518289999999999</c:v>
                </c:pt>
                <c:pt idx="8">
                  <c:v>7.216831</c:v>
                </c:pt>
                <c:pt idx="9">
                  <c:v>5.7923660000000003</c:v>
                </c:pt>
                <c:pt idx="10">
                  <c:v>5.6400049999999995</c:v>
                </c:pt>
                <c:pt idx="11">
                  <c:v>5.5914070000000002</c:v>
                </c:pt>
                <c:pt idx="12">
                  <c:v>6.6476109999999995</c:v>
                </c:pt>
                <c:pt idx="13">
                  <c:v>6.4200559999999989</c:v>
                </c:pt>
                <c:pt idx="14">
                  <c:v>5.3193070000000002</c:v>
                </c:pt>
                <c:pt idx="15">
                  <c:v>6.560765</c:v>
                </c:pt>
                <c:pt idx="16">
                  <c:v>5.6966720000000004</c:v>
                </c:pt>
                <c:pt idx="17">
                  <c:v>5.0640139999999985</c:v>
                </c:pt>
                <c:pt idx="18">
                  <c:v>5.7006930000000011</c:v>
                </c:pt>
                <c:pt idx="19">
                  <c:v>6.0944509999999994</c:v>
                </c:pt>
                <c:pt idx="20">
                  <c:v>6.5427499999999998</c:v>
                </c:pt>
                <c:pt idx="21">
                  <c:v>4.8549309999999979</c:v>
                </c:pt>
                <c:pt idx="22">
                  <c:v>5.2440179999999987</c:v>
                </c:pt>
                <c:pt idx="23">
                  <c:v>6.1802570000000001</c:v>
                </c:pt>
                <c:pt idx="24">
                  <c:v>5.20113</c:v>
                </c:pt>
                <c:pt idx="25">
                  <c:v>4.9479569999999988</c:v>
                </c:pt>
                <c:pt idx="26">
                  <c:v>5.1879219999999995</c:v>
                </c:pt>
                <c:pt idx="27">
                  <c:v>4.8870189999999987</c:v>
                </c:pt>
                <c:pt idx="28">
                  <c:v>4.752400999999999</c:v>
                </c:pt>
                <c:pt idx="29">
                  <c:v>5.4511880000000001</c:v>
                </c:pt>
                <c:pt idx="30">
                  <c:v>5.1810640000000001</c:v>
                </c:pt>
                <c:pt idx="31">
                  <c:v>5.1439359999999992</c:v>
                </c:pt>
                <c:pt idx="32">
                  <c:v>5.0527549999999994</c:v>
                </c:pt>
                <c:pt idx="33">
                  <c:v>4.675751</c:v>
                </c:pt>
                <c:pt idx="34">
                  <c:v>4.6949559999999986</c:v>
                </c:pt>
                <c:pt idx="35">
                  <c:v>5.0151799999999991</c:v>
                </c:pt>
                <c:pt idx="36">
                  <c:v>4.9642470000000003</c:v>
                </c:pt>
                <c:pt idx="37">
                  <c:v>5.8646219999999989</c:v>
                </c:pt>
                <c:pt idx="38">
                  <c:v>5.0091080000000003</c:v>
                </c:pt>
                <c:pt idx="39">
                  <c:v>4.4319839999999999</c:v>
                </c:pt>
                <c:pt idx="40">
                  <c:v>5.1632149999999992</c:v>
                </c:pt>
                <c:pt idx="41">
                  <c:v>4.3598429999999997</c:v>
                </c:pt>
                <c:pt idx="42">
                  <c:v>3.6179169999999998</c:v>
                </c:pt>
                <c:pt idx="43">
                  <c:v>5.0466449999999998</c:v>
                </c:pt>
                <c:pt idx="44">
                  <c:v>5.7882249999999997</c:v>
                </c:pt>
                <c:pt idx="45">
                  <c:v>5.2270979999999989</c:v>
                </c:pt>
                <c:pt idx="46">
                  <c:v>6.1214259999999987</c:v>
                </c:pt>
                <c:pt idx="47">
                  <c:v>5.3934490000000004</c:v>
                </c:pt>
                <c:pt idx="48">
                  <c:v>5.5833079999999997</c:v>
                </c:pt>
                <c:pt idx="49">
                  <c:v>5.7032970000000009</c:v>
                </c:pt>
                <c:pt idx="50">
                  <c:v>4.8563419999999997</c:v>
                </c:pt>
                <c:pt idx="51">
                  <c:v>5.2717369999999999</c:v>
                </c:pt>
                <c:pt idx="52">
                  <c:v>3.6579540000000001</c:v>
                </c:pt>
                <c:pt idx="53">
                  <c:v>4.325429999999999</c:v>
                </c:pt>
                <c:pt idx="54">
                  <c:v>4.4912869999999998</c:v>
                </c:pt>
                <c:pt idx="55">
                  <c:v>3.3848469999999997</c:v>
                </c:pt>
                <c:pt idx="56">
                  <c:v>4.3124949999999993</c:v>
                </c:pt>
                <c:pt idx="57">
                  <c:v>4.3932599999999997</c:v>
                </c:pt>
                <c:pt idx="58">
                  <c:v>5.086272000000001</c:v>
                </c:pt>
                <c:pt idx="59">
                  <c:v>4.9229319999999994</c:v>
                </c:pt>
                <c:pt idx="60">
                  <c:v>5.2121459999999988</c:v>
                </c:pt>
                <c:pt idx="61">
                  <c:v>5.9869770000000004</c:v>
                </c:pt>
                <c:pt idx="62">
                  <c:v>5.202483</c:v>
                </c:pt>
                <c:pt idx="63">
                  <c:v>5.7815300000000001</c:v>
                </c:pt>
                <c:pt idx="64">
                  <c:v>6.2864259999999996</c:v>
                </c:pt>
                <c:pt idx="65">
                  <c:v>4.1821669999999989</c:v>
                </c:pt>
                <c:pt idx="66">
                  <c:v>5.0596059999999996</c:v>
                </c:pt>
                <c:pt idx="67">
                  <c:v>4.0648579999999992</c:v>
                </c:pt>
                <c:pt idx="68">
                  <c:v>4.0834839999999994</c:v>
                </c:pt>
                <c:pt idx="69">
                  <c:v>4.0164939999999998</c:v>
                </c:pt>
                <c:pt idx="70">
                  <c:v>3.7448370000000004</c:v>
                </c:pt>
                <c:pt idx="71">
                  <c:v>3.7426170000000001</c:v>
                </c:pt>
                <c:pt idx="72">
                  <c:v>3.488686</c:v>
                </c:pt>
                <c:pt idx="73">
                  <c:v>4.2864380000000004</c:v>
                </c:pt>
                <c:pt idx="74">
                  <c:v>3.7110029999999994</c:v>
                </c:pt>
                <c:pt idx="75">
                  <c:v>3.6930290000000001</c:v>
                </c:pt>
                <c:pt idx="76">
                  <c:v>3.8381439999999993</c:v>
                </c:pt>
                <c:pt idx="77">
                  <c:v>4.0875939999999993</c:v>
                </c:pt>
                <c:pt idx="78">
                  <c:v>3.8491879999999998</c:v>
                </c:pt>
                <c:pt idx="79">
                  <c:v>3.5226359999999994</c:v>
                </c:pt>
                <c:pt idx="80">
                  <c:v>3.731827</c:v>
                </c:pt>
              </c:numCache>
            </c:numRef>
          </c:yVal>
        </c:ser>
        <c:ser>
          <c:idx val="5"/>
          <c:order val="5"/>
          <c:tx>
            <c:strRef>
              <c:f>Sheet1!$G$1</c:f>
              <c:strCache>
                <c:ptCount val="1"/>
                <c:pt idx="0">
                  <c:v>Arg70-MLA407</c:v>
                </c:pt>
              </c:strCache>
            </c:strRef>
          </c:tx>
          <c:marker>
            <c:symbol val="none"/>
          </c:marker>
          <c:xVal>
            <c:numRef>
              <c:f>Sheet1!$A$2:$A$82</c:f>
              <c:numCache>
                <c:formatCode>General</c:formatCode>
                <c:ptCount val="81"/>
                <c:pt idx="0">
                  <c:v>1</c:v>
                </c:pt>
                <c:pt idx="1">
                  <c:v>26</c:v>
                </c:pt>
                <c:pt idx="2">
                  <c:v>51</c:v>
                </c:pt>
                <c:pt idx="3">
                  <c:v>76</c:v>
                </c:pt>
                <c:pt idx="4">
                  <c:v>101</c:v>
                </c:pt>
                <c:pt idx="5">
                  <c:v>126</c:v>
                </c:pt>
                <c:pt idx="6">
                  <c:v>151</c:v>
                </c:pt>
                <c:pt idx="7">
                  <c:v>176</c:v>
                </c:pt>
                <c:pt idx="8">
                  <c:v>201</c:v>
                </c:pt>
                <c:pt idx="9">
                  <c:v>226</c:v>
                </c:pt>
                <c:pt idx="10">
                  <c:v>251</c:v>
                </c:pt>
                <c:pt idx="11">
                  <c:v>276</c:v>
                </c:pt>
                <c:pt idx="12">
                  <c:v>301</c:v>
                </c:pt>
                <c:pt idx="13">
                  <c:v>326</c:v>
                </c:pt>
                <c:pt idx="14">
                  <c:v>351</c:v>
                </c:pt>
                <c:pt idx="15">
                  <c:v>376</c:v>
                </c:pt>
                <c:pt idx="16">
                  <c:v>401</c:v>
                </c:pt>
                <c:pt idx="17">
                  <c:v>426</c:v>
                </c:pt>
                <c:pt idx="18">
                  <c:v>451</c:v>
                </c:pt>
                <c:pt idx="19">
                  <c:v>476</c:v>
                </c:pt>
                <c:pt idx="20">
                  <c:v>501</c:v>
                </c:pt>
                <c:pt idx="21">
                  <c:v>526</c:v>
                </c:pt>
                <c:pt idx="22">
                  <c:v>551</c:v>
                </c:pt>
                <c:pt idx="23">
                  <c:v>576</c:v>
                </c:pt>
                <c:pt idx="24">
                  <c:v>601</c:v>
                </c:pt>
                <c:pt idx="25">
                  <c:v>626</c:v>
                </c:pt>
                <c:pt idx="26">
                  <c:v>651</c:v>
                </c:pt>
                <c:pt idx="27">
                  <c:v>676</c:v>
                </c:pt>
                <c:pt idx="28">
                  <c:v>701</c:v>
                </c:pt>
                <c:pt idx="29">
                  <c:v>726</c:v>
                </c:pt>
                <c:pt idx="30">
                  <c:v>751</c:v>
                </c:pt>
                <c:pt idx="31">
                  <c:v>776</c:v>
                </c:pt>
                <c:pt idx="32">
                  <c:v>801</c:v>
                </c:pt>
                <c:pt idx="33">
                  <c:v>826</c:v>
                </c:pt>
                <c:pt idx="34">
                  <c:v>851</c:v>
                </c:pt>
                <c:pt idx="35">
                  <c:v>876</c:v>
                </c:pt>
                <c:pt idx="36">
                  <c:v>901</c:v>
                </c:pt>
                <c:pt idx="37">
                  <c:v>926</c:v>
                </c:pt>
                <c:pt idx="38">
                  <c:v>951</c:v>
                </c:pt>
                <c:pt idx="39">
                  <c:v>976</c:v>
                </c:pt>
                <c:pt idx="40">
                  <c:v>1001</c:v>
                </c:pt>
                <c:pt idx="41">
                  <c:v>1026</c:v>
                </c:pt>
                <c:pt idx="42">
                  <c:v>1051</c:v>
                </c:pt>
                <c:pt idx="43">
                  <c:v>1076</c:v>
                </c:pt>
                <c:pt idx="44">
                  <c:v>1101</c:v>
                </c:pt>
                <c:pt idx="45">
                  <c:v>1126</c:v>
                </c:pt>
                <c:pt idx="46">
                  <c:v>1151</c:v>
                </c:pt>
                <c:pt idx="47">
                  <c:v>1176</c:v>
                </c:pt>
                <c:pt idx="48">
                  <c:v>1201</c:v>
                </c:pt>
                <c:pt idx="49">
                  <c:v>1226</c:v>
                </c:pt>
                <c:pt idx="50">
                  <c:v>1251</c:v>
                </c:pt>
                <c:pt idx="51">
                  <c:v>1276</c:v>
                </c:pt>
                <c:pt idx="52">
                  <c:v>1301</c:v>
                </c:pt>
                <c:pt idx="53">
                  <c:v>1326</c:v>
                </c:pt>
                <c:pt idx="54">
                  <c:v>1351</c:v>
                </c:pt>
                <c:pt idx="55">
                  <c:v>1376</c:v>
                </c:pt>
                <c:pt idx="56">
                  <c:v>1401</c:v>
                </c:pt>
                <c:pt idx="57">
                  <c:v>1426</c:v>
                </c:pt>
                <c:pt idx="58">
                  <c:v>1451</c:v>
                </c:pt>
                <c:pt idx="59">
                  <c:v>1476</c:v>
                </c:pt>
                <c:pt idx="60">
                  <c:v>1501</c:v>
                </c:pt>
                <c:pt idx="61">
                  <c:v>1526</c:v>
                </c:pt>
                <c:pt idx="62">
                  <c:v>1551</c:v>
                </c:pt>
                <c:pt idx="63">
                  <c:v>1576</c:v>
                </c:pt>
                <c:pt idx="64">
                  <c:v>1601</c:v>
                </c:pt>
                <c:pt idx="65">
                  <c:v>1626</c:v>
                </c:pt>
                <c:pt idx="66">
                  <c:v>1651</c:v>
                </c:pt>
                <c:pt idx="67">
                  <c:v>1676</c:v>
                </c:pt>
                <c:pt idx="68">
                  <c:v>1701</c:v>
                </c:pt>
                <c:pt idx="69">
                  <c:v>1726</c:v>
                </c:pt>
                <c:pt idx="70">
                  <c:v>1751</c:v>
                </c:pt>
                <c:pt idx="71">
                  <c:v>1776</c:v>
                </c:pt>
                <c:pt idx="72">
                  <c:v>1801</c:v>
                </c:pt>
                <c:pt idx="73">
                  <c:v>1826</c:v>
                </c:pt>
                <c:pt idx="74">
                  <c:v>1851</c:v>
                </c:pt>
                <c:pt idx="75">
                  <c:v>1876</c:v>
                </c:pt>
                <c:pt idx="76">
                  <c:v>1901</c:v>
                </c:pt>
                <c:pt idx="77">
                  <c:v>1926</c:v>
                </c:pt>
                <c:pt idx="78">
                  <c:v>1951</c:v>
                </c:pt>
                <c:pt idx="79">
                  <c:v>1976</c:v>
                </c:pt>
                <c:pt idx="80">
                  <c:v>2001</c:v>
                </c:pt>
              </c:numCache>
            </c:numRef>
          </c:xVal>
          <c:yVal>
            <c:numRef>
              <c:f>Sheet1!$G$2:$G$82</c:f>
              <c:numCache>
                <c:formatCode>General</c:formatCode>
                <c:ptCount val="81"/>
                <c:pt idx="0">
                  <c:v>8.2073959999999992</c:v>
                </c:pt>
                <c:pt idx="1">
                  <c:v>8.5293119999999991</c:v>
                </c:pt>
                <c:pt idx="2">
                  <c:v>8.3363400000000034</c:v>
                </c:pt>
                <c:pt idx="3">
                  <c:v>8.1096209999999989</c:v>
                </c:pt>
                <c:pt idx="4">
                  <c:v>7.9574439999999997</c:v>
                </c:pt>
                <c:pt idx="5">
                  <c:v>7.4510269999999998</c:v>
                </c:pt>
                <c:pt idx="6">
                  <c:v>8.1440949999999983</c:v>
                </c:pt>
                <c:pt idx="7">
                  <c:v>8.5078840000000007</c:v>
                </c:pt>
                <c:pt idx="8">
                  <c:v>8.2772209999999973</c:v>
                </c:pt>
                <c:pt idx="9">
                  <c:v>8.6509270000000011</c:v>
                </c:pt>
                <c:pt idx="10">
                  <c:v>8.6219879999999982</c:v>
                </c:pt>
                <c:pt idx="11">
                  <c:v>8.5322480000000009</c:v>
                </c:pt>
                <c:pt idx="12">
                  <c:v>8.709105000000001</c:v>
                </c:pt>
                <c:pt idx="13">
                  <c:v>8.6640179999999987</c:v>
                </c:pt>
                <c:pt idx="14">
                  <c:v>9.8764630000000029</c:v>
                </c:pt>
                <c:pt idx="15">
                  <c:v>9.0583579999999984</c:v>
                </c:pt>
                <c:pt idx="16">
                  <c:v>8.003661000000001</c:v>
                </c:pt>
                <c:pt idx="17">
                  <c:v>8.2015699999999985</c:v>
                </c:pt>
                <c:pt idx="18">
                  <c:v>8.3656620000000022</c:v>
                </c:pt>
                <c:pt idx="19">
                  <c:v>8.0067150000000016</c:v>
                </c:pt>
                <c:pt idx="20">
                  <c:v>8.4994790000000009</c:v>
                </c:pt>
                <c:pt idx="21">
                  <c:v>7.7172669999999997</c:v>
                </c:pt>
                <c:pt idx="22">
                  <c:v>7.531206000000001</c:v>
                </c:pt>
                <c:pt idx="23">
                  <c:v>7.8748159999999991</c:v>
                </c:pt>
                <c:pt idx="24">
                  <c:v>7.7635480000000001</c:v>
                </c:pt>
                <c:pt idx="25">
                  <c:v>7.6324509999999988</c:v>
                </c:pt>
                <c:pt idx="26">
                  <c:v>8.6890440000000027</c:v>
                </c:pt>
                <c:pt idx="27">
                  <c:v>8.4898780000000009</c:v>
                </c:pt>
                <c:pt idx="28">
                  <c:v>8.206684000000001</c:v>
                </c:pt>
                <c:pt idx="29">
                  <c:v>8.2431379999999983</c:v>
                </c:pt>
                <c:pt idx="30">
                  <c:v>8.1808199999999989</c:v>
                </c:pt>
                <c:pt idx="31">
                  <c:v>7.6089259999999994</c:v>
                </c:pt>
                <c:pt idx="32">
                  <c:v>7.3388790000000004</c:v>
                </c:pt>
                <c:pt idx="33">
                  <c:v>7.7547629999999996</c:v>
                </c:pt>
                <c:pt idx="34">
                  <c:v>8.1434179999999987</c:v>
                </c:pt>
                <c:pt idx="35">
                  <c:v>6.7822550000000001</c:v>
                </c:pt>
                <c:pt idx="36">
                  <c:v>7.6154889999999993</c:v>
                </c:pt>
                <c:pt idx="37">
                  <c:v>7.744178999999999</c:v>
                </c:pt>
                <c:pt idx="38">
                  <c:v>7.7836319999999999</c:v>
                </c:pt>
                <c:pt idx="39">
                  <c:v>7.7084739999999998</c:v>
                </c:pt>
                <c:pt idx="40">
                  <c:v>7.925616999999999</c:v>
                </c:pt>
                <c:pt idx="41">
                  <c:v>8.6215759999999992</c:v>
                </c:pt>
                <c:pt idx="42">
                  <c:v>8.327024999999999</c:v>
                </c:pt>
                <c:pt idx="43">
                  <c:v>8.2162209999999991</c:v>
                </c:pt>
                <c:pt idx="44">
                  <c:v>8.3928100000000008</c:v>
                </c:pt>
                <c:pt idx="45">
                  <c:v>8.1000129999999988</c:v>
                </c:pt>
                <c:pt idx="46">
                  <c:v>8.1919489999999993</c:v>
                </c:pt>
                <c:pt idx="47">
                  <c:v>6.8461039999999995</c:v>
                </c:pt>
                <c:pt idx="48">
                  <c:v>8.0766590000000011</c:v>
                </c:pt>
                <c:pt idx="49">
                  <c:v>8.057715</c:v>
                </c:pt>
                <c:pt idx="50">
                  <c:v>7.8706490000000011</c:v>
                </c:pt>
                <c:pt idx="51">
                  <c:v>7.7286330000000003</c:v>
                </c:pt>
                <c:pt idx="52">
                  <c:v>8.4231749999999987</c:v>
                </c:pt>
                <c:pt idx="53">
                  <c:v>7.4418749999999996</c:v>
                </c:pt>
                <c:pt idx="54">
                  <c:v>7.269806</c:v>
                </c:pt>
                <c:pt idx="55">
                  <c:v>8.2734570000000005</c:v>
                </c:pt>
                <c:pt idx="56">
                  <c:v>8.4776890000000016</c:v>
                </c:pt>
                <c:pt idx="57">
                  <c:v>8.4846430000000002</c:v>
                </c:pt>
                <c:pt idx="58">
                  <c:v>8.2611639999999991</c:v>
                </c:pt>
                <c:pt idx="59">
                  <c:v>8.6114490000000004</c:v>
                </c:pt>
                <c:pt idx="60">
                  <c:v>8.7484639999999985</c:v>
                </c:pt>
                <c:pt idx="61">
                  <c:v>6.6091319999999989</c:v>
                </c:pt>
                <c:pt idx="62">
                  <c:v>7.8533179999999989</c:v>
                </c:pt>
                <c:pt idx="63">
                  <c:v>7.6778449999999987</c:v>
                </c:pt>
                <c:pt idx="64">
                  <c:v>6.9807449999999998</c:v>
                </c:pt>
                <c:pt idx="65">
                  <c:v>7.2831849999999987</c:v>
                </c:pt>
                <c:pt idx="66">
                  <c:v>8.1229560000000003</c:v>
                </c:pt>
                <c:pt idx="67">
                  <c:v>8.349418</c:v>
                </c:pt>
                <c:pt idx="68">
                  <c:v>8.1731430000000014</c:v>
                </c:pt>
                <c:pt idx="69">
                  <c:v>8.0734800000000018</c:v>
                </c:pt>
                <c:pt idx="70">
                  <c:v>8.1814020000000003</c:v>
                </c:pt>
                <c:pt idx="71">
                  <c:v>8.4922800000000009</c:v>
                </c:pt>
                <c:pt idx="72">
                  <c:v>8.2776649999999989</c:v>
                </c:pt>
                <c:pt idx="73">
                  <c:v>6.9765649999999999</c:v>
                </c:pt>
                <c:pt idx="74">
                  <c:v>7.3870159999999991</c:v>
                </c:pt>
                <c:pt idx="75">
                  <c:v>8.48414</c:v>
                </c:pt>
                <c:pt idx="76">
                  <c:v>7.8011470000000003</c:v>
                </c:pt>
                <c:pt idx="77">
                  <c:v>7.5298489999999996</c:v>
                </c:pt>
                <c:pt idx="78">
                  <c:v>6.7132839999999998</c:v>
                </c:pt>
                <c:pt idx="79">
                  <c:v>7.6572499999999994</c:v>
                </c:pt>
                <c:pt idx="80">
                  <c:v>10.434492000000002</c:v>
                </c:pt>
              </c:numCache>
            </c:numRef>
          </c:yVal>
        </c:ser>
        <c:axId val="121652736"/>
        <c:axId val="121654656"/>
      </c:scatterChart>
      <c:valAx>
        <c:axId val="121652736"/>
        <c:scaling>
          <c:orientation val="minMax"/>
          <c:max val="2000"/>
        </c:scaling>
        <c:axPos val="b"/>
        <c:title>
          <c:tx>
            <c:rich>
              <a:bodyPr/>
              <a:lstStyle/>
              <a:p>
                <a:pPr>
                  <a:defRPr sz="1200"/>
                </a:pPr>
                <a:r>
                  <a:rPr lang="ja-JP" altLang="en-US" sz="1200"/>
                  <a:t>時間 </a:t>
                </a:r>
                <a:r>
                  <a:rPr lang="en-US" altLang="ja-JP" sz="1200"/>
                  <a:t>[</a:t>
                </a:r>
                <a:r>
                  <a:rPr lang="ja-JP" altLang="en-US" sz="1200"/>
                  <a:t>ピコ秒</a:t>
                </a:r>
                <a:r>
                  <a:rPr lang="en-US" altLang="ja-JP" sz="1200"/>
                  <a:t>]</a:t>
                </a:r>
                <a:endParaRPr lang="ja-JP" altLang="en-US" sz="1200"/>
              </a:p>
            </c:rich>
          </c:tx>
          <c:layout/>
        </c:title>
        <c:numFmt formatCode="General" sourceLinked="1"/>
        <c:majorTickMark val="none"/>
        <c:tickLblPos val="nextTo"/>
        <c:txPr>
          <a:bodyPr/>
          <a:lstStyle/>
          <a:p>
            <a:pPr>
              <a:defRPr sz="1200"/>
            </a:pPr>
            <a:endParaRPr lang="ja-JP"/>
          </a:p>
        </c:txPr>
        <c:crossAx val="121654656"/>
        <c:crosses val="autoZero"/>
        <c:crossBetween val="midCat"/>
      </c:valAx>
      <c:valAx>
        <c:axId val="121654656"/>
        <c:scaling>
          <c:orientation val="minMax"/>
        </c:scaling>
        <c:axPos val="l"/>
        <c:majorGridlines/>
        <c:title>
          <c:tx>
            <c:rich>
              <a:bodyPr/>
              <a:lstStyle/>
              <a:p>
                <a:pPr>
                  <a:defRPr sz="1200"/>
                </a:pPr>
                <a:r>
                  <a:rPr lang="ja-JP" altLang="en-US" sz="1200"/>
                  <a:t>アミノ酸</a:t>
                </a:r>
                <a:r>
                  <a:rPr lang="en-US" altLang="ja-JP" sz="1200"/>
                  <a:t>-</a:t>
                </a:r>
                <a:r>
                  <a:rPr lang="ja-JP" altLang="en-US" sz="1200"/>
                  <a:t>マロン酸の重心間距離 </a:t>
                </a:r>
                <a:r>
                  <a:rPr lang="en-US" altLang="ja-JP" sz="1200"/>
                  <a:t>[Å] </a:t>
                </a:r>
                <a:endParaRPr lang="ja-JP" altLang="en-US" sz="1200"/>
              </a:p>
            </c:rich>
          </c:tx>
          <c:layout>
            <c:manualLayout>
              <c:xMode val="edge"/>
              <c:yMode val="edge"/>
              <c:x val="5.1124744376278092E-2"/>
              <c:y val="0.23746140087580453"/>
            </c:manualLayout>
          </c:layout>
        </c:title>
        <c:numFmt formatCode="General" sourceLinked="1"/>
        <c:majorTickMark val="none"/>
        <c:tickLblPos val="nextTo"/>
        <c:txPr>
          <a:bodyPr/>
          <a:lstStyle/>
          <a:p>
            <a:pPr>
              <a:defRPr sz="1200"/>
            </a:pPr>
            <a:endParaRPr lang="ja-JP"/>
          </a:p>
        </c:txPr>
        <c:crossAx val="121652736"/>
        <c:crosses val="autoZero"/>
        <c:crossBetween val="midCat"/>
      </c:valAx>
    </c:plotArea>
    <c:legend>
      <c:legendPos val="t"/>
      <c:layout>
        <c:manualLayout>
          <c:xMode val="edge"/>
          <c:yMode val="edge"/>
          <c:x val="0.23949374426356221"/>
          <c:y val="3.8294168842471721E-2"/>
          <c:w val="0.61303705135017683"/>
          <c:h val="0.12068172940523435"/>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en-US"/>
              <a:t> PHI</a:t>
            </a:r>
          </a:p>
        </c:rich>
      </c:tx>
      <c:layout/>
    </c:title>
    <c:plotArea>
      <c:layout/>
      <c:scatterChart>
        <c:scatterStyle val="lineMarker"/>
        <c:ser>
          <c:idx val="0"/>
          <c:order val="0"/>
          <c:tx>
            <c:strRef>
              <c:f>'PHI_PMD2-UMD_cosCovert'!$B$1</c:f>
              <c:strCache>
                <c:ptCount val="1"/>
                <c:pt idx="0">
                  <c:v> Ave.</c:v>
                </c:pt>
              </c:strCache>
            </c:strRef>
          </c:tx>
          <c:marker>
            <c:symbol val="none"/>
          </c:marker>
          <c:xVal>
            <c:numRef>
              <c:f>'PHI_PMD2-UMD_cosCovert'!$A$2:$A$91</c:f>
              <c:numCache>
                <c:formatCode>General</c:formatCode>
                <c:ptCount val="90"/>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pt idx="40">
                  <c:v>47</c:v>
                </c:pt>
                <c:pt idx="41">
                  <c:v>48</c:v>
                </c:pt>
                <c:pt idx="42">
                  <c:v>49</c:v>
                </c:pt>
                <c:pt idx="43">
                  <c:v>50</c:v>
                </c:pt>
                <c:pt idx="44">
                  <c:v>51</c:v>
                </c:pt>
                <c:pt idx="45">
                  <c:v>52</c:v>
                </c:pt>
                <c:pt idx="46">
                  <c:v>53</c:v>
                </c:pt>
                <c:pt idx="47">
                  <c:v>54</c:v>
                </c:pt>
                <c:pt idx="48">
                  <c:v>55</c:v>
                </c:pt>
                <c:pt idx="49">
                  <c:v>56</c:v>
                </c:pt>
                <c:pt idx="50">
                  <c:v>57</c:v>
                </c:pt>
                <c:pt idx="51">
                  <c:v>58</c:v>
                </c:pt>
                <c:pt idx="52">
                  <c:v>59</c:v>
                </c:pt>
                <c:pt idx="53">
                  <c:v>60</c:v>
                </c:pt>
                <c:pt idx="54">
                  <c:v>61</c:v>
                </c:pt>
                <c:pt idx="55">
                  <c:v>62</c:v>
                </c:pt>
                <c:pt idx="56">
                  <c:v>63</c:v>
                </c:pt>
                <c:pt idx="57">
                  <c:v>64</c:v>
                </c:pt>
                <c:pt idx="58">
                  <c:v>65</c:v>
                </c:pt>
                <c:pt idx="59">
                  <c:v>66</c:v>
                </c:pt>
                <c:pt idx="60">
                  <c:v>67</c:v>
                </c:pt>
                <c:pt idx="61">
                  <c:v>68</c:v>
                </c:pt>
                <c:pt idx="62">
                  <c:v>69</c:v>
                </c:pt>
                <c:pt idx="63">
                  <c:v>70</c:v>
                </c:pt>
                <c:pt idx="64">
                  <c:v>71</c:v>
                </c:pt>
                <c:pt idx="65">
                  <c:v>72</c:v>
                </c:pt>
                <c:pt idx="66">
                  <c:v>73</c:v>
                </c:pt>
                <c:pt idx="67">
                  <c:v>74</c:v>
                </c:pt>
                <c:pt idx="68">
                  <c:v>75</c:v>
                </c:pt>
                <c:pt idx="69">
                  <c:v>76</c:v>
                </c:pt>
                <c:pt idx="70">
                  <c:v>77</c:v>
                </c:pt>
                <c:pt idx="71">
                  <c:v>78</c:v>
                </c:pt>
                <c:pt idx="72">
                  <c:v>79</c:v>
                </c:pt>
                <c:pt idx="73">
                  <c:v>80</c:v>
                </c:pt>
                <c:pt idx="74">
                  <c:v>81</c:v>
                </c:pt>
                <c:pt idx="75">
                  <c:v>82</c:v>
                </c:pt>
                <c:pt idx="76">
                  <c:v>83</c:v>
                </c:pt>
                <c:pt idx="77">
                  <c:v>84</c:v>
                </c:pt>
                <c:pt idx="78">
                  <c:v>85</c:v>
                </c:pt>
                <c:pt idx="79">
                  <c:v>86</c:v>
                </c:pt>
                <c:pt idx="80">
                  <c:v>87</c:v>
                </c:pt>
                <c:pt idx="81">
                  <c:v>88</c:v>
                </c:pt>
                <c:pt idx="82">
                  <c:v>89</c:v>
                </c:pt>
                <c:pt idx="83">
                  <c:v>90</c:v>
                </c:pt>
                <c:pt idx="84">
                  <c:v>91</c:v>
                </c:pt>
                <c:pt idx="85">
                  <c:v>92</c:v>
                </c:pt>
                <c:pt idx="86">
                  <c:v>93</c:v>
                </c:pt>
                <c:pt idx="87">
                  <c:v>94</c:v>
                </c:pt>
                <c:pt idx="88">
                  <c:v>95</c:v>
                </c:pt>
                <c:pt idx="89">
                  <c:v>96</c:v>
                </c:pt>
              </c:numCache>
            </c:numRef>
          </c:xVal>
          <c:yVal>
            <c:numRef>
              <c:f>'PHI_PMD2-UMD_cosCovert'!$B$2:$B$91</c:f>
              <c:numCache>
                <c:formatCode>General</c:formatCode>
                <c:ptCount val="90"/>
                <c:pt idx="0">
                  <c:v>4.4800400000000136E-2</c:v>
                </c:pt>
                <c:pt idx="1">
                  <c:v>7.4805399999999994E-2</c:v>
                </c:pt>
                <c:pt idx="2">
                  <c:v>5.3266400000000089E-2</c:v>
                </c:pt>
                <c:pt idx="3">
                  <c:v>5.7061400000000123E-2</c:v>
                </c:pt>
                <c:pt idx="4">
                  <c:v>5.8846400000000104E-2</c:v>
                </c:pt>
                <c:pt idx="5">
                  <c:v>5.5151400000000024E-2</c:v>
                </c:pt>
                <c:pt idx="6">
                  <c:v>4.6433400000000097E-2</c:v>
                </c:pt>
                <c:pt idx="7">
                  <c:v>3.15024E-2</c:v>
                </c:pt>
                <c:pt idx="8">
                  <c:v>2.1445400000000052E-2</c:v>
                </c:pt>
                <c:pt idx="9">
                  <c:v>5.5506400000000136E-2</c:v>
                </c:pt>
                <c:pt idx="10">
                  <c:v>4.1579399999999933E-2</c:v>
                </c:pt>
                <c:pt idx="11">
                  <c:v>8.1110400000000041E-2</c:v>
                </c:pt>
                <c:pt idx="12">
                  <c:v>0.11401440000000007</c:v>
                </c:pt>
                <c:pt idx="13">
                  <c:v>0.20347440000000033</c:v>
                </c:pt>
                <c:pt idx="14">
                  <c:v>5.9407400000000186E-2</c:v>
                </c:pt>
                <c:pt idx="15">
                  <c:v>3.9481400000000076E-2</c:v>
                </c:pt>
                <c:pt idx="16">
                  <c:v>3.8661400000000005E-2</c:v>
                </c:pt>
                <c:pt idx="17">
                  <c:v>3.4575400000000006E-2</c:v>
                </c:pt>
                <c:pt idx="18">
                  <c:v>2.3951399999999998E-2</c:v>
                </c:pt>
                <c:pt idx="19">
                  <c:v>2.124440000000001E-2</c:v>
                </c:pt>
                <c:pt idx="20">
                  <c:v>2.5863400000000012E-2</c:v>
                </c:pt>
                <c:pt idx="21">
                  <c:v>2.6473400000000077E-2</c:v>
                </c:pt>
                <c:pt idx="22">
                  <c:v>2.8345400000000007E-2</c:v>
                </c:pt>
                <c:pt idx="23">
                  <c:v>3.2211400000000077E-2</c:v>
                </c:pt>
                <c:pt idx="24">
                  <c:v>3.7766400000000006E-2</c:v>
                </c:pt>
                <c:pt idx="25">
                  <c:v>0.1205524</c:v>
                </c:pt>
                <c:pt idx="26">
                  <c:v>0.1017574</c:v>
                </c:pt>
                <c:pt idx="27">
                  <c:v>1.9458400000000001E-2</c:v>
                </c:pt>
                <c:pt idx="28">
                  <c:v>5.0296400000000137E-2</c:v>
                </c:pt>
                <c:pt idx="29">
                  <c:v>7.9866400000000309E-2</c:v>
                </c:pt>
                <c:pt idx="30">
                  <c:v>7.8232399999999994E-2</c:v>
                </c:pt>
                <c:pt idx="31">
                  <c:v>6.3932400000000139E-2</c:v>
                </c:pt>
                <c:pt idx="32">
                  <c:v>9.5623400000000247E-2</c:v>
                </c:pt>
                <c:pt idx="33">
                  <c:v>6.5768400000000171E-2</c:v>
                </c:pt>
                <c:pt idx="34">
                  <c:v>1.9582400000000045E-2</c:v>
                </c:pt>
                <c:pt idx="35">
                  <c:v>4.1358399999999997E-2</c:v>
                </c:pt>
                <c:pt idx="36">
                  <c:v>7.8322400000000167E-2</c:v>
                </c:pt>
                <c:pt idx="37">
                  <c:v>3.5775400000000054E-2</c:v>
                </c:pt>
                <c:pt idx="38">
                  <c:v>0.46862540000000008</c:v>
                </c:pt>
                <c:pt idx="39">
                  <c:v>5.9144400000000034E-2</c:v>
                </c:pt>
                <c:pt idx="40">
                  <c:v>4.0130400000000024E-2</c:v>
                </c:pt>
                <c:pt idx="41">
                  <c:v>8.4195400000000267E-2</c:v>
                </c:pt>
                <c:pt idx="42">
                  <c:v>3.0451400000000052E-2</c:v>
                </c:pt>
                <c:pt idx="43">
                  <c:v>3.8877400000000055E-2</c:v>
                </c:pt>
                <c:pt idx="44">
                  <c:v>8.9742400000000208E-2</c:v>
                </c:pt>
                <c:pt idx="45">
                  <c:v>3.8369399999999998E-2</c:v>
                </c:pt>
                <c:pt idx="46">
                  <c:v>4.9326400000000187E-2</c:v>
                </c:pt>
                <c:pt idx="47">
                  <c:v>3.2245400000000077E-2</c:v>
                </c:pt>
                <c:pt idx="48">
                  <c:v>3.5290400000000006E-2</c:v>
                </c:pt>
                <c:pt idx="49">
                  <c:v>3.2358400000000002E-2</c:v>
                </c:pt>
                <c:pt idx="50">
                  <c:v>2.9384399999999998E-2</c:v>
                </c:pt>
                <c:pt idx="51">
                  <c:v>4.8544400000000001E-2</c:v>
                </c:pt>
                <c:pt idx="52">
                  <c:v>3.3522399999999994E-2</c:v>
                </c:pt>
                <c:pt idx="53">
                  <c:v>3.9462400000000002E-2</c:v>
                </c:pt>
                <c:pt idx="54">
                  <c:v>2.7749400000000042E-2</c:v>
                </c:pt>
                <c:pt idx="55">
                  <c:v>2.8587399999999999E-2</c:v>
                </c:pt>
                <c:pt idx="56">
                  <c:v>3.9566399999999995E-2</c:v>
                </c:pt>
                <c:pt idx="57">
                  <c:v>2.5444400000000002E-2</c:v>
                </c:pt>
                <c:pt idx="58">
                  <c:v>2.9945400000000011E-2</c:v>
                </c:pt>
                <c:pt idx="59">
                  <c:v>3.0553400000000008E-2</c:v>
                </c:pt>
                <c:pt idx="60">
                  <c:v>3.5840400000000036E-2</c:v>
                </c:pt>
                <c:pt idx="61">
                  <c:v>3.2542400000000006E-2</c:v>
                </c:pt>
                <c:pt idx="62">
                  <c:v>5.5143400000000058E-2</c:v>
                </c:pt>
                <c:pt idx="63">
                  <c:v>0.15726740000000064</c:v>
                </c:pt>
                <c:pt idx="64">
                  <c:v>8.9635400000000379E-2</c:v>
                </c:pt>
                <c:pt idx="65">
                  <c:v>3.3044400000000002E-2</c:v>
                </c:pt>
                <c:pt idx="66">
                  <c:v>5.786440000000017E-2</c:v>
                </c:pt>
                <c:pt idx="67">
                  <c:v>3.8099400000000005E-2</c:v>
                </c:pt>
                <c:pt idx="68">
                  <c:v>3.0067400000000008E-2</c:v>
                </c:pt>
                <c:pt idx="69">
                  <c:v>0.31539540000000038</c:v>
                </c:pt>
                <c:pt idx="70">
                  <c:v>1.9624400000000045E-2</c:v>
                </c:pt>
                <c:pt idx="71">
                  <c:v>1.9962400000000057E-2</c:v>
                </c:pt>
                <c:pt idx="72">
                  <c:v>0.16037740000000014</c:v>
                </c:pt>
                <c:pt idx="73">
                  <c:v>2.2508400000000001E-2</c:v>
                </c:pt>
                <c:pt idx="74">
                  <c:v>4.6159399999999955E-2</c:v>
                </c:pt>
                <c:pt idx="75">
                  <c:v>5.0301400000000114E-2</c:v>
                </c:pt>
                <c:pt idx="76">
                  <c:v>4.3409400000000022E-2</c:v>
                </c:pt>
                <c:pt idx="77">
                  <c:v>2.9718399999999989E-2</c:v>
                </c:pt>
                <c:pt idx="78">
                  <c:v>2.7808400000000042E-2</c:v>
                </c:pt>
                <c:pt idx="79">
                  <c:v>9.8791400000000321E-2</c:v>
                </c:pt>
                <c:pt idx="80">
                  <c:v>4.5567400000000126E-2</c:v>
                </c:pt>
                <c:pt idx="81">
                  <c:v>7.1493400000000124E-2</c:v>
                </c:pt>
                <c:pt idx="82">
                  <c:v>0.11084839999999981</c:v>
                </c:pt>
                <c:pt idx="83">
                  <c:v>7.1071400000000021E-2</c:v>
                </c:pt>
                <c:pt idx="84">
                  <c:v>6.9570400000000102E-2</c:v>
                </c:pt>
                <c:pt idx="85">
                  <c:v>4.6060400000000105E-2</c:v>
                </c:pt>
                <c:pt idx="86">
                  <c:v>0.13295440000000033</c:v>
                </c:pt>
                <c:pt idx="87">
                  <c:v>8.5549400000000067E-2</c:v>
                </c:pt>
                <c:pt idx="88">
                  <c:v>0.15867039999999999</c:v>
                </c:pt>
                <c:pt idx="89">
                  <c:v>0.19832340000000023</c:v>
                </c:pt>
              </c:numCache>
            </c:numRef>
          </c:yVal>
        </c:ser>
        <c:axId val="121674752"/>
        <c:axId val="121697024"/>
      </c:scatterChart>
      <c:valAx>
        <c:axId val="121674752"/>
        <c:scaling>
          <c:orientation val="minMax"/>
          <c:max val="98"/>
          <c:min val="6"/>
        </c:scaling>
        <c:axPos val="b"/>
        <c:numFmt formatCode="General" sourceLinked="1"/>
        <c:tickLblPos val="nextTo"/>
        <c:crossAx val="121697024"/>
        <c:crosses val="autoZero"/>
        <c:crossBetween val="midCat"/>
      </c:valAx>
      <c:valAx>
        <c:axId val="121697024"/>
        <c:scaling>
          <c:orientation val="minMax"/>
          <c:max val="0.8"/>
          <c:min val="0"/>
        </c:scaling>
        <c:axPos val="l"/>
        <c:majorGridlines/>
        <c:numFmt formatCode="General" sourceLinked="1"/>
        <c:tickLblPos val="nextTo"/>
        <c:crossAx val="121674752"/>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ltLang="en-US"/>
              <a:t>PSI</a:t>
            </a:r>
          </a:p>
        </c:rich>
      </c:tx>
      <c:layout/>
    </c:title>
    <c:plotArea>
      <c:layout/>
      <c:scatterChart>
        <c:scatterStyle val="lineMarker"/>
        <c:ser>
          <c:idx val="0"/>
          <c:order val="0"/>
          <c:tx>
            <c:strRef>
              <c:f>'PSI_PMD-UMD_CosScore'!$B$1</c:f>
              <c:strCache>
                <c:ptCount val="1"/>
                <c:pt idx="0">
                  <c:v> Ave.</c:v>
                </c:pt>
              </c:strCache>
            </c:strRef>
          </c:tx>
          <c:marker>
            <c:symbol val="none"/>
          </c:marker>
          <c:xVal>
            <c:numRef>
              <c:f>'PSI_PMD-UMD_CosScore'!$A$2:$A$91</c:f>
              <c:numCache>
                <c:formatCode>General</c:formatCode>
                <c:ptCount val="90"/>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pt idx="40">
                  <c:v>47</c:v>
                </c:pt>
                <c:pt idx="41">
                  <c:v>48</c:v>
                </c:pt>
                <c:pt idx="42">
                  <c:v>49</c:v>
                </c:pt>
                <c:pt idx="43">
                  <c:v>50</c:v>
                </c:pt>
                <c:pt idx="44">
                  <c:v>51</c:v>
                </c:pt>
                <c:pt idx="45">
                  <c:v>52</c:v>
                </c:pt>
                <c:pt idx="46">
                  <c:v>53</c:v>
                </c:pt>
                <c:pt idx="47">
                  <c:v>54</c:v>
                </c:pt>
                <c:pt idx="48">
                  <c:v>55</c:v>
                </c:pt>
                <c:pt idx="49">
                  <c:v>56</c:v>
                </c:pt>
                <c:pt idx="50">
                  <c:v>57</c:v>
                </c:pt>
                <c:pt idx="51">
                  <c:v>58</c:v>
                </c:pt>
                <c:pt idx="52">
                  <c:v>59</c:v>
                </c:pt>
                <c:pt idx="53">
                  <c:v>60</c:v>
                </c:pt>
                <c:pt idx="54">
                  <c:v>61</c:v>
                </c:pt>
                <c:pt idx="55">
                  <c:v>62</c:v>
                </c:pt>
                <c:pt idx="56">
                  <c:v>63</c:v>
                </c:pt>
                <c:pt idx="57">
                  <c:v>64</c:v>
                </c:pt>
                <c:pt idx="58">
                  <c:v>65</c:v>
                </c:pt>
                <c:pt idx="59">
                  <c:v>66</c:v>
                </c:pt>
                <c:pt idx="60">
                  <c:v>67</c:v>
                </c:pt>
                <c:pt idx="61">
                  <c:v>68</c:v>
                </c:pt>
                <c:pt idx="62">
                  <c:v>69</c:v>
                </c:pt>
                <c:pt idx="63">
                  <c:v>70</c:v>
                </c:pt>
                <c:pt idx="64">
                  <c:v>71</c:v>
                </c:pt>
                <c:pt idx="65">
                  <c:v>72</c:v>
                </c:pt>
                <c:pt idx="66">
                  <c:v>73</c:v>
                </c:pt>
                <c:pt idx="67">
                  <c:v>74</c:v>
                </c:pt>
                <c:pt idx="68">
                  <c:v>75</c:v>
                </c:pt>
                <c:pt idx="69">
                  <c:v>76</c:v>
                </c:pt>
                <c:pt idx="70">
                  <c:v>77</c:v>
                </c:pt>
                <c:pt idx="71">
                  <c:v>78</c:v>
                </c:pt>
                <c:pt idx="72">
                  <c:v>79</c:v>
                </c:pt>
                <c:pt idx="73">
                  <c:v>80</c:v>
                </c:pt>
                <c:pt idx="74">
                  <c:v>81</c:v>
                </c:pt>
                <c:pt idx="75">
                  <c:v>82</c:v>
                </c:pt>
                <c:pt idx="76">
                  <c:v>83</c:v>
                </c:pt>
                <c:pt idx="77">
                  <c:v>84</c:v>
                </c:pt>
                <c:pt idx="78">
                  <c:v>85</c:v>
                </c:pt>
                <c:pt idx="79">
                  <c:v>86</c:v>
                </c:pt>
                <c:pt idx="80">
                  <c:v>87</c:v>
                </c:pt>
                <c:pt idx="81">
                  <c:v>88</c:v>
                </c:pt>
                <c:pt idx="82">
                  <c:v>89</c:v>
                </c:pt>
                <c:pt idx="83">
                  <c:v>90</c:v>
                </c:pt>
                <c:pt idx="84">
                  <c:v>91</c:v>
                </c:pt>
                <c:pt idx="85">
                  <c:v>92</c:v>
                </c:pt>
                <c:pt idx="86">
                  <c:v>93</c:v>
                </c:pt>
                <c:pt idx="87">
                  <c:v>94</c:v>
                </c:pt>
                <c:pt idx="88">
                  <c:v>95</c:v>
                </c:pt>
                <c:pt idx="89">
                  <c:v>96</c:v>
                </c:pt>
              </c:numCache>
            </c:numRef>
          </c:xVal>
          <c:yVal>
            <c:numRef>
              <c:f>'PSI_PMD-UMD_CosScore'!$B$2:$B$91</c:f>
              <c:numCache>
                <c:formatCode>General</c:formatCode>
                <c:ptCount val="90"/>
                <c:pt idx="0">
                  <c:v>0.14086740000000034</c:v>
                </c:pt>
                <c:pt idx="1">
                  <c:v>6.9517399999999993E-2</c:v>
                </c:pt>
                <c:pt idx="2">
                  <c:v>2.59554E-2</c:v>
                </c:pt>
                <c:pt idx="3">
                  <c:v>3.4674400000000001E-2</c:v>
                </c:pt>
                <c:pt idx="4">
                  <c:v>5.9933400000000137E-2</c:v>
                </c:pt>
                <c:pt idx="5">
                  <c:v>2.4550399999999997E-2</c:v>
                </c:pt>
                <c:pt idx="6">
                  <c:v>3.47284E-2</c:v>
                </c:pt>
                <c:pt idx="7">
                  <c:v>1.6388400000000001E-2</c:v>
                </c:pt>
                <c:pt idx="8">
                  <c:v>2.6934400000000001E-2</c:v>
                </c:pt>
                <c:pt idx="9">
                  <c:v>3.6164399999999999E-2</c:v>
                </c:pt>
                <c:pt idx="10">
                  <c:v>3.9339400000000004E-2</c:v>
                </c:pt>
                <c:pt idx="11">
                  <c:v>5.8751400000000023E-2</c:v>
                </c:pt>
                <c:pt idx="12">
                  <c:v>4.86194E-2</c:v>
                </c:pt>
                <c:pt idx="13">
                  <c:v>0.19244840000000049</c:v>
                </c:pt>
                <c:pt idx="14">
                  <c:v>8.1114400000000003E-2</c:v>
                </c:pt>
                <c:pt idx="15">
                  <c:v>3.7369400000000004E-2</c:v>
                </c:pt>
                <c:pt idx="16">
                  <c:v>2.9966399999999997E-2</c:v>
                </c:pt>
                <c:pt idx="17">
                  <c:v>3.867240000000001E-2</c:v>
                </c:pt>
                <c:pt idx="18">
                  <c:v>2.6424400000000001E-2</c:v>
                </c:pt>
                <c:pt idx="19">
                  <c:v>2.6509400000000002E-2</c:v>
                </c:pt>
                <c:pt idx="20">
                  <c:v>2.3565399999999997E-2</c:v>
                </c:pt>
                <c:pt idx="21">
                  <c:v>2.0504399999999999E-2</c:v>
                </c:pt>
                <c:pt idx="22">
                  <c:v>3.220640000000001E-2</c:v>
                </c:pt>
                <c:pt idx="23">
                  <c:v>3.2830400000000051E-2</c:v>
                </c:pt>
                <c:pt idx="24">
                  <c:v>2.88764E-2</c:v>
                </c:pt>
                <c:pt idx="25">
                  <c:v>8.2474400000000003E-2</c:v>
                </c:pt>
                <c:pt idx="26">
                  <c:v>6.2186400000000128E-2</c:v>
                </c:pt>
                <c:pt idx="27">
                  <c:v>2.5985400000000002E-2</c:v>
                </c:pt>
                <c:pt idx="28">
                  <c:v>3.4027399999999999E-2</c:v>
                </c:pt>
                <c:pt idx="29">
                  <c:v>6.4836400000000197E-2</c:v>
                </c:pt>
                <c:pt idx="30">
                  <c:v>5.16514E-2</c:v>
                </c:pt>
                <c:pt idx="31">
                  <c:v>7.4315400000000184E-2</c:v>
                </c:pt>
                <c:pt idx="32">
                  <c:v>7.5954400000000019E-2</c:v>
                </c:pt>
                <c:pt idx="33">
                  <c:v>4.37414E-2</c:v>
                </c:pt>
                <c:pt idx="34">
                  <c:v>3.2007400000000012E-2</c:v>
                </c:pt>
                <c:pt idx="35">
                  <c:v>3.8730399999999998E-2</c:v>
                </c:pt>
                <c:pt idx="36">
                  <c:v>4.9467400000000175E-2</c:v>
                </c:pt>
                <c:pt idx="37">
                  <c:v>3.3850400000000003E-2</c:v>
                </c:pt>
                <c:pt idx="38">
                  <c:v>0.73083840000000122</c:v>
                </c:pt>
                <c:pt idx="39">
                  <c:v>6.4050399999999993E-2</c:v>
                </c:pt>
                <c:pt idx="40">
                  <c:v>4.1485399999999985E-2</c:v>
                </c:pt>
                <c:pt idx="41">
                  <c:v>5.5242399999999997E-2</c:v>
                </c:pt>
                <c:pt idx="42">
                  <c:v>2.4308399999999997E-2</c:v>
                </c:pt>
                <c:pt idx="43">
                  <c:v>3.1427400000000001E-2</c:v>
                </c:pt>
                <c:pt idx="44">
                  <c:v>6.3850400000000002E-2</c:v>
                </c:pt>
                <c:pt idx="45">
                  <c:v>4.8335400000000014E-2</c:v>
                </c:pt>
                <c:pt idx="46">
                  <c:v>6.4431400000000152E-2</c:v>
                </c:pt>
                <c:pt idx="47">
                  <c:v>2.0542399999999999E-2</c:v>
                </c:pt>
                <c:pt idx="48">
                  <c:v>2.9061400000000001E-2</c:v>
                </c:pt>
                <c:pt idx="49">
                  <c:v>2.3452399999999998E-2</c:v>
                </c:pt>
                <c:pt idx="50">
                  <c:v>2.3090399999999997E-2</c:v>
                </c:pt>
                <c:pt idx="51">
                  <c:v>3.5361400000000001E-2</c:v>
                </c:pt>
                <c:pt idx="52">
                  <c:v>2.1233400000000055E-2</c:v>
                </c:pt>
                <c:pt idx="53">
                  <c:v>2.9978399999999999E-2</c:v>
                </c:pt>
                <c:pt idx="54">
                  <c:v>2.7608400000000002E-2</c:v>
                </c:pt>
                <c:pt idx="55">
                  <c:v>2.7452400000000002E-2</c:v>
                </c:pt>
                <c:pt idx="56">
                  <c:v>3.720240000000001E-2</c:v>
                </c:pt>
                <c:pt idx="57">
                  <c:v>2.69124E-2</c:v>
                </c:pt>
                <c:pt idx="58">
                  <c:v>1.74114E-2</c:v>
                </c:pt>
                <c:pt idx="59">
                  <c:v>2.5706399999999997E-2</c:v>
                </c:pt>
                <c:pt idx="60">
                  <c:v>2.0426399999999997E-2</c:v>
                </c:pt>
                <c:pt idx="61">
                  <c:v>3.3497400000000004E-2</c:v>
                </c:pt>
                <c:pt idx="62">
                  <c:v>3.9232400000000001E-2</c:v>
                </c:pt>
                <c:pt idx="63">
                  <c:v>0.14265240000000001</c:v>
                </c:pt>
                <c:pt idx="64">
                  <c:v>8.4531400000000229E-2</c:v>
                </c:pt>
                <c:pt idx="65">
                  <c:v>4.9462400000000177E-2</c:v>
                </c:pt>
                <c:pt idx="66">
                  <c:v>5.1681399999999975E-2</c:v>
                </c:pt>
                <c:pt idx="67">
                  <c:v>5.6594400000000024E-2</c:v>
                </c:pt>
                <c:pt idx="68">
                  <c:v>1.8965400000000042E-2</c:v>
                </c:pt>
                <c:pt idx="69">
                  <c:v>0.17069340000000024</c:v>
                </c:pt>
                <c:pt idx="70">
                  <c:v>5.9520400000000105E-2</c:v>
                </c:pt>
                <c:pt idx="71">
                  <c:v>4.1532399999999997E-2</c:v>
                </c:pt>
                <c:pt idx="72">
                  <c:v>0.1755254000000003</c:v>
                </c:pt>
                <c:pt idx="73">
                  <c:v>3.5239400000000011E-2</c:v>
                </c:pt>
                <c:pt idx="74">
                  <c:v>4.10844E-2</c:v>
                </c:pt>
                <c:pt idx="75">
                  <c:v>3.9189399999999999E-2</c:v>
                </c:pt>
                <c:pt idx="76">
                  <c:v>5.55784E-2</c:v>
                </c:pt>
                <c:pt idx="77">
                  <c:v>1.8766399999999999E-2</c:v>
                </c:pt>
                <c:pt idx="78">
                  <c:v>2.7238400000000006E-2</c:v>
                </c:pt>
                <c:pt idx="79">
                  <c:v>5.2931400000000024E-2</c:v>
                </c:pt>
                <c:pt idx="80">
                  <c:v>5.1969399999999985E-2</c:v>
                </c:pt>
                <c:pt idx="81">
                  <c:v>8.9236400000000216E-2</c:v>
                </c:pt>
                <c:pt idx="82">
                  <c:v>7.7766400000000208E-2</c:v>
                </c:pt>
                <c:pt idx="83">
                  <c:v>8.69114E-2</c:v>
                </c:pt>
                <c:pt idx="84">
                  <c:v>0.10519340000000021</c:v>
                </c:pt>
                <c:pt idx="85">
                  <c:v>6.5778400000000029E-2</c:v>
                </c:pt>
                <c:pt idx="86">
                  <c:v>3.7869400000000011E-2</c:v>
                </c:pt>
                <c:pt idx="87">
                  <c:v>5.5126399999999999E-2</c:v>
                </c:pt>
                <c:pt idx="88">
                  <c:v>0.2213434000000003</c:v>
                </c:pt>
                <c:pt idx="89">
                  <c:v>0.35202740000000032</c:v>
                </c:pt>
              </c:numCache>
            </c:numRef>
          </c:yVal>
        </c:ser>
        <c:axId val="122045184"/>
        <c:axId val="122046720"/>
      </c:scatterChart>
      <c:valAx>
        <c:axId val="122045184"/>
        <c:scaling>
          <c:orientation val="minMax"/>
          <c:max val="98"/>
          <c:min val="6"/>
        </c:scaling>
        <c:axPos val="b"/>
        <c:numFmt formatCode="General" sourceLinked="1"/>
        <c:tickLblPos val="nextTo"/>
        <c:crossAx val="122046720"/>
        <c:crosses val="autoZero"/>
        <c:crossBetween val="midCat"/>
      </c:valAx>
      <c:valAx>
        <c:axId val="122046720"/>
        <c:scaling>
          <c:orientation val="minMax"/>
        </c:scaling>
        <c:axPos val="l"/>
        <c:majorGridlines/>
        <c:numFmt formatCode="General" sourceLinked="1"/>
        <c:tickLblPos val="nextTo"/>
        <c:crossAx val="122045184"/>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ltLang="en-US"/>
              <a:t> PSI</a:t>
            </a:r>
          </a:p>
        </c:rich>
      </c:tx>
      <c:layout/>
    </c:title>
    <c:plotArea>
      <c:layout/>
      <c:scatterChart>
        <c:scatterStyle val="lineMarker"/>
        <c:ser>
          <c:idx val="0"/>
          <c:order val="0"/>
          <c:tx>
            <c:strRef>
              <c:f>'PSI_PMD-UMD_CosConvert'!$B$1</c:f>
              <c:strCache>
                <c:ptCount val="1"/>
                <c:pt idx="0">
                  <c:v> Ave.</c:v>
                </c:pt>
              </c:strCache>
            </c:strRef>
          </c:tx>
          <c:marker>
            <c:symbol val="none"/>
          </c:marker>
          <c:xVal>
            <c:numRef>
              <c:f>'PSI_PMD-UMD_CosConvert'!$A$2:$A$91</c:f>
              <c:numCache>
                <c:formatCode>General</c:formatCode>
                <c:ptCount val="90"/>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pt idx="40">
                  <c:v>47</c:v>
                </c:pt>
                <c:pt idx="41">
                  <c:v>48</c:v>
                </c:pt>
                <c:pt idx="42">
                  <c:v>49</c:v>
                </c:pt>
                <c:pt idx="43">
                  <c:v>50</c:v>
                </c:pt>
                <c:pt idx="44">
                  <c:v>51</c:v>
                </c:pt>
                <c:pt idx="45">
                  <c:v>52</c:v>
                </c:pt>
                <c:pt idx="46">
                  <c:v>53</c:v>
                </c:pt>
                <c:pt idx="47">
                  <c:v>54</c:v>
                </c:pt>
                <c:pt idx="48">
                  <c:v>55</c:v>
                </c:pt>
                <c:pt idx="49">
                  <c:v>56</c:v>
                </c:pt>
                <c:pt idx="50">
                  <c:v>57</c:v>
                </c:pt>
                <c:pt idx="51">
                  <c:v>58</c:v>
                </c:pt>
                <c:pt idx="52">
                  <c:v>59</c:v>
                </c:pt>
                <c:pt idx="53">
                  <c:v>60</c:v>
                </c:pt>
                <c:pt idx="54">
                  <c:v>61</c:v>
                </c:pt>
                <c:pt idx="55">
                  <c:v>62</c:v>
                </c:pt>
                <c:pt idx="56">
                  <c:v>63</c:v>
                </c:pt>
                <c:pt idx="57">
                  <c:v>64</c:v>
                </c:pt>
                <c:pt idx="58">
                  <c:v>65</c:v>
                </c:pt>
                <c:pt idx="59">
                  <c:v>66</c:v>
                </c:pt>
                <c:pt idx="60">
                  <c:v>67</c:v>
                </c:pt>
                <c:pt idx="61">
                  <c:v>68</c:v>
                </c:pt>
                <c:pt idx="62">
                  <c:v>69</c:v>
                </c:pt>
                <c:pt idx="63">
                  <c:v>70</c:v>
                </c:pt>
                <c:pt idx="64">
                  <c:v>71</c:v>
                </c:pt>
                <c:pt idx="65">
                  <c:v>72</c:v>
                </c:pt>
                <c:pt idx="66">
                  <c:v>73</c:v>
                </c:pt>
                <c:pt idx="67">
                  <c:v>74</c:v>
                </c:pt>
                <c:pt idx="68">
                  <c:v>75</c:v>
                </c:pt>
                <c:pt idx="69">
                  <c:v>76</c:v>
                </c:pt>
                <c:pt idx="70">
                  <c:v>77</c:v>
                </c:pt>
                <c:pt idx="71">
                  <c:v>78</c:v>
                </c:pt>
                <c:pt idx="72">
                  <c:v>79</c:v>
                </c:pt>
                <c:pt idx="73">
                  <c:v>80</c:v>
                </c:pt>
                <c:pt idx="74">
                  <c:v>81</c:v>
                </c:pt>
                <c:pt idx="75">
                  <c:v>82</c:v>
                </c:pt>
                <c:pt idx="76">
                  <c:v>83</c:v>
                </c:pt>
                <c:pt idx="77">
                  <c:v>84</c:v>
                </c:pt>
                <c:pt idx="78">
                  <c:v>85</c:v>
                </c:pt>
                <c:pt idx="79">
                  <c:v>86</c:v>
                </c:pt>
                <c:pt idx="80">
                  <c:v>87</c:v>
                </c:pt>
                <c:pt idx="81">
                  <c:v>88</c:v>
                </c:pt>
                <c:pt idx="82">
                  <c:v>89</c:v>
                </c:pt>
                <c:pt idx="83">
                  <c:v>90</c:v>
                </c:pt>
                <c:pt idx="84">
                  <c:v>91</c:v>
                </c:pt>
                <c:pt idx="85">
                  <c:v>92</c:v>
                </c:pt>
                <c:pt idx="86">
                  <c:v>93</c:v>
                </c:pt>
                <c:pt idx="87">
                  <c:v>94</c:v>
                </c:pt>
                <c:pt idx="88">
                  <c:v>95</c:v>
                </c:pt>
                <c:pt idx="89">
                  <c:v>96</c:v>
                </c:pt>
              </c:numCache>
            </c:numRef>
          </c:xVal>
          <c:yVal>
            <c:numRef>
              <c:f>'PSI_PMD-UMD_CosConvert'!$B$2:$B$91</c:f>
              <c:numCache>
                <c:formatCode>General</c:formatCode>
                <c:ptCount val="90"/>
                <c:pt idx="0">
                  <c:v>5.278440000000012E-2</c:v>
                </c:pt>
                <c:pt idx="1">
                  <c:v>6.9455400000000014E-2</c:v>
                </c:pt>
                <c:pt idx="2">
                  <c:v>2.8860399999999998E-2</c:v>
                </c:pt>
                <c:pt idx="3">
                  <c:v>4.3566399999999998E-2</c:v>
                </c:pt>
                <c:pt idx="4">
                  <c:v>4.8369400000000014E-2</c:v>
                </c:pt>
                <c:pt idx="5">
                  <c:v>3.11104E-2</c:v>
                </c:pt>
                <c:pt idx="6">
                  <c:v>3.6794399999999998E-2</c:v>
                </c:pt>
                <c:pt idx="7">
                  <c:v>1.8147400000000001E-2</c:v>
                </c:pt>
                <c:pt idx="8">
                  <c:v>2.5118399999999989E-2</c:v>
                </c:pt>
                <c:pt idx="9">
                  <c:v>3.9264399999999998E-2</c:v>
                </c:pt>
                <c:pt idx="10">
                  <c:v>4.0176400000000022E-2</c:v>
                </c:pt>
                <c:pt idx="11">
                  <c:v>5.7253400000000024E-2</c:v>
                </c:pt>
                <c:pt idx="12">
                  <c:v>5.3215400000000003E-2</c:v>
                </c:pt>
                <c:pt idx="13">
                  <c:v>0.20610539999999999</c:v>
                </c:pt>
                <c:pt idx="14">
                  <c:v>8.8737400000000258E-2</c:v>
                </c:pt>
                <c:pt idx="15">
                  <c:v>3.7440400000000006E-2</c:v>
                </c:pt>
                <c:pt idx="16">
                  <c:v>2.8950399999999998E-2</c:v>
                </c:pt>
                <c:pt idx="17">
                  <c:v>3.9665400000000003E-2</c:v>
                </c:pt>
                <c:pt idx="18">
                  <c:v>2.6287400000000002E-2</c:v>
                </c:pt>
                <c:pt idx="19">
                  <c:v>2.30034E-2</c:v>
                </c:pt>
                <c:pt idx="20">
                  <c:v>2.2126399999999997E-2</c:v>
                </c:pt>
                <c:pt idx="21">
                  <c:v>2.6970400000000002E-2</c:v>
                </c:pt>
                <c:pt idx="22">
                  <c:v>3.1385400000000001E-2</c:v>
                </c:pt>
                <c:pt idx="23">
                  <c:v>2.8282399999999999E-2</c:v>
                </c:pt>
                <c:pt idx="24">
                  <c:v>2.758940000000001E-2</c:v>
                </c:pt>
                <c:pt idx="25">
                  <c:v>9.3107400000000048E-2</c:v>
                </c:pt>
                <c:pt idx="26">
                  <c:v>6.0893400000000125E-2</c:v>
                </c:pt>
                <c:pt idx="27">
                  <c:v>2.26144E-2</c:v>
                </c:pt>
                <c:pt idx="28">
                  <c:v>3.9899400000000002E-2</c:v>
                </c:pt>
                <c:pt idx="29">
                  <c:v>4.7211400000000014E-2</c:v>
                </c:pt>
                <c:pt idx="30">
                  <c:v>5.3529399999999956E-2</c:v>
                </c:pt>
                <c:pt idx="31">
                  <c:v>8.8834400000000285E-2</c:v>
                </c:pt>
                <c:pt idx="32">
                  <c:v>8.1506400000000048E-2</c:v>
                </c:pt>
                <c:pt idx="33">
                  <c:v>5.2854400000000086E-2</c:v>
                </c:pt>
                <c:pt idx="34">
                  <c:v>3.4614400000000003E-2</c:v>
                </c:pt>
                <c:pt idx="35">
                  <c:v>3.5996399999999998E-2</c:v>
                </c:pt>
                <c:pt idx="36">
                  <c:v>3.8790400000000003E-2</c:v>
                </c:pt>
                <c:pt idx="37">
                  <c:v>3.8200400000000002E-2</c:v>
                </c:pt>
                <c:pt idx="38">
                  <c:v>0.52877039999999997</c:v>
                </c:pt>
                <c:pt idx="39">
                  <c:v>6.8789400000000014E-2</c:v>
                </c:pt>
                <c:pt idx="40">
                  <c:v>4.7610399999999997E-2</c:v>
                </c:pt>
                <c:pt idx="41">
                  <c:v>6.8648399999999971E-2</c:v>
                </c:pt>
                <c:pt idx="42">
                  <c:v>2.2895400000000045E-2</c:v>
                </c:pt>
                <c:pt idx="43">
                  <c:v>2.2477400000000047E-2</c:v>
                </c:pt>
                <c:pt idx="44">
                  <c:v>6.8681400000000004E-2</c:v>
                </c:pt>
                <c:pt idx="45">
                  <c:v>5.0442399999999998E-2</c:v>
                </c:pt>
                <c:pt idx="46">
                  <c:v>5.5949399999999976E-2</c:v>
                </c:pt>
                <c:pt idx="47">
                  <c:v>2.0964399999999998E-2</c:v>
                </c:pt>
                <c:pt idx="48">
                  <c:v>3.2854400000000006E-2</c:v>
                </c:pt>
                <c:pt idx="49">
                  <c:v>2.67844E-2</c:v>
                </c:pt>
                <c:pt idx="50">
                  <c:v>3.12184E-2</c:v>
                </c:pt>
                <c:pt idx="51">
                  <c:v>4.1622399999999976E-2</c:v>
                </c:pt>
                <c:pt idx="52">
                  <c:v>2.1135400000000002E-2</c:v>
                </c:pt>
                <c:pt idx="53">
                  <c:v>4.0970399999999976E-2</c:v>
                </c:pt>
                <c:pt idx="54">
                  <c:v>2.2172400000000002E-2</c:v>
                </c:pt>
                <c:pt idx="55">
                  <c:v>2.5812399999999999E-2</c:v>
                </c:pt>
                <c:pt idx="56">
                  <c:v>3.3703400000000001E-2</c:v>
                </c:pt>
                <c:pt idx="57">
                  <c:v>2.6214400000000002E-2</c:v>
                </c:pt>
                <c:pt idx="58">
                  <c:v>2.0117399999999997E-2</c:v>
                </c:pt>
                <c:pt idx="59">
                  <c:v>1.8169399999999999E-2</c:v>
                </c:pt>
                <c:pt idx="60">
                  <c:v>2.2438400000000011E-2</c:v>
                </c:pt>
                <c:pt idx="61">
                  <c:v>2.0763399999999998E-2</c:v>
                </c:pt>
                <c:pt idx="62">
                  <c:v>4.0390400000000111E-2</c:v>
                </c:pt>
                <c:pt idx="63">
                  <c:v>0.16166839999999999</c:v>
                </c:pt>
                <c:pt idx="64">
                  <c:v>0.10153340000000002</c:v>
                </c:pt>
                <c:pt idx="65">
                  <c:v>3.5666400000000001E-2</c:v>
                </c:pt>
                <c:pt idx="66">
                  <c:v>3.4647400000000002E-2</c:v>
                </c:pt>
                <c:pt idx="67">
                  <c:v>5.4773400000000118E-2</c:v>
                </c:pt>
                <c:pt idx="68">
                  <c:v>1.4610400000000001E-2</c:v>
                </c:pt>
                <c:pt idx="69">
                  <c:v>0.18854140000000047</c:v>
                </c:pt>
                <c:pt idx="70">
                  <c:v>4.1897400000000092E-2</c:v>
                </c:pt>
                <c:pt idx="71">
                  <c:v>3.5586399999999997E-2</c:v>
                </c:pt>
                <c:pt idx="72">
                  <c:v>0.18666240000000031</c:v>
                </c:pt>
                <c:pt idx="73">
                  <c:v>3.0546399999999998E-2</c:v>
                </c:pt>
                <c:pt idx="74">
                  <c:v>3.9393400000000002E-2</c:v>
                </c:pt>
                <c:pt idx="75">
                  <c:v>4.8934400000000003E-2</c:v>
                </c:pt>
                <c:pt idx="76">
                  <c:v>5.5955400000000002E-2</c:v>
                </c:pt>
                <c:pt idx="77">
                  <c:v>1.7321400000000001E-2</c:v>
                </c:pt>
                <c:pt idx="78">
                  <c:v>2.4155399999999997E-2</c:v>
                </c:pt>
                <c:pt idx="79">
                  <c:v>3.93704E-2</c:v>
                </c:pt>
                <c:pt idx="80">
                  <c:v>4.7043399999999999E-2</c:v>
                </c:pt>
                <c:pt idx="81">
                  <c:v>5.9403400000000134E-2</c:v>
                </c:pt>
                <c:pt idx="82">
                  <c:v>9.8843400000000026E-2</c:v>
                </c:pt>
                <c:pt idx="83">
                  <c:v>8.2839400000000021E-2</c:v>
                </c:pt>
                <c:pt idx="84">
                  <c:v>9.2132400000000003E-2</c:v>
                </c:pt>
                <c:pt idx="85">
                  <c:v>0.12522539999999999</c:v>
                </c:pt>
                <c:pt idx="86">
                  <c:v>3.0676400000000006E-2</c:v>
                </c:pt>
                <c:pt idx="87">
                  <c:v>7.1080400000000002E-2</c:v>
                </c:pt>
                <c:pt idx="88">
                  <c:v>0.22006940000000025</c:v>
                </c:pt>
                <c:pt idx="89">
                  <c:v>0.4570034</c:v>
                </c:pt>
              </c:numCache>
            </c:numRef>
          </c:yVal>
        </c:ser>
        <c:axId val="122075392"/>
        <c:axId val="123142144"/>
      </c:scatterChart>
      <c:valAx>
        <c:axId val="122075392"/>
        <c:scaling>
          <c:orientation val="minMax"/>
          <c:max val="98"/>
          <c:min val="6"/>
        </c:scaling>
        <c:axPos val="b"/>
        <c:numFmt formatCode="General" sourceLinked="1"/>
        <c:tickLblPos val="nextTo"/>
        <c:crossAx val="123142144"/>
        <c:crosses val="autoZero"/>
        <c:crossBetween val="midCat"/>
      </c:valAx>
      <c:valAx>
        <c:axId val="123142144"/>
        <c:scaling>
          <c:orientation val="minMax"/>
          <c:max val="0.8"/>
        </c:scaling>
        <c:axPos val="l"/>
        <c:majorGridlines/>
        <c:numFmt formatCode="General" sourceLinked="1"/>
        <c:tickLblPos val="nextTo"/>
        <c:crossAx val="122075392"/>
        <c:crosses val="autoZero"/>
        <c:crossBetween val="midCat"/>
        <c:majorUnit val="0.2"/>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en-US" altLang="en-US"/>
              <a:t>PHI</a:t>
            </a:r>
          </a:p>
        </c:rich>
      </c:tx>
      <c:layout/>
    </c:title>
    <c:plotArea>
      <c:layout/>
      <c:scatterChart>
        <c:scatterStyle val="lineMarker"/>
        <c:ser>
          <c:idx val="0"/>
          <c:order val="0"/>
          <c:tx>
            <c:strRef>
              <c:f>'PHI_PMD-UMD_CosConvert'!$B$1</c:f>
              <c:strCache>
                <c:ptCount val="1"/>
                <c:pt idx="0">
                  <c:v> Ave.</c:v>
                </c:pt>
              </c:strCache>
            </c:strRef>
          </c:tx>
          <c:marker>
            <c:symbol val="none"/>
          </c:marker>
          <c:xVal>
            <c:numRef>
              <c:f>'PHI_PMD-UMD_CosConvert'!$A$2:$A$91</c:f>
              <c:numCache>
                <c:formatCode>General</c:formatCode>
                <c:ptCount val="90"/>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pt idx="40">
                  <c:v>47</c:v>
                </c:pt>
                <c:pt idx="41">
                  <c:v>48</c:v>
                </c:pt>
                <c:pt idx="42">
                  <c:v>49</c:v>
                </c:pt>
                <c:pt idx="43">
                  <c:v>50</c:v>
                </c:pt>
                <c:pt idx="44">
                  <c:v>51</c:v>
                </c:pt>
                <c:pt idx="45">
                  <c:v>52</c:v>
                </c:pt>
                <c:pt idx="46">
                  <c:v>53</c:v>
                </c:pt>
                <c:pt idx="47">
                  <c:v>54</c:v>
                </c:pt>
                <c:pt idx="48">
                  <c:v>55</c:v>
                </c:pt>
                <c:pt idx="49">
                  <c:v>56</c:v>
                </c:pt>
                <c:pt idx="50">
                  <c:v>57</c:v>
                </c:pt>
                <c:pt idx="51">
                  <c:v>58</c:v>
                </c:pt>
                <c:pt idx="52">
                  <c:v>59</c:v>
                </c:pt>
                <c:pt idx="53">
                  <c:v>60</c:v>
                </c:pt>
                <c:pt idx="54">
                  <c:v>61</c:v>
                </c:pt>
                <c:pt idx="55">
                  <c:v>62</c:v>
                </c:pt>
                <c:pt idx="56">
                  <c:v>63</c:v>
                </c:pt>
                <c:pt idx="57">
                  <c:v>64</c:v>
                </c:pt>
                <c:pt idx="58">
                  <c:v>65</c:v>
                </c:pt>
                <c:pt idx="59">
                  <c:v>66</c:v>
                </c:pt>
                <c:pt idx="60">
                  <c:v>67</c:v>
                </c:pt>
                <c:pt idx="61">
                  <c:v>68</c:v>
                </c:pt>
                <c:pt idx="62">
                  <c:v>69</c:v>
                </c:pt>
                <c:pt idx="63">
                  <c:v>70</c:v>
                </c:pt>
                <c:pt idx="64">
                  <c:v>71</c:v>
                </c:pt>
                <c:pt idx="65">
                  <c:v>72</c:v>
                </c:pt>
                <c:pt idx="66">
                  <c:v>73</c:v>
                </c:pt>
                <c:pt idx="67">
                  <c:v>74</c:v>
                </c:pt>
                <c:pt idx="68">
                  <c:v>75</c:v>
                </c:pt>
                <c:pt idx="69">
                  <c:v>76</c:v>
                </c:pt>
                <c:pt idx="70">
                  <c:v>77</c:v>
                </c:pt>
                <c:pt idx="71">
                  <c:v>78</c:v>
                </c:pt>
                <c:pt idx="72">
                  <c:v>79</c:v>
                </c:pt>
                <c:pt idx="73">
                  <c:v>80</c:v>
                </c:pt>
                <c:pt idx="74">
                  <c:v>81</c:v>
                </c:pt>
                <c:pt idx="75">
                  <c:v>82</c:v>
                </c:pt>
                <c:pt idx="76">
                  <c:v>83</c:v>
                </c:pt>
                <c:pt idx="77">
                  <c:v>84</c:v>
                </c:pt>
                <c:pt idx="78">
                  <c:v>85</c:v>
                </c:pt>
                <c:pt idx="79">
                  <c:v>86</c:v>
                </c:pt>
                <c:pt idx="80">
                  <c:v>87</c:v>
                </c:pt>
                <c:pt idx="81">
                  <c:v>88</c:v>
                </c:pt>
                <c:pt idx="82">
                  <c:v>89</c:v>
                </c:pt>
                <c:pt idx="83">
                  <c:v>90</c:v>
                </c:pt>
                <c:pt idx="84">
                  <c:v>91</c:v>
                </c:pt>
                <c:pt idx="85">
                  <c:v>92</c:v>
                </c:pt>
                <c:pt idx="86">
                  <c:v>93</c:v>
                </c:pt>
                <c:pt idx="87">
                  <c:v>94</c:v>
                </c:pt>
                <c:pt idx="88">
                  <c:v>95</c:v>
                </c:pt>
                <c:pt idx="89">
                  <c:v>96</c:v>
                </c:pt>
              </c:numCache>
            </c:numRef>
          </c:xVal>
          <c:yVal>
            <c:numRef>
              <c:f>'PHI_PMD-UMD_CosConvert'!$B$2:$B$91</c:f>
              <c:numCache>
                <c:formatCode>General</c:formatCode>
                <c:ptCount val="90"/>
                <c:pt idx="0">
                  <c:v>5.7509400000000023E-2</c:v>
                </c:pt>
                <c:pt idx="1">
                  <c:v>4.9207399999999998E-2</c:v>
                </c:pt>
                <c:pt idx="2">
                  <c:v>4.3304400000000014E-2</c:v>
                </c:pt>
                <c:pt idx="3">
                  <c:v>6.3374399999999997E-2</c:v>
                </c:pt>
                <c:pt idx="4">
                  <c:v>6.1159400000000003E-2</c:v>
                </c:pt>
                <c:pt idx="5">
                  <c:v>6.4045400000000002E-2</c:v>
                </c:pt>
                <c:pt idx="6">
                  <c:v>5.1812400000000119E-2</c:v>
                </c:pt>
                <c:pt idx="7">
                  <c:v>2.97194E-2</c:v>
                </c:pt>
                <c:pt idx="8">
                  <c:v>1.78274E-2</c:v>
                </c:pt>
                <c:pt idx="9">
                  <c:v>6.2244399999999978E-2</c:v>
                </c:pt>
                <c:pt idx="10">
                  <c:v>3.0225399999999999E-2</c:v>
                </c:pt>
                <c:pt idx="11">
                  <c:v>7.3446399999999995E-2</c:v>
                </c:pt>
                <c:pt idx="12">
                  <c:v>0.1119444</c:v>
                </c:pt>
                <c:pt idx="13">
                  <c:v>0.23174940000000044</c:v>
                </c:pt>
                <c:pt idx="14">
                  <c:v>4.73734000000001E-2</c:v>
                </c:pt>
                <c:pt idx="15">
                  <c:v>2.5617400000000002E-2</c:v>
                </c:pt>
                <c:pt idx="16">
                  <c:v>3.50964E-2</c:v>
                </c:pt>
                <c:pt idx="17">
                  <c:v>4.2292400000000119E-2</c:v>
                </c:pt>
                <c:pt idx="18">
                  <c:v>2.51854E-2</c:v>
                </c:pt>
                <c:pt idx="19">
                  <c:v>2.5975400000000006E-2</c:v>
                </c:pt>
                <c:pt idx="20">
                  <c:v>2.6877400000000055E-2</c:v>
                </c:pt>
                <c:pt idx="21">
                  <c:v>2.5350399999999999E-2</c:v>
                </c:pt>
                <c:pt idx="22">
                  <c:v>2.9644400000000001E-2</c:v>
                </c:pt>
                <c:pt idx="23">
                  <c:v>2.15534E-2</c:v>
                </c:pt>
                <c:pt idx="24">
                  <c:v>3.4570400000000001E-2</c:v>
                </c:pt>
                <c:pt idx="25">
                  <c:v>0.10600140000000002</c:v>
                </c:pt>
                <c:pt idx="26">
                  <c:v>0.10152040000000002</c:v>
                </c:pt>
                <c:pt idx="27">
                  <c:v>2.9526399999999987E-2</c:v>
                </c:pt>
                <c:pt idx="28">
                  <c:v>4.1799400000000014E-2</c:v>
                </c:pt>
                <c:pt idx="29">
                  <c:v>7.0042400000000032E-2</c:v>
                </c:pt>
                <c:pt idx="30">
                  <c:v>8.3320400000000183E-2</c:v>
                </c:pt>
                <c:pt idx="31">
                  <c:v>7.7759400000000034E-2</c:v>
                </c:pt>
                <c:pt idx="32">
                  <c:v>0.1147794</c:v>
                </c:pt>
                <c:pt idx="33">
                  <c:v>7.0524400000000001E-2</c:v>
                </c:pt>
                <c:pt idx="34">
                  <c:v>2.7518399999999998E-2</c:v>
                </c:pt>
                <c:pt idx="35">
                  <c:v>3.4026399999999998E-2</c:v>
                </c:pt>
                <c:pt idx="36">
                  <c:v>6.1377399999999999E-2</c:v>
                </c:pt>
                <c:pt idx="37">
                  <c:v>4.2669400000000003E-2</c:v>
                </c:pt>
                <c:pt idx="38">
                  <c:v>0.32274940000000002</c:v>
                </c:pt>
                <c:pt idx="39">
                  <c:v>7.5766400000000164E-2</c:v>
                </c:pt>
                <c:pt idx="40">
                  <c:v>5.0646400000000001E-2</c:v>
                </c:pt>
                <c:pt idx="41">
                  <c:v>6.453740000000012E-2</c:v>
                </c:pt>
                <c:pt idx="42">
                  <c:v>2.4748399999999997E-2</c:v>
                </c:pt>
                <c:pt idx="43">
                  <c:v>3.1222400000000001E-2</c:v>
                </c:pt>
                <c:pt idx="44">
                  <c:v>9.08114E-2</c:v>
                </c:pt>
                <c:pt idx="45">
                  <c:v>3.7265400000000011E-2</c:v>
                </c:pt>
                <c:pt idx="46">
                  <c:v>5.7381399999999999E-2</c:v>
                </c:pt>
                <c:pt idx="47">
                  <c:v>2.9640400000000001E-2</c:v>
                </c:pt>
                <c:pt idx="48">
                  <c:v>4.0297399999999997E-2</c:v>
                </c:pt>
                <c:pt idx="49">
                  <c:v>3.3720399999999998E-2</c:v>
                </c:pt>
                <c:pt idx="50">
                  <c:v>4.2487400000000099E-2</c:v>
                </c:pt>
                <c:pt idx="51">
                  <c:v>4.8912400000000113E-2</c:v>
                </c:pt>
                <c:pt idx="52">
                  <c:v>3.3935400000000004E-2</c:v>
                </c:pt>
                <c:pt idx="53">
                  <c:v>5.3464400000000085E-2</c:v>
                </c:pt>
                <c:pt idx="54">
                  <c:v>2.9024399999999999E-2</c:v>
                </c:pt>
                <c:pt idx="55">
                  <c:v>3.2667400000000006E-2</c:v>
                </c:pt>
                <c:pt idx="56">
                  <c:v>2.83704E-2</c:v>
                </c:pt>
                <c:pt idx="57">
                  <c:v>2.9113399999999998E-2</c:v>
                </c:pt>
                <c:pt idx="58">
                  <c:v>2.5238400000000001E-2</c:v>
                </c:pt>
                <c:pt idx="59">
                  <c:v>2.36694E-2</c:v>
                </c:pt>
                <c:pt idx="60">
                  <c:v>2.4632400000000002E-2</c:v>
                </c:pt>
                <c:pt idx="61">
                  <c:v>3.07084E-2</c:v>
                </c:pt>
                <c:pt idx="62">
                  <c:v>4.6545399999999945E-2</c:v>
                </c:pt>
                <c:pt idx="63">
                  <c:v>0.15189140000000037</c:v>
                </c:pt>
                <c:pt idx="64">
                  <c:v>9.4910400000000006E-2</c:v>
                </c:pt>
                <c:pt idx="65">
                  <c:v>2.7893400000000054E-2</c:v>
                </c:pt>
                <c:pt idx="66">
                  <c:v>4.0907399999999997E-2</c:v>
                </c:pt>
                <c:pt idx="67">
                  <c:v>4.9129399999999997E-2</c:v>
                </c:pt>
                <c:pt idx="68">
                  <c:v>3.0205400000000011E-2</c:v>
                </c:pt>
                <c:pt idx="69">
                  <c:v>0.33212040000000087</c:v>
                </c:pt>
                <c:pt idx="70">
                  <c:v>1.8205400000000021E-2</c:v>
                </c:pt>
                <c:pt idx="71">
                  <c:v>1.926940000000003E-2</c:v>
                </c:pt>
                <c:pt idx="72">
                  <c:v>0.19831840000000031</c:v>
                </c:pt>
                <c:pt idx="73">
                  <c:v>2.3742399999999997E-2</c:v>
                </c:pt>
                <c:pt idx="74">
                  <c:v>3.8513400000000003E-2</c:v>
                </c:pt>
                <c:pt idx="75">
                  <c:v>5.7074399999999997E-2</c:v>
                </c:pt>
                <c:pt idx="76">
                  <c:v>4.18054E-2</c:v>
                </c:pt>
                <c:pt idx="77">
                  <c:v>3.0137400000000002E-2</c:v>
                </c:pt>
                <c:pt idx="78">
                  <c:v>2.5215400000000002E-2</c:v>
                </c:pt>
                <c:pt idx="79">
                  <c:v>6.8153400000000003E-2</c:v>
                </c:pt>
                <c:pt idx="80">
                  <c:v>6.9356400000000165E-2</c:v>
                </c:pt>
                <c:pt idx="81">
                  <c:v>8.1707400000000041E-2</c:v>
                </c:pt>
                <c:pt idx="82">
                  <c:v>0.14988340000000028</c:v>
                </c:pt>
                <c:pt idx="83">
                  <c:v>0.1152874</c:v>
                </c:pt>
                <c:pt idx="84">
                  <c:v>8.3550400000000316E-2</c:v>
                </c:pt>
                <c:pt idx="85">
                  <c:v>6.9014400000000142E-2</c:v>
                </c:pt>
                <c:pt idx="86">
                  <c:v>0.13302040000000001</c:v>
                </c:pt>
                <c:pt idx="87">
                  <c:v>9.1987400000000025E-2</c:v>
                </c:pt>
                <c:pt idx="88">
                  <c:v>0.1189894</c:v>
                </c:pt>
                <c:pt idx="89">
                  <c:v>0.26164340000000003</c:v>
                </c:pt>
              </c:numCache>
            </c:numRef>
          </c:yVal>
        </c:ser>
        <c:axId val="123158528"/>
        <c:axId val="123160064"/>
      </c:scatterChart>
      <c:valAx>
        <c:axId val="123158528"/>
        <c:scaling>
          <c:orientation val="minMax"/>
          <c:max val="98"/>
          <c:min val="6"/>
        </c:scaling>
        <c:axPos val="b"/>
        <c:numFmt formatCode="General" sourceLinked="1"/>
        <c:tickLblPos val="nextTo"/>
        <c:crossAx val="123160064"/>
        <c:crosses val="autoZero"/>
        <c:crossBetween val="midCat"/>
      </c:valAx>
      <c:valAx>
        <c:axId val="123160064"/>
        <c:scaling>
          <c:orientation val="minMax"/>
          <c:max val="0.8"/>
          <c:min val="0"/>
        </c:scaling>
        <c:axPos val="l"/>
        <c:majorGridlines/>
        <c:numFmt formatCode="General" sourceLinked="1"/>
        <c:tickLblPos val="nextTo"/>
        <c:crossAx val="123158528"/>
        <c:crosses val="autoZero"/>
        <c:crossBetween val="midCat"/>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0.14364053838248395"/>
          <c:y val="0.17619970580600511"/>
          <c:w val="0.78708722545053045"/>
          <c:h val="0.59126964898618439"/>
        </c:manualLayout>
      </c:layout>
      <c:scatterChart>
        <c:scatterStyle val="lineMarker"/>
        <c:ser>
          <c:idx val="0"/>
          <c:order val="0"/>
          <c:tx>
            <c:strRef>
              <c:f>Sheet1!$B$1</c:f>
              <c:strCache>
                <c:ptCount val="1"/>
                <c:pt idx="0">
                  <c:v>UMD Phi</c:v>
                </c:pt>
              </c:strCache>
            </c:strRef>
          </c:tx>
          <c:spPr>
            <a:ln w="19050"/>
          </c:spPr>
          <c:marker>
            <c:symbol val="none"/>
          </c:marker>
          <c:xVal>
            <c:numRef>
              <c:f>Sheet1!$A$2:$A$91</c:f>
              <c:numCache>
                <c:formatCode>General</c:formatCode>
                <c:ptCount val="90"/>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pt idx="40">
                  <c:v>47</c:v>
                </c:pt>
                <c:pt idx="41">
                  <c:v>48</c:v>
                </c:pt>
                <c:pt idx="42">
                  <c:v>49</c:v>
                </c:pt>
                <c:pt idx="43">
                  <c:v>50</c:v>
                </c:pt>
                <c:pt idx="44">
                  <c:v>51</c:v>
                </c:pt>
                <c:pt idx="45">
                  <c:v>52</c:v>
                </c:pt>
                <c:pt idx="46">
                  <c:v>53</c:v>
                </c:pt>
                <c:pt idx="47">
                  <c:v>54</c:v>
                </c:pt>
                <c:pt idx="48">
                  <c:v>55</c:v>
                </c:pt>
                <c:pt idx="49">
                  <c:v>56</c:v>
                </c:pt>
                <c:pt idx="50">
                  <c:v>57</c:v>
                </c:pt>
                <c:pt idx="51">
                  <c:v>58</c:v>
                </c:pt>
                <c:pt idx="52">
                  <c:v>59</c:v>
                </c:pt>
                <c:pt idx="53">
                  <c:v>60</c:v>
                </c:pt>
                <c:pt idx="54">
                  <c:v>61</c:v>
                </c:pt>
                <c:pt idx="55">
                  <c:v>62</c:v>
                </c:pt>
                <c:pt idx="56">
                  <c:v>63</c:v>
                </c:pt>
                <c:pt idx="57">
                  <c:v>64</c:v>
                </c:pt>
                <c:pt idx="58">
                  <c:v>65</c:v>
                </c:pt>
                <c:pt idx="59">
                  <c:v>66</c:v>
                </c:pt>
                <c:pt idx="60">
                  <c:v>67</c:v>
                </c:pt>
                <c:pt idx="61">
                  <c:v>68</c:v>
                </c:pt>
                <c:pt idx="62">
                  <c:v>69</c:v>
                </c:pt>
                <c:pt idx="63">
                  <c:v>70</c:v>
                </c:pt>
                <c:pt idx="64">
                  <c:v>71</c:v>
                </c:pt>
                <c:pt idx="65">
                  <c:v>72</c:v>
                </c:pt>
                <c:pt idx="66">
                  <c:v>73</c:v>
                </c:pt>
                <c:pt idx="67">
                  <c:v>74</c:v>
                </c:pt>
                <c:pt idx="68">
                  <c:v>75</c:v>
                </c:pt>
                <c:pt idx="69">
                  <c:v>76</c:v>
                </c:pt>
                <c:pt idx="70">
                  <c:v>77</c:v>
                </c:pt>
                <c:pt idx="71">
                  <c:v>78</c:v>
                </c:pt>
                <c:pt idx="72">
                  <c:v>79</c:v>
                </c:pt>
                <c:pt idx="73">
                  <c:v>80</c:v>
                </c:pt>
                <c:pt idx="74">
                  <c:v>81</c:v>
                </c:pt>
                <c:pt idx="75">
                  <c:v>82</c:v>
                </c:pt>
                <c:pt idx="76">
                  <c:v>83</c:v>
                </c:pt>
                <c:pt idx="77">
                  <c:v>84</c:v>
                </c:pt>
                <c:pt idx="78">
                  <c:v>85</c:v>
                </c:pt>
                <c:pt idx="79">
                  <c:v>86</c:v>
                </c:pt>
                <c:pt idx="80">
                  <c:v>87</c:v>
                </c:pt>
                <c:pt idx="81">
                  <c:v>88</c:v>
                </c:pt>
                <c:pt idx="82">
                  <c:v>89</c:v>
                </c:pt>
                <c:pt idx="83">
                  <c:v>90</c:v>
                </c:pt>
                <c:pt idx="84">
                  <c:v>91</c:v>
                </c:pt>
                <c:pt idx="85">
                  <c:v>92</c:v>
                </c:pt>
                <c:pt idx="86">
                  <c:v>93</c:v>
                </c:pt>
                <c:pt idx="87">
                  <c:v>94</c:v>
                </c:pt>
                <c:pt idx="88">
                  <c:v>95</c:v>
                </c:pt>
                <c:pt idx="89">
                  <c:v>96</c:v>
                </c:pt>
              </c:numCache>
            </c:numRef>
          </c:xVal>
          <c:yVal>
            <c:numRef>
              <c:f>Sheet1!$B$2:$B$91</c:f>
              <c:numCache>
                <c:formatCode>General</c:formatCode>
                <c:ptCount val="90"/>
                <c:pt idx="0">
                  <c:v>5.9109399999999999E-2</c:v>
                </c:pt>
                <c:pt idx="1">
                  <c:v>3.3686399999999998E-2</c:v>
                </c:pt>
                <c:pt idx="2">
                  <c:v>3.2545400000000002E-2</c:v>
                </c:pt>
                <c:pt idx="3">
                  <c:v>5.1133400000000002E-2</c:v>
                </c:pt>
                <c:pt idx="4">
                  <c:v>5.2707400000000001E-2</c:v>
                </c:pt>
                <c:pt idx="5">
                  <c:v>5.9582400000000001E-2</c:v>
                </c:pt>
                <c:pt idx="6">
                  <c:v>4.4420399999999999E-2</c:v>
                </c:pt>
                <c:pt idx="7">
                  <c:v>2.6619400000000001E-2</c:v>
                </c:pt>
                <c:pt idx="8">
                  <c:v>1.7451399999999999E-2</c:v>
                </c:pt>
                <c:pt idx="9">
                  <c:v>4.1051400000000002E-2</c:v>
                </c:pt>
                <c:pt idx="10">
                  <c:v>2.86194E-2</c:v>
                </c:pt>
                <c:pt idx="11">
                  <c:v>7.7490400000000001E-2</c:v>
                </c:pt>
                <c:pt idx="12">
                  <c:v>6.4194399999999999E-2</c:v>
                </c:pt>
                <c:pt idx="13">
                  <c:v>0.1689764</c:v>
                </c:pt>
                <c:pt idx="14">
                  <c:v>3.3373399999999998E-2</c:v>
                </c:pt>
                <c:pt idx="15">
                  <c:v>4.7200400000000003E-2</c:v>
                </c:pt>
                <c:pt idx="16">
                  <c:v>2.6030399999999999E-2</c:v>
                </c:pt>
                <c:pt idx="17">
                  <c:v>3.02604E-2</c:v>
                </c:pt>
                <c:pt idx="18">
                  <c:v>2.0459399999999999E-2</c:v>
                </c:pt>
                <c:pt idx="19">
                  <c:v>2.0618399999999999E-2</c:v>
                </c:pt>
                <c:pt idx="20">
                  <c:v>2.9714399999999998E-2</c:v>
                </c:pt>
                <c:pt idx="21">
                  <c:v>2.54424E-2</c:v>
                </c:pt>
                <c:pt idx="22">
                  <c:v>2.83664E-2</c:v>
                </c:pt>
                <c:pt idx="23">
                  <c:v>1.9725400000000001E-2</c:v>
                </c:pt>
                <c:pt idx="24">
                  <c:v>3.2470400000000003E-2</c:v>
                </c:pt>
                <c:pt idx="25">
                  <c:v>0.1155934</c:v>
                </c:pt>
                <c:pt idx="26">
                  <c:v>6.2842400000000007E-2</c:v>
                </c:pt>
                <c:pt idx="27">
                  <c:v>2.3772399999999999E-2</c:v>
                </c:pt>
                <c:pt idx="28">
                  <c:v>3.08744E-2</c:v>
                </c:pt>
                <c:pt idx="29">
                  <c:v>4.8220399999999997E-2</c:v>
                </c:pt>
                <c:pt idx="30">
                  <c:v>7.1399400000000002E-2</c:v>
                </c:pt>
                <c:pt idx="31">
                  <c:v>5.74514E-2</c:v>
                </c:pt>
                <c:pt idx="32">
                  <c:v>6.3380400000000003E-2</c:v>
                </c:pt>
                <c:pt idx="33">
                  <c:v>4.8330400000000003E-2</c:v>
                </c:pt>
                <c:pt idx="34">
                  <c:v>2.1049399999999999E-2</c:v>
                </c:pt>
                <c:pt idx="35">
                  <c:v>2.7022399999999999E-2</c:v>
                </c:pt>
                <c:pt idx="36">
                  <c:v>5.1850399999999998E-2</c:v>
                </c:pt>
                <c:pt idx="37">
                  <c:v>2.7352399999999999E-2</c:v>
                </c:pt>
                <c:pt idx="38">
                  <c:v>0.22252839999999999</c:v>
                </c:pt>
                <c:pt idx="39">
                  <c:v>2.10054E-2</c:v>
                </c:pt>
                <c:pt idx="40">
                  <c:v>2.6828399999999999E-2</c:v>
                </c:pt>
                <c:pt idx="41">
                  <c:v>3.5390400000000002E-2</c:v>
                </c:pt>
                <c:pt idx="42">
                  <c:v>2.0035399999999998E-2</c:v>
                </c:pt>
                <c:pt idx="43">
                  <c:v>2.5339400000000002E-2</c:v>
                </c:pt>
                <c:pt idx="44">
                  <c:v>7.5968400000000005E-2</c:v>
                </c:pt>
                <c:pt idx="45">
                  <c:v>3.3503400000000003E-2</c:v>
                </c:pt>
                <c:pt idx="46">
                  <c:v>3.2266400000000001E-2</c:v>
                </c:pt>
                <c:pt idx="47">
                  <c:v>2.04954E-2</c:v>
                </c:pt>
                <c:pt idx="48">
                  <c:v>2.55914E-2</c:v>
                </c:pt>
                <c:pt idx="49">
                  <c:v>3.1844400000000002E-2</c:v>
                </c:pt>
                <c:pt idx="50">
                  <c:v>3.4751400000000002E-2</c:v>
                </c:pt>
                <c:pt idx="51">
                  <c:v>4.6349399999999999E-2</c:v>
                </c:pt>
                <c:pt idx="52">
                  <c:v>3.0366400000000002E-2</c:v>
                </c:pt>
                <c:pt idx="53">
                  <c:v>3.3107400000000002E-2</c:v>
                </c:pt>
                <c:pt idx="54">
                  <c:v>2.45884E-2</c:v>
                </c:pt>
                <c:pt idx="55">
                  <c:v>2.1524399999999999E-2</c:v>
                </c:pt>
                <c:pt idx="56">
                  <c:v>2.6964399999999999E-2</c:v>
                </c:pt>
                <c:pt idx="57">
                  <c:v>2.2620399999999999E-2</c:v>
                </c:pt>
                <c:pt idx="58">
                  <c:v>2.6641399999999999E-2</c:v>
                </c:pt>
                <c:pt idx="59">
                  <c:v>1.99674E-2</c:v>
                </c:pt>
                <c:pt idx="60">
                  <c:v>2.7220399999999999E-2</c:v>
                </c:pt>
                <c:pt idx="61">
                  <c:v>2.41794E-2</c:v>
                </c:pt>
                <c:pt idx="62">
                  <c:v>4.4523399999999998E-2</c:v>
                </c:pt>
                <c:pt idx="63">
                  <c:v>0.12927440000000001</c:v>
                </c:pt>
                <c:pt idx="64">
                  <c:v>6.1680400000000003E-2</c:v>
                </c:pt>
                <c:pt idx="65">
                  <c:v>2.85224E-2</c:v>
                </c:pt>
                <c:pt idx="66">
                  <c:v>3.9464399999999997E-2</c:v>
                </c:pt>
                <c:pt idx="67">
                  <c:v>3.4498399999999999E-2</c:v>
                </c:pt>
                <c:pt idx="68">
                  <c:v>2.4854399999999999E-2</c:v>
                </c:pt>
                <c:pt idx="69">
                  <c:v>0.1907634</c:v>
                </c:pt>
                <c:pt idx="70">
                  <c:v>1.7360400000000002E-2</c:v>
                </c:pt>
                <c:pt idx="71">
                  <c:v>2.1530400000000002E-2</c:v>
                </c:pt>
                <c:pt idx="72">
                  <c:v>0.16265940000000001</c:v>
                </c:pt>
                <c:pt idx="73">
                  <c:v>2.1673399999999999E-2</c:v>
                </c:pt>
                <c:pt idx="74">
                  <c:v>3.5690399999999997E-2</c:v>
                </c:pt>
                <c:pt idx="75">
                  <c:v>6.8404400000000004E-2</c:v>
                </c:pt>
                <c:pt idx="76">
                  <c:v>5.0917400000000002E-2</c:v>
                </c:pt>
                <c:pt idx="77">
                  <c:v>3.6194400000000002E-2</c:v>
                </c:pt>
                <c:pt idx="78">
                  <c:v>3.1281400000000001E-2</c:v>
                </c:pt>
                <c:pt idx="79">
                  <c:v>7.9345399999999996E-2</c:v>
                </c:pt>
                <c:pt idx="80">
                  <c:v>4.0816400000000003E-2</c:v>
                </c:pt>
                <c:pt idx="81">
                  <c:v>3.92314E-2</c:v>
                </c:pt>
                <c:pt idx="82">
                  <c:v>0.1079064</c:v>
                </c:pt>
                <c:pt idx="83">
                  <c:v>3.2382399999999999E-2</c:v>
                </c:pt>
                <c:pt idx="84">
                  <c:v>2.2991399999999999E-2</c:v>
                </c:pt>
                <c:pt idx="85">
                  <c:v>2.52754E-2</c:v>
                </c:pt>
                <c:pt idx="86">
                  <c:v>3.5768399999999999E-2</c:v>
                </c:pt>
                <c:pt idx="87">
                  <c:v>3.9343400000000001E-2</c:v>
                </c:pt>
                <c:pt idx="88">
                  <c:v>0.1150024</c:v>
                </c:pt>
                <c:pt idx="89">
                  <c:v>0.1844404</c:v>
                </c:pt>
              </c:numCache>
            </c:numRef>
          </c:yVal>
        </c:ser>
        <c:ser>
          <c:idx val="1"/>
          <c:order val="1"/>
          <c:tx>
            <c:strRef>
              <c:f>Sheet1!$D$1</c:f>
              <c:strCache>
                <c:ptCount val="1"/>
                <c:pt idx="0">
                  <c:v>Free Phi</c:v>
                </c:pt>
              </c:strCache>
            </c:strRef>
          </c:tx>
          <c:spPr>
            <a:ln w="19050">
              <a:solidFill>
                <a:schemeClr val="accent2"/>
              </a:solidFill>
            </a:ln>
          </c:spPr>
          <c:marker>
            <c:symbol val="none"/>
          </c:marker>
          <c:xVal>
            <c:numRef>
              <c:f>Sheet1!$A$2:$A$91</c:f>
              <c:numCache>
                <c:formatCode>General</c:formatCode>
                <c:ptCount val="90"/>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pt idx="40">
                  <c:v>47</c:v>
                </c:pt>
                <c:pt idx="41">
                  <c:v>48</c:v>
                </c:pt>
                <c:pt idx="42">
                  <c:v>49</c:v>
                </c:pt>
                <c:pt idx="43">
                  <c:v>50</c:v>
                </c:pt>
                <c:pt idx="44">
                  <c:v>51</c:v>
                </c:pt>
                <c:pt idx="45">
                  <c:v>52</c:v>
                </c:pt>
                <c:pt idx="46">
                  <c:v>53</c:v>
                </c:pt>
                <c:pt idx="47">
                  <c:v>54</c:v>
                </c:pt>
                <c:pt idx="48">
                  <c:v>55</c:v>
                </c:pt>
                <c:pt idx="49">
                  <c:v>56</c:v>
                </c:pt>
                <c:pt idx="50">
                  <c:v>57</c:v>
                </c:pt>
                <c:pt idx="51">
                  <c:v>58</c:v>
                </c:pt>
                <c:pt idx="52">
                  <c:v>59</c:v>
                </c:pt>
                <c:pt idx="53">
                  <c:v>60</c:v>
                </c:pt>
                <c:pt idx="54">
                  <c:v>61</c:v>
                </c:pt>
                <c:pt idx="55">
                  <c:v>62</c:v>
                </c:pt>
                <c:pt idx="56">
                  <c:v>63</c:v>
                </c:pt>
                <c:pt idx="57">
                  <c:v>64</c:v>
                </c:pt>
                <c:pt idx="58">
                  <c:v>65</c:v>
                </c:pt>
                <c:pt idx="59">
                  <c:v>66</c:v>
                </c:pt>
                <c:pt idx="60">
                  <c:v>67</c:v>
                </c:pt>
                <c:pt idx="61">
                  <c:v>68</c:v>
                </c:pt>
                <c:pt idx="62">
                  <c:v>69</c:v>
                </c:pt>
                <c:pt idx="63">
                  <c:v>70</c:v>
                </c:pt>
                <c:pt idx="64">
                  <c:v>71</c:v>
                </c:pt>
                <c:pt idx="65">
                  <c:v>72</c:v>
                </c:pt>
                <c:pt idx="66">
                  <c:v>73</c:v>
                </c:pt>
                <c:pt idx="67">
                  <c:v>74</c:v>
                </c:pt>
                <c:pt idx="68">
                  <c:v>75</c:v>
                </c:pt>
                <c:pt idx="69">
                  <c:v>76</c:v>
                </c:pt>
                <c:pt idx="70">
                  <c:v>77</c:v>
                </c:pt>
                <c:pt idx="71">
                  <c:v>78</c:v>
                </c:pt>
                <c:pt idx="72">
                  <c:v>79</c:v>
                </c:pt>
                <c:pt idx="73">
                  <c:v>80</c:v>
                </c:pt>
                <c:pt idx="74">
                  <c:v>81</c:v>
                </c:pt>
                <c:pt idx="75">
                  <c:v>82</c:v>
                </c:pt>
                <c:pt idx="76">
                  <c:v>83</c:v>
                </c:pt>
                <c:pt idx="77">
                  <c:v>84</c:v>
                </c:pt>
                <c:pt idx="78">
                  <c:v>85</c:v>
                </c:pt>
                <c:pt idx="79">
                  <c:v>86</c:v>
                </c:pt>
                <c:pt idx="80">
                  <c:v>87</c:v>
                </c:pt>
                <c:pt idx="81">
                  <c:v>88</c:v>
                </c:pt>
                <c:pt idx="82">
                  <c:v>89</c:v>
                </c:pt>
                <c:pt idx="83">
                  <c:v>90</c:v>
                </c:pt>
                <c:pt idx="84">
                  <c:v>91</c:v>
                </c:pt>
                <c:pt idx="85">
                  <c:v>92</c:v>
                </c:pt>
                <c:pt idx="86">
                  <c:v>93</c:v>
                </c:pt>
                <c:pt idx="87">
                  <c:v>94</c:v>
                </c:pt>
                <c:pt idx="88">
                  <c:v>95</c:v>
                </c:pt>
                <c:pt idx="89">
                  <c:v>96</c:v>
                </c:pt>
              </c:numCache>
            </c:numRef>
          </c:xVal>
          <c:yVal>
            <c:numRef>
              <c:f>Sheet1!$D$2:$D$91</c:f>
              <c:numCache>
                <c:formatCode>General</c:formatCode>
                <c:ptCount val="90"/>
                <c:pt idx="0">
                  <c:v>4.3772400000000003E-2</c:v>
                </c:pt>
                <c:pt idx="1">
                  <c:v>5.1518399999999999E-2</c:v>
                </c:pt>
                <c:pt idx="2">
                  <c:v>2.81894E-2</c:v>
                </c:pt>
                <c:pt idx="3">
                  <c:v>7.9354400000000005E-2</c:v>
                </c:pt>
                <c:pt idx="4">
                  <c:v>5.1121399999999997E-2</c:v>
                </c:pt>
                <c:pt idx="5">
                  <c:v>6.0767399999999999E-2</c:v>
                </c:pt>
                <c:pt idx="6">
                  <c:v>4.1372399999999997E-2</c:v>
                </c:pt>
                <c:pt idx="7">
                  <c:v>2.4402400000000001E-2</c:v>
                </c:pt>
                <c:pt idx="8">
                  <c:v>1.9809400000000001E-2</c:v>
                </c:pt>
                <c:pt idx="9">
                  <c:v>3.8687399999999997E-2</c:v>
                </c:pt>
                <c:pt idx="10">
                  <c:v>3.1579400000000001E-2</c:v>
                </c:pt>
                <c:pt idx="11">
                  <c:v>4.7440400000000001E-2</c:v>
                </c:pt>
                <c:pt idx="12">
                  <c:v>6.0250400000000003E-2</c:v>
                </c:pt>
                <c:pt idx="13">
                  <c:v>7.9831399999999997E-2</c:v>
                </c:pt>
                <c:pt idx="14">
                  <c:v>3.7520400000000002E-2</c:v>
                </c:pt>
                <c:pt idx="15">
                  <c:v>2.8868399999999999E-2</c:v>
                </c:pt>
                <c:pt idx="16">
                  <c:v>2.8854399999999999E-2</c:v>
                </c:pt>
                <c:pt idx="17">
                  <c:v>2.53934E-2</c:v>
                </c:pt>
                <c:pt idx="18">
                  <c:v>2.05264E-2</c:v>
                </c:pt>
                <c:pt idx="19">
                  <c:v>2.0250400000000002E-2</c:v>
                </c:pt>
                <c:pt idx="20">
                  <c:v>2.4753399999999998E-2</c:v>
                </c:pt>
                <c:pt idx="21">
                  <c:v>2.6363399999999999E-2</c:v>
                </c:pt>
                <c:pt idx="22">
                  <c:v>2.3210399999999999E-2</c:v>
                </c:pt>
                <c:pt idx="23">
                  <c:v>2.0842400000000001E-2</c:v>
                </c:pt>
                <c:pt idx="24">
                  <c:v>2.7741399999999999E-2</c:v>
                </c:pt>
                <c:pt idx="25">
                  <c:v>7.4313400000000002E-2</c:v>
                </c:pt>
                <c:pt idx="26">
                  <c:v>4.2552399999999997E-2</c:v>
                </c:pt>
                <c:pt idx="27">
                  <c:v>2.1838400000000001E-2</c:v>
                </c:pt>
                <c:pt idx="28">
                  <c:v>2.9717400000000001E-2</c:v>
                </c:pt>
                <c:pt idx="29">
                  <c:v>5.5521399999999999E-2</c:v>
                </c:pt>
                <c:pt idx="30">
                  <c:v>6.6642400000000004E-2</c:v>
                </c:pt>
                <c:pt idx="31">
                  <c:v>5.83814E-2</c:v>
                </c:pt>
                <c:pt idx="32">
                  <c:v>5.2571399999999997E-2</c:v>
                </c:pt>
                <c:pt idx="33">
                  <c:v>4.59824E-2</c:v>
                </c:pt>
                <c:pt idx="34">
                  <c:v>2.19624E-2</c:v>
                </c:pt>
                <c:pt idx="35">
                  <c:v>3.2992399999999998E-2</c:v>
                </c:pt>
                <c:pt idx="36">
                  <c:v>6.1452399999999997E-2</c:v>
                </c:pt>
                <c:pt idx="37">
                  <c:v>2.9030400000000001E-2</c:v>
                </c:pt>
                <c:pt idx="38">
                  <c:v>0.13283439999999999</c:v>
                </c:pt>
                <c:pt idx="39">
                  <c:v>3.4646400000000001E-2</c:v>
                </c:pt>
                <c:pt idx="40">
                  <c:v>3.4775399999999998E-2</c:v>
                </c:pt>
                <c:pt idx="41">
                  <c:v>5.2328399999999997E-2</c:v>
                </c:pt>
                <c:pt idx="42">
                  <c:v>2.25314E-2</c:v>
                </c:pt>
                <c:pt idx="43">
                  <c:v>2.1263399999999998E-2</c:v>
                </c:pt>
                <c:pt idx="44">
                  <c:v>4.7283400000000003E-2</c:v>
                </c:pt>
                <c:pt idx="45">
                  <c:v>3.4696400000000002E-2</c:v>
                </c:pt>
                <c:pt idx="46">
                  <c:v>4.22014E-2</c:v>
                </c:pt>
                <c:pt idx="47">
                  <c:v>1.8623399999999998E-2</c:v>
                </c:pt>
                <c:pt idx="48">
                  <c:v>3.11484E-2</c:v>
                </c:pt>
                <c:pt idx="49">
                  <c:v>2.37834E-2</c:v>
                </c:pt>
                <c:pt idx="50">
                  <c:v>3.8748400000000002E-2</c:v>
                </c:pt>
                <c:pt idx="51">
                  <c:v>3.9746400000000001E-2</c:v>
                </c:pt>
                <c:pt idx="52">
                  <c:v>3.8233400000000001E-2</c:v>
                </c:pt>
                <c:pt idx="53">
                  <c:v>6.7982399999999998E-2</c:v>
                </c:pt>
                <c:pt idx="54">
                  <c:v>3.1890399999999999E-2</c:v>
                </c:pt>
                <c:pt idx="55">
                  <c:v>2.58864E-2</c:v>
                </c:pt>
                <c:pt idx="56">
                  <c:v>3.2264399999999999E-2</c:v>
                </c:pt>
                <c:pt idx="57">
                  <c:v>2.4006400000000001E-2</c:v>
                </c:pt>
                <c:pt idx="58">
                  <c:v>2.6084400000000001E-2</c:v>
                </c:pt>
                <c:pt idx="59">
                  <c:v>1.97704E-2</c:v>
                </c:pt>
                <c:pt idx="60">
                  <c:v>2.2335399999999998E-2</c:v>
                </c:pt>
                <c:pt idx="61">
                  <c:v>2.4435399999999999E-2</c:v>
                </c:pt>
                <c:pt idx="62">
                  <c:v>3.8802400000000001E-2</c:v>
                </c:pt>
                <c:pt idx="63">
                  <c:v>0.1544624</c:v>
                </c:pt>
                <c:pt idx="64">
                  <c:v>6.03034E-2</c:v>
                </c:pt>
                <c:pt idx="65">
                  <c:v>2.78084E-2</c:v>
                </c:pt>
                <c:pt idx="66">
                  <c:v>4.0431399999999999E-2</c:v>
                </c:pt>
                <c:pt idx="67">
                  <c:v>3.9351400000000002E-2</c:v>
                </c:pt>
                <c:pt idx="68">
                  <c:v>2.3806399999999998E-2</c:v>
                </c:pt>
                <c:pt idx="69">
                  <c:v>0.18015239999999999</c:v>
                </c:pt>
                <c:pt idx="70">
                  <c:v>1.5814399999999999E-2</c:v>
                </c:pt>
                <c:pt idx="71">
                  <c:v>1.9983399999999998E-2</c:v>
                </c:pt>
                <c:pt idx="72">
                  <c:v>0.15932640000000001</c:v>
                </c:pt>
                <c:pt idx="73">
                  <c:v>2.45924E-2</c:v>
                </c:pt>
                <c:pt idx="74">
                  <c:v>3.40554E-2</c:v>
                </c:pt>
                <c:pt idx="75">
                  <c:v>4.0601400000000003E-2</c:v>
                </c:pt>
                <c:pt idx="76">
                  <c:v>3.21404E-2</c:v>
                </c:pt>
                <c:pt idx="77">
                  <c:v>3.1285399999999998E-2</c:v>
                </c:pt>
                <c:pt idx="78">
                  <c:v>3.24674E-2</c:v>
                </c:pt>
                <c:pt idx="79">
                  <c:v>7.1233400000000002E-2</c:v>
                </c:pt>
                <c:pt idx="80">
                  <c:v>8.8531399999999996E-2</c:v>
                </c:pt>
                <c:pt idx="81">
                  <c:v>0.23435339999999999</c:v>
                </c:pt>
                <c:pt idx="82">
                  <c:v>0.35042139999999999</c:v>
                </c:pt>
                <c:pt idx="83">
                  <c:v>9.2354400000000003E-2</c:v>
                </c:pt>
                <c:pt idx="84">
                  <c:v>4.1236399999999999E-2</c:v>
                </c:pt>
                <c:pt idx="85">
                  <c:v>3.52634E-2</c:v>
                </c:pt>
                <c:pt idx="86">
                  <c:v>4.9439400000000001E-2</c:v>
                </c:pt>
                <c:pt idx="87">
                  <c:v>3.6702400000000003E-2</c:v>
                </c:pt>
                <c:pt idx="88">
                  <c:v>9.9885399999999999E-2</c:v>
                </c:pt>
                <c:pt idx="89">
                  <c:v>0.17673440000000001</c:v>
                </c:pt>
              </c:numCache>
            </c:numRef>
          </c:yVal>
        </c:ser>
        <c:axId val="83479936"/>
        <c:axId val="117883648"/>
      </c:scatterChart>
      <c:valAx>
        <c:axId val="83479936"/>
        <c:scaling>
          <c:orientation val="minMax"/>
          <c:max val="98"/>
          <c:min val="6"/>
        </c:scaling>
        <c:axPos val="b"/>
        <c:title>
          <c:tx>
            <c:rich>
              <a:bodyPr/>
              <a:lstStyle/>
              <a:p>
                <a:pPr>
                  <a:defRPr sz="1200"/>
                </a:pPr>
                <a:r>
                  <a:rPr lang="ja-JP" altLang="en-US" sz="1200"/>
                  <a:t>残基番号</a:t>
                </a:r>
              </a:p>
            </c:rich>
          </c:tx>
          <c:layout/>
        </c:title>
        <c:numFmt formatCode="General" sourceLinked="1"/>
        <c:tickLblPos val="nextTo"/>
        <c:crossAx val="117883648"/>
        <c:crosses val="autoZero"/>
        <c:crossBetween val="midCat"/>
      </c:valAx>
      <c:valAx>
        <c:axId val="117883648"/>
        <c:scaling>
          <c:orientation val="minMax"/>
        </c:scaling>
        <c:axPos val="l"/>
        <c:majorGridlines/>
        <c:title>
          <c:tx>
            <c:rich>
              <a:bodyPr rot="-5400000" vert="horz"/>
              <a:lstStyle/>
              <a:p>
                <a:pPr>
                  <a:defRPr/>
                </a:pPr>
                <a:r>
                  <a:rPr lang="en-US" altLang="ja-JP" sz="1200">
                    <a:latin typeface="Symbol" pitchFamily="18" charset="2"/>
                  </a:rPr>
                  <a:t>D</a:t>
                </a:r>
                <a:endParaRPr lang="ja-JP" altLang="en-US">
                  <a:latin typeface="Symbol" pitchFamily="18" charset="2"/>
                </a:endParaRPr>
              </a:p>
            </c:rich>
          </c:tx>
          <c:layout/>
        </c:title>
        <c:numFmt formatCode="General" sourceLinked="1"/>
        <c:tickLblPos val="nextTo"/>
        <c:crossAx val="83479936"/>
        <c:crosses val="autoZero"/>
        <c:crossBetween val="midCat"/>
      </c:valAx>
    </c:plotArea>
    <c:legend>
      <c:legendPos val="r"/>
      <c:layout>
        <c:manualLayout>
          <c:xMode val="edge"/>
          <c:yMode val="edge"/>
          <c:x val="0.27110238754561655"/>
          <c:y val="6.0818743895436254E-2"/>
          <c:w val="0.50327659570965566"/>
          <c:h val="9.7989938757655284E-2"/>
        </c:manualLayout>
      </c:layout>
      <c:txPr>
        <a:bodyPr/>
        <a:lstStyle/>
        <a:p>
          <a:pPr>
            <a:defRPr sz="1200"/>
          </a:pPr>
          <a:endParaRPr lang="ja-JP"/>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0.13942013062320696"/>
          <c:y val="0.18770438819114577"/>
          <c:w val="0.78432490996764881"/>
          <c:h val="0.61218223755088508"/>
        </c:manualLayout>
      </c:layout>
      <c:scatterChart>
        <c:scatterStyle val="lineMarker"/>
        <c:ser>
          <c:idx val="0"/>
          <c:order val="0"/>
          <c:tx>
            <c:strRef>
              <c:f>Sheet1!$C$1</c:f>
              <c:strCache>
                <c:ptCount val="1"/>
                <c:pt idx="0">
                  <c:v>UMD Psi</c:v>
                </c:pt>
              </c:strCache>
            </c:strRef>
          </c:tx>
          <c:spPr>
            <a:ln w="19050"/>
          </c:spPr>
          <c:marker>
            <c:symbol val="none"/>
          </c:marker>
          <c:dPt>
            <c:idx val="13"/>
            <c:spPr>
              <a:ln w="19050"/>
            </c:spPr>
          </c:dPt>
          <c:xVal>
            <c:numRef>
              <c:f>Sheet1!$A$2:$A$91</c:f>
              <c:numCache>
                <c:formatCode>General</c:formatCode>
                <c:ptCount val="90"/>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pt idx="40">
                  <c:v>47</c:v>
                </c:pt>
                <c:pt idx="41">
                  <c:v>48</c:v>
                </c:pt>
                <c:pt idx="42">
                  <c:v>49</c:v>
                </c:pt>
                <c:pt idx="43">
                  <c:v>50</c:v>
                </c:pt>
                <c:pt idx="44">
                  <c:v>51</c:v>
                </c:pt>
                <c:pt idx="45">
                  <c:v>52</c:v>
                </c:pt>
                <c:pt idx="46">
                  <c:v>53</c:v>
                </c:pt>
                <c:pt idx="47">
                  <c:v>54</c:v>
                </c:pt>
                <c:pt idx="48">
                  <c:v>55</c:v>
                </c:pt>
                <c:pt idx="49">
                  <c:v>56</c:v>
                </c:pt>
                <c:pt idx="50">
                  <c:v>57</c:v>
                </c:pt>
                <c:pt idx="51">
                  <c:v>58</c:v>
                </c:pt>
                <c:pt idx="52">
                  <c:v>59</c:v>
                </c:pt>
                <c:pt idx="53">
                  <c:v>60</c:v>
                </c:pt>
                <c:pt idx="54">
                  <c:v>61</c:v>
                </c:pt>
                <c:pt idx="55">
                  <c:v>62</c:v>
                </c:pt>
                <c:pt idx="56">
                  <c:v>63</c:v>
                </c:pt>
                <c:pt idx="57">
                  <c:v>64</c:v>
                </c:pt>
                <c:pt idx="58">
                  <c:v>65</c:v>
                </c:pt>
                <c:pt idx="59">
                  <c:v>66</c:v>
                </c:pt>
                <c:pt idx="60">
                  <c:v>67</c:v>
                </c:pt>
                <c:pt idx="61">
                  <c:v>68</c:v>
                </c:pt>
                <c:pt idx="62">
                  <c:v>69</c:v>
                </c:pt>
                <c:pt idx="63">
                  <c:v>70</c:v>
                </c:pt>
                <c:pt idx="64">
                  <c:v>71</c:v>
                </c:pt>
                <c:pt idx="65">
                  <c:v>72</c:v>
                </c:pt>
                <c:pt idx="66">
                  <c:v>73</c:v>
                </c:pt>
                <c:pt idx="67">
                  <c:v>74</c:v>
                </c:pt>
                <c:pt idx="68">
                  <c:v>75</c:v>
                </c:pt>
                <c:pt idx="69">
                  <c:v>76</c:v>
                </c:pt>
                <c:pt idx="70">
                  <c:v>77</c:v>
                </c:pt>
                <c:pt idx="71">
                  <c:v>78</c:v>
                </c:pt>
                <c:pt idx="72">
                  <c:v>79</c:v>
                </c:pt>
                <c:pt idx="73">
                  <c:v>80</c:v>
                </c:pt>
                <c:pt idx="74">
                  <c:v>81</c:v>
                </c:pt>
                <c:pt idx="75">
                  <c:v>82</c:v>
                </c:pt>
                <c:pt idx="76">
                  <c:v>83</c:v>
                </c:pt>
                <c:pt idx="77">
                  <c:v>84</c:v>
                </c:pt>
                <c:pt idx="78">
                  <c:v>85</c:v>
                </c:pt>
                <c:pt idx="79">
                  <c:v>86</c:v>
                </c:pt>
                <c:pt idx="80">
                  <c:v>87</c:v>
                </c:pt>
                <c:pt idx="81">
                  <c:v>88</c:v>
                </c:pt>
                <c:pt idx="82">
                  <c:v>89</c:v>
                </c:pt>
                <c:pt idx="83">
                  <c:v>90</c:v>
                </c:pt>
                <c:pt idx="84">
                  <c:v>91</c:v>
                </c:pt>
                <c:pt idx="85">
                  <c:v>92</c:v>
                </c:pt>
                <c:pt idx="86">
                  <c:v>93</c:v>
                </c:pt>
                <c:pt idx="87">
                  <c:v>94</c:v>
                </c:pt>
                <c:pt idx="88">
                  <c:v>95</c:v>
                </c:pt>
                <c:pt idx="89">
                  <c:v>96</c:v>
                </c:pt>
              </c:numCache>
            </c:numRef>
          </c:xVal>
          <c:yVal>
            <c:numRef>
              <c:f>Sheet1!$C$2:$C$91</c:f>
              <c:numCache>
                <c:formatCode>General</c:formatCode>
                <c:ptCount val="90"/>
                <c:pt idx="0">
                  <c:v>3.7210399999999998E-2</c:v>
                </c:pt>
                <c:pt idx="1">
                  <c:v>5.1600399999999998E-2</c:v>
                </c:pt>
                <c:pt idx="2">
                  <c:v>2.1271399999999999E-2</c:v>
                </c:pt>
                <c:pt idx="3">
                  <c:v>3.0581400000000002E-2</c:v>
                </c:pt>
                <c:pt idx="4">
                  <c:v>4.2325399999999999E-2</c:v>
                </c:pt>
                <c:pt idx="5">
                  <c:v>3.2212400000000002E-2</c:v>
                </c:pt>
                <c:pt idx="6">
                  <c:v>3.20784E-2</c:v>
                </c:pt>
                <c:pt idx="7">
                  <c:v>1.7824400000000001E-2</c:v>
                </c:pt>
                <c:pt idx="8">
                  <c:v>1.6804400000000001E-2</c:v>
                </c:pt>
                <c:pt idx="9">
                  <c:v>2.6983400000000001E-2</c:v>
                </c:pt>
                <c:pt idx="10">
                  <c:v>3.5480400000000002E-2</c:v>
                </c:pt>
                <c:pt idx="11">
                  <c:v>3.9595400000000003E-2</c:v>
                </c:pt>
                <c:pt idx="12">
                  <c:v>3.0397400000000002E-2</c:v>
                </c:pt>
                <c:pt idx="13">
                  <c:v>0.1594294</c:v>
                </c:pt>
                <c:pt idx="14">
                  <c:v>4.5761400000000001E-2</c:v>
                </c:pt>
                <c:pt idx="15">
                  <c:v>3.2888399999999998E-2</c:v>
                </c:pt>
                <c:pt idx="16">
                  <c:v>4.5917399999999997E-2</c:v>
                </c:pt>
                <c:pt idx="17">
                  <c:v>2.61184E-2</c:v>
                </c:pt>
                <c:pt idx="18">
                  <c:v>1.66134E-2</c:v>
                </c:pt>
                <c:pt idx="19">
                  <c:v>1.7828400000000001E-2</c:v>
                </c:pt>
                <c:pt idx="20">
                  <c:v>2.4424399999999999E-2</c:v>
                </c:pt>
                <c:pt idx="21">
                  <c:v>2.44564E-2</c:v>
                </c:pt>
                <c:pt idx="22">
                  <c:v>2.6182400000000002E-2</c:v>
                </c:pt>
                <c:pt idx="23">
                  <c:v>2.23964E-2</c:v>
                </c:pt>
                <c:pt idx="24">
                  <c:v>2.4281400000000002E-2</c:v>
                </c:pt>
                <c:pt idx="25">
                  <c:v>8.2226400000000005E-2</c:v>
                </c:pt>
                <c:pt idx="26">
                  <c:v>5.4159400000000003E-2</c:v>
                </c:pt>
                <c:pt idx="27">
                  <c:v>2.1330399999999999E-2</c:v>
                </c:pt>
                <c:pt idx="28">
                  <c:v>3.3538400000000003E-2</c:v>
                </c:pt>
                <c:pt idx="29">
                  <c:v>4.1376400000000001E-2</c:v>
                </c:pt>
                <c:pt idx="30">
                  <c:v>3.8922400000000003E-2</c:v>
                </c:pt>
                <c:pt idx="31">
                  <c:v>5.1273399999999997E-2</c:v>
                </c:pt>
                <c:pt idx="32">
                  <c:v>4.8049399999999999E-2</c:v>
                </c:pt>
                <c:pt idx="33">
                  <c:v>3.0165399999999998E-2</c:v>
                </c:pt>
                <c:pt idx="34">
                  <c:v>2.6748399999999999E-2</c:v>
                </c:pt>
                <c:pt idx="35">
                  <c:v>1.88264E-2</c:v>
                </c:pt>
                <c:pt idx="36">
                  <c:v>3.5226399999999998E-2</c:v>
                </c:pt>
                <c:pt idx="37">
                  <c:v>2.2508400000000001E-2</c:v>
                </c:pt>
                <c:pt idx="38">
                  <c:v>0.1279814</c:v>
                </c:pt>
                <c:pt idx="39">
                  <c:v>1.7627400000000001E-2</c:v>
                </c:pt>
                <c:pt idx="40">
                  <c:v>2.3111400000000001E-2</c:v>
                </c:pt>
                <c:pt idx="41">
                  <c:v>3.3187399999999999E-2</c:v>
                </c:pt>
                <c:pt idx="42">
                  <c:v>1.73274E-2</c:v>
                </c:pt>
                <c:pt idx="43">
                  <c:v>2.0403399999999999E-2</c:v>
                </c:pt>
                <c:pt idx="44">
                  <c:v>4.8470399999999997E-2</c:v>
                </c:pt>
                <c:pt idx="45">
                  <c:v>3.0348400000000001E-2</c:v>
                </c:pt>
                <c:pt idx="46">
                  <c:v>3.5557400000000003E-2</c:v>
                </c:pt>
                <c:pt idx="47">
                  <c:v>1.7316399999999999E-2</c:v>
                </c:pt>
                <c:pt idx="48">
                  <c:v>1.9618400000000001E-2</c:v>
                </c:pt>
                <c:pt idx="49">
                  <c:v>2.6232399999999999E-2</c:v>
                </c:pt>
                <c:pt idx="50">
                  <c:v>2.08764E-2</c:v>
                </c:pt>
                <c:pt idx="51">
                  <c:v>3.5258400000000002E-2</c:v>
                </c:pt>
                <c:pt idx="52">
                  <c:v>1.9241399999999999E-2</c:v>
                </c:pt>
                <c:pt idx="53">
                  <c:v>2.57784E-2</c:v>
                </c:pt>
                <c:pt idx="54">
                  <c:v>2.05744E-2</c:v>
                </c:pt>
                <c:pt idx="55">
                  <c:v>1.8856399999999999E-2</c:v>
                </c:pt>
                <c:pt idx="56">
                  <c:v>3.1475400000000001E-2</c:v>
                </c:pt>
                <c:pt idx="57">
                  <c:v>1.9373399999999999E-2</c:v>
                </c:pt>
                <c:pt idx="58">
                  <c:v>2.0802399999999999E-2</c:v>
                </c:pt>
                <c:pt idx="59">
                  <c:v>1.8311399999999999E-2</c:v>
                </c:pt>
                <c:pt idx="60">
                  <c:v>2.2158400000000002E-2</c:v>
                </c:pt>
                <c:pt idx="61">
                  <c:v>2.33674E-2</c:v>
                </c:pt>
                <c:pt idx="62">
                  <c:v>4.55384E-2</c:v>
                </c:pt>
                <c:pt idx="63">
                  <c:v>0.1243544</c:v>
                </c:pt>
                <c:pt idx="64">
                  <c:v>7.0970400000000003E-2</c:v>
                </c:pt>
                <c:pt idx="65">
                  <c:v>3.4443399999999999E-2</c:v>
                </c:pt>
                <c:pt idx="66">
                  <c:v>3.4697400000000003E-2</c:v>
                </c:pt>
                <c:pt idx="67">
                  <c:v>3.80594E-2</c:v>
                </c:pt>
                <c:pt idx="68">
                  <c:v>1.8624399999999999E-2</c:v>
                </c:pt>
                <c:pt idx="69">
                  <c:v>0.15158140000000001</c:v>
                </c:pt>
                <c:pt idx="70">
                  <c:v>3.1311400000000003E-2</c:v>
                </c:pt>
                <c:pt idx="71">
                  <c:v>2.9269400000000001E-2</c:v>
                </c:pt>
                <c:pt idx="72">
                  <c:v>0.15834239999999999</c:v>
                </c:pt>
                <c:pt idx="73">
                  <c:v>1.8837400000000001E-2</c:v>
                </c:pt>
                <c:pt idx="74">
                  <c:v>3.6258400000000003E-2</c:v>
                </c:pt>
                <c:pt idx="75">
                  <c:v>4.0821400000000001E-2</c:v>
                </c:pt>
                <c:pt idx="76">
                  <c:v>5.3822399999999999E-2</c:v>
                </c:pt>
                <c:pt idx="77">
                  <c:v>1.7187399999999999E-2</c:v>
                </c:pt>
                <c:pt idx="78">
                  <c:v>2.9120400000000001E-2</c:v>
                </c:pt>
                <c:pt idx="79">
                  <c:v>4.6474399999999999E-2</c:v>
                </c:pt>
                <c:pt idx="80">
                  <c:v>3.7293399999999997E-2</c:v>
                </c:pt>
                <c:pt idx="81">
                  <c:v>5.9378399999999998E-2</c:v>
                </c:pt>
                <c:pt idx="82">
                  <c:v>4.7701399999999998E-2</c:v>
                </c:pt>
                <c:pt idx="83">
                  <c:v>2.9475399999999999E-2</c:v>
                </c:pt>
                <c:pt idx="84">
                  <c:v>2.4573399999999999E-2</c:v>
                </c:pt>
                <c:pt idx="85">
                  <c:v>2.97954E-2</c:v>
                </c:pt>
                <c:pt idx="86">
                  <c:v>2.4545399999999998E-2</c:v>
                </c:pt>
                <c:pt idx="87">
                  <c:v>2.8787400000000001E-2</c:v>
                </c:pt>
                <c:pt idx="88">
                  <c:v>8.44274E-2</c:v>
                </c:pt>
                <c:pt idx="89">
                  <c:v>0.1581774</c:v>
                </c:pt>
              </c:numCache>
            </c:numRef>
          </c:yVal>
        </c:ser>
        <c:ser>
          <c:idx val="1"/>
          <c:order val="1"/>
          <c:tx>
            <c:strRef>
              <c:f>Sheet1!$E$1</c:f>
              <c:strCache>
                <c:ptCount val="1"/>
                <c:pt idx="0">
                  <c:v>Free Psi</c:v>
                </c:pt>
              </c:strCache>
            </c:strRef>
          </c:tx>
          <c:spPr>
            <a:ln w="19050"/>
          </c:spPr>
          <c:marker>
            <c:spPr>
              <a:noFill/>
              <a:ln w="0" cap="sq">
                <a:noFill/>
              </a:ln>
            </c:spPr>
          </c:marker>
          <c:xVal>
            <c:numRef>
              <c:f>Sheet1!$A$2:$A$91</c:f>
              <c:numCache>
                <c:formatCode>General</c:formatCode>
                <c:ptCount val="90"/>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pt idx="40">
                  <c:v>47</c:v>
                </c:pt>
                <c:pt idx="41">
                  <c:v>48</c:v>
                </c:pt>
                <c:pt idx="42">
                  <c:v>49</c:v>
                </c:pt>
                <c:pt idx="43">
                  <c:v>50</c:v>
                </c:pt>
                <c:pt idx="44">
                  <c:v>51</c:v>
                </c:pt>
                <c:pt idx="45">
                  <c:v>52</c:v>
                </c:pt>
                <c:pt idx="46">
                  <c:v>53</c:v>
                </c:pt>
                <c:pt idx="47">
                  <c:v>54</c:v>
                </c:pt>
                <c:pt idx="48">
                  <c:v>55</c:v>
                </c:pt>
                <c:pt idx="49">
                  <c:v>56</c:v>
                </c:pt>
                <c:pt idx="50">
                  <c:v>57</c:v>
                </c:pt>
                <c:pt idx="51">
                  <c:v>58</c:v>
                </c:pt>
                <c:pt idx="52">
                  <c:v>59</c:v>
                </c:pt>
                <c:pt idx="53">
                  <c:v>60</c:v>
                </c:pt>
                <c:pt idx="54">
                  <c:v>61</c:v>
                </c:pt>
                <c:pt idx="55">
                  <c:v>62</c:v>
                </c:pt>
                <c:pt idx="56">
                  <c:v>63</c:v>
                </c:pt>
                <c:pt idx="57">
                  <c:v>64</c:v>
                </c:pt>
                <c:pt idx="58">
                  <c:v>65</c:v>
                </c:pt>
                <c:pt idx="59">
                  <c:v>66</c:v>
                </c:pt>
                <c:pt idx="60">
                  <c:v>67</c:v>
                </c:pt>
                <c:pt idx="61">
                  <c:v>68</c:v>
                </c:pt>
                <c:pt idx="62">
                  <c:v>69</c:v>
                </c:pt>
                <c:pt idx="63">
                  <c:v>70</c:v>
                </c:pt>
                <c:pt idx="64">
                  <c:v>71</c:v>
                </c:pt>
                <c:pt idx="65">
                  <c:v>72</c:v>
                </c:pt>
                <c:pt idx="66">
                  <c:v>73</c:v>
                </c:pt>
                <c:pt idx="67">
                  <c:v>74</c:v>
                </c:pt>
                <c:pt idx="68">
                  <c:v>75</c:v>
                </c:pt>
                <c:pt idx="69">
                  <c:v>76</c:v>
                </c:pt>
                <c:pt idx="70">
                  <c:v>77</c:v>
                </c:pt>
                <c:pt idx="71">
                  <c:v>78</c:v>
                </c:pt>
                <c:pt idx="72">
                  <c:v>79</c:v>
                </c:pt>
                <c:pt idx="73">
                  <c:v>80</c:v>
                </c:pt>
                <c:pt idx="74">
                  <c:v>81</c:v>
                </c:pt>
                <c:pt idx="75">
                  <c:v>82</c:v>
                </c:pt>
                <c:pt idx="76">
                  <c:v>83</c:v>
                </c:pt>
                <c:pt idx="77">
                  <c:v>84</c:v>
                </c:pt>
                <c:pt idx="78">
                  <c:v>85</c:v>
                </c:pt>
                <c:pt idx="79">
                  <c:v>86</c:v>
                </c:pt>
                <c:pt idx="80">
                  <c:v>87</c:v>
                </c:pt>
                <c:pt idx="81">
                  <c:v>88</c:v>
                </c:pt>
                <c:pt idx="82">
                  <c:v>89</c:v>
                </c:pt>
                <c:pt idx="83">
                  <c:v>90</c:v>
                </c:pt>
                <c:pt idx="84">
                  <c:v>91</c:v>
                </c:pt>
                <c:pt idx="85">
                  <c:v>92</c:v>
                </c:pt>
                <c:pt idx="86">
                  <c:v>93</c:v>
                </c:pt>
                <c:pt idx="87">
                  <c:v>94</c:v>
                </c:pt>
                <c:pt idx="88">
                  <c:v>95</c:v>
                </c:pt>
                <c:pt idx="89">
                  <c:v>96</c:v>
                </c:pt>
              </c:numCache>
            </c:numRef>
          </c:xVal>
          <c:yVal>
            <c:numRef>
              <c:f>Sheet1!$E$2:$E$91</c:f>
              <c:numCache>
                <c:formatCode>General</c:formatCode>
                <c:ptCount val="90"/>
                <c:pt idx="0">
                  <c:v>5.05274E-2</c:v>
                </c:pt>
                <c:pt idx="1">
                  <c:v>0.12977340000000001</c:v>
                </c:pt>
                <c:pt idx="2">
                  <c:v>0.10233540000000001</c:v>
                </c:pt>
                <c:pt idx="3">
                  <c:v>3.8090400000000003E-2</c:v>
                </c:pt>
                <c:pt idx="4">
                  <c:v>2.4917399999999999E-2</c:v>
                </c:pt>
                <c:pt idx="5">
                  <c:v>2.9900400000000001E-2</c:v>
                </c:pt>
                <c:pt idx="6">
                  <c:v>4.0535399999999999E-2</c:v>
                </c:pt>
                <c:pt idx="7">
                  <c:v>1.69354E-2</c:v>
                </c:pt>
                <c:pt idx="8">
                  <c:v>1.7169400000000001E-2</c:v>
                </c:pt>
                <c:pt idx="9">
                  <c:v>3.2928399999999997E-2</c:v>
                </c:pt>
                <c:pt idx="10">
                  <c:v>2.25524E-2</c:v>
                </c:pt>
                <c:pt idx="11">
                  <c:v>3.1119399999999998E-2</c:v>
                </c:pt>
                <c:pt idx="12">
                  <c:v>4.0003400000000001E-2</c:v>
                </c:pt>
                <c:pt idx="13">
                  <c:v>8.6390400000000006E-2</c:v>
                </c:pt>
                <c:pt idx="14">
                  <c:v>2.55394E-2</c:v>
                </c:pt>
                <c:pt idx="15">
                  <c:v>2.9073399999999999E-2</c:v>
                </c:pt>
                <c:pt idx="16">
                  <c:v>2.81894E-2</c:v>
                </c:pt>
                <c:pt idx="17">
                  <c:v>2.61324E-2</c:v>
                </c:pt>
                <c:pt idx="18">
                  <c:v>1.8586399999999999E-2</c:v>
                </c:pt>
                <c:pt idx="19">
                  <c:v>1.7048399999999998E-2</c:v>
                </c:pt>
                <c:pt idx="20">
                  <c:v>1.84244E-2</c:v>
                </c:pt>
                <c:pt idx="21">
                  <c:v>2.5471400000000002E-2</c:v>
                </c:pt>
                <c:pt idx="22">
                  <c:v>3.0147400000000001E-2</c:v>
                </c:pt>
                <c:pt idx="23">
                  <c:v>2.2804399999999999E-2</c:v>
                </c:pt>
                <c:pt idx="24">
                  <c:v>2.2133400000000001E-2</c:v>
                </c:pt>
                <c:pt idx="25">
                  <c:v>6.5427399999999997E-2</c:v>
                </c:pt>
                <c:pt idx="26">
                  <c:v>4.5320399999999997E-2</c:v>
                </c:pt>
                <c:pt idx="27">
                  <c:v>2.1574400000000001E-2</c:v>
                </c:pt>
                <c:pt idx="28">
                  <c:v>3.1793399999999999E-2</c:v>
                </c:pt>
                <c:pt idx="29">
                  <c:v>5.2339400000000001E-2</c:v>
                </c:pt>
                <c:pt idx="30">
                  <c:v>3.4034399999999999E-2</c:v>
                </c:pt>
                <c:pt idx="31">
                  <c:v>5.8046399999999998E-2</c:v>
                </c:pt>
                <c:pt idx="32">
                  <c:v>3.3649400000000003E-2</c:v>
                </c:pt>
                <c:pt idx="33">
                  <c:v>2.65384E-2</c:v>
                </c:pt>
                <c:pt idx="34">
                  <c:v>3.72054E-2</c:v>
                </c:pt>
                <c:pt idx="35">
                  <c:v>3.4670399999999997E-2</c:v>
                </c:pt>
                <c:pt idx="36">
                  <c:v>3.84894E-2</c:v>
                </c:pt>
                <c:pt idx="37">
                  <c:v>2.12754E-2</c:v>
                </c:pt>
                <c:pt idx="38">
                  <c:v>0.2110744</c:v>
                </c:pt>
                <c:pt idx="39">
                  <c:v>2.6322399999999999E-2</c:v>
                </c:pt>
                <c:pt idx="40">
                  <c:v>2.5413399999999999E-2</c:v>
                </c:pt>
                <c:pt idx="41">
                  <c:v>4.41784E-2</c:v>
                </c:pt>
                <c:pt idx="42">
                  <c:v>1.8960399999999999E-2</c:v>
                </c:pt>
                <c:pt idx="43">
                  <c:v>1.91874E-2</c:v>
                </c:pt>
                <c:pt idx="44">
                  <c:v>3.2419400000000001E-2</c:v>
                </c:pt>
                <c:pt idx="45">
                  <c:v>2.8348399999999999E-2</c:v>
                </c:pt>
                <c:pt idx="46">
                  <c:v>4.1029400000000001E-2</c:v>
                </c:pt>
                <c:pt idx="47">
                  <c:v>1.7869400000000001E-2</c:v>
                </c:pt>
                <c:pt idx="48">
                  <c:v>2.6290399999999998E-2</c:v>
                </c:pt>
                <c:pt idx="49">
                  <c:v>2.26354E-2</c:v>
                </c:pt>
                <c:pt idx="50">
                  <c:v>2.8756400000000001E-2</c:v>
                </c:pt>
                <c:pt idx="51">
                  <c:v>2.69714E-2</c:v>
                </c:pt>
                <c:pt idx="52">
                  <c:v>2.39224E-2</c:v>
                </c:pt>
                <c:pt idx="53">
                  <c:v>5.2813400000000003E-2</c:v>
                </c:pt>
                <c:pt idx="54">
                  <c:v>2.11924E-2</c:v>
                </c:pt>
                <c:pt idx="55">
                  <c:v>2.74264E-2</c:v>
                </c:pt>
                <c:pt idx="56">
                  <c:v>3.0178400000000001E-2</c:v>
                </c:pt>
                <c:pt idx="57">
                  <c:v>1.92844E-2</c:v>
                </c:pt>
                <c:pt idx="58">
                  <c:v>1.8973400000000001E-2</c:v>
                </c:pt>
                <c:pt idx="59">
                  <c:v>1.7831400000000001E-2</c:v>
                </c:pt>
                <c:pt idx="60">
                  <c:v>1.7447399999999998E-2</c:v>
                </c:pt>
                <c:pt idx="61">
                  <c:v>2.0624400000000001E-2</c:v>
                </c:pt>
                <c:pt idx="62">
                  <c:v>3.2310400000000003E-2</c:v>
                </c:pt>
                <c:pt idx="63">
                  <c:v>0.1222414</c:v>
                </c:pt>
                <c:pt idx="64">
                  <c:v>7.0450399999999996E-2</c:v>
                </c:pt>
                <c:pt idx="65">
                  <c:v>3.4308400000000003E-2</c:v>
                </c:pt>
                <c:pt idx="66">
                  <c:v>3.4795399999999997E-2</c:v>
                </c:pt>
                <c:pt idx="67">
                  <c:v>3.7312400000000003E-2</c:v>
                </c:pt>
                <c:pt idx="68">
                  <c:v>1.6323399999999998E-2</c:v>
                </c:pt>
                <c:pt idx="69">
                  <c:v>0.14772840000000001</c:v>
                </c:pt>
                <c:pt idx="70">
                  <c:v>2.70414E-2</c:v>
                </c:pt>
                <c:pt idx="71">
                  <c:v>2.5368399999999999E-2</c:v>
                </c:pt>
                <c:pt idx="72">
                  <c:v>0.16296140000000001</c:v>
                </c:pt>
                <c:pt idx="73">
                  <c:v>2.3199399999999998E-2</c:v>
                </c:pt>
                <c:pt idx="74">
                  <c:v>4.0187399999999998E-2</c:v>
                </c:pt>
                <c:pt idx="75">
                  <c:v>3.25644E-2</c:v>
                </c:pt>
                <c:pt idx="76">
                  <c:v>3.5574399999999999E-2</c:v>
                </c:pt>
                <c:pt idx="77">
                  <c:v>1.9529399999999999E-2</c:v>
                </c:pt>
                <c:pt idx="78">
                  <c:v>2.57684E-2</c:v>
                </c:pt>
                <c:pt idx="79">
                  <c:v>4.0659399999999998E-2</c:v>
                </c:pt>
                <c:pt idx="80">
                  <c:v>5.4283400000000002E-2</c:v>
                </c:pt>
                <c:pt idx="81">
                  <c:v>0.1538564</c:v>
                </c:pt>
                <c:pt idx="82">
                  <c:v>4.29714E-2</c:v>
                </c:pt>
                <c:pt idx="83">
                  <c:v>0.17249039999999999</c:v>
                </c:pt>
                <c:pt idx="84">
                  <c:v>0.79273139999999997</c:v>
                </c:pt>
                <c:pt idx="85">
                  <c:v>3.0259399999999999E-2</c:v>
                </c:pt>
                <c:pt idx="86">
                  <c:v>3.6543399999999997E-2</c:v>
                </c:pt>
                <c:pt idx="87">
                  <c:v>3.0338400000000001E-2</c:v>
                </c:pt>
                <c:pt idx="88">
                  <c:v>7.4275400000000005E-2</c:v>
                </c:pt>
                <c:pt idx="89">
                  <c:v>0.33580339999999997</c:v>
                </c:pt>
              </c:numCache>
            </c:numRef>
          </c:yVal>
        </c:ser>
        <c:axId val="186354688"/>
        <c:axId val="186386688"/>
      </c:scatterChart>
      <c:valAx>
        <c:axId val="186354688"/>
        <c:scaling>
          <c:orientation val="minMax"/>
          <c:max val="98"/>
          <c:min val="6"/>
        </c:scaling>
        <c:axPos val="b"/>
        <c:title>
          <c:tx>
            <c:rich>
              <a:bodyPr/>
              <a:lstStyle/>
              <a:p>
                <a:pPr>
                  <a:defRPr sz="1200"/>
                </a:pPr>
                <a:r>
                  <a:rPr lang="ja-JP" altLang="en-US" sz="1200"/>
                  <a:t>残基番号</a:t>
                </a:r>
              </a:p>
            </c:rich>
          </c:tx>
          <c:layout/>
        </c:title>
        <c:numFmt formatCode="General" sourceLinked="1"/>
        <c:tickLblPos val="nextTo"/>
        <c:crossAx val="186386688"/>
        <c:crosses val="autoZero"/>
        <c:crossBetween val="midCat"/>
      </c:valAx>
      <c:valAx>
        <c:axId val="186386688"/>
        <c:scaling>
          <c:orientation val="minMax"/>
        </c:scaling>
        <c:axPos val="l"/>
        <c:majorGridlines/>
        <c:title>
          <c:tx>
            <c:rich>
              <a:bodyPr rot="-5400000" vert="horz"/>
              <a:lstStyle/>
              <a:p>
                <a:pPr>
                  <a:defRPr sz="1200"/>
                </a:pPr>
                <a:r>
                  <a:rPr lang="en-US" altLang="ja-JP" sz="1200">
                    <a:latin typeface="Symbol" pitchFamily="18" charset="2"/>
                  </a:rPr>
                  <a:t>D</a:t>
                </a:r>
                <a:endParaRPr lang="ja-JP" altLang="en-US" sz="1200">
                  <a:latin typeface="Symbol" pitchFamily="18" charset="2"/>
                </a:endParaRPr>
              </a:p>
            </c:rich>
          </c:tx>
          <c:layout/>
        </c:title>
        <c:numFmt formatCode="General" sourceLinked="1"/>
        <c:tickLblPos val="nextTo"/>
        <c:crossAx val="186354688"/>
        <c:crosses val="autoZero"/>
        <c:crossBetween val="midCat"/>
      </c:valAx>
    </c:plotArea>
    <c:legend>
      <c:legendPos val="r"/>
      <c:layout>
        <c:manualLayout>
          <c:xMode val="edge"/>
          <c:yMode val="edge"/>
          <c:x val="0.23398075940489216"/>
          <c:y val="8.1113532609584926E-2"/>
          <c:w val="0.55301245584019054"/>
          <c:h val="8.141717822462273E-2"/>
        </c:manualLayout>
      </c:layout>
      <c:txPr>
        <a:bodyPr/>
        <a:lstStyle/>
        <a:p>
          <a:pPr>
            <a:defRPr sz="1200"/>
          </a:pPr>
          <a:endParaRPr lang="ja-JP"/>
        </a:p>
      </c:txPr>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33813" y="0"/>
            <a:ext cx="2933700" cy="495300"/>
          </a:xfrm>
          <a:prstGeom prst="rect">
            <a:avLst/>
          </a:prstGeom>
        </p:spPr>
        <p:txBody>
          <a:bodyPr vert="horz" lIns="91440" tIns="45720" rIns="91440" bIns="45720" rtlCol="0"/>
          <a:lstStyle>
            <a:lvl1pPr algn="r">
              <a:defRPr sz="1200"/>
            </a:lvl1pPr>
          </a:lstStyle>
          <a:p>
            <a:fld id="{1A5C9B70-99CE-4B0A-9F55-81D8DD9EE9DC}" type="datetimeFigureOut">
              <a:rPr kumimoji="1" lang="ja-JP" altLang="en-US" smtClean="0"/>
              <a:pPr/>
              <a:t>2011/4/12</a:t>
            </a:fld>
            <a:endParaRPr kumimoji="1" lang="ja-JP" altLang="en-US"/>
          </a:p>
        </p:txBody>
      </p:sp>
      <p:sp>
        <p:nvSpPr>
          <p:cNvPr id="4" name="スライド イメージ プレースホルダ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6275" y="4705350"/>
            <a:ext cx="5416550" cy="44577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09113"/>
            <a:ext cx="29337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33813" y="9409113"/>
            <a:ext cx="2933700" cy="495300"/>
          </a:xfrm>
          <a:prstGeom prst="rect">
            <a:avLst/>
          </a:prstGeom>
        </p:spPr>
        <p:txBody>
          <a:bodyPr vert="horz" lIns="91440" tIns="45720" rIns="91440" bIns="45720" rtlCol="0" anchor="b"/>
          <a:lstStyle>
            <a:lvl1pPr algn="r">
              <a:defRPr sz="1200"/>
            </a:lvl1pPr>
          </a:lstStyle>
          <a:p>
            <a:fld id="{1B4A49E1-D6AA-4A85-887B-AD8D3918847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4D54A18-4FD9-470E-B03E-68978EE976DC}" type="datetime1">
              <a:rPr kumimoji="1" lang="ja-JP" altLang="en-US" smtClean="0"/>
              <a:pPr/>
              <a:t>2011/4/12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52B8DA4-8BB8-4EFF-B62B-D18C61AE0ABD}" type="datetime1">
              <a:rPr kumimoji="1" lang="ja-JP" altLang="en-US" smtClean="0"/>
              <a:pPr/>
              <a:t>2011/4/12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14EAB9-1B8C-49EE-9E29-C38FEF0C57C6}" type="datetime1">
              <a:rPr kumimoji="1" lang="ja-JP" altLang="en-US" smtClean="0"/>
              <a:pPr/>
              <a:t>2011/4/12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CE2B1D4-AF4E-4595-B8B0-66A700C792B6}" type="datetime1">
              <a:rPr kumimoji="1" lang="ja-JP" altLang="en-US" smtClean="0"/>
              <a:pPr/>
              <a:t>2011/4/12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5B19575-1740-48B5-8B5E-BD708F4C91C9}" type="datetime1">
              <a:rPr kumimoji="1" lang="ja-JP" altLang="en-US" smtClean="0"/>
              <a:pPr/>
              <a:t>2011/4/12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59B9167-243E-4F6F-8D8C-79809E583342}" type="datetime1">
              <a:rPr kumimoji="1" lang="ja-JP" altLang="en-US" smtClean="0"/>
              <a:pPr/>
              <a:t>2011/4/12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481AB84-2930-4CF9-8444-807FEDE911D6}" type="datetime1">
              <a:rPr kumimoji="1" lang="ja-JP" altLang="en-US" smtClean="0"/>
              <a:pPr/>
              <a:t>2011/4/12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B460E4A-6D36-46EC-B966-C0AD5DFE7692}" type="datetime1">
              <a:rPr kumimoji="1" lang="ja-JP" altLang="en-US" smtClean="0"/>
              <a:pPr/>
              <a:t>2011/4/12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6AF96B3-0F27-4A7F-9C59-E769C88CD508}" type="datetime1">
              <a:rPr kumimoji="1" lang="ja-JP" altLang="en-US" smtClean="0"/>
              <a:pPr/>
              <a:t>2011/4/12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1B6BF02-24BF-4627-AFEE-9474E6AE3852}" type="datetime1">
              <a:rPr kumimoji="1" lang="ja-JP" altLang="en-US" smtClean="0"/>
              <a:pPr/>
              <a:t>2011/4/12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415923-3878-4CFD-9099-7609AC695D8C}" type="datetime1">
              <a:rPr kumimoji="1" lang="ja-JP" altLang="en-US" smtClean="0"/>
              <a:pPr/>
              <a:t>2011/4/12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ABC4457-76B1-4E16-82F8-5677A336B32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0901E-4DDE-4220-BA10-E2EEE1E2F462}" type="datetime1">
              <a:rPr kumimoji="1" lang="ja-JP" altLang="en-US" smtClean="0"/>
              <a:pPr/>
              <a:t>2011/4/12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C4457-76B1-4E16-82F8-5677A336B32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______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______2.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flipH="1">
            <a:off x="2468013" y="346044"/>
            <a:ext cx="4202755" cy="369332"/>
          </a:xfrm>
          <a:prstGeom prst="rect">
            <a:avLst/>
          </a:prstGeom>
          <a:noFill/>
        </p:spPr>
        <p:txBody>
          <a:bodyPr wrap="square" rtlCol="0">
            <a:spAutoFit/>
          </a:bodyPr>
          <a:lstStyle/>
          <a:p>
            <a:pPr algn="ctr"/>
            <a:r>
              <a:rPr kumimoji="1" lang="en-US" altLang="ja-JP" dirty="0" smtClean="0"/>
              <a:t>H</a:t>
            </a:r>
            <a:r>
              <a:rPr lang="ja-JP" altLang="en-US" dirty="0"/>
              <a:t>２２</a:t>
            </a:r>
            <a:r>
              <a:rPr lang="ja-JP" altLang="en-US" dirty="0" smtClean="0"/>
              <a:t>年度 第１回 </a:t>
            </a:r>
            <a:r>
              <a:rPr lang="en-US" altLang="ja-JP" dirty="0" smtClean="0"/>
              <a:t>JST-CREST</a:t>
            </a:r>
            <a:r>
              <a:rPr lang="ja-JP" altLang="en-US" dirty="0" smtClean="0"/>
              <a:t>ワークショップ</a:t>
            </a:r>
            <a:endParaRPr kumimoji="1" lang="ja-JP" altLang="en-US" dirty="0"/>
          </a:p>
        </p:txBody>
      </p:sp>
      <p:sp>
        <p:nvSpPr>
          <p:cNvPr id="5" name="テキスト ボックス 4"/>
          <p:cNvSpPr txBox="1"/>
          <p:nvPr/>
        </p:nvSpPr>
        <p:spPr>
          <a:xfrm>
            <a:off x="7616536" y="363392"/>
            <a:ext cx="1119217" cy="369332"/>
          </a:xfrm>
          <a:prstGeom prst="rect">
            <a:avLst/>
          </a:prstGeom>
          <a:noFill/>
        </p:spPr>
        <p:txBody>
          <a:bodyPr wrap="none" rtlCol="0">
            <a:spAutoFit/>
          </a:bodyPr>
          <a:lstStyle/>
          <a:p>
            <a:r>
              <a:rPr kumimoji="1" lang="en-US" altLang="ja-JP" dirty="0" smtClean="0"/>
              <a:t>2011.4.12</a:t>
            </a:r>
            <a:endParaRPr kumimoji="1" lang="ja-JP" altLang="en-US" dirty="0"/>
          </a:p>
        </p:txBody>
      </p:sp>
      <p:sp>
        <p:nvSpPr>
          <p:cNvPr id="6" name="テキスト ボックス 5"/>
          <p:cNvSpPr txBox="1"/>
          <p:nvPr/>
        </p:nvSpPr>
        <p:spPr>
          <a:xfrm>
            <a:off x="645148" y="1673149"/>
            <a:ext cx="7848872" cy="2062103"/>
          </a:xfrm>
          <a:prstGeom prst="rect">
            <a:avLst/>
          </a:prstGeom>
          <a:noFill/>
        </p:spPr>
        <p:txBody>
          <a:bodyPr wrap="square" rtlCol="0">
            <a:spAutoFit/>
          </a:bodyPr>
          <a:lstStyle/>
          <a:p>
            <a:r>
              <a:rPr lang="ja-JP" altLang="en-US" sz="3200" dirty="0" smtClean="0"/>
              <a:t>タンパク質のアロステリック構造変化を引き起こすホット・スポットの同定：</a:t>
            </a:r>
            <a:r>
              <a:rPr lang="en-US" altLang="ja-JP" sz="3200" dirty="0"/>
              <a:t> </a:t>
            </a:r>
            <a:endParaRPr lang="en-US" altLang="ja-JP" sz="3200" dirty="0" smtClean="0"/>
          </a:p>
          <a:p>
            <a:r>
              <a:rPr kumimoji="1" lang="ja-JP" altLang="en-US" sz="3200" dirty="0" smtClean="0"/>
              <a:t>マロン酸</a:t>
            </a:r>
            <a:r>
              <a:rPr lang="ja-JP" altLang="en-US" sz="3200" dirty="0" smtClean="0"/>
              <a:t>が</a:t>
            </a:r>
            <a:r>
              <a:rPr lang="en-US" altLang="ja-JP" sz="3200" dirty="0" smtClean="0"/>
              <a:t>U1A</a:t>
            </a:r>
            <a:r>
              <a:rPr lang="ja-JP" altLang="en-US" sz="3200" dirty="0" smtClean="0"/>
              <a:t>タンパク質の分子ダイナミクスに及ぼす影響の解析</a:t>
            </a:r>
            <a:endParaRPr kumimoji="1" lang="en-US" altLang="ja-JP" sz="3200" dirty="0" smtClean="0"/>
          </a:p>
        </p:txBody>
      </p:sp>
      <p:sp>
        <p:nvSpPr>
          <p:cNvPr id="7" name="テキスト ボックス 6"/>
          <p:cNvSpPr txBox="1"/>
          <p:nvPr/>
        </p:nvSpPr>
        <p:spPr>
          <a:xfrm>
            <a:off x="2630546" y="4583108"/>
            <a:ext cx="3877986" cy="830997"/>
          </a:xfrm>
          <a:prstGeom prst="rect">
            <a:avLst/>
          </a:prstGeom>
          <a:noFill/>
        </p:spPr>
        <p:txBody>
          <a:bodyPr wrap="none" rtlCol="0">
            <a:spAutoFit/>
          </a:bodyPr>
          <a:lstStyle/>
          <a:p>
            <a:pPr algn="ctr"/>
            <a:r>
              <a:rPr kumimoji="1" lang="ja-JP" altLang="en-US" sz="2400" dirty="0" smtClean="0"/>
              <a:t>名古屋大学情報科学研究科</a:t>
            </a:r>
            <a:endParaRPr kumimoji="1" lang="en-US" altLang="ja-JP" sz="2400" dirty="0" smtClean="0"/>
          </a:p>
          <a:p>
            <a:pPr algn="ctr"/>
            <a:r>
              <a:rPr lang="ja-JP" altLang="en-US" sz="2400" dirty="0" smtClean="0"/>
              <a:t>栗崎 以</a:t>
            </a:r>
            <a:r>
              <a:rPr lang="ja-JP" altLang="en-US" sz="2400" dirty="0"/>
              <a:t>久男</a:t>
            </a:r>
            <a:endParaRPr kumimoji="1" lang="ja-JP" altLang="en-US" sz="2400" dirty="0"/>
          </a:p>
        </p:txBody>
      </p:sp>
      <p:sp>
        <p:nvSpPr>
          <p:cNvPr id="8" name="スライド番号プレースホルダ 7"/>
          <p:cNvSpPr>
            <a:spLocks noGrp="1"/>
          </p:cNvSpPr>
          <p:nvPr>
            <p:ph type="sldNum" sz="quarter" idx="12"/>
          </p:nvPr>
        </p:nvSpPr>
        <p:spPr/>
        <p:txBody>
          <a:bodyPr/>
          <a:lstStyle/>
          <a:p>
            <a:fld id="{3ABC4457-76B1-4E16-82F8-5677A336B32D}"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左矢印 9"/>
          <p:cNvSpPr/>
          <p:nvPr/>
        </p:nvSpPr>
        <p:spPr>
          <a:xfrm rot="19215632">
            <a:off x="3701048" y="3289629"/>
            <a:ext cx="259250" cy="204233"/>
          </a:xfrm>
          <a:prstGeom prst="leftArrow">
            <a:avLst>
              <a:gd name="adj1" fmla="val 26684"/>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矢印 10"/>
          <p:cNvSpPr/>
          <p:nvPr/>
        </p:nvSpPr>
        <p:spPr>
          <a:xfrm rot="19215632">
            <a:off x="7909764" y="3361637"/>
            <a:ext cx="259250" cy="204233"/>
          </a:xfrm>
          <a:prstGeom prst="leftArrow">
            <a:avLst>
              <a:gd name="adj1" fmla="val 26684"/>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220540" y="6525344"/>
            <a:ext cx="5868914" cy="276999"/>
          </a:xfrm>
          <a:prstGeom prst="rect">
            <a:avLst/>
          </a:prstGeom>
          <a:noFill/>
        </p:spPr>
        <p:txBody>
          <a:bodyPr wrap="none" rtlCol="0">
            <a:spAutoFit/>
          </a:bodyPr>
          <a:lstStyle/>
          <a:p>
            <a:r>
              <a:rPr lang="ja-JP" altLang="en-US" sz="1200" dirty="0" smtClean="0"/>
              <a:t>もう何本かトラジェクトリーを</a:t>
            </a:r>
            <a:r>
              <a:rPr lang="en-US" altLang="ja-JP" sz="1200" dirty="0" smtClean="0"/>
              <a:t>*#</a:t>
            </a:r>
            <a:r>
              <a:rPr lang="en-US" altLang="ja-JP" sz="1200" dirty="0" smtClean="0"/>
              <a:t>89-91</a:t>
            </a:r>
            <a:r>
              <a:rPr lang="ja-JP" altLang="en-US" sz="1200" dirty="0" smtClean="0"/>
              <a:t>のダイナミクスが初速度</a:t>
            </a:r>
            <a:r>
              <a:rPr lang="ja-JP" altLang="en-US" sz="1200" dirty="0" smtClean="0"/>
              <a:t>に依存</a:t>
            </a:r>
            <a:r>
              <a:rPr lang="ja-JP" altLang="en-US" sz="1200" dirty="0" smtClean="0"/>
              <a:t>して</a:t>
            </a:r>
            <a:r>
              <a:rPr lang="ja-JP" altLang="en-US" sz="1200" dirty="0" smtClean="0"/>
              <a:t>いるか</a:t>
            </a:r>
            <a:r>
              <a:rPr lang="ja-JP" altLang="en-US" sz="1200" dirty="0" smtClean="0"/>
              <a:t>、検証する</a:t>
            </a:r>
            <a:endParaRPr kumimoji="1" lang="ja-JP" altLang="en-US" sz="1200" dirty="0"/>
          </a:p>
        </p:txBody>
      </p:sp>
      <p:sp>
        <p:nvSpPr>
          <p:cNvPr id="13" name="テキスト ボックス 12"/>
          <p:cNvSpPr txBox="1"/>
          <p:nvPr/>
        </p:nvSpPr>
        <p:spPr>
          <a:xfrm>
            <a:off x="8004728" y="3083441"/>
            <a:ext cx="671979" cy="338554"/>
          </a:xfrm>
          <a:prstGeom prst="rect">
            <a:avLst/>
          </a:prstGeom>
          <a:noFill/>
        </p:spPr>
        <p:txBody>
          <a:bodyPr wrap="none" rtlCol="0">
            <a:spAutoFit/>
          </a:bodyPr>
          <a:lstStyle/>
          <a:p>
            <a:r>
              <a:rPr kumimoji="1" lang="en-US" altLang="ja-JP" sz="1600" b="1" dirty="0" smtClean="0"/>
              <a:t>Thr91</a:t>
            </a:r>
            <a:endParaRPr kumimoji="1" lang="ja-JP" altLang="en-US" sz="1600" b="1" dirty="0"/>
          </a:p>
        </p:txBody>
      </p:sp>
      <p:sp>
        <p:nvSpPr>
          <p:cNvPr id="14" name="テキスト ボックス 13"/>
          <p:cNvSpPr txBox="1"/>
          <p:nvPr/>
        </p:nvSpPr>
        <p:spPr>
          <a:xfrm>
            <a:off x="3832972" y="3018521"/>
            <a:ext cx="667170" cy="338554"/>
          </a:xfrm>
          <a:prstGeom prst="rect">
            <a:avLst/>
          </a:prstGeom>
          <a:noFill/>
        </p:spPr>
        <p:txBody>
          <a:bodyPr wrap="none" rtlCol="0">
            <a:spAutoFit/>
          </a:bodyPr>
          <a:lstStyle/>
          <a:p>
            <a:r>
              <a:rPr kumimoji="1" lang="en-US" altLang="ja-JP" sz="1600" b="1" dirty="0" smtClean="0"/>
              <a:t>Ser89</a:t>
            </a:r>
            <a:endParaRPr kumimoji="1" lang="ja-JP" altLang="en-US" sz="1600" b="1" dirty="0"/>
          </a:p>
        </p:txBody>
      </p:sp>
      <p:sp>
        <p:nvSpPr>
          <p:cNvPr id="15" name="左矢印 14"/>
          <p:cNvSpPr/>
          <p:nvPr/>
        </p:nvSpPr>
        <p:spPr>
          <a:xfrm rot="19215632">
            <a:off x="2278390" y="4394237"/>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矢印 15"/>
          <p:cNvSpPr/>
          <p:nvPr/>
        </p:nvSpPr>
        <p:spPr>
          <a:xfrm rot="19215632">
            <a:off x="1473928" y="4446366"/>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矢印 16"/>
          <p:cNvSpPr/>
          <p:nvPr/>
        </p:nvSpPr>
        <p:spPr>
          <a:xfrm rot="19215632">
            <a:off x="5748506" y="4093831"/>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矢印 18"/>
          <p:cNvSpPr/>
          <p:nvPr/>
        </p:nvSpPr>
        <p:spPr>
          <a:xfrm rot="19215632">
            <a:off x="6523151" y="3877806"/>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90168" y="280839"/>
            <a:ext cx="5546711" cy="492443"/>
          </a:xfrm>
          <a:prstGeom prst="rect">
            <a:avLst/>
          </a:prstGeom>
          <a:noFill/>
        </p:spPr>
        <p:txBody>
          <a:bodyPr wrap="none" rtlCol="0">
            <a:spAutoFit/>
          </a:bodyPr>
          <a:lstStyle/>
          <a:p>
            <a:r>
              <a:rPr lang="ja-JP" altLang="en-US" sz="2600" b="1" dirty="0" smtClean="0"/>
              <a:t>マロン酸</a:t>
            </a:r>
            <a:r>
              <a:rPr lang="ja-JP" altLang="en-US" sz="2600" b="1" dirty="0" smtClean="0"/>
              <a:t>の有無で構造変化を比較した</a:t>
            </a:r>
            <a:endParaRPr kumimoji="1" lang="ja-JP" altLang="en-US" sz="2600" b="1"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296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83564" y="1079491"/>
            <a:ext cx="3380850" cy="344107"/>
          </a:xfrm>
          <a:prstGeom prst="rect">
            <a:avLst/>
          </a:prstGeom>
          <a:noFill/>
        </p:spPr>
      </p:pic>
      <p:sp>
        <p:nvSpPr>
          <p:cNvPr id="25" name="正方形/長方形 24"/>
          <p:cNvSpPr/>
          <p:nvPr/>
        </p:nvSpPr>
        <p:spPr>
          <a:xfrm>
            <a:off x="2739548" y="992903"/>
            <a:ext cx="3672408" cy="4817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013791" y="5574232"/>
            <a:ext cx="6766596" cy="923330"/>
          </a:xfrm>
          <a:prstGeom prst="rect">
            <a:avLst/>
          </a:prstGeom>
          <a:noFill/>
        </p:spPr>
        <p:txBody>
          <a:bodyPr wrap="none" rtlCol="0">
            <a:spAutoFit/>
          </a:bodyPr>
          <a:lstStyle/>
          <a:p>
            <a:r>
              <a:rPr kumimoji="1" lang="ja-JP" altLang="en-US" dirty="0" smtClean="0"/>
              <a:t>・マロン酸なし（</a:t>
            </a:r>
            <a:r>
              <a:rPr kumimoji="1" lang="en-US" altLang="ja-JP" dirty="0" smtClean="0"/>
              <a:t>Free</a:t>
            </a:r>
            <a:r>
              <a:rPr kumimoji="1" lang="ja-JP" altLang="en-US" dirty="0" smtClean="0"/>
              <a:t>）のほうが、へリックスの配向が</a:t>
            </a:r>
            <a:r>
              <a:rPr lang="ja-JP" altLang="en-US" dirty="0" smtClean="0"/>
              <a:t>大きく変化</a:t>
            </a:r>
            <a:r>
              <a:rPr lang="ja-JP" altLang="en-US" dirty="0" smtClean="0"/>
              <a:t>する</a:t>
            </a:r>
            <a:endParaRPr lang="en-US" altLang="ja-JP" dirty="0" smtClean="0"/>
          </a:p>
          <a:p>
            <a:r>
              <a:rPr kumimoji="1" lang="ja-JP" altLang="en-US" dirty="0" smtClean="0"/>
              <a:t>・逆にマロン酸あり</a:t>
            </a:r>
            <a:r>
              <a:rPr kumimoji="1" lang="en-US" altLang="ja-JP" dirty="0" smtClean="0"/>
              <a:t>(UMD)</a:t>
            </a:r>
            <a:r>
              <a:rPr lang="ja-JP" altLang="en-US" dirty="0" smtClean="0"/>
              <a:t>のほうが、</a:t>
            </a:r>
            <a:r>
              <a:rPr kumimoji="1" lang="ja-JP" altLang="en-US" dirty="0" smtClean="0"/>
              <a:t>へリックスの位置が安定している</a:t>
            </a:r>
            <a:endParaRPr kumimoji="1" lang="en-US" altLang="ja-JP" dirty="0" smtClean="0"/>
          </a:p>
          <a:p>
            <a:r>
              <a:rPr lang="ja-JP" altLang="en-US" dirty="0" smtClean="0"/>
              <a:t>・</a:t>
            </a:r>
            <a:r>
              <a:rPr lang="en-US" altLang="ja-JP" dirty="0" smtClean="0"/>
              <a:t>#45,70,76,79</a:t>
            </a:r>
            <a:r>
              <a:rPr lang="ja-JP" altLang="en-US" dirty="0" smtClean="0"/>
              <a:t>の変化はマロン酸の影響ではない可能性がある</a:t>
            </a:r>
            <a:endParaRPr kumimoji="1" lang="ja-JP" altLang="en-US" dirty="0"/>
          </a:p>
        </p:txBody>
      </p:sp>
      <p:sp>
        <p:nvSpPr>
          <p:cNvPr id="30" name="テキスト ボックス 29"/>
          <p:cNvSpPr txBox="1"/>
          <p:nvPr/>
        </p:nvSpPr>
        <p:spPr>
          <a:xfrm>
            <a:off x="4355976" y="1514601"/>
            <a:ext cx="3015569" cy="276999"/>
          </a:xfrm>
          <a:prstGeom prst="rect">
            <a:avLst/>
          </a:prstGeom>
          <a:noFill/>
        </p:spPr>
        <p:txBody>
          <a:bodyPr wrap="none" rtlCol="0">
            <a:spAutoFit/>
          </a:bodyPr>
          <a:lstStyle/>
          <a:p>
            <a:r>
              <a:rPr kumimoji="1" lang="en-US" altLang="ja-JP" sz="1200" dirty="0" smtClean="0"/>
              <a:t>*</a:t>
            </a:r>
            <a:r>
              <a:rPr kumimoji="1" lang="el-GR" altLang="ja-JP" sz="1200" dirty="0" smtClean="0"/>
              <a:t>Θ</a:t>
            </a:r>
            <a:r>
              <a:rPr kumimoji="1" lang="ja-JP" altLang="en-US" sz="1200" dirty="0" smtClean="0"/>
              <a:t>は</a:t>
            </a:r>
            <a:r>
              <a:rPr kumimoji="1" lang="en-US" altLang="ja-JP" sz="1200" dirty="0" smtClean="0"/>
              <a:t>φ</a:t>
            </a:r>
            <a:r>
              <a:rPr kumimoji="1" lang="ja-JP" altLang="en-US" sz="1200" dirty="0" smtClean="0"/>
              <a:t>角もしくは</a:t>
            </a:r>
            <a:r>
              <a:rPr kumimoji="1" lang="en-US" altLang="ja-JP" sz="1200" dirty="0" smtClean="0"/>
              <a:t>ψ</a:t>
            </a:r>
            <a:r>
              <a:rPr lang="ja-JP" altLang="en-US" sz="1200" dirty="0" smtClean="0"/>
              <a:t>角、</a:t>
            </a:r>
            <a:r>
              <a:rPr lang="en-US" altLang="ja-JP" sz="1200" dirty="0" err="1" smtClean="0"/>
              <a:t>Δt</a:t>
            </a:r>
            <a:r>
              <a:rPr lang="ja-JP" altLang="en-US" sz="1200" dirty="0" smtClean="0"/>
              <a:t>は</a:t>
            </a:r>
            <a:r>
              <a:rPr lang="en-US" altLang="ja-JP" sz="1200" dirty="0" smtClean="0"/>
              <a:t>500</a:t>
            </a:r>
            <a:r>
              <a:rPr lang="ja-JP" altLang="en-US" sz="1200" dirty="0" smtClean="0"/>
              <a:t>ピコ秒に設定</a:t>
            </a:r>
            <a:endParaRPr kumimoji="1" lang="ja-JP" altLang="en-US" sz="1200" dirty="0"/>
          </a:p>
        </p:txBody>
      </p:sp>
      <p:sp>
        <p:nvSpPr>
          <p:cNvPr id="31" name="テキスト ボックス 30"/>
          <p:cNvSpPr txBox="1"/>
          <p:nvPr/>
        </p:nvSpPr>
        <p:spPr>
          <a:xfrm>
            <a:off x="1842316" y="2040749"/>
            <a:ext cx="5393980" cy="646331"/>
          </a:xfrm>
          <a:prstGeom prst="rect">
            <a:avLst/>
          </a:prstGeom>
          <a:noFill/>
        </p:spPr>
        <p:txBody>
          <a:bodyPr wrap="square" rtlCol="0">
            <a:spAutoFit/>
          </a:bodyPr>
          <a:lstStyle/>
          <a:p>
            <a:pPr algn="ctr"/>
            <a:r>
              <a:rPr kumimoji="1" lang="ja-JP" altLang="en-US" dirty="0" smtClean="0"/>
              <a:t>マロン酸あり</a:t>
            </a:r>
            <a:r>
              <a:rPr kumimoji="1" lang="en-US" altLang="ja-JP" dirty="0" smtClean="0"/>
              <a:t>(UMD)</a:t>
            </a:r>
            <a:r>
              <a:rPr lang="ja-JP" altLang="en-US" dirty="0" smtClean="0"/>
              <a:t> </a:t>
            </a:r>
            <a:r>
              <a:rPr kumimoji="1" lang="en-US" altLang="ja-JP" dirty="0" smtClean="0"/>
              <a:t>or </a:t>
            </a:r>
            <a:r>
              <a:rPr kumimoji="1" lang="ja-JP" altLang="en-US" dirty="0" smtClean="0"/>
              <a:t>なし</a:t>
            </a:r>
            <a:r>
              <a:rPr kumimoji="1" lang="en-US" altLang="ja-JP" dirty="0" smtClean="0"/>
              <a:t>(Free)</a:t>
            </a:r>
            <a:r>
              <a:rPr kumimoji="1" lang="ja-JP" altLang="en-US" dirty="0" smtClean="0"/>
              <a:t>の系を</a:t>
            </a:r>
            <a:r>
              <a:rPr lang="ja-JP" altLang="en-US" dirty="0" smtClean="0"/>
              <a:t>ある時間間隔の間におこる構造変化に注目して解析した</a:t>
            </a:r>
            <a:endParaRPr kumimoji="1" lang="en-US" altLang="ja-JP" dirty="0" smtClean="0"/>
          </a:p>
        </p:txBody>
      </p:sp>
      <p:sp>
        <p:nvSpPr>
          <p:cNvPr id="32" name="テキスト ボックス 31"/>
          <p:cNvSpPr txBox="1"/>
          <p:nvPr/>
        </p:nvSpPr>
        <p:spPr>
          <a:xfrm>
            <a:off x="2436508" y="4106889"/>
            <a:ext cx="654218" cy="338554"/>
          </a:xfrm>
          <a:prstGeom prst="rect">
            <a:avLst/>
          </a:prstGeom>
          <a:noFill/>
        </p:spPr>
        <p:txBody>
          <a:bodyPr wrap="none" rtlCol="0">
            <a:spAutoFit/>
          </a:bodyPr>
          <a:lstStyle/>
          <a:p>
            <a:r>
              <a:rPr kumimoji="1" lang="en-US" altLang="ja-JP" sz="1600" b="1" dirty="0" smtClean="0"/>
              <a:t>Val45</a:t>
            </a:r>
            <a:endParaRPr kumimoji="1" lang="ja-JP" altLang="en-US" sz="1600" b="1" dirty="0"/>
          </a:p>
        </p:txBody>
      </p:sp>
      <p:sp>
        <p:nvSpPr>
          <p:cNvPr id="33" name="テキスト ボックス 32"/>
          <p:cNvSpPr txBox="1"/>
          <p:nvPr/>
        </p:nvSpPr>
        <p:spPr>
          <a:xfrm>
            <a:off x="6678834" y="3602833"/>
            <a:ext cx="654218" cy="338554"/>
          </a:xfrm>
          <a:prstGeom prst="rect">
            <a:avLst/>
          </a:prstGeom>
          <a:noFill/>
        </p:spPr>
        <p:txBody>
          <a:bodyPr wrap="none" rtlCol="0">
            <a:spAutoFit/>
          </a:bodyPr>
          <a:lstStyle/>
          <a:p>
            <a:r>
              <a:rPr kumimoji="1" lang="en-US" altLang="ja-JP" sz="1600" b="1" dirty="0" smtClean="0"/>
              <a:t>Val45</a:t>
            </a:r>
            <a:endParaRPr kumimoji="1" lang="ja-JP" altLang="en-US" sz="1600" b="1" dirty="0"/>
          </a:p>
        </p:txBody>
      </p:sp>
      <p:sp>
        <p:nvSpPr>
          <p:cNvPr id="34" name="テキスト ボックス 33"/>
          <p:cNvSpPr txBox="1"/>
          <p:nvPr/>
        </p:nvSpPr>
        <p:spPr>
          <a:xfrm>
            <a:off x="1599794" y="4099385"/>
            <a:ext cx="649537" cy="338554"/>
          </a:xfrm>
          <a:prstGeom prst="rect">
            <a:avLst/>
          </a:prstGeom>
          <a:noFill/>
        </p:spPr>
        <p:txBody>
          <a:bodyPr wrap="none" rtlCol="0">
            <a:spAutoFit/>
          </a:bodyPr>
          <a:lstStyle/>
          <a:p>
            <a:r>
              <a:rPr kumimoji="1" lang="en-US" altLang="ja-JP" sz="1600" b="1" dirty="0" smtClean="0"/>
              <a:t>Lys20</a:t>
            </a:r>
            <a:endParaRPr kumimoji="1" lang="ja-JP" altLang="en-US" sz="1600" b="1" dirty="0"/>
          </a:p>
        </p:txBody>
      </p:sp>
      <p:sp>
        <p:nvSpPr>
          <p:cNvPr id="35" name="テキスト ボックス 34"/>
          <p:cNvSpPr txBox="1"/>
          <p:nvPr/>
        </p:nvSpPr>
        <p:spPr>
          <a:xfrm>
            <a:off x="5849624" y="3776666"/>
            <a:ext cx="649537" cy="338554"/>
          </a:xfrm>
          <a:prstGeom prst="rect">
            <a:avLst/>
          </a:prstGeom>
          <a:noFill/>
        </p:spPr>
        <p:txBody>
          <a:bodyPr wrap="none" rtlCol="0">
            <a:spAutoFit/>
          </a:bodyPr>
          <a:lstStyle/>
          <a:p>
            <a:r>
              <a:rPr kumimoji="1" lang="en-US" altLang="ja-JP" sz="1600" b="1" dirty="0" smtClean="0"/>
              <a:t>Lys20</a:t>
            </a:r>
            <a:endParaRPr kumimoji="1" lang="ja-JP" altLang="en-US" sz="1600" b="1" dirty="0"/>
          </a:p>
        </p:txBody>
      </p:sp>
      <p:graphicFrame>
        <p:nvGraphicFramePr>
          <p:cNvPr id="36" name="グラフ 35"/>
          <p:cNvGraphicFramePr/>
          <p:nvPr/>
        </p:nvGraphicFramePr>
        <p:xfrm>
          <a:off x="4788024" y="2924944"/>
          <a:ext cx="3644789" cy="2573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グラフ 36"/>
          <p:cNvGraphicFramePr/>
          <p:nvPr/>
        </p:nvGraphicFramePr>
        <p:xfrm>
          <a:off x="539552" y="2852936"/>
          <a:ext cx="3650095" cy="256682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1995" y="544349"/>
            <a:ext cx="8640960" cy="3908762"/>
          </a:xfrm>
          <a:prstGeom prst="rect">
            <a:avLst/>
          </a:prstGeom>
          <a:noFill/>
        </p:spPr>
        <p:txBody>
          <a:bodyPr wrap="square" rtlCol="0">
            <a:spAutoFit/>
          </a:bodyPr>
          <a:lstStyle/>
          <a:p>
            <a:pPr algn="ctr"/>
            <a:r>
              <a:rPr kumimoji="1" lang="ja-JP" altLang="en-US" sz="2800" b="1" dirty="0" smtClean="0"/>
              <a:t>まとめ</a:t>
            </a:r>
            <a:endParaRPr kumimoji="1" lang="en-US" altLang="ja-JP" sz="2800" b="1" dirty="0" smtClean="0"/>
          </a:p>
          <a:p>
            <a:endParaRPr lang="en-US" altLang="ja-JP" sz="2000" dirty="0" smtClean="0"/>
          </a:p>
          <a:p>
            <a:r>
              <a:rPr lang="ja-JP" altLang="en-US" sz="2000" dirty="0" smtClean="0"/>
              <a:t>マロン</a:t>
            </a:r>
            <a:r>
              <a:rPr lang="ja-JP" altLang="en-US" sz="2000" dirty="0" smtClean="0"/>
              <a:t>酸との相互作用に伴う構造変化を解析した</a:t>
            </a:r>
            <a:endParaRPr lang="en-US" altLang="ja-JP" sz="2000" dirty="0" smtClean="0"/>
          </a:p>
          <a:p>
            <a:endParaRPr lang="en-US" altLang="ja-JP" sz="2000" dirty="0" smtClean="0"/>
          </a:p>
          <a:p>
            <a:r>
              <a:rPr lang="ja-JP" altLang="en-US" sz="2000" dirty="0" smtClean="0"/>
              <a:t>・マロン酸の配位してる部分の近傍で主鎖二面角の変位に摂動の影響が見られる部位を確認した</a:t>
            </a:r>
            <a:r>
              <a:rPr lang="en-US" altLang="ja-JP" sz="2000" dirty="0" smtClean="0"/>
              <a:t> </a:t>
            </a:r>
            <a:r>
              <a:rPr lang="en-US" altLang="ja-JP" sz="2000" dirty="0" smtClean="0"/>
              <a:t>(#20, 45, 70, 76, 79, 95, 96 )</a:t>
            </a:r>
          </a:p>
          <a:p>
            <a:endParaRPr lang="en-US" altLang="ja-JP" sz="2000" dirty="0" smtClean="0"/>
          </a:p>
          <a:p>
            <a:r>
              <a:rPr lang="ja-JP" altLang="en-US" sz="2000" dirty="0" smtClean="0"/>
              <a:t>・マロン酸の有無で主鎖二面角の変位を解析したところ、</a:t>
            </a:r>
            <a:r>
              <a:rPr lang="en-US" altLang="ja-JP" sz="2000" dirty="0" smtClean="0"/>
              <a:t>#20</a:t>
            </a:r>
            <a:r>
              <a:rPr lang="ja-JP" altLang="en-US" sz="2000" dirty="0" smtClean="0"/>
              <a:t>以外はマロン酸との相互作用にかかわらず、変化が起こる部位の可能性がある</a:t>
            </a:r>
            <a:endParaRPr lang="en-US" altLang="ja-JP" sz="2000" dirty="0" smtClean="0"/>
          </a:p>
          <a:p>
            <a:endParaRPr lang="en-US" altLang="ja-JP" sz="2000" dirty="0" smtClean="0"/>
          </a:p>
          <a:p>
            <a:r>
              <a:rPr lang="ja-JP" altLang="en-US" sz="2000" dirty="0" smtClean="0"/>
              <a:t>・一方で、マロン酸の存在下では、</a:t>
            </a:r>
            <a:r>
              <a:rPr lang="en-US" altLang="ja-JP" sz="2000" dirty="0" smtClean="0"/>
              <a:t>C</a:t>
            </a:r>
            <a:r>
              <a:rPr lang="ja-JP" altLang="en-US" sz="2000" dirty="0" smtClean="0"/>
              <a:t>末端のへリックスの配向の揺らぎは抑制された。これはマロン酸による</a:t>
            </a:r>
            <a:r>
              <a:rPr lang="en-US" altLang="ja-JP" sz="2000" dirty="0" smtClean="0"/>
              <a:t>U1A</a:t>
            </a:r>
            <a:r>
              <a:rPr lang="ja-JP" altLang="en-US" sz="2000" dirty="0" smtClean="0"/>
              <a:t>の構造ダイナミクスへの影響が示唆している</a:t>
            </a:r>
            <a:endParaRPr lang="en-US" altLang="ja-JP" sz="2000" dirty="0" smtClean="0"/>
          </a:p>
        </p:txBody>
      </p:sp>
      <p:sp>
        <p:nvSpPr>
          <p:cNvPr id="3" name="スライド番号プレースホルダ 2"/>
          <p:cNvSpPr>
            <a:spLocks noGrp="1"/>
          </p:cNvSpPr>
          <p:nvPr>
            <p:ph type="sldNum" sz="quarter" idx="12"/>
          </p:nvPr>
        </p:nvSpPr>
        <p:spPr/>
        <p:txBody>
          <a:bodyPr/>
          <a:lstStyle/>
          <a:p>
            <a:fld id="{3ABC4457-76B1-4E16-82F8-5677A336B32D}" type="slidenum">
              <a:rPr kumimoji="1" lang="ja-JP" altLang="en-US" smtClean="0"/>
              <a:pPr/>
              <a:t>11</a:t>
            </a:fld>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08132" y="230784"/>
            <a:ext cx="3324949" cy="523220"/>
          </a:xfrm>
          <a:prstGeom prst="rect">
            <a:avLst/>
          </a:prstGeom>
          <a:noFill/>
        </p:spPr>
        <p:txBody>
          <a:bodyPr wrap="none" rtlCol="0">
            <a:spAutoFit/>
          </a:bodyPr>
          <a:lstStyle/>
          <a:p>
            <a:r>
              <a:rPr kumimoji="1" lang="ja-JP" altLang="en-US" sz="2800" b="1" dirty="0" smtClean="0"/>
              <a:t>今後の研究について</a:t>
            </a:r>
            <a:endParaRPr kumimoji="1" lang="ja-JP" altLang="en-US" sz="2800" b="1" dirty="0"/>
          </a:p>
        </p:txBody>
      </p:sp>
      <p:sp>
        <p:nvSpPr>
          <p:cNvPr id="6" name="テキスト ボックス 5"/>
          <p:cNvSpPr txBox="1"/>
          <p:nvPr/>
        </p:nvSpPr>
        <p:spPr>
          <a:xfrm>
            <a:off x="971600" y="1124744"/>
            <a:ext cx="7416824" cy="1015663"/>
          </a:xfrm>
          <a:prstGeom prst="rect">
            <a:avLst/>
          </a:prstGeom>
          <a:noFill/>
        </p:spPr>
        <p:txBody>
          <a:bodyPr wrap="square" rtlCol="0">
            <a:spAutoFit/>
          </a:bodyPr>
          <a:lstStyle/>
          <a:p>
            <a:r>
              <a:rPr kumimoji="1" lang="ja-JP" altLang="en-US" sz="2000" dirty="0" smtClean="0"/>
              <a:t>　今回の研究で、マロン酸が</a:t>
            </a:r>
            <a:r>
              <a:rPr kumimoji="1" lang="en-US" altLang="ja-JP" sz="2000" dirty="0" smtClean="0"/>
              <a:t>U1A</a:t>
            </a:r>
            <a:r>
              <a:rPr kumimoji="1" lang="ja-JP" altLang="en-US" sz="2000" dirty="0" smtClean="0"/>
              <a:t>と相互作用することで、</a:t>
            </a:r>
            <a:r>
              <a:rPr kumimoji="1" lang="en-US" altLang="ja-JP" sz="2000" dirty="0" smtClean="0"/>
              <a:t>U1A</a:t>
            </a:r>
            <a:r>
              <a:rPr kumimoji="1" lang="ja-JP" altLang="en-US" sz="2000" dirty="0" smtClean="0"/>
              <a:t>の構造に影響を与えることが示唆された</a:t>
            </a:r>
            <a:r>
              <a:rPr kumimoji="1" lang="ja-JP" altLang="en-US" sz="2000" dirty="0" smtClean="0"/>
              <a:t>。</a:t>
            </a:r>
            <a:endParaRPr kumimoji="1" lang="en-US" altLang="ja-JP" sz="2000" dirty="0" smtClean="0"/>
          </a:p>
          <a:p>
            <a:r>
              <a:rPr lang="en-US" altLang="ja-JP" sz="2000" dirty="0" smtClean="0"/>
              <a:t> </a:t>
            </a:r>
            <a:r>
              <a:rPr lang="ja-JP" altLang="en-US" sz="2000" dirty="0" smtClean="0"/>
              <a:t>　</a:t>
            </a:r>
            <a:r>
              <a:rPr lang="en-US" altLang="ja-JP" sz="2000" dirty="0" smtClean="0"/>
              <a:t>MD</a:t>
            </a:r>
            <a:r>
              <a:rPr lang="ja-JP" altLang="en-US" sz="2000" dirty="0" smtClean="0"/>
              <a:t>の計算量を増やし、今回得られた結果を検証する。</a:t>
            </a:r>
            <a:endParaRPr kumimoji="1" lang="ja-JP" altLang="en-US" sz="2000" dirty="0"/>
          </a:p>
        </p:txBody>
      </p:sp>
      <p:sp>
        <p:nvSpPr>
          <p:cNvPr id="7" name="テキスト ボックス 6"/>
          <p:cNvSpPr txBox="1"/>
          <p:nvPr/>
        </p:nvSpPr>
        <p:spPr>
          <a:xfrm>
            <a:off x="971600" y="2290589"/>
            <a:ext cx="7632848" cy="400110"/>
          </a:xfrm>
          <a:prstGeom prst="rect">
            <a:avLst/>
          </a:prstGeom>
          <a:noFill/>
        </p:spPr>
        <p:txBody>
          <a:bodyPr wrap="square" rtlCol="0">
            <a:spAutoFit/>
          </a:bodyPr>
          <a:lstStyle/>
          <a:p>
            <a:r>
              <a:rPr kumimoji="1" lang="ja-JP" altLang="en-US" sz="2000" dirty="0" smtClean="0"/>
              <a:t>それを</a:t>
            </a:r>
            <a:r>
              <a:rPr kumimoji="1" lang="ja-JP" altLang="en-US" sz="2000" dirty="0" smtClean="0"/>
              <a:t>踏まえ、マロン酸が</a:t>
            </a:r>
            <a:r>
              <a:rPr kumimoji="1" lang="en-US" altLang="ja-JP" sz="2000" dirty="0" smtClean="0"/>
              <a:t>U1A</a:t>
            </a:r>
            <a:r>
              <a:rPr kumimoji="1" lang="ja-JP" altLang="en-US" sz="2000" dirty="0" smtClean="0"/>
              <a:t>の構造変化を引き起こすか検証する。</a:t>
            </a:r>
            <a:endParaRPr kumimoji="1" lang="ja-JP" altLang="en-US" sz="2000" dirty="0"/>
          </a:p>
        </p:txBody>
      </p:sp>
      <p:grpSp>
        <p:nvGrpSpPr>
          <p:cNvPr id="8" name="グループ化 7"/>
          <p:cNvGrpSpPr/>
          <p:nvPr/>
        </p:nvGrpSpPr>
        <p:grpSpPr>
          <a:xfrm>
            <a:off x="2131412" y="4343041"/>
            <a:ext cx="1834902" cy="2047018"/>
            <a:chOff x="3563938" y="1484313"/>
            <a:chExt cx="2266950" cy="2529011"/>
          </a:xfrm>
        </p:grpSpPr>
        <p:pic>
          <p:nvPicPr>
            <p:cNvPr id="9" name="Picture 5" descr="1FHT_ponti_1"/>
            <p:cNvPicPr>
              <a:picLocks noChangeAspect="1" noChangeArrowheads="1"/>
            </p:cNvPicPr>
            <p:nvPr/>
          </p:nvPicPr>
          <p:blipFill>
            <a:blip r:embed="rId2" cstate="print"/>
            <a:srcRect/>
            <a:stretch>
              <a:fillRect/>
            </a:stretch>
          </p:blipFill>
          <p:spPr bwMode="auto">
            <a:xfrm>
              <a:off x="3621477" y="1700808"/>
              <a:ext cx="1904847" cy="1806376"/>
            </a:xfrm>
            <a:prstGeom prst="rect">
              <a:avLst/>
            </a:prstGeom>
            <a:noFill/>
            <a:ln w="9525">
              <a:noFill/>
              <a:miter lim="800000"/>
              <a:headEnd/>
              <a:tailEnd/>
            </a:ln>
          </p:spPr>
        </p:pic>
        <p:sp>
          <p:nvSpPr>
            <p:cNvPr id="10" name="Text Box 8"/>
            <p:cNvSpPr txBox="1">
              <a:spLocks noChangeArrowheads="1"/>
            </p:cNvSpPr>
            <p:nvPr/>
          </p:nvSpPr>
          <p:spPr bwMode="auto">
            <a:xfrm>
              <a:off x="3713163" y="3646611"/>
              <a:ext cx="1612900" cy="366713"/>
            </a:xfrm>
            <a:prstGeom prst="rect">
              <a:avLst/>
            </a:prstGeom>
            <a:noFill/>
            <a:ln w="9525">
              <a:noFill/>
              <a:miter lim="800000"/>
              <a:headEnd/>
              <a:tailEnd/>
            </a:ln>
          </p:spPr>
          <p:txBody>
            <a:bodyPr wrap="none">
              <a:spAutoFit/>
            </a:bodyPr>
            <a:lstStyle/>
            <a:p>
              <a:pPr algn="l"/>
              <a:r>
                <a:rPr lang="en-US" altLang="ja-JP" b="1" dirty="0">
                  <a:latin typeface="Times New Roman" pitchFamily="18" charset="0"/>
                </a:rPr>
                <a:t>PDBID: 1FHT</a:t>
              </a:r>
            </a:p>
          </p:txBody>
        </p:sp>
        <p:sp>
          <p:nvSpPr>
            <p:cNvPr id="11" name="Text Box 19"/>
            <p:cNvSpPr txBox="1">
              <a:spLocks noChangeArrowheads="1"/>
            </p:cNvSpPr>
            <p:nvPr/>
          </p:nvSpPr>
          <p:spPr bwMode="auto">
            <a:xfrm>
              <a:off x="3563938" y="1484313"/>
              <a:ext cx="2266950" cy="366712"/>
            </a:xfrm>
            <a:prstGeom prst="rect">
              <a:avLst/>
            </a:prstGeom>
            <a:noFill/>
            <a:ln w="9525">
              <a:noFill/>
              <a:miter lim="800000"/>
              <a:headEnd/>
              <a:tailEnd/>
            </a:ln>
          </p:spPr>
          <p:txBody>
            <a:bodyPr wrap="none">
              <a:spAutoFit/>
            </a:bodyPr>
            <a:lstStyle/>
            <a:p>
              <a:pPr algn="l"/>
              <a:r>
                <a:rPr lang="en-US" altLang="ja-JP" b="1" i="1"/>
                <a:t>U1A in closed form</a:t>
              </a:r>
            </a:p>
          </p:txBody>
        </p:sp>
      </p:grpSp>
      <p:sp>
        <p:nvSpPr>
          <p:cNvPr id="12" name="正方形/長方形 11"/>
          <p:cNvSpPr/>
          <p:nvPr/>
        </p:nvSpPr>
        <p:spPr>
          <a:xfrm>
            <a:off x="2061250" y="4293096"/>
            <a:ext cx="2086386" cy="2304256"/>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23528" y="2822200"/>
            <a:ext cx="8496944" cy="1200329"/>
          </a:xfrm>
          <a:prstGeom prst="rect">
            <a:avLst/>
          </a:prstGeom>
          <a:noFill/>
        </p:spPr>
        <p:txBody>
          <a:bodyPr wrap="square" rtlCol="0">
            <a:spAutoFit/>
          </a:bodyPr>
          <a:lstStyle/>
          <a:p>
            <a:r>
              <a:rPr kumimoji="1" lang="ja-JP" altLang="en-US" dirty="0" smtClean="0"/>
              <a:t>・ マロン酸によるアロステリック効果を検証するために</a:t>
            </a:r>
            <a:r>
              <a:rPr lang="ja-JP" altLang="en-US" dirty="0" smtClean="0"/>
              <a:t>単独状態の</a:t>
            </a:r>
            <a:r>
              <a:rPr lang="en-US" altLang="ja-JP" dirty="0" smtClean="0"/>
              <a:t>U1A</a:t>
            </a:r>
            <a:r>
              <a:rPr lang="ja-JP" altLang="en-US" dirty="0" smtClean="0"/>
              <a:t>構造に注目する</a:t>
            </a:r>
            <a:endParaRPr lang="en-US" altLang="ja-JP" dirty="0" smtClean="0"/>
          </a:p>
          <a:p>
            <a:r>
              <a:rPr kumimoji="1" lang="ja-JP" altLang="en-US" dirty="0" smtClean="0"/>
              <a:t>・ マロン酸</a:t>
            </a:r>
            <a:r>
              <a:rPr kumimoji="1" lang="ja-JP" altLang="en-US" dirty="0" smtClean="0"/>
              <a:t>が安定して配位</a:t>
            </a:r>
            <a:r>
              <a:rPr kumimoji="1" lang="ja-JP" altLang="en-US" dirty="0" smtClean="0"/>
              <a:t>する部位</a:t>
            </a:r>
            <a:r>
              <a:rPr kumimoji="1" lang="ja-JP" altLang="en-US" dirty="0" smtClean="0"/>
              <a:t>を</a:t>
            </a:r>
            <a:r>
              <a:rPr lang="ja-JP" altLang="en-US" dirty="0" smtClean="0"/>
              <a:t>同定する</a:t>
            </a:r>
            <a:endParaRPr kumimoji="1" lang="en-US" altLang="ja-JP" dirty="0" smtClean="0"/>
          </a:p>
          <a:p>
            <a:r>
              <a:rPr lang="ja-JP" altLang="en-US" dirty="0" smtClean="0"/>
              <a:t>・ アンサンブル摂動</a:t>
            </a:r>
            <a:r>
              <a:rPr lang="en-US" altLang="ja-JP" dirty="0" smtClean="0"/>
              <a:t>MD</a:t>
            </a:r>
            <a:r>
              <a:rPr lang="ja-JP" altLang="en-US" dirty="0" smtClean="0"/>
              <a:t>を行い、構造変化が大きな部位</a:t>
            </a:r>
            <a:r>
              <a:rPr lang="ja-JP" altLang="en-US" dirty="0" smtClean="0"/>
              <a:t>を</a:t>
            </a:r>
            <a:r>
              <a:rPr lang="ja-JP" altLang="en-US" dirty="0" smtClean="0"/>
              <a:t>検証する</a:t>
            </a:r>
            <a:endParaRPr lang="en-US" altLang="ja-JP" dirty="0" smtClean="0"/>
          </a:p>
          <a:p>
            <a:r>
              <a:rPr lang="ja-JP" altLang="en-US" dirty="0" smtClean="0"/>
              <a:t>・ 構造変化の傾向が</a:t>
            </a:r>
            <a:r>
              <a:rPr lang="ja-JP" altLang="en-US" dirty="0" err="1" smtClean="0"/>
              <a:t>へ</a:t>
            </a:r>
            <a:r>
              <a:rPr lang="ja-JP" altLang="en-US" dirty="0" smtClean="0"/>
              <a:t>リックスの大規模変形と関係づけられるか検証する</a:t>
            </a:r>
            <a:endParaRPr kumimoji="1" lang="ja-JP" altLang="en-US" dirty="0"/>
          </a:p>
        </p:txBody>
      </p:sp>
      <p:grpSp>
        <p:nvGrpSpPr>
          <p:cNvPr id="14" name="グループ化 13"/>
          <p:cNvGrpSpPr/>
          <p:nvPr/>
        </p:nvGrpSpPr>
        <p:grpSpPr>
          <a:xfrm>
            <a:off x="5762250" y="4415049"/>
            <a:ext cx="1690988" cy="2047018"/>
            <a:chOff x="6370638" y="1484313"/>
            <a:chExt cx="2089150" cy="2529011"/>
          </a:xfrm>
        </p:grpSpPr>
        <p:pic>
          <p:nvPicPr>
            <p:cNvPr id="15" name="Picture 21" descr="1NU4_MLAx6"/>
            <p:cNvPicPr>
              <a:picLocks noChangeAspect="1" noChangeArrowheads="1"/>
            </p:cNvPicPr>
            <p:nvPr/>
          </p:nvPicPr>
          <p:blipFill>
            <a:blip r:embed="rId3" cstate="print"/>
            <a:srcRect/>
            <a:stretch>
              <a:fillRect/>
            </a:stretch>
          </p:blipFill>
          <p:spPr bwMode="auto">
            <a:xfrm>
              <a:off x="6479776" y="1849656"/>
              <a:ext cx="1654296" cy="1568955"/>
            </a:xfrm>
            <a:prstGeom prst="rect">
              <a:avLst/>
            </a:prstGeom>
            <a:noFill/>
            <a:ln w="9525">
              <a:noFill/>
              <a:miter lim="800000"/>
              <a:headEnd/>
              <a:tailEnd/>
            </a:ln>
          </p:spPr>
        </p:pic>
        <p:sp>
          <p:nvSpPr>
            <p:cNvPr id="16" name="Text Box 9"/>
            <p:cNvSpPr txBox="1">
              <a:spLocks noChangeArrowheads="1"/>
            </p:cNvSpPr>
            <p:nvPr/>
          </p:nvSpPr>
          <p:spPr bwMode="auto">
            <a:xfrm>
              <a:off x="6545263" y="3646611"/>
              <a:ext cx="1587500" cy="366713"/>
            </a:xfrm>
            <a:prstGeom prst="rect">
              <a:avLst/>
            </a:prstGeom>
            <a:noFill/>
            <a:ln w="9525">
              <a:noFill/>
              <a:miter lim="800000"/>
              <a:headEnd/>
              <a:tailEnd/>
            </a:ln>
          </p:spPr>
          <p:txBody>
            <a:bodyPr wrap="none">
              <a:spAutoFit/>
            </a:bodyPr>
            <a:lstStyle/>
            <a:p>
              <a:pPr algn="l"/>
              <a:r>
                <a:rPr lang="en-US" altLang="ja-JP" b="1" dirty="0">
                  <a:latin typeface="Times New Roman" pitchFamily="18" charset="0"/>
                </a:rPr>
                <a:t>PDBID: 1NU4</a:t>
              </a:r>
            </a:p>
          </p:txBody>
        </p:sp>
        <p:sp>
          <p:nvSpPr>
            <p:cNvPr id="17" name="Text Box 18"/>
            <p:cNvSpPr txBox="1">
              <a:spLocks noChangeArrowheads="1"/>
            </p:cNvSpPr>
            <p:nvPr/>
          </p:nvSpPr>
          <p:spPr bwMode="auto">
            <a:xfrm>
              <a:off x="6370638" y="1484313"/>
              <a:ext cx="2089150" cy="366712"/>
            </a:xfrm>
            <a:prstGeom prst="rect">
              <a:avLst/>
            </a:prstGeom>
            <a:noFill/>
            <a:ln w="9525">
              <a:noFill/>
              <a:miter lim="800000"/>
              <a:headEnd/>
              <a:tailEnd/>
            </a:ln>
          </p:spPr>
          <p:txBody>
            <a:bodyPr wrap="none">
              <a:spAutoFit/>
            </a:bodyPr>
            <a:lstStyle/>
            <a:p>
              <a:pPr algn="l"/>
              <a:r>
                <a:rPr lang="en-US" altLang="ja-JP" b="1" i="1" dirty="0"/>
                <a:t>U1A in open form</a:t>
              </a:r>
            </a:p>
          </p:txBody>
        </p:sp>
      </p:grpSp>
      <p:sp>
        <p:nvSpPr>
          <p:cNvPr id="18" name="正方形/長方形 17"/>
          <p:cNvSpPr/>
          <p:nvPr/>
        </p:nvSpPr>
        <p:spPr>
          <a:xfrm>
            <a:off x="5653966" y="4293096"/>
            <a:ext cx="2086386" cy="2304256"/>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ストライプ矢印 18"/>
          <p:cNvSpPr/>
          <p:nvPr/>
        </p:nvSpPr>
        <p:spPr>
          <a:xfrm>
            <a:off x="4435668" y="5157192"/>
            <a:ext cx="978408" cy="484632"/>
          </a:xfrm>
          <a:prstGeom prst="stripedRightArrow">
            <a:avLst>
              <a:gd name="adj1" fmla="val 37316"/>
              <a:gd name="adj2" fmla="val 88053"/>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矢印 19"/>
          <p:cNvSpPr/>
          <p:nvPr/>
        </p:nvSpPr>
        <p:spPr>
          <a:xfrm rot="13023887">
            <a:off x="1760836" y="4848936"/>
            <a:ext cx="631998" cy="275949"/>
          </a:xfrm>
          <a:prstGeom prst="leftArrow">
            <a:avLst>
              <a:gd name="adj1" fmla="val 33404"/>
              <a:gd name="adj2" fmla="val 90286"/>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flipH="1">
            <a:off x="4579684" y="4581128"/>
            <a:ext cx="386329"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sp>
        <p:nvSpPr>
          <p:cNvPr id="22" name="テキスト ボックス 21"/>
          <p:cNvSpPr txBox="1"/>
          <p:nvPr/>
        </p:nvSpPr>
        <p:spPr>
          <a:xfrm>
            <a:off x="168976" y="4476776"/>
            <a:ext cx="1713931" cy="369332"/>
          </a:xfrm>
          <a:prstGeom prst="rect">
            <a:avLst/>
          </a:prstGeom>
          <a:noFill/>
        </p:spPr>
        <p:txBody>
          <a:bodyPr wrap="none" rtlCol="0">
            <a:spAutoFit/>
          </a:bodyPr>
          <a:lstStyle/>
          <a:p>
            <a:r>
              <a:rPr kumimoji="1" lang="ja-JP" altLang="en-US" dirty="0" smtClean="0"/>
              <a:t>マロン酸の添加</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864" y="67676"/>
            <a:ext cx="1277914" cy="369332"/>
          </a:xfrm>
          <a:prstGeom prst="rect">
            <a:avLst/>
          </a:prstGeom>
          <a:noFill/>
        </p:spPr>
        <p:txBody>
          <a:bodyPr wrap="none" rtlCol="0">
            <a:spAutoFit/>
          </a:bodyPr>
          <a:lstStyle/>
          <a:p>
            <a:r>
              <a:rPr kumimoji="1" lang="ja-JP" altLang="en-US" dirty="0" smtClean="0"/>
              <a:t>補足資料 </a:t>
            </a:r>
            <a:r>
              <a:rPr kumimoji="1" lang="en-US" altLang="ja-JP" dirty="0" smtClean="0"/>
              <a:t>1</a:t>
            </a:r>
            <a:endParaRPr kumimoji="1" lang="ja-JP" altLang="en-US" dirty="0"/>
          </a:p>
        </p:txBody>
      </p:sp>
      <p:sp>
        <p:nvSpPr>
          <p:cNvPr id="5" name="Text Box 4"/>
          <p:cNvSpPr txBox="1">
            <a:spLocks noChangeArrowheads="1"/>
          </p:cNvSpPr>
          <p:nvPr/>
        </p:nvSpPr>
        <p:spPr bwMode="auto">
          <a:xfrm>
            <a:off x="285750" y="643170"/>
            <a:ext cx="5804794" cy="523220"/>
          </a:xfrm>
          <a:prstGeom prst="rect">
            <a:avLst/>
          </a:prstGeom>
          <a:noFill/>
          <a:ln w="9525">
            <a:noFill/>
            <a:miter lim="800000"/>
            <a:headEnd/>
            <a:tailEnd/>
          </a:ln>
        </p:spPr>
        <p:txBody>
          <a:bodyPr wrap="none">
            <a:spAutoFit/>
          </a:bodyPr>
          <a:lstStyle/>
          <a:p>
            <a:pPr algn="l"/>
            <a:r>
              <a:rPr lang="ja-JP" altLang="en-US" sz="2800" b="1" u="sng" dirty="0" smtClean="0"/>
              <a:t>マロン酸の</a:t>
            </a:r>
            <a:r>
              <a:rPr lang="ja-JP" altLang="en-US" sz="2800" b="1" u="sng" dirty="0"/>
              <a:t>力場パラメーターについて</a:t>
            </a:r>
          </a:p>
        </p:txBody>
      </p:sp>
      <p:sp>
        <p:nvSpPr>
          <p:cNvPr id="6" name="Text Box 5"/>
          <p:cNvSpPr txBox="1">
            <a:spLocks noChangeArrowheads="1"/>
          </p:cNvSpPr>
          <p:nvPr/>
        </p:nvSpPr>
        <p:spPr bwMode="auto">
          <a:xfrm>
            <a:off x="777875" y="1484784"/>
            <a:ext cx="7376122" cy="1477328"/>
          </a:xfrm>
          <a:prstGeom prst="rect">
            <a:avLst/>
          </a:prstGeom>
          <a:noFill/>
          <a:ln w="9525">
            <a:noFill/>
            <a:miter lim="800000"/>
            <a:headEnd/>
            <a:tailEnd/>
          </a:ln>
        </p:spPr>
        <p:txBody>
          <a:bodyPr wrap="none">
            <a:spAutoFit/>
          </a:bodyPr>
          <a:lstStyle/>
          <a:p>
            <a:pPr algn="l"/>
            <a:r>
              <a:rPr lang="en-US" altLang="ja-JP" dirty="0"/>
              <a:t>Antechamber</a:t>
            </a:r>
            <a:r>
              <a:rPr lang="ja-JP" altLang="en-US" dirty="0"/>
              <a:t>を利用して</a:t>
            </a:r>
            <a:r>
              <a:rPr lang="ja-JP" altLang="en-US" dirty="0" smtClean="0"/>
              <a:t>、マロン酸の</a:t>
            </a:r>
            <a:r>
              <a:rPr lang="ja-JP" altLang="en-US" dirty="0"/>
              <a:t>力場ファイル</a:t>
            </a:r>
            <a:r>
              <a:rPr lang="en-US" altLang="ja-JP" dirty="0"/>
              <a:t>(prep</a:t>
            </a:r>
            <a:r>
              <a:rPr lang="ja-JP" altLang="en-US" dirty="0"/>
              <a:t>ファイル</a:t>
            </a:r>
            <a:r>
              <a:rPr lang="en-US" altLang="ja-JP" dirty="0"/>
              <a:t>)</a:t>
            </a:r>
            <a:r>
              <a:rPr lang="ja-JP" altLang="en-US" dirty="0"/>
              <a:t>を作成した</a:t>
            </a:r>
          </a:p>
          <a:p>
            <a:pPr algn="l"/>
            <a:r>
              <a:rPr lang="ja-JP" altLang="en-US" dirty="0"/>
              <a:t>　・ 原子間</a:t>
            </a:r>
            <a:r>
              <a:rPr lang="ja-JP" altLang="en-US" dirty="0" smtClean="0"/>
              <a:t>結合パラメーターは</a:t>
            </a:r>
            <a:r>
              <a:rPr lang="en-US" altLang="ja-JP" dirty="0"/>
              <a:t>general amber force field (gaff) </a:t>
            </a:r>
            <a:r>
              <a:rPr lang="ja-JP" altLang="en-US" dirty="0"/>
              <a:t>を用いた</a:t>
            </a:r>
          </a:p>
          <a:p>
            <a:pPr algn="l"/>
            <a:r>
              <a:rPr lang="ja-JP" altLang="en-US" dirty="0"/>
              <a:t>　・ 原子電荷は</a:t>
            </a:r>
            <a:r>
              <a:rPr lang="en-US" altLang="ja-JP" dirty="0"/>
              <a:t>Gaussian03</a:t>
            </a:r>
            <a:r>
              <a:rPr lang="ja-JP" altLang="en-US" dirty="0"/>
              <a:t>を用いて</a:t>
            </a:r>
            <a:r>
              <a:rPr lang="ja-JP" altLang="en-US" dirty="0" smtClean="0"/>
              <a:t>、</a:t>
            </a:r>
            <a:r>
              <a:rPr lang="en-US" altLang="ja-JP" dirty="0" smtClean="0"/>
              <a:t>HF/6-31G*</a:t>
            </a:r>
            <a:r>
              <a:rPr lang="ja-JP" altLang="en-US" dirty="0" smtClean="0"/>
              <a:t>レベルで計算した</a:t>
            </a:r>
            <a:endParaRPr lang="en-US" altLang="ja-JP" dirty="0" smtClean="0"/>
          </a:p>
          <a:p>
            <a:pPr algn="l"/>
            <a:r>
              <a:rPr lang="ja-JP" altLang="en-US" dirty="0" smtClean="0"/>
              <a:t>　・</a:t>
            </a:r>
            <a:r>
              <a:rPr lang="en-US" altLang="ja-JP" dirty="0" smtClean="0"/>
              <a:t>RESP</a:t>
            </a:r>
            <a:r>
              <a:rPr lang="ja-JP" altLang="en-US" dirty="0"/>
              <a:t>電荷を</a:t>
            </a:r>
            <a:r>
              <a:rPr lang="ja-JP" altLang="en-US" dirty="0" smtClean="0"/>
              <a:t>割り当てた</a:t>
            </a:r>
            <a:endParaRPr lang="en-US" altLang="ja-JP" dirty="0" smtClean="0"/>
          </a:p>
          <a:p>
            <a:pPr algn="l"/>
            <a:r>
              <a:rPr lang="ja-JP" altLang="en-US" dirty="0" smtClean="0"/>
              <a:t>以下</a:t>
            </a:r>
            <a:r>
              <a:rPr lang="ja-JP" altLang="en-US" dirty="0"/>
              <a:t>、詳細：</a:t>
            </a:r>
          </a:p>
        </p:txBody>
      </p:sp>
      <p:graphicFrame>
        <p:nvGraphicFramePr>
          <p:cNvPr id="7" name="Object 8"/>
          <p:cNvGraphicFramePr>
            <a:graphicFrameLocks noChangeAspect="1"/>
          </p:cNvGraphicFramePr>
          <p:nvPr/>
        </p:nvGraphicFramePr>
        <p:xfrm>
          <a:off x="1382242" y="3523506"/>
          <a:ext cx="2654300" cy="3217862"/>
        </p:xfrm>
        <a:graphic>
          <a:graphicData uri="http://schemas.openxmlformats.org/presentationml/2006/ole">
            <p:oleObj spid="_x0000_s1026" name="ワークシート" r:id="rId3" imgW="2247728" imgH="2725067" progId="Excel.Sheet.8">
              <p:embed/>
            </p:oleObj>
          </a:graphicData>
        </a:graphic>
      </p:graphicFrame>
      <p:graphicFrame>
        <p:nvGraphicFramePr>
          <p:cNvPr id="8" name="Object 9"/>
          <p:cNvGraphicFramePr>
            <a:graphicFrameLocks noChangeAspect="1"/>
          </p:cNvGraphicFramePr>
          <p:nvPr/>
        </p:nvGraphicFramePr>
        <p:xfrm>
          <a:off x="4654004" y="3520331"/>
          <a:ext cx="2654300" cy="3219450"/>
        </p:xfrm>
        <a:graphic>
          <a:graphicData uri="http://schemas.openxmlformats.org/presentationml/2006/ole">
            <p:oleObj spid="_x0000_s1027" name="ワークシート" r:id="rId4" imgW="2247728" imgH="2725067" progId="Excel.Sheet.8">
              <p:embed/>
            </p:oleObj>
          </a:graphicData>
        </a:graphic>
      </p:graphicFrame>
      <p:sp>
        <p:nvSpPr>
          <p:cNvPr id="9" name="AutoShape 10"/>
          <p:cNvSpPr>
            <a:spLocks noChangeArrowheads="1"/>
          </p:cNvSpPr>
          <p:nvPr/>
        </p:nvSpPr>
        <p:spPr bwMode="auto">
          <a:xfrm>
            <a:off x="4118546" y="4925268"/>
            <a:ext cx="471487" cy="412750"/>
          </a:xfrm>
          <a:prstGeom prst="rightArrow">
            <a:avLst>
              <a:gd name="adj1" fmla="val 33991"/>
              <a:gd name="adj2" fmla="val 63848"/>
            </a:avLst>
          </a:prstGeom>
          <a:noFill/>
          <a:ln w="34925">
            <a:solidFill>
              <a:srgbClr val="000080"/>
            </a:solidFill>
            <a:miter lim="800000"/>
            <a:headEnd/>
            <a:tailEnd/>
          </a:ln>
        </p:spPr>
        <p:txBody>
          <a:bodyPr wrap="none" anchor="ctr"/>
          <a:lstStyle/>
          <a:p>
            <a:endParaRPr lang="ja-JP" altLang="en-US"/>
          </a:p>
        </p:txBody>
      </p:sp>
      <p:sp>
        <p:nvSpPr>
          <p:cNvPr id="10" name="Text Box 11"/>
          <p:cNvSpPr txBox="1">
            <a:spLocks noChangeArrowheads="1"/>
          </p:cNvSpPr>
          <p:nvPr/>
        </p:nvSpPr>
        <p:spPr bwMode="auto">
          <a:xfrm>
            <a:off x="1418754" y="3141573"/>
            <a:ext cx="2640013" cy="523220"/>
          </a:xfrm>
          <a:prstGeom prst="rect">
            <a:avLst/>
          </a:prstGeom>
          <a:noFill/>
          <a:ln w="9525">
            <a:solidFill>
              <a:schemeClr val="tx1"/>
            </a:solidFill>
            <a:miter lim="800000"/>
            <a:headEnd/>
            <a:tailEnd/>
          </a:ln>
        </p:spPr>
        <p:txBody>
          <a:bodyPr>
            <a:spAutoFit/>
          </a:bodyPr>
          <a:lstStyle/>
          <a:p>
            <a:pPr>
              <a:spcBef>
                <a:spcPct val="50000"/>
              </a:spcBef>
            </a:pPr>
            <a:r>
              <a:rPr lang="en-US" altLang="ja-JP" sz="1400" dirty="0"/>
              <a:t>Antechamber</a:t>
            </a:r>
            <a:r>
              <a:rPr lang="ja-JP" altLang="en-US" sz="1400" dirty="0"/>
              <a:t>で計算した</a:t>
            </a:r>
            <a:r>
              <a:rPr lang="en-US" altLang="ja-JP" sz="1400" dirty="0"/>
              <a:t>RESP</a:t>
            </a:r>
            <a:r>
              <a:rPr lang="ja-JP" altLang="en-US" sz="1400" dirty="0"/>
              <a:t>電荷は全体で</a:t>
            </a:r>
            <a:r>
              <a:rPr lang="en-US" altLang="ja-JP" sz="1400" dirty="0"/>
              <a:t>-2</a:t>
            </a:r>
            <a:r>
              <a:rPr lang="ja-JP" altLang="en-US" sz="1400" dirty="0"/>
              <a:t>にならない </a:t>
            </a:r>
            <a:endParaRPr lang="en-US" altLang="ja-JP" sz="1400" dirty="0"/>
          </a:p>
        </p:txBody>
      </p:sp>
      <p:sp>
        <p:nvSpPr>
          <p:cNvPr id="11" name="Text Box 12"/>
          <p:cNvSpPr txBox="1">
            <a:spLocks noChangeArrowheads="1"/>
          </p:cNvSpPr>
          <p:nvPr/>
        </p:nvSpPr>
        <p:spPr bwMode="auto">
          <a:xfrm>
            <a:off x="4646842" y="3141523"/>
            <a:ext cx="2575090" cy="523220"/>
          </a:xfrm>
          <a:prstGeom prst="rect">
            <a:avLst/>
          </a:prstGeom>
          <a:noFill/>
          <a:ln w="9525">
            <a:solidFill>
              <a:schemeClr val="tx1"/>
            </a:solidFill>
            <a:miter lim="800000"/>
            <a:headEnd/>
            <a:tailEnd/>
          </a:ln>
        </p:spPr>
        <p:txBody>
          <a:bodyPr wrap="square">
            <a:spAutoFit/>
          </a:bodyPr>
          <a:lstStyle/>
          <a:p>
            <a:pPr>
              <a:spcBef>
                <a:spcPct val="50000"/>
              </a:spcBef>
            </a:pPr>
            <a:r>
              <a:rPr lang="en-US" altLang="ja-JP" sz="1400" dirty="0" smtClean="0"/>
              <a:t>-</a:t>
            </a:r>
            <a:r>
              <a:rPr lang="en-US" altLang="ja-JP" sz="1400" dirty="0"/>
              <a:t>0.00001</a:t>
            </a:r>
            <a:r>
              <a:rPr lang="ja-JP" altLang="en-US" sz="1400" dirty="0" err="1"/>
              <a:t>ずつ</a:t>
            </a:r>
            <a:r>
              <a:rPr lang="ja-JP" altLang="en-US" sz="1400" dirty="0"/>
              <a:t>電荷を</a:t>
            </a:r>
            <a:r>
              <a:rPr lang="ja-JP" altLang="en-US" sz="1400" dirty="0" smtClean="0"/>
              <a:t>割り当てて帳尻を合わせた</a:t>
            </a:r>
            <a:endParaRPr lang="en-US" altLang="ja-JP" sz="1400" dirty="0"/>
          </a:p>
        </p:txBody>
      </p:sp>
      <p:sp>
        <p:nvSpPr>
          <p:cNvPr id="12" name="スライド番号プレースホルダ 11"/>
          <p:cNvSpPr>
            <a:spLocks noGrp="1"/>
          </p:cNvSpPr>
          <p:nvPr>
            <p:ph type="sldNum" sz="quarter" idx="12"/>
          </p:nvPr>
        </p:nvSpPr>
        <p:spPr/>
        <p:txBody>
          <a:bodyPr/>
          <a:lstStyle/>
          <a:p>
            <a:fld id="{3ABC4457-76B1-4E16-82F8-5677A336B32D}" type="slidenum">
              <a:rPr kumimoji="1" lang="ja-JP" altLang="en-US" smtClean="0"/>
              <a:pPr/>
              <a:t>13</a:t>
            </a:fld>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85750" y="654276"/>
            <a:ext cx="5804794" cy="523220"/>
          </a:xfrm>
          <a:prstGeom prst="rect">
            <a:avLst/>
          </a:prstGeom>
          <a:noFill/>
          <a:ln w="9525">
            <a:noFill/>
            <a:miter lim="800000"/>
            <a:headEnd/>
            <a:tailEnd/>
          </a:ln>
        </p:spPr>
        <p:txBody>
          <a:bodyPr wrap="none">
            <a:spAutoFit/>
          </a:bodyPr>
          <a:lstStyle/>
          <a:p>
            <a:pPr algn="l"/>
            <a:r>
              <a:rPr lang="ja-JP" altLang="en-US" sz="2800" b="1" u="sng" dirty="0" smtClean="0"/>
              <a:t>マロン酸の</a:t>
            </a:r>
            <a:r>
              <a:rPr lang="ja-JP" altLang="en-US" sz="2800" b="1" u="sng" dirty="0"/>
              <a:t>力場パラメーターについて</a:t>
            </a:r>
          </a:p>
        </p:txBody>
      </p:sp>
      <p:graphicFrame>
        <p:nvGraphicFramePr>
          <p:cNvPr id="3" name="表 2"/>
          <p:cNvGraphicFramePr>
            <a:graphicFrameLocks noGrp="1"/>
          </p:cNvGraphicFramePr>
          <p:nvPr/>
        </p:nvGraphicFramePr>
        <p:xfrm>
          <a:off x="3154829" y="2819885"/>
          <a:ext cx="2818911" cy="3477394"/>
        </p:xfrm>
        <a:graphic>
          <a:graphicData uri="http://schemas.openxmlformats.org/drawingml/2006/table">
            <a:tbl>
              <a:tblPr/>
              <a:tblGrid>
                <a:gridCol w="939637"/>
                <a:gridCol w="939637"/>
                <a:gridCol w="939637"/>
              </a:tblGrid>
              <a:tr h="295105">
                <a:tc>
                  <a:txBody>
                    <a:bodyPr/>
                    <a:lstStyle/>
                    <a:p>
                      <a:pPr algn="l" fontAlgn="ctr"/>
                      <a:r>
                        <a:rPr lang="ja-JP" altLang="en-US" sz="1300" b="0" i="0" u="none" strike="noStrike" dirty="0">
                          <a:latin typeface="Times New Roman"/>
                        </a:rPr>
                        <a:t>　</a:t>
                      </a:r>
                    </a:p>
                  </a:txBody>
                  <a:tcPr marL="11011" marR="11011" marT="1101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latin typeface="Times New Roman"/>
                        </a:rPr>
                        <a:t>　</a:t>
                      </a:r>
                    </a:p>
                  </a:txBody>
                  <a:tcPr marL="11011" marR="11011" marT="1101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300" b="0" i="0" u="none" strike="noStrike">
                          <a:latin typeface="Times New Roman"/>
                        </a:rPr>
                        <a:t>　</a:t>
                      </a:r>
                    </a:p>
                  </a:txBody>
                  <a:tcPr marL="11011" marR="11011" marT="11011" marB="0" anchor="ctr">
                    <a:lnL>
                      <a:noFill/>
                    </a:lnL>
                    <a:lnR>
                      <a:noFill/>
                    </a:lnR>
                    <a:lnT>
                      <a:noFill/>
                    </a:lnT>
                    <a:lnB w="12700" cap="flat" cmpd="sng" algn="ctr">
                      <a:solidFill>
                        <a:srgbClr val="000000"/>
                      </a:solidFill>
                      <a:prstDash val="solid"/>
                      <a:round/>
                      <a:headEnd type="none" w="med" len="med"/>
                      <a:tailEnd type="none" w="med" len="med"/>
                    </a:lnB>
                  </a:tcPr>
                </a:tc>
              </a:tr>
              <a:tr h="295105">
                <a:tc>
                  <a:txBody>
                    <a:bodyPr/>
                    <a:lstStyle/>
                    <a:p>
                      <a:pPr algn="ctr" fontAlgn="ctr"/>
                      <a:r>
                        <a:rPr lang="ja-JP" altLang="en-US" sz="1300" b="0" i="0" u="none" strike="noStrike">
                          <a:latin typeface="ＭＳ Ｐゴシック"/>
                        </a:rPr>
                        <a:t>原子名</a:t>
                      </a:r>
                    </a:p>
                  </a:txBody>
                  <a:tcPr marL="11011" marR="11011" marT="1101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300" b="0" i="0" u="none" strike="noStrike" dirty="0">
                          <a:latin typeface="ＭＳ Ｐゴシック"/>
                        </a:rPr>
                        <a:t>原子タイプ</a:t>
                      </a:r>
                    </a:p>
                  </a:txBody>
                  <a:tcPr marL="11011" marR="11011" marT="1101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latin typeface="Times New Roman"/>
                        </a:rPr>
                        <a:t>RESP [a.u.]</a:t>
                      </a:r>
                    </a:p>
                  </a:txBody>
                  <a:tcPr marL="11011" marR="11011" marT="1101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105">
                <a:tc>
                  <a:txBody>
                    <a:bodyPr/>
                    <a:lstStyle/>
                    <a:p>
                      <a:pPr algn="ctr" fontAlgn="ctr"/>
                      <a:r>
                        <a:rPr lang="en-US" sz="1300" b="0" i="0" u="none" strike="noStrike">
                          <a:latin typeface="Times New Roman"/>
                        </a:rPr>
                        <a:t>O1A</a:t>
                      </a:r>
                    </a:p>
                  </a:txBody>
                  <a:tcPr marL="11011" marR="11011" marT="1101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300" b="0" i="0" u="none" strike="noStrike">
                          <a:latin typeface="Times New Roman"/>
                        </a:rPr>
                        <a:t>o</a:t>
                      </a:r>
                    </a:p>
                  </a:txBody>
                  <a:tcPr marL="11011" marR="11011" marT="1101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300" b="0" i="0" u="none" strike="noStrike">
                          <a:latin typeface="Times New Roman"/>
                        </a:rPr>
                        <a:t>-0.03399</a:t>
                      </a:r>
                    </a:p>
                  </a:txBody>
                  <a:tcPr marL="11011" marR="11011" marT="11011" marB="0" anchor="ctr">
                    <a:lnL>
                      <a:noFill/>
                    </a:lnL>
                    <a:lnR>
                      <a:noFill/>
                    </a:lnR>
                    <a:lnT w="6350" cap="flat" cmpd="sng" algn="ctr">
                      <a:solidFill>
                        <a:srgbClr val="000000"/>
                      </a:solidFill>
                      <a:prstDash val="solid"/>
                      <a:round/>
                      <a:headEnd type="none" w="med" len="med"/>
                      <a:tailEnd type="none" w="med" len="med"/>
                    </a:lnT>
                    <a:lnB>
                      <a:noFill/>
                    </a:lnB>
                  </a:tcPr>
                </a:tc>
              </a:tr>
              <a:tr h="295105">
                <a:tc>
                  <a:txBody>
                    <a:bodyPr/>
                    <a:lstStyle/>
                    <a:p>
                      <a:pPr algn="ctr" fontAlgn="ctr"/>
                      <a:r>
                        <a:rPr lang="en-US" sz="1300" b="0" i="0" u="none" strike="noStrike">
                          <a:latin typeface="Times New Roman"/>
                        </a:rPr>
                        <a:t>C1</a:t>
                      </a:r>
                    </a:p>
                  </a:txBody>
                  <a:tcPr marL="11011" marR="11011" marT="11011" marB="0" anchor="ctr">
                    <a:lnL>
                      <a:noFill/>
                    </a:lnL>
                    <a:lnR>
                      <a:noFill/>
                    </a:lnR>
                    <a:lnT>
                      <a:noFill/>
                    </a:lnT>
                    <a:lnB>
                      <a:noFill/>
                    </a:lnB>
                  </a:tcPr>
                </a:tc>
                <a:tc>
                  <a:txBody>
                    <a:bodyPr/>
                    <a:lstStyle/>
                    <a:p>
                      <a:pPr algn="ctr" fontAlgn="ctr"/>
                      <a:r>
                        <a:rPr lang="en-US" sz="1300" b="0" i="0" u="none" strike="noStrike">
                          <a:latin typeface="Times New Roman"/>
                        </a:rPr>
                        <a:t>c2</a:t>
                      </a:r>
                    </a:p>
                  </a:txBody>
                  <a:tcPr marL="11011" marR="11011" marT="11011" marB="0" anchor="ctr">
                    <a:lnL>
                      <a:noFill/>
                    </a:lnL>
                    <a:lnR>
                      <a:noFill/>
                    </a:lnR>
                    <a:lnT>
                      <a:noFill/>
                    </a:lnT>
                    <a:lnB>
                      <a:noFill/>
                    </a:lnB>
                  </a:tcPr>
                </a:tc>
                <a:tc>
                  <a:txBody>
                    <a:bodyPr/>
                    <a:lstStyle/>
                    <a:p>
                      <a:pPr algn="r" fontAlgn="ctr"/>
                      <a:r>
                        <a:rPr lang="en-US" altLang="ja-JP" sz="1300" b="0" i="0" u="none" strike="noStrike">
                          <a:latin typeface="Times New Roman"/>
                        </a:rPr>
                        <a:t>0.0221</a:t>
                      </a:r>
                    </a:p>
                  </a:txBody>
                  <a:tcPr marL="11011" marR="11011" marT="11011" marB="0" anchor="ctr">
                    <a:lnL>
                      <a:noFill/>
                    </a:lnL>
                    <a:lnR>
                      <a:noFill/>
                    </a:lnR>
                    <a:lnT>
                      <a:noFill/>
                    </a:lnT>
                    <a:lnB>
                      <a:noFill/>
                    </a:lnB>
                  </a:tcPr>
                </a:tc>
              </a:tr>
              <a:tr h="295105">
                <a:tc>
                  <a:txBody>
                    <a:bodyPr/>
                    <a:lstStyle/>
                    <a:p>
                      <a:pPr algn="ctr" fontAlgn="ctr"/>
                      <a:r>
                        <a:rPr lang="en-US" sz="1300" b="0" i="0" u="none" strike="noStrike">
                          <a:latin typeface="Times New Roman"/>
                        </a:rPr>
                        <a:t>O1B</a:t>
                      </a:r>
                    </a:p>
                  </a:txBody>
                  <a:tcPr marL="11011" marR="11011" marT="11011" marB="0" anchor="ctr">
                    <a:lnL>
                      <a:noFill/>
                    </a:lnL>
                    <a:lnR>
                      <a:noFill/>
                    </a:lnR>
                    <a:lnT>
                      <a:noFill/>
                    </a:lnT>
                    <a:lnB>
                      <a:noFill/>
                    </a:lnB>
                  </a:tcPr>
                </a:tc>
                <a:tc>
                  <a:txBody>
                    <a:bodyPr/>
                    <a:lstStyle/>
                    <a:p>
                      <a:pPr algn="ctr" fontAlgn="ctr"/>
                      <a:r>
                        <a:rPr lang="en-US" sz="1300" b="0" i="0" u="none" strike="noStrike">
                          <a:latin typeface="Times New Roman"/>
                        </a:rPr>
                        <a:t>o</a:t>
                      </a:r>
                    </a:p>
                  </a:txBody>
                  <a:tcPr marL="11011" marR="11011" marT="11011" marB="0" anchor="ctr">
                    <a:lnL>
                      <a:noFill/>
                    </a:lnL>
                    <a:lnR>
                      <a:noFill/>
                    </a:lnR>
                    <a:lnT>
                      <a:noFill/>
                    </a:lnT>
                    <a:lnB>
                      <a:noFill/>
                    </a:lnB>
                  </a:tcPr>
                </a:tc>
                <a:tc>
                  <a:txBody>
                    <a:bodyPr/>
                    <a:lstStyle/>
                    <a:p>
                      <a:pPr algn="r" fontAlgn="ctr"/>
                      <a:r>
                        <a:rPr lang="en-US" altLang="ja-JP" sz="1300" b="0" i="0" u="none" strike="noStrike">
                          <a:latin typeface="Times New Roman"/>
                        </a:rPr>
                        <a:t>-0.03399</a:t>
                      </a:r>
                    </a:p>
                  </a:txBody>
                  <a:tcPr marL="11011" marR="11011" marT="11011" marB="0" anchor="ctr">
                    <a:lnL>
                      <a:noFill/>
                    </a:lnL>
                    <a:lnR>
                      <a:noFill/>
                    </a:lnR>
                    <a:lnT>
                      <a:noFill/>
                    </a:lnT>
                    <a:lnB>
                      <a:noFill/>
                    </a:lnB>
                  </a:tcPr>
                </a:tc>
              </a:tr>
              <a:tr h="295105">
                <a:tc>
                  <a:txBody>
                    <a:bodyPr/>
                    <a:lstStyle/>
                    <a:p>
                      <a:pPr algn="ctr" fontAlgn="ctr"/>
                      <a:r>
                        <a:rPr lang="en-US" sz="1300" b="0" i="0" u="none" strike="noStrike">
                          <a:latin typeface="Times New Roman"/>
                        </a:rPr>
                        <a:t>C2</a:t>
                      </a:r>
                    </a:p>
                  </a:txBody>
                  <a:tcPr marL="11011" marR="11011" marT="11011" marB="0" anchor="ctr">
                    <a:lnL>
                      <a:noFill/>
                    </a:lnL>
                    <a:lnR>
                      <a:noFill/>
                    </a:lnR>
                    <a:lnT>
                      <a:noFill/>
                    </a:lnT>
                    <a:lnB>
                      <a:noFill/>
                    </a:lnB>
                  </a:tcPr>
                </a:tc>
                <a:tc>
                  <a:txBody>
                    <a:bodyPr/>
                    <a:lstStyle/>
                    <a:p>
                      <a:pPr algn="ctr" fontAlgn="ctr"/>
                      <a:r>
                        <a:rPr lang="en-US" sz="1300" b="0" i="0" u="none" strike="noStrike">
                          <a:latin typeface="Times New Roman"/>
                        </a:rPr>
                        <a:t>c3</a:t>
                      </a:r>
                    </a:p>
                  </a:txBody>
                  <a:tcPr marL="11011" marR="11011" marT="11011" marB="0" anchor="ctr">
                    <a:lnL>
                      <a:noFill/>
                    </a:lnL>
                    <a:lnR>
                      <a:noFill/>
                    </a:lnR>
                    <a:lnT>
                      <a:noFill/>
                    </a:lnT>
                    <a:lnB>
                      <a:noFill/>
                    </a:lnB>
                  </a:tcPr>
                </a:tc>
                <a:tc>
                  <a:txBody>
                    <a:bodyPr/>
                    <a:lstStyle/>
                    <a:p>
                      <a:pPr algn="r" fontAlgn="ctr"/>
                      <a:r>
                        <a:rPr lang="en-US" altLang="ja-JP" sz="1300" b="0" i="0" u="none" strike="noStrike">
                          <a:latin typeface="Times New Roman"/>
                        </a:rPr>
                        <a:t>0.00548</a:t>
                      </a:r>
                    </a:p>
                  </a:txBody>
                  <a:tcPr marL="11011" marR="11011" marT="11011" marB="0" anchor="ctr">
                    <a:lnL>
                      <a:noFill/>
                    </a:lnL>
                    <a:lnR>
                      <a:noFill/>
                    </a:lnR>
                    <a:lnT>
                      <a:noFill/>
                    </a:lnT>
                    <a:lnB>
                      <a:noFill/>
                    </a:lnB>
                  </a:tcPr>
                </a:tc>
              </a:tr>
              <a:tr h="295105">
                <a:tc>
                  <a:txBody>
                    <a:bodyPr/>
                    <a:lstStyle/>
                    <a:p>
                      <a:pPr algn="ctr" fontAlgn="ctr"/>
                      <a:r>
                        <a:rPr lang="en-US" sz="1300" b="0" i="0" u="none" strike="noStrike">
                          <a:latin typeface="Times New Roman"/>
                        </a:rPr>
                        <a:t>H22</a:t>
                      </a:r>
                    </a:p>
                  </a:txBody>
                  <a:tcPr marL="11011" marR="11011" marT="11011" marB="0" anchor="ctr">
                    <a:lnL>
                      <a:noFill/>
                    </a:lnL>
                    <a:lnR>
                      <a:noFill/>
                    </a:lnR>
                    <a:lnT>
                      <a:noFill/>
                    </a:lnT>
                    <a:lnB>
                      <a:noFill/>
                    </a:lnB>
                  </a:tcPr>
                </a:tc>
                <a:tc>
                  <a:txBody>
                    <a:bodyPr/>
                    <a:lstStyle/>
                    <a:p>
                      <a:pPr algn="ctr" fontAlgn="ctr"/>
                      <a:r>
                        <a:rPr lang="en-US" sz="1300" b="0" i="0" u="none" strike="noStrike">
                          <a:latin typeface="Times New Roman"/>
                        </a:rPr>
                        <a:t>hc</a:t>
                      </a:r>
                    </a:p>
                  </a:txBody>
                  <a:tcPr marL="11011" marR="11011" marT="11011" marB="0" anchor="ctr">
                    <a:lnL>
                      <a:noFill/>
                    </a:lnL>
                    <a:lnR>
                      <a:noFill/>
                    </a:lnR>
                    <a:lnT>
                      <a:noFill/>
                    </a:lnT>
                    <a:lnB>
                      <a:noFill/>
                    </a:lnB>
                  </a:tcPr>
                </a:tc>
                <a:tc>
                  <a:txBody>
                    <a:bodyPr/>
                    <a:lstStyle/>
                    <a:p>
                      <a:pPr algn="r" fontAlgn="ctr"/>
                      <a:r>
                        <a:rPr lang="en-US" altLang="ja-JP" sz="1300" b="0" i="0" u="none" strike="noStrike">
                          <a:latin typeface="Times New Roman"/>
                        </a:rPr>
                        <a:t>0.04314</a:t>
                      </a:r>
                    </a:p>
                  </a:txBody>
                  <a:tcPr marL="11011" marR="11011" marT="11011" marB="0" anchor="ctr">
                    <a:lnL>
                      <a:noFill/>
                    </a:lnL>
                    <a:lnR>
                      <a:noFill/>
                    </a:lnR>
                    <a:lnT>
                      <a:noFill/>
                    </a:lnT>
                    <a:lnB>
                      <a:noFill/>
                    </a:lnB>
                  </a:tcPr>
                </a:tc>
              </a:tr>
              <a:tr h="295105">
                <a:tc>
                  <a:txBody>
                    <a:bodyPr/>
                    <a:lstStyle/>
                    <a:p>
                      <a:pPr algn="ctr" fontAlgn="ctr"/>
                      <a:r>
                        <a:rPr lang="en-US" sz="1300" b="0" i="0" u="none" strike="noStrike">
                          <a:latin typeface="Times New Roman"/>
                        </a:rPr>
                        <a:t>H23</a:t>
                      </a:r>
                    </a:p>
                  </a:txBody>
                  <a:tcPr marL="11011" marR="11011" marT="11011" marB="0" anchor="ctr">
                    <a:lnL>
                      <a:noFill/>
                    </a:lnL>
                    <a:lnR>
                      <a:noFill/>
                    </a:lnR>
                    <a:lnT>
                      <a:noFill/>
                    </a:lnT>
                    <a:lnB>
                      <a:noFill/>
                    </a:lnB>
                  </a:tcPr>
                </a:tc>
                <a:tc>
                  <a:txBody>
                    <a:bodyPr/>
                    <a:lstStyle/>
                    <a:p>
                      <a:pPr algn="ctr" fontAlgn="ctr"/>
                      <a:r>
                        <a:rPr lang="en-US" sz="1300" b="0" i="0" u="none" strike="noStrike">
                          <a:latin typeface="Times New Roman"/>
                        </a:rPr>
                        <a:t>hc</a:t>
                      </a:r>
                    </a:p>
                  </a:txBody>
                  <a:tcPr marL="11011" marR="11011" marT="11011" marB="0" anchor="ctr">
                    <a:lnL>
                      <a:noFill/>
                    </a:lnL>
                    <a:lnR>
                      <a:noFill/>
                    </a:lnR>
                    <a:lnT>
                      <a:noFill/>
                    </a:lnT>
                    <a:lnB>
                      <a:noFill/>
                    </a:lnB>
                  </a:tcPr>
                </a:tc>
                <a:tc>
                  <a:txBody>
                    <a:bodyPr/>
                    <a:lstStyle/>
                    <a:p>
                      <a:pPr algn="r" fontAlgn="ctr"/>
                      <a:r>
                        <a:rPr lang="en-US" altLang="ja-JP" sz="1300" b="0" i="0" u="none" strike="noStrike" dirty="0">
                          <a:latin typeface="Times New Roman"/>
                        </a:rPr>
                        <a:t>0.04314</a:t>
                      </a:r>
                    </a:p>
                  </a:txBody>
                  <a:tcPr marL="11011" marR="11011" marT="11011" marB="0" anchor="ctr">
                    <a:lnL>
                      <a:noFill/>
                    </a:lnL>
                    <a:lnR>
                      <a:noFill/>
                    </a:lnR>
                    <a:lnT>
                      <a:noFill/>
                    </a:lnT>
                    <a:lnB>
                      <a:noFill/>
                    </a:lnB>
                  </a:tcPr>
                </a:tc>
              </a:tr>
              <a:tr h="295105">
                <a:tc>
                  <a:txBody>
                    <a:bodyPr/>
                    <a:lstStyle/>
                    <a:p>
                      <a:pPr algn="ctr" fontAlgn="ctr"/>
                      <a:r>
                        <a:rPr lang="en-US" sz="1300" b="0" i="0" u="none" strike="noStrike">
                          <a:latin typeface="Times New Roman"/>
                        </a:rPr>
                        <a:t>C3</a:t>
                      </a:r>
                    </a:p>
                  </a:txBody>
                  <a:tcPr marL="11011" marR="11011" marT="11011" marB="0" anchor="ctr">
                    <a:lnL>
                      <a:noFill/>
                    </a:lnL>
                    <a:lnR>
                      <a:noFill/>
                    </a:lnR>
                    <a:lnT>
                      <a:noFill/>
                    </a:lnT>
                    <a:lnB>
                      <a:noFill/>
                    </a:lnB>
                  </a:tcPr>
                </a:tc>
                <a:tc>
                  <a:txBody>
                    <a:bodyPr/>
                    <a:lstStyle/>
                    <a:p>
                      <a:pPr algn="ctr" fontAlgn="ctr"/>
                      <a:r>
                        <a:rPr lang="en-US" sz="1300" b="0" i="0" u="none" strike="noStrike">
                          <a:latin typeface="Times New Roman"/>
                        </a:rPr>
                        <a:t>c2</a:t>
                      </a:r>
                    </a:p>
                  </a:txBody>
                  <a:tcPr marL="11011" marR="11011" marT="11011" marB="0" anchor="ctr">
                    <a:lnL>
                      <a:noFill/>
                    </a:lnL>
                    <a:lnR>
                      <a:noFill/>
                    </a:lnR>
                    <a:lnT>
                      <a:noFill/>
                    </a:lnT>
                    <a:lnB>
                      <a:noFill/>
                    </a:lnB>
                  </a:tcPr>
                </a:tc>
                <a:tc>
                  <a:txBody>
                    <a:bodyPr/>
                    <a:lstStyle/>
                    <a:p>
                      <a:pPr algn="r" fontAlgn="ctr"/>
                      <a:r>
                        <a:rPr lang="en-US" altLang="ja-JP" sz="1300" b="0" i="0" u="none" strike="noStrike">
                          <a:latin typeface="Times New Roman"/>
                        </a:rPr>
                        <a:t>0.0221</a:t>
                      </a:r>
                    </a:p>
                  </a:txBody>
                  <a:tcPr marL="11011" marR="11011" marT="11011" marB="0" anchor="ctr">
                    <a:lnL>
                      <a:noFill/>
                    </a:lnL>
                    <a:lnR>
                      <a:noFill/>
                    </a:lnR>
                    <a:lnT>
                      <a:noFill/>
                    </a:lnT>
                    <a:lnB>
                      <a:noFill/>
                    </a:lnB>
                  </a:tcPr>
                </a:tc>
              </a:tr>
              <a:tr h="295105">
                <a:tc>
                  <a:txBody>
                    <a:bodyPr/>
                    <a:lstStyle/>
                    <a:p>
                      <a:pPr algn="ctr" fontAlgn="ctr"/>
                      <a:r>
                        <a:rPr lang="en-US" sz="1300" b="0" i="0" u="none" strike="noStrike" dirty="0">
                          <a:latin typeface="Times New Roman"/>
                        </a:rPr>
                        <a:t>O3B</a:t>
                      </a:r>
                    </a:p>
                  </a:txBody>
                  <a:tcPr marL="11011" marR="11011" marT="11011" marB="0" anchor="ctr">
                    <a:lnL>
                      <a:noFill/>
                    </a:lnL>
                    <a:lnR>
                      <a:noFill/>
                    </a:lnR>
                    <a:lnT>
                      <a:noFill/>
                    </a:lnT>
                    <a:lnB>
                      <a:noFill/>
                    </a:lnB>
                  </a:tcPr>
                </a:tc>
                <a:tc>
                  <a:txBody>
                    <a:bodyPr/>
                    <a:lstStyle/>
                    <a:p>
                      <a:pPr algn="ctr" fontAlgn="ctr"/>
                      <a:r>
                        <a:rPr lang="en-US" sz="1300" b="0" i="0" u="none" strike="noStrike">
                          <a:latin typeface="Times New Roman"/>
                        </a:rPr>
                        <a:t>o</a:t>
                      </a:r>
                    </a:p>
                  </a:txBody>
                  <a:tcPr marL="11011" marR="11011" marT="11011" marB="0" anchor="ctr">
                    <a:lnL>
                      <a:noFill/>
                    </a:lnL>
                    <a:lnR>
                      <a:noFill/>
                    </a:lnR>
                    <a:lnT>
                      <a:noFill/>
                    </a:lnT>
                    <a:lnB>
                      <a:noFill/>
                    </a:lnB>
                  </a:tcPr>
                </a:tc>
                <a:tc>
                  <a:txBody>
                    <a:bodyPr/>
                    <a:lstStyle/>
                    <a:p>
                      <a:pPr algn="r" fontAlgn="ctr"/>
                      <a:r>
                        <a:rPr lang="en-US" altLang="ja-JP" sz="1300" b="0" i="0" u="none" strike="noStrike">
                          <a:latin typeface="Times New Roman"/>
                        </a:rPr>
                        <a:t>-0.03399</a:t>
                      </a:r>
                    </a:p>
                  </a:txBody>
                  <a:tcPr marL="11011" marR="11011" marT="11011" marB="0" anchor="ctr">
                    <a:lnL>
                      <a:noFill/>
                    </a:lnL>
                    <a:lnR>
                      <a:noFill/>
                    </a:lnR>
                    <a:lnT>
                      <a:noFill/>
                    </a:lnT>
                    <a:lnB>
                      <a:noFill/>
                    </a:lnB>
                  </a:tcPr>
                </a:tc>
              </a:tr>
              <a:tr h="295105">
                <a:tc>
                  <a:txBody>
                    <a:bodyPr/>
                    <a:lstStyle/>
                    <a:p>
                      <a:pPr algn="ctr" fontAlgn="ctr"/>
                      <a:r>
                        <a:rPr lang="en-US" sz="1300" b="0" i="0" u="none" strike="noStrike">
                          <a:latin typeface="Times New Roman"/>
                        </a:rPr>
                        <a:t>O3A</a:t>
                      </a:r>
                    </a:p>
                  </a:txBody>
                  <a:tcPr marL="11011" marR="11011" marT="1101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latin typeface="Times New Roman"/>
                        </a:rPr>
                        <a:t>o</a:t>
                      </a:r>
                    </a:p>
                  </a:txBody>
                  <a:tcPr marL="11011" marR="11011" marT="1101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latin typeface="Times New Roman"/>
                        </a:rPr>
                        <a:t>-0.03399</a:t>
                      </a:r>
                    </a:p>
                  </a:txBody>
                  <a:tcPr marL="11011" marR="11011" marT="11011" marB="0" anchor="ctr">
                    <a:lnL>
                      <a:noFill/>
                    </a:lnL>
                    <a:lnR>
                      <a:noFill/>
                    </a:lnR>
                    <a:lnT>
                      <a:noFill/>
                    </a:lnT>
                    <a:lnB w="6350" cap="flat" cmpd="sng" algn="ctr">
                      <a:solidFill>
                        <a:srgbClr val="000000"/>
                      </a:solidFill>
                      <a:prstDash val="solid"/>
                      <a:round/>
                      <a:headEnd type="none" w="med" len="med"/>
                      <a:tailEnd type="none" w="med" len="med"/>
                    </a:lnB>
                  </a:tcPr>
                </a:tc>
              </a:tr>
              <a:tr h="231239">
                <a:tc gridSpan="2">
                  <a:txBody>
                    <a:bodyPr/>
                    <a:lstStyle/>
                    <a:p>
                      <a:pPr algn="ctr" fontAlgn="ctr"/>
                      <a:r>
                        <a:rPr lang="en-US" sz="1300" b="0" i="0" u="none" strike="noStrike">
                          <a:latin typeface="Times New Roman"/>
                        </a:rPr>
                        <a:t>total</a:t>
                      </a:r>
                    </a:p>
                  </a:txBody>
                  <a:tcPr marL="11011" marR="11011" marT="11011"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300" b="0" i="0" u="none" strike="noStrike" dirty="0">
                          <a:latin typeface="Times New Roman"/>
                        </a:rPr>
                        <a:t>0</a:t>
                      </a:r>
                    </a:p>
                  </a:txBody>
                  <a:tcPr marL="11011" marR="11011" marT="11011"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 Box 5"/>
          <p:cNvSpPr txBox="1">
            <a:spLocks noChangeArrowheads="1"/>
          </p:cNvSpPr>
          <p:nvPr/>
        </p:nvSpPr>
        <p:spPr bwMode="auto">
          <a:xfrm>
            <a:off x="777875" y="1606776"/>
            <a:ext cx="7376122" cy="923330"/>
          </a:xfrm>
          <a:prstGeom prst="rect">
            <a:avLst/>
          </a:prstGeom>
          <a:noFill/>
          <a:ln w="9525">
            <a:noFill/>
            <a:miter lim="800000"/>
            <a:headEnd/>
            <a:tailEnd/>
          </a:ln>
        </p:spPr>
        <p:txBody>
          <a:bodyPr wrap="none">
            <a:spAutoFit/>
          </a:bodyPr>
          <a:lstStyle/>
          <a:p>
            <a:pPr algn="l"/>
            <a:r>
              <a:rPr lang="en-US" altLang="ja-JP" dirty="0"/>
              <a:t>Antechamber</a:t>
            </a:r>
            <a:r>
              <a:rPr lang="ja-JP" altLang="en-US" dirty="0"/>
              <a:t>を利用して</a:t>
            </a:r>
            <a:r>
              <a:rPr lang="ja-JP" altLang="en-US" dirty="0" smtClean="0"/>
              <a:t>、マロン酸の</a:t>
            </a:r>
            <a:r>
              <a:rPr lang="ja-JP" altLang="en-US" dirty="0"/>
              <a:t>力場ファイル</a:t>
            </a:r>
            <a:r>
              <a:rPr lang="en-US" altLang="ja-JP" dirty="0"/>
              <a:t>(prep</a:t>
            </a:r>
            <a:r>
              <a:rPr lang="ja-JP" altLang="en-US" dirty="0"/>
              <a:t>ファイル</a:t>
            </a:r>
            <a:r>
              <a:rPr lang="en-US" altLang="ja-JP" dirty="0"/>
              <a:t>)</a:t>
            </a:r>
            <a:r>
              <a:rPr lang="ja-JP" altLang="en-US" dirty="0"/>
              <a:t>を作成</a:t>
            </a:r>
            <a:r>
              <a:rPr lang="ja-JP" altLang="en-US" dirty="0" smtClean="0"/>
              <a:t>した</a:t>
            </a:r>
            <a:endParaRPr lang="en-US" altLang="ja-JP" dirty="0" smtClean="0"/>
          </a:p>
          <a:p>
            <a:pPr algn="l"/>
            <a:r>
              <a:rPr lang="ja-JP" altLang="en-US" dirty="0" smtClean="0"/>
              <a:t>　・ 総電荷をゼロに設定して</a:t>
            </a:r>
            <a:r>
              <a:rPr lang="en-US" altLang="ja-JP" dirty="0" smtClean="0"/>
              <a:t>Gaussian</a:t>
            </a:r>
            <a:r>
              <a:rPr lang="ja-JP" altLang="en-US" dirty="0" smtClean="0"/>
              <a:t>の計算を行った</a:t>
            </a:r>
            <a:endParaRPr lang="ja-JP" altLang="en-US" dirty="0"/>
          </a:p>
          <a:p>
            <a:pPr algn="l"/>
            <a:r>
              <a:rPr lang="ja-JP" altLang="en-US" dirty="0"/>
              <a:t>　・ 原子間</a:t>
            </a:r>
            <a:r>
              <a:rPr lang="ja-JP" altLang="en-US" dirty="0" smtClean="0"/>
              <a:t>結合パラメーターは</a:t>
            </a:r>
            <a:r>
              <a:rPr lang="en-US" altLang="ja-JP" dirty="0"/>
              <a:t>general amber force field (gaff) </a:t>
            </a:r>
            <a:r>
              <a:rPr lang="ja-JP" altLang="en-US" dirty="0"/>
              <a:t>を</a:t>
            </a:r>
            <a:r>
              <a:rPr lang="ja-JP" altLang="en-US" dirty="0" smtClean="0"/>
              <a:t>用いた</a:t>
            </a:r>
            <a:endParaRPr lang="ja-JP" altLang="en-US" dirty="0"/>
          </a:p>
        </p:txBody>
      </p:sp>
      <p:sp>
        <p:nvSpPr>
          <p:cNvPr id="6" name="テキスト ボックス 5"/>
          <p:cNvSpPr txBox="1"/>
          <p:nvPr/>
        </p:nvSpPr>
        <p:spPr>
          <a:xfrm>
            <a:off x="50864" y="67676"/>
            <a:ext cx="1317990" cy="369332"/>
          </a:xfrm>
          <a:prstGeom prst="rect">
            <a:avLst/>
          </a:prstGeom>
          <a:noFill/>
        </p:spPr>
        <p:txBody>
          <a:bodyPr wrap="none" rtlCol="0">
            <a:spAutoFit/>
          </a:bodyPr>
          <a:lstStyle/>
          <a:p>
            <a:r>
              <a:rPr kumimoji="1" lang="ja-JP" altLang="en-US" dirty="0" smtClean="0"/>
              <a:t>補足資料 </a:t>
            </a:r>
            <a:r>
              <a:rPr kumimoji="1" lang="en-US" altLang="ja-JP" dirty="0" smtClean="0"/>
              <a:t>2</a:t>
            </a:r>
            <a:endParaRPr kumimoji="1" lang="ja-JP" altLang="en-US" dirty="0"/>
          </a:p>
        </p:txBody>
      </p:sp>
      <p:sp>
        <p:nvSpPr>
          <p:cNvPr id="7" name="スライド番号プレースホルダ 6"/>
          <p:cNvSpPr>
            <a:spLocks noGrp="1"/>
          </p:cNvSpPr>
          <p:nvPr>
            <p:ph type="sldNum" sz="quarter" idx="12"/>
          </p:nvPr>
        </p:nvSpPr>
        <p:spPr/>
        <p:txBody>
          <a:bodyPr/>
          <a:lstStyle/>
          <a:p>
            <a:fld id="{3ABC4457-76B1-4E16-82F8-5677A336B32D}"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864" y="67676"/>
            <a:ext cx="1277914" cy="369332"/>
          </a:xfrm>
          <a:prstGeom prst="rect">
            <a:avLst/>
          </a:prstGeom>
          <a:noFill/>
        </p:spPr>
        <p:txBody>
          <a:bodyPr wrap="none" rtlCol="0">
            <a:spAutoFit/>
          </a:bodyPr>
          <a:lstStyle/>
          <a:p>
            <a:r>
              <a:rPr kumimoji="1" lang="ja-JP" altLang="en-US" dirty="0" smtClean="0"/>
              <a:t>補足資料 </a:t>
            </a:r>
            <a:r>
              <a:rPr kumimoji="1" lang="en-US" altLang="ja-JP" dirty="0" smtClean="0"/>
              <a:t>3</a:t>
            </a:r>
            <a:endParaRPr kumimoji="1" lang="ja-JP" altLang="en-US" dirty="0"/>
          </a:p>
        </p:txBody>
      </p:sp>
      <p:sp>
        <p:nvSpPr>
          <p:cNvPr id="3" name="Text Box 4"/>
          <p:cNvSpPr txBox="1">
            <a:spLocks noChangeArrowheads="1"/>
          </p:cNvSpPr>
          <p:nvPr/>
        </p:nvSpPr>
        <p:spPr bwMode="auto">
          <a:xfrm>
            <a:off x="285750" y="654276"/>
            <a:ext cx="3664786" cy="523220"/>
          </a:xfrm>
          <a:prstGeom prst="rect">
            <a:avLst/>
          </a:prstGeom>
          <a:noFill/>
          <a:ln w="9525">
            <a:noFill/>
            <a:miter lim="800000"/>
            <a:headEnd/>
            <a:tailEnd/>
          </a:ln>
        </p:spPr>
        <p:txBody>
          <a:bodyPr wrap="none">
            <a:spAutoFit/>
          </a:bodyPr>
          <a:lstStyle/>
          <a:p>
            <a:pPr algn="l"/>
            <a:r>
              <a:rPr lang="en-US" altLang="ja-JP" sz="2800" b="1" u="sng" dirty="0" smtClean="0"/>
              <a:t>MD</a:t>
            </a:r>
            <a:r>
              <a:rPr lang="ja-JP" altLang="en-US" sz="2800" b="1" u="sng" dirty="0" smtClean="0"/>
              <a:t>計算のプロトコール</a:t>
            </a:r>
            <a:endParaRPr lang="ja-JP" altLang="en-US" sz="2800" b="1" u="sng" dirty="0"/>
          </a:p>
        </p:txBody>
      </p:sp>
      <p:sp>
        <p:nvSpPr>
          <p:cNvPr id="4" name="テキスト ボックス 3"/>
          <p:cNvSpPr txBox="1"/>
          <p:nvPr/>
        </p:nvSpPr>
        <p:spPr>
          <a:xfrm>
            <a:off x="1743374" y="1556792"/>
            <a:ext cx="5644622" cy="4678204"/>
          </a:xfrm>
          <a:prstGeom prst="rect">
            <a:avLst/>
          </a:prstGeom>
          <a:noFill/>
        </p:spPr>
        <p:txBody>
          <a:bodyPr wrap="none" rtlCol="0">
            <a:spAutoFit/>
          </a:bodyPr>
          <a:lstStyle/>
          <a:p>
            <a:r>
              <a:rPr lang="ja-JP" altLang="en-US" dirty="0" smtClean="0"/>
              <a:t>エネルギー極小化計算</a:t>
            </a:r>
            <a:endParaRPr lang="en-US" altLang="ja-JP" dirty="0" smtClean="0"/>
          </a:p>
          <a:p>
            <a:r>
              <a:rPr kumimoji="1" lang="en-US" altLang="ja-JP" dirty="0" smtClean="0"/>
              <a:t>(SD: 5000 </a:t>
            </a:r>
            <a:r>
              <a:rPr kumimoji="1" lang="ja-JP" altLang="en-US" dirty="0" smtClean="0"/>
              <a:t>⇒</a:t>
            </a:r>
            <a:r>
              <a:rPr kumimoji="1" lang="en-US" altLang="ja-JP" dirty="0" smtClean="0"/>
              <a:t> CG: 45000; </a:t>
            </a:r>
            <a:r>
              <a:rPr kumimoji="1" lang="ja-JP" altLang="en-US" dirty="0" smtClean="0"/>
              <a:t>水素のみ</a:t>
            </a:r>
            <a:r>
              <a:rPr kumimoji="1" lang="en-US" altLang="ja-JP" dirty="0" smtClean="0"/>
              <a:t>)</a:t>
            </a:r>
          </a:p>
          <a:p>
            <a:endParaRPr lang="en-US" altLang="ja-JP" sz="1400" dirty="0" smtClean="0"/>
          </a:p>
          <a:p>
            <a:r>
              <a:rPr lang="ja-JP" altLang="en-US" dirty="0" smtClean="0"/>
              <a:t>低温で構造緩和</a:t>
            </a:r>
            <a:endParaRPr lang="en-US" altLang="ja-JP" dirty="0" smtClean="0"/>
          </a:p>
          <a:p>
            <a:r>
              <a:rPr lang="en-US" altLang="ja-JP" dirty="0" smtClean="0"/>
              <a:t>(NTV; T = 1 K; 5 </a:t>
            </a:r>
            <a:r>
              <a:rPr lang="en-US" altLang="ja-JP" dirty="0" err="1" smtClean="0"/>
              <a:t>ps</a:t>
            </a:r>
            <a:r>
              <a:rPr lang="en-US" altLang="ja-JP" dirty="0" smtClean="0"/>
              <a:t> with </a:t>
            </a:r>
            <a:r>
              <a:rPr lang="en-US" altLang="ja-JP" dirty="0" err="1" smtClean="0">
                <a:latin typeface="Symbol" pitchFamily="18" charset="2"/>
              </a:rPr>
              <a:t>D</a:t>
            </a:r>
            <a:r>
              <a:rPr lang="en-US" altLang="ja-JP" dirty="0" err="1" smtClean="0"/>
              <a:t>t</a:t>
            </a:r>
            <a:r>
              <a:rPr lang="en-US" altLang="ja-JP" dirty="0" smtClean="0"/>
              <a:t> = 0.5 </a:t>
            </a:r>
            <a:r>
              <a:rPr lang="en-US" altLang="ja-JP" dirty="0" err="1" smtClean="0"/>
              <a:t>fs</a:t>
            </a:r>
            <a:r>
              <a:rPr lang="en-US" altLang="ja-JP" dirty="0" smtClean="0"/>
              <a:t>)</a:t>
            </a:r>
          </a:p>
          <a:p>
            <a:endParaRPr lang="en-US" altLang="ja-JP" sz="1400" dirty="0" smtClean="0"/>
          </a:p>
          <a:p>
            <a:r>
              <a:rPr kumimoji="1" lang="ja-JP" altLang="en-US" dirty="0" smtClean="0"/>
              <a:t>系の昇温</a:t>
            </a:r>
            <a:endParaRPr lang="en-US" altLang="ja-JP" dirty="0" smtClean="0"/>
          </a:p>
          <a:p>
            <a:r>
              <a:rPr kumimoji="1" lang="en-US" altLang="ja-JP" dirty="0" smtClean="0"/>
              <a:t>(NTV; T = 300 K;</a:t>
            </a:r>
            <a:r>
              <a:rPr lang="en-US" altLang="ja-JP" dirty="0" smtClean="0"/>
              <a:t> 100 </a:t>
            </a:r>
            <a:r>
              <a:rPr lang="en-US" altLang="ja-JP" dirty="0" err="1" smtClean="0"/>
              <a:t>ps</a:t>
            </a:r>
            <a:r>
              <a:rPr lang="en-US" altLang="ja-JP" dirty="0" smtClean="0"/>
              <a:t> with </a:t>
            </a:r>
            <a:r>
              <a:rPr lang="en-US" altLang="ja-JP" dirty="0" err="1" smtClean="0">
                <a:latin typeface="Symbol" pitchFamily="18" charset="2"/>
              </a:rPr>
              <a:t>D</a:t>
            </a:r>
            <a:r>
              <a:rPr lang="en-US" altLang="ja-JP" dirty="0" err="1" smtClean="0"/>
              <a:t>t</a:t>
            </a:r>
            <a:r>
              <a:rPr lang="en-US" altLang="ja-JP" dirty="0" smtClean="0"/>
              <a:t> = 2 </a:t>
            </a:r>
            <a:r>
              <a:rPr lang="en-US" altLang="ja-JP" dirty="0" err="1" smtClean="0"/>
              <a:t>fs</a:t>
            </a:r>
            <a:r>
              <a:rPr lang="en-US" altLang="ja-JP" dirty="0" smtClean="0"/>
              <a:t>)</a:t>
            </a:r>
            <a:r>
              <a:rPr kumimoji="1" lang="en-US" altLang="ja-JP" dirty="0" smtClean="0"/>
              <a:t> </a:t>
            </a:r>
          </a:p>
          <a:p>
            <a:endParaRPr lang="en-US" altLang="ja-JP" dirty="0" smtClean="0"/>
          </a:p>
          <a:p>
            <a:r>
              <a:rPr kumimoji="1" lang="ja-JP" altLang="en-US" dirty="0" smtClean="0"/>
              <a:t>系の密度緩和</a:t>
            </a:r>
            <a:endParaRPr kumimoji="1" lang="en-US" altLang="ja-JP" dirty="0" smtClean="0"/>
          </a:p>
          <a:p>
            <a:r>
              <a:rPr lang="en-US" altLang="ja-JP" dirty="0" smtClean="0"/>
              <a:t>(NPT; T = 300 K; P = 1 bar ; 500 </a:t>
            </a:r>
            <a:r>
              <a:rPr lang="en-US" altLang="ja-JP" dirty="0" err="1" smtClean="0"/>
              <a:t>ps</a:t>
            </a:r>
            <a:r>
              <a:rPr lang="en-US" altLang="ja-JP" dirty="0" smtClean="0"/>
              <a:t> with </a:t>
            </a:r>
            <a:r>
              <a:rPr lang="en-US" altLang="ja-JP" dirty="0" err="1" smtClean="0">
                <a:latin typeface="Symbol" pitchFamily="18" charset="2"/>
              </a:rPr>
              <a:t>D</a:t>
            </a:r>
            <a:r>
              <a:rPr lang="en-US" altLang="ja-JP" dirty="0" err="1" smtClean="0"/>
              <a:t>t</a:t>
            </a:r>
            <a:r>
              <a:rPr lang="en-US" altLang="ja-JP" dirty="0" smtClean="0"/>
              <a:t> = 2 </a:t>
            </a:r>
            <a:r>
              <a:rPr lang="en-US" altLang="ja-JP" dirty="0" err="1" smtClean="0"/>
              <a:t>fs</a:t>
            </a:r>
            <a:r>
              <a:rPr lang="en-US" altLang="ja-JP" dirty="0" smtClean="0"/>
              <a:t>)</a:t>
            </a:r>
          </a:p>
          <a:p>
            <a:endParaRPr lang="en-US" altLang="ja-JP" dirty="0" smtClean="0"/>
          </a:p>
          <a:p>
            <a:r>
              <a:rPr lang="ja-JP" altLang="en-US" dirty="0" smtClean="0"/>
              <a:t>系の緩和</a:t>
            </a:r>
            <a:endParaRPr lang="en-US" altLang="ja-JP" dirty="0" smtClean="0"/>
          </a:p>
          <a:p>
            <a:r>
              <a:rPr lang="en-US" altLang="ja-JP" dirty="0" smtClean="0"/>
              <a:t>(NEV; 100 </a:t>
            </a:r>
            <a:r>
              <a:rPr lang="en-US" altLang="ja-JP" dirty="0" err="1" smtClean="0"/>
              <a:t>ps</a:t>
            </a:r>
            <a:r>
              <a:rPr lang="en-US" altLang="ja-JP" dirty="0" smtClean="0"/>
              <a:t> with </a:t>
            </a:r>
            <a:r>
              <a:rPr lang="en-US" altLang="ja-JP" dirty="0" err="1" smtClean="0">
                <a:latin typeface="Symbol" pitchFamily="18" charset="2"/>
              </a:rPr>
              <a:t>D</a:t>
            </a:r>
            <a:r>
              <a:rPr lang="en-US" altLang="ja-JP" dirty="0" err="1" smtClean="0"/>
              <a:t>t</a:t>
            </a:r>
            <a:r>
              <a:rPr lang="en-US" altLang="ja-JP" dirty="0" smtClean="0"/>
              <a:t> = 2 </a:t>
            </a:r>
            <a:r>
              <a:rPr lang="en-US" altLang="ja-JP" dirty="0" err="1" smtClean="0"/>
              <a:t>fs</a:t>
            </a:r>
            <a:r>
              <a:rPr lang="en-US" altLang="ja-JP" dirty="0" smtClean="0"/>
              <a:t>)</a:t>
            </a:r>
            <a:endParaRPr kumimoji="1" lang="en-US" altLang="ja-JP" dirty="0" smtClean="0"/>
          </a:p>
          <a:p>
            <a:endParaRPr kumimoji="1" lang="en-US" altLang="ja-JP" dirty="0" smtClean="0"/>
          </a:p>
          <a:p>
            <a:r>
              <a:rPr lang="ja-JP" altLang="en-US" dirty="0" smtClean="0"/>
              <a:t>構造サンプリング</a:t>
            </a:r>
            <a:endParaRPr lang="en-US" altLang="ja-JP" dirty="0" smtClean="0"/>
          </a:p>
          <a:p>
            <a:r>
              <a:rPr kumimoji="1" lang="en-US" altLang="ja-JP" dirty="0" smtClean="0"/>
              <a:t>(NEV; 2000 </a:t>
            </a:r>
            <a:r>
              <a:rPr kumimoji="1" lang="en-US" altLang="ja-JP" dirty="0" err="1" smtClean="0"/>
              <a:t>ps</a:t>
            </a:r>
            <a:r>
              <a:rPr kumimoji="1" lang="en-US" altLang="ja-JP" dirty="0" smtClean="0"/>
              <a:t> </a:t>
            </a:r>
            <a:r>
              <a:rPr lang="en-US" altLang="ja-JP" dirty="0" smtClean="0"/>
              <a:t>with </a:t>
            </a:r>
            <a:r>
              <a:rPr lang="en-US" altLang="ja-JP" dirty="0" err="1" smtClean="0">
                <a:latin typeface="Symbol" pitchFamily="18" charset="2"/>
              </a:rPr>
              <a:t>D</a:t>
            </a:r>
            <a:r>
              <a:rPr lang="en-US" altLang="ja-JP" dirty="0" err="1" smtClean="0"/>
              <a:t>t</a:t>
            </a:r>
            <a:r>
              <a:rPr lang="en-US" altLang="ja-JP" dirty="0" smtClean="0"/>
              <a:t> = 2 </a:t>
            </a:r>
            <a:r>
              <a:rPr lang="en-US" altLang="ja-JP" dirty="0" err="1" smtClean="0"/>
              <a:t>fs</a:t>
            </a:r>
            <a:r>
              <a:rPr kumimoji="1" lang="en-US" altLang="ja-JP" dirty="0" smtClean="0"/>
              <a:t>; 1ps</a:t>
            </a:r>
            <a:r>
              <a:rPr kumimoji="1" lang="ja-JP" altLang="en-US" dirty="0" smtClean="0"/>
              <a:t>ごとに座標と速度を記録</a:t>
            </a:r>
            <a:r>
              <a:rPr kumimoji="1" lang="en-US" altLang="ja-JP" dirty="0" smtClean="0"/>
              <a:t>)</a:t>
            </a:r>
            <a:endParaRPr kumimoji="1" lang="ja-JP" altLang="en-US" dirty="0"/>
          </a:p>
        </p:txBody>
      </p:sp>
      <p:sp>
        <p:nvSpPr>
          <p:cNvPr id="5" name="右矢印 4"/>
          <p:cNvSpPr/>
          <p:nvPr/>
        </p:nvSpPr>
        <p:spPr>
          <a:xfrm rot="5400000">
            <a:off x="2017271" y="2131630"/>
            <a:ext cx="236192" cy="271731"/>
          </a:xfrm>
          <a:prstGeom prst="rightArrow">
            <a:avLst>
              <a:gd name="adj1" fmla="val 30974"/>
              <a:gd name="adj2" fmla="val 70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5400000">
            <a:off x="2032638" y="2889858"/>
            <a:ext cx="236192" cy="271731"/>
          </a:xfrm>
          <a:prstGeom prst="rightArrow">
            <a:avLst>
              <a:gd name="adj1" fmla="val 30974"/>
              <a:gd name="adj2" fmla="val 70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5400000">
            <a:off x="2032638" y="3679094"/>
            <a:ext cx="236192" cy="271731"/>
          </a:xfrm>
          <a:prstGeom prst="rightArrow">
            <a:avLst>
              <a:gd name="adj1" fmla="val 30974"/>
              <a:gd name="adj2" fmla="val 70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rot="5400000">
            <a:off x="2032638" y="4492254"/>
            <a:ext cx="236192" cy="271731"/>
          </a:xfrm>
          <a:prstGeom prst="rightArrow">
            <a:avLst>
              <a:gd name="adj1" fmla="val 30974"/>
              <a:gd name="adj2" fmla="val 70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5400000">
            <a:off x="2032638" y="5330446"/>
            <a:ext cx="236192" cy="271731"/>
          </a:xfrm>
          <a:prstGeom prst="rightArrow">
            <a:avLst>
              <a:gd name="adj1" fmla="val 30974"/>
              <a:gd name="adj2" fmla="val 70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9"/>
          <p:cNvSpPr>
            <a:spLocks noGrp="1"/>
          </p:cNvSpPr>
          <p:nvPr>
            <p:ph type="sldNum" sz="quarter" idx="12"/>
          </p:nvPr>
        </p:nvSpPr>
        <p:spPr/>
        <p:txBody>
          <a:bodyPr/>
          <a:lstStyle/>
          <a:p>
            <a:fld id="{3ABC4457-76B1-4E16-82F8-5677A336B32D}" type="slidenum">
              <a:rPr kumimoji="1" lang="ja-JP" altLang="en-US" smtClean="0"/>
              <a:pPr/>
              <a:t>15</a:t>
            </a:fld>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OpenForm_Mar09"/>
          <p:cNvPicPr>
            <a:picLocks noChangeAspect="1" noChangeArrowheads="1"/>
          </p:cNvPicPr>
          <p:nvPr/>
        </p:nvPicPr>
        <p:blipFill>
          <a:blip r:embed="rId2" cstate="print"/>
          <a:srcRect/>
          <a:stretch>
            <a:fillRect/>
          </a:stretch>
        </p:blipFill>
        <p:spPr bwMode="auto">
          <a:xfrm>
            <a:off x="1427113" y="4830763"/>
            <a:ext cx="2136775" cy="2027237"/>
          </a:xfrm>
          <a:prstGeom prst="rect">
            <a:avLst/>
          </a:prstGeom>
          <a:noFill/>
          <a:ln w="9525">
            <a:noFill/>
            <a:miter lim="800000"/>
            <a:headEnd/>
            <a:tailEnd/>
          </a:ln>
        </p:spPr>
      </p:pic>
      <p:pic>
        <p:nvPicPr>
          <p:cNvPr id="16387" name="Picture 19" descr="Close_Mar09"/>
          <p:cNvPicPr>
            <a:picLocks noChangeAspect="1" noChangeArrowheads="1"/>
          </p:cNvPicPr>
          <p:nvPr/>
        </p:nvPicPr>
        <p:blipFill>
          <a:blip r:embed="rId3" cstate="print"/>
          <a:srcRect/>
          <a:stretch>
            <a:fillRect/>
          </a:stretch>
        </p:blipFill>
        <p:spPr bwMode="auto">
          <a:xfrm>
            <a:off x="3875385" y="4818063"/>
            <a:ext cx="2136775" cy="2027237"/>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4779963" y="2185997"/>
            <a:ext cx="3389312" cy="2319338"/>
          </a:xfrm>
          <a:prstGeom prst="rect">
            <a:avLst/>
          </a:prstGeom>
          <a:noFill/>
          <a:ln w="9525">
            <a:noFill/>
            <a:miter lim="800000"/>
            <a:headEnd/>
            <a:tailEnd/>
          </a:ln>
        </p:spPr>
      </p:pic>
      <p:pic>
        <p:nvPicPr>
          <p:cNvPr id="16389" name="Picture 5"/>
          <p:cNvPicPr>
            <a:picLocks noChangeAspect="1" noChangeArrowheads="1"/>
          </p:cNvPicPr>
          <p:nvPr/>
        </p:nvPicPr>
        <p:blipFill>
          <a:blip r:embed="rId5" cstate="print"/>
          <a:srcRect/>
          <a:stretch>
            <a:fillRect/>
          </a:stretch>
        </p:blipFill>
        <p:spPr bwMode="auto">
          <a:xfrm>
            <a:off x="892175" y="2203460"/>
            <a:ext cx="3308350" cy="2289175"/>
          </a:xfrm>
          <a:prstGeom prst="rect">
            <a:avLst/>
          </a:prstGeom>
          <a:noFill/>
          <a:ln w="9525">
            <a:noFill/>
            <a:miter lim="800000"/>
            <a:headEnd/>
            <a:tailEnd/>
          </a:ln>
        </p:spPr>
      </p:pic>
      <p:sp>
        <p:nvSpPr>
          <p:cNvPr id="16390" name="Rectangle 6"/>
          <p:cNvSpPr>
            <a:spLocks noChangeArrowheads="1"/>
          </p:cNvSpPr>
          <p:nvPr/>
        </p:nvSpPr>
        <p:spPr bwMode="auto">
          <a:xfrm>
            <a:off x="603250" y="1674807"/>
            <a:ext cx="7921625" cy="3152789"/>
          </a:xfrm>
          <a:prstGeom prst="rect">
            <a:avLst/>
          </a:prstGeom>
          <a:noFill/>
          <a:ln w="19050">
            <a:solidFill>
              <a:schemeClr val="tx1"/>
            </a:solidFill>
            <a:miter lim="800000"/>
            <a:headEnd/>
            <a:tailEnd/>
          </a:ln>
        </p:spPr>
        <p:txBody>
          <a:bodyPr wrap="none" anchor="ctr"/>
          <a:lstStyle/>
          <a:p>
            <a:endParaRPr lang="ja-JP" altLang="en-US"/>
          </a:p>
        </p:txBody>
      </p:sp>
      <p:sp>
        <p:nvSpPr>
          <p:cNvPr id="16392" name="Text Box 9"/>
          <p:cNvSpPr txBox="1">
            <a:spLocks noChangeArrowheads="1"/>
          </p:cNvSpPr>
          <p:nvPr/>
        </p:nvSpPr>
        <p:spPr bwMode="auto">
          <a:xfrm>
            <a:off x="3055938" y="1731972"/>
            <a:ext cx="3009900" cy="376238"/>
          </a:xfrm>
          <a:prstGeom prst="rect">
            <a:avLst/>
          </a:prstGeom>
          <a:noFill/>
          <a:ln w="9525">
            <a:solidFill>
              <a:schemeClr val="tx1"/>
            </a:solidFill>
            <a:miter lim="800000"/>
            <a:headEnd/>
            <a:tailEnd/>
          </a:ln>
        </p:spPr>
        <p:txBody>
          <a:bodyPr wrap="none">
            <a:spAutoFit/>
          </a:bodyPr>
          <a:lstStyle/>
          <a:p>
            <a:pPr algn="l"/>
            <a:r>
              <a:rPr lang="en-US" altLang="ja-JP" dirty="0">
                <a:latin typeface="Times New Roman" pitchFamily="18" charset="0"/>
                <a:sym typeface="Wingdings 2" pitchFamily="18" charset="2"/>
              </a:rPr>
              <a:t>: open form  : closed form</a:t>
            </a:r>
          </a:p>
        </p:txBody>
      </p:sp>
      <p:sp>
        <p:nvSpPr>
          <p:cNvPr id="16393" name="Text Box 10"/>
          <p:cNvSpPr txBox="1">
            <a:spLocks noChangeArrowheads="1"/>
          </p:cNvSpPr>
          <p:nvPr/>
        </p:nvSpPr>
        <p:spPr bwMode="auto">
          <a:xfrm>
            <a:off x="4211638" y="4552960"/>
            <a:ext cx="4216400" cy="304800"/>
          </a:xfrm>
          <a:prstGeom prst="rect">
            <a:avLst/>
          </a:prstGeom>
          <a:noFill/>
          <a:ln w="9525">
            <a:noFill/>
            <a:miter lim="800000"/>
            <a:headEnd/>
            <a:tailEnd/>
          </a:ln>
        </p:spPr>
        <p:txBody>
          <a:bodyPr wrap="none">
            <a:spAutoFit/>
          </a:bodyPr>
          <a:lstStyle/>
          <a:p>
            <a:pPr algn="l"/>
            <a:r>
              <a:rPr lang="en-US" altLang="ja-JP" sz="1400"/>
              <a:t>Avis et al, J.Mol.Biol. (1996), </a:t>
            </a:r>
            <a:r>
              <a:rPr lang="en-US" altLang="ja-JP" sz="1400" b="1"/>
              <a:t>257</a:t>
            </a:r>
            <a:r>
              <a:rPr lang="en-US" altLang="ja-JP" sz="1400"/>
              <a:t>, 398-411.</a:t>
            </a:r>
            <a:r>
              <a:rPr lang="ja-JP" altLang="en-US" sz="1400"/>
              <a:t>より転載</a:t>
            </a:r>
          </a:p>
        </p:txBody>
      </p:sp>
      <p:sp>
        <p:nvSpPr>
          <p:cNvPr id="16394" name="Rectangle 11"/>
          <p:cNvSpPr>
            <a:spLocks noChangeArrowheads="1"/>
          </p:cNvSpPr>
          <p:nvPr/>
        </p:nvSpPr>
        <p:spPr bwMode="auto">
          <a:xfrm>
            <a:off x="2741613" y="2193935"/>
            <a:ext cx="431800" cy="2016125"/>
          </a:xfrm>
          <a:prstGeom prst="rect">
            <a:avLst/>
          </a:prstGeom>
          <a:noFill/>
          <a:ln w="28575" cap="rnd">
            <a:solidFill>
              <a:srgbClr val="CCCC00"/>
            </a:solidFill>
            <a:prstDash val="sysDot"/>
            <a:miter lim="800000"/>
            <a:headEnd/>
            <a:tailEnd/>
          </a:ln>
        </p:spPr>
        <p:txBody>
          <a:bodyPr wrap="none" anchor="ctr"/>
          <a:lstStyle/>
          <a:p>
            <a:endParaRPr lang="ja-JP" altLang="en-US" dirty="0">
              <a:solidFill>
                <a:srgbClr val="FFFF00"/>
              </a:solidFill>
            </a:endParaRPr>
          </a:p>
        </p:txBody>
      </p:sp>
      <p:sp>
        <p:nvSpPr>
          <p:cNvPr id="16395" name="Rectangle 12"/>
          <p:cNvSpPr>
            <a:spLocks noChangeArrowheads="1"/>
          </p:cNvSpPr>
          <p:nvPr/>
        </p:nvSpPr>
        <p:spPr bwMode="auto">
          <a:xfrm>
            <a:off x="6673850" y="2181235"/>
            <a:ext cx="431800" cy="2016125"/>
          </a:xfrm>
          <a:prstGeom prst="rect">
            <a:avLst/>
          </a:prstGeom>
          <a:noFill/>
          <a:ln w="28575" cap="rnd">
            <a:solidFill>
              <a:srgbClr val="CCCC00"/>
            </a:solidFill>
            <a:prstDash val="sysDot"/>
            <a:miter lim="800000"/>
            <a:headEnd/>
            <a:tailEnd/>
          </a:ln>
        </p:spPr>
        <p:txBody>
          <a:bodyPr wrap="none" anchor="ctr"/>
          <a:lstStyle/>
          <a:p>
            <a:endParaRPr lang="ja-JP" altLang="en-US" dirty="0">
              <a:solidFill>
                <a:srgbClr val="CCCC00"/>
              </a:solidFill>
            </a:endParaRPr>
          </a:p>
        </p:txBody>
      </p:sp>
      <p:sp>
        <p:nvSpPr>
          <p:cNvPr id="16396" name="Text Box 15"/>
          <p:cNvSpPr txBox="1">
            <a:spLocks noChangeArrowheads="1"/>
          </p:cNvSpPr>
          <p:nvPr/>
        </p:nvSpPr>
        <p:spPr bwMode="auto">
          <a:xfrm rot="-1751849">
            <a:off x="1066750" y="5149850"/>
            <a:ext cx="1339851" cy="366713"/>
          </a:xfrm>
          <a:prstGeom prst="rect">
            <a:avLst/>
          </a:prstGeom>
          <a:noFill/>
          <a:ln w="9525">
            <a:noFill/>
            <a:miter lim="800000"/>
            <a:headEnd/>
            <a:tailEnd/>
          </a:ln>
        </p:spPr>
        <p:txBody>
          <a:bodyPr wrap="none">
            <a:spAutoFit/>
          </a:bodyPr>
          <a:lstStyle/>
          <a:p>
            <a:pPr algn="l"/>
            <a:r>
              <a:rPr lang="en-US" altLang="ja-JP" b="1"/>
              <a:t>Open form</a:t>
            </a:r>
          </a:p>
        </p:txBody>
      </p:sp>
      <p:sp>
        <p:nvSpPr>
          <p:cNvPr id="16397" name="Text Box 16"/>
          <p:cNvSpPr txBox="1">
            <a:spLocks noChangeArrowheads="1"/>
          </p:cNvSpPr>
          <p:nvPr/>
        </p:nvSpPr>
        <p:spPr bwMode="auto">
          <a:xfrm rot="-1751849">
            <a:off x="3253085" y="5008563"/>
            <a:ext cx="1517650" cy="366712"/>
          </a:xfrm>
          <a:prstGeom prst="rect">
            <a:avLst/>
          </a:prstGeom>
          <a:noFill/>
          <a:ln w="9525">
            <a:noFill/>
            <a:miter lim="800000"/>
            <a:headEnd/>
            <a:tailEnd/>
          </a:ln>
        </p:spPr>
        <p:txBody>
          <a:bodyPr wrap="none">
            <a:spAutoFit/>
          </a:bodyPr>
          <a:lstStyle/>
          <a:p>
            <a:pPr algn="l"/>
            <a:r>
              <a:rPr lang="en-US" altLang="ja-JP" b="1" dirty="0"/>
              <a:t>Closed form</a:t>
            </a:r>
          </a:p>
        </p:txBody>
      </p:sp>
      <p:sp>
        <p:nvSpPr>
          <p:cNvPr id="16398" name="Text Box 17"/>
          <p:cNvSpPr txBox="1">
            <a:spLocks noChangeArrowheads="1"/>
          </p:cNvSpPr>
          <p:nvPr/>
        </p:nvSpPr>
        <p:spPr bwMode="auto">
          <a:xfrm>
            <a:off x="6012160" y="5229200"/>
            <a:ext cx="2882520" cy="646331"/>
          </a:xfrm>
          <a:prstGeom prst="rect">
            <a:avLst/>
          </a:prstGeom>
          <a:noFill/>
          <a:ln w="9525">
            <a:solidFill>
              <a:schemeClr val="tx1"/>
            </a:solidFill>
            <a:miter lim="800000"/>
            <a:headEnd/>
            <a:tailEnd/>
          </a:ln>
        </p:spPr>
        <p:txBody>
          <a:bodyPr wrap="none">
            <a:spAutoFit/>
          </a:bodyPr>
          <a:lstStyle/>
          <a:p>
            <a:pPr algn="l"/>
            <a:r>
              <a:rPr lang="en-US" altLang="ja-JP" dirty="0" smtClean="0">
                <a:solidFill>
                  <a:srgbClr val="CCCC00"/>
                </a:solidFill>
              </a:rPr>
              <a:t>Yellow</a:t>
            </a:r>
            <a:r>
              <a:rPr lang="en-US" altLang="ja-JP" dirty="0" smtClean="0"/>
              <a:t> </a:t>
            </a:r>
            <a:r>
              <a:rPr lang="en-US" altLang="ja-JP" dirty="0"/>
              <a:t>as res. 89, 90 and 91</a:t>
            </a:r>
          </a:p>
          <a:p>
            <a:pPr algn="l"/>
            <a:r>
              <a:rPr lang="en-US" altLang="ja-JP" dirty="0">
                <a:solidFill>
                  <a:srgbClr val="9933FF"/>
                </a:solidFill>
              </a:rPr>
              <a:t>Purple</a:t>
            </a:r>
            <a:r>
              <a:rPr lang="en-US" altLang="ja-JP" dirty="0"/>
              <a:t> as Helix-C (res. 92-98)</a:t>
            </a:r>
          </a:p>
        </p:txBody>
      </p:sp>
      <p:sp>
        <p:nvSpPr>
          <p:cNvPr id="16401" name="Text Box 22"/>
          <p:cNvSpPr txBox="1">
            <a:spLocks noChangeArrowheads="1"/>
          </p:cNvSpPr>
          <p:nvPr/>
        </p:nvSpPr>
        <p:spPr bwMode="auto">
          <a:xfrm>
            <a:off x="1725588" y="370756"/>
            <a:ext cx="5688632" cy="892552"/>
          </a:xfrm>
          <a:prstGeom prst="rect">
            <a:avLst/>
          </a:prstGeom>
          <a:noFill/>
          <a:ln w="9525" algn="ctr">
            <a:noFill/>
            <a:miter lim="800000"/>
            <a:headEnd/>
            <a:tailEnd/>
          </a:ln>
        </p:spPr>
        <p:txBody>
          <a:bodyPr wrap="square">
            <a:spAutoFit/>
          </a:bodyPr>
          <a:lstStyle/>
          <a:p>
            <a:pPr algn="ctr"/>
            <a:r>
              <a:rPr lang="en-US" altLang="ja-JP" sz="2600" b="1" dirty="0" smtClean="0"/>
              <a:t>#89-91</a:t>
            </a:r>
            <a:r>
              <a:rPr lang="ja-JP" altLang="en-US" sz="2600" b="1" dirty="0" smtClean="0"/>
              <a:t>のアミノ酸残基の主鎖</a:t>
            </a:r>
            <a:r>
              <a:rPr lang="ja-JP" altLang="en-US" sz="2600" b="1" dirty="0" smtClean="0"/>
              <a:t>二面</a:t>
            </a:r>
            <a:r>
              <a:rPr lang="ja-JP" altLang="en-US" sz="2600" b="1" dirty="0"/>
              <a:t>角</a:t>
            </a:r>
            <a:r>
              <a:rPr lang="ja-JP" altLang="en-US" sz="2600" b="1" dirty="0" smtClean="0"/>
              <a:t>が</a:t>
            </a:r>
            <a:r>
              <a:rPr lang="en-US" altLang="ja-JP" sz="2600" b="1" dirty="0" smtClean="0"/>
              <a:t>C</a:t>
            </a:r>
            <a:r>
              <a:rPr lang="ja-JP" altLang="en-US" sz="2600" b="1" dirty="0" smtClean="0"/>
              <a:t>末端のへリックスの配向を決めている</a:t>
            </a:r>
            <a:endParaRPr lang="ja-JP" altLang="en-US" sz="2600" b="1" dirty="0"/>
          </a:p>
        </p:txBody>
      </p:sp>
      <p:sp>
        <p:nvSpPr>
          <p:cNvPr id="16402" name="Text Box 24"/>
          <p:cNvSpPr txBox="1">
            <a:spLocks noChangeArrowheads="1"/>
          </p:cNvSpPr>
          <p:nvPr/>
        </p:nvSpPr>
        <p:spPr bwMode="auto">
          <a:xfrm>
            <a:off x="3009977" y="2336383"/>
            <a:ext cx="901700" cy="366713"/>
          </a:xfrm>
          <a:prstGeom prst="rect">
            <a:avLst/>
          </a:prstGeom>
          <a:solidFill>
            <a:schemeClr val="bg1"/>
          </a:solidFill>
          <a:ln w="9525" algn="ctr">
            <a:noFill/>
            <a:miter lim="800000"/>
            <a:headEnd/>
            <a:tailEnd/>
          </a:ln>
        </p:spPr>
        <p:txBody>
          <a:bodyPr wrap="none">
            <a:spAutoFit/>
          </a:bodyPr>
          <a:lstStyle/>
          <a:p>
            <a:r>
              <a:rPr lang="en-US" altLang="ja-JP" dirty="0">
                <a:latin typeface="Times New Roman" pitchFamily="18" charset="0"/>
              </a:rPr>
              <a:t>Helix C</a:t>
            </a:r>
          </a:p>
        </p:txBody>
      </p:sp>
      <p:sp>
        <p:nvSpPr>
          <p:cNvPr id="16403" name="Text Box 25"/>
          <p:cNvSpPr txBox="1">
            <a:spLocks noChangeArrowheads="1"/>
          </p:cNvSpPr>
          <p:nvPr/>
        </p:nvSpPr>
        <p:spPr bwMode="auto">
          <a:xfrm>
            <a:off x="7007225" y="1695537"/>
            <a:ext cx="901700" cy="366712"/>
          </a:xfrm>
          <a:prstGeom prst="rect">
            <a:avLst/>
          </a:prstGeom>
          <a:solidFill>
            <a:schemeClr val="bg1"/>
          </a:solidFill>
          <a:ln w="9525" algn="ctr">
            <a:noFill/>
            <a:miter lim="800000"/>
            <a:headEnd/>
            <a:tailEnd/>
          </a:ln>
        </p:spPr>
        <p:txBody>
          <a:bodyPr wrap="none">
            <a:spAutoFit/>
          </a:bodyPr>
          <a:lstStyle/>
          <a:p>
            <a:r>
              <a:rPr lang="en-US" altLang="ja-JP" dirty="0">
                <a:latin typeface="Times New Roman" pitchFamily="18" charset="0"/>
              </a:rPr>
              <a:t>Helix C</a:t>
            </a:r>
          </a:p>
        </p:txBody>
      </p:sp>
      <p:sp>
        <p:nvSpPr>
          <p:cNvPr id="16404" name="Line 26"/>
          <p:cNvSpPr>
            <a:spLocks noChangeShapeType="1"/>
          </p:cNvSpPr>
          <p:nvPr/>
        </p:nvSpPr>
        <p:spPr bwMode="auto">
          <a:xfrm>
            <a:off x="2916238" y="2738447"/>
            <a:ext cx="1079500" cy="0"/>
          </a:xfrm>
          <a:prstGeom prst="line">
            <a:avLst/>
          </a:prstGeom>
          <a:noFill/>
          <a:ln w="19050">
            <a:solidFill>
              <a:srgbClr val="800080"/>
            </a:solidFill>
            <a:round/>
            <a:headEnd type="triangle" w="lg" len="lg"/>
            <a:tailEnd type="triangle" w="lg" len="lg"/>
          </a:ln>
        </p:spPr>
        <p:txBody>
          <a:bodyPr wrap="none" anchor="ctr"/>
          <a:lstStyle/>
          <a:p>
            <a:endParaRPr lang="ja-JP" altLang="en-US"/>
          </a:p>
        </p:txBody>
      </p:sp>
      <p:sp>
        <p:nvSpPr>
          <p:cNvPr id="16405" name="Line 27"/>
          <p:cNvSpPr>
            <a:spLocks noChangeShapeType="1"/>
          </p:cNvSpPr>
          <p:nvPr/>
        </p:nvSpPr>
        <p:spPr bwMode="auto">
          <a:xfrm>
            <a:off x="6905625" y="2090747"/>
            <a:ext cx="1079500" cy="0"/>
          </a:xfrm>
          <a:prstGeom prst="line">
            <a:avLst/>
          </a:prstGeom>
          <a:noFill/>
          <a:ln w="19050">
            <a:solidFill>
              <a:srgbClr val="800080"/>
            </a:solidFill>
            <a:round/>
            <a:headEnd type="triangle" w="lg" len="lg"/>
            <a:tailEnd type="triangle" w="lg" len="lg"/>
          </a:ln>
        </p:spPr>
        <p:txBody>
          <a:bodyPr wrap="none" anchor="ctr"/>
          <a:lstStyle/>
          <a:p>
            <a:endParaRPr lang="ja-JP" altLang="en-US"/>
          </a:p>
        </p:txBody>
      </p:sp>
      <p:sp>
        <p:nvSpPr>
          <p:cNvPr id="23" name="スライド番号プレースホルダ 22"/>
          <p:cNvSpPr>
            <a:spLocks noGrp="1"/>
          </p:cNvSpPr>
          <p:nvPr>
            <p:ph type="sldNum" sz="quarter" idx="12"/>
          </p:nvPr>
        </p:nvSpPr>
        <p:spPr/>
        <p:txBody>
          <a:bodyPr/>
          <a:lstStyle/>
          <a:p>
            <a:fld id="{3B62A27E-661C-405B-9D5B-39613A121159}" type="slidenum">
              <a:rPr kumimoji="1" lang="ja-JP" altLang="en-US" smtClean="0"/>
              <a:pPr/>
              <a:t>16</a:t>
            </a:fld>
            <a:endParaRPr kumimoji="1" lang="ja-JP" altLang="en-US" dirty="0"/>
          </a:p>
        </p:txBody>
      </p:sp>
      <p:sp>
        <p:nvSpPr>
          <p:cNvPr id="24" name="正方形/長方形 23"/>
          <p:cNvSpPr/>
          <p:nvPr/>
        </p:nvSpPr>
        <p:spPr>
          <a:xfrm>
            <a:off x="417849" y="6021288"/>
            <a:ext cx="1273831" cy="504057"/>
          </a:xfrm>
          <a:prstGeom prst="rect">
            <a:avLst/>
          </a:prstGeom>
          <a:noFill/>
          <a:ln w="952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23528" y="6031228"/>
            <a:ext cx="1440160" cy="461665"/>
          </a:xfrm>
          <a:prstGeom prst="rect">
            <a:avLst/>
          </a:prstGeom>
          <a:noFill/>
        </p:spPr>
        <p:txBody>
          <a:bodyPr wrap="square" rtlCol="0">
            <a:spAutoFit/>
          </a:bodyPr>
          <a:lstStyle/>
          <a:p>
            <a:pPr algn="ctr"/>
            <a:r>
              <a:rPr kumimoji="1" lang="en-US" altLang="ja-JP" sz="1200" b="1" dirty="0" smtClean="0"/>
              <a:t>MD</a:t>
            </a:r>
            <a:r>
              <a:rPr kumimoji="1" lang="ja-JP" altLang="en-US" sz="1200" b="1" dirty="0" smtClean="0"/>
              <a:t>に用いる構造は</a:t>
            </a:r>
            <a:r>
              <a:rPr kumimoji="1" lang="ja-JP" altLang="en-US" sz="1200" b="1" dirty="0" smtClean="0"/>
              <a:t>こちらに近い</a:t>
            </a:r>
            <a:endParaRPr kumimoji="1" lang="ja-JP" altLang="en-US" sz="1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Cam_with_Ca.tif"/>
          <p:cNvPicPr>
            <a:picLocks noChangeAspect="1"/>
          </p:cNvPicPr>
          <p:nvPr/>
        </p:nvPicPr>
        <p:blipFill>
          <a:blip r:embed="rId2" cstate="print"/>
          <a:stretch>
            <a:fillRect/>
          </a:stretch>
        </p:blipFill>
        <p:spPr>
          <a:xfrm>
            <a:off x="4755764" y="5262530"/>
            <a:ext cx="2696556" cy="1550846"/>
          </a:xfrm>
          <a:prstGeom prst="rect">
            <a:avLst/>
          </a:prstGeom>
        </p:spPr>
      </p:pic>
      <p:sp>
        <p:nvSpPr>
          <p:cNvPr id="2" name="テキスト ボックス 1"/>
          <p:cNvSpPr txBox="1"/>
          <p:nvPr/>
        </p:nvSpPr>
        <p:spPr>
          <a:xfrm>
            <a:off x="3455440" y="232764"/>
            <a:ext cx="2236510" cy="584775"/>
          </a:xfrm>
          <a:prstGeom prst="rect">
            <a:avLst/>
          </a:prstGeom>
          <a:noFill/>
        </p:spPr>
        <p:txBody>
          <a:bodyPr wrap="none" rtlCol="0">
            <a:spAutoFit/>
          </a:bodyPr>
          <a:lstStyle/>
          <a:p>
            <a:r>
              <a:rPr lang="ja-JP" altLang="en-US" sz="3200" b="1" dirty="0"/>
              <a:t>研究の背景</a:t>
            </a:r>
            <a:endParaRPr kumimoji="1" lang="ja-JP" altLang="en-US" sz="3200" b="1" dirty="0"/>
          </a:p>
        </p:txBody>
      </p:sp>
      <p:sp>
        <p:nvSpPr>
          <p:cNvPr id="3" name="テキスト ボックス 2"/>
          <p:cNvSpPr txBox="1"/>
          <p:nvPr/>
        </p:nvSpPr>
        <p:spPr>
          <a:xfrm>
            <a:off x="1891376" y="908720"/>
            <a:ext cx="5344733" cy="461665"/>
          </a:xfrm>
          <a:prstGeom prst="rect">
            <a:avLst/>
          </a:prstGeom>
          <a:noFill/>
        </p:spPr>
        <p:txBody>
          <a:bodyPr wrap="none" rtlCol="0">
            <a:spAutoFit/>
          </a:bodyPr>
          <a:lstStyle/>
          <a:p>
            <a:r>
              <a:rPr kumimoji="1" lang="ja-JP" altLang="en-US" sz="2400" b="1" dirty="0" smtClean="0"/>
              <a:t>タンパク質の構造と機能は相関している</a:t>
            </a:r>
            <a:endParaRPr kumimoji="1" lang="ja-JP" altLang="en-US" sz="2400" b="1" dirty="0"/>
          </a:p>
        </p:txBody>
      </p:sp>
      <p:sp>
        <p:nvSpPr>
          <p:cNvPr id="4" name="テキスト ボックス 3"/>
          <p:cNvSpPr txBox="1"/>
          <p:nvPr/>
        </p:nvSpPr>
        <p:spPr>
          <a:xfrm>
            <a:off x="683568" y="3789040"/>
            <a:ext cx="7272808" cy="769441"/>
          </a:xfrm>
          <a:prstGeom prst="rect">
            <a:avLst/>
          </a:prstGeom>
          <a:noFill/>
        </p:spPr>
        <p:txBody>
          <a:bodyPr wrap="square" rtlCol="0">
            <a:spAutoFit/>
          </a:bodyPr>
          <a:lstStyle/>
          <a:p>
            <a:r>
              <a:rPr kumimoji="1" lang="ja-JP" altLang="en-US" sz="2200" b="1" dirty="0" smtClean="0"/>
              <a:t>さまざまなタンパク質</a:t>
            </a:r>
            <a:r>
              <a:rPr lang="ja-JP" altLang="en-US" sz="2200" b="1" dirty="0" smtClean="0"/>
              <a:t>で</a:t>
            </a:r>
            <a:r>
              <a:rPr kumimoji="1" lang="ja-JP" altLang="en-US" sz="2200" b="1" dirty="0" smtClean="0"/>
              <a:t>アロステリック効果を伴う構造変化が報告されている</a:t>
            </a:r>
            <a:endParaRPr kumimoji="1" lang="ja-JP" altLang="en-US" sz="2200" b="1" dirty="0"/>
          </a:p>
        </p:txBody>
      </p:sp>
      <p:pic>
        <p:nvPicPr>
          <p:cNvPr id="11" name="図 10" descr="Cam_without_Ca.tif"/>
          <p:cNvPicPr>
            <a:picLocks noChangeAspect="1"/>
          </p:cNvPicPr>
          <p:nvPr/>
        </p:nvPicPr>
        <p:blipFill>
          <a:blip r:embed="rId3" cstate="print"/>
          <a:stretch>
            <a:fillRect/>
          </a:stretch>
        </p:blipFill>
        <p:spPr>
          <a:xfrm>
            <a:off x="1403648" y="5193343"/>
            <a:ext cx="2411760" cy="1555974"/>
          </a:xfrm>
          <a:prstGeom prst="rect">
            <a:avLst/>
          </a:prstGeom>
        </p:spPr>
      </p:pic>
      <p:sp>
        <p:nvSpPr>
          <p:cNvPr id="12" name="左矢印 11"/>
          <p:cNvSpPr/>
          <p:nvPr/>
        </p:nvSpPr>
        <p:spPr>
          <a:xfrm rot="5400000">
            <a:off x="2495611" y="6572676"/>
            <a:ext cx="259250" cy="204233"/>
          </a:xfrm>
          <a:prstGeom prst="leftArrow">
            <a:avLst>
              <a:gd name="adj1" fmla="val 26684"/>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矢印 12"/>
          <p:cNvSpPr/>
          <p:nvPr/>
        </p:nvSpPr>
        <p:spPr>
          <a:xfrm rot="5400000">
            <a:off x="6024399" y="6442167"/>
            <a:ext cx="259250" cy="204233"/>
          </a:xfrm>
          <a:prstGeom prst="leftArrow">
            <a:avLst>
              <a:gd name="adj1" fmla="val 26684"/>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a:off x="1922269" y="5192110"/>
            <a:ext cx="518457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274197" y="5005686"/>
            <a:ext cx="633507" cy="369332"/>
          </a:xfrm>
          <a:prstGeom prst="rect">
            <a:avLst/>
          </a:prstGeom>
          <a:noFill/>
        </p:spPr>
        <p:txBody>
          <a:bodyPr wrap="none" rtlCol="0">
            <a:spAutoFit/>
          </a:bodyPr>
          <a:lstStyle/>
          <a:p>
            <a:r>
              <a:rPr lang="ja-JP" altLang="en-US" dirty="0" smtClean="0"/>
              <a:t>低い</a:t>
            </a:r>
            <a:endParaRPr kumimoji="1" lang="ja-JP" altLang="en-US" dirty="0"/>
          </a:p>
        </p:txBody>
      </p:sp>
      <p:sp>
        <p:nvSpPr>
          <p:cNvPr id="21" name="テキスト ボックス 20"/>
          <p:cNvSpPr txBox="1"/>
          <p:nvPr/>
        </p:nvSpPr>
        <p:spPr>
          <a:xfrm>
            <a:off x="7129869" y="5015318"/>
            <a:ext cx="633507" cy="369332"/>
          </a:xfrm>
          <a:prstGeom prst="rect">
            <a:avLst/>
          </a:prstGeom>
          <a:noFill/>
        </p:spPr>
        <p:txBody>
          <a:bodyPr wrap="none" rtlCol="0">
            <a:spAutoFit/>
          </a:bodyPr>
          <a:lstStyle/>
          <a:p>
            <a:r>
              <a:rPr lang="ja-JP" altLang="en-US" dirty="0" smtClean="0"/>
              <a:t>高い</a:t>
            </a:r>
            <a:endParaRPr kumimoji="1" lang="ja-JP" altLang="en-US" dirty="0"/>
          </a:p>
        </p:txBody>
      </p:sp>
      <p:sp>
        <p:nvSpPr>
          <p:cNvPr id="22" name="テキスト ボックス 21"/>
          <p:cNvSpPr txBox="1"/>
          <p:nvPr/>
        </p:nvSpPr>
        <p:spPr>
          <a:xfrm>
            <a:off x="3544329" y="4799294"/>
            <a:ext cx="1949573" cy="369332"/>
          </a:xfrm>
          <a:prstGeom prst="rect">
            <a:avLst/>
          </a:prstGeom>
          <a:noFill/>
        </p:spPr>
        <p:txBody>
          <a:bodyPr wrap="none" rtlCol="0">
            <a:spAutoFit/>
          </a:bodyPr>
          <a:lstStyle/>
          <a:p>
            <a:r>
              <a:rPr lang="ja-JP" altLang="en-US" dirty="0" smtClean="0"/>
              <a:t>カルシウムの濃度</a:t>
            </a:r>
            <a:endParaRPr kumimoji="1" lang="ja-JP" altLang="en-US" dirty="0"/>
          </a:p>
        </p:txBody>
      </p:sp>
      <p:sp>
        <p:nvSpPr>
          <p:cNvPr id="23" name="テキスト ボックス 22"/>
          <p:cNvSpPr txBox="1"/>
          <p:nvPr/>
        </p:nvSpPr>
        <p:spPr>
          <a:xfrm>
            <a:off x="251520" y="4581128"/>
            <a:ext cx="2032929" cy="369332"/>
          </a:xfrm>
          <a:prstGeom prst="rect">
            <a:avLst/>
          </a:prstGeom>
          <a:noFill/>
        </p:spPr>
        <p:txBody>
          <a:bodyPr wrap="none" rtlCol="0">
            <a:spAutoFit/>
          </a:bodyPr>
          <a:lstStyle/>
          <a:p>
            <a:r>
              <a:rPr kumimoji="1" lang="ja-JP" altLang="en-US" dirty="0" smtClean="0"/>
              <a:t>例</a:t>
            </a:r>
            <a:r>
              <a:rPr kumimoji="1" lang="en-US" altLang="ja-JP" dirty="0" smtClean="0"/>
              <a:t>)</a:t>
            </a:r>
            <a:r>
              <a:rPr kumimoji="1" lang="ja-JP" altLang="en-US" dirty="0" smtClean="0"/>
              <a:t>　カルモジュリン</a:t>
            </a:r>
            <a:endParaRPr kumimoji="1" lang="ja-JP" altLang="en-US" dirty="0"/>
          </a:p>
        </p:txBody>
      </p:sp>
      <p:sp>
        <p:nvSpPr>
          <p:cNvPr id="24" name="テキスト ボックス 23"/>
          <p:cNvSpPr txBox="1"/>
          <p:nvPr/>
        </p:nvSpPr>
        <p:spPr>
          <a:xfrm>
            <a:off x="5436096" y="1849367"/>
            <a:ext cx="345638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　生体高分子の分子構造が機能に関係しているように見える。</a:t>
            </a:r>
            <a:endParaRPr kumimoji="1" lang="en-US" altLang="ja-JP" dirty="0" smtClean="0"/>
          </a:p>
          <a:p>
            <a:r>
              <a:rPr lang="ja-JP" altLang="en-US" dirty="0" smtClean="0"/>
              <a:t>　したがって、構造変化は機能を調節していると考えられる。</a:t>
            </a:r>
            <a:endParaRPr kumimoji="1" lang="ja-JP" altLang="en-US" dirty="0"/>
          </a:p>
        </p:txBody>
      </p:sp>
      <p:pic>
        <p:nvPicPr>
          <p:cNvPr id="25" name="Picture 10" descr="タンパク質相互作用面の図"/>
          <p:cNvPicPr>
            <a:picLocks noChangeAspect="1" noChangeArrowheads="1"/>
          </p:cNvPicPr>
          <p:nvPr/>
        </p:nvPicPr>
        <p:blipFill>
          <a:blip r:embed="rId4" cstate="print"/>
          <a:srcRect/>
          <a:stretch>
            <a:fillRect/>
          </a:stretch>
        </p:blipFill>
        <p:spPr bwMode="auto">
          <a:xfrm>
            <a:off x="467544" y="1885900"/>
            <a:ext cx="4537075" cy="1293812"/>
          </a:xfrm>
          <a:prstGeom prst="rect">
            <a:avLst/>
          </a:prstGeom>
          <a:noFill/>
        </p:spPr>
      </p:pic>
      <p:sp>
        <p:nvSpPr>
          <p:cNvPr id="26" name="Text Box 17"/>
          <p:cNvSpPr txBox="1">
            <a:spLocks noChangeArrowheads="1"/>
          </p:cNvSpPr>
          <p:nvPr/>
        </p:nvSpPr>
        <p:spPr bwMode="auto">
          <a:xfrm>
            <a:off x="432321" y="3307457"/>
            <a:ext cx="1477962" cy="304800"/>
          </a:xfrm>
          <a:prstGeom prst="rect">
            <a:avLst/>
          </a:prstGeom>
          <a:noFill/>
          <a:ln w="9525">
            <a:noFill/>
            <a:miter lim="800000"/>
            <a:headEnd/>
            <a:tailEnd/>
          </a:ln>
          <a:effectLst/>
        </p:spPr>
        <p:txBody>
          <a:bodyPr wrap="none">
            <a:spAutoFit/>
          </a:bodyPr>
          <a:lstStyle/>
          <a:p>
            <a:pPr algn="l"/>
            <a:r>
              <a:rPr lang="en-US" altLang="ja-JP" sz="1400" dirty="0">
                <a:latin typeface="Century" pitchFamily="18" charset="0"/>
                <a:ea typeface="ＭＳ Ｐ明朝" pitchFamily="18" charset="-128"/>
              </a:rPr>
              <a:t>hydrogen bonds</a:t>
            </a:r>
          </a:p>
        </p:txBody>
      </p:sp>
      <p:sp>
        <p:nvSpPr>
          <p:cNvPr id="27" name="Text Box 19"/>
          <p:cNvSpPr txBox="1">
            <a:spLocks noChangeArrowheads="1"/>
          </p:cNvSpPr>
          <p:nvPr/>
        </p:nvSpPr>
        <p:spPr bwMode="auto">
          <a:xfrm>
            <a:off x="1997596" y="3199507"/>
            <a:ext cx="1576387" cy="517525"/>
          </a:xfrm>
          <a:prstGeom prst="rect">
            <a:avLst/>
          </a:prstGeom>
          <a:noFill/>
          <a:ln w="9525">
            <a:noFill/>
            <a:miter lim="800000"/>
            <a:headEnd/>
            <a:tailEnd/>
          </a:ln>
          <a:effectLst/>
        </p:spPr>
        <p:txBody>
          <a:bodyPr wrap="none">
            <a:spAutoFit/>
          </a:bodyPr>
          <a:lstStyle/>
          <a:p>
            <a:r>
              <a:rPr lang="en-US" altLang="ja-JP" sz="1400" dirty="0">
                <a:latin typeface="Century" pitchFamily="18" charset="0"/>
                <a:ea typeface="ＭＳ Ｐ明朝" pitchFamily="18" charset="-128"/>
              </a:rPr>
              <a:t>surface stacking</a:t>
            </a:r>
          </a:p>
          <a:p>
            <a:r>
              <a:rPr lang="en-US" altLang="ja-JP" sz="1400" dirty="0">
                <a:latin typeface="Century" pitchFamily="18" charset="0"/>
                <a:ea typeface="ＭＳ Ｐ明朝" pitchFamily="18" charset="-128"/>
              </a:rPr>
              <a:t>(on aromatic </a:t>
            </a:r>
            <a:r>
              <a:rPr lang="en-US" altLang="ja-JP" sz="1400" i="1" dirty="0">
                <a:latin typeface="Century" pitchFamily="18" charset="0"/>
                <a:ea typeface="ＭＳ Ｐ明朝" pitchFamily="18" charset="-128"/>
              </a:rPr>
              <a:t>res</a:t>
            </a:r>
            <a:r>
              <a:rPr lang="en-US" altLang="ja-JP" sz="1400" dirty="0">
                <a:latin typeface="Century" pitchFamily="18" charset="0"/>
                <a:ea typeface="ＭＳ Ｐ明朝" pitchFamily="18" charset="-128"/>
              </a:rPr>
              <a:t>)</a:t>
            </a:r>
          </a:p>
        </p:txBody>
      </p:sp>
      <p:sp>
        <p:nvSpPr>
          <p:cNvPr id="28" name="Text Box 20"/>
          <p:cNvSpPr txBox="1">
            <a:spLocks noChangeArrowheads="1"/>
          </p:cNvSpPr>
          <p:nvPr/>
        </p:nvSpPr>
        <p:spPr bwMode="auto">
          <a:xfrm>
            <a:off x="3635896" y="3182044"/>
            <a:ext cx="1570037" cy="517525"/>
          </a:xfrm>
          <a:prstGeom prst="rect">
            <a:avLst/>
          </a:prstGeom>
          <a:noFill/>
          <a:ln w="9525">
            <a:noFill/>
            <a:miter lim="800000"/>
            <a:headEnd/>
            <a:tailEnd/>
          </a:ln>
          <a:effectLst/>
        </p:spPr>
        <p:txBody>
          <a:bodyPr wrap="none">
            <a:spAutoFit/>
          </a:bodyPr>
          <a:lstStyle/>
          <a:p>
            <a:r>
              <a:rPr lang="en-US" altLang="ja-JP" sz="1400">
                <a:latin typeface="Century" pitchFamily="18" charset="0"/>
                <a:ea typeface="ＭＳ Ｐ明朝" pitchFamily="18" charset="-128"/>
              </a:rPr>
              <a:t>surface stacking</a:t>
            </a:r>
          </a:p>
          <a:p>
            <a:r>
              <a:rPr lang="en-US" altLang="ja-JP" sz="1400">
                <a:latin typeface="Century" pitchFamily="18" charset="0"/>
                <a:ea typeface="ＭＳ Ｐ明朝" pitchFamily="18" charset="-128"/>
              </a:rPr>
              <a:t>(on aliphatic </a:t>
            </a:r>
            <a:r>
              <a:rPr lang="en-US" altLang="ja-JP" sz="1400" i="1">
                <a:latin typeface="Century" pitchFamily="18" charset="0"/>
                <a:ea typeface="ＭＳ Ｐ明朝" pitchFamily="18" charset="-128"/>
              </a:rPr>
              <a:t>res</a:t>
            </a:r>
            <a:r>
              <a:rPr lang="en-US" altLang="ja-JP" sz="1400">
                <a:latin typeface="Century" pitchFamily="18" charset="0"/>
                <a:ea typeface="ＭＳ Ｐ明朝" pitchFamily="18" charset="-128"/>
              </a:rPr>
              <a:t>)</a:t>
            </a:r>
          </a:p>
        </p:txBody>
      </p:sp>
      <p:sp>
        <p:nvSpPr>
          <p:cNvPr id="29" name="スライド番号プレースホルダ 28"/>
          <p:cNvSpPr>
            <a:spLocks noGrp="1"/>
          </p:cNvSpPr>
          <p:nvPr>
            <p:ph type="sldNum" sz="quarter" idx="12"/>
          </p:nvPr>
        </p:nvSpPr>
        <p:spPr/>
        <p:txBody>
          <a:bodyPr/>
          <a:lstStyle/>
          <a:p>
            <a:fld id="{3ABC4457-76B1-4E16-82F8-5677A336B32D}" type="slidenum">
              <a:rPr kumimoji="1" lang="ja-JP" altLang="en-US" smtClean="0"/>
              <a:pPr/>
              <a:t>2</a:t>
            </a:fld>
            <a:endParaRPr kumimoji="1" lang="ja-JP" altLang="en-US"/>
          </a:p>
        </p:txBody>
      </p:sp>
      <p:sp>
        <p:nvSpPr>
          <p:cNvPr id="30" name="テキスト ボックス 29"/>
          <p:cNvSpPr txBox="1"/>
          <p:nvPr/>
        </p:nvSpPr>
        <p:spPr>
          <a:xfrm>
            <a:off x="251520" y="1412776"/>
            <a:ext cx="3118161" cy="369332"/>
          </a:xfrm>
          <a:prstGeom prst="rect">
            <a:avLst/>
          </a:prstGeom>
          <a:noFill/>
        </p:spPr>
        <p:txBody>
          <a:bodyPr wrap="none" rtlCol="0">
            <a:spAutoFit/>
          </a:bodyPr>
          <a:lstStyle/>
          <a:p>
            <a:r>
              <a:rPr kumimoji="1" lang="ja-JP" altLang="en-US" dirty="0" smtClean="0"/>
              <a:t>例</a:t>
            </a:r>
            <a:r>
              <a:rPr kumimoji="1" lang="en-US" altLang="ja-JP" dirty="0" smtClean="0"/>
              <a:t>)</a:t>
            </a:r>
            <a:r>
              <a:rPr kumimoji="1" lang="ja-JP" altLang="en-US" dirty="0" smtClean="0"/>
              <a:t>　タンパク質</a:t>
            </a:r>
            <a:r>
              <a:rPr kumimoji="1" lang="en-US" altLang="ja-JP" dirty="0" smtClean="0"/>
              <a:t>-</a:t>
            </a:r>
            <a:r>
              <a:rPr kumimoji="1" lang="ja-JP" altLang="en-US" dirty="0" smtClean="0"/>
              <a:t>核酸相互作用</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1041935" y="1484313"/>
            <a:ext cx="2089150" cy="2527423"/>
            <a:chOff x="1041935" y="1484313"/>
            <a:chExt cx="2089150" cy="2527423"/>
          </a:xfrm>
        </p:grpSpPr>
        <p:pic>
          <p:nvPicPr>
            <p:cNvPr id="8" name="Picture 4" descr="1URN_ponti_1"/>
            <p:cNvPicPr>
              <a:picLocks noChangeAspect="1" noChangeArrowheads="1"/>
            </p:cNvPicPr>
            <p:nvPr/>
          </p:nvPicPr>
          <p:blipFill>
            <a:blip r:embed="rId2" cstate="print"/>
            <a:srcRect/>
            <a:stretch>
              <a:fillRect/>
            </a:stretch>
          </p:blipFill>
          <p:spPr bwMode="auto">
            <a:xfrm>
              <a:off x="1171918" y="1839992"/>
              <a:ext cx="1904846" cy="1806377"/>
            </a:xfrm>
            <a:prstGeom prst="rect">
              <a:avLst/>
            </a:prstGeom>
            <a:noFill/>
            <a:ln w="9525">
              <a:noFill/>
              <a:miter lim="800000"/>
              <a:headEnd/>
              <a:tailEnd/>
            </a:ln>
          </p:spPr>
        </p:pic>
        <p:sp>
          <p:nvSpPr>
            <p:cNvPr id="10" name="Text Box 7"/>
            <p:cNvSpPr txBox="1">
              <a:spLocks noChangeArrowheads="1"/>
            </p:cNvSpPr>
            <p:nvPr/>
          </p:nvSpPr>
          <p:spPr bwMode="auto">
            <a:xfrm>
              <a:off x="1187624" y="3645024"/>
              <a:ext cx="1638300" cy="366712"/>
            </a:xfrm>
            <a:prstGeom prst="rect">
              <a:avLst/>
            </a:prstGeom>
            <a:solidFill>
              <a:schemeClr val="bg1"/>
            </a:solidFill>
            <a:ln w="9525">
              <a:noFill/>
              <a:miter lim="800000"/>
              <a:headEnd/>
              <a:tailEnd/>
            </a:ln>
          </p:spPr>
          <p:txBody>
            <a:bodyPr wrap="none">
              <a:spAutoFit/>
            </a:bodyPr>
            <a:lstStyle/>
            <a:p>
              <a:pPr algn="l"/>
              <a:r>
                <a:rPr lang="en-US" altLang="ja-JP" b="1" dirty="0">
                  <a:latin typeface="Times New Roman" pitchFamily="18" charset="0"/>
                </a:rPr>
                <a:t>PDBID: 1URN</a:t>
              </a:r>
            </a:p>
          </p:txBody>
        </p:sp>
        <p:sp>
          <p:nvSpPr>
            <p:cNvPr id="16" name="Text Box 16"/>
            <p:cNvSpPr txBox="1">
              <a:spLocks noChangeArrowheads="1"/>
            </p:cNvSpPr>
            <p:nvPr/>
          </p:nvSpPr>
          <p:spPr bwMode="auto">
            <a:xfrm>
              <a:off x="1041935" y="1484313"/>
              <a:ext cx="2089150" cy="366712"/>
            </a:xfrm>
            <a:prstGeom prst="rect">
              <a:avLst/>
            </a:prstGeom>
            <a:noFill/>
            <a:ln w="9525">
              <a:noFill/>
              <a:miter lim="800000"/>
              <a:headEnd/>
              <a:tailEnd/>
            </a:ln>
          </p:spPr>
          <p:txBody>
            <a:bodyPr wrap="none">
              <a:spAutoFit/>
            </a:bodyPr>
            <a:lstStyle/>
            <a:p>
              <a:pPr algn="l"/>
              <a:r>
                <a:rPr lang="en-US" altLang="ja-JP" b="1" i="1" dirty="0"/>
                <a:t>U1A in open form</a:t>
              </a:r>
            </a:p>
          </p:txBody>
        </p:sp>
      </p:grpSp>
      <p:grpSp>
        <p:nvGrpSpPr>
          <p:cNvPr id="21" name="グループ化 20"/>
          <p:cNvGrpSpPr/>
          <p:nvPr/>
        </p:nvGrpSpPr>
        <p:grpSpPr>
          <a:xfrm>
            <a:off x="5795381" y="1484313"/>
            <a:ext cx="2089150" cy="2529011"/>
            <a:chOff x="6370638" y="1484313"/>
            <a:chExt cx="2089150" cy="2529011"/>
          </a:xfrm>
        </p:grpSpPr>
        <p:pic>
          <p:nvPicPr>
            <p:cNvPr id="7" name="Picture 21" descr="1NU4_MLAx6"/>
            <p:cNvPicPr>
              <a:picLocks noChangeAspect="1" noChangeArrowheads="1"/>
            </p:cNvPicPr>
            <p:nvPr/>
          </p:nvPicPr>
          <p:blipFill>
            <a:blip r:embed="rId3" cstate="print"/>
            <a:srcRect/>
            <a:stretch>
              <a:fillRect/>
            </a:stretch>
          </p:blipFill>
          <p:spPr bwMode="auto">
            <a:xfrm>
              <a:off x="6479776" y="1849656"/>
              <a:ext cx="1654296" cy="1568955"/>
            </a:xfrm>
            <a:prstGeom prst="rect">
              <a:avLst/>
            </a:prstGeom>
            <a:noFill/>
            <a:ln w="9525">
              <a:noFill/>
              <a:miter lim="800000"/>
              <a:headEnd/>
              <a:tailEnd/>
            </a:ln>
          </p:spPr>
        </p:pic>
        <p:sp>
          <p:nvSpPr>
            <p:cNvPr id="12" name="Text Box 9"/>
            <p:cNvSpPr txBox="1">
              <a:spLocks noChangeArrowheads="1"/>
            </p:cNvSpPr>
            <p:nvPr/>
          </p:nvSpPr>
          <p:spPr bwMode="auto">
            <a:xfrm>
              <a:off x="6545263" y="3646611"/>
              <a:ext cx="1587500" cy="366713"/>
            </a:xfrm>
            <a:prstGeom prst="rect">
              <a:avLst/>
            </a:prstGeom>
            <a:noFill/>
            <a:ln w="9525">
              <a:noFill/>
              <a:miter lim="800000"/>
              <a:headEnd/>
              <a:tailEnd/>
            </a:ln>
          </p:spPr>
          <p:txBody>
            <a:bodyPr wrap="none">
              <a:spAutoFit/>
            </a:bodyPr>
            <a:lstStyle/>
            <a:p>
              <a:pPr algn="l"/>
              <a:r>
                <a:rPr lang="en-US" altLang="ja-JP" b="1" dirty="0">
                  <a:latin typeface="Times New Roman" pitchFamily="18" charset="0"/>
                </a:rPr>
                <a:t>PDBID: 1NU4</a:t>
              </a:r>
            </a:p>
          </p:txBody>
        </p:sp>
        <p:sp>
          <p:nvSpPr>
            <p:cNvPr id="17" name="Text Box 18"/>
            <p:cNvSpPr txBox="1">
              <a:spLocks noChangeArrowheads="1"/>
            </p:cNvSpPr>
            <p:nvPr/>
          </p:nvSpPr>
          <p:spPr bwMode="auto">
            <a:xfrm>
              <a:off x="6370638" y="1484313"/>
              <a:ext cx="2089150" cy="366712"/>
            </a:xfrm>
            <a:prstGeom prst="rect">
              <a:avLst/>
            </a:prstGeom>
            <a:noFill/>
            <a:ln w="9525">
              <a:noFill/>
              <a:miter lim="800000"/>
              <a:headEnd/>
              <a:tailEnd/>
            </a:ln>
          </p:spPr>
          <p:txBody>
            <a:bodyPr wrap="none">
              <a:spAutoFit/>
            </a:bodyPr>
            <a:lstStyle/>
            <a:p>
              <a:pPr algn="l"/>
              <a:r>
                <a:rPr lang="en-US" altLang="ja-JP" b="1" i="1" dirty="0"/>
                <a:t>U1A in open form</a:t>
              </a:r>
            </a:p>
          </p:txBody>
        </p:sp>
      </p:grpSp>
      <p:grpSp>
        <p:nvGrpSpPr>
          <p:cNvPr id="20" name="グループ化 19"/>
          <p:cNvGrpSpPr/>
          <p:nvPr/>
        </p:nvGrpSpPr>
        <p:grpSpPr>
          <a:xfrm>
            <a:off x="3434747" y="1484313"/>
            <a:ext cx="2266950" cy="2529011"/>
            <a:chOff x="3563938" y="1484313"/>
            <a:chExt cx="2266950" cy="2529011"/>
          </a:xfrm>
        </p:grpSpPr>
        <p:pic>
          <p:nvPicPr>
            <p:cNvPr id="9" name="Picture 5" descr="1FHT_ponti_1"/>
            <p:cNvPicPr>
              <a:picLocks noChangeAspect="1" noChangeArrowheads="1"/>
            </p:cNvPicPr>
            <p:nvPr/>
          </p:nvPicPr>
          <p:blipFill>
            <a:blip r:embed="rId4" cstate="print"/>
            <a:srcRect/>
            <a:stretch>
              <a:fillRect/>
            </a:stretch>
          </p:blipFill>
          <p:spPr bwMode="auto">
            <a:xfrm>
              <a:off x="3621477" y="1700808"/>
              <a:ext cx="1904847" cy="1806376"/>
            </a:xfrm>
            <a:prstGeom prst="rect">
              <a:avLst/>
            </a:prstGeom>
            <a:noFill/>
            <a:ln w="9525">
              <a:noFill/>
              <a:miter lim="800000"/>
              <a:headEnd/>
              <a:tailEnd/>
            </a:ln>
          </p:spPr>
        </p:pic>
        <p:sp>
          <p:nvSpPr>
            <p:cNvPr id="11" name="Text Box 8"/>
            <p:cNvSpPr txBox="1">
              <a:spLocks noChangeArrowheads="1"/>
            </p:cNvSpPr>
            <p:nvPr/>
          </p:nvSpPr>
          <p:spPr bwMode="auto">
            <a:xfrm>
              <a:off x="3713163" y="3646611"/>
              <a:ext cx="1612900" cy="366713"/>
            </a:xfrm>
            <a:prstGeom prst="rect">
              <a:avLst/>
            </a:prstGeom>
            <a:noFill/>
            <a:ln w="9525">
              <a:noFill/>
              <a:miter lim="800000"/>
              <a:headEnd/>
              <a:tailEnd/>
            </a:ln>
          </p:spPr>
          <p:txBody>
            <a:bodyPr wrap="none">
              <a:spAutoFit/>
            </a:bodyPr>
            <a:lstStyle/>
            <a:p>
              <a:pPr algn="l"/>
              <a:r>
                <a:rPr lang="en-US" altLang="ja-JP" b="1">
                  <a:latin typeface="Times New Roman" pitchFamily="18" charset="0"/>
                </a:rPr>
                <a:t>PDBID: 1FHT</a:t>
              </a:r>
            </a:p>
          </p:txBody>
        </p:sp>
        <p:sp>
          <p:nvSpPr>
            <p:cNvPr id="18" name="Text Box 19"/>
            <p:cNvSpPr txBox="1">
              <a:spLocks noChangeArrowheads="1"/>
            </p:cNvSpPr>
            <p:nvPr/>
          </p:nvSpPr>
          <p:spPr bwMode="auto">
            <a:xfrm>
              <a:off x="3563938" y="1484313"/>
              <a:ext cx="2266950" cy="366712"/>
            </a:xfrm>
            <a:prstGeom prst="rect">
              <a:avLst/>
            </a:prstGeom>
            <a:noFill/>
            <a:ln w="9525">
              <a:noFill/>
              <a:miter lim="800000"/>
              <a:headEnd/>
              <a:tailEnd/>
            </a:ln>
          </p:spPr>
          <p:txBody>
            <a:bodyPr wrap="none">
              <a:spAutoFit/>
            </a:bodyPr>
            <a:lstStyle/>
            <a:p>
              <a:pPr algn="l"/>
              <a:r>
                <a:rPr lang="en-US" altLang="ja-JP" b="1" i="1"/>
                <a:t>U1A in closed form</a:t>
              </a:r>
            </a:p>
          </p:txBody>
        </p:sp>
      </p:grpSp>
      <p:sp>
        <p:nvSpPr>
          <p:cNvPr id="22" name="テキスト ボックス 21"/>
          <p:cNvSpPr txBox="1"/>
          <p:nvPr/>
        </p:nvSpPr>
        <p:spPr>
          <a:xfrm>
            <a:off x="1114744" y="234961"/>
            <a:ext cx="6900864" cy="954107"/>
          </a:xfrm>
          <a:prstGeom prst="rect">
            <a:avLst/>
          </a:prstGeom>
          <a:noFill/>
        </p:spPr>
        <p:txBody>
          <a:bodyPr wrap="square" rtlCol="0">
            <a:spAutoFit/>
          </a:bodyPr>
          <a:lstStyle/>
          <a:p>
            <a:pPr algn="ctr"/>
            <a:r>
              <a:rPr kumimoji="1" lang="en-US" altLang="ja-JP" sz="2800" b="1" dirty="0" smtClean="0"/>
              <a:t>U1A</a:t>
            </a:r>
            <a:r>
              <a:rPr kumimoji="1" lang="ja-JP" altLang="en-US" sz="2800" b="1" dirty="0" smtClean="0"/>
              <a:t>タンパク質</a:t>
            </a:r>
            <a:r>
              <a:rPr lang="ja-JP" altLang="en-US" sz="2800" b="1" dirty="0" smtClean="0"/>
              <a:t>は</a:t>
            </a:r>
            <a:r>
              <a:rPr lang="en-US" altLang="ja-JP" sz="2800" b="1" dirty="0" smtClean="0"/>
              <a:t>RNA</a:t>
            </a:r>
            <a:r>
              <a:rPr lang="ja-JP" altLang="en-US" sz="2800" b="1" dirty="0" smtClean="0"/>
              <a:t>との複合体形成に伴い構造変化を起こすことが知られている</a:t>
            </a:r>
            <a:endParaRPr kumimoji="1" lang="en-US" altLang="ja-JP" sz="2800" b="1" dirty="0" smtClean="0"/>
          </a:p>
        </p:txBody>
      </p:sp>
      <p:sp>
        <p:nvSpPr>
          <p:cNvPr id="23" name="テキスト ボックス 22"/>
          <p:cNvSpPr txBox="1"/>
          <p:nvPr/>
        </p:nvSpPr>
        <p:spPr>
          <a:xfrm>
            <a:off x="251520" y="4255548"/>
            <a:ext cx="8640960" cy="2462213"/>
          </a:xfrm>
          <a:prstGeom prst="rect">
            <a:avLst/>
          </a:prstGeom>
          <a:noFill/>
        </p:spPr>
        <p:txBody>
          <a:bodyPr wrap="square" rtlCol="0">
            <a:spAutoFit/>
          </a:bodyPr>
          <a:lstStyle/>
          <a:p>
            <a:r>
              <a:rPr kumimoji="1" lang="ja-JP" altLang="en-US" sz="2200" dirty="0" smtClean="0"/>
              <a:t>・特定の配列をもつ</a:t>
            </a:r>
            <a:r>
              <a:rPr kumimoji="1" lang="en-US" altLang="ja-JP" sz="2200" dirty="0" smtClean="0"/>
              <a:t>RNA</a:t>
            </a:r>
            <a:r>
              <a:rPr kumimoji="1" lang="ja-JP" altLang="en-US" sz="2200" dirty="0" smtClean="0"/>
              <a:t>と、選択的に結合する</a:t>
            </a:r>
            <a:endParaRPr kumimoji="1" lang="en-US" altLang="ja-JP" sz="2200" dirty="0" smtClean="0"/>
          </a:p>
          <a:p>
            <a:r>
              <a:rPr kumimoji="1" lang="ja-JP" altLang="en-US" sz="2200" dirty="0" smtClean="0"/>
              <a:t>・</a:t>
            </a:r>
            <a:r>
              <a:rPr kumimoji="1" lang="en-US" altLang="ja-JP" sz="2200" dirty="0" smtClean="0"/>
              <a:t>RNA</a:t>
            </a:r>
            <a:r>
              <a:rPr kumimoji="1" lang="ja-JP" altLang="en-US" sz="2200" dirty="0" smtClean="0"/>
              <a:t>との相互作用で</a:t>
            </a:r>
            <a:r>
              <a:rPr kumimoji="1" lang="en-US" altLang="ja-JP" sz="2200" dirty="0" smtClean="0"/>
              <a:t>C</a:t>
            </a:r>
            <a:r>
              <a:rPr kumimoji="1" lang="ja-JP" altLang="en-US" sz="2200" dirty="0" smtClean="0"/>
              <a:t>末端のへリックスの配向が変化する</a:t>
            </a:r>
            <a:endParaRPr kumimoji="1" lang="en-US" altLang="ja-JP" sz="2200" dirty="0" smtClean="0"/>
          </a:p>
          <a:p>
            <a:r>
              <a:rPr lang="ja-JP" altLang="en-US" sz="2200" dirty="0" smtClean="0"/>
              <a:t>・構造変化を利用して分子認識を行っている</a:t>
            </a:r>
            <a:endParaRPr lang="en-US" altLang="ja-JP" sz="2200" dirty="0" smtClean="0"/>
          </a:p>
          <a:p>
            <a:r>
              <a:rPr kumimoji="1" lang="ja-JP" altLang="en-US" sz="2200" dirty="0" smtClean="0"/>
              <a:t>・マロン酸の存在下で</a:t>
            </a:r>
            <a:r>
              <a:rPr kumimoji="1" lang="en-US" altLang="ja-JP" sz="2200" dirty="0" smtClean="0"/>
              <a:t>RNA</a:t>
            </a:r>
            <a:r>
              <a:rPr kumimoji="1" lang="ja-JP" altLang="en-US" sz="2200" dirty="0" smtClean="0"/>
              <a:t>結合時と類似の構造をとる</a:t>
            </a:r>
            <a:endParaRPr kumimoji="1" lang="en-US" altLang="ja-JP" sz="2200" dirty="0" smtClean="0"/>
          </a:p>
          <a:p>
            <a:r>
              <a:rPr lang="ja-JP" altLang="en-US" sz="2200" dirty="0" smtClean="0"/>
              <a:t>・</a:t>
            </a:r>
            <a:r>
              <a:rPr lang="en-US" altLang="ja-JP" sz="2200" dirty="0" smtClean="0"/>
              <a:t>U1A</a:t>
            </a:r>
            <a:r>
              <a:rPr lang="ja-JP" altLang="en-US" sz="2200" dirty="0" smtClean="0"/>
              <a:t>上のマロン酸の配置は</a:t>
            </a:r>
            <a:r>
              <a:rPr lang="en-US" altLang="ja-JP" sz="2200" dirty="0" smtClean="0"/>
              <a:t>RNA</a:t>
            </a:r>
            <a:r>
              <a:rPr lang="ja-JP" altLang="en-US" sz="2200" dirty="0" smtClean="0"/>
              <a:t>結合界面から離れている</a:t>
            </a:r>
            <a:endParaRPr lang="en-US" altLang="ja-JP" sz="2200" dirty="0" smtClean="0"/>
          </a:p>
          <a:p>
            <a:r>
              <a:rPr kumimoji="1" lang="ja-JP" altLang="en-US" sz="2200" dirty="0" smtClean="0"/>
              <a:t>・へリックス</a:t>
            </a:r>
            <a:r>
              <a:rPr lang="ja-JP" altLang="en-US" sz="2200" dirty="0" smtClean="0"/>
              <a:t>の配向を制御する</a:t>
            </a:r>
            <a:r>
              <a:rPr lang="ja-JP" altLang="en-US" sz="2200" b="1" dirty="0" smtClean="0">
                <a:solidFill>
                  <a:schemeClr val="accent1">
                    <a:lumMod val="75000"/>
                  </a:schemeClr>
                </a:solidFill>
              </a:rPr>
              <a:t>アロステリック効果のホットスポット</a:t>
            </a:r>
            <a:r>
              <a:rPr lang="ja-JP" altLang="en-US" sz="2200" dirty="0" smtClean="0"/>
              <a:t>の存在が示唆される</a:t>
            </a:r>
            <a:endParaRPr kumimoji="1" lang="ja-JP" altLang="en-US" sz="2200" dirty="0"/>
          </a:p>
        </p:txBody>
      </p:sp>
      <p:sp>
        <p:nvSpPr>
          <p:cNvPr id="19" name="スライド番号プレースホルダ 18"/>
          <p:cNvSpPr>
            <a:spLocks noGrp="1"/>
          </p:cNvSpPr>
          <p:nvPr>
            <p:ph type="sldNum" sz="quarter" idx="12"/>
          </p:nvPr>
        </p:nvSpPr>
        <p:spPr/>
        <p:txBody>
          <a:bodyPr/>
          <a:lstStyle/>
          <a:p>
            <a:fld id="{3ABC4457-76B1-4E16-82F8-5677A336B32D}" type="slidenum">
              <a:rPr kumimoji="1" lang="ja-JP" altLang="en-US" smtClean="0"/>
              <a:pPr/>
              <a:t>3</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Effect transition="in" filter="fade">
                                      <p:cBhvr>
                                        <p:cTn id="7" dur="2000"/>
                                        <p:tgtEl>
                                          <p:spTgt spid="2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xEl>
                                              <p:pRg st="4" end="4"/>
                                            </p:txEl>
                                          </p:spTgt>
                                        </p:tgtEl>
                                        <p:attrNameLst>
                                          <p:attrName>style.visibility</p:attrName>
                                        </p:attrNameLst>
                                      </p:cBhvr>
                                      <p:to>
                                        <p:strVal val="visible"/>
                                      </p:to>
                                    </p:set>
                                    <p:animEffect transition="in" filter="fade">
                                      <p:cBhvr>
                                        <p:cTn id="15" dur="2000"/>
                                        <p:tgtEl>
                                          <p:spTgt spid="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xEl>
                                              <p:pRg st="5" end="5"/>
                                            </p:txEl>
                                          </p:spTgt>
                                        </p:tgtEl>
                                        <p:attrNameLst>
                                          <p:attrName>style.visibility</p:attrName>
                                        </p:attrNameLst>
                                      </p:cBhvr>
                                      <p:to>
                                        <p:strVal val="visible"/>
                                      </p:to>
                                    </p:set>
                                    <p:animEffect transition="in" filter="fade">
                                      <p:cBhvr>
                                        <p:cTn id="20" dur="20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52499" y="232764"/>
            <a:ext cx="2863284" cy="584775"/>
          </a:xfrm>
          <a:prstGeom prst="rect">
            <a:avLst/>
          </a:prstGeom>
          <a:noFill/>
        </p:spPr>
        <p:txBody>
          <a:bodyPr wrap="none" rtlCol="0">
            <a:spAutoFit/>
          </a:bodyPr>
          <a:lstStyle/>
          <a:p>
            <a:r>
              <a:rPr kumimoji="1" lang="ja-JP" altLang="en-US" sz="3200" b="1" dirty="0" smtClean="0"/>
              <a:t>研究目的・意義</a:t>
            </a:r>
            <a:endParaRPr kumimoji="1" lang="ja-JP" altLang="en-US" sz="3200" b="1" dirty="0"/>
          </a:p>
        </p:txBody>
      </p:sp>
      <p:sp>
        <p:nvSpPr>
          <p:cNvPr id="5" name="テキスト ボックス 4"/>
          <p:cNvSpPr txBox="1"/>
          <p:nvPr/>
        </p:nvSpPr>
        <p:spPr>
          <a:xfrm>
            <a:off x="251520" y="1264356"/>
            <a:ext cx="8568951" cy="156966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400" dirty="0" smtClean="0"/>
              <a:t>[</a:t>
            </a:r>
            <a:r>
              <a:rPr lang="ja-JP" altLang="en-US" sz="2400" dirty="0" smtClean="0"/>
              <a:t>研究目的</a:t>
            </a:r>
            <a:r>
              <a:rPr lang="en-US" altLang="ja-JP" sz="2400" dirty="0" smtClean="0"/>
              <a:t>]</a:t>
            </a:r>
          </a:p>
          <a:p>
            <a:r>
              <a:rPr lang="ja-JP" altLang="en-US" sz="2400" dirty="0" smtClean="0"/>
              <a:t>　</a:t>
            </a:r>
            <a:r>
              <a:rPr lang="en-US" altLang="ja-JP" sz="2400" dirty="0" smtClean="0"/>
              <a:t>U1A</a:t>
            </a:r>
            <a:r>
              <a:rPr lang="ja-JP" altLang="en-US" sz="2400" dirty="0" smtClean="0"/>
              <a:t>タンパク質をモデル系として</a:t>
            </a:r>
            <a:r>
              <a:rPr lang="en-US" altLang="ja-JP" sz="2400" dirty="0" smtClean="0"/>
              <a:t>RNA</a:t>
            </a:r>
            <a:r>
              <a:rPr lang="ja-JP" altLang="en-US" sz="2400" dirty="0" smtClean="0"/>
              <a:t>結合ドメインでの大規模構造変化を引き起こすアロステリック効果のホットスポットを同定する。</a:t>
            </a:r>
            <a:endParaRPr kumimoji="1" lang="ja-JP" altLang="en-US" sz="2400" dirty="0"/>
          </a:p>
        </p:txBody>
      </p:sp>
      <p:sp>
        <p:nvSpPr>
          <p:cNvPr id="4" name="テキスト ボックス 3"/>
          <p:cNvSpPr txBox="1"/>
          <p:nvPr/>
        </p:nvSpPr>
        <p:spPr>
          <a:xfrm>
            <a:off x="251520" y="2941644"/>
            <a:ext cx="8640960" cy="3046988"/>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2400" dirty="0" smtClean="0"/>
              <a:t>[</a:t>
            </a:r>
            <a:r>
              <a:rPr lang="ja-JP" altLang="en-US" sz="2400" dirty="0" smtClean="0"/>
              <a:t>研究の意義</a:t>
            </a:r>
            <a:r>
              <a:rPr lang="en-US" altLang="ja-JP" sz="2400" dirty="0" smtClean="0"/>
              <a:t>]</a:t>
            </a:r>
          </a:p>
          <a:p>
            <a:r>
              <a:rPr lang="ja-JP" altLang="en-US" sz="2400" dirty="0" smtClean="0"/>
              <a:t>　</a:t>
            </a:r>
            <a:r>
              <a:rPr lang="en-US" altLang="ja-JP" sz="2400" dirty="0" smtClean="0"/>
              <a:t>U1A</a:t>
            </a:r>
            <a:r>
              <a:rPr lang="ja-JP" altLang="en-US" sz="2400" dirty="0" smtClean="0"/>
              <a:t>は典型的な</a:t>
            </a:r>
            <a:r>
              <a:rPr lang="en-US" altLang="ja-JP" sz="2400" dirty="0" smtClean="0"/>
              <a:t>RNA</a:t>
            </a:r>
            <a:r>
              <a:rPr lang="ja-JP" altLang="en-US" sz="2400" dirty="0" smtClean="0"/>
              <a:t>結合モチーフ、</a:t>
            </a:r>
            <a:r>
              <a:rPr lang="en-US" altLang="ja-JP" sz="2400" dirty="0" smtClean="0"/>
              <a:t>RNA Recognition Motif (RNA)</a:t>
            </a:r>
            <a:r>
              <a:rPr lang="ja-JP" altLang="en-US" sz="2400" dirty="0" smtClean="0"/>
              <a:t>をもつ。</a:t>
            </a:r>
            <a:r>
              <a:rPr lang="en-US" altLang="ja-JP" sz="2400" dirty="0" smtClean="0"/>
              <a:t>U1A</a:t>
            </a:r>
            <a:r>
              <a:rPr lang="ja-JP" altLang="en-US" sz="2400" dirty="0" smtClean="0"/>
              <a:t>についての研究で得られた結果は、</a:t>
            </a:r>
            <a:r>
              <a:rPr lang="en-US" altLang="ja-JP" sz="2400" dirty="0" smtClean="0"/>
              <a:t>RRM</a:t>
            </a:r>
            <a:r>
              <a:rPr lang="ja-JP" altLang="en-US" sz="2400" dirty="0" smtClean="0"/>
              <a:t>をもつ</a:t>
            </a:r>
            <a:r>
              <a:rPr lang="en-US" altLang="ja-JP" sz="2400" dirty="0" smtClean="0"/>
              <a:t>RNA</a:t>
            </a:r>
            <a:r>
              <a:rPr lang="ja-JP" altLang="en-US" sz="2400" dirty="0" smtClean="0"/>
              <a:t>結合タンパク質の性質についても示唆を与える。</a:t>
            </a:r>
            <a:endParaRPr lang="en-US" altLang="ja-JP" sz="2400" dirty="0" smtClean="0"/>
          </a:p>
          <a:p>
            <a:r>
              <a:rPr lang="ja-JP" altLang="en-US" sz="2400" dirty="0" smtClean="0"/>
              <a:t>　また、</a:t>
            </a:r>
            <a:r>
              <a:rPr lang="en-US" altLang="ja-JP" sz="2400" dirty="0" smtClean="0"/>
              <a:t>RRM</a:t>
            </a:r>
            <a:r>
              <a:rPr lang="ja-JP" altLang="en-US" sz="2400" dirty="0" smtClean="0"/>
              <a:t>をもつ他の</a:t>
            </a:r>
            <a:r>
              <a:rPr lang="en-US" altLang="ja-JP" sz="2400" dirty="0" smtClean="0"/>
              <a:t>RNA</a:t>
            </a:r>
            <a:r>
              <a:rPr lang="ja-JP" altLang="en-US" sz="2400" dirty="0" smtClean="0"/>
              <a:t>結合蛋白質も、</a:t>
            </a:r>
            <a:r>
              <a:rPr lang="en-US" altLang="ja-JP" sz="2400" dirty="0" smtClean="0"/>
              <a:t>RNA</a:t>
            </a:r>
            <a:r>
              <a:rPr lang="ja-JP" altLang="en-US" sz="2400" dirty="0" smtClean="0"/>
              <a:t>と複合体形成をする際に構造変化をすることが知られている。</a:t>
            </a:r>
            <a:r>
              <a:rPr lang="en-US" altLang="ja-JP" sz="2400" dirty="0" smtClean="0"/>
              <a:t>U1A</a:t>
            </a:r>
            <a:r>
              <a:rPr lang="ja-JP" altLang="en-US" sz="2400" dirty="0" smtClean="0"/>
              <a:t>を対象にして開発・確立した方法を他のタンパク質にも用いることで、</a:t>
            </a:r>
            <a:r>
              <a:rPr lang="en-US" altLang="ja-JP" sz="2400" dirty="0" smtClean="0"/>
              <a:t>RNA</a:t>
            </a:r>
            <a:r>
              <a:rPr lang="ja-JP" altLang="en-US" sz="2400" dirty="0" smtClean="0"/>
              <a:t>結合タンパク質が分子認識を行うメカニズムを明らかにすることができる。</a:t>
            </a:r>
            <a:endParaRPr lang="en-US" altLang="ja-JP" sz="2400" dirty="0" smtClean="0"/>
          </a:p>
        </p:txBody>
      </p:sp>
      <p:sp>
        <p:nvSpPr>
          <p:cNvPr id="6" name="スライド番号プレースホルダ 5"/>
          <p:cNvSpPr>
            <a:spLocks noGrp="1"/>
          </p:cNvSpPr>
          <p:nvPr>
            <p:ph type="sldNum" sz="quarter" idx="12"/>
          </p:nvPr>
        </p:nvSpPr>
        <p:spPr/>
        <p:txBody>
          <a:bodyPr/>
          <a:lstStyle/>
          <a:p>
            <a:fld id="{3ABC4457-76B1-4E16-82F8-5677A336B32D}" type="slidenum">
              <a:rPr kumimoji="1" lang="ja-JP" altLang="en-US" smtClean="0"/>
              <a:pPr/>
              <a:t>4</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51264" y="248132"/>
            <a:ext cx="1826141" cy="584775"/>
          </a:xfrm>
          <a:prstGeom prst="rect">
            <a:avLst/>
          </a:prstGeom>
          <a:noFill/>
        </p:spPr>
        <p:txBody>
          <a:bodyPr wrap="none" rtlCol="0">
            <a:spAutoFit/>
          </a:bodyPr>
          <a:lstStyle/>
          <a:p>
            <a:r>
              <a:rPr kumimoji="1" lang="ja-JP" altLang="en-US" sz="3200" b="1" dirty="0" smtClean="0"/>
              <a:t>研究内容</a:t>
            </a:r>
            <a:endParaRPr kumimoji="1" lang="ja-JP" altLang="en-US" sz="3200" b="1" dirty="0"/>
          </a:p>
        </p:txBody>
      </p:sp>
      <p:sp>
        <p:nvSpPr>
          <p:cNvPr id="8" name="テキスト ボックス 7"/>
          <p:cNvSpPr txBox="1"/>
          <p:nvPr/>
        </p:nvSpPr>
        <p:spPr>
          <a:xfrm>
            <a:off x="110357" y="2276872"/>
            <a:ext cx="8667757" cy="1323439"/>
          </a:xfrm>
          <a:prstGeom prst="rect">
            <a:avLst/>
          </a:prstGeom>
          <a:noFill/>
        </p:spPr>
        <p:txBody>
          <a:bodyPr wrap="none" rtlCol="0">
            <a:spAutoFit/>
          </a:bodyPr>
          <a:lstStyle/>
          <a:p>
            <a:r>
              <a:rPr lang="ja-JP" altLang="en-US" sz="2000" u="sng" dirty="0" smtClean="0"/>
              <a:t>計算機シミュレーションをどのように使うか？</a:t>
            </a:r>
            <a:endParaRPr lang="en-US" altLang="ja-JP" sz="2000" u="sng" dirty="0" smtClean="0"/>
          </a:p>
          <a:p>
            <a:r>
              <a:rPr lang="ja-JP" altLang="en-US" sz="2000" dirty="0" smtClean="0"/>
              <a:t>・タンパク質の大規模構造変化は数～数十マイクロ秒で起こると考えられている</a:t>
            </a:r>
            <a:endParaRPr lang="en-US" altLang="ja-JP" sz="2000" dirty="0" smtClean="0"/>
          </a:p>
          <a:p>
            <a:r>
              <a:rPr lang="ja-JP" altLang="en-US" sz="2000" dirty="0" smtClean="0"/>
              <a:t>・現在の計算機資源では数十～百ナノ秒のシミュレーションが限界</a:t>
            </a:r>
            <a:endParaRPr lang="en-US" altLang="ja-JP" sz="2000" dirty="0" smtClean="0"/>
          </a:p>
          <a:p>
            <a:r>
              <a:rPr lang="ja-JP" altLang="en-US" sz="2000" dirty="0" smtClean="0"/>
              <a:t>・大規模構造変化自体を検証することは現実的ではない</a:t>
            </a:r>
            <a:endParaRPr lang="en-US" altLang="ja-JP" sz="2000" dirty="0" smtClean="0"/>
          </a:p>
        </p:txBody>
      </p:sp>
      <p:sp>
        <p:nvSpPr>
          <p:cNvPr id="5" name="テキスト ボックス 4"/>
          <p:cNvSpPr txBox="1"/>
          <p:nvPr/>
        </p:nvSpPr>
        <p:spPr>
          <a:xfrm>
            <a:off x="251520" y="1146300"/>
            <a:ext cx="8624477" cy="70788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000" dirty="0" smtClean="0"/>
              <a:t>古典分子動力学計算を用いて、マロン酸存在下での</a:t>
            </a:r>
            <a:r>
              <a:rPr lang="en-US" altLang="ja-JP" sz="2000" dirty="0" smtClean="0"/>
              <a:t>U1A</a:t>
            </a:r>
            <a:r>
              <a:rPr lang="ja-JP" altLang="en-US" sz="2000" dirty="0" smtClean="0"/>
              <a:t>の分子運動を追跡し、</a:t>
            </a:r>
            <a:endParaRPr kumimoji="1" lang="en-US" altLang="ja-JP" sz="2000" dirty="0" smtClean="0"/>
          </a:p>
          <a:p>
            <a:r>
              <a:rPr kumimoji="1" lang="en-US" altLang="ja-JP" sz="2000" dirty="0" smtClean="0"/>
              <a:t>U1A</a:t>
            </a:r>
            <a:r>
              <a:rPr kumimoji="1" lang="ja-JP" altLang="en-US" sz="2000" dirty="0" smtClean="0"/>
              <a:t>の構造にマロン酸からの相互作用がどのような影響を及ぼすか調べる。</a:t>
            </a:r>
            <a:endParaRPr kumimoji="1" lang="ja-JP" altLang="en-US" sz="2000" dirty="0"/>
          </a:p>
        </p:txBody>
      </p:sp>
      <p:sp>
        <p:nvSpPr>
          <p:cNvPr id="6" name="テキスト ボックス 5"/>
          <p:cNvSpPr txBox="1"/>
          <p:nvPr/>
        </p:nvSpPr>
        <p:spPr>
          <a:xfrm>
            <a:off x="104568" y="3861048"/>
            <a:ext cx="8820472" cy="1631216"/>
          </a:xfrm>
          <a:prstGeom prst="rect">
            <a:avLst/>
          </a:prstGeom>
          <a:noFill/>
        </p:spPr>
        <p:txBody>
          <a:bodyPr wrap="square" rtlCol="0">
            <a:spAutoFit/>
          </a:bodyPr>
          <a:lstStyle/>
          <a:p>
            <a:r>
              <a:rPr lang="ja-JP" altLang="en-US" sz="2000" u="sng" dirty="0" smtClean="0"/>
              <a:t>何に注目するか？</a:t>
            </a:r>
            <a:endParaRPr lang="en-US" altLang="ja-JP" sz="2000" u="sng" dirty="0" smtClean="0"/>
          </a:p>
          <a:p>
            <a:r>
              <a:rPr lang="ja-JP" altLang="en-US" sz="2000" dirty="0" smtClean="0"/>
              <a:t>・数ナノ秒程度の分子運動トラジェクトリーを１００～１０００本計算することで、統計的に有意な精度で、構造変化を検出する</a:t>
            </a:r>
            <a:endParaRPr lang="en-US" altLang="ja-JP" sz="2000" dirty="0" smtClean="0"/>
          </a:p>
          <a:p>
            <a:r>
              <a:rPr lang="ja-JP" altLang="en-US" sz="2000" dirty="0" smtClean="0"/>
              <a:t>・マロン酸からの相互作用を摂動として加え、分子運動の違いを検証する</a:t>
            </a:r>
            <a:endParaRPr lang="en-US" altLang="ja-JP" sz="2000" dirty="0" smtClean="0"/>
          </a:p>
          <a:p>
            <a:r>
              <a:rPr lang="ja-JP" altLang="en-US" sz="2000" dirty="0" smtClean="0"/>
              <a:t>・構造変化への影響を検証する</a:t>
            </a:r>
            <a:endParaRPr lang="en-US" altLang="ja-JP" sz="2000" dirty="0" smtClean="0"/>
          </a:p>
        </p:txBody>
      </p:sp>
      <p:sp>
        <p:nvSpPr>
          <p:cNvPr id="7" name="スライド番号プレースホルダ 6"/>
          <p:cNvSpPr>
            <a:spLocks noGrp="1"/>
          </p:cNvSpPr>
          <p:nvPr>
            <p:ph type="sldNum" sz="quarter" idx="12"/>
          </p:nvPr>
        </p:nvSpPr>
        <p:spPr/>
        <p:txBody>
          <a:bodyPr/>
          <a:lstStyle/>
          <a:p>
            <a:fld id="{3ABC4457-76B1-4E16-82F8-5677A336B32D}"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45734" y="232764"/>
            <a:ext cx="1832553" cy="584775"/>
          </a:xfrm>
          <a:prstGeom prst="rect">
            <a:avLst/>
          </a:prstGeom>
          <a:noFill/>
        </p:spPr>
        <p:txBody>
          <a:bodyPr wrap="none" rtlCol="0">
            <a:spAutoFit/>
          </a:bodyPr>
          <a:lstStyle/>
          <a:p>
            <a:r>
              <a:rPr kumimoji="1" lang="ja-JP" altLang="en-US" sz="3200" b="1" dirty="0" smtClean="0"/>
              <a:t>研究</a:t>
            </a:r>
            <a:r>
              <a:rPr kumimoji="1" lang="ja-JP" altLang="en-US" sz="3200" b="1" dirty="0" smtClean="0"/>
              <a:t>計画</a:t>
            </a:r>
            <a:endParaRPr kumimoji="1" lang="ja-JP" altLang="en-US" sz="3200" b="1" dirty="0"/>
          </a:p>
        </p:txBody>
      </p:sp>
      <p:sp>
        <p:nvSpPr>
          <p:cNvPr id="3" name="テキスト ボックス 2"/>
          <p:cNvSpPr txBox="1"/>
          <p:nvPr/>
        </p:nvSpPr>
        <p:spPr>
          <a:xfrm>
            <a:off x="684092" y="1556792"/>
            <a:ext cx="7763664" cy="2677656"/>
          </a:xfrm>
          <a:prstGeom prst="rect">
            <a:avLst/>
          </a:prstGeom>
          <a:noFill/>
        </p:spPr>
        <p:txBody>
          <a:bodyPr wrap="none" rtlCol="0">
            <a:spAutoFit/>
          </a:bodyPr>
          <a:lstStyle/>
          <a:p>
            <a:pPr marL="457200" indent="-457200">
              <a:buAutoNum type="arabicParenBoth"/>
            </a:pPr>
            <a:r>
              <a:rPr kumimoji="1" lang="ja-JP" altLang="en-US" sz="2400" dirty="0" smtClean="0">
                <a:latin typeface="+mn-ea"/>
              </a:rPr>
              <a:t>マロン酸が</a:t>
            </a:r>
            <a:r>
              <a:rPr kumimoji="1" lang="en-US" altLang="ja-JP" sz="2400" dirty="0" smtClean="0">
                <a:latin typeface="+mn-ea"/>
              </a:rPr>
              <a:t>U1A</a:t>
            </a:r>
            <a:r>
              <a:rPr kumimoji="1" lang="ja-JP" altLang="en-US" sz="2400" dirty="0" smtClean="0">
                <a:latin typeface="+mn-ea"/>
              </a:rPr>
              <a:t>の構造ダイナミクスに与える影響の検証</a:t>
            </a:r>
            <a:endParaRPr kumimoji="1" lang="en-US" altLang="ja-JP" sz="2400" dirty="0" smtClean="0">
              <a:latin typeface="+mn-ea"/>
            </a:endParaRPr>
          </a:p>
          <a:p>
            <a:pPr marL="457200" indent="-457200"/>
            <a:endParaRPr kumimoji="1" lang="en-US" altLang="ja-JP" sz="2400" dirty="0" smtClean="0">
              <a:latin typeface="+mn-ea"/>
            </a:endParaRPr>
          </a:p>
          <a:p>
            <a:pPr marL="457200" indent="-457200"/>
            <a:r>
              <a:rPr lang="en-US" altLang="ja-JP" sz="2400" dirty="0" smtClean="0">
                <a:latin typeface="+mn-ea"/>
              </a:rPr>
              <a:t>(2) U1A</a:t>
            </a:r>
            <a:r>
              <a:rPr lang="ja-JP" altLang="en-US" sz="2400" dirty="0" smtClean="0">
                <a:latin typeface="+mn-ea"/>
              </a:rPr>
              <a:t>タンパク質表面へのマロン酸配位部位の同定</a:t>
            </a:r>
            <a:endParaRPr lang="en-US" altLang="ja-JP" sz="2400" dirty="0" smtClean="0">
              <a:latin typeface="+mn-ea"/>
            </a:endParaRPr>
          </a:p>
          <a:p>
            <a:pPr marL="457200" indent="-457200"/>
            <a:endParaRPr lang="ja-JP" altLang="en-US" sz="2400" dirty="0" smtClean="0">
              <a:latin typeface="+mn-ea"/>
            </a:endParaRPr>
          </a:p>
          <a:p>
            <a:pPr marL="457200" indent="-457200"/>
            <a:r>
              <a:rPr lang="en-US" altLang="ja-JP" sz="2400" dirty="0" smtClean="0">
                <a:latin typeface="+mn-ea"/>
              </a:rPr>
              <a:t>(3) </a:t>
            </a:r>
            <a:r>
              <a:rPr lang="ja-JP" altLang="en-US" sz="2400" dirty="0" smtClean="0">
                <a:latin typeface="+mn-ea"/>
              </a:rPr>
              <a:t>アロステリック構造変化のホットスポットの同定</a:t>
            </a:r>
            <a:endParaRPr lang="en-US" altLang="ja-JP" sz="2400" dirty="0" smtClean="0">
              <a:latin typeface="+mn-ea"/>
            </a:endParaRPr>
          </a:p>
          <a:p>
            <a:pPr marL="457200" indent="-457200"/>
            <a:endParaRPr lang="en-US" altLang="ja-JP" sz="2400" dirty="0" smtClean="0">
              <a:latin typeface="+mn-ea"/>
            </a:endParaRPr>
          </a:p>
          <a:p>
            <a:pPr marL="457200" indent="-457200"/>
            <a:r>
              <a:rPr lang="en-US" altLang="ja-JP" sz="2400" dirty="0" smtClean="0">
                <a:latin typeface="+mn-ea"/>
              </a:rPr>
              <a:t>(4) RRM</a:t>
            </a:r>
            <a:r>
              <a:rPr lang="ja-JP" altLang="en-US" sz="2400" dirty="0" smtClean="0">
                <a:latin typeface="+mn-ea"/>
              </a:rPr>
              <a:t>をもつ他の</a:t>
            </a:r>
            <a:r>
              <a:rPr lang="en-US" altLang="ja-JP" sz="2400" dirty="0" smtClean="0">
                <a:latin typeface="+mn-ea"/>
              </a:rPr>
              <a:t>RNA</a:t>
            </a:r>
            <a:r>
              <a:rPr lang="ja-JP" altLang="en-US" sz="2400" dirty="0" smtClean="0">
                <a:latin typeface="+mn-ea"/>
              </a:rPr>
              <a:t>結合タンパク質で傍証</a:t>
            </a:r>
          </a:p>
        </p:txBody>
      </p:sp>
      <p:sp>
        <p:nvSpPr>
          <p:cNvPr id="4" name="スライド番号プレースホルダ 3"/>
          <p:cNvSpPr>
            <a:spLocks noGrp="1"/>
          </p:cNvSpPr>
          <p:nvPr>
            <p:ph type="sldNum" sz="quarter" idx="12"/>
          </p:nvPr>
        </p:nvSpPr>
        <p:spPr/>
        <p:txBody>
          <a:bodyPr/>
          <a:lstStyle/>
          <a:p>
            <a:fld id="{3ABC4457-76B1-4E16-82F8-5677A336B32D}" type="slidenum">
              <a:rPr kumimoji="1" lang="ja-JP" altLang="en-US" smtClean="0"/>
              <a:pPr/>
              <a:t>6</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3">
                                            <p:txEl>
                                              <p:pRg st="0" end="0"/>
                                            </p:txEl>
                                          </p:spTgt>
                                        </p:tgtEl>
                                        <p:attrNameLst>
                                          <p:attrName>style.fontFamily</p:attrName>
                                        </p:attrNameLst>
                                      </p:cBhvr>
                                      <p:to>
                                        <p:strVal val="ＭＳ Ｐゴシック"/>
                                      </p:to>
                                    </p:set>
                                  </p:childTnLst>
                                  <p:subTnLst>
                                    <p:animClr>
                                      <p:cBhvr override="childStyle">
                                        <p:cTn dur="1" fill="hold" display="0" masterRel="nextClick" afterEffect="1"/>
                                        <p:tgtEl>
                                          <p:spTgt spid="3">
                                            <p:txEl>
                                              <p:pRg st="0" end="0"/>
                                            </p:txEl>
                                          </p:spTgt>
                                        </p:tgtEl>
                                        <p:attrNameLst>
                                          <p:attrName>ppt_c</p:attrName>
                                        </p:attrNameLst>
                                      </p:cBhvr>
                                      <p:to>
                                        <a:srgbClr val="3333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571828" y="5157192"/>
            <a:ext cx="5224308" cy="164416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正方形/長方形 1"/>
          <p:cNvSpPr/>
          <p:nvPr/>
        </p:nvSpPr>
        <p:spPr>
          <a:xfrm>
            <a:off x="174680" y="274036"/>
            <a:ext cx="8784976" cy="523220"/>
          </a:xfrm>
          <a:prstGeom prst="rect">
            <a:avLst/>
          </a:prstGeom>
        </p:spPr>
        <p:txBody>
          <a:bodyPr wrap="square">
            <a:spAutoFit/>
          </a:bodyPr>
          <a:lstStyle/>
          <a:p>
            <a:pPr marL="457200" indent="-457200" algn="ctr"/>
            <a:r>
              <a:rPr lang="ja-JP" altLang="en-US" sz="2800" u="sng" dirty="0" smtClean="0">
                <a:latin typeface="+mn-ea"/>
              </a:rPr>
              <a:t>マロン酸が</a:t>
            </a:r>
            <a:r>
              <a:rPr lang="en-US" altLang="ja-JP" sz="2800" u="sng" dirty="0" smtClean="0">
                <a:latin typeface="+mn-ea"/>
              </a:rPr>
              <a:t>U1A</a:t>
            </a:r>
            <a:r>
              <a:rPr lang="ja-JP" altLang="en-US" sz="2800" u="sng" dirty="0" smtClean="0">
                <a:latin typeface="+mn-ea"/>
              </a:rPr>
              <a:t>の構造ダイナミクスに与える影響の検証</a:t>
            </a:r>
            <a:endParaRPr lang="en-US" altLang="ja-JP" sz="2800" u="sng" dirty="0" smtClean="0">
              <a:latin typeface="+mn-ea"/>
            </a:endParaRPr>
          </a:p>
        </p:txBody>
      </p:sp>
      <p:sp>
        <p:nvSpPr>
          <p:cNvPr id="3" name="テキスト ボックス 2"/>
          <p:cNvSpPr txBox="1"/>
          <p:nvPr/>
        </p:nvSpPr>
        <p:spPr>
          <a:xfrm>
            <a:off x="251520" y="1065510"/>
            <a:ext cx="8640961" cy="923330"/>
          </a:xfrm>
          <a:prstGeom prst="rect">
            <a:avLst/>
          </a:prstGeom>
          <a:noFill/>
        </p:spPr>
        <p:txBody>
          <a:bodyPr wrap="square" rtlCol="0">
            <a:spAutoFit/>
          </a:bodyPr>
          <a:lstStyle/>
          <a:p>
            <a:r>
              <a:rPr kumimoji="1" lang="ja-JP" altLang="en-US" dirty="0" smtClean="0"/>
              <a:t>・高濃度のマロン酸の存在下で解かれた</a:t>
            </a:r>
            <a:r>
              <a:rPr kumimoji="1" lang="en-US" altLang="ja-JP" dirty="0" smtClean="0"/>
              <a:t>U1A</a:t>
            </a:r>
            <a:r>
              <a:rPr kumimoji="1" lang="ja-JP" altLang="en-US" dirty="0" smtClean="0"/>
              <a:t>の立体構造</a:t>
            </a:r>
            <a:r>
              <a:rPr kumimoji="1" lang="en-US" altLang="ja-JP" dirty="0" smtClean="0"/>
              <a:t>(PDBID: 1NU4)</a:t>
            </a:r>
            <a:r>
              <a:rPr kumimoji="1" lang="ja-JP" altLang="en-US" dirty="0" smtClean="0"/>
              <a:t>は、</a:t>
            </a:r>
            <a:r>
              <a:rPr kumimoji="1" lang="en-US" altLang="ja-JP" dirty="0" smtClean="0"/>
              <a:t>RNA</a:t>
            </a:r>
            <a:r>
              <a:rPr kumimoji="1" lang="ja-JP" altLang="en-US" dirty="0" smtClean="0"/>
              <a:t>と複合体を形成している場合と似た立体構造をとることが知られている</a:t>
            </a:r>
            <a:endParaRPr kumimoji="1" lang="en-US" altLang="ja-JP" dirty="0" smtClean="0"/>
          </a:p>
          <a:p>
            <a:r>
              <a:rPr kumimoji="1" lang="ja-JP" altLang="en-US" dirty="0" smtClean="0"/>
              <a:t>・</a:t>
            </a:r>
            <a:r>
              <a:rPr kumimoji="1" lang="en-US" altLang="ja-JP" dirty="0" smtClean="0"/>
              <a:t>U1A</a:t>
            </a:r>
            <a:r>
              <a:rPr kumimoji="1" lang="ja-JP" altLang="en-US" dirty="0" smtClean="0"/>
              <a:t>タンパク質表面上へのマロン酸の配位が確認されている</a:t>
            </a:r>
            <a:endParaRPr kumimoji="1" lang="ja-JP" altLang="en-US" dirty="0"/>
          </a:p>
        </p:txBody>
      </p:sp>
      <p:pic>
        <p:nvPicPr>
          <p:cNvPr id="4" name="Picture 6" descr="Res_vs_MLA402"/>
          <p:cNvPicPr>
            <a:picLocks noChangeAspect="1" noChangeArrowheads="1"/>
          </p:cNvPicPr>
          <p:nvPr/>
        </p:nvPicPr>
        <p:blipFill>
          <a:blip r:embed="rId2" cstate="print"/>
          <a:srcRect/>
          <a:stretch>
            <a:fillRect/>
          </a:stretch>
        </p:blipFill>
        <p:spPr bwMode="auto">
          <a:xfrm>
            <a:off x="226716" y="2488832"/>
            <a:ext cx="1320949" cy="851836"/>
          </a:xfrm>
          <a:prstGeom prst="rect">
            <a:avLst/>
          </a:prstGeom>
          <a:noFill/>
          <a:ln w="9525">
            <a:noFill/>
            <a:miter lim="800000"/>
            <a:headEnd/>
            <a:tailEnd/>
          </a:ln>
        </p:spPr>
      </p:pic>
      <p:pic>
        <p:nvPicPr>
          <p:cNvPr id="5" name="Picture 7" descr="Res_vs_MLA403"/>
          <p:cNvPicPr>
            <a:picLocks noChangeAspect="1" noChangeArrowheads="1"/>
          </p:cNvPicPr>
          <p:nvPr/>
        </p:nvPicPr>
        <p:blipFill>
          <a:blip r:embed="rId3" cstate="print"/>
          <a:srcRect/>
          <a:stretch>
            <a:fillRect/>
          </a:stretch>
        </p:blipFill>
        <p:spPr bwMode="auto">
          <a:xfrm>
            <a:off x="1666876" y="2499368"/>
            <a:ext cx="1320948" cy="851836"/>
          </a:xfrm>
          <a:prstGeom prst="rect">
            <a:avLst/>
          </a:prstGeom>
          <a:noFill/>
          <a:ln w="9525">
            <a:noFill/>
            <a:miter lim="800000"/>
            <a:headEnd/>
            <a:tailEnd/>
          </a:ln>
        </p:spPr>
      </p:pic>
      <p:pic>
        <p:nvPicPr>
          <p:cNvPr id="6" name="Picture 8" descr="Res_vs_MLA406"/>
          <p:cNvPicPr>
            <a:picLocks noChangeAspect="1" noChangeArrowheads="1"/>
          </p:cNvPicPr>
          <p:nvPr/>
        </p:nvPicPr>
        <p:blipFill>
          <a:blip r:embed="rId4" cstate="print"/>
          <a:srcRect/>
          <a:stretch>
            <a:fillRect/>
          </a:stretch>
        </p:blipFill>
        <p:spPr bwMode="auto">
          <a:xfrm>
            <a:off x="3107036" y="2488832"/>
            <a:ext cx="1320948" cy="851836"/>
          </a:xfrm>
          <a:prstGeom prst="rect">
            <a:avLst/>
          </a:prstGeom>
          <a:noFill/>
          <a:ln w="9525">
            <a:noFill/>
            <a:miter lim="800000"/>
            <a:headEnd/>
            <a:tailEnd/>
          </a:ln>
        </p:spPr>
      </p:pic>
      <p:pic>
        <p:nvPicPr>
          <p:cNvPr id="7" name="Picture 9" descr="Res_vs_MLA408"/>
          <p:cNvPicPr>
            <a:picLocks noChangeAspect="1" noChangeArrowheads="1"/>
          </p:cNvPicPr>
          <p:nvPr/>
        </p:nvPicPr>
        <p:blipFill>
          <a:blip r:embed="rId5" cstate="print"/>
          <a:srcRect/>
          <a:stretch>
            <a:fillRect/>
          </a:stretch>
        </p:blipFill>
        <p:spPr bwMode="auto">
          <a:xfrm>
            <a:off x="4547196" y="2507052"/>
            <a:ext cx="1320949" cy="833755"/>
          </a:xfrm>
          <a:prstGeom prst="rect">
            <a:avLst/>
          </a:prstGeom>
          <a:noFill/>
          <a:ln w="9525">
            <a:noFill/>
            <a:miter lim="800000"/>
            <a:headEnd/>
            <a:tailEnd/>
          </a:ln>
        </p:spPr>
      </p:pic>
      <p:pic>
        <p:nvPicPr>
          <p:cNvPr id="8" name="Picture 10" descr="Res_vs_MLA410"/>
          <p:cNvPicPr>
            <a:picLocks noChangeAspect="1" noChangeArrowheads="1"/>
          </p:cNvPicPr>
          <p:nvPr/>
        </p:nvPicPr>
        <p:blipFill>
          <a:blip r:embed="rId6" cstate="print"/>
          <a:srcRect/>
          <a:stretch>
            <a:fillRect/>
          </a:stretch>
        </p:blipFill>
        <p:spPr bwMode="auto">
          <a:xfrm>
            <a:off x="6059364" y="2488832"/>
            <a:ext cx="1320948" cy="851836"/>
          </a:xfrm>
          <a:prstGeom prst="rect">
            <a:avLst/>
          </a:prstGeom>
          <a:noFill/>
          <a:ln w="9525">
            <a:noFill/>
            <a:miter lim="800000"/>
            <a:headEnd/>
            <a:tailEnd/>
          </a:ln>
        </p:spPr>
      </p:pic>
      <p:pic>
        <p:nvPicPr>
          <p:cNvPr id="9" name="Picture 11" descr="Res_vs_MLA411"/>
          <p:cNvPicPr>
            <a:picLocks noChangeAspect="1" noChangeArrowheads="1"/>
          </p:cNvPicPr>
          <p:nvPr/>
        </p:nvPicPr>
        <p:blipFill>
          <a:blip r:embed="rId7" cstate="print"/>
          <a:srcRect/>
          <a:stretch>
            <a:fillRect/>
          </a:stretch>
        </p:blipFill>
        <p:spPr bwMode="auto">
          <a:xfrm>
            <a:off x="7571532" y="2496516"/>
            <a:ext cx="1320948" cy="833754"/>
          </a:xfrm>
          <a:prstGeom prst="rect">
            <a:avLst/>
          </a:prstGeom>
          <a:noFill/>
          <a:ln w="9525">
            <a:noFill/>
            <a:miter lim="800000"/>
            <a:headEnd/>
            <a:tailEnd/>
          </a:ln>
        </p:spPr>
      </p:pic>
      <p:sp>
        <p:nvSpPr>
          <p:cNvPr id="12" name="Text Box 14"/>
          <p:cNvSpPr txBox="1">
            <a:spLocks noChangeArrowheads="1"/>
          </p:cNvSpPr>
          <p:nvPr/>
        </p:nvSpPr>
        <p:spPr bwMode="auto">
          <a:xfrm>
            <a:off x="347386" y="2155432"/>
            <a:ext cx="1136650" cy="307777"/>
          </a:xfrm>
          <a:prstGeom prst="rect">
            <a:avLst/>
          </a:prstGeom>
          <a:noFill/>
          <a:ln w="9525">
            <a:noFill/>
            <a:miter lim="800000"/>
            <a:headEnd/>
            <a:tailEnd/>
          </a:ln>
        </p:spPr>
        <p:txBody>
          <a:bodyPr>
            <a:spAutoFit/>
          </a:bodyPr>
          <a:lstStyle/>
          <a:p>
            <a:pPr algn="ctr"/>
            <a:r>
              <a:rPr lang="en-US" altLang="ja-JP" sz="1400" b="1" dirty="0">
                <a:latin typeface="Times New Roman" pitchFamily="18" charset="0"/>
              </a:rPr>
              <a:t>MLA-402</a:t>
            </a:r>
          </a:p>
        </p:txBody>
      </p:sp>
      <p:sp>
        <p:nvSpPr>
          <p:cNvPr id="13" name="Text Box 15"/>
          <p:cNvSpPr txBox="1">
            <a:spLocks noChangeArrowheads="1"/>
          </p:cNvSpPr>
          <p:nvPr/>
        </p:nvSpPr>
        <p:spPr bwMode="auto">
          <a:xfrm>
            <a:off x="1787546" y="2155432"/>
            <a:ext cx="1136650" cy="307777"/>
          </a:xfrm>
          <a:prstGeom prst="rect">
            <a:avLst/>
          </a:prstGeom>
          <a:noFill/>
          <a:ln w="9525">
            <a:noFill/>
            <a:miter lim="800000"/>
            <a:headEnd/>
            <a:tailEnd/>
          </a:ln>
        </p:spPr>
        <p:txBody>
          <a:bodyPr>
            <a:spAutoFit/>
          </a:bodyPr>
          <a:lstStyle/>
          <a:p>
            <a:pPr algn="ctr"/>
            <a:r>
              <a:rPr lang="en-US" altLang="ja-JP" sz="1400" b="1" dirty="0">
                <a:latin typeface="Times New Roman" pitchFamily="18" charset="0"/>
              </a:rPr>
              <a:t>MLA-403</a:t>
            </a:r>
          </a:p>
        </p:txBody>
      </p:sp>
      <p:sp>
        <p:nvSpPr>
          <p:cNvPr id="14" name="Text Box 16"/>
          <p:cNvSpPr txBox="1">
            <a:spLocks noChangeArrowheads="1"/>
          </p:cNvSpPr>
          <p:nvPr/>
        </p:nvSpPr>
        <p:spPr bwMode="auto">
          <a:xfrm>
            <a:off x="3227706" y="2155432"/>
            <a:ext cx="1136650" cy="307777"/>
          </a:xfrm>
          <a:prstGeom prst="rect">
            <a:avLst/>
          </a:prstGeom>
          <a:noFill/>
          <a:ln w="9525">
            <a:noFill/>
            <a:miter lim="800000"/>
            <a:headEnd/>
            <a:tailEnd/>
          </a:ln>
        </p:spPr>
        <p:txBody>
          <a:bodyPr>
            <a:spAutoFit/>
          </a:bodyPr>
          <a:lstStyle/>
          <a:p>
            <a:pPr algn="ctr"/>
            <a:r>
              <a:rPr lang="en-US" altLang="ja-JP" sz="1400" b="1" dirty="0">
                <a:latin typeface="Times New Roman" pitchFamily="18" charset="0"/>
              </a:rPr>
              <a:t>MLA-406</a:t>
            </a:r>
          </a:p>
        </p:txBody>
      </p:sp>
      <p:sp>
        <p:nvSpPr>
          <p:cNvPr id="15" name="Text Box 17"/>
          <p:cNvSpPr txBox="1">
            <a:spLocks noChangeArrowheads="1"/>
          </p:cNvSpPr>
          <p:nvPr/>
        </p:nvSpPr>
        <p:spPr bwMode="auto">
          <a:xfrm>
            <a:off x="4667866" y="2155432"/>
            <a:ext cx="1136650" cy="307777"/>
          </a:xfrm>
          <a:prstGeom prst="rect">
            <a:avLst/>
          </a:prstGeom>
          <a:noFill/>
          <a:ln w="9525">
            <a:noFill/>
            <a:miter lim="800000"/>
            <a:headEnd/>
            <a:tailEnd/>
          </a:ln>
        </p:spPr>
        <p:txBody>
          <a:bodyPr>
            <a:spAutoFit/>
          </a:bodyPr>
          <a:lstStyle/>
          <a:p>
            <a:pPr algn="ctr"/>
            <a:r>
              <a:rPr lang="en-US" altLang="ja-JP" sz="1400" b="1" dirty="0">
                <a:latin typeface="Times New Roman" pitchFamily="18" charset="0"/>
              </a:rPr>
              <a:t>MLA-408</a:t>
            </a:r>
          </a:p>
        </p:txBody>
      </p:sp>
      <p:sp>
        <p:nvSpPr>
          <p:cNvPr id="16" name="Text Box 18"/>
          <p:cNvSpPr txBox="1">
            <a:spLocks noChangeArrowheads="1"/>
          </p:cNvSpPr>
          <p:nvPr/>
        </p:nvSpPr>
        <p:spPr bwMode="auto">
          <a:xfrm>
            <a:off x="6180034" y="2155432"/>
            <a:ext cx="1136650" cy="307777"/>
          </a:xfrm>
          <a:prstGeom prst="rect">
            <a:avLst/>
          </a:prstGeom>
          <a:noFill/>
          <a:ln w="9525">
            <a:noFill/>
            <a:miter lim="800000"/>
            <a:headEnd/>
            <a:tailEnd/>
          </a:ln>
        </p:spPr>
        <p:txBody>
          <a:bodyPr>
            <a:spAutoFit/>
          </a:bodyPr>
          <a:lstStyle/>
          <a:p>
            <a:pPr algn="ctr"/>
            <a:r>
              <a:rPr lang="en-US" altLang="ja-JP" sz="1400" b="1" dirty="0">
                <a:latin typeface="Times New Roman" pitchFamily="18" charset="0"/>
              </a:rPr>
              <a:t>MLA-410</a:t>
            </a:r>
          </a:p>
        </p:txBody>
      </p:sp>
      <p:sp>
        <p:nvSpPr>
          <p:cNvPr id="17" name="Text Box 19"/>
          <p:cNvSpPr txBox="1">
            <a:spLocks noChangeArrowheads="1"/>
          </p:cNvSpPr>
          <p:nvPr/>
        </p:nvSpPr>
        <p:spPr bwMode="auto">
          <a:xfrm>
            <a:off x="7692202" y="2155432"/>
            <a:ext cx="1136650" cy="307777"/>
          </a:xfrm>
          <a:prstGeom prst="rect">
            <a:avLst/>
          </a:prstGeom>
          <a:noFill/>
          <a:ln w="9525">
            <a:noFill/>
            <a:miter lim="800000"/>
            <a:headEnd/>
            <a:tailEnd/>
          </a:ln>
        </p:spPr>
        <p:txBody>
          <a:bodyPr>
            <a:spAutoFit/>
          </a:bodyPr>
          <a:lstStyle/>
          <a:p>
            <a:pPr algn="ctr"/>
            <a:r>
              <a:rPr lang="en-US" altLang="ja-JP" sz="1400" b="1" dirty="0">
                <a:latin typeface="Times New Roman" pitchFamily="18" charset="0"/>
              </a:rPr>
              <a:t>MLA-411</a:t>
            </a:r>
          </a:p>
        </p:txBody>
      </p:sp>
      <p:sp>
        <p:nvSpPr>
          <p:cNvPr id="23" name="テキスト ボックス 22"/>
          <p:cNvSpPr txBox="1"/>
          <p:nvPr/>
        </p:nvSpPr>
        <p:spPr>
          <a:xfrm>
            <a:off x="5216726" y="3386203"/>
            <a:ext cx="3879588" cy="307777"/>
          </a:xfrm>
          <a:prstGeom prst="rect">
            <a:avLst/>
          </a:prstGeom>
          <a:noFill/>
        </p:spPr>
        <p:txBody>
          <a:bodyPr wrap="none" rtlCol="0">
            <a:spAutoFit/>
          </a:bodyPr>
          <a:lstStyle/>
          <a:p>
            <a:r>
              <a:rPr kumimoji="1" lang="ja-JP" altLang="en-US" sz="1400" dirty="0" smtClean="0"/>
              <a:t>*マロン酸は</a:t>
            </a:r>
            <a:r>
              <a:rPr kumimoji="1" lang="en-US" altLang="ja-JP" sz="1400" dirty="0" smtClean="0"/>
              <a:t>PDB</a:t>
            </a:r>
            <a:r>
              <a:rPr lang="ja-JP" altLang="en-US" sz="1400" dirty="0" smtClean="0"/>
              <a:t>ファイルの残基番号で示している</a:t>
            </a:r>
            <a:endParaRPr kumimoji="1" lang="ja-JP" altLang="en-US" sz="1400" dirty="0"/>
          </a:p>
        </p:txBody>
      </p:sp>
      <p:sp>
        <p:nvSpPr>
          <p:cNvPr id="24" name="円/楕円 23"/>
          <p:cNvSpPr/>
          <p:nvPr/>
        </p:nvSpPr>
        <p:spPr>
          <a:xfrm>
            <a:off x="395536" y="2847148"/>
            <a:ext cx="576064"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51520" y="3879268"/>
            <a:ext cx="8640960" cy="369332"/>
          </a:xfrm>
          <a:prstGeom prst="rect">
            <a:avLst/>
          </a:prstGeom>
          <a:noFill/>
        </p:spPr>
        <p:txBody>
          <a:bodyPr wrap="square" rtlCol="0">
            <a:spAutoFit/>
          </a:bodyPr>
          <a:lstStyle/>
          <a:p>
            <a:pPr algn="ctr"/>
            <a:r>
              <a:rPr lang="ja-JP" altLang="en-US" dirty="0" smtClean="0"/>
              <a:t>これらのマロン酸は実際に</a:t>
            </a:r>
            <a:r>
              <a:rPr lang="en-US" altLang="ja-JP" dirty="0" smtClean="0"/>
              <a:t>U1A</a:t>
            </a:r>
            <a:r>
              <a:rPr lang="ja-JP" altLang="en-US" dirty="0" smtClean="0"/>
              <a:t>タンパク質の構造ダイナミクスに影響するのだろうか？</a:t>
            </a:r>
            <a:endParaRPr lang="en-US" altLang="ja-JP" dirty="0" smtClean="0"/>
          </a:p>
        </p:txBody>
      </p:sp>
      <p:sp>
        <p:nvSpPr>
          <p:cNvPr id="26" name="テキスト ボックス 25"/>
          <p:cNvSpPr txBox="1"/>
          <p:nvPr/>
        </p:nvSpPr>
        <p:spPr>
          <a:xfrm>
            <a:off x="251520" y="4293096"/>
            <a:ext cx="5641288" cy="646331"/>
          </a:xfrm>
          <a:prstGeom prst="rect">
            <a:avLst/>
          </a:prstGeom>
          <a:noFill/>
        </p:spPr>
        <p:txBody>
          <a:bodyPr wrap="none" rtlCol="0">
            <a:spAutoFit/>
          </a:bodyPr>
          <a:lstStyle/>
          <a:p>
            <a:r>
              <a:rPr kumimoji="1" lang="ja-JP" altLang="en-US" dirty="0" smtClean="0"/>
              <a:t>・</a:t>
            </a:r>
            <a:r>
              <a:rPr kumimoji="1" lang="en-US" altLang="ja-JP" dirty="0" smtClean="0"/>
              <a:t>U1A-</a:t>
            </a:r>
            <a:r>
              <a:rPr kumimoji="1" lang="ja-JP" altLang="en-US" dirty="0" smtClean="0"/>
              <a:t>マロン酸系のアンサンブル摂動</a:t>
            </a:r>
            <a:r>
              <a:rPr kumimoji="1" lang="en-US" altLang="ja-JP" dirty="0" smtClean="0"/>
              <a:t>MD</a:t>
            </a:r>
            <a:r>
              <a:rPr kumimoji="1" lang="ja-JP" altLang="en-US" dirty="0" smtClean="0"/>
              <a:t>計算を行った</a:t>
            </a:r>
            <a:endParaRPr kumimoji="1" lang="en-US" altLang="ja-JP" dirty="0" smtClean="0"/>
          </a:p>
          <a:p>
            <a:r>
              <a:rPr lang="ja-JP" altLang="en-US" dirty="0" smtClean="0"/>
              <a:t>・マロン酸の電荷を変化させることで系に摂動を加えた</a:t>
            </a:r>
            <a:endParaRPr kumimoji="1" lang="ja-JP" altLang="en-US" dirty="0"/>
          </a:p>
        </p:txBody>
      </p:sp>
      <p:sp>
        <p:nvSpPr>
          <p:cNvPr id="27" name="Line 27"/>
          <p:cNvSpPr>
            <a:spLocks noChangeShapeType="1"/>
          </p:cNvSpPr>
          <p:nvPr/>
        </p:nvSpPr>
        <p:spPr bwMode="auto">
          <a:xfrm>
            <a:off x="1579940" y="5882104"/>
            <a:ext cx="718890" cy="0"/>
          </a:xfrm>
          <a:prstGeom prst="line">
            <a:avLst/>
          </a:prstGeom>
          <a:noFill/>
          <a:ln w="9525">
            <a:solidFill>
              <a:schemeClr val="tx1"/>
            </a:solidFill>
            <a:round/>
            <a:headEnd type="oval" w="med" len="med"/>
            <a:tailEnd type="triangle" w="lg" len="lg"/>
          </a:ln>
        </p:spPr>
        <p:txBody>
          <a:bodyPr wrap="none" anchor="ctr"/>
          <a:lstStyle/>
          <a:p>
            <a:endParaRPr lang="ja-JP" altLang="en-US"/>
          </a:p>
        </p:txBody>
      </p:sp>
      <p:sp>
        <p:nvSpPr>
          <p:cNvPr id="28" name="Text Box 28"/>
          <p:cNvSpPr txBox="1">
            <a:spLocks noChangeArrowheads="1"/>
          </p:cNvSpPr>
          <p:nvPr/>
        </p:nvSpPr>
        <p:spPr bwMode="auto">
          <a:xfrm>
            <a:off x="1510337" y="5440889"/>
            <a:ext cx="800219" cy="276999"/>
          </a:xfrm>
          <a:prstGeom prst="rect">
            <a:avLst/>
          </a:prstGeom>
          <a:noFill/>
          <a:ln w="9525" algn="ctr">
            <a:noFill/>
            <a:miter lim="800000"/>
            <a:headEnd/>
            <a:tailEnd/>
          </a:ln>
        </p:spPr>
        <p:txBody>
          <a:bodyPr wrap="none">
            <a:spAutoFit/>
          </a:bodyPr>
          <a:lstStyle/>
          <a:p>
            <a:r>
              <a:rPr lang="ja-JP" altLang="en-US" sz="1200" b="1" dirty="0" smtClean="0"/>
              <a:t>構造緩和</a:t>
            </a:r>
            <a:endParaRPr lang="en-US" altLang="ja-JP" sz="1200" b="1" dirty="0"/>
          </a:p>
        </p:txBody>
      </p:sp>
      <p:sp>
        <p:nvSpPr>
          <p:cNvPr id="29" name="Line 29"/>
          <p:cNvSpPr>
            <a:spLocks noChangeShapeType="1"/>
          </p:cNvSpPr>
          <p:nvPr/>
        </p:nvSpPr>
        <p:spPr bwMode="auto">
          <a:xfrm>
            <a:off x="2336931" y="5882104"/>
            <a:ext cx="3307732" cy="0"/>
          </a:xfrm>
          <a:prstGeom prst="line">
            <a:avLst/>
          </a:prstGeom>
          <a:noFill/>
          <a:ln w="9525">
            <a:solidFill>
              <a:schemeClr val="tx1"/>
            </a:solidFill>
            <a:round/>
            <a:headEnd type="oval" w="med" len="med"/>
            <a:tailEnd type="triangle" w="lg" len="lg"/>
          </a:ln>
        </p:spPr>
        <p:txBody>
          <a:bodyPr wrap="none" anchor="ctr"/>
          <a:lstStyle/>
          <a:p>
            <a:endParaRPr lang="ja-JP" altLang="en-US"/>
          </a:p>
        </p:txBody>
      </p:sp>
      <p:sp>
        <p:nvSpPr>
          <p:cNvPr id="30" name="Text Box 30"/>
          <p:cNvSpPr txBox="1">
            <a:spLocks noChangeArrowheads="1"/>
          </p:cNvSpPr>
          <p:nvPr/>
        </p:nvSpPr>
        <p:spPr bwMode="auto">
          <a:xfrm>
            <a:off x="3269684" y="5289022"/>
            <a:ext cx="1460656" cy="400110"/>
          </a:xfrm>
          <a:prstGeom prst="rect">
            <a:avLst/>
          </a:prstGeom>
          <a:noFill/>
          <a:ln w="9525" algn="ctr">
            <a:noFill/>
            <a:miter lim="800000"/>
            <a:headEnd/>
            <a:tailEnd/>
          </a:ln>
        </p:spPr>
        <p:txBody>
          <a:bodyPr wrap="none">
            <a:spAutoFit/>
          </a:bodyPr>
          <a:lstStyle/>
          <a:p>
            <a:pPr algn="ctr"/>
            <a:r>
              <a:rPr lang="ja-JP" altLang="en-US" sz="1000" b="1" dirty="0" smtClean="0"/>
              <a:t>非摂動</a:t>
            </a:r>
            <a:r>
              <a:rPr lang="en-US" altLang="ja-JP" sz="1000" b="1" dirty="0" smtClean="0"/>
              <a:t>MD(UMD)</a:t>
            </a:r>
            <a:r>
              <a:rPr lang="ja-JP" altLang="en-US" sz="1000" b="1" dirty="0" smtClean="0"/>
              <a:t>による</a:t>
            </a:r>
            <a:endParaRPr lang="en-US" altLang="ja-JP" sz="1000" b="1" dirty="0" smtClean="0"/>
          </a:p>
          <a:p>
            <a:pPr algn="ctr"/>
            <a:r>
              <a:rPr lang="ja-JP" altLang="en-US" sz="1000" b="1" dirty="0" smtClean="0"/>
              <a:t>構造サンプリング</a:t>
            </a:r>
            <a:endParaRPr lang="en-US" altLang="ja-JP" sz="1000" b="1" dirty="0"/>
          </a:p>
        </p:txBody>
      </p:sp>
      <p:sp>
        <p:nvSpPr>
          <p:cNvPr id="31" name="Line 31"/>
          <p:cNvSpPr>
            <a:spLocks noChangeShapeType="1"/>
          </p:cNvSpPr>
          <p:nvPr/>
        </p:nvSpPr>
        <p:spPr bwMode="auto">
          <a:xfrm rot="5400000">
            <a:off x="1905426" y="6316865"/>
            <a:ext cx="858671" cy="0"/>
          </a:xfrm>
          <a:prstGeom prst="line">
            <a:avLst/>
          </a:prstGeom>
          <a:noFill/>
          <a:ln w="9525">
            <a:solidFill>
              <a:schemeClr val="tx1"/>
            </a:solidFill>
            <a:round/>
            <a:headEnd type="oval" w="med" len="med"/>
            <a:tailEnd type="triangle" w="lg" len="lg"/>
          </a:ln>
        </p:spPr>
        <p:txBody>
          <a:bodyPr wrap="none" anchor="ctr"/>
          <a:lstStyle/>
          <a:p>
            <a:endParaRPr lang="ja-JP" altLang="en-US"/>
          </a:p>
        </p:txBody>
      </p:sp>
      <p:sp>
        <p:nvSpPr>
          <p:cNvPr id="32" name="Line 32"/>
          <p:cNvSpPr>
            <a:spLocks noChangeShapeType="1"/>
          </p:cNvSpPr>
          <p:nvPr/>
        </p:nvSpPr>
        <p:spPr bwMode="auto">
          <a:xfrm rot="5400000">
            <a:off x="2403045" y="6312898"/>
            <a:ext cx="866610" cy="0"/>
          </a:xfrm>
          <a:prstGeom prst="line">
            <a:avLst/>
          </a:prstGeom>
          <a:noFill/>
          <a:ln w="9525">
            <a:solidFill>
              <a:schemeClr val="tx1"/>
            </a:solidFill>
            <a:round/>
            <a:headEnd type="oval" w="med" len="med"/>
            <a:tailEnd type="triangle" w="lg" len="lg"/>
          </a:ln>
        </p:spPr>
        <p:txBody>
          <a:bodyPr wrap="none" anchor="ctr"/>
          <a:lstStyle/>
          <a:p>
            <a:endParaRPr lang="ja-JP" altLang="en-US"/>
          </a:p>
        </p:txBody>
      </p:sp>
      <p:sp>
        <p:nvSpPr>
          <p:cNvPr id="33" name="Line 33"/>
          <p:cNvSpPr>
            <a:spLocks noChangeShapeType="1"/>
          </p:cNvSpPr>
          <p:nvPr/>
        </p:nvSpPr>
        <p:spPr bwMode="auto">
          <a:xfrm rot="5400000">
            <a:off x="3415127" y="6316865"/>
            <a:ext cx="858671" cy="0"/>
          </a:xfrm>
          <a:prstGeom prst="line">
            <a:avLst/>
          </a:prstGeom>
          <a:noFill/>
          <a:ln w="9525">
            <a:solidFill>
              <a:schemeClr val="tx1"/>
            </a:solidFill>
            <a:round/>
            <a:headEnd type="oval" w="med" len="med"/>
            <a:tailEnd type="triangle" w="lg" len="lg"/>
          </a:ln>
        </p:spPr>
        <p:txBody>
          <a:bodyPr wrap="none" anchor="ctr"/>
          <a:lstStyle/>
          <a:p>
            <a:endParaRPr lang="ja-JP" altLang="en-US"/>
          </a:p>
        </p:txBody>
      </p:sp>
      <p:sp>
        <p:nvSpPr>
          <p:cNvPr id="37" name="Text Box 37"/>
          <p:cNvSpPr txBox="1">
            <a:spLocks noChangeArrowheads="1"/>
          </p:cNvSpPr>
          <p:nvPr/>
        </p:nvSpPr>
        <p:spPr bwMode="auto">
          <a:xfrm>
            <a:off x="3196390" y="6332029"/>
            <a:ext cx="527050" cy="366712"/>
          </a:xfrm>
          <a:prstGeom prst="rect">
            <a:avLst/>
          </a:prstGeom>
          <a:noFill/>
          <a:ln w="9525" algn="ctr">
            <a:noFill/>
            <a:miter lim="800000"/>
            <a:headEnd/>
            <a:tailEnd/>
          </a:ln>
        </p:spPr>
        <p:txBody>
          <a:bodyPr wrap="none">
            <a:spAutoFit/>
          </a:bodyPr>
          <a:lstStyle/>
          <a:p>
            <a:r>
              <a:rPr lang="ja-JP" altLang="en-US" dirty="0"/>
              <a:t>・・・</a:t>
            </a:r>
          </a:p>
        </p:txBody>
      </p:sp>
      <p:sp>
        <p:nvSpPr>
          <p:cNvPr id="40" name="テキスト ボックス 39"/>
          <p:cNvSpPr txBox="1"/>
          <p:nvPr/>
        </p:nvSpPr>
        <p:spPr>
          <a:xfrm>
            <a:off x="779721" y="5745772"/>
            <a:ext cx="800219" cy="276999"/>
          </a:xfrm>
          <a:prstGeom prst="rect">
            <a:avLst/>
          </a:prstGeom>
          <a:solidFill>
            <a:schemeClr val="bg1"/>
          </a:solidFill>
          <a:ln w="9525"/>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b="1" dirty="0" smtClean="0"/>
              <a:t>初期構造</a:t>
            </a:r>
            <a:endParaRPr kumimoji="1" lang="ja-JP" altLang="en-US" sz="1200" b="1" dirty="0"/>
          </a:p>
        </p:txBody>
      </p:sp>
      <p:sp>
        <p:nvSpPr>
          <p:cNvPr id="54" name="右中かっこ 53"/>
          <p:cNvSpPr/>
          <p:nvPr/>
        </p:nvSpPr>
        <p:spPr>
          <a:xfrm rot="16200000">
            <a:off x="3916470" y="4081905"/>
            <a:ext cx="144016" cy="3312368"/>
          </a:xfrm>
          <a:prstGeom prst="rightBrace">
            <a:avLst>
              <a:gd name="adj1" fmla="val 56353"/>
              <a:gd name="adj2" fmla="val 50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右中かっこ 55"/>
          <p:cNvSpPr/>
          <p:nvPr/>
        </p:nvSpPr>
        <p:spPr>
          <a:xfrm>
            <a:off x="4026898" y="5935895"/>
            <a:ext cx="216024" cy="792088"/>
          </a:xfrm>
          <a:prstGeom prst="rightBrace">
            <a:avLst>
              <a:gd name="adj1" fmla="val 56353"/>
              <a:gd name="adj2" fmla="val 50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Text Box 30"/>
          <p:cNvSpPr txBox="1">
            <a:spLocks noChangeArrowheads="1"/>
          </p:cNvSpPr>
          <p:nvPr/>
        </p:nvSpPr>
        <p:spPr bwMode="auto">
          <a:xfrm>
            <a:off x="4299230" y="6128867"/>
            <a:ext cx="1317990" cy="400110"/>
          </a:xfrm>
          <a:prstGeom prst="rect">
            <a:avLst/>
          </a:prstGeom>
          <a:noFill/>
          <a:ln w="9525" algn="ctr">
            <a:noFill/>
            <a:miter lim="800000"/>
            <a:headEnd/>
            <a:tailEnd/>
          </a:ln>
        </p:spPr>
        <p:txBody>
          <a:bodyPr wrap="none">
            <a:spAutoFit/>
          </a:bodyPr>
          <a:lstStyle/>
          <a:p>
            <a:pPr algn="ctr"/>
            <a:r>
              <a:rPr lang="ja-JP" altLang="en-US" sz="1000" b="1" dirty="0" smtClean="0"/>
              <a:t>摂動</a:t>
            </a:r>
            <a:r>
              <a:rPr lang="en-US" altLang="ja-JP" sz="1000" b="1" dirty="0" smtClean="0"/>
              <a:t>MD(PMD)</a:t>
            </a:r>
            <a:r>
              <a:rPr lang="ja-JP" altLang="en-US" sz="1000" b="1" dirty="0" smtClean="0"/>
              <a:t>による</a:t>
            </a:r>
            <a:endParaRPr lang="en-US" altLang="ja-JP" sz="1000" b="1" dirty="0" smtClean="0"/>
          </a:p>
          <a:p>
            <a:pPr algn="ctr"/>
            <a:r>
              <a:rPr lang="ja-JP" altLang="en-US" sz="1000" b="1" dirty="0" smtClean="0"/>
              <a:t>構造サンプリング</a:t>
            </a:r>
            <a:endParaRPr lang="en-US" altLang="ja-JP" sz="1000" b="1" dirty="0"/>
          </a:p>
        </p:txBody>
      </p:sp>
      <p:sp>
        <p:nvSpPr>
          <p:cNvPr id="58" name="正方形/長方形 57"/>
          <p:cNvSpPr/>
          <p:nvPr/>
        </p:nvSpPr>
        <p:spPr>
          <a:xfrm>
            <a:off x="251520" y="4982440"/>
            <a:ext cx="2696572"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1400" dirty="0" smtClean="0"/>
              <a:t>アンサンブル摂動</a:t>
            </a:r>
            <a:r>
              <a:rPr lang="en-US" altLang="ja-JP" sz="1400" dirty="0" smtClean="0"/>
              <a:t>MD</a:t>
            </a:r>
            <a:r>
              <a:rPr lang="ja-JP" altLang="en-US" sz="1400" dirty="0" smtClean="0"/>
              <a:t>計算の概要</a:t>
            </a:r>
            <a:endParaRPr lang="ja-JP" altLang="en-US" sz="1400" dirty="0"/>
          </a:p>
        </p:txBody>
      </p:sp>
      <p:sp>
        <p:nvSpPr>
          <p:cNvPr id="60" name="右中かっこ 59"/>
          <p:cNvSpPr/>
          <p:nvPr/>
        </p:nvSpPr>
        <p:spPr>
          <a:xfrm rot="16200000">
            <a:off x="1836800" y="5439958"/>
            <a:ext cx="180457" cy="694174"/>
          </a:xfrm>
          <a:prstGeom prst="rightBrace">
            <a:avLst>
              <a:gd name="adj1" fmla="val 56353"/>
              <a:gd name="adj2" fmla="val 50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フリーフォーム 60"/>
          <p:cNvSpPr/>
          <p:nvPr/>
        </p:nvSpPr>
        <p:spPr>
          <a:xfrm flipV="1">
            <a:off x="6156176" y="5434914"/>
            <a:ext cx="1008112" cy="641976"/>
          </a:xfrm>
          <a:custGeom>
            <a:avLst/>
            <a:gdLst>
              <a:gd name="connsiteX0" fmla="*/ 0 w 2174582"/>
              <a:gd name="connsiteY0" fmla="*/ 430306 h 430306"/>
              <a:gd name="connsiteX1" fmla="*/ 1329338 w 2174582"/>
              <a:gd name="connsiteY1" fmla="*/ 315045 h 430306"/>
              <a:gd name="connsiteX2" fmla="*/ 2174582 w 2174582"/>
              <a:gd name="connsiteY2" fmla="*/ 0 h 430306"/>
            </a:gdLst>
            <a:ahLst/>
            <a:cxnLst>
              <a:cxn ang="0">
                <a:pos x="connsiteX0" y="connsiteY0"/>
              </a:cxn>
              <a:cxn ang="0">
                <a:pos x="connsiteX1" y="connsiteY1"/>
              </a:cxn>
              <a:cxn ang="0">
                <a:pos x="connsiteX2" y="connsiteY2"/>
              </a:cxn>
            </a:cxnLst>
            <a:rect l="l" t="t" r="r" b="b"/>
            <a:pathLst>
              <a:path w="2174582" h="430306">
                <a:moveTo>
                  <a:pt x="0" y="430306"/>
                </a:moveTo>
                <a:cubicBezTo>
                  <a:pt x="483454" y="408534"/>
                  <a:pt x="966908" y="386763"/>
                  <a:pt x="1329338" y="315045"/>
                </a:cubicBezTo>
                <a:cubicBezTo>
                  <a:pt x="1691768" y="243327"/>
                  <a:pt x="1933175" y="121663"/>
                  <a:pt x="2174582" y="0"/>
                </a:cubicBezTo>
              </a:path>
            </a:pathLst>
          </a:custGeom>
          <a:ln>
            <a:solidFill>
              <a:schemeClr val="tx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3" name="直線矢印コネクタ 62"/>
          <p:cNvCxnSpPr/>
          <p:nvPr/>
        </p:nvCxnSpPr>
        <p:spPr>
          <a:xfrm>
            <a:off x="5868144" y="5428818"/>
            <a:ext cx="1512168" cy="1588"/>
          </a:xfrm>
          <a:prstGeom prst="straightConnector1">
            <a:avLst/>
          </a:prstGeom>
          <a:ln>
            <a:solidFill>
              <a:schemeClr val="tx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7452320" y="5284802"/>
            <a:ext cx="683200" cy="369332"/>
          </a:xfrm>
          <a:prstGeom prst="rect">
            <a:avLst/>
          </a:prstGeom>
          <a:noFill/>
        </p:spPr>
        <p:txBody>
          <a:bodyPr wrap="none" rtlCol="0">
            <a:spAutoFit/>
          </a:bodyPr>
          <a:lstStyle/>
          <a:p>
            <a:r>
              <a:rPr kumimoji="1" lang="en-US" altLang="ja-JP" b="1" dirty="0" smtClean="0"/>
              <a:t>UMD</a:t>
            </a:r>
            <a:endParaRPr kumimoji="1" lang="ja-JP" altLang="en-US" b="1" dirty="0"/>
          </a:p>
        </p:txBody>
      </p:sp>
      <p:sp>
        <p:nvSpPr>
          <p:cNvPr id="67" name="テキスト ボックス 66"/>
          <p:cNvSpPr txBox="1"/>
          <p:nvPr/>
        </p:nvSpPr>
        <p:spPr>
          <a:xfrm>
            <a:off x="6228184" y="5623356"/>
            <a:ext cx="655949" cy="369332"/>
          </a:xfrm>
          <a:prstGeom prst="rect">
            <a:avLst/>
          </a:prstGeom>
          <a:noFill/>
        </p:spPr>
        <p:txBody>
          <a:bodyPr wrap="none" rtlCol="0">
            <a:spAutoFit/>
          </a:bodyPr>
          <a:lstStyle/>
          <a:p>
            <a:r>
              <a:rPr kumimoji="1" lang="en-US" altLang="ja-JP" b="1" dirty="0" smtClean="0"/>
              <a:t>PMD</a:t>
            </a:r>
            <a:endParaRPr kumimoji="1" lang="ja-JP" altLang="en-US" b="1" dirty="0"/>
          </a:p>
        </p:txBody>
      </p:sp>
      <p:cxnSp>
        <p:nvCxnSpPr>
          <p:cNvPr id="69" name="直線矢印コネクタ 68"/>
          <p:cNvCxnSpPr/>
          <p:nvPr/>
        </p:nvCxnSpPr>
        <p:spPr>
          <a:xfrm rot="5400000">
            <a:off x="6971316" y="5652526"/>
            <a:ext cx="648072" cy="216024"/>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6660232" y="6127412"/>
            <a:ext cx="2376264" cy="253916"/>
          </a:xfrm>
          <a:prstGeom prst="rect">
            <a:avLst/>
          </a:prstGeom>
          <a:noFill/>
        </p:spPr>
        <p:txBody>
          <a:bodyPr wrap="square" rtlCol="0">
            <a:spAutoFit/>
          </a:bodyPr>
          <a:lstStyle/>
          <a:p>
            <a:r>
              <a:rPr kumimoji="1" lang="en-US" altLang="ja-JP" sz="1050" dirty="0" smtClean="0"/>
              <a:t>(2) </a:t>
            </a:r>
            <a:r>
              <a:rPr kumimoji="1" lang="ja-JP" altLang="en-US" sz="1050" dirty="0" smtClean="0"/>
              <a:t>摂動によって生じた</a:t>
            </a:r>
            <a:r>
              <a:rPr lang="ja-JP" altLang="en-US" sz="1050" dirty="0" smtClean="0"/>
              <a:t>変位を解析する</a:t>
            </a:r>
            <a:endParaRPr kumimoji="1" lang="ja-JP" altLang="en-US" sz="1050" dirty="0"/>
          </a:p>
        </p:txBody>
      </p:sp>
      <p:sp>
        <p:nvSpPr>
          <p:cNvPr id="71" name="下矢印 70"/>
          <p:cNvSpPr/>
          <p:nvPr/>
        </p:nvSpPr>
        <p:spPr>
          <a:xfrm>
            <a:off x="6060723" y="5068778"/>
            <a:ext cx="196600" cy="258328"/>
          </a:xfrm>
          <a:prstGeom prst="downArrow">
            <a:avLst>
              <a:gd name="adj1" fmla="val 30648"/>
              <a:gd name="adj2" fmla="val 67739"/>
            </a:avLst>
          </a:prstGeom>
          <a:solidFill>
            <a:srgbClr val="FFFF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6300192" y="4975284"/>
            <a:ext cx="2585965" cy="246221"/>
          </a:xfrm>
          <a:prstGeom prst="rect">
            <a:avLst/>
          </a:prstGeom>
          <a:noFill/>
        </p:spPr>
        <p:txBody>
          <a:bodyPr wrap="none" rtlCol="0">
            <a:spAutoFit/>
          </a:bodyPr>
          <a:lstStyle/>
          <a:p>
            <a:pPr algn="ctr"/>
            <a:r>
              <a:rPr kumimoji="1" lang="en-US" altLang="ja-JP" sz="1000" dirty="0" smtClean="0"/>
              <a:t>(1) </a:t>
            </a:r>
            <a:r>
              <a:rPr kumimoji="1" lang="ja-JP" altLang="en-US" sz="1000" dirty="0" smtClean="0"/>
              <a:t>摂動を加えてトラジェクトリーを分岐させる</a:t>
            </a:r>
            <a:endParaRPr kumimoji="1" lang="ja-JP" altLang="en-US" sz="1000" dirty="0"/>
          </a:p>
        </p:txBody>
      </p:sp>
      <p:sp>
        <p:nvSpPr>
          <p:cNvPr id="43" name="テキスト ボックス 42"/>
          <p:cNvSpPr txBox="1"/>
          <p:nvPr/>
        </p:nvSpPr>
        <p:spPr>
          <a:xfrm>
            <a:off x="760408" y="3421316"/>
            <a:ext cx="837089" cy="307777"/>
          </a:xfrm>
          <a:prstGeom prst="rect">
            <a:avLst/>
          </a:prstGeom>
          <a:noFill/>
        </p:spPr>
        <p:txBody>
          <a:bodyPr wrap="none" rtlCol="0">
            <a:spAutoFit/>
          </a:bodyPr>
          <a:lstStyle/>
          <a:p>
            <a:r>
              <a:rPr lang="ja-JP" altLang="en-US" sz="1400" b="1" u="sng" dirty="0" smtClean="0"/>
              <a:t>マロン酸</a:t>
            </a:r>
            <a:endParaRPr kumimoji="1" lang="ja-JP" altLang="en-US" sz="1400" b="1" u="sng" dirty="0"/>
          </a:p>
        </p:txBody>
      </p:sp>
      <p:cxnSp>
        <p:nvCxnSpPr>
          <p:cNvPr id="45" name="直線コネクタ 44"/>
          <p:cNvCxnSpPr>
            <a:stCxn id="24" idx="4"/>
          </p:cNvCxnSpPr>
          <p:nvPr/>
        </p:nvCxnSpPr>
        <p:spPr>
          <a:xfrm rot="16200000" flipH="1">
            <a:off x="644670" y="3318094"/>
            <a:ext cx="221814" cy="144018"/>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スライド番号プレースホルダ 45"/>
          <p:cNvSpPr>
            <a:spLocks noGrp="1"/>
          </p:cNvSpPr>
          <p:nvPr>
            <p:ph type="sldNum" sz="quarter" idx="12"/>
          </p:nvPr>
        </p:nvSpPr>
        <p:spPr/>
        <p:txBody>
          <a:bodyPr/>
          <a:lstStyle/>
          <a:p>
            <a:fld id="{3ABC4457-76B1-4E16-82F8-5677A336B32D}"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1NU4_MD_MLA_residing_45-48.tif"/>
          <p:cNvPicPr>
            <a:picLocks noChangeAspect="1"/>
          </p:cNvPicPr>
          <p:nvPr/>
        </p:nvPicPr>
        <p:blipFill>
          <a:blip r:embed="rId2" cstate="print"/>
          <a:stretch>
            <a:fillRect/>
          </a:stretch>
        </p:blipFill>
        <p:spPr>
          <a:xfrm>
            <a:off x="899592" y="1340768"/>
            <a:ext cx="2349365" cy="2496497"/>
          </a:xfrm>
          <a:prstGeom prst="rect">
            <a:avLst/>
          </a:prstGeom>
        </p:spPr>
      </p:pic>
      <p:pic>
        <p:nvPicPr>
          <p:cNvPr id="18" name="図 17" descr="1NU4_MD_MLA_residing_7and70.tif"/>
          <p:cNvPicPr>
            <a:picLocks noChangeAspect="1"/>
          </p:cNvPicPr>
          <p:nvPr/>
        </p:nvPicPr>
        <p:blipFill>
          <a:blip r:embed="rId3" cstate="print"/>
          <a:stretch>
            <a:fillRect/>
          </a:stretch>
        </p:blipFill>
        <p:spPr>
          <a:xfrm>
            <a:off x="5226952" y="1453596"/>
            <a:ext cx="2277357" cy="2419979"/>
          </a:xfrm>
          <a:prstGeom prst="rect">
            <a:avLst/>
          </a:prstGeom>
        </p:spPr>
      </p:pic>
      <p:sp>
        <p:nvSpPr>
          <p:cNvPr id="8" name="円/楕円 7"/>
          <p:cNvSpPr/>
          <p:nvPr/>
        </p:nvSpPr>
        <p:spPr>
          <a:xfrm>
            <a:off x="2051720" y="2285891"/>
            <a:ext cx="1224136" cy="1152128"/>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226952" y="1453596"/>
            <a:ext cx="1224136" cy="1152128"/>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339752" y="1844551"/>
            <a:ext cx="2670988" cy="369332"/>
          </a:xfrm>
          <a:prstGeom prst="rect">
            <a:avLst/>
          </a:prstGeom>
          <a:noFill/>
        </p:spPr>
        <p:txBody>
          <a:bodyPr wrap="none" rtlCol="0">
            <a:spAutoFit/>
          </a:bodyPr>
          <a:lstStyle/>
          <a:p>
            <a:r>
              <a:rPr kumimoji="1" lang="en-US" altLang="ja-JP" dirty="0" smtClean="0"/>
              <a:t>Val45; Ser46; Arg47; Ser48</a:t>
            </a:r>
            <a:endParaRPr kumimoji="1" lang="ja-JP" altLang="en-US" dirty="0"/>
          </a:p>
        </p:txBody>
      </p:sp>
      <p:sp>
        <p:nvSpPr>
          <p:cNvPr id="11" name="テキスト ボックス 10"/>
          <p:cNvSpPr txBox="1"/>
          <p:nvPr/>
        </p:nvSpPr>
        <p:spPr>
          <a:xfrm>
            <a:off x="6595104" y="1412776"/>
            <a:ext cx="1289264" cy="369332"/>
          </a:xfrm>
          <a:prstGeom prst="rect">
            <a:avLst/>
          </a:prstGeom>
          <a:noFill/>
        </p:spPr>
        <p:txBody>
          <a:bodyPr wrap="none" rtlCol="0">
            <a:spAutoFit/>
          </a:bodyPr>
          <a:lstStyle/>
          <a:p>
            <a:r>
              <a:rPr kumimoji="1" lang="en-US" altLang="ja-JP" dirty="0" smtClean="0"/>
              <a:t>Arg7; Arg70</a:t>
            </a:r>
            <a:endParaRPr kumimoji="1" lang="ja-JP" altLang="en-US" dirty="0"/>
          </a:p>
        </p:txBody>
      </p:sp>
      <p:cxnSp>
        <p:nvCxnSpPr>
          <p:cNvPr id="12" name="直線コネクタ 11"/>
          <p:cNvCxnSpPr/>
          <p:nvPr/>
        </p:nvCxnSpPr>
        <p:spPr>
          <a:xfrm rot="5400000" flipH="1" flipV="1">
            <a:off x="6428064" y="1624996"/>
            <a:ext cx="216024"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直線コネクタ 12"/>
          <p:cNvCxnSpPr/>
          <p:nvPr/>
        </p:nvCxnSpPr>
        <p:spPr>
          <a:xfrm rot="5400000" flipH="1" flipV="1">
            <a:off x="3110466" y="2235257"/>
            <a:ext cx="258772" cy="216024"/>
          </a:xfrm>
          <a:prstGeom prst="line">
            <a:avLst/>
          </a:prstGeom>
        </p:spPr>
        <p:style>
          <a:lnRef idx="1">
            <a:schemeClr val="accent2"/>
          </a:lnRef>
          <a:fillRef idx="0">
            <a:schemeClr val="accent2"/>
          </a:fillRef>
          <a:effectRef idx="0">
            <a:schemeClr val="accent2"/>
          </a:effectRef>
          <a:fontRef idx="minor">
            <a:schemeClr val="tx1"/>
          </a:fontRef>
        </p:style>
      </p:cxnSp>
      <p:sp>
        <p:nvSpPr>
          <p:cNvPr id="16" name="テキスト ボックス 15"/>
          <p:cNvSpPr txBox="1"/>
          <p:nvPr/>
        </p:nvSpPr>
        <p:spPr>
          <a:xfrm>
            <a:off x="903943" y="940658"/>
            <a:ext cx="7322838" cy="400110"/>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2000" dirty="0" smtClean="0"/>
              <a:t>UMD</a:t>
            </a:r>
            <a:r>
              <a:rPr kumimoji="1" lang="ja-JP" altLang="en-US" sz="2000" dirty="0" smtClean="0"/>
              <a:t>では</a:t>
            </a:r>
            <a:r>
              <a:rPr kumimoji="1" lang="en-US" altLang="ja-JP" sz="2000" dirty="0" smtClean="0"/>
              <a:t>MLA408</a:t>
            </a:r>
            <a:r>
              <a:rPr kumimoji="1" lang="ja-JP" altLang="en-US" sz="2000" dirty="0" smtClean="0"/>
              <a:t>および</a:t>
            </a:r>
            <a:r>
              <a:rPr kumimoji="1" lang="en-US" altLang="ja-JP" sz="2000" dirty="0" smtClean="0"/>
              <a:t>411</a:t>
            </a:r>
            <a:r>
              <a:rPr kumimoji="1" lang="ja-JP" altLang="en-US" sz="2000" dirty="0" smtClean="0"/>
              <a:t>が定常的に</a:t>
            </a:r>
            <a:r>
              <a:rPr kumimoji="1" lang="en-US" altLang="ja-JP" sz="2000" dirty="0" smtClean="0"/>
              <a:t>U1A</a:t>
            </a:r>
            <a:r>
              <a:rPr kumimoji="1" lang="ja-JP" altLang="en-US" sz="2000" dirty="0" smtClean="0"/>
              <a:t>の近傍に</a:t>
            </a:r>
            <a:r>
              <a:rPr lang="ja-JP" altLang="en-US" sz="2000" dirty="0" smtClean="0"/>
              <a:t>滞在していた</a:t>
            </a:r>
            <a:endParaRPr kumimoji="1" lang="ja-JP" altLang="en-US" sz="2000" dirty="0"/>
          </a:p>
        </p:txBody>
      </p:sp>
      <p:sp>
        <p:nvSpPr>
          <p:cNvPr id="17" name="テキスト ボックス 16"/>
          <p:cNvSpPr txBox="1"/>
          <p:nvPr/>
        </p:nvSpPr>
        <p:spPr>
          <a:xfrm>
            <a:off x="1414590" y="252964"/>
            <a:ext cx="6308137" cy="461665"/>
          </a:xfrm>
          <a:prstGeom prst="rect">
            <a:avLst/>
          </a:prstGeom>
          <a:noFill/>
        </p:spPr>
        <p:txBody>
          <a:bodyPr wrap="none" rtlCol="0">
            <a:spAutoFit/>
          </a:bodyPr>
          <a:lstStyle/>
          <a:p>
            <a:pPr algn="ctr"/>
            <a:r>
              <a:rPr kumimoji="1" lang="ja-JP" altLang="en-US" sz="2400" dirty="0" smtClean="0"/>
              <a:t>どのマロン酸が</a:t>
            </a:r>
            <a:r>
              <a:rPr kumimoji="1" lang="en-US" altLang="ja-JP" sz="2400" dirty="0" smtClean="0"/>
              <a:t>U1A</a:t>
            </a:r>
            <a:r>
              <a:rPr kumimoji="1" lang="ja-JP" altLang="en-US" sz="2400" dirty="0" smtClean="0"/>
              <a:t>のどの部位に配位するか？</a:t>
            </a:r>
            <a:endParaRPr kumimoji="1" lang="ja-JP" altLang="en-US" sz="2400" dirty="0"/>
          </a:p>
        </p:txBody>
      </p:sp>
      <p:graphicFrame>
        <p:nvGraphicFramePr>
          <p:cNvPr id="20" name="グラフ 19"/>
          <p:cNvGraphicFramePr/>
          <p:nvPr/>
        </p:nvGraphicFramePr>
        <p:xfrm>
          <a:off x="251520" y="3573016"/>
          <a:ext cx="6633542"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22" name="左矢印 21"/>
          <p:cNvSpPr/>
          <p:nvPr/>
        </p:nvSpPr>
        <p:spPr>
          <a:xfrm rot="19215632">
            <a:off x="6335526" y="5216468"/>
            <a:ext cx="259250" cy="204233"/>
          </a:xfrm>
          <a:prstGeom prst="leftArrow">
            <a:avLst>
              <a:gd name="adj1" fmla="val 26684"/>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536536" y="4633704"/>
            <a:ext cx="2483768" cy="646331"/>
          </a:xfrm>
          <a:prstGeom prst="rect">
            <a:avLst/>
          </a:prstGeom>
          <a:noFill/>
        </p:spPr>
        <p:txBody>
          <a:bodyPr wrap="square" rtlCol="0">
            <a:spAutoFit/>
          </a:bodyPr>
          <a:lstStyle/>
          <a:p>
            <a:r>
              <a:rPr lang="ja-JP" altLang="en-US" dirty="0" smtClean="0"/>
              <a:t>特に</a:t>
            </a:r>
            <a:r>
              <a:rPr lang="en-US" altLang="ja-JP" dirty="0" smtClean="0"/>
              <a:t>MLA411</a:t>
            </a:r>
            <a:r>
              <a:rPr lang="ja-JP" altLang="en-US" dirty="0" smtClean="0"/>
              <a:t>と</a:t>
            </a:r>
            <a:r>
              <a:rPr lang="en-US" altLang="ja-JP" dirty="0" smtClean="0"/>
              <a:t>Arg47</a:t>
            </a:r>
            <a:r>
              <a:rPr lang="ja-JP" altLang="en-US" dirty="0" smtClean="0"/>
              <a:t>が接近している</a:t>
            </a:r>
            <a:endParaRPr kumimoji="1" lang="ja-JP" altLang="en-US" dirty="0"/>
          </a:p>
        </p:txBody>
      </p:sp>
      <p:sp>
        <p:nvSpPr>
          <p:cNvPr id="24" name="正方形/長方形 23"/>
          <p:cNvSpPr/>
          <p:nvPr/>
        </p:nvSpPr>
        <p:spPr>
          <a:xfrm>
            <a:off x="4633848" y="3665344"/>
            <a:ext cx="1296144" cy="216024"/>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 24"/>
          <p:cNvSpPr>
            <a:spLocks noGrp="1"/>
          </p:cNvSpPr>
          <p:nvPr>
            <p:ph type="sldNum" sz="quarter" idx="12"/>
          </p:nvPr>
        </p:nvSpPr>
        <p:spPr/>
        <p:txBody>
          <a:bodyPr/>
          <a:lstStyle/>
          <a:p>
            <a:fld id="{3ABC4457-76B1-4E16-82F8-5677A336B32D}"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5448605" y="2692774"/>
          <a:ext cx="3366120" cy="2019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nvGraphicFramePr>
        <p:xfrm>
          <a:off x="1848205" y="2692774"/>
          <a:ext cx="3366120" cy="2019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nvGraphicFramePr>
        <p:xfrm>
          <a:off x="1848205" y="4564982"/>
          <a:ext cx="3371867" cy="202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p:cNvGraphicFramePr/>
          <p:nvPr/>
        </p:nvGraphicFramePr>
        <p:xfrm>
          <a:off x="5448605" y="4564982"/>
          <a:ext cx="3371867" cy="202312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a:spLocks noChangeArrowheads="1"/>
          </p:cNvSpPr>
          <p:nvPr/>
        </p:nvSpPr>
        <p:spPr bwMode="auto">
          <a:xfrm>
            <a:off x="440847" y="229679"/>
            <a:ext cx="8250977"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ja-JP" altLang="en-US" sz="2600" b="1" u="sng" dirty="0" smtClean="0"/>
              <a:t>主鎖二面角の解析でマロン酸の構造への影響を評価した</a:t>
            </a:r>
            <a:endParaRPr lang="ja-JP" altLang="en-US" sz="2600" b="1" u="sng" dirty="0"/>
          </a:p>
        </p:txBody>
      </p:sp>
      <p:sp>
        <p:nvSpPr>
          <p:cNvPr id="9" name="正方形/長方形 8"/>
          <p:cNvSpPr/>
          <p:nvPr/>
        </p:nvSpPr>
        <p:spPr>
          <a:xfrm>
            <a:off x="2673910" y="908720"/>
            <a:ext cx="3786214"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34436" y="1020860"/>
            <a:ext cx="3467100" cy="381000"/>
          </a:xfrm>
          <a:prstGeom prst="rect">
            <a:avLst/>
          </a:prstGeom>
          <a:noFill/>
        </p:spPr>
      </p:pic>
      <p:sp>
        <p:nvSpPr>
          <p:cNvPr id="11" name="テキスト ボックス 10"/>
          <p:cNvSpPr txBox="1"/>
          <p:nvPr/>
        </p:nvSpPr>
        <p:spPr>
          <a:xfrm rot="19860726">
            <a:off x="137463" y="2955478"/>
            <a:ext cx="1532792" cy="646331"/>
          </a:xfrm>
          <a:prstGeom prst="rect">
            <a:avLst/>
          </a:prstGeom>
          <a:noFill/>
        </p:spPr>
        <p:txBody>
          <a:bodyPr wrap="none" rtlCol="0">
            <a:spAutoFit/>
          </a:bodyPr>
          <a:lstStyle/>
          <a:p>
            <a:pPr algn="ctr"/>
            <a:r>
              <a:rPr lang="ja-JP" altLang="en-US" dirty="0" smtClean="0"/>
              <a:t>摂動１</a:t>
            </a:r>
            <a:endParaRPr lang="en-US" altLang="ja-JP" dirty="0" smtClean="0"/>
          </a:p>
          <a:p>
            <a:pPr algn="ctr"/>
            <a:r>
              <a:rPr kumimoji="1" lang="ja-JP" altLang="en-US" dirty="0" smtClean="0"/>
              <a:t>（総電荷ゼロ）</a:t>
            </a:r>
            <a:endParaRPr kumimoji="1" lang="ja-JP" altLang="en-US" dirty="0"/>
          </a:p>
        </p:txBody>
      </p:sp>
      <p:sp>
        <p:nvSpPr>
          <p:cNvPr id="12" name="テキスト ボックス 11"/>
          <p:cNvSpPr txBox="1"/>
          <p:nvPr/>
        </p:nvSpPr>
        <p:spPr>
          <a:xfrm rot="19860726">
            <a:off x="204854" y="4683671"/>
            <a:ext cx="1495922" cy="646331"/>
          </a:xfrm>
          <a:prstGeom prst="rect">
            <a:avLst/>
          </a:prstGeom>
          <a:noFill/>
        </p:spPr>
        <p:txBody>
          <a:bodyPr wrap="none" rtlCol="0">
            <a:spAutoFit/>
          </a:bodyPr>
          <a:lstStyle/>
          <a:p>
            <a:pPr algn="ctr"/>
            <a:r>
              <a:rPr lang="ja-JP" altLang="en-US" dirty="0" smtClean="0"/>
              <a:t>摂動２</a:t>
            </a:r>
            <a:endParaRPr lang="en-US" altLang="ja-JP" dirty="0" smtClean="0"/>
          </a:p>
          <a:p>
            <a:pPr algn="ctr"/>
            <a:r>
              <a:rPr kumimoji="1" lang="ja-JP" altLang="en-US" dirty="0" smtClean="0"/>
              <a:t>（原子電荷０）</a:t>
            </a:r>
            <a:endParaRPr kumimoji="1" lang="ja-JP" altLang="en-US" dirty="0"/>
          </a:p>
        </p:txBody>
      </p:sp>
      <p:sp>
        <p:nvSpPr>
          <p:cNvPr id="13" name="テキスト ボックス 12"/>
          <p:cNvSpPr txBox="1"/>
          <p:nvPr/>
        </p:nvSpPr>
        <p:spPr>
          <a:xfrm>
            <a:off x="1987368" y="1863262"/>
            <a:ext cx="5158785" cy="923330"/>
          </a:xfrm>
          <a:prstGeom prst="rect">
            <a:avLst/>
          </a:prstGeom>
          <a:noFill/>
        </p:spPr>
        <p:txBody>
          <a:bodyPr wrap="none" rtlCol="0">
            <a:spAutoFit/>
          </a:bodyPr>
          <a:lstStyle/>
          <a:p>
            <a:r>
              <a:rPr kumimoji="1" lang="ja-JP" altLang="en-US" dirty="0" smtClean="0"/>
              <a:t>・</a:t>
            </a:r>
            <a:r>
              <a:rPr kumimoji="1" lang="en-US" altLang="ja-JP" dirty="0" smtClean="0"/>
              <a:t>#20, </a:t>
            </a:r>
            <a:r>
              <a:rPr kumimoji="1" lang="en-US" altLang="ja-JP" dirty="0" smtClean="0">
                <a:solidFill>
                  <a:schemeClr val="accent1">
                    <a:lumMod val="75000"/>
                  </a:schemeClr>
                </a:solidFill>
              </a:rPr>
              <a:t>45</a:t>
            </a:r>
            <a:r>
              <a:rPr kumimoji="1" lang="en-US" altLang="ja-JP" dirty="0" smtClean="0"/>
              <a:t>, </a:t>
            </a:r>
            <a:r>
              <a:rPr kumimoji="1" lang="en-US" altLang="ja-JP" dirty="0" smtClean="0">
                <a:solidFill>
                  <a:schemeClr val="accent1">
                    <a:lumMod val="75000"/>
                  </a:schemeClr>
                </a:solidFill>
              </a:rPr>
              <a:t>70</a:t>
            </a:r>
            <a:r>
              <a:rPr kumimoji="1" lang="en-US" altLang="ja-JP" dirty="0" smtClean="0"/>
              <a:t>, 76, 79, </a:t>
            </a:r>
            <a:r>
              <a:rPr kumimoji="1" lang="en-US" altLang="ja-JP" dirty="0" smtClean="0"/>
              <a:t>95, 96</a:t>
            </a:r>
            <a:r>
              <a:rPr kumimoji="1" lang="ja-JP" altLang="en-US" dirty="0" smtClean="0"/>
              <a:t>で</a:t>
            </a:r>
            <a:r>
              <a:rPr kumimoji="1" lang="ja-JP" altLang="en-US" dirty="0" smtClean="0"/>
              <a:t>顕著な変化が見られる</a:t>
            </a:r>
            <a:endParaRPr kumimoji="1" lang="en-US" altLang="ja-JP" dirty="0" smtClean="0"/>
          </a:p>
          <a:p>
            <a:r>
              <a:rPr kumimoji="1" lang="ja-JP" altLang="en-US" dirty="0" smtClean="0"/>
              <a:t>・</a:t>
            </a:r>
            <a:r>
              <a:rPr kumimoji="1" lang="en-US" altLang="ja-JP" dirty="0" smtClean="0"/>
              <a:t>#45</a:t>
            </a:r>
            <a:r>
              <a:rPr kumimoji="1" lang="ja-JP" altLang="en-US" dirty="0" smtClean="0"/>
              <a:t>が特に大きく変化している</a:t>
            </a:r>
            <a:endParaRPr kumimoji="1" lang="en-US" altLang="ja-JP" dirty="0" smtClean="0"/>
          </a:p>
          <a:p>
            <a:r>
              <a:rPr lang="ja-JP" altLang="en-US" dirty="0" smtClean="0"/>
              <a:t>・</a:t>
            </a:r>
            <a:r>
              <a:rPr lang="en-US" altLang="ja-JP" dirty="0" smtClean="0"/>
              <a:t>#45</a:t>
            </a:r>
            <a:r>
              <a:rPr lang="ja-JP" altLang="en-US" dirty="0" smtClean="0"/>
              <a:t>以外の場所は摂動のかけ方に影響を受けない</a:t>
            </a:r>
            <a:endParaRPr kumimoji="1" lang="ja-JP" altLang="en-US" dirty="0"/>
          </a:p>
        </p:txBody>
      </p:sp>
      <p:sp>
        <p:nvSpPr>
          <p:cNvPr id="14" name="テキスト ボックス 13"/>
          <p:cNvSpPr txBox="1"/>
          <p:nvPr/>
        </p:nvSpPr>
        <p:spPr>
          <a:xfrm>
            <a:off x="5796136" y="1484784"/>
            <a:ext cx="1967205" cy="338554"/>
          </a:xfrm>
          <a:prstGeom prst="rect">
            <a:avLst/>
          </a:prstGeom>
          <a:noFill/>
        </p:spPr>
        <p:txBody>
          <a:bodyPr wrap="none" rtlCol="0">
            <a:spAutoFit/>
          </a:bodyPr>
          <a:lstStyle/>
          <a:p>
            <a:r>
              <a:rPr kumimoji="1" lang="en-US" altLang="ja-JP" sz="1600" dirty="0" smtClean="0"/>
              <a:t>*</a:t>
            </a:r>
            <a:r>
              <a:rPr kumimoji="1" lang="el-GR" altLang="ja-JP" sz="1600" dirty="0" smtClean="0"/>
              <a:t>Θ</a:t>
            </a:r>
            <a:r>
              <a:rPr kumimoji="1" lang="ja-JP" altLang="en-US" sz="1600" dirty="0" smtClean="0"/>
              <a:t>は</a:t>
            </a:r>
            <a:r>
              <a:rPr kumimoji="1" lang="en-US" altLang="ja-JP" sz="1600" dirty="0" smtClean="0"/>
              <a:t>φ</a:t>
            </a:r>
            <a:r>
              <a:rPr kumimoji="1" lang="ja-JP" altLang="en-US" sz="1600" dirty="0" smtClean="0"/>
              <a:t>角もしくは</a:t>
            </a:r>
            <a:r>
              <a:rPr kumimoji="1" lang="en-US" altLang="ja-JP" sz="1600" dirty="0" smtClean="0"/>
              <a:t>ψ</a:t>
            </a:r>
            <a:r>
              <a:rPr lang="ja-JP" altLang="en-US" sz="1600" dirty="0" smtClean="0"/>
              <a:t>角</a:t>
            </a:r>
            <a:endParaRPr kumimoji="1" lang="ja-JP" altLang="en-US" sz="1600" dirty="0"/>
          </a:p>
        </p:txBody>
      </p:sp>
      <p:sp>
        <p:nvSpPr>
          <p:cNvPr id="16" name="テキスト ボックス 15"/>
          <p:cNvSpPr txBox="1"/>
          <p:nvPr/>
        </p:nvSpPr>
        <p:spPr>
          <a:xfrm>
            <a:off x="1529444" y="3563766"/>
            <a:ext cx="314510" cy="369332"/>
          </a:xfrm>
          <a:prstGeom prst="rect">
            <a:avLst/>
          </a:prstGeom>
          <a:noFill/>
        </p:spPr>
        <p:txBody>
          <a:bodyPr wrap="none" rtlCol="0">
            <a:spAutoFit/>
          </a:bodyPr>
          <a:lstStyle/>
          <a:p>
            <a:r>
              <a:rPr kumimoji="1" lang="en-US" altLang="ja-JP" dirty="0" smtClean="0"/>
              <a:t>Δ</a:t>
            </a:r>
            <a:endParaRPr kumimoji="1" lang="ja-JP" altLang="en-US" dirty="0"/>
          </a:p>
        </p:txBody>
      </p:sp>
      <p:sp>
        <p:nvSpPr>
          <p:cNvPr id="17" name="テキスト ボックス 16"/>
          <p:cNvSpPr txBox="1"/>
          <p:nvPr/>
        </p:nvSpPr>
        <p:spPr>
          <a:xfrm>
            <a:off x="1521760" y="5507982"/>
            <a:ext cx="314510" cy="369332"/>
          </a:xfrm>
          <a:prstGeom prst="rect">
            <a:avLst/>
          </a:prstGeom>
          <a:noFill/>
        </p:spPr>
        <p:txBody>
          <a:bodyPr wrap="none" rtlCol="0">
            <a:spAutoFit/>
          </a:bodyPr>
          <a:lstStyle/>
          <a:p>
            <a:r>
              <a:rPr kumimoji="1" lang="en-US" altLang="ja-JP" dirty="0" smtClean="0"/>
              <a:t>Δ</a:t>
            </a:r>
            <a:endParaRPr kumimoji="1" lang="ja-JP" altLang="en-US" dirty="0"/>
          </a:p>
        </p:txBody>
      </p:sp>
      <p:sp>
        <p:nvSpPr>
          <p:cNvPr id="18" name="テキスト ボックス 17"/>
          <p:cNvSpPr txBox="1"/>
          <p:nvPr/>
        </p:nvSpPr>
        <p:spPr>
          <a:xfrm>
            <a:off x="3278565" y="6516094"/>
            <a:ext cx="1005403" cy="338554"/>
          </a:xfrm>
          <a:prstGeom prst="rect">
            <a:avLst/>
          </a:prstGeom>
          <a:noFill/>
        </p:spPr>
        <p:txBody>
          <a:bodyPr wrap="none" rtlCol="0">
            <a:spAutoFit/>
          </a:bodyPr>
          <a:lstStyle/>
          <a:p>
            <a:r>
              <a:rPr kumimoji="1" lang="ja-JP" altLang="en-US" sz="1600" dirty="0" smtClean="0"/>
              <a:t>残基番号</a:t>
            </a:r>
            <a:endParaRPr kumimoji="1" lang="ja-JP" altLang="en-US" sz="1600" dirty="0"/>
          </a:p>
        </p:txBody>
      </p:sp>
      <p:sp>
        <p:nvSpPr>
          <p:cNvPr id="19" name="テキスト ボックス 18"/>
          <p:cNvSpPr txBox="1"/>
          <p:nvPr/>
        </p:nvSpPr>
        <p:spPr>
          <a:xfrm>
            <a:off x="6878965" y="6516094"/>
            <a:ext cx="1005403" cy="338554"/>
          </a:xfrm>
          <a:prstGeom prst="rect">
            <a:avLst/>
          </a:prstGeom>
          <a:noFill/>
        </p:spPr>
        <p:txBody>
          <a:bodyPr wrap="none" rtlCol="0">
            <a:spAutoFit/>
          </a:bodyPr>
          <a:lstStyle/>
          <a:p>
            <a:r>
              <a:rPr kumimoji="1" lang="ja-JP" altLang="en-US" sz="1600" dirty="0" smtClean="0"/>
              <a:t>残基番号</a:t>
            </a:r>
            <a:endParaRPr kumimoji="1" lang="ja-JP" altLang="en-US" sz="1600" dirty="0"/>
          </a:p>
        </p:txBody>
      </p:sp>
      <p:sp>
        <p:nvSpPr>
          <p:cNvPr id="21" name="左矢印 20"/>
          <p:cNvSpPr/>
          <p:nvPr/>
        </p:nvSpPr>
        <p:spPr>
          <a:xfrm rot="19215632">
            <a:off x="3488794" y="3118987"/>
            <a:ext cx="259250" cy="204233"/>
          </a:xfrm>
          <a:prstGeom prst="leftArrow">
            <a:avLst>
              <a:gd name="adj1" fmla="val 26684"/>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左矢印 21"/>
          <p:cNvSpPr/>
          <p:nvPr/>
        </p:nvSpPr>
        <p:spPr>
          <a:xfrm rot="19215632">
            <a:off x="3455206" y="5207218"/>
            <a:ext cx="259250" cy="204233"/>
          </a:xfrm>
          <a:prstGeom prst="leftArrow">
            <a:avLst>
              <a:gd name="adj1" fmla="val 26684"/>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左矢印 22"/>
          <p:cNvSpPr/>
          <p:nvPr/>
        </p:nvSpPr>
        <p:spPr>
          <a:xfrm rot="19215632">
            <a:off x="7055606" y="3407018"/>
            <a:ext cx="259250" cy="204233"/>
          </a:xfrm>
          <a:prstGeom prst="leftArrow">
            <a:avLst>
              <a:gd name="adj1" fmla="val 26684"/>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左矢印 23"/>
          <p:cNvSpPr/>
          <p:nvPr/>
        </p:nvSpPr>
        <p:spPr>
          <a:xfrm rot="19215632">
            <a:off x="7055606" y="5495250"/>
            <a:ext cx="259250" cy="204233"/>
          </a:xfrm>
          <a:prstGeom prst="leftArrow">
            <a:avLst>
              <a:gd name="adj1" fmla="val 26684"/>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左矢印 24"/>
          <p:cNvSpPr/>
          <p:nvPr/>
        </p:nvSpPr>
        <p:spPr>
          <a:xfrm rot="19215632">
            <a:off x="2638430" y="3783486"/>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19215632">
            <a:off x="4317667" y="3651986"/>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19215632">
            <a:off x="4942685" y="3567462"/>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中かっこ 28"/>
          <p:cNvSpPr/>
          <p:nvPr/>
        </p:nvSpPr>
        <p:spPr>
          <a:xfrm rot="16200000">
            <a:off x="4273116" y="3727884"/>
            <a:ext cx="144016" cy="410344"/>
          </a:xfrm>
          <a:prstGeom prst="rightBrace">
            <a:avLst>
              <a:gd name="adj1" fmla="val 38568"/>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左矢印 29"/>
          <p:cNvSpPr/>
          <p:nvPr/>
        </p:nvSpPr>
        <p:spPr>
          <a:xfrm rot="19215632">
            <a:off x="6238830" y="3790830"/>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9215632">
            <a:off x="7918067" y="3507970"/>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左矢印 31"/>
          <p:cNvSpPr/>
          <p:nvPr/>
        </p:nvSpPr>
        <p:spPr>
          <a:xfrm rot="19215632">
            <a:off x="8543086" y="3813882"/>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中かっこ 32"/>
          <p:cNvSpPr/>
          <p:nvPr/>
        </p:nvSpPr>
        <p:spPr>
          <a:xfrm rot="16200000">
            <a:off x="7873516" y="3583868"/>
            <a:ext cx="144016" cy="410344"/>
          </a:xfrm>
          <a:prstGeom prst="rightBrace">
            <a:avLst>
              <a:gd name="adj1" fmla="val 38568"/>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左矢印 33"/>
          <p:cNvSpPr/>
          <p:nvPr/>
        </p:nvSpPr>
        <p:spPr>
          <a:xfrm rot="19215632">
            <a:off x="2638430" y="5647670"/>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左矢印 34"/>
          <p:cNvSpPr/>
          <p:nvPr/>
        </p:nvSpPr>
        <p:spPr>
          <a:xfrm rot="19215632">
            <a:off x="4317667" y="5542074"/>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rot="19215632">
            <a:off x="4942685" y="5344610"/>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中かっこ 36"/>
          <p:cNvSpPr/>
          <p:nvPr/>
        </p:nvSpPr>
        <p:spPr>
          <a:xfrm rot="16200000">
            <a:off x="4273116" y="5600092"/>
            <a:ext cx="144016" cy="410344"/>
          </a:xfrm>
          <a:prstGeom prst="rightBrace">
            <a:avLst>
              <a:gd name="adj1" fmla="val 38568"/>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左矢印 37"/>
          <p:cNvSpPr/>
          <p:nvPr/>
        </p:nvSpPr>
        <p:spPr>
          <a:xfrm rot="19215632">
            <a:off x="6219010" y="5599054"/>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rot="19215632">
            <a:off x="7898247" y="5236162"/>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rot="19215632">
            <a:off x="8523265" y="5542074"/>
            <a:ext cx="252973" cy="124728"/>
          </a:xfrm>
          <a:prstGeom prst="leftArrow">
            <a:avLst>
              <a:gd name="adj1" fmla="val 26684"/>
              <a:gd name="adj2" fmla="val 50000"/>
            </a:avLst>
          </a:prstGeom>
          <a:solidFill>
            <a:srgbClr val="FFFF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中かっこ 40"/>
          <p:cNvSpPr/>
          <p:nvPr/>
        </p:nvSpPr>
        <p:spPr>
          <a:xfrm rot="16200000">
            <a:off x="7853696" y="5312060"/>
            <a:ext cx="144016" cy="410344"/>
          </a:xfrm>
          <a:prstGeom prst="rightBrace">
            <a:avLst>
              <a:gd name="adj1" fmla="val 38568"/>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スライド番号プレースホルダ 41"/>
          <p:cNvSpPr>
            <a:spLocks noGrp="1"/>
          </p:cNvSpPr>
          <p:nvPr>
            <p:ph type="sldNum" sz="quarter" idx="12"/>
          </p:nvPr>
        </p:nvSpPr>
        <p:spPr/>
        <p:txBody>
          <a:bodyPr/>
          <a:lstStyle/>
          <a:p>
            <a:fld id="{3ABC4457-76B1-4E16-82F8-5677A336B32D}" type="slidenum">
              <a:rPr kumimoji="1" lang="ja-JP" altLang="en-US" smtClean="0"/>
              <a:pPr/>
              <a:t>9</a:t>
            </a:fld>
            <a:endParaRPr kumimoji="1" lang="ja-JP" altLang="en-US"/>
          </a:p>
        </p:txBody>
      </p:sp>
      <p:sp>
        <p:nvSpPr>
          <p:cNvPr id="43" name="テキスト ボックス 42"/>
          <p:cNvSpPr txBox="1"/>
          <p:nvPr/>
        </p:nvSpPr>
        <p:spPr>
          <a:xfrm>
            <a:off x="3740156" y="2924944"/>
            <a:ext cx="654218" cy="338554"/>
          </a:xfrm>
          <a:prstGeom prst="rect">
            <a:avLst/>
          </a:prstGeom>
          <a:noFill/>
        </p:spPr>
        <p:txBody>
          <a:bodyPr wrap="none" rtlCol="0">
            <a:spAutoFit/>
          </a:bodyPr>
          <a:lstStyle/>
          <a:p>
            <a:r>
              <a:rPr kumimoji="1" lang="en-US" altLang="ja-JP" sz="1600" b="1" smtClean="0"/>
              <a:t>Val45</a:t>
            </a:r>
            <a:endParaRPr kumimoji="1" lang="ja-JP" altLang="en-US" sz="1600" b="1" dirty="0"/>
          </a:p>
        </p:txBody>
      </p:sp>
      <p:sp>
        <p:nvSpPr>
          <p:cNvPr id="44" name="テキスト ボックス 43"/>
          <p:cNvSpPr txBox="1"/>
          <p:nvPr/>
        </p:nvSpPr>
        <p:spPr>
          <a:xfrm>
            <a:off x="7266113" y="3183159"/>
            <a:ext cx="654218" cy="338554"/>
          </a:xfrm>
          <a:prstGeom prst="rect">
            <a:avLst/>
          </a:prstGeom>
          <a:noFill/>
        </p:spPr>
        <p:txBody>
          <a:bodyPr wrap="none" rtlCol="0">
            <a:spAutoFit/>
          </a:bodyPr>
          <a:lstStyle/>
          <a:p>
            <a:r>
              <a:rPr kumimoji="1" lang="en-US" altLang="ja-JP" sz="1600" b="1" smtClean="0"/>
              <a:t>Val45</a:t>
            </a:r>
            <a:endParaRPr kumimoji="1" lang="ja-JP" altLang="en-US" sz="1600" b="1" dirty="0"/>
          </a:p>
        </p:txBody>
      </p:sp>
      <p:sp>
        <p:nvSpPr>
          <p:cNvPr id="45" name="テキスト ボックス 44"/>
          <p:cNvSpPr txBox="1"/>
          <p:nvPr/>
        </p:nvSpPr>
        <p:spPr>
          <a:xfrm>
            <a:off x="3638331" y="4990863"/>
            <a:ext cx="654218" cy="338554"/>
          </a:xfrm>
          <a:prstGeom prst="rect">
            <a:avLst/>
          </a:prstGeom>
          <a:noFill/>
        </p:spPr>
        <p:txBody>
          <a:bodyPr wrap="none" rtlCol="0">
            <a:spAutoFit/>
          </a:bodyPr>
          <a:lstStyle/>
          <a:p>
            <a:r>
              <a:rPr kumimoji="1" lang="en-US" altLang="ja-JP" sz="1600" b="1" smtClean="0"/>
              <a:t>Val45</a:t>
            </a:r>
            <a:endParaRPr kumimoji="1" lang="ja-JP" altLang="en-US" sz="1600" b="1" dirty="0"/>
          </a:p>
        </p:txBody>
      </p:sp>
      <p:sp>
        <p:nvSpPr>
          <p:cNvPr id="46" name="テキスト ボックス 45"/>
          <p:cNvSpPr txBox="1"/>
          <p:nvPr/>
        </p:nvSpPr>
        <p:spPr>
          <a:xfrm>
            <a:off x="7164288" y="5229200"/>
            <a:ext cx="654218" cy="338554"/>
          </a:xfrm>
          <a:prstGeom prst="rect">
            <a:avLst/>
          </a:prstGeom>
          <a:noFill/>
        </p:spPr>
        <p:txBody>
          <a:bodyPr wrap="none" rtlCol="0">
            <a:spAutoFit/>
          </a:bodyPr>
          <a:lstStyle/>
          <a:p>
            <a:r>
              <a:rPr kumimoji="1" lang="en-US" altLang="ja-JP" sz="1600" b="1" smtClean="0"/>
              <a:t>Val45</a:t>
            </a:r>
            <a:endParaRPr kumimoji="1" lang="ja-JP" altLang="en-US" sz="1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930</TotalTime>
  <Words>1502</Words>
  <Application>Microsoft Office PowerPoint</Application>
  <PresentationFormat>画面に合わせる (4:3)</PresentationFormat>
  <Paragraphs>245</Paragraphs>
  <Slides>16</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18" baseType="lpstr">
      <vt:lpstr>Office テーマ</vt:lpstr>
      <vt:lpstr>ワークシート</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kurisaki</dc:creator>
  <cp:lastModifiedBy>kurisaki</cp:lastModifiedBy>
  <cp:revision>239</cp:revision>
  <dcterms:created xsi:type="dcterms:W3CDTF">2011-04-08T02:35:24Z</dcterms:created>
  <dcterms:modified xsi:type="dcterms:W3CDTF">2011-04-12T04:11:23Z</dcterms:modified>
</cp:coreProperties>
</file>