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0" r:id="rId2"/>
    <p:sldId id="376" r:id="rId3"/>
    <p:sldId id="377" r:id="rId4"/>
    <p:sldId id="378" r:id="rId5"/>
    <p:sldId id="375" r:id="rId6"/>
    <p:sldId id="401" r:id="rId7"/>
    <p:sldId id="379" r:id="rId8"/>
    <p:sldId id="348" r:id="rId9"/>
    <p:sldId id="380" r:id="rId10"/>
    <p:sldId id="381" r:id="rId11"/>
    <p:sldId id="383" r:id="rId12"/>
    <p:sldId id="386" r:id="rId13"/>
    <p:sldId id="388" r:id="rId14"/>
    <p:sldId id="384" r:id="rId15"/>
    <p:sldId id="385" r:id="rId16"/>
    <p:sldId id="387" r:id="rId17"/>
    <p:sldId id="389" r:id="rId18"/>
    <p:sldId id="390" r:id="rId19"/>
    <p:sldId id="392" r:id="rId20"/>
    <p:sldId id="402" r:id="rId21"/>
    <p:sldId id="403" r:id="rId22"/>
    <p:sldId id="391" r:id="rId23"/>
    <p:sldId id="395" r:id="rId24"/>
    <p:sldId id="396" r:id="rId25"/>
    <p:sldId id="397" r:id="rId26"/>
    <p:sldId id="398" r:id="rId27"/>
    <p:sldId id="399" r:id="rId28"/>
    <p:sldId id="400" r:id="rId29"/>
  </p:sldIdLst>
  <p:sldSz cx="9144000" cy="6858000" type="screen4x3"/>
  <p:notesSz cx="6794500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091B829-69DD-412A-9F59-49218CDA4E48}">
          <p14:sldIdLst>
            <p14:sldId id="290"/>
            <p14:sldId id="376"/>
            <p14:sldId id="377"/>
            <p14:sldId id="378"/>
            <p14:sldId id="375"/>
            <p14:sldId id="401"/>
            <p14:sldId id="379"/>
            <p14:sldId id="348"/>
          </p14:sldIdLst>
        </p14:section>
        <p14:section name="Theory" id="{0BD6DD85-4FC0-4896-8DBB-8002FA675BC1}">
          <p14:sldIdLst>
            <p14:sldId id="380"/>
            <p14:sldId id="381"/>
            <p14:sldId id="383"/>
            <p14:sldId id="386"/>
            <p14:sldId id="388"/>
          </p14:sldIdLst>
        </p14:section>
        <p14:section name="Result&amp;Disucussion" id="{0AC01CD6-DCD6-409A-A183-D290413BEECF}">
          <p14:sldIdLst>
            <p14:sldId id="384"/>
            <p14:sldId id="385"/>
            <p14:sldId id="387"/>
            <p14:sldId id="389"/>
            <p14:sldId id="390"/>
            <p14:sldId id="392"/>
            <p14:sldId id="402"/>
            <p14:sldId id="403"/>
            <p14:sldId id="391"/>
            <p14:sldId id="395"/>
            <p14:sldId id="396"/>
            <p14:sldId id="397"/>
            <p14:sldId id="398"/>
            <p14:sldId id="399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59" autoAdjust="0"/>
    <p:restoredTop sz="73042" autoAdjust="0"/>
  </p:normalViewPr>
  <p:slideViewPr>
    <p:cSldViewPr snapToGrid="0" showGuides="1">
      <p:cViewPr varScale="1">
        <p:scale>
          <a:sx n="48" d="100"/>
          <a:sy n="48" d="100"/>
        </p:scale>
        <p:origin x="1148" y="24"/>
      </p:cViewPr>
      <p:guideLst>
        <p:guide orient="horz" pos="2228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977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7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94BEFC8-CA94-4FE7-AF32-A247D97DD9E4}" type="datetimeFigureOut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76431"/>
            <a:ext cx="5435600" cy="3907988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7079"/>
            <a:ext cx="2944283" cy="49797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7079"/>
            <a:ext cx="2944283" cy="49797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1096F3DC-278C-40BD-9898-74122BF496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1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400" dirty="0" smtClean="0"/>
              <a:t>The</a:t>
            </a:r>
            <a:r>
              <a:rPr lang="en-US" altLang="ja-JP" sz="1400" baseline="0" dirty="0" smtClean="0"/>
              <a:t> title of my presentation is “”</a:t>
            </a:r>
          </a:p>
          <a:p>
            <a:r>
              <a:rPr lang="en-US" altLang="ja-JP" sz="1400" baseline="0" dirty="0" smtClean="0"/>
              <a:t>Now, I’m developing the constant pH method employing the quantum mechanical methods.</a:t>
            </a:r>
          </a:p>
          <a:p>
            <a:r>
              <a:rPr lang="en-US" altLang="ja-JP" sz="1400" baseline="0" dirty="0" smtClean="0"/>
              <a:t>And I’d like to </a:t>
            </a:r>
            <a:r>
              <a:rPr lang="en-US" altLang="ja-JP" sz="1400" baseline="0" smtClean="0"/>
              <a:t>talk some preliminary </a:t>
            </a:r>
            <a:r>
              <a:rPr lang="en-US" altLang="ja-JP" sz="1400" baseline="0" dirty="0" smtClean="0"/>
              <a:t>results.</a:t>
            </a:r>
            <a:endParaRPr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664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30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708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1723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453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baseline="0" dirty="0" smtClean="0"/>
              <a:t>To check whether interpolation work well, I investigated the time evolution of energy and coordinates.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576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304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6863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2904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655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baseline="0" dirty="0" smtClean="0"/>
              <a:t>I checked the MD trajectory in </a:t>
            </a:r>
            <a:r>
              <a:rPr lang="en-US" altLang="ja-JP" b="1" dirty="0"/>
              <a:t>problematic </a:t>
            </a:r>
            <a:r>
              <a:rPr kumimoji="1" lang="en-US" altLang="ja-JP" b="1" baseline="0" dirty="0" smtClean="0"/>
              <a:t>sampling.</a:t>
            </a:r>
          </a:p>
          <a:p>
            <a:r>
              <a:rPr kumimoji="1" lang="en-US" altLang="ja-JP" b="1" baseline="0" dirty="0" smtClean="0"/>
              <a:t>As a result, it was found that …</a:t>
            </a:r>
          </a:p>
          <a:p>
            <a:r>
              <a:rPr kumimoji="1" lang="en-US" altLang="ja-JP" b="1" baseline="0" dirty="0" smtClean="0"/>
              <a:t>roughly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382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 smtClean="0"/>
              <a:t>As you know, …</a:t>
            </a:r>
          </a:p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2790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As the first offset scheme, I considered energy offsets using two energy components.</a:t>
            </a:r>
          </a:p>
          <a:p>
            <a:r>
              <a:rPr kumimoji="1" lang="en-US" altLang="ja-JP" b="0" baseline="0" dirty="0" smtClean="0"/>
              <a:t>These are identified by dihedral angle of C-C-OH.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6147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baseline="0" dirty="0" smtClean="0"/>
              <a:t>As the second one, I considered energy offsets using four energy components.</a:t>
            </a:r>
          </a:p>
          <a:p>
            <a:r>
              <a:rPr kumimoji="1" lang="en-US" altLang="ja-JP" b="0" baseline="0" dirty="0" smtClean="0"/>
              <a:t>In for offset scheme, the energy difference with conformation change during researching MD are also included.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2713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5327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2958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5891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519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355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3">
              <a:defRPr/>
            </a:pPr>
            <a:r>
              <a:rPr kumimoji="1" lang="en-US" altLang="ja-JP" dirty="0" smtClean="0"/>
              <a:t>The number of MC trial in present simulation is not enough to converge.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867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58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 smtClean="0"/>
              <a:t>Essentially, the proton transfer</a:t>
            </a:r>
            <a:r>
              <a:rPr lang="en-US" altLang="ja-JP" b="0" baseline="0" dirty="0" smtClean="0"/>
              <a:t> events between solute and solvent should be treated quantum mechanics. Therefore, …</a:t>
            </a:r>
            <a:endParaRPr lang="en-US" altLang="ja-JP" b="0" dirty="0" smtClean="0"/>
          </a:p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086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 dirty="0" smtClean="0"/>
          </a:p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851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1" dirty="0" smtClean="0"/>
              <a:t>The other</a:t>
            </a:r>
            <a:r>
              <a:rPr lang="en-US" altLang="ja-JP" b="1" baseline="0" dirty="0" smtClean="0"/>
              <a:t> approaches t</a:t>
            </a:r>
            <a:r>
              <a:rPr lang="en-US" altLang="ja-JP" b="1" dirty="0" smtClean="0"/>
              <a:t>o treat</a:t>
            </a:r>
            <a:r>
              <a:rPr lang="en-US" altLang="ja-JP" b="1" baseline="0" dirty="0" smtClean="0"/>
              <a:t> pH-dependent behavior is based on a classical mechanical one.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93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1" baseline="0" dirty="0" smtClean="0"/>
              <a:t>The first term is energy difference generated by MD simulation.</a:t>
            </a:r>
          </a:p>
          <a:p>
            <a:r>
              <a:rPr lang="en-US" altLang="ja-JP" b="1" baseline="0" dirty="0" smtClean="0"/>
              <a:t>Of course, MM-based simulation cannot consider chemical bonding and breaking corresponding to protonation/</a:t>
            </a:r>
            <a:r>
              <a:rPr lang="en-US" altLang="ja-JP" b="1" baseline="0" dirty="0" err="1" smtClean="0"/>
              <a:t>deprotontation</a:t>
            </a:r>
            <a:r>
              <a:rPr lang="en-US" altLang="ja-JP" b="1" baseline="0" dirty="0" smtClean="0"/>
              <a:t> events.</a:t>
            </a:r>
          </a:p>
          <a:p>
            <a:r>
              <a:rPr lang="en-US" altLang="ja-JP" b="1" baseline="0" dirty="0" smtClean="0"/>
              <a:t>Therefore, the energy difference by MM calculation will not reproduce the correct value.</a:t>
            </a:r>
          </a:p>
          <a:p>
            <a:r>
              <a:rPr lang="en-US" altLang="ja-JP" b="1" baseline="0" dirty="0" smtClean="0"/>
              <a:t>In </a:t>
            </a:r>
            <a:r>
              <a:rPr lang="en-US" altLang="ja-JP" b="1" baseline="0" dirty="0" err="1" smtClean="0"/>
              <a:t>CpH</a:t>
            </a:r>
            <a:r>
              <a:rPr lang="en-US" altLang="ja-JP" b="1" baseline="0" dirty="0" smtClean="0"/>
              <a:t> method, the free energy compensation is introduced, which is estimated by MM-MD calculation.</a:t>
            </a:r>
          </a:p>
          <a:p>
            <a:r>
              <a:rPr lang="en-US" altLang="ja-JP" b="1" baseline="0" dirty="0" smtClean="0"/>
              <a:t>And then, pH dependency is included by the third term.</a:t>
            </a:r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37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 dirty="0" smtClean="0"/>
          </a:p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696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03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First term is the instantaneous energy difference before and after transitions.</a:t>
            </a:r>
          </a:p>
          <a:p>
            <a:r>
              <a:rPr kumimoji="1" lang="en-US" altLang="ja-JP" b="1" dirty="0" smtClean="0"/>
              <a:t>Second is the free </a:t>
            </a:r>
            <a:r>
              <a:rPr kumimoji="1" lang="en-US" altLang="ja-JP" b="1" baseline="0" dirty="0" smtClean="0"/>
              <a:t>energy difference </a:t>
            </a:r>
            <a:r>
              <a:rPr kumimoji="1" lang="en-US" altLang="ja-JP" b="1" dirty="0" smtClean="0"/>
              <a:t>estimated</a:t>
            </a:r>
            <a:r>
              <a:rPr kumimoji="1" lang="en-US" altLang="ja-JP" b="1" baseline="0" dirty="0" smtClean="0"/>
              <a:t> by MM force field.</a:t>
            </a:r>
          </a:p>
          <a:p>
            <a:r>
              <a:rPr kumimoji="1" lang="en-US" altLang="ja-JP" b="1" baseline="0" dirty="0" smtClean="0"/>
              <a:t>Third is the free energy term depending on the pH value.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3DC-278C-40BD-9898-74122BF4966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256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87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85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21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48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0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55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32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83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6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3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60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1559-4309-4C3C-BD02-AB600E191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5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s://biology10thgrade.wikispaces.com/Enzymes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png"/><Relationship Id="rId5" Type="http://schemas.openxmlformats.org/officeDocument/2006/relationships/image" Target="../media/image9.wm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Introduction of Semi-Empirical Quantum Description 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into </a:t>
            </a:r>
            <a:r>
              <a:rPr lang="en-US" altLang="ja-JP" sz="4000" dirty="0"/>
              <a:t>the Constant pH Method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Yukichi </a:t>
            </a:r>
            <a:r>
              <a:rPr lang="en-US" altLang="ja-JP" dirty="0"/>
              <a:t>Kitamura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Theory: Calculation of free energy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For free energy estimation, the thermodynamic integration (TI) method was applied.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r>
              <a:rPr lang="en-US" altLang="ja-JP" dirty="0" smtClean="0"/>
              <a:t>In previous MM-based </a:t>
            </a:r>
            <a:r>
              <a:rPr lang="en-US" altLang="ja-JP" dirty="0" err="1" smtClean="0"/>
              <a:t>CpH</a:t>
            </a:r>
            <a:r>
              <a:rPr lang="en-US" altLang="ja-JP" dirty="0" smtClean="0"/>
              <a:t> method</a:t>
            </a:r>
            <a:r>
              <a:rPr lang="en-US" altLang="ja-JP" dirty="0"/>
              <a:t>, </a:t>
            </a:r>
            <a:r>
              <a:rPr lang="en-US" altLang="ja-JP" dirty="0" smtClean="0"/>
              <a:t>the </a:t>
            </a:r>
            <a:r>
              <a:rPr lang="en-US" altLang="ja-JP" dirty="0"/>
              <a:t>ensemble in intermediate </a:t>
            </a:r>
            <a:r>
              <a:rPr lang="en-US" altLang="ja-JP" dirty="0" smtClean="0"/>
              <a:t>states (0&lt;</a:t>
            </a:r>
            <a:r>
              <a:rPr lang="el-GR" altLang="ja-JP" dirty="0" smtClean="0">
                <a:ea typeface="ＭＳ Ｐゴシック" panose="020B0600070205080204" pitchFamily="50" charset="-128"/>
              </a:rPr>
              <a:t>λ</a:t>
            </a:r>
            <a:r>
              <a:rPr lang="en-US" altLang="ja-JP" dirty="0" smtClean="0">
                <a:ea typeface="ＭＳ Ｐゴシック" panose="020B0600070205080204" pitchFamily="50" charset="-128"/>
              </a:rPr>
              <a:t>&lt;1</a:t>
            </a:r>
            <a:r>
              <a:rPr lang="en-US" altLang="ja-JP" dirty="0" smtClean="0"/>
              <a:t>) is generated by the interpolation of force field parameters (atomic charges, Lennard-Johns and intramolecular ones).</a:t>
            </a:r>
          </a:p>
          <a:p>
            <a:pPr algn="just"/>
            <a:r>
              <a:rPr lang="en-US" altLang="ja-JP" dirty="0"/>
              <a:t>But, </a:t>
            </a:r>
            <a:r>
              <a:rPr lang="en-US" altLang="ja-JP" dirty="0" smtClean="0"/>
              <a:t>the TI calculation </a:t>
            </a:r>
            <a:r>
              <a:rPr lang="en-US" altLang="ja-JP" dirty="0"/>
              <a:t>employing QM </a:t>
            </a:r>
            <a:r>
              <a:rPr lang="en-US" altLang="ja-JP" dirty="0" smtClean="0"/>
              <a:t>method cannot follow same procedure.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0844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77334"/>
              </p:ext>
            </p:extLst>
          </p:nvPr>
        </p:nvGraphicFramePr>
        <p:xfrm>
          <a:off x="1370313" y="1988917"/>
          <a:ext cx="64764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4" imgW="3238200" imgH="469800" progId="Equation.DSMT4">
                  <p:embed/>
                </p:oleObj>
              </mc:Choice>
              <mc:Fallback>
                <p:oleObj name="Equation" r:id="rId4" imgW="3238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0313" y="1988917"/>
                        <a:ext cx="6476400" cy="93960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1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Theory: Calculation of free energy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Therefore, I </a:t>
            </a:r>
            <a:r>
              <a:rPr lang="en-US" altLang="ja-JP" dirty="0"/>
              <a:t>modified the original sander module with the simplest </a:t>
            </a:r>
            <a:r>
              <a:rPr lang="en-US" altLang="ja-JP" dirty="0" smtClean="0"/>
              <a:t>implementation.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r>
              <a:rPr lang="en-US" altLang="ja-JP" dirty="0" smtClean="0"/>
              <a:t>This is necessary twice QM calculation (</a:t>
            </a:r>
            <a:r>
              <a:rPr lang="el-GR" altLang="ja-JP" dirty="0" smtClean="0"/>
              <a:t>λ</a:t>
            </a:r>
            <a:r>
              <a:rPr lang="en-US" altLang="ja-JP" dirty="0" smtClean="0"/>
              <a:t>=0 and 1) per one MD step, and </a:t>
            </a:r>
            <a:r>
              <a:rPr lang="en-US" altLang="ja-JP" dirty="0"/>
              <a:t>then </a:t>
            </a:r>
            <a:r>
              <a:rPr lang="en-US" altLang="ja-JP" dirty="0" smtClean="0"/>
              <a:t>linearly combined </a:t>
            </a:r>
            <a:r>
              <a:rPr lang="en-US" altLang="ja-JP" dirty="0"/>
              <a:t>with energies and forces on all atoms depending on a certain λ value</a:t>
            </a:r>
            <a:r>
              <a:rPr lang="en-US" altLang="ja-JP" dirty="0" smtClean="0"/>
              <a:t>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0844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687317"/>
              </p:ext>
            </p:extLst>
          </p:nvPr>
        </p:nvGraphicFramePr>
        <p:xfrm>
          <a:off x="3059113" y="1979613"/>
          <a:ext cx="3098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4" imgW="1549080" imgH="711000" progId="Equation.DSMT4">
                  <p:embed/>
                </p:oleObj>
              </mc:Choice>
              <mc:Fallback>
                <p:oleObj name="Equation" r:id="rId4" imgW="15490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9113" y="1979613"/>
                        <a:ext cx="3098800" cy="142240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4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Theory: Calculation of free energy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For first trial, I adopted the acetic acid as a model compound for carboxylic acids, </a:t>
            </a:r>
            <a:r>
              <a:rPr lang="en-US" altLang="ja-JP" dirty="0" err="1" smtClean="0"/>
              <a:t>p</a:t>
            </a:r>
            <a:r>
              <a:rPr lang="en-US" altLang="ja-JP" i="1" dirty="0" err="1" smtClean="0"/>
              <a:t>K</a:t>
            </a:r>
            <a:r>
              <a:rPr lang="en-US" altLang="ja-JP" baseline="-25000" dirty="0" err="1" smtClean="0"/>
              <a:t>a</a:t>
            </a:r>
            <a:r>
              <a:rPr lang="en-US" altLang="ja-JP" dirty="0" smtClean="0"/>
              <a:t> is 4.76.</a:t>
            </a:r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r>
              <a:rPr lang="en-US" altLang="ja-JP" dirty="0" smtClean="0"/>
              <a:t>PM3 Hamiltonian is employed for acetic acid.</a:t>
            </a:r>
            <a:endParaRPr lang="en-US" altLang="ja-JP" dirty="0"/>
          </a:p>
          <a:p>
            <a:pPr algn="just"/>
            <a:r>
              <a:rPr lang="en-US" altLang="ja-JP" dirty="0" smtClean="0"/>
              <a:t>And, for solvent, the </a:t>
            </a:r>
            <a:r>
              <a:rPr lang="en-US" altLang="ja-JP" dirty="0"/>
              <a:t>generalized Born (GB) implicit solvation method to reduce the </a:t>
            </a:r>
            <a:r>
              <a:rPr lang="en-US" altLang="ja-JP" dirty="0" smtClean="0"/>
              <a:t>costs</a:t>
            </a:r>
            <a:r>
              <a:rPr lang="en-US" altLang="ja-JP" dirty="0"/>
              <a:t>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0844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025829"/>
            <a:ext cx="4266848" cy="13532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327356" y="4106849"/>
            <a:ext cx="498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Figure. Acid-based equilibrium of acetic acid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218360" y="3379029"/>
            <a:ext cx="2148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Protonated state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=0, neutral form)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366697" y="3388996"/>
            <a:ext cx="3252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Deprotonated state 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=1, negative charged form)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3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Theory: </a:t>
            </a:r>
            <a:r>
              <a:rPr lang="en-US" altLang="ja-JP" sz="4000" dirty="0"/>
              <a:t>QM-MM partition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For </a:t>
            </a:r>
            <a:r>
              <a:rPr lang="el-GR" altLang="ja-JP" dirty="0" smtClean="0"/>
              <a:t>λ</a:t>
            </a:r>
            <a:r>
              <a:rPr lang="en-US" altLang="ja-JP" dirty="0" smtClean="0"/>
              <a:t>=0, all atoms are treated as a QM atom.</a:t>
            </a:r>
          </a:p>
          <a:p>
            <a:pPr algn="just"/>
            <a:r>
              <a:rPr lang="en-US" altLang="ja-JP" dirty="0" smtClean="0"/>
              <a:t>For </a:t>
            </a:r>
            <a:r>
              <a:rPr lang="el-GR" altLang="ja-JP" dirty="0" smtClean="0"/>
              <a:t>λ=</a:t>
            </a:r>
            <a:r>
              <a:rPr lang="en-US" altLang="ja-JP" dirty="0" smtClean="0"/>
              <a:t>1, a </a:t>
            </a:r>
            <a:r>
              <a:rPr lang="en-US" altLang="ja-JP" dirty="0"/>
              <a:t>free proton generated by deprotonation </a:t>
            </a:r>
            <a:r>
              <a:rPr lang="en-US" altLang="ja-JP" dirty="0" smtClean="0"/>
              <a:t>reaction is </a:t>
            </a:r>
            <a:r>
              <a:rPr lang="en-US" altLang="ja-JP" dirty="0"/>
              <a:t>not transferred </a:t>
            </a:r>
            <a:r>
              <a:rPr lang="en-US" altLang="ja-JP" dirty="0" smtClean="0"/>
              <a:t>explicitly to simulation box, which </a:t>
            </a:r>
            <a:r>
              <a:rPr lang="en-US" altLang="ja-JP" dirty="0"/>
              <a:t>is treated as a non-interacting dummy particle for the deprotonated state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0844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466973" y="6402548"/>
            <a:ext cx="4984236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Figure. QM-MM partition for acetic acid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39245" y="5715329"/>
            <a:ext cx="2148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Protonated state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=0, 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=0 [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46801" y="5717916"/>
            <a:ext cx="2219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Deprotonated state (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=1, 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=-1 [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7" y="3275164"/>
            <a:ext cx="3048000" cy="2000250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914400" y="3275164"/>
            <a:ext cx="3680861" cy="2442752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20" y="3275164"/>
            <a:ext cx="3048000" cy="2000250"/>
          </a:xfrm>
          <a:prstGeom prst="rect">
            <a:avLst/>
          </a:prstGeom>
        </p:spPr>
      </p:pic>
      <p:sp>
        <p:nvSpPr>
          <p:cNvPr id="18" name="円/楕円 17"/>
          <p:cNvSpPr/>
          <p:nvPr/>
        </p:nvSpPr>
        <p:spPr>
          <a:xfrm>
            <a:off x="4959091" y="3167270"/>
            <a:ext cx="2886195" cy="2550646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772195" y="4668478"/>
            <a:ext cx="551916" cy="55764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271600" y="5231117"/>
            <a:ext cx="1195511" cy="40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QM(PM3)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889852" y="5231117"/>
            <a:ext cx="1195511" cy="40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QM(PM3)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45286" y="3652815"/>
            <a:ext cx="1238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MM</a:t>
            </a:r>
          </a:p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(Dummy H atom)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861605" y="3336895"/>
            <a:ext cx="1238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No MM</a:t>
            </a:r>
          </a:p>
        </p:txBody>
      </p:sp>
    </p:spTree>
    <p:extLst>
      <p:ext uri="{BB962C8B-B14F-4D97-AF65-F5344CB8AC3E}">
        <p14:creationId xmlns:p14="http://schemas.microsoft.com/office/powerpoint/2010/main" val="25292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Time evolution of SCF(PM3) and GB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205879"/>
            <a:ext cx="2057400" cy="365125"/>
          </a:xfrm>
        </p:spPr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 rot="16200000">
            <a:off x="-1087329" y="4774106"/>
            <a:ext cx="2761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i="1" dirty="0" smtClean="0">
                <a:solidFill>
                  <a:srgbClr val="000000"/>
                </a:solidFill>
              </a:rPr>
              <a:t>Averaged Energy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[kcal/</a:t>
            </a:r>
            <a:r>
              <a:rPr lang="en-US" altLang="ja-JP" dirty="0" err="1">
                <a:solidFill>
                  <a:srgbClr val="000000"/>
                </a:solidFill>
              </a:rPr>
              <a:t>mol</a:t>
            </a:r>
            <a:r>
              <a:rPr lang="en-US" altLang="ja-JP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78451" y="3440015"/>
            <a:ext cx="12191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MD time</a:t>
            </a:r>
            <a:r>
              <a:rPr lang="en-US" altLang="ja-JP" sz="1600" dirty="0" smtClean="0"/>
              <a:t> [fs]</a:t>
            </a:r>
            <a:endParaRPr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 rot="16200000">
            <a:off x="3749120" y="2023369"/>
            <a:ext cx="214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i="1" dirty="0" smtClean="0">
                <a:solidFill>
                  <a:srgbClr val="000000"/>
                </a:solidFill>
              </a:rPr>
              <a:t>GB Energy </a:t>
            </a:r>
            <a:r>
              <a:rPr lang="en-US" altLang="ja-JP" dirty="0" smtClean="0">
                <a:solidFill>
                  <a:srgbClr val="000000"/>
                </a:solidFill>
              </a:rPr>
              <a:t>[kcal/</a:t>
            </a:r>
            <a:r>
              <a:rPr lang="en-US" altLang="ja-JP" dirty="0" err="1" smtClean="0">
                <a:solidFill>
                  <a:srgbClr val="000000"/>
                </a:solidFill>
              </a:rPr>
              <a:t>mol</a:t>
            </a:r>
            <a:r>
              <a:rPr lang="en-US" altLang="ja-JP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92" y="943456"/>
            <a:ext cx="4289035" cy="257570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964" y="1065291"/>
            <a:ext cx="4086156" cy="2453869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 rot="16200000">
            <a:off x="-839914" y="1987244"/>
            <a:ext cx="221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i="1" dirty="0" smtClean="0">
                <a:solidFill>
                  <a:srgbClr val="000000"/>
                </a:solidFill>
              </a:rPr>
              <a:t>SCF Energy </a:t>
            </a:r>
            <a:r>
              <a:rPr lang="en-US" altLang="ja-JP" dirty="0" smtClean="0">
                <a:solidFill>
                  <a:srgbClr val="000000"/>
                </a:solidFill>
              </a:rPr>
              <a:t>[kcal/</a:t>
            </a:r>
            <a:r>
              <a:rPr lang="en-US" altLang="ja-JP" dirty="0" err="1" smtClean="0">
                <a:solidFill>
                  <a:srgbClr val="000000"/>
                </a:solidFill>
              </a:rPr>
              <a:t>mol</a:t>
            </a:r>
            <a:r>
              <a:rPr lang="en-US" altLang="ja-JP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00484" y="3440015"/>
            <a:ext cx="12191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MD time</a:t>
            </a:r>
            <a:r>
              <a:rPr lang="en-US" altLang="ja-JP" sz="1600" dirty="0" smtClean="0"/>
              <a:t> [fs]</a:t>
            </a:r>
            <a:endParaRPr lang="ja-JP" altLang="en-US" sz="1600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30" y="3715755"/>
            <a:ext cx="3584759" cy="274953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502464" y="6513968"/>
            <a:ext cx="18307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ea typeface="ＭＳ Ｐゴシック" panose="020B0600070205080204" pitchFamily="50" charset="-128"/>
              </a:rPr>
              <a:t>Protonation state, </a:t>
            </a:r>
            <a:r>
              <a:rPr lang="el-GR" altLang="ja-JP" sz="1600" i="1" dirty="0" smtClean="0">
                <a:ea typeface="ＭＳ Ｐゴシック" panose="020B0600070205080204" pitchFamily="50" charset="-128"/>
              </a:rPr>
              <a:t>λ</a:t>
            </a:r>
            <a:endParaRPr lang="ja-JP" altLang="en-US" sz="1600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71720" y="3778570"/>
            <a:ext cx="4371492" cy="2735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ja-JP" sz="2400" dirty="0" smtClean="0"/>
              <a:t>Energy components were changed depending on protonation state </a:t>
            </a:r>
            <a:r>
              <a:rPr lang="el-GR" altLang="ja-JP" sz="2400" dirty="0" smtClean="0">
                <a:ea typeface="ＭＳ Ｐゴシック" panose="020B0600070205080204" pitchFamily="50" charset="-128"/>
              </a:rPr>
              <a:t>λ</a:t>
            </a:r>
            <a:r>
              <a:rPr lang="en-US" altLang="ja-JP" sz="2400" dirty="0" smtClean="0">
                <a:ea typeface="ＭＳ Ｐゴシック" panose="020B0600070205080204" pitchFamily="50" charset="-128"/>
              </a:rPr>
              <a:t>.</a:t>
            </a:r>
            <a:endParaRPr lang="en-US" altLang="ja-JP" sz="2400" dirty="0" smtClean="0"/>
          </a:p>
          <a:p>
            <a:pPr algn="just">
              <a:lnSpc>
                <a:spcPct val="100000"/>
              </a:lnSpc>
            </a:pPr>
            <a:r>
              <a:rPr lang="en-US" altLang="ja-JP" sz="2400" dirty="0" smtClean="0"/>
              <a:t>Transition state (</a:t>
            </a:r>
            <a:r>
              <a:rPr lang="el-GR" altLang="ja-JP" sz="2400" dirty="0" smtClean="0"/>
              <a:t>λ</a:t>
            </a:r>
            <a:r>
              <a:rPr lang="en-US" altLang="ja-JP" sz="2400" dirty="0" smtClean="0"/>
              <a:t>=0.0~1.0) between two end-state can </a:t>
            </a:r>
            <a:r>
              <a:rPr lang="en-US" altLang="ja-JP" sz="2400" dirty="0"/>
              <a:t>be </a:t>
            </a:r>
            <a:r>
              <a:rPr lang="en-US" altLang="ja-JP" sz="2400" dirty="0" smtClean="0"/>
              <a:t>suitably simulated in our protocol.</a:t>
            </a:r>
          </a:p>
        </p:txBody>
      </p:sp>
    </p:spTree>
    <p:extLst>
      <p:ext uri="{BB962C8B-B14F-4D97-AF65-F5344CB8AC3E}">
        <p14:creationId xmlns:p14="http://schemas.microsoft.com/office/powerpoint/2010/main" val="8072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Time evolution of bond length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 rot="16200000">
            <a:off x="-954890" y="4876805"/>
            <a:ext cx="257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dirty="0" smtClean="0">
                <a:solidFill>
                  <a:srgbClr val="000000"/>
                </a:solidFill>
              </a:rPr>
              <a:t>Averaged bond </a:t>
            </a:r>
            <a:r>
              <a:rPr lang="en-US" altLang="ja-JP" dirty="0">
                <a:solidFill>
                  <a:srgbClr val="000000"/>
                </a:solidFill>
              </a:rPr>
              <a:t>length [Å]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45569" y="3435064"/>
            <a:ext cx="12191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MD time</a:t>
            </a:r>
            <a:r>
              <a:rPr lang="en-US" altLang="ja-JP" sz="1600" dirty="0" smtClean="0"/>
              <a:t> [fs]</a:t>
            </a:r>
            <a:endParaRPr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92854" y="3435064"/>
            <a:ext cx="12191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MD time</a:t>
            </a:r>
            <a:r>
              <a:rPr lang="en-US" altLang="ja-JP" sz="1600" dirty="0" smtClean="0"/>
              <a:t> [fs]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56878" y="6467598"/>
            <a:ext cx="18307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ea typeface="ＭＳ Ｐゴシック" panose="020B0600070205080204" pitchFamily="50" charset="-128"/>
              </a:rPr>
              <a:t>Protonation state, </a:t>
            </a:r>
            <a:r>
              <a:rPr lang="el-GR" altLang="ja-JP" sz="1600" i="1" dirty="0" smtClean="0">
                <a:ea typeface="ＭＳ Ｐゴシック" panose="020B0600070205080204" pitchFamily="50" charset="-128"/>
              </a:rPr>
              <a:t>λ</a:t>
            </a:r>
            <a:endParaRPr lang="ja-JP" altLang="en-US" sz="1600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4235136" y="3789895"/>
            <a:ext cx="4576027" cy="2481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ja-JP" sz="2400" dirty="0" smtClean="0"/>
              <a:t>Averaged bond lengths between C and O atoms were changed depending on protonation state </a:t>
            </a:r>
            <a:r>
              <a:rPr lang="el-GR" altLang="ja-JP" sz="2400" dirty="0" smtClean="0">
                <a:ea typeface="ＭＳ Ｐゴシック" panose="020B0600070205080204" pitchFamily="50" charset="-128"/>
              </a:rPr>
              <a:t>λ</a:t>
            </a:r>
            <a:r>
              <a:rPr lang="en-US" altLang="ja-JP" sz="2400" dirty="0" smtClean="0">
                <a:ea typeface="ＭＳ Ｐゴシック" panose="020B0600070205080204" pitchFamily="50" charset="-128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altLang="ja-JP" sz="2400" dirty="0" smtClean="0">
                <a:ea typeface="ＭＳ Ｐゴシック" panose="020B0600070205080204" pitchFamily="50" charset="-128"/>
              </a:rPr>
              <a:t>As expected, C=O and C-O(H) bond are </a:t>
            </a:r>
            <a:r>
              <a:rPr lang="en-US" altLang="ja-JP" sz="2400" dirty="0" smtClean="0"/>
              <a:t>equivalent in deprotonated state (</a:t>
            </a:r>
            <a:r>
              <a:rPr lang="el-GR" altLang="ja-JP" sz="2400" dirty="0" smtClean="0">
                <a:ea typeface="ＭＳ Ｐゴシック" panose="020B0600070205080204" pitchFamily="50" charset="-128"/>
              </a:rPr>
              <a:t>λ</a:t>
            </a:r>
            <a:r>
              <a:rPr lang="en-US" altLang="ja-JP" sz="2400" dirty="0" smtClean="0">
                <a:ea typeface="ＭＳ Ｐゴシック" panose="020B0600070205080204" pitchFamily="50" charset="-128"/>
              </a:rPr>
              <a:t>=1</a:t>
            </a:r>
            <a:r>
              <a:rPr lang="en-US" altLang="ja-JP" sz="2400" dirty="0" smtClean="0"/>
              <a:t>)</a:t>
            </a:r>
            <a:r>
              <a:rPr lang="en-US" altLang="ja-JP" sz="2400" dirty="0" smtClean="0">
                <a:ea typeface="ＭＳ Ｐゴシック" panose="020B0600070205080204" pitchFamily="50" charset="-128"/>
              </a:rPr>
              <a:t>.</a:t>
            </a:r>
            <a:endParaRPr lang="en-US" altLang="ja-JP" sz="2400" dirty="0" smtClean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9" y="1041289"/>
            <a:ext cx="4039247" cy="2428934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 rot="16200000">
            <a:off x="-712226" y="1901813"/>
            <a:ext cx="2090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dirty="0" smtClean="0">
                <a:solidFill>
                  <a:srgbClr val="000000"/>
                </a:solidFill>
              </a:rPr>
              <a:t>C=O bond length [Å]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16200000">
            <a:off x="3491218" y="2003568"/>
            <a:ext cx="233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dirty="0" smtClean="0">
                <a:solidFill>
                  <a:srgbClr val="000000"/>
                </a:solidFill>
              </a:rPr>
              <a:t>C-O(H) bond length [Å]</a:t>
            </a:r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299" y="1041289"/>
            <a:ext cx="4122227" cy="247883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789897"/>
            <a:ext cx="348721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TI calculation for model system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962" y="3384681"/>
            <a:ext cx="5148518" cy="309094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96139" y="3116389"/>
            <a:ext cx="2033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ea typeface="ＭＳ Ｐゴシック" panose="020B0600070205080204" pitchFamily="50" charset="-128"/>
              </a:rPr>
              <a:t>Protonation state, </a:t>
            </a:r>
            <a:r>
              <a:rPr lang="el-GR" altLang="ja-JP" i="1" dirty="0" smtClean="0">
                <a:ea typeface="ＭＳ Ｐゴシック" panose="020B0600070205080204" pitchFamily="50" charset="-128"/>
              </a:rPr>
              <a:t>λ</a:t>
            </a:r>
            <a:endParaRPr lang="ja-JP" altLang="en-US" dirty="0"/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90281"/>
              </p:ext>
            </p:extLst>
          </p:nvPr>
        </p:nvGraphicFramePr>
        <p:xfrm>
          <a:off x="494531" y="3985271"/>
          <a:ext cx="293769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66"/>
                <a:gridCol w="1231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Entry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 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[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kca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mol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l-GR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G(0→1)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latin typeface="+mj-lt"/>
                        </a:rPr>
                        <a:t>-94.9645</a:t>
                      </a:r>
                      <a:endParaRPr lang="ja-JP" altLang="en-US" sz="20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l-GR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G(1→0)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latin typeface="+mj-lt"/>
                        </a:rPr>
                        <a:t>-95.4485</a:t>
                      </a:r>
                      <a:endParaRPr lang="ja-JP" altLang="en-US" sz="20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Average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latin typeface="+mj-lt"/>
                        </a:rPr>
                        <a:t>-95.2065</a:t>
                      </a:r>
                      <a:endParaRPr lang="ja-JP" altLang="en-US" sz="20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7"/>
            <a:ext cx="7886700" cy="2733747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I calculated free </a:t>
            </a:r>
            <a:r>
              <a:rPr lang="en-US" altLang="ja-JP" dirty="0"/>
              <a:t>energy difference </a:t>
            </a:r>
            <a:r>
              <a:rPr lang="en-US" altLang="ja-JP" dirty="0" smtClean="0"/>
              <a:t>between two-end states for acetic </a:t>
            </a:r>
            <a:r>
              <a:rPr lang="en-US" altLang="ja-JP" dirty="0"/>
              <a:t>acid </a:t>
            </a:r>
            <a:r>
              <a:rPr lang="en-US" altLang="ja-JP" dirty="0" smtClean="0"/>
              <a:t>system, 100 [</a:t>
            </a:r>
            <a:r>
              <a:rPr lang="en-US" altLang="ja-JP" dirty="0" err="1" smtClean="0"/>
              <a:t>ps</a:t>
            </a:r>
            <a:r>
              <a:rPr lang="en-US" altLang="ja-JP" dirty="0" smtClean="0"/>
              <a:t>] equilibration and 1 [ns] sampling for each </a:t>
            </a:r>
            <a:r>
              <a:rPr lang="el-GR" altLang="ja-JP" dirty="0" smtClean="0">
                <a:cs typeface="Times New Roman" panose="02020603050405020304" pitchFamily="18" charset="0"/>
              </a:rPr>
              <a:t>λ</a:t>
            </a:r>
            <a:r>
              <a:rPr lang="en-US" altLang="ja-JP" dirty="0" smtClean="0">
                <a:cs typeface="Times New Roman" panose="02020603050405020304" pitchFamily="18" charset="0"/>
              </a:rPr>
              <a:t> values</a:t>
            </a:r>
            <a:r>
              <a:rPr lang="en-US" altLang="ja-JP" dirty="0" smtClean="0"/>
              <a:t>.</a:t>
            </a:r>
          </a:p>
          <a:p>
            <a:pPr algn="just"/>
            <a:r>
              <a:rPr lang="en-US" altLang="ja-JP" dirty="0" smtClean="0"/>
              <a:t>Final value is estimated by averaging of two values by forward reaction (</a:t>
            </a:r>
            <a:r>
              <a:rPr lang="el-GR" altLang="ja-JP" dirty="0" smtClean="0"/>
              <a:t>λ</a:t>
            </a:r>
            <a:r>
              <a:rPr lang="en-US" altLang="ja-JP" dirty="0" smtClean="0"/>
              <a:t>=0→1) and reverse reaction</a:t>
            </a:r>
            <a:r>
              <a:rPr lang="el-GR" altLang="ja-JP" dirty="0" smtClean="0"/>
              <a:t>(λ=</a:t>
            </a:r>
            <a:r>
              <a:rPr lang="en-US" altLang="ja-JP" dirty="0" smtClean="0"/>
              <a:t>1</a:t>
            </a:r>
            <a:r>
              <a:rPr lang="el-GR" altLang="ja-JP" dirty="0" smtClean="0"/>
              <a:t>→</a:t>
            </a:r>
            <a:r>
              <a:rPr lang="en-US" altLang="ja-JP" dirty="0" smtClean="0"/>
              <a:t>0</a:t>
            </a:r>
            <a:r>
              <a:rPr lang="el-GR" altLang="ja-JP" dirty="0" smtClean="0"/>
              <a:t>) </a:t>
            </a:r>
            <a:r>
              <a:rPr lang="en-US" altLang="ja-JP" dirty="0" smtClean="0"/>
              <a:t>.</a:t>
            </a:r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2473556" y="4868007"/>
            <a:ext cx="2348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dirty="0" smtClean="0">
                <a:solidFill>
                  <a:srgbClr val="000000"/>
                </a:solidFill>
              </a:rPr>
              <a:t>Free energy [kcal/</a:t>
            </a:r>
            <a:r>
              <a:rPr lang="en-US" altLang="ja-JP" dirty="0" err="1" smtClean="0">
                <a:solidFill>
                  <a:srgbClr val="000000"/>
                </a:solidFill>
              </a:rPr>
              <a:t>mol</a:t>
            </a:r>
            <a:r>
              <a:rPr lang="en-US" altLang="ja-JP" dirty="0" smtClean="0">
                <a:solidFill>
                  <a:srgbClr val="000000"/>
                </a:solidFill>
              </a:rPr>
              <a:t>]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Method-I: simple </a:t>
            </a:r>
            <a:r>
              <a:rPr lang="en-US" altLang="ja-JP" sz="4000" dirty="0" err="1" smtClean="0"/>
              <a:t>CpH</a:t>
            </a:r>
            <a:r>
              <a:rPr lang="en-US" altLang="ja-JP" sz="4000" dirty="0" smtClean="0"/>
              <a:t> scheme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7"/>
            <a:ext cx="7886700" cy="1727479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/>
              <a:t>T</a:t>
            </a:r>
            <a:r>
              <a:rPr lang="en-US" altLang="ja-JP" dirty="0" smtClean="0"/>
              <a:t>he titration curve is estimated by </a:t>
            </a:r>
            <a:r>
              <a:rPr lang="en-US" altLang="ja-JP" dirty="0" err="1" smtClean="0"/>
              <a:t>CpH</a:t>
            </a:r>
            <a:r>
              <a:rPr lang="en-US" altLang="ja-JP" dirty="0" smtClean="0"/>
              <a:t> method, but there are some overestimating data points.</a:t>
            </a:r>
          </a:p>
          <a:p>
            <a:pPr algn="just"/>
            <a:endParaRPr lang="en-US" altLang="ja-JP" dirty="0" smtClean="0"/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-799965" y="3713704"/>
            <a:ext cx="2960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sz="1600" dirty="0" smtClean="0">
                <a:solidFill>
                  <a:srgbClr val="000000"/>
                </a:solidFill>
                <a:latin typeface="+mj-lt"/>
              </a:rPr>
              <a:t>Averaged deprotonation ratio &lt;</a:t>
            </a:r>
            <a:r>
              <a:rPr lang="el-GR" altLang="ja-JP" sz="1600" dirty="0" smtClean="0">
                <a:solidFill>
                  <a:srgbClr val="000000"/>
                </a:solidFill>
                <a:latin typeface="+mj-lt"/>
                <a:ea typeface="ＭＳ Ｐゴシック" panose="020B0600070205080204" pitchFamily="50" charset="-128"/>
              </a:rPr>
              <a:t>λ</a:t>
            </a:r>
            <a:r>
              <a:rPr lang="en-US" altLang="ja-JP" sz="1600" dirty="0" smtClean="0">
                <a:solidFill>
                  <a:srgbClr val="000000"/>
                </a:solidFill>
                <a:latin typeface="+mj-lt"/>
              </a:rPr>
              <a:t>&gt;</a:t>
            </a:r>
            <a:endParaRPr lang="en-US" altLang="ja-JP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00" y="2343694"/>
            <a:ext cx="4389500" cy="32665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819598" y="2064150"/>
            <a:ext cx="4187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+mj-lt"/>
                <a:ea typeface="ＭＳ Ｐゴシック" panose="020B0600070205080204" pitchFamily="50" charset="-128"/>
              </a:rPr>
              <a:t>pH</a:t>
            </a:r>
            <a:endParaRPr lang="ja-JP" altLang="en-US" sz="1600" dirty="0">
              <a:latin typeface="+mj-lt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563255" y="2523818"/>
            <a:ext cx="471280" cy="463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27615" y="3005544"/>
            <a:ext cx="471280" cy="463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05453"/>
              </p:ext>
            </p:extLst>
          </p:nvPr>
        </p:nvGraphicFramePr>
        <p:xfrm>
          <a:off x="5756773" y="3293346"/>
          <a:ext cx="2514240" cy="81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Equation" r:id="rId5" imgW="1257120" imgH="406080" progId="Equation.DSMT4">
                  <p:embed/>
                </p:oleObj>
              </mc:Choice>
              <mc:Fallback>
                <p:oleObj name="Equation" r:id="rId5" imgW="12571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6773" y="3293346"/>
                        <a:ext cx="2514240" cy="81216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5756773" y="2523818"/>
            <a:ext cx="2758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Henderson-Hasselbalch equation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70859" y="5760104"/>
            <a:ext cx="4097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Figure I. Titration curve for acetic acid</a:t>
            </a:r>
          </a:p>
        </p:txBody>
      </p:sp>
    </p:spTree>
    <p:extLst>
      <p:ext uri="{BB962C8B-B14F-4D97-AF65-F5344CB8AC3E}">
        <p14:creationId xmlns:p14="http://schemas.microsoft.com/office/powerpoint/2010/main" val="1407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Unfordable state transition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116282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ja-JP" dirty="0" smtClean="0"/>
              <a:t>In warning predicted point, the energy difference between reactant and product is overestimated, and did not occur the state transition (</a:t>
            </a:r>
            <a:r>
              <a:rPr lang="el-GR" altLang="ja-JP" dirty="0" smtClean="0">
                <a:ea typeface="ＭＳ Ｐゴシック" panose="020B0600070205080204" pitchFamily="50" charset="-128"/>
              </a:rPr>
              <a:t>λ</a:t>
            </a:r>
            <a:r>
              <a:rPr lang="en-US" altLang="ja-JP" dirty="0" smtClean="0">
                <a:ea typeface="ＭＳ Ｐゴシック" panose="020B0600070205080204" pitchFamily="50" charset="-128"/>
              </a:rPr>
              <a:t>=1→0</a:t>
            </a:r>
            <a:r>
              <a:rPr lang="en-US" altLang="ja-JP" dirty="0" smtClean="0"/>
              <a:t>). </a:t>
            </a:r>
          </a:p>
          <a:p>
            <a:pPr algn="just"/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67" y="2409778"/>
            <a:ext cx="6864691" cy="412125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2289382" y="2947072"/>
            <a:ext cx="1971877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7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Energy </a:t>
            </a:r>
            <a:r>
              <a:rPr lang="en-US" altLang="ja-JP" sz="17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(Reactant)</a:t>
            </a:r>
          </a:p>
          <a:p>
            <a:r>
              <a:rPr lang="en-US" altLang="ja-JP" sz="17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Energy (Product)</a:t>
            </a:r>
            <a:endParaRPr lang="en-US" altLang="ja-JP" sz="1700" dirty="0">
              <a:latin typeface="+mj-lt"/>
              <a:ea typeface="メイリオ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5229742" y="3740256"/>
            <a:ext cx="13252" cy="2015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291471"/>
              </p:ext>
            </p:extLst>
          </p:nvPr>
        </p:nvGraphicFramePr>
        <p:xfrm>
          <a:off x="5400675" y="4498975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Equation" r:id="rId5" imgW="990360" imgH="253800" progId="Equation.DSMT4">
                  <p:embed/>
                </p:oleObj>
              </mc:Choice>
              <mc:Fallback>
                <p:oleObj name="Equation" r:id="rId5" imgW="990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0675" y="4498975"/>
                        <a:ext cx="1981200" cy="508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4023878" y="2191111"/>
            <a:ext cx="9188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MC cycle</a:t>
            </a:r>
            <a:endParaRPr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49092" y="4301127"/>
            <a:ext cx="16437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Energy </a:t>
            </a:r>
            <a:r>
              <a:rPr lang="en-US" altLang="ja-JP" sz="1600" dirty="0" smtClean="0"/>
              <a:t>[kcal/</a:t>
            </a:r>
            <a:r>
              <a:rPr lang="en-US" altLang="ja-JP" sz="1600" dirty="0" err="1" smtClean="0"/>
              <a:t>mol</a:t>
            </a:r>
            <a:r>
              <a:rPr lang="en-US" altLang="ja-JP" sz="1600" dirty="0" smtClean="0"/>
              <a:t>]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709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Unfordable state transition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116282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ja-JP" dirty="0" smtClean="0"/>
              <a:t>The unstable conformer was observed in MD trajectory, which rotate the CCOH dihedral angle of ~0 degree.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3863008" y="4890677"/>
            <a:ext cx="141798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759437" y="3595241"/>
            <a:ext cx="141798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/>
          <p:cNvGrpSpPr/>
          <p:nvPr/>
        </p:nvGrpSpPr>
        <p:grpSpPr>
          <a:xfrm>
            <a:off x="1000603" y="3881012"/>
            <a:ext cx="1724724" cy="1777667"/>
            <a:chOff x="961326" y="3881012"/>
            <a:chExt cx="1724724" cy="1777667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268067" y="5658679"/>
              <a:ext cx="141798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961326" y="5050481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H3C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802972" y="4617346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</a:t>
              </a:r>
              <a:endParaRPr kumimoji="1" lang="ja-JP" altLang="en-US" sz="2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768184" y="3881012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O</a:t>
              </a:r>
              <a:endParaRPr kumimoji="1" lang="ja-JP" altLang="en-US" sz="24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265490" y="5097945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O</a:t>
              </a:r>
              <a:endParaRPr kumimoji="1" lang="ja-JP" altLang="en-US" sz="2400" dirty="0"/>
            </a:p>
          </p:txBody>
        </p:sp>
        <p:cxnSp>
          <p:nvCxnSpPr>
            <p:cNvPr id="14" name="直線コネクタ 13"/>
            <p:cNvCxnSpPr/>
            <p:nvPr/>
          </p:nvCxnSpPr>
          <p:spPr>
            <a:xfrm flipH="1">
              <a:off x="1621353" y="4960333"/>
              <a:ext cx="262214" cy="3145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2039273" y="4996719"/>
              <a:ext cx="278104" cy="2845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1920901" y="4255780"/>
              <a:ext cx="443" cy="4322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2039273" y="4254063"/>
              <a:ext cx="0" cy="46042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151495" y="4921217"/>
              <a:ext cx="278104" cy="284595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テキスト ボックス 72"/>
          <p:cNvSpPr txBox="1"/>
          <p:nvPr/>
        </p:nvSpPr>
        <p:spPr>
          <a:xfrm>
            <a:off x="2119868" y="4498492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⊖</a:t>
            </a:r>
            <a:endParaRPr kumimoji="1" lang="ja-JP" altLang="en-US" sz="2400" dirty="0"/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364" y="2006624"/>
            <a:ext cx="1314412" cy="1724098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577" y="3667966"/>
            <a:ext cx="1911871" cy="1254665"/>
          </a:xfrm>
          <a:prstGeom prst="rect">
            <a:avLst/>
          </a:prstGeom>
        </p:spPr>
      </p:pic>
      <p:cxnSp>
        <p:nvCxnSpPr>
          <p:cNvPr id="103" name="直線矢印コネクタ 102"/>
          <p:cNvCxnSpPr/>
          <p:nvPr/>
        </p:nvCxnSpPr>
        <p:spPr>
          <a:xfrm flipV="1">
            <a:off x="2653738" y="3730722"/>
            <a:ext cx="1101181" cy="192795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 flipV="1">
            <a:off x="2756080" y="4955922"/>
            <a:ext cx="1003357" cy="70275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正方形/長方形 107"/>
          <p:cNvSpPr/>
          <p:nvPr/>
        </p:nvSpPr>
        <p:spPr>
          <a:xfrm>
            <a:off x="5407278" y="2559190"/>
            <a:ext cx="277084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 100.8 [kcal/</a:t>
            </a:r>
            <a:r>
              <a:rPr lang="en-US" altLang="ja-JP" sz="2400" dirty="0" err="1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mol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</a:t>
            </a:r>
          </a:p>
          <a:p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φ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(CCOH)=0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°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5453497" y="4943988"/>
            <a:ext cx="26784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 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95.2 [kcal/</a:t>
            </a:r>
            <a:r>
              <a:rPr lang="en-US" altLang="ja-JP" sz="2400" dirty="0" err="1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mol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</a:t>
            </a:r>
          </a:p>
          <a:p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φ</a:t>
            </a:r>
            <a:r>
              <a:rPr lang="el-GR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CCOH)=180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°</a:t>
            </a:r>
            <a:r>
              <a:rPr lang="en-US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j-lt"/>
              <a:ea typeface="メイリオ" panose="020B0604030504040204" pitchFamily="50" charset="-128"/>
            </a:endParaRPr>
          </a:p>
        </p:txBody>
      </p:sp>
      <p:cxnSp>
        <p:nvCxnSpPr>
          <p:cNvPr id="111" name="直線矢印コネクタ 110"/>
          <p:cNvCxnSpPr/>
          <p:nvPr/>
        </p:nvCxnSpPr>
        <p:spPr>
          <a:xfrm flipH="1" flipV="1">
            <a:off x="5660120" y="3701257"/>
            <a:ext cx="548" cy="106941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正方形/長方形 111"/>
          <p:cNvSpPr/>
          <p:nvPr/>
        </p:nvSpPr>
        <p:spPr>
          <a:xfrm>
            <a:off x="5756340" y="3626596"/>
            <a:ext cx="277084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(=</a:t>
            </a:r>
            <a:r>
              <a:rPr lang="el-GR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400" baseline="-25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01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lang="el-GR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400" baseline="-25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01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) has larger value (~ca. 5 [kcal/</a:t>
            </a:r>
            <a:r>
              <a:rPr lang="en-US" altLang="ja-JP" sz="2400" dirty="0" err="1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mol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])</a:t>
            </a:r>
          </a:p>
        </p:txBody>
      </p:sp>
      <p:sp>
        <p:nvSpPr>
          <p:cNvPr id="116" name="コンテンツ プレースホルダー 2"/>
          <p:cNvSpPr txBox="1">
            <a:spLocks/>
          </p:cNvSpPr>
          <p:nvPr/>
        </p:nvSpPr>
        <p:spPr>
          <a:xfrm>
            <a:off x="628649" y="5960093"/>
            <a:ext cx="7886700" cy="8132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dirty="0" smtClean="0"/>
              <a:t>Large </a:t>
            </a:r>
            <a:r>
              <a:rPr lang="el-GR" altLang="ja-JP" dirty="0" smtClean="0"/>
              <a:t>Δ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 lead to rejection in MC and do not occur state transition.</a:t>
            </a:r>
          </a:p>
        </p:txBody>
      </p:sp>
    </p:spTree>
    <p:extLst>
      <p:ext uri="{BB962C8B-B14F-4D97-AF65-F5344CB8AC3E}">
        <p14:creationId xmlns:p14="http://schemas.microsoft.com/office/powerpoint/2010/main" val="1217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Background: pH dependent phenomena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The protonation equilibria have a strong influence on a variety of chemical reaction processes.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Biology: Ion channel [1], enzyme [2], Protein denature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Chemistry: Catalyst, Metal complex [3], Catalyst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Engineering: </a:t>
            </a:r>
            <a:r>
              <a:rPr lang="en-US" altLang="ja-JP" dirty="0"/>
              <a:t>Pattern etching, Cleaning, A</a:t>
            </a:r>
            <a:r>
              <a:rPr lang="en-US" altLang="ja-JP" dirty="0" smtClean="0"/>
              <a:t>dsorbent</a:t>
            </a:r>
            <a:r>
              <a:rPr lang="en-US" altLang="ja-JP" dirty="0"/>
              <a:t>, </a:t>
            </a:r>
            <a:r>
              <a:rPr lang="en-US" altLang="ja-JP" dirty="0" smtClean="0"/>
              <a:t>… etc.</a:t>
            </a:r>
            <a:endParaRPr lang="en-US" altLang="ja-JP" dirty="0"/>
          </a:p>
          <a:p>
            <a:pPr lvl="1" algn="just">
              <a:buFont typeface="Wingdings" panose="05000000000000000000" pitchFamily="2" charset="2"/>
              <a:buChar char="ü"/>
            </a:pPr>
            <a:endParaRPr lang="en-US" altLang="ja-JP" dirty="0" smtClean="0"/>
          </a:p>
        </p:txBody>
      </p:sp>
      <p:pic>
        <p:nvPicPr>
          <p:cNvPr id="17" name="Picture 15" descr="http://www.nature.com/nature/journal/v451/n7178/images/nature06528-f4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22" y="3282675"/>
            <a:ext cx="2743200" cy="2135124"/>
          </a:xfrm>
          <a:prstGeom prst="rect">
            <a:avLst/>
          </a:prstGeom>
          <a:noFill/>
        </p:spPr>
      </p:pic>
      <p:sp>
        <p:nvSpPr>
          <p:cNvPr id="18" name="正方形/長方形 17"/>
          <p:cNvSpPr/>
          <p:nvPr/>
        </p:nvSpPr>
        <p:spPr>
          <a:xfrm>
            <a:off x="628650" y="5293648"/>
            <a:ext cx="2983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>
                <a:latin typeface="+mj-lt"/>
                <a:cs typeface="Times New Roman" pitchFamily="18" charset="0"/>
              </a:rPr>
              <a:t>Ion channel: </a:t>
            </a:r>
            <a:r>
              <a:rPr lang="en-US" altLang="ja-JP" sz="1400" dirty="0">
                <a:latin typeface="+mj-lt"/>
                <a:cs typeface="Times New Roman" pitchFamily="18" charset="0"/>
              </a:rPr>
              <a:t>t</a:t>
            </a:r>
            <a:r>
              <a:rPr lang="en-US" altLang="ja-JP" sz="1400" dirty="0" smtClean="0">
                <a:latin typeface="+mj-lt"/>
                <a:cs typeface="Times New Roman" pitchFamily="18" charset="0"/>
              </a:rPr>
              <a:t>wo helices of the tetramer and one protonation event</a:t>
            </a:r>
            <a:r>
              <a:rPr lang="en-US" altLang="ja-JP" sz="1400" baseline="30000" dirty="0" smtClean="0">
                <a:latin typeface="+mj-lt"/>
                <a:cs typeface="Times New Roman" pitchFamily="18" charset="0"/>
              </a:rPr>
              <a:t>[1]</a:t>
            </a:r>
            <a:endParaRPr lang="ja-JP" altLang="en-US" sz="1400" baseline="30000" dirty="0">
              <a:latin typeface="+mj-lt"/>
              <a:cs typeface="Times New Roman" pitchFamily="18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96" y="3403648"/>
            <a:ext cx="2393156" cy="2364581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540396" y="5735275"/>
            <a:ext cx="2393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>
                <a:latin typeface="+mj-lt"/>
              </a:rPr>
              <a:t>Enzyme: the </a:t>
            </a:r>
            <a:r>
              <a:rPr lang="en-US" altLang="ja-JP" sz="1400" dirty="0">
                <a:latin typeface="+mj-lt"/>
              </a:rPr>
              <a:t>optimum pH for two digestive </a:t>
            </a:r>
            <a:r>
              <a:rPr lang="en-US" altLang="ja-JP" sz="1400" dirty="0" smtClean="0">
                <a:latin typeface="+mj-lt"/>
              </a:rPr>
              <a:t>enzymes in human body</a:t>
            </a:r>
            <a:r>
              <a:rPr lang="en-US" altLang="ja-JP" sz="1400" baseline="30000" dirty="0" smtClean="0">
                <a:latin typeface="+mj-lt"/>
                <a:cs typeface="Times New Roman" panose="02020603050405020304" pitchFamily="18" charset="0"/>
              </a:rPr>
              <a:t>[2]</a:t>
            </a:r>
            <a:endParaRPr lang="en-US" altLang="ja-JP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024023" y="5762515"/>
            <a:ext cx="2834228" cy="86177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+mj-lt"/>
                <a:cs typeface="Times New Roman" pitchFamily="18" charset="0"/>
              </a:rPr>
              <a:t>[</a:t>
            </a:r>
            <a:r>
              <a:rPr lang="en-US" altLang="ja-JP" sz="1000" dirty="0">
                <a:latin typeface="+mj-lt"/>
                <a:cs typeface="Times New Roman" pitchFamily="18" charset="0"/>
              </a:rPr>
              <a:t>1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] A. L. Stouffer, </a:t>
            </a:r>
            <a:r>
              <a:rPr lang="en-US" altLang="ja-JP" sz="1000" i="1" dirty="0" smtClean="0">
                <a:latin typeface="+mj-lt"/>
                <a:cs typeface="Times New Roman" pitchFamily="18" charset="0"/>
              </a:rPr>
              <a:t>et al.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, </a:t>
            </a:r>
            <a:r>
              <a:rPr lang="en-US" altLang="ja-JP" sz="1000" i="1" dirty="0" smtClean="0">
                <a:latin typeface="+mj-lt"/>
                <a:cs typeface="Times New Roman" pitchFamily="18" charset="0"/>
              </a:rPr>
              <a:t>Nature </a:t>
            </a:r>
            <a:r>
              <a:rPr lang="en-US" altLang="ja-JP" sz="1000" b="1" dirty="0" smtClean="0">
                <a:latin typeface="+mj-lt"/>
                <a:cs typeface="Times New Roman" pitchFamily="18" charset="0"/>
              </a:rPr>
              <a:t>451</a:t>
            </a:r>
            <a:r>
              <a:rPr lang="en-US" altLang="ja-JP" sz="1000" dirty="0" smtClean="0">
                <a:latin typeface="+mj-lt"/>
                <a:cs typeface="Times New Roman" pitchFamily="18" charset="0"/>
              </a:rPr>
              <a:t> (2008) 596-599. </a:t>
            </a:r>
          </a:p>
          <a:p>
            <a:r>
              <a:rPr lang="en-US" altLang="ja-JP" sz="1000" dirty="0" smtClean="0">
                <a:latin typeface="+mj-lt"/>
                <a:cs typeface="Times New Roman" pitchFamily="18" charset="0"/>
              </a:rPr>
              <a:t>[2] </a:t>
            </a:r>
            <a:r>
              <a:rPr lang="en-US" altLang="ja-JP" sz="1000" dirty="0">
                <a:latin typeface="+mj-lt"/>
                <a:cs typeface="Times New Roman" pitchFamily="18" charset="0"/>
              </a:rPr>
              <a:t>Biology10thgrade: </a:t>
            </a:r>
            <a:r>
              <a:rPr lang="en-US" altLang="ja-JP" sz="1000" dirty="0">
                <a:latin typeface="+mj-lt"/>
                <a:cs typeface="Times New Roman" pitchFamily="18" charset="0"/>
                <a:hlinkClick r:id="rId5"/>
              </a:rPr>
              <a:t>https://</a:t>
            </a:r>
            <a:r>
              <a:rPr lang="en-US" altLang="ja-JP" sz="1000" dirty="0" smtClean="0">
                <a:latin typeface="+mj-lt"/>
                <a:cs typeface="Times New Roman" pitchFamily="18" charset="0"/>
                <a:hlinkClick r:id="rId5"/>
              </a:rPr>
              <a:t>biology10thgrade.wikispaces.com/Enzymes</a:t>
            </a:r>
            <a:endParaRPr lang="en-US" altLang="ja-JP" sz="1000" dirty="0" smtClean="0">
              <a:latin typeface="+mj-lt"/>
              <a:cs typeface="Times New Roman" pitchFamily="18" charset="0"/>
            </a:endParaRPr>
          </a:p>
          <a:p>
            <a:r>
              <a:rPr lang="en-US" altLang="ja-JP" sz="1000" dirty="0" smtClean="0">
                <a:latin typeface="+mj-lt"/>
                <a:cs typeface="Times New Roman" pitchFamily="18" charset="0"/>
              </a:rPr>
              <a:t>[3] </a:t>
            </a:r>
            <a:r>
              <a:rPr lang="fr-FR" altLang="ja-JP" sz="1000" dirty="0">
                <a:latin typeface="+mj-lt"/>
                <a:cs typeface="Times New Roman" pitchFamily="18" charset="0"/>
              </a:rPr>
              <a:t>R. Casasnovas, </a:t>
            </a:r>
            <a:r>
              <a:rPr lang="fr-FR" altLang="ja-JP" sz="1000" i="1" dirty="0">
                <a:latin typeface="+mj-lt"/>
                <a:cs typeface="Times New Roman" pitchFamily="18" charset="0"/>
              </a:rPr>
              <a:t>et al.</a:t>
            </a:r>
            <a:r>
              <a:rPr lang="fr-FR" altLang="ja-JP" sz="1000" dirty="0">
                <a:latin typeface="+mj-lt"/>
                <a:cs typeface="Times New Roman" pitchFamily="18" charset="0"/>
              </a:rPr>
              <a:t>, </a:t>
            </a:r>
            <a:r>
              <a:rPr lang="fr-FR" altLang="ja-JP" sz="1000" i="1" dirty="0">
                <a:latin typeface="+mj-lt"/>
                <a:cs typeface="Times New Roman" pitchFamily="18" charset="0"/>
              </a:rPr>
              <a:t>Phys. Chem. Chem. Phys.</a:t>
            </a:r>
            <a:r>
              <a:rPr lang="fr-FR" altLang="ja-JP" sz="1000" dirty="0">
                <a:latin typeface="+mj-lt"/>
                <a:cs typeface="Times New Roman" pitchFamily="18" charset="0"/>
              </a:rPr>
              <a:t> </a:t>
            </a:r>
            <a:r>
              <a:rPr lang="fr-FR" altLang="ja-JP" sz="1000" b="1" dirty="0">
                <a:latin typeface="+mj-lt"/>
                <a:cs typeface="Times New Roman" pitchFamily="18" charset="0"/>
              </a:rPr>
              <a:t>15</a:t>
            </a:r>
            <a:r>
              <a:rPr lang="fr-FR" altLang="ja-JP" sz="1000" dirty="0">
                <a:latin typeface="+mj-lt"/>
                <a:cs typeface="Times New Roman" pitchFamily="18" charset="0"/>
              </a:rPr>
              <a:t> (2013) 16303.</a:t>
            </a:r>
            <a:endParaRPr lang="en-US" altLang="ja-JP" sz="1000" dirty="0">
              <a:latin typeface="+mj-lt"/>
              <a:cs typeface="Times New Roman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024022" y="5023851"/>
            <a:ext cx="28212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>
                <a:latin typeface="+mj-lt"/>
              </a:rPr>
              <a:t>The distribution </a:t>
            </a:r>
            <a:r>
              <a:rPr lang="en-US" altLang="ja-JP" sz="1400" dirty="0" smtClean="0">
                <a:latin typeface="+mj-lt"/>
              </a:rPr>
              <a:t>diagram of </a:t>
            </a:r>
            <a:r>
              <a:rPr lang="en-US" altLang="ja-JP" sz="1400" dirty="0" err="1">
                <a:latin typeface="+mj-lt"/>
              </a:rPr>
              <a:t>pyridoxamine</a:t>
            </a:r>
            <a:r>
              <a:rPr lang="en-US" altLang="ja-JP" sz="1400" dirty="0">
                <a:latin typeface="+mj-lt"/>
              </a:rPr>
              <a:t>–copper(II) complexes </a:t>
            </a:r>
            <a:r>
              <a:rPr lang="en-US" altLang="ja-JP" sz="1400" dirty="0" smtClean="0">
                <a:latin typeface="+mj-lt"/>
              </a:rPr>
              <a:t>in solution</a:t>
            </a:r>
            <a:r>
              <a:rPr lang="en-US" altLang="ja-JP" sz="1400" baseline="30000" dirty="0" smtClean="0">
                <a:latin typeface="+mj-lt"/>
                <a:cs typeface="Times New Roman" panose="02020603050405020304" pitchFamily="18" charset="0"/>
              </a:rPr>
              <a:t>[3]</a:t>
            </a:r>
            <a:endParaRPr lang="en-US" altLang="ja-JP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914" name="Picture 2" descr="Graphical abstract: Theoretical calculations of stability constants and pKa values of metal complexes in solution: application to pyridoxamine–copper(ii) complexes and their biological implications in AGE inhibi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23" y="3403648"/>
            <a:ext cx="3051810" cy="16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Two </a:t>
            </a:r>
            <a:r>
              <a:rPr lang="el-GR" altLang="ja-JP" sz="4000" dirty="0" smtClean="0"/>
              <a:t>Δ</a:t>
            </a:r>
            <a:r>
              <a:rPr lang="en-US" altLang="ja-JP" sz="4000" dirty="0" smtClean="0"/>
              <a:t>G offsets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図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380" y="3884082"/>
            <a:ext cx="1314412" cy="1724098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380" y="1881247"/>
            <a:ext cx="1911871" cy="1254665"/>
          </a:xfrm>
          <a:prstGeom prst="rect">
            <a:avLst/>
          </a:prstGeom>
        </p:spPr>
      </p:pic>
      <p:cxnSp>
        <p:nvCxnSpPr>
          <p:cNvPr id="103" name="直線矢印コネクタ 102"/>
          <p:cNvCxnSpPr>
            <a:stCxn id="49" idx="3"/>
          </p:cNvCxnSpPr>
          <p:nvPr/>
        </p:nvCxnSpPr>
        <p:spPr>
          <a:xfrm flipV="1">
            <a:off x="3917064" y="2698341"/>
            <a:ext cx="2540886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正方形/長方形 107"/>
          <p:cNvSpPr/>
          <p:nvPr/>
        </p:nvSpPr>
        <p:spPr>
          <a:xfrm>
            <a:off x="3795094" y="4018503"/>
            <a:ext cx="3114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400" i="1" baseline="-25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 100.8 [kcal/</a:t>
            </a:r>
            <a:r>
              <a:rPr lang="en-US" altLang="ja-JP" sz="2400" dirty="0" err="1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mol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</a:t>
            </a:r>
          </a:p>
          <a:p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φ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(CCOH)=0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°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3889574" y="1837569"/>
            <a:ext cx="2925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400" i="1" baseline="-25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 95.2 [kcal/</a:t>
            </a:r>
            <a:r>
              <a:rPr lang="en-US" altLang="ja-JP" sz="2400" dirty="0" err="1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mol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</a:t>
            </a:r>
          </a:p>
          <a:p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φ</a:t>
            </a:r>
            <a:r>
              <a:rPr lang="el-GR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CCOH)=180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°</a:t>
            </a:r>
            <a:r>
              <a:rPr lang="en-US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j-lt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36599" y="1250576"/>
            <a:ext cx="3480465" cy="1678598"/>
            <a:chOff x="400655" y="1091006"/>
            <a:chExt cx="3480465" cy="1678598"/>
          </a:xfrm>
        </p:grpSpPr>
        <p:sp>
          <p:nvSpPr>
            <p:cNvPr id="73" name="テキスト ボックス 72"/>
            <p:cNvSpPr txBox="1"/>
            <p:nvPr/>
          </p:nvSpPr>
          <p:spPr>
            <a:xfrm>
              <a:off x="1579630" y="1661021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⊖</a:t>
              </a:r>
              <a:endParaRPr kumimoji="1" lang="ja-JP" altLang="en-US" sz="2400" dirty="0"/>
            </a:p>
          </p:txBody>
        </p:sp>
        <p:grpSp>
          <p:nvGrpSpPr>
            <p:cNvPr id="45" name="グループ化 44"/>
            <p:cNvGrpSpPr>
              <a:grpSpLocks noChangeAspect="1"/>
            </p:cNvGrpSpPr>
            <p:nvPr/>
          </p:nvGrpSpPr>
          <p:grpSpPr>
            <a:xfrm>
              <a:off x="400655" y="1091006"/>
              <a:ext cx="3480465" cy="1678598"/>
              <a:chOff x="961326" y="3881012"/>
              <a:chExt cx="3480465" cy="1678598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961326" y="5050481"/>
                <a:ext cx="69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H3C</a:t>
                </a:r>
                <a:endParaRPr kumimoji="1" lang="ja-JP" altLang="en-US" sz="2400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1802972" y="4617346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C</a:t>
                </a:r>
                <a:endParaRPr kumimoji="1" lang="ja-JP" altLang="en-US" sz="2400" dirty="0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768184" y="3881012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</a:t>
                </a:r>
                <a:endParaRPr kumimoji="1" lang="ja-JP" altLang="en-US" sz="2400" dirty="0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2265490" y="5097945"/>
                <a:ext cx="2176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</a:t>
                </a:r>
                <a:r>
                  <a:rPr kumimoji="1" lang="ja-JP" alt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・・・</a:t>
                </a:r>
                <a:r>
                  <a:rPr kumimoji="1" lang="en-US" altLang="ja-JP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H(dummy)</a:t>
                </a:r>
                <a:endParaRPr kumimoji="1" lang="ja-JP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0" name="直線コネクタ 49"/>
              <p:cNvCxnSpPr/>
              <p:nvPr/>
            </p:nvCxnSpPr>
            <p:spPr>
              <a:xfrm flipH="1">
                <a:off x="1621353" y="4960333"/>
                <a:ext cx="262214" cy="3145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2039273" y="4996719"/>
                <a:ext cx="278104" cy="2845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H="1">
                <a:off x="1920901" y="4255780"/>
                <a:ext cx="443" cy="4322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2039273" y="4254063"/>
                <a:ext cx="0" cy="460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2151495" y="4921217"/>
                <a:ext cx="278104" cy="28459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直線矢印コネクタ 81"/>
          <p:cNvCxnSpPr/>
          <p:nvPr/>
        </p:nvCxnSpPr>
        <p:spPr>
          <a:xfrm flipV="1">
            <a:off x="3889574" y="4891576"/>
            <a:ext cx="2540886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グループ化 82"/>
          <p:cNvGrpSpPr/>
          <p:nvPr/>
        </p:nvGrpSpPr>
        <p:grpSpPr>
          <a:xfrm>
            <a:off x="492103" y="3710273"/>
            <a:ext cx="2825537" cy="2415911"/>
            <a:chOff x="835819" y="2692702"/>
            <a:chExt cx="2825537" cy="2415911"/>
          </a:xfrm>
        </p:grpSpPr>
        <p:grpSp>
          <p:nvGrpSpPr>
            <p:cNvPr id="84" name="グループ化 83"/>
            <p:cNvGrpSpPr>
              <a:grpSpLocks noChangeAspect="1"/>
            </p:cNvGrpSpPr>
            <p:nvPr/>
          </p:nvGrpSpPr>
          <p:grpSpPr>
            <a:xfrm>
              <a:off x="835819" y="2692702"/>
              <a:ext cx="1692412" cy="1678598"/>
              <a:chOff x="961326" y="3881012"/>
              <a:chExt cx="1692412" cy="1678598"/>
            </a:xfrm>
          </p:grpSpPr>
          <p:sp>
            <p:nvSpPr>
              <p:cNvPr id="88" name="テキスト ボックス 87"/>
              <p:cNvSpPr txBox="1"/>
              <p:nvPr/>
            </p:nvSpPr>
            <p:spPr>
              <a:xfrm>
                <a:off x="961326" y="5050481"/>
                <a:ext cx="69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H3C</a:t>
                </a:r>
                <a:endParaRPr kumimoji="1" lang="ja-JP" altLang="en-US" sz="2400" dirty="0"/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1802972" y="4617346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C</a:t>
                </a:r>
                <a:endParaRPr kumimoji="1" lang="ja-JP" altLang="en-US" sz="2400" dirty="0"/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1768184" y="3881012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</a:t>
                </a:r>
                <a:endParaRPr kumimoji="1" lang="ja-JP" altLang="en-US" sz="2400" dirty="0"/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2265490" y="5097945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</a:t>
                </a:r>
                <a:endParaRPr kumimoji="1" lang="ja-JP" altLang="en-US" sz="2400" dirty="0"/>
              </a:p>
            </p:txBody>
          </p:sp>
          <p:cxnSp>
            <p:nvCxnSpPr>
              <p:cNvPr id="92" name="直線コネクタ 91"/>
              <p:cNvCxnSpPr/>
              <p:nvPr/>
            </p:nvCxnSpPr>
            <p:spPr>
              <a:xfrm flipH="1">
                <a:off x="1621353" y="4960333"/>
                <a:ext cx="262214" cy="3145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>
                <a:off x="2039273" y="4996719"/>
                <a:ext cx="278104" cy="2845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 flipH="1">
                <a:off x="1920901" y="4255780"/>
                <a:ext cx="443" cy="4322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>
                <a:off x="2039273" y="4254063"/>
                <a:ext cx="0" cy="460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2151495" y="4921217"/>
                <a:ext cx="278104" cy="28459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正方形/長方形 84"/>
            <p:cNvSpPr/>
            <p:nvPr/>
          </p:nvSpPr>
          <p:spPr>
            <a:xfrm>
              <a:off x="2150301" y="4646948"/>
              <a:ext cx="15110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>
                      <a:lumMod val="50000"/>
                    </a:schemeClr>
                  </a:solidFill>
                </a:rPr>
                <a:t>H(dummy</a:t>
              </a:r>
              <a:r>
                <a:rPr lang="en-US" altLang="ja-JP" sz="2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ja-JP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 rot="5400000">
              <a:off x="2017387" y="4261027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>
                  <a:solidFill>
                    <a:schemeClr val="bg1">
                      <a:lumMod val="50000"/>
                    </a:schemeClr>
                  </a:solidFill>
                </a:rPr>
                <a:t>・・・</a:t>
              </a: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074114" y="3232813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⊖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18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Four </a:t>
            </a:r>
            <a:r>
              <a:rPr lang="el-GR" altLang="ja-JP" sz="4000" dirty="0" smtClean="0"/>
              <a:t>Δ</a:t>
            </a:r>
            <a:r>
              <a:rPr lang="en-US" altLang="ja-JP" sz="4000" dirty="0" smtClean="0"/>
              <a:t>G offsets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図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81" y="4338097"/>
            <a:ext cx="1314412" cy="1724098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735" y="1543075"/>
            <a:ext cx="1911871" cy="1254665"/>
          </a:xfrm>
          <a:prstGeom prst="rect">
            <a:avLst/>
          </a:prstGeom>
        </p:spPr>
      </p:pic>
      <p:sp>
        <p:nvSpPr>
          <p:cNvPr id="108" name="正方形/長方形 107"/>
          <p:cNvSpPr/>
          <p:nvPr/>
        </p:nvSpPr>
        <p:spPr>
          <a:xfrm>
            <a:off x="3845820" y="5076186"/>
            <a:ext cx="288306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400" i="1" baseline="-25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 100.8 [kcal/</a:t>
            </a:r>
            <a:r>
              <a:rPr lang="en-US" altLang="ja-JP" sz="2400" dirty="0" err="1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mol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</a:t>
            </a:r>
          </a:p>
          <a:p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φ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(CCOH)=0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°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3870187" y="1816731"/>
            <a:ext cx="288664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400" i="1" baseline="-25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 95.2 [kcal/</a:t>
            </a:r>
            <a:r>
              <a:rPr lang="en-US" altLang="ja-JP" sz="2400" dirty="0" err="1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mol</a:t>
            </a:r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</a:t>
            </a:r>
          </a:p>
          <a:p>
            <a:r>
              <a:rPr lang="en-US" altLang="ja-JP" sz="24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φ</a:t>
            </a:r>
            <a:r>
              <a:rPr lang="el-GR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CCOH)=180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°</a:t>
            </a:r>
            <a:r>
              <a:rPr lang="en-US" altLang="ja-JP" sz="24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j-lt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36599" y="1250576"/>
            <a:ext cx="3480465" cy="1678598"/>
            <a:chOff x="400655" y="1091006"/>
            <a:chExt cx="3480465" cy="1678598"/>
          </a:xfrm>
        </p:grpSpPr>
        <p:sp>
          <p:nvSpPr>
            <p:cNvPr id="73" name="テキスト ボックス 72"/>
            <p:cNvSpPr txBox="1"/>
            <p:nvPr/>
          </p:nvSpPr>
          <p:spPr>
            <a:xfrm>
              <a:off x="1579630" y="1661021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⊖</a:t>
              </a:r>
              <a:endParaRPr kumimoji="1" lang="ja-JP" altLang="en-US" sz="2400" dirty="0"/>
            </a:p>
          </p:txBody>
        </p:sp>
        <p:grpSp>
          <p:nvGrpSpPr>
            <p:cNvPr id="45" name="グループ化 44"/>
            <p:cNvGrpSpPr>
              <a:grpSpLocks noChangeAspect="1"/>
            </p:cNvGrpSpPr>
            <p:nvPr/>
          </p:nvGrpSpPr>
          <p:grpSpPr>
            <a:xfrm>
              <a:off x="400655" y="1091006"/>
              <a:ext cx="3480465" cy="1678598"/>
              <a:chOff x="961326" y="3881012"/>
              <a:chExt cx="3480465" cy="1678598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961326" y="5050481"/>
                <a:ext cx="69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H3C</a:t>
                </a:r>
                <a:endParaRPr kumimoji="1" lang="ja-JP" altLang="en-US" sz="2400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1802972" y="4617346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C</a:t>
                </a:r>
                <a:endParaRPr kumimoji="1" lang="ja-JP" altLang="en-US" sz="2400" dirty="0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768184" y="3881012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</a:t>
                </a:r>
                <a:endParaRPr kumimoji="1" lang="ja-JP" altLang="en-US" sz="2400" dirty="0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2265490" y="5097945"/>
                <a:ext cx="2176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</a:t>
                </a:r>
                <a:r>
                  <a:rPr kumimoji="1" lang="ja-JP" alt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・・・</a:t>
                </a:r>
                <a:r>
                  <a:rPr kumimoji="1" lang="en-US" altLang="ja-JP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H(dummy)</a:t>
                </a:r>
                <a:endParaRPr kumimoji="1" lang="ja-JP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0" name="直線コネクタ 49"/>
              <p:cNvCxnSpPr/>
              <p:nvPr/>
            </p:nvCxnSpPr>
            <p:spPr>
              <a:xfrm flipH="1">
                <a:off x="1621353" y="4960333"/>
                <a:ext cx="262214" cy="3145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2039273" y="4996719"/>
                <a:ext cx="278104" cy="2845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H="1">
                <a:off x="1920901" y="4255780"/>
                <a:ext cx="443" cy="4322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2039273" y="4254063"/>
                <a:ext cx="0" cy="460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2151495" y="4921217"/>
                <a:ext cx="278104" cy="28459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グループ化 9"/>
          <p:cNvGrpSpPr/>
          <p:nvPr/>
        </p:nvGrpSpPr>
        <p:grpSpPr>
          <a:xfrm>
            <a:off x="492103" y="3710273"/>
            <a:ext cx="2825537" cy="2415911"/>
            <a:chOff x="835819" y="2692702"/>
            <a:chExt cx="2825537" cy="2415911"/>
          </a:xfrm>
        </p:grpSpPr>
        <p:grpSp>
          <p:nvGrpSpPr>
            <p:cNvPr id="65" name="グループ化 64"/>
            <p:cNvGrpSpPr>
              <a:grpSpLocks noChangeAspect="1"/>
            </p:cNvGrpSpPr>
            <p:nvPr/>
          </p:nvGrpSpPr>
          <p:grpSpPr>
            <a:xfrm>
              <a:off x="835819" y="2692702"/>
              <a:ext cx="1692412" cy="1678598"/>
              <a:chOff x="961326" y="3881012"/>
              <a:chExt cx="1692412" cy="1678598"/>
            </a:xfrm>
          </p:grpSpPr>
          <p:sp>
            <p:nvSpPr>
              <p:cNvPr id="66" name="テキスト ボックス 65"/>
              <p:cNvSpPr txBox="1"/>
              <p:nvPr/>
            </p:nvSpPr>
            <p:spPr>
              <a:xfrm>
                <a:off x="961326" y="5050481"/>
                <a:ext cx="696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H3C</a:t>
                </a:r>
                <a:endParaRPr kumimoji="1" lang="ja-JP" altLang="en-US" sz="2400" dirty="0"/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1802972" y="4617346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C</a:t>
                </a:r>
                <a:endParaRPr kumimoji="1" lang="ja-JP" altLang="en-US" sz="2400" dirty="0"/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1768184" y="3881012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</a:t>
                </a:r>
                <a:endParaRPr kumimoji="1" lang="ja-JP" altLang="en-US" sz="2400" dirty="0"/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2265490" y="5097945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</a:t>
                </a:r>
                <a:endParaRPr kumimoji="1" lang="ja-JP" altLang="en-US" sz="2400" dirty="0"/>
              </a:p>
            </p:txBody>
          </p:sp>
          <p:cxnSp>
            <p:nvCxnSpPr>
              <p:cNvPr id="70" name="直線コネクタ 69"/>
              <p:cNvCxnSpPr/>
              <p:nvPr/>
            </p:nvCxnSpPr>
            <p:spPr>
              <a:xfrm flipH="1">
                <a:off x="1621353" y="4960333"/>
                <a:ext cx="262214" cy="3145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2039273" y="4996719"/>
                <a:ext cx="278104" cy="2845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flipH="1">
                <a:off x="1920901" y="4255780"/>
                <a:ext cx="443" cy="4322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2039273" y="4254063"/>
                <a:ext cx="0" cy="460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2151495" y="4921217"/>
                <a:ext cx="278104" cy="28459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正方形/長方形 2"/>
            <p:cNvSpPr/>
            <p:nvPr/>
          </p:nvSpPr>
          <p:spPr>
            <a:xfrm>
              <a:off x="2150301" y="4646948"/>
              <a:ext cx="15110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>
                      <a:lumMod val="50000"/>
                    </a:schemeClr>
                  </a:solidFill>
                </a:rPr>
                <a:t>H(dummy</a:t>
              </a:r>
              <a:r>
                <a:rPr lang="en-US" altLang="ja-JP" sz="2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ja-JP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 rot="5400000">
              <a:off x="2017387" y="4261027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>
                  <a:solidFill>
                    <a:schemeClr val="bg1">
                      <a:lumMod val="50000"/>
                    </a:schemeClr>
                  </a:solidFill>
                </a:rPr>
                <a:t>・・・</a:t>
              </a: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074114" y="3232813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⊖</a:t>
              </a:r>
              <a:endParaRPr kumimoji="1" lang="ja-JP" altLang="en-US" sz="2400" dirty="0"/>
            </a:p>
          </p:txBody>
        </p:sp>
      </p:grpSp>
      <p:cxnSp>
        <p:nvCxnSpPr>
          <p:cNvPr id="55" name="直線矢印コネクタ 54"/>
          <p:cNvCxnSpPr/>
          <p:nvPr/>
        </p:nvCxnSpPr>
        <p:spPr>
          <a:xfrm flipV="1">
            <a:off x="3917064" y="2698341"/>
            <a:ext cx="2540886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3917064" y="5866506"/>
            <a:ext cx="2540886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3917064" y="3144541"/>
            <a:ext cx="2540886" cy="16301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3939653" y="3026501"/>
            <a:ext cx="2518297" cy="17352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5209390" y="3116456"/>
            <a:ext cx="2678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i="1" baseline="-25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 97.2 [kcal/</a:t>
            </a:r>
            <a:r>
              <a:rPr lang="en-US" altLang="ja-JP" sz="2000" dirty="0" err="1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mol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</a:t>
            </a:r>
          </a:p>
          <a:p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000" i="1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φ</a:t>
            </a:r>
            <a:r>
              <a:rPr lang="el-GR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CCOH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)=180→0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°)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118748" y="4026513"/>
            <a:ext cx="2678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i="1" baseline="-25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= 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97.5 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[kcal/</a:t>
            </a:r>
            <a:r>
              <a:rPr lang="en-US" altLang="ja-JP" sz="2000" dirty="0" err="1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mol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]</a:t>
            </a:r>
          </a:p>
          <a:p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l-GR" altLang="ja-JP" sz="2000" i="1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φ</a:t>
            </a:r>
            <a:r>
              <a:rPr lang="el-GR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CCOH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)=0→180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°)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5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Method-II: conformation-dependent energetic offset scheme 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7"/>
            <a:ext cx="7886700" cy="5284934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By introduction of the conformation-dependent free energy offset </a:t>
            </a:r>
            <a:r>
              <a:rPr lang="en-US" altLang="ja-JP" dirty="0"/>
              <a:t>term, the 	</a:t>
            </a:r>
            <a:r>
              <a:rPr lang="en-US" altLang="ja-JP" dirty="0" smtClean="0"/>
              <a:t>inconvenient convergence error could be reduced.</a:t>
            </a:r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-1066451" y="3731947"/>
            <a:ext cx="2960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sz="1600" dirty="0" smtClean="0">
                <a:solidFill>
                  <a:srgbClr val="000000"/>
                </a:solidFill>
                <a:latin typeface="+mj-lt"/>
              </a:rPr>
              <a:t>Averaged deprotonation ratio &lt;</a:t>
            </a:r>
            <a:r>
              <a:rPr lang="el-GR" altLang="ja-JP" sz="1600" dirty="0" smtClean="0">
                <a:solidFill>
                  <a:srgbClr val="000000"/>
                </a:solidFill>
                <a:latin typeface="+mj-lt"/>
                <a:ea typeface="ＭＳ Ｐゴシック" panose="020B0600070205080204" pitchFamily="50" charset="-128"/>
              </a:rPr>
              <a:t>λ</a:t>
            </a:r>
            <a:r>
              <a:rPr lang="en-US" altLang="ja-JP" sz="1600" dirty="0" smtClean="0">
                <a:solidFill>
                  <a:srgbClr val="000000"/>
                </a:solidFill>
                <a:latin typeface="+mj-lt"/>
              </a:rPr>
              <a:t>&gt;</a:t>
            </a:r>
            <a:endParaRPr lang="en-US" altLang="ja-JP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330303"/>
            <a:ext cx="5116817" cy="3798137"/>
          </a:xfrm>
          <a:prstGeom prst="rect">
            <a:avLst/>
          </a:prstGeom>
        </p:spPr>
      </p:pic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96322"/>
              </p:ext>
            </p:extLst>
          </p:nvPr>
        </p:nvGraphicFramePr>
        <p:xfrm>
          <a:off x="5745467" y="2420947"/>
          <a:ext cx="32761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Equation" r:id="rId5" imgW="2184120" imgH="482400" progId="Equation.DSMT4">
                  <p:embed/>
                </p:oleObj>
              </mc:Choice>
              <mc:Fallback>
                <p:oleObj name="Equation" r:id="rId5" imgW="2184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5467" y="2420947"/>
                        <a:ext cx="3276180" cy="7236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5911859" y="4485148"/>
            <a:ext cx="29819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Figure II. </a:t>
            </a:r>
          </a:p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Titration curve for acetic acid with conformation-dependent 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000" i="1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 scheme (two </a:t>
            </a:r>
            <a:r>
              <a:rPr lang="el-GR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000" i="1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dirty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offsets).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77706" y="2104941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+mj-lt"/>
                <a:ea typeface="ＭＳ Ｐゴシック" panose="020B0600070205080204" pitchFamily="50" charset="-128"/>
              </a:rPr>
              <a:t>pH</a:t>
            </a:r>
            <a:endParaRPr lang="ja-JP" altLang="en-US" sz="1600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15050" y="3372458"/>
            <a:ext cx="2724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/>
              <a:t>Δ</a:t>
            </a:r>
            <a:r>
              <a:rPr lang="en-US" altLang="ja-JP" sz="2000" i="1" dirty="0"/>
              <a:t>G</a:t>
            </a:r>
            <a:r>
              <a:rPr lang="en-US" altLang="ja-JP" sz="2000" dirty="0"/>
              <a:t> for MC trial is switched depending on conformation.</a:t>
            </a:r>
          </a:p>
        </p:txBody>
      </p:sp>
      <p:sp>
        <p:nvSpPr>
          <p:cNvPr id="10" name="右矢印 9"/>
          <p:cNvSpPr/>
          <p:nvPr/>
        </p:nvSpPr>
        <p:spPr>
          <a:xfrm rot="16200000">
            <a:off x="1616863" y="4281763"/>
            <a:ext cx="702365" cy="808382"/>
          </a:xfrm>
          <a:prstGeom prst="rightArrow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5400000">
            <a:off x="3624575" y="2740356"/>
            <a:ext cx="702365" cy="808382"/>
          </a:xfrm>
          <a:prstGeom prst="rightArrow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6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Method-II: </a:t>
            </a:r>
            <a:r>
              <a:rPr lang="en-US" altLang="ja-JP" sz="2400" dirty="0"/>
              <a:t>conformation-dependent energetic offset scheme 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7"/>
            <a:ext cx="7886700" cy="5266463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/>
              <a:t>The </a:t>
            </a:r>
            <a:r>
              <a:rPr lang="en-US" altLang="ja-JP" dirty="0" smtClean="0"/>
              <a:t>large </a:t>
            </a:r>
            <a:r>
              <a:rPr lang="en-US" altLang="ja-JP" dirty="0"/>
              <a:t>gap from </a:t>
            </a:r>
            <a:r>
              <a:rPr lang="en-US" altLang="ja-JP" dirty="0" smtClean="0"/>
              <a:t>theory </a:t>
            </a:r>
            <a:r>
              <a:rPr lang="en-US" altLang="ja-JP" dirty="0"/>
              <a:t>curve (</a:t>
            </a:r>
            <a:r>
              <a:rPr lang="en-US" altLang="ja-JP" dirty="0" smtClean="0"/>
              <a:t>Henderson-Hasselbalch equation, HH equation in fig.) is not obserbed by introduction the conformation-dependent energy offset.</a:t>
            </a:r>
          </a:p>
          <a:p>
            <a:pPr algn="just"/>
            <a:r>
              <a:rPr lang="en-US" altLang="ja-JP" dirty="0" smtClean="0"/>
              <a:t>However, there is tendency that deprotonation ratio is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/>
              <a:t>U</a:t>
            </a:r>
            <a:r>
              <a:rPr lang="en-US" altLang="ja-JP" dirty="0" smtClean="0"/>
              <a:t>nderestimated in high pH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Overestimated in low pH</a:t>
            </a:r>
          </a:p>
        </p:txBody>
      </p:sp>
    </p:spTree>
    <p:extLst>
      <p:ext uri="{BB962C8B-B14F-4D97-AF65-F5344CB8AC3E}">
        <p14:creationId xmlns:p14="http://schemas.microsoft.com/office/powerpoint/2010/main" val="1253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Method-II: </a:t>
            </a:r>
            <a:r>
              <a:rPr lang="en-US" altLang="ja-JP" sz="2400" dirty="0"/>
              <a:t>conformation-dependent energetic offset scheme 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7"/>
            <a:ext cx="7886700" cy="5266463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In addition, as a energy difference </a:t>
            </a:r>
            <a:r>
              <a:rPr lang="el-GR" altLang="ja-JP" dirty="0" smtClean="0"/>
              <a:t>Δ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 </a:t>
            </a:r>
            <a:r>
              <a:rPr lang="en-US" altLang="ja-JP" dirty="0"/>
              <a:t>between system before and after the switch, </a:t>
            </a:r>
            <a:r>
              <a:rPr lang="en-US" altLang="ja-JP" dirty="0" smtClean="0"/>
              <a:t>I investigated two functions: the total energy </a:t>
            </a:r>
            <a:r>
              <a:rPr lang="en-US" altLang="ja-JP" dirty="0"/>
              <a:t>(</a:t>
            </a:r>
            <a:r>
              <a:rPr lang="en-US" altLang="ja-JP" dirty="0" err="1" smtClean="0">
                <a:latin typeface="Courier New" panose="02070309020205020404" pitchFamily="49" charset="0"/>
                <a:ea typeface="ＭＳ 明朝" panose="02020609040205080304" pitchFamily="17" charset="-128"/>
              </a:rPr>
              <a:t>Etot</a:t>
            </a:r>
            <a:r>
              <a:rPr lang="en-US" altLang="ja-JP" dirty="0" smtClean="0"/>
              <a:t>) and potential energy (</a:t>
            </a:r>
            <a:r>
              <a:rPr lang="en-US" altLang="ja-JP" dirty="0" err="1" smtClean="0">
                <a:solidFill>
                  <a:prstClr val="black"/>
                </a:solidFill>
                <a:latin typeface="Courier New" panose="02070309020205020404" pitchFamily="49" charset="0"/>
                <a:ea typeface="ＭＳ 明朝" panose="02020609040205080304" pitchFamily="17" charset="-128"/>
              </a:rPr>
              <a:t>Eptot</a:t>
            </a:r>
            <a:r>
              <a:rPr lang="en-US" altLang="ja-JP" dirty="0" smtClean="0"/>
              <a:t>).</a:t>
            </a:r>
          </a:p>
          <a:p>
            <a:pPr algn="just"/>
            <a:r>
              <a:rPr lang="en-US" altLang="ja-JP" dirty="0" smtClean="0"/>
              <a:t>In compared with </a:t>
            </a:r>
            <a:r>
              <a:rPr lang="en-US" altLang="ja-JP" dirty="0"/>
              <a:t>the result </a:t>
            </a:r>
            <a:r>
              <a:rPr lang="en-US" altLang="ja-JP" dirty="0" smtClean="0"/>
              <a:t>using </a:t>
            </a:r>
            <a:r>
              <a:rPr lang="en-US" altLang="ja-JP" dirty="0" err="1">
                <a:solidFill>
                  <a:prstClr val="black"/>
                </a:solidFill>
                <a:latin typeface="Courier New" panose="02070309020205020404" pitchFamily="49" charset="0"/>
                <a:ea typeface="ＭＳ 明朝" panose="02020609040205080304" pitchFamily="17" charset="-128"/>
              </a:rPr>
              <a:t>Etot</a:t>
            </a:r>
            <a:r>
              <a:rPr lang="en-US" altLang="ja-JP" dirty="0">
                <a:solidFill>
                  <a:prstClr val="black"/>
                </a:solidFill>
                <a:latin typeface="Courier New" panose="02070309020205020404" pitchFamily="49" charset="0"/>
                <a:ea typeface="ＭＳ 明朝" panose="02020609040205080304" pitchFamily="17" charset="-128"/>
              </a:rPr>
              <a:t> </a:t>
            </a:r>
            <a:r>
              <a:rPr lang="en-US" altLang="ja-JP" dirty="0" smtClean="0"/>
              <a:t>and </a:t>
            </a:r>
            <a:r>
              <a:rPr lang="en-US" altLang="ja-JP" dirty="0" err="1" smtClean="0">
                <a:solidFill>
                  <a:prstClr val="black"/>
                </a:solidFill>
                <a:latin typeface="Courier New" panose="02070309020205020404" pitchFamily="49" charset="0"/>
                <a:ea typeface="ＭＳ 明朝" panose="02020609040205080304" pitchFamily="17" charset="-128"/>
              </a:rPr>
              <a:t>Eptot</a:t>
            </a:r>
            <a:r>
              <a:rPr lang="en-US" altLang="ja-JP" dirty="0" smtClean="0"/>
              <a:t>, the titration curve by </a:t>
            </a:r>
            <a:r>
              <a:rPr lang="en-US" altLang="ja-JP" dirty="0" err="1" smtClean="0">
                <a:solidFill>
                  <a:prstClr val="black"/>
                </a:solidFill>
                <a:latin typeface="Courier New" panose="02070309020205020404" pitchFamily="49" charset="0"/>
                <a:ea typeface="ＭＳ 明朝" panose="02020609040205080304" pitchFamily="17" charset="-128"/>
              </a:rPr>
              <a:t>Eptot</a:t>
            </a:r>
            <a:r>
              <a:rPr lang="en-US" altLang="ja-JP" dirty="0" smtClean="0">
                <a:solidFill>
                  <a:prstClr val="black"/>
                </a:solidFill>
                <a:latin typeface="Courier New" panose="02070309020205020404" pitchFamily="49" charset="0"/>
                <a:ea typeface="ＭＳ 明朝" panose="02020609040205080304" pitchFamily="17" charset="-128"/>
              </a:rPr>
              <a:t> </a:t>
            </a:r>
            <a:r>
              <a:rPr lang="en-US" altLang="ja-JP" dirty="0" smtClean="0"/>
              <a:t>is close to theory curve.</a:t>
            </a:r>
          </a:p>
          <a:p>
            <a:pPr algn="just"/>
            <a:r>
              <a:rPr lang="en-US" altLang="ja-JP" dirty="0" smtClean="0"/>
              <a:t>It is considered that this is originated in energy </a:t>
            </a:r>
            <a:r>
              <a:rPr lang="en-US" altLang="ja-JP" dirty="0"/>
              <a:t>fluctuation, </a:t>
            </a:r>
            <a:r>
              <a:rPr lang="en-US" altLang="ja-JP" dirty="0" smtClean="0"/>
              <a:t>since </a:t>
            </a:r>
            <a:r>
              <a:rPr lang="en-US" altLang="ja-JP" dirty="0"/>
              <a:t>the fluctuation of </a:t>
            </a:r>
            <a:r>
              <a:rPr lang="en-US" altLang="ja-JP" dirty="0" err="1">
                <a:solidFill>
                  <a:prstClr val="black"/>
                </a:solidFill>
                <a:latin typeface="Courier New" panose="02070309020205020404" pitchFamily="49" charset="0"/>
                <a:ea typeface="ＭＳ 明朝" panose="02020609040205080304" pitchFamily="17" charset="-128"/>
              </a:rPr>
              <a:t>Etot</a:t>
            </a:r>
            <a:r>
              <a:rPr lang="en-US" altLang="ja-JP" dirty="0" smtClean="0"/>
              <a:t> (</a:t>
            </a:r>
            <a:r>
              <a:rPr lang="el-GR" altLang="ja-JP" dirty="0" smtClean="0"/>
              <a:t>σ</a:t>
            </a:r>
            <a:r>
              <a:rPr lang="en-US" altLang="ja-JP" dirty="0" smtClean="0"/>
              <a:t>=2.3[kcal/</a:t>
            </a:r>
            <a:r>
              <a:rPr lang="en-US" altLang="ja-JP" dirty="0" err="1" smtClean="0"/>
              <a:t>mol</a:t>
            </a:r>
            <a:r>
              <a:rPr lang="en-US" altLang="ja-JP" dirty="0" smtClean="0"/>
              <a:t>]) </a:t>
            </a:r>
            <a:r>
              <a:rPr lang="en-US" altLang="ja-JP" dirty="0"/>
              <a:t>is larger than one of </a:t>
            </a:r>
            <a:r>
              <a:rPr lang="en-US" altLang="ja-JP" dirty="0" err="1" smtClean="0">
                <a:solidFill>
                  <a:prstClr val="black"/>
                </a:solidFill>
                <a:latin typeface="Courier New" panose="02070309020205020404" pitchFamily="49" charset="0"/>
                <a:ea typeface="ＭＳ 明朝" panose="02020609040205080304" pitchFamily="17" charset="-128"/>
              </a:rPr>
              <a:t>Eptot</a:t>
            </a:r>
            <a:r>
              <a:rPr lang="en-US" altLang="ja-JP" dirty="0" smtClean="0"/>
              <a:t> (</a:t>
            </a:r>
            <a:r>
              <a:rPr lang="el-GR" altLang="ja-JP" dirty="0"/>
              <a:t>σ</a:t>
            </a:r>
            <a:r>
              <a:rPr lang="en-US" altLang="ja-JP" dirty="0"/>
              <a:t>=</a:t>
            </a:r>
            <a:r>
              <a:rPr lang="en-US" altLang="ja-JP" dirty="0" smtClean="0"/>
              <a:t>1.5[kcal/</a:t>
            </a:r>
            <a:r>
              <a:rPr lang="en-US" altLang="ja-JP" dirty="0" err="1" smtClean="0"/>
              <a:t>mol</a:t>
            </a:r>
            <a:r>
              <a:rPr lang="en-US" altLang="ja-JP" dirty="0"/>
              <a:t>]</a:t>
            </a:r>
            <a:r>
              <a:rPr lang="en-US" altLang="ja-JP" dirty="0" smtClean="0"/>
              <a:t>).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75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22" y="2446889"/>
            <a:ext cx="5477731" cy="4069433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Method-III: Correction term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969418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By introducing the correction term, titration curve become close to theory curve.</a:t>
            </a:r>
          </a:p>
          <a:p>
            <a:pPr algn="just"/>
            <a:endParaRPr lang="en-US" altLang="ja-JP" dirty="0" smtClean="0"/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-1043678" y="4107865"/>
            <a:ext cx="2960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ja-JP" sz="1600" dirty="0" smtClean="0">
                <a:solidFill>
                  <a:srgbClr val="000000"/>
                </a:solidFill>
                <a:latin typeface="+mj-lt"/>
              </a:rPr>
              <a:t>Averaged deprotonation ratio &lt;</a:t>
            </a:r>
            <a:r>
              <a:rPr lang="el-GR" altLang="ja-JP" sz="1600" dirty="0" smtClean="0">
                <a:solidFill>
                  <a:srgbClr val="000000"/>
                </a:solidFill>
                <a:latin typeface="+mj-lt"/>
                <a:ea typeface="ＭＳ Ｐゴシック" panose="020B0600070205080204" pitchFamily="50" charset="-128"/>
              </a:rPr>
              <a:t>λ</a:t>
            </a:r>
            <a:r>
              <a:rPr lang="en-US" altLang="ja-JP" sz="1600" dirty="0" smtClean="0">
                <a:solidFill>
                  <a:srgbClr val="000000"/>
                </a:solidFill>
                <a:latin typeface="+mj-lt"/>
              </a:rPr>
              <a:t>&gt;</a:t>
            </a:r>
            <a:endParaRPr lang="en-US" altLang="ja-JP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018557" y="4653160"/>
            <a:ext cx="2953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Figure III. </a:t>
            </a:r>
          </a:p>
          <a:p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Titration curve for acetic acid with correction term</a:t>
            </a: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220458"/>
              </p:ext>
            </p:extLst>
          </p:nvPr>
        </p:nvGraphicFramePr>
        <p:xfrm>
          <a:off x="2222640" y="1939289"/>
          <a:ext cx="469872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Equation" r:id="rId5" imgW="2349360" imgH="253800" progId="Equation.DSMT4">
                  <p:embed/>
                </p:oleObj>
              </mc:Choice>
              <mc:Fallback>
                <p:oleObj name="Equation" r:id="rId5" imgW="234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2640" y="1939289"/>
                        <a:ext cx="4698720" cy="507600"/>
                      </a:xfrm>
                      <a:prstGeom prst="rect">
                        <a:avLst/>
                      </a:prstGeom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662779"/>
              </p:ext>
            </p:extLst>
          </p:nvPr>
        </p:nvGraphicFramePr>
        <p:xfrm>
          <a:off x="6018557" y="3609683"/>
          <a:ext cx="278100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Equation" r:id="rId7" imgW="1854000" imgH="482400" progId="Equation.DSMT4">
                  <p:embed/>
                </p:oleObj>
              </mc:Choice>
              <mc:Fallback>
                <p:oleObj name="Equation" r:id="rId7" imgW="1854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8557" y="3609683"/>
                        <a:ext cx="278100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正方形/長方形 23"/>
          <p:cNvSpPr/>
          <p:nvPr/>
        </p:nvSpPr>
        <p:spPr>
          <a:xfrm>
            <a:off x="5952898" y="2561588"/>
            <a:ext cx="2912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The Correction term is determined empirically based on the fluctuation.</a:t>
            </a:r>
          </a:p>
        </p:txBody>
      </p:sp>
    </p:spTree>
    <p:extLst>
      <p:ext uri="{BB962C8B-B14F-4D97-AF65-F5344CB8AC3E}">
        <p14:creationId xmlns:p14="http://schemas.microsoft.com/office/powerpoint/2010/main" val="26190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Summary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7"/>
            <a:ext cx="7886700" cy="119169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ja-JP" sz="3000" dirty="0" smtClean="0"/>
              <a:t>Method </a:t>
            </a:r>
            <a:r>
              <a:rPr lang="en-US" altLang="ja-JP" sz="3000" dirty="0"/>
              <a:t>III </a:t>
            </a:r>
            <a:r>
              <a:rPr lang="en-US" altLang="ja-JP" sz="3000" dirty="0" smtClean="0"/>
              <a:t>was able to reproduce theory titration curve (with four offsets and correction term (C=2.0)).</a:t>
            </a:r>
          </a:p>
          <a:p>
            <a:pPr algn="just"/>
            <a:endParaRPr lang="en-US" altLang="ja-JP" dirty="0" smtClean="0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613360"/>
              </p:ext>
            </p:extLst>
          </p:nvPr>
        </p:nvGraphicFramePr>
        <p:xfrm>
          <a:off x="905346" y="2263113"/>
          <a:ext cx="7610004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012"/>
                <a:gridCol w="2210012"/>
                <a:gridCol w="1594990"/>
                <a:gridCol w="15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Entry</a:t>
                      </a:r>
                      <a:endParaRPr kumimoji="1" lang="ja-JP" altLang="en-US" sz="20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Parameters</a:t>
                      </a:r>
                      <a:endParaRPr kumimoji="1" lang="ja-JP" altLang="en-US" sz="20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r>
                        <a:rPr kumimoji="1" lang="en-US" altLang="ja-JP" sz="2000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  <a:r>
                        <a:rPr kumimoji="1" lang="en-US" altLang="ja-JP" sz="2000" i="0" baseline="-25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endParaRPr kumimoji="1" lang="ja-JP" altLang="en-US" sz="2000" i="0" baseline="-25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Hill coefficient, </a:t>
                      </a:r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kumimoji="1" lang="ja-JP" altLang="en-US" sz="20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Prediction by </a:t>
                      </a:r>
                      <a:r>
                        <a:rPr kumimoji="1" lang="en-US" altLang="ja-JP" sz="2000" i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CpH</a:t>
                      </a:r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method</a:t>
                      </a:r>
                      <a:endParaRPr kumimoji="1" lang="ja-JP" altLang="en-US" sz="20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I. Simple </a:t>
                      </a:r>
                      <a:r>
                        <a:rPr kumimoji="1" lang="en-US" altLang="ja-JP" sz="2000" i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CpH</a:t>
                      </a:r>
                      <a:endParaRPr kumimoji="1" lang="en-US" altLang="ja-JP" sz="2000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One </a:t>
                      </a:r>
                      <a:r>
                        <a:rPr kumimoji="1" lang="el-GR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  <a:r>
                        <a:rPr kumimoji="1" lang="en-US" altLang="ja-JP" sz="20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offsets</a:t>
                      </a:r>
                      <a:endParaRPr kumimoji="1" lang="ja-JP" altLang="en-US" sz="20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i="0" dirty="0" smtClean="0">
                          <a:latin typeface="+mj-lt"/>
                        </a:rPr>
                        <a:t>3.99</a:t>
                      </a:r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i="0" dirty="0" smtClean="0">
                          <a:latin typeface="+mj-lt"/>
                        </a:rPr>
                        <a:t>0.41</a:t>
                      </a:r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II. Modified </a:t>
                      </a:r>
                      <a:r>
                        <a:rPr kumimoji="1" lang="el-GR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Two </a:t>
                      </a:r>
                      <a:r>
                        <a:rPr kumimoji="1" lang="el-GR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 offsets</a:t>
                      </a:r>
                      <a:endParaRPr kumimoji="1" lang="ja-JP" altLang="en-US" sz="20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i="0" dirty="0" smtClean="0">
                          <a:latin typeface="+mj-lt"/>
                        </a:rPr>
                        <a:t>4.56</a:t>
                      </a:r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i="0" dirty="0" smtClean="0">
                          <a:latin typeface="+mj-lt"/>
                        </a:rPr>
                        <a:t>0.45</a:t>
                      </a:r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Four</a:t>
                      </a:r>
                      <a:r>
                        <a:rPr kumimoji="1" lang="en-US" altLang="ja-JP" sz="20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kumimoji="1" lang="el-GR" altLang="ja-JP" sz="20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kumimoji="1" lang="en-US" altLang="ja-JP" sz="20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 offsets</a:t>
                      </a:r>
                      <a:endParaRPr kumimoji="1" lang="ja-JP" altLang="en-US" sz="20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i="0" dirty="0" smtClean="0">
                          <a:latin typeface="+mj-lt"/>
                        </a:rPr>
                        <a:t>4.62</a:t>
                      </a:r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i="0" dirty="0" smtClean="0">
                          <a:latin typeface="+mj-lt"/>
                        </a:rPr>
                        <a:t>0.42</a:t>
                      </a:r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III. Modified </a:t>
                      </a:r>
                      <a:r>
                        <a:rPr kumimoji="1" lang="el-GR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 (Four</a:t>
                      </a:r>
                      <a:r>
                        <a:rPr kumimoji="1" lang="en-US" altLang="ja-JP" sz="2000" i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kumimoji="1" lang="el-GR" altLang="ja-JP" sz="2000" i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Δ</a:t>
                      </a:r>
                      <a:r>
                        <a:rPr kumimoji="1" lang="en-US" altLang="ja-JP" sz="2000" i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 offsets</a:t>
                      </a:r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+ Correction term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C=1.5</a:t>
                      </a:r>
                      <a:endParaRPr kumimoji="1" lang="ja-JP" altLang="en-US" sz="20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i="0" u="none" dirty="0" smtClean="0">
                          <a:latin typeface="+mj-lt"/>
                        </a:rPr>
                        <a:t>4.60</a:t>
                      </a:r>
                      <a:endParaRPr lang="ja-JP" altLang="en-US" sz="2000" b="0" i="0" u="none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i="0" u="none" dirty="0" smtClean="0">
                          <a:latin typeface="+mj-lt"/>
                        </a:rPr>
                        <a:t>0.88</a:t>
                      </a:r>
                      <a:endParaRPr lang="ja-JP" altLang="en-US" sz="2000" b="0" i="0" u="none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C=1.7</a:t>
                      </a: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i="0" u="none" dirty="0" smtClean="0">
                          <a:latin typeface="+mj-lt"/>
                        </a:rPr>
                        <a:t>4.65</a:t>
                      </a:r>
                      <a:endParaRPr lang="ja-JP" altLang="en-US" sz="2000" b="0" i="0" u="none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0" i="0" u="none" dirty="0" smtClean="0">
                          <a:latin typeface="+mj-lt"/>
                        </a:rPr>
                        <a:t>0.97</a:t>
                      </a:r>
                      <a:endParaRPr lang="ja-JP" altLang="en-US" sz="2000" b="0" i="0" u="none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C=2.0</a:t>
                      </a: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i="0" u="sng" dirty="0" smtClean="0">
                          <a:latin typeface="+mj-lt"/>
                        </a:rPr>
                        <a:t>4.69</a:t>
                      </a:r>
                      <a:endParaRPr lang="ja-JP" altLang="en-US" sz="2000" b="1" i="0" u="sng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i="0" u="sng" dirty="0" smtClean="0">
                          <a:latin typeface="+mj-lt"/>
                        </a:rPr>
                        <a:t>1.02</a:t>
                      </a:r>
                      <a:endParaRPr lang="ja-JP" altLang="en-US" sz="2000" b="1" i="0" u="sng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Theory</a:t>
                      </a:r>
                      <a:endParaRPr kumimoji="1" lang="ja-JP" altLang="en-US" sz="20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i="0" dirty="0" smtClean="0">
                          <a:latin typeface="+mj-lt"/>
                        </a:rPr>
                        <a:t>4.76</a:t>
                      </a:r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i="0" dirty="0" smtClean="0">
                          <a:latin typeface="+mj-lt"/>
                        </a:rPr>
                        <a:t>1</a:t>
                      </a:r>
                      <a:endParaRPr lang="ja-JP" altLang="en-US" sz="2000" i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0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Conclusion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28650" y="1061883"/>
            <a:ext cx="7886700" cy="516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dirty="0"/>
              <a:t>I </a:t>
            </a:r>
            <a:r>
              <a:rPr lang="en-US" altLang="ja-JP" dirty="0" smtClean="0"/>
              <a:t>have developed new constant pH (</a:t>
            </a:r>
            <a:r>
              <a:rPr lang="en-US" altLang="ja-JP" dirty="0" err="1" smtClean="0"/>
              <a:t>CpH</a:t>
            </a:r>
            <a:r>
              <a:rPr lang="en-US" altLang="ja-JP" dirty="0" smtClean="0"/>
              <a:t>) method combined with semi-empirical quantum </a:t>
            </a:r>
            <a:r>
              <a:rPr lang="en-US" altLang="ja-JP" dirty="0"/>
              <a:t>mechanics method, </a:t>
            </a:r>
            <a:r>
              <a:rPr lang="en-US" altLang="ja-JP" dirty="0" smtClean="0"/>
              <a:t>simple </a:t>
            </a:r>
            <a:r>
              <a:rPr lang="en-US" altLang="ja-JP" dirty="0"/>
              <a:t>implementation and two </a:t>
            </a:r>
            <a:r>
              <a:rPr lang="en-US" altLang="ja-JP" dirty="0" smtClean="0"/>
              <a:t>variants.</a:t>
            </a:r>
          </a:p>
          <a:p>
            <a:pPr algn="just"/>
            <a:r>
              <a:rPr lang="en-US" altLang="ja-JP" dirty="0" smtClean="0"/>
              <a:t>Method-III showed </a:t>
            </a:r>
            <a:r>
              <a:rPr lang="en-US" altLang="ja-JP" dirty="0"/>
              <a:t>best </a:t>
            </a:r>
            <a:r>
              <a:rPr lang="en-US" altLang="ja-JP" dirty="0" smtClean="0"/>
              <a:t>computational accuracy </a:t>
            </a:r>
            <a:r>
              <a:rPr lang="en-US" altLang="ja-JP" dirty="0"/>
              <a:t>in the three </a:t>
            </a:r>
            <a:r>
              <a:rPr lang="en-US" altLang="ja-JP" dirty="0" smtClean="0"/>
              <a:t>methods, but is </a:t>
            </a:r>
            <a:r>
              <a:rPr lang="en-US" altLang="ja-JP" dirty="0"/>
              <a:t>not perfectly.</a:t>
            </a:r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marL="0" indent="0" algn="just">
              <a:buNone/>
            </a:pPr>
            <a:r>
              <a:rPr lang="en-US" altLang="ja-JP" dirty="0" smtClean="0"/>
              <a:t>&lt;Next plan&gt;</a:t>
            </a:r>
          </a:p>
          <a:p>
            <a:pPr algn="just"/>
            <a:r>
              <a:rPr lang="en-US" altLang="ja-JP" dirty="0"/>
              <a:t>To enhance </a:t>
            </a:r>
            <a:r>
              <a:rPr lang="en-US" altLang="ja-JP" dirty="0" smtClean="0"/>
              <a:t>reproducibility of titration curve, </a:t>
            </a:r>
            <a:r>
              <a:rPr lang="en-US" altLang="ja-JP" dirty="0" err="1" smtClean="0"/>
              <a:t>p</a:t>
            </a:r>
            <a:r>
              <a:rPr lang="en-US" altLang="ja-JP" i="1" dirty="0" err="1" smtClean="0"/>
              <a:t>K</a:t>
            </a:r>
            <a:r>
              <a:rPr lang="en-US" altLang="ja-JP" baseline="-25000" dirty="0" err="1" smtClean="0"/>
              <a:t>a</a:t>
            </a:r>
            <a:r>
              <a:rPr lang="en-US" altLang="ja-JP" dirty="0" smtClean="0"/>
              <a:t> </a:t>
            </a:r>
            <a:r>
              <a:rPr lang="en-US" altLang="ja-JP" dirty="0"/>
              <a:t>and </a:t>
            </a:r>
            <a:r>
              <a:rPr lang="en-US" altLang="ja-JP" dirty="0" smtClean="0"/>
              <a:t>Hill coefficient</a:t>
            </a:r>
            <a:r>
              <a:rPr lang="en-US" altLang="ja-JP" dirty="0"/>
              <a:t>, </a:t>
            </a:r>
            <a:r>
              <a:rPr lang="en-US" altLang="ja-JP" dirty="0" smtClean="0"/>
              <a:t>I will improve the </a:t>
            </a:r>
            <a:r>
              <a:rPr lang="en-US" altLang="ja-JP" dirty="0" err="1" smtClean="0"/>
              <a:t>CpH</a:t>
            </a:r>
            <a:r>
              <a:rPr lang="en-US" altLang="ja-JP" dirty="0" smtClean="0"/>
              <a:t> scheme.</a:t>
            </a:r>
          </a:p>
          <a:p>
            <a:pPr algn="just"/>
            <a:r>
              <a:rPr lang="en-US" altLang="ja-JP" dirty="0" smtClean="0"/>
              <a:t>After, I plan to apply it to more complex system, multi-titratable carboxylic acid. </a:t>
            </a:r>
          </a:p>
        </p:txBody>
      </p:sp>
    </p:spTree>
    <p:extLst>
      <p:ext uri="{BB962C8B-B14F-4D97-AF65-F5344CB8AC3E}">
        <p14:creationId xmlns:p14="http://schemas.microsoft.com/office/powerpoint/2010/main" val="6542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772531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Thank you </a:t>
            </a:r>
            <a:r>
              <a:rPr lang="en-US" altLang="ja-JP" smtClean="0"/>
              <a:t>for your attention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4549" y="2772531"/>
            <a:ext cx="384101" cy="6804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3434542"/>
            <a:ext cx="82708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Background: Computational approach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For modeling and theoretical computation of pH effects, pH-related processes have been attracting interest.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altLang="ja-JP" dirty="0" smtClean="0"/>
              <a:t>A Quantum </a:t>
            </a:r>
            <a:r>
              <a:rPr lang="en-US" altLang="ja-JP" dirty="0"/>
              <a:t>M</a:t>
            </a:r>
            <a:r>
              <a:rPr lang="en-US" altLang="ja-JP" dirty="0" smtClean="0"/>
              <a:t>echanical </a:t>
            </a:r>
            <a:r>
              <a:rPr lang="en-US" altLang="ja-JP" dirty="0"/>
              <a:t>T</a:t>
            </a:r>
            <a:r>
              <a:rPr lang="en-US" altLang="ja-JP" dirty="0" smtClean="0"/>
              <a:t>reatment</a:t>
            </a:r>
          </a:p>
          <a:p>
            <a:pPr lvl="1" algn="just"/>
            <a:r>
              <a:rPr lang="en-US" altLang="ja-JP" dirty="0" smtClean="0"/>
              <a:t>Direct estimation </a:t>
            </a:r>
            <a:r>
              <a:rPr lang="en-US" altLang="ja-JP" dirty="0" err="1" smtClean="0"/>
              <a:t>p</a:t>
            </a:r>
            <a:r>
              <a:rPr lang="en-US" altLang="ja-JP" i="1" dirty="0" err="1" smtClean="0"/>
              <a:t>K</a:t>
            </a:r>
            <a:r>
              <a:rPr lang="en-US" altLang="ja-JP" baseline="-25000" dirty="0" err="1" smtClean="0"/>
              <a:t>a</a:t>
            </a:r>
            <a:r>
              <a:rPr lang="en-US" altLang="ja-JP" dirty="0" smtClean="0"/>
              <a:t> from thermodynamic cycle for deprotonation reaction in solution</a:t>
            </a:r>
          </a:p>
          <a:p>
            <a:pPr lvl="1" algn="just"/>
            <a:endParaRPr lang="en-US" altLang="ja-JP" dirty="0"/>
          </a:p>
          <a:p>
            <a:pPr lvl="1" algn="just"/>
            <a:endParaRPr lang="en-US" altLang="ja-JP" dirty="0" smtClean="0"/>
          </a:p>
          <a:p>
            <a:pPr lvl="1" algn="just"/>
            <a:endParaRPr lang="en-US" altLang="ja-JP" dirty="0"/>
          </a:p>
          <a:p>
            <a:pPr lvl="1" algn="just"/>
            <a:endParaRPr lang="en-US" altLang="ja-JP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185863" y="3493238"/>
            <a:ext cx="5673347" cy="2344980"/>
            <a:chOff x="2185863" y="3493238"/>
            <a:chExt cx="5673347" cy="234498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863" y="4292836"/>
              <a:ext cx="4845299" cy="901746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2185863" y="5591997"/>
              <a:ext cx="3035044" cy="24622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1000" dirty="0" smtClean="0">
                  <a:cs typeface="Times New Roman" pitchFamily="18" charset="0"/>
                </a:rPr>
                <a:t>[</a:t>
              </a:r>
              <a:r>
                <a:rPr lang="en-US" altLang="ja-JP" sz="1000" dirty="0">
                  <a:cs typeface="Times New Roman" pitchFamily="18" charset="0"/>
                </a:rPr>
                <a:t>4</a:t>
              </a:r>
              <a:r>
                <a:rPr lang="en-US" altLang="ja-JP" sz="1000" dirty="0" smtClean="0">
                  <a:cs typeface="Times New Roman" pitchFamily="18" charset="0"/>
                </a:rPr>
                <a:t>] F. </a:t>
              </a:r>
              <a:r>
                <a:rPr lang="pt-BR" altLang="ja-JP" sz="1000" dirty="0" smtClean="0">
                  <a:cs typeface="Times New Roman" pitchFamily="18" charset="0"/>
                </a:rPr>
                <a:t>Barroso daSilva, et al., </a:t>
              </a:r>
              <a:r>
                <a:rPr lang="pt-BR" altLang="ja-JP" sz="1000" i="1" dirty="0" smtClean="0">
                  <a:cs typeface="Times New Roman" pitchFamily="18" charset="0"/>
                </a:rPr>
                <a:t>Biophys. Rev.</a:t>
              </a:r>
              <a:r>
                <a:rPr lang="pt-BR" altLang="ja-JP" sz="1000" dirty="0" smtClean="0">
                  <a:cs typeface="Times New Roman" pitchFamily="18" charset="0"/>
                </a:rPr>
                <a:t>, </a:t>
              </a:r>
              <a:r>
                <a:rPr lang="pt-BR" altLang="ja-JP" sz="1000" b="1" dirty="0" smtClean="0">
                  <a:cs typeface="Times New Roman" pitchFamily="18" charset="0"/>
                </a:rPr>
                <a:t>9</a:t>
              </a:r>
              <a:r>
                <a:rPr lang="pt-BR" altLang="ja-JP" sz="1000" dirty="0" smtClean="0">
                  <a:cs typeface="Times New Roman" pitchFamily="18" charset="0"/>
                </a:rPr>
                <a:t> (2017</a:t>
              </a:r>
              <a:r>
                <a:rPr lang="pt-BR" altLang="ja-JP" sz="1000" dirty="0">
                  <a:cs typeface="Times New Roman" pitchFamily="18" charset="0"/>
                </a:rPr>
                <a:t>) </a:t>
              </a:r>
              <a:r>
                <a:rPr lang="pt-BR" altLang="ja-JP" sz="1000" dirty="0" smtClean="0">
                  <a:cs typeface="Times New Roman" pitchFamily="18" charset="0"/>
                </a:rPr>
                <a:t>699</a:t>
              </a:r>
              <a:r>
                <a:rPr lang="pt-BR" altLang="ja-JP" sz="1000" dirty="0">
                  <a:cs typeface="Times New Roman" pitchFamily="18" charset="0"/>
                </a:rPr>
                <a:t>.</a:t>
              </a:r>
              <a:endParaRPr lang="en-US" altLang="ja-JP" sz="1000" dirty="0">
                <a:cs typeface="Times New Roman" pitchFamily="18" charset="0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185863" y="5323365"/>
              <a:ext cx="56733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ja-JP" sz="1400" dirty="0"/>
                <a:t>Thermodynamic cycle for the </a:t>
              </a:r>
              <a:r>
                <a:rPr lang="en-US" altLang="ja-JP" sz="1400" dirty="0" err="1"/>
                <a:t>p</a:t>
              </a:r>
              <a:r>
                <a:rPr lang="en-US" altLang="ja-JP" sz="1400" i="1" dirty="0" err="1"/>
                <a:t>K</a:t>
              </a:r>
              <a:r>
                <a:rPr lang="en-US" altLang="ja-JP" sz="1400" baseline="-25000" dirty="0" err="1"/>
                <a:t>a</a:t>
              </a:r>
              <a:r>
                <a:rPr lang="en-US" altLang="ja-JP" sz="1400" dirty="0"/>
                <a:t> calculation using the </a:t>
              </a:r>
              <a:r>
                <a:rPr lang="en-US" altLang="ja-JP" sz="1400" dirty="0" smtClean="0"/>
                <a:t>direct method </a:t>
              </a:r>
              <a:r>
                <a:rPr lang="en-US" altLang="ja-JP" sz="1400" baseline="30000" dirty="0" smtClean="0"/>
                <a:t>[4]</a:t>
              </a:r>
              <a:r>
                <a:rPr lang="en-US" altLang="ja-JP" sz="1400" dirty="0" smtClean="0"/>
                <a:t>. </a:t>
              </a:r>
              <a:endParaRPr lang="en-US" altLang="ja-JP" sz="1400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08522"/>
                </p:ext>
              </p:extLst>
            </p:nvPr>
          </p:nvGraphicFramePr>
          <p:xfrm>
            <a:off x="3703385" y="3493238"/>
            <a:ext cx="17526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0" name="Equation" r:id="rId5" imgW="1168200" imgH="482400" progId="Equation.DSMT4">
                    <p:embed/>
                  </p:oleObj>
                </mc:Choice>
                <mc:Fallback>
                  <p:oleObj name="Equation" r:id="rId5" imgW="116820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03385" y="3493238"/>
                          <a:ext cx="17526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550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Background: Computational approach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marL="971550" lvl="1" indent="-514350" algn="just">
              <a:buFont typeface="+mj-lt"/>
              <a:buAutoNum type="romanUcPeriod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 Quantum Mechanical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reatment</a:t>
            </a:r>
          </a:p>
          <a:p>
            <a:pPr lvl="1" algn="just"/>
            <a:r>
              <a:rPr lang="en-US" altLang="ja-JP" dirty="0" smtClean="0"/>
              <a:t>In some cases, these </a:t>
            </a:r>
            <a:r>
              <a:rPr lang="en-US" altLang="ja-JP" dirty="0"/>
              <a:t>methods can </a:t>
            </a:r>
            <a:r>
              <a:rPr lang="en-US" altLang="ja-JP" dirty="0" smtClean="0"/>
              <a:t>predict </a:t>
            </a:r>
            <a:r>
              <a:rPr lang="en-US" altLang="ja-JP" dirty="0" err="1"/>
              <a:t>p</a:t>
            </a:r>
            <a:r>
              <a:rPr lang="en-US" altLang="ja-JP" i="1" dirty="0" err="1"/>
              <a:t>K</a:t>
            </a:r>
            <a:r>
              <a:rPr lang="en-US" altLang="ja-JP" baseline="-25000" dirty="0" err="1"/>
              <a:t>a</a:t>
            </a:r>
            <a:r>
              <a:rPr lang="en-US" altLang="ja-JP" dirty="0"/>
              <a:t> values (accuracy: mean absolute deviations of </a:t>
            </a:r>
            <a:r>
              <a:rPr lang="en-US" altLang="ja-JP" dirty="0" smtClean="0"/>
              <a:t>0.2 </a:t>
            </a:r>
            <a:r>
              <a:rPr lang="en-US" altLang="ja-JP" dirty="0"/>
              <a:t>units </a:t>
            </a:r>
            <a:r>
              <a:rPr lang="en-US" altLang="ja-JP" dirty="0" smtClean="0"/>
              <a:t>[</a:t>
            </a:r>
            <a:r>
              <a:rPr lang="en-US" altLang="ja-JP" dirty="0"/>
              <a:t>3</a:t>
            </a:r>
            <a:r>
              <a:rPr lang="en-US" altLang="ja-JP" dirty="0" smtClean="0"/>
              <a:t>]).</a:t>
            </a:r>
          </a:p>
          <a:p>
            <a:pPr lvl="1" algn="just"/>
            <a:r>
              <a:rPr lang="en-US" altLang="ja-JP" dirty="0" smtClean="0"/>
              <a:t>However, it is </a:t>
            </a:r>
            <a:r>
              <a:rPr lang="en-US" altLang="ja-JP" dirty="0"/>
              <a:t>difficult to include the environmental </a:t>
            </a:r>
            <a:r>
              <a:rPr lang="en-US" altLang="ja-JP" dirty="0" smtClean="0"/>
              <a:t>conditions* from the point of view </a:t>
            </a:r>
            <a:r>
              <a:rPr lang="en-US" altLang="ja-JP" dirty="0"/>
              <a:t>of computational costs</a:t>
            </a:r>
            <a:r>
              <a:rPr lang="en-US" altLang="ja-JP" dirty="0" smtClean="0"/>
              <a:t>.</a:t>
            </a:r>
          </a:p>
          <a:p>
            <a:pPr marL="914400" lvl="2" indent="0" algn="just">
              <a:buNone/>
            </a:pPr>
            <a:r>
              <a:rPr lang="en-US" altLang="ja-JP" dirty="0" smtClean="0"/>
              <a:t>(e.g</a:t>
            </a:r>
            <a:r>
              <a:rPr lang="en-US" altLang="ja-JP" dirty="0"/>
              <a:t>., </a:t>
            </a:r>
            <a:r>
              <a:rPr lang="en-US" altLang="ja-JP" dirty="0" smtClean="0"/>
              <a:t>*ionic </a:t>
            </a:r>
            <a:r>
              <a:rPr lang="en-US" altLang="ja-JP" dirty="0"/>
              <a:t>strength, molecular concentration, presence of other charged molecules, etc</a:t>
            </a:r>
            <a:r>
              <a:rPr lang="en-US" altLang="ja-JP" dirty="0" smtClean="0"/>
              <a:t>.)</a:t>
            </a:r>
          </a:p>
          <a:p>
            <a:pPr lvl="1" algn="just"/>
            <a:r>
              <a:rPr lang="en-US" altLang="ja-JP" dirty="0" smtClean="0"/>
              <a:t>Moreover, they give us a static property and cannot obtain the dynamical descriptions related to solution pH condition.</a:t>
            </a:r>
          </a:p>
        </p:txBody>
      </p:sp>
    </p:spTree>
    <p:extLst>
      <p:ext uri="{BB962C8B-B14F-4D97-AF65-F5344CB8AC3E}">
        <p14:creationId xmlns:p14="http://schemas.microsoft.com/office/powerpoint/2010/main" val="41055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4000" dirty="0"/>
              <a:t>Background: Computational approach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marL="971550" lvl="1" indent="-514350" algn="just">
              <a:buFont typeface="+mj-lt"/>
              <a:buAutoNum type="romanUcPeriod" startAt="2"/>
            </a:pPr>
            <a:r>
              <a:rPr lang="en-US" altLang="ja-JP" dirty="0"/>
              <a:t>A Classical Mechanical </a:t>
            </a:r>
            <a:r>
              <a:rPr lang="en-US" altLang="ja-JP" dirty="0" smtClean="0"/>
              <a:t>Treatment</a:t>
            </a:r>
          </a:p>
          <a:p>
            <a:pPr lvl="1" algn="just"/>
            <a:r>
              <a:rPr lang="en-US" altLang="ja-JP" dirty="0" smtClean="0"/>
              <a:t>To express change in the protonation state, the state transition depending on pH allows within classical force field framework, called constant pH </a:t>
            </a:r>
            <a:r>
              <a:rPr lang="en-US" altLang="ja-JP" dirty="0"/>
              <a:t>(</a:t>
            </a:r>
            <a:r>
              <a:rPr lang="en-US" altLang="ja-JP" dirty="0" err="1"/>
              <a:t>CpH</a:t>
            </a:r>
            <a:r>
              <a:rPr lang="en-US" altLang="ja-JP" dirty="0" smtClean="0"/>
              <a:t>) method.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409649"/>
              </p:ext>
            </p:extLst>
          </p:nvPr>
        </p:nvGraphicFramePr>
        <p:xfrm>
          <a:off x="3381375" y="2633663"/>
          <a:ext cx="5143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Equation" r:id="rId4" imgW="3429000" imgH="583920" progId="Equation.DSMT4">
                  <p:embed/>
                </p:oleObj>
              </mc:Choice>
              <mc:Fallback>
                <p:oleObj name="Equation" r:id="rId4" imgW="34290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75" y="2633663"/>
                        <a:ext cx="5143500" cy="8763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416617" y="3589920"/>
            <a:ext cx="8476309" cy="3105124"/>
            <a:chOff x="628650" y="3589920"/>
            <a:chExt cx="8476309" cy="310512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651" y="4071708"/>
              <a:ext cx="8476308" cy="2623336"/>
            </a:xfrm>
            <a:prstGeom prst="rect">
              <a:avLst/>
            </a:prstGeom>
          </p:spPr>
        </p:pic>
        <p:sp>
          <p:nvSpPr>
            <p:cNvPr id="13" name="コンテンツ プレースホルダー 2"/>
            <p:cNvSpPr txBox="1">
              <a:spLocks/>
            </p:cNvSpPr>
            <p:nvPr/>
          </p:nvSpPr>
          <p:spPr>
            <a:xfrm>
              <a:off x="628650" y="3764262"/>
              <a:ext cx="2250401" cy="290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dirty="0" smtClean="0">
                  <a:latin typeface="+mj-lt"/>
                </a:rPr>
                <a:t>Conformation sampling</a:t>
              </a:r>
            </a:p>
          </p:txBody>
        </p:sp>
        <p:sp>
          <p:nvSpPr>
            <p:cNvPr id="14" name="コンテンツ プレースホルダー 2"/>
            <p:cNvSpPr txBox="1">
              <a:spLocks/>
            </p:cNvSpPr>
            <p:nvPr/>
          </p:nvSpPr>
          <p:spPr>
            <a:xfrm>
              <a:off x="3296087" y="3589920"/>
              <a:ext cx="2396553" cy="430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1700" dirty="0" smtClean="0">
                  <a:latin typeface="+mj-lt"/>
                </a:rPr>
                <a:t>Exchange of protonation state and equilibrium</a:t>
              </a:r>
            </a:p>
          </p:txBody>
        </p:sp>
        <p:sp>
          <p:nvSpPr>
            <p:cNvPr id="15" name="コンテンツ プレースホルダー 2"/>
            <p:cNvSpPr txBox="1">
              <a:spLocks/>
            </p:cNvSpPr>
            <p:nvPr/>
          </p:nvSpPr>
          <p:spPr>
            <a:xfrm>
              <a:off x="5978794" y="3704267"/>
              <a:ext cx="2250401" cy="4320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dirty="0" smtClean="0">
                  <a:latin typeface="+mj-lt"/>
                </a:rPr>
                <a:t>Monte Carlo process</a:t>
              </a:r>
            </a:p>
          </p:txBody>
        </p:sp>
        <p:sp>
          <p:nvSpPr>
            <p:cNvPr id="17" name="コンテンツ プレースホルダー 2"/>
            <p:cNvSpPr txBox="1">
              <a:spLocks/>
            </p:cNvSpPr>
            <p:nvPr/>
          </p:nvSpPr>
          <p:spPr>
            <a:xfrm>
              <a:off x="651963" y="5882865"/>
              <a:ext cx="557420" cy="2897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dirty="0" err="1" smtClean="0">
                  <a:latin typeface="+mj-lt"/>
                </a:rPr>
                <a:t>E</a:t>
              </a:r>
              <a:r>
                <a:rPr lang="en-US" altLang="ja-JP" sz="2000" baseline="-25000" dirty="0" err="1" smtClean="0">
                  <a:latin typeface="+mj-lt"/>
                </a:rPr>
                <a:t>r</a:t>
              </a:r>
              <a:endParaRPr lang="en-US" altLang="ja-JP" sz="2000" baseline="-25000" dirty="0" smtClean="0">
                <a:latin typeface="+mj-lt"/>
              </a:endParaRPr>
            </a:p>
          </p:txBody>
        </p:sp>
        <p:sp>
          <p:nvSpPr>
            <p:cNvPr id="18" name="コンテンツ プレースホルダー 2"/>
            <p:cNvSpPr txBox="1">
              <a:spLocks/>
            </p:cNvSpPr>
            <p:nvPr/>
          </p:nvSpPr>
          <p:spPr>
            <a:xfrm>
              <a:off x="3383506" y="5882865"/>
              <a:ext cx="557420" cy="2897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dirty="0" smtClean="0">
                  <a:latin typeface="+mj-lt"/>
                </a:rPr>
                <a:t>E</a:t>
              </a:r>
              <a:r>
                <a:rPr lang="en-US" altLang="ja-JP" sz="2000" baseline="-25000" dirty="0" smtClean="0">
                  <a:latin typeface="+mj-lt"/>
                </a:rPr>
                <a:t>p</a:t>
              </a:r>
            </a:p>
          </p:txBody>
        </p:sp>
        <p:sp>
          <p:nvSpPr>
            <p:cNvPr id="19" name="コンテンツ プレースホルダー 2"/>
            <p:cNvSpPr txBox="1">
              <a:spLocks/>
            </p:cNvSpPr>
            <p:nvPr/>
          </p:nvSpPr>
          <p:spPr>
            <a:xfrm>
              <a:off x="6067838" y="5845061"/>
              <a:ext cx="1234108" cy="3275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l-GR" altLang="ja-JP" sz="2000" dirty="0" smtClean="0">
                  <a:latin typeface="+mj-lt"/>
                </a:rPr>
                <a:t>Δ</a:t>
              </a:r>
              <a:r>
                <a:rPr lang="en-US" altLang="ja-JP" sz="2000" dirty="0" err="1" smtClean="0">
                  <a:latin typeface="+mj-lt"/>
                </a:rPr>
                <a:t>E</a:t>
              </a:r>
              <a:r>
                <a:rPr lang="en-US" altLang="ja-JP" sz="2000" baseline="-25000" dirty="0" err="1" smtClean="0">
                  <a:latin typeface="+mj-lt"/>
                </a:rPr>
                <a:t>rp</a:t>
              </a:r>
              <a:r>
                <a:rPr lang="en-US" altLang="ja-JP" sz="2000" dirty="0" smtClean="0">
                  <a:latin typeface="+mj-lt"/>
                </a:rPr>
                <a:t>=E</a:t>
              </a:r>
              <a:r>
                <a:rPr lang="en-US" altLang="ja-JP" sz="2000" baseline="-25000" dirty="0" smtClean="0">
                  <a:latin typeface="+mj-lt"/>
                </a:rPr>
                <a:t>p</a:t>
              </a:r>
              <a:r>
                <a:rPr lang="en-US" altLang="ja-JP" sz="2000" dirty="0" smtClean="0">
                  <a:latin typeface="+mj-lt"/>
                </a:rPr>
                <a:t>-</a:t>
              </a:r>
              <a:r>
                <a:rPr lang="en-US" altLang="ja-JP" sz="2000" dirty="0" err="1" smtClean="0">
                  <a:latin typeface="+mj-lt"/>
                </a:rPr>
                <a:t>E</a:t>
              </a:r>
              <a:r>
                <a:rPr lang="en-US" altLang="ja-JP" sz="2000" baseline="-25000" dirty="0" err="1" smtClean="0">
                  <a:latin typeface="+mj-lt"/>
                </a:rPr>
                <a:t>r</a:t>
              </a:r>
              <a:endParaRPr lang="en-US" altLang="ja-JP" sz="2000" baseline="-25000" dirty="0" smtClean="0">
                <a:latin typeface="+mj-lt"/>
              </a:endParaRPr>
            </a:p>
          </p:txBody>
        </p:sp>
      </p:grp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781726"/>
              </p:ext>
            </p:extLst>
          </p:nvPr>
        </p:nvGraphicFramePr>
        <p:xfrm>
          <a:off x="944225" y="2709858"/>
          <a:ext cx="1619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7" imgW="1079280" imgH="457200" progId="Equation.DSMT4">
                  <p:embed/>
                </p:oleObj>
              </mc:Choice>
              <mc:Fallback>
                <p:oleObj name="Equation" r:id="rId7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4225" y="2709858"/>
                        <a:ext cx="1619250" cy="685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8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Background: </a:t>
            </a:r>
            <a:r>
              <a:rPr lang="en-US" altLang="ja-JP" sz="4000" dirty="0" err="1" smtClean="0"/>
              <a:t>CpH</a:t>
            </a:r>
            <a:r>
              <a:rPr lang="en-US" altLang="ja-JP" sz="4000" dirty="0" smtClean="0"/>
              <a:t> method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marL="971550" lvl="1" indent="-514350" algn="just">
              <a:buFont typeface="+mj-lt"/>
              <a:buAutoNum type="romanUcPeriod" startAt="2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A Classical Mechanical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Treatment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102720"/>
              </p:ext>
            </p:extLst>
          </p:nvPr>
        </p:nvGraphicFramePr>
        <p:xfrm>
          <a:off x="3381375" y="1481138"/>
          <a:ext cx="5143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4" imgW="3429000" imgH="583920" progId="Equation.DSMT4">
                  <p:embed/>
                </p:oleObj>
              </mc:Choice>
              <mc:Fallback>
                <p:oleObj name="Equation" r:id="rId4" imgW="34290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75" y="1481138"/>
                        <a:ext cx="5143500" cy="8763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30102"/>
              </p:ext>
            </p:extLst>
          </p:nvPr>
        </p:nvGraphicFramePr>
        <p:xfrm>
          <a:off x="944224" y="1556918"/>
          <a:ext cx="1619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6" imgW="1079280" imgH="457200" progId="Equation.DSMT4">
                  <p:embed/>
                </p:oleObj>
              </mc:Choice>
              <mc:Fallback>
                <p:oleObj name="Equation" r:id="rId6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224" y="1556918"/>
                        <a:ext cx="1619250" cy="685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テキスト ボックス 67"/>
          <p:cNvSpPr txBox="1"/>
          <p:nvPr/>
        </p:nvSpPr>
        <p:spPr>
          <a:xfrm>
            <a:off x="747154" y="2600056"/>
            <a:ext cx="7937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Energy Diagram via MM force field  →  Experimental energy compensation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                                           (</a:t>
            </a:r>
            <a:r>
              <a:rPr lang="el-GR" altLang="ja-JP" sz="2000" dirty="0" smtClean="0"/>
              <a:t>Δ</a:t>
            </a:r>
            <a:r>
              <a:rPr lang="en-US" altLang="ja-JP" sz="2000" i="1" dirty="0" smtClean="0"/>
              <a:t>G</a:t>
            </a:r>
            <a:r>
              <a:rPr lang="en-US" altLang="ja-JP" sz="2000" baseline="30000" dirty="0" smtClean="0"/>
              <a:t>MM</a:t>
            </a:r>
            <a:r>
              <a:rPr lang="en-US" altLang="ja-JP" sz="2000" dirty="0" smtClean="0"/>
              <a:t> and </a:t>
            </a:r>
            <a:r>
              <a:rPr lang="el-GR" altLang="ja-JP" sz="2000" dirty="0" smtClean="0"/>
              <a:t>Δ</a:t>
            </a:r>
            <a:r>
              <a:rPr lang="en-US" altLang="ja-JP" sz="2000" i="1" dirty="0" err="1" smtClean="0"/>
              <a:t>G</a:t>
            </a:r>
            <a:r>
              <a:rPr lang="en-US" altLang="ja-JP" sz="2000" i="1" baseline="30000" dirty="0" err="1" smtClean="0"/>
              <a:t>p</a:t>
            </a:r>
            <a:r>
              <a:rPr lang="en-US" altLang="ja-JP" sz="2000" baseline="30000" dirty="0" err="1" smtClean="0"/>
              <a:t>H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grpSp>
        <p:nvGrpSpPr>
          <p:cNvPr id="106" name="グループ化 105"/>
          <p:cNvGrpSpPr/>
          <p:nvPr/>
        </p:nvGrpSpPr>
        <p:grpSpPr>
          <a:xfrm>
            <a:off x="244549" y="3221110"/>
            <a:ext cx="8683837" cy="3365573"/>
            <a:chOff x="185318" y="2932699"/>
            <a:chExt cx="8683837" cy="3365573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650" y="5043607"/>
              <a:ext cx="1911871" cy="1254665"/>
            </a:xfrm>
            <a:prstGeom prst="rect">
              <a:avLst/>
            </a:prstGeom>
          </p:spPr>
        </p:pic>
        <p:grpSp>
          <p:nvGrpSpPr>
            <p:cNvPr id="56" name="グループ化 55"/>
            <p:cNvGrpSpPr/>
            <p:nvPr/>
          </p:nvGrpSpPr>
          <p:grpSpPr>
            <a:xfrm>
              <a:off x="3065537" y="4992395"/>
              <a:ext cx="1314412" cy="1305877"/>
              <a:chOff x="2148891" y="3463626"/>
              <a:chExt cx="1314412" cy="1305877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8891" y="3463626"/>
                <a:ext cx="1314412" cy="1305877"/>
              </a:xfrm>
              <a:prstGeom prst="rect">
                <a:avLst/>
              </a:prstGeom>
            </p:spPr>
          </p:pic>
          <p:sp>
            <p:nvSpPr>
              <p:cNvPr id="55" name="テキスト ボックス 54"/>
              <p:cNvSpPr txBox="1"/>
              <p:nvPr/>
            </p:nvSpPr>
            <p:spPr>
              <a:xfrm>
                <a:off x="3071849" y="3866896"/>
                <a:ext cx="391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⊖</a:t>
                </a:r>
                <a:endParaRPr kumimoji="1" lang="ja-JP" altLang="en-US" sz="2000" dirty="0"/>
              </a:p>
            </p:txBody>
          </p:sp>
        </p:grpSp>
        <p:cxnSp>
          <p:nvCxnSpPr>
            <p:cNvPr id="62" name="直線コネクタ 61"/>
            <p:cNvCxnSpPr/>
            <p:nvPr/>
          </p:nvCxnSpPr>
          <p:spPr>
            <a:xfrm>
              <a:off x="944224" y="3536950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3117581" y="4882045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2398643" y="3536950"/>
              <a:ext cx="718938" cy="132130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正方形/長方形 69"/>
                <p:cNvSpPr/>
                <p:nvPr/>
              </p:nvSpPr>
              <p:spPr>
                <a:xfrm>
                  <a:off x="185318" y="3241666"/>
                  <a:ext cx="711157" cy="396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0" name="正方形/長方形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18" y="3241666"/>
                  <a:ext cx="711157" cy="39651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正方形/長方形 70"/>
                <p:cNvSpPr/>
                <p:nvPr/>
              </p:nvSpPr>
              <p:spPr>
                <a:xfrm>
                  <a:off x="297764" y="4565345"/>
                  <a:ext cx="525208" cy="396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1" name="正方形/長方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64" y="4565345"/>
                  <a:ext cx="525208" cy="39651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直線コネクタ 71"/>
            <p:cNvCxnSpPr/>
            <p:nvPr/>
          </p:nvCxnSpPr>
          <p:spPr>
            <a:xfrm>
              <a:off x="944224" y="4882045"/>
              <a:ext cx="2173357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正方形/長方形 75"/>
                <p:cNvSpPr/>
                <p:nvPr/>
              </p:nvSpPr>
              <p:spPr>
                <a:xfrm>
                  <a:off x="2836501" y="3929525"/>
                  <a:ext cx="1146148" cy="396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ja-JP" altLang="en-US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ja-JP" altLang="en-US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6" name="正方形/長方形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501" y="3929525"/>
                  <a:ext cx="1146148" cy="39651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直線コネクタ 76"/>
            <p:cNvCxnSpPr/>
            <p:nvPr/>
          </p:nvCxnSpPr>
          <p:spPr>
            <a:xfrm>
              <a:off x="5225915" y="4164534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7399272" y="4171161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6680334" y="4171161"/>
              <a:ext cx="71893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正方形/長方形 82"/>
                <p:cNvSpPr/>
                <p:nvPr/>
              </p:nvSpPr>
              <p:spPr>
                <a:xfrm>
                  <a:off x="6087400" y="3465161"/>
                  <a:ext cx="931281" cy="3940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pH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83" name="正方形/長方形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7400" y="3465161"/>
                  <a:ext cx="931281" cy="39401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正方形/長方形 88"/>
                <p:cNvSpPr/>
                <p:nvPr/>
              </p:nvSpPr>
              <p:spPr>
                <a:xfrm>
                  <a:off x="3974314" y="3263980"/>
                  <a:ext cx="1251881" cy="3943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ja-JP" b="0" i="1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ja-JP" altLang="en-US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 b="0" i="0" baseline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sup>
                        </m:sSub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89" name="正方形/長方形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4314" y="3263980"/>
                  <a:ext cx="1251881" cy="39433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右矢印 89"/>
            <p:cNvSpPr/>
            <p:nvPr/>
          </p:nvSpPr>
          <p:spPr>
            <a:xfrm>
              <a:off x="4280452" y="3815169"/>
              <a:ext cx="607122" cy="66227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正方形/長方形 90"/>
                <p:cNvSpPr/>
                <p:nvPr/>
              </p:nvSpPr>
              <p:spPr>
                <a:xfrm>
                  <a:off x="6114189" y="4522298"/>
                  <a:ext cx="948914" cy="3940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pH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1" name="正方形/長方形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4189" y="4522298"/>
                  <a:ext cx="948914" cy="39401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直線コネクタ 91"/>
            <p:cNvCxnSpPr/>
            <p:nvPr/>
          </p:nvCxnSpPr>
          <p:spPr>
            <a:xfrm>
              <a:off x="7399271" y="3263980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7414736" y="5007749"/>
              <a:ext cx="1454419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>
              <a:off x="6657967" y="4204399"/>
              <a:ext cx="721429" cy="80335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 flipV="1">
              <a:off x="6657967" y="3282962"/>
              <a:ext cx="721429" cy="8448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コンテンツ プレースホルダー 2"/>
            <p:cNvSpPr txBox="1">
              <a:spLocks/>
            </p:cNvSpPr>
            <p:nvPr/>
          </p:nvSpPr>
          <p:spPr>
            <a:xfrm>
              <a:off x="7737893" y="3854566"/>
              <a:ext cx="1082134" cy="3548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i="1" dirty="0" smtClean="0">
                  <a:latin typeface="+mj-lt"/>
                </a:rPr>
                <a:t>p</a:t>
              </a:r>
              <a:r>
                <a:rPr lang="en-US" altLang="ja-JP" sz="2000" dirty="0" smtClean="0">
                  <a:latin typeface="+mj-lt"/>
                </a:rPr>
                <a:t>H=</a:t>
              </a:r>
              <a:r>
                <a:rPr lang="en-US" altLang="ja-JP" sz="2000" dirty="0" err="1" smtClean="0">
                  <a:latin typeface="+mj-lt"/>
                </a:rPr>
                <a:t>p</a:t>
              </a:r>
              <a:r>
                <a:rPr lang="en-US" altLang="ja-JP" sz="2000" i="1" dirty="0" err="1" smtClean="0">
                  <a:latin typeface="+mj-lt"/>
                </a:rPr>
                <a:t>K</a:t>
              </a:r>
              <a:r>
                <a:rPr lang="en-US" altLang="ja-JP" sz="2000" baseline="-25000" dirty="0" err="1" smtClean="0">
                  <a:latin typeface="+mj-lt"/>
                </a:rPr>
                <a:t>a</a:t>
              </a:r>
              <a:endParaRPr lang="en-US" altLang="ja-JP" sz="2000" baseline="-25000" dirty="0" smtClean="0">
                <a:latin typeface="+mj-lt"/>
              </a:endParaRPr>
            </a:p>
          </p:txBody>
        </p:sp>
        <p:sp>
          <p:nvSpPr>
            <p:cNvPr id="104" name="コンテンツ プレースホルダー 2"/>
            <p:cNvSpPr txBox="1">
              <a:spLocks/>
            </p:cNvSpPr>
            <p:nvPr/>
          </p:nvSpPr>
          <p:spPr>
            <a:xfrm>
              <a:off x="7664557" y="2932699"/>
              <a:ext cx="1082134" cy="3548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i="1" dirty="0" smtClean="0">
                  <a:latin typeface="+mj-lt"/>
                </a:rPr>
                <a:t>p</a:t>
              </a:r>
              <a:r>
                <a:rPr lang="en-US" altLang="ja-JP" sz="2000" dirty="0" smtClean="0">
                  <a:latin typeface="+mj-lt"/>
                </a:rPr>
                <a:t>H&lt;</a:t>
              </a:r>
              <a:r>
                <a:rPr lang="en-US" altLang="ja-JP" sz="2000" dirty="0" err="1" smtClean="0">
                  <a:latin typeface="+mj-lt"/>
                </a:rPr>
                <a:t>p</a:t>
              </a:r>
              <a:r>
                <a:rPr lang="en-US" altLang="ja-JP" sz="2000" i="1" dirty="0" err="1" smtClean="0">
                  <a:latin typeface="+mj-lt"/>
                </a:rPr>
                <a:t>K</a:t>
              </a:r>
              <a:r>
                <a:rPr lang="en-US" altLang="ja-JP" sz="2000" baseline="-25000" dirty="0" err="1" smtClean="0">
                  <a:latin typeface="+mj-lt"/>
                </a:rPr>
                <a:t>a</a:t>
              </a:r>
              <a:endParaRPr lang="en-US" altLang="ja-JP" sz="2000" baseline="-25000" dirty="0" smtClean="0">
                <a:latin typeface="+mj-lt"/>
              </a:endParaRPr>
            </a:p>
          </p:txBody>
        </p:sp>
        <p:sp>
          <p:nvSpPr>
            <p:cNvPr id="105" name="コンテンツ プレースホルダー 2"/>
            <p:cNvSpPr txBox="1">
              <a:spLocks/>
            </p:cNvSpPr>
            <p:nvPr/>
          </p:nvSpPr>
          <p:spPr>
            <a:xfrm>
              <a:off x="7695724" y="4699703"/>
              <a:ext cx="1082134" cy="3548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altLang="ja-JP" sz="2000" i="1" dirty="0" smtClean="0">
                  <a:latin typeface="+mj-lt"/>
                </a:rPr>
                <a:t>p</a:t>
              </a:r>
              <a:r>
                <a:rPr lang="en-US" altLang="ja-JP" sz="2000" dirty="0" smtClean="0">
                  <a:latin typeface="+mj-lt"/>
                </a:rPr>
                <a:t>H&gt;</a:t>
              </a:r>
              <a:r>
                <a:rPr lang="en-US" altLang="ja-JP" sz="2000" dirty="0" err="1" smtClean="0">
                  <a:latin typeface="+mj-lt"/>
                </a:rPr>
                <a:t>p</a:t>
              </a:r>
              <a:r>
                <a:rPr lang="en-US" altLang="ja-JP" sz="2000" i="1" dirty="0" err="1" smtClean="0">
                  <a:latin typeface="+mj-lt"/>
                </a:rPr>
                <a:t>K</a:t>
              </a:r>
              <a:r>
                <a:rPr lang="en-US" altLang="ja-JP" sz="2000" baseline="-25000" dirty="0" err="1" smtClean="0">
                  <a:latin typeface="+mj-lt"/>
                </a:rPr>
                <a:t>a</a:t>
              </a:r>
              <a:endParaRPr lang="en-US" altLang="ja-JP" sz="2000" baseline="-25000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0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Background: Computational approach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920020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marL="971550" lvl="1" indent="-514350" algn="just">
              <a:buFont typeface="+mj-lt"/>
              <a:buAutoNum type="romanUcPeriod" startAt="2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 Classical Mechanical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reatment</a:t>
            </a:r>
          </a:p>
          <a:p>
            <a:pPr lvl="1" algn="just"/>
            <a:r>
              <a:rPr lang="en-US" altLang="ja-JP" dirty="0"/>
              <a:t>This could better access the protonation-conformation </a:t>
            </a:r>
            <a:r>
              <a:rPr lang="en-US" altLang="ja-JP" dirty="0" smtClean="0"/>
              <a:t>coupling within realistic computational time.</a:t>
            </a:r>
            <a:endParaRPr lang="en-US" altLang="ja-JP" dirty="0"/>
          </a:p>
          <a:p>
            <a:pPr lvl="1" algn="just"/>
            <a:r>
              <a:rPr lang="en-US" altLang="ja-JP" dirty="0" smtClean="0"/>
              <a:t>However, in some cases, it </a:t>
            </a:r>
            <a:r>
              <a:rPr lang="en-US" altLang="ja-JP" dirty="0"/>
              <a:t>is difficult to </a:t>
            </a:r>
            <a:r>
              <a:rPr lang="en-US" altLang="ja-JP" dirty="0" smtClean="0"/>
              <a:t>describe the molecular modeling (such as the molecule having a abnormal chemical bonds and metal complex system).</a:t>
            </a:r>
          </a:p>
          <a:p>
            <a:pPr lvl="1" algn="just"/>
            <a:r>
              <a:rPr lang="en-US" altLang="ja-JP" dirty="0"/>
              <a:t>Moreover, the inclusion of polarization is limited, though this handles ionized </a:t>
            </a:r>
            <a:r>
              <a:rPr lang="en-US" altLang="ja-JP" dirty="0" smtClean="0"/>
              <a:t>molecules in any system.</a:t>
            </a:r>
          </a:p>
        </p:txBody>
      </p:sp>
    </p:spTree>
    <p:extLst>
      <p:ext uri="{BB962C8B-B14F-4D97-AF65-F5344CB8AC3E}">
        <p14:creationId xmlns:p14="http://schemas.microsoft.com/office/powerpoint/2010/main" val="3753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Contents of Today’s Workshop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In </a:t>
            </a:r>
            <a:r>
              <a:rPr lang="en-US" altLang="ja-JP" dirty="0"/>
              <a:t>this workshop, I have </a:t>
            </a:r>
            <a:r>
              <a:rPr lang="en-US" altLang="ja-JP" dirty="0" smtClean="0"/>
              <a:t>developed new constant pH method combined with QM method.</a:t>
            </a:r>
          </a:p>
          <a:p>
            <a:pPr algn="just"/>
            <a:r>
              <a:rPr lang="en-US" altLang="ja-JP" dirty="0" smtClean="0"/>
              <a:t>I report that: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dirty="0" smtClean="0"/>
              <a:t>Implementation to calculate the free energy differences for MC trial between protonated and deprotonated state via quantum chemical method.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dirty="0" smtClean="0"/>
              <a:t>Estimate the population ratio of </a:t>
            </a:r>
            <a:r>
              <a:rPr lang="en-US" altLang="ja-JP" dirty="0"/>
              <a:t>neutral/ionized </a:t>
            </a:r>
            <a:r>
              <a:rPr lang="en-US" altLang="ja-JP" dirty="0" smtClean="0"/>
              <a:t>molecule in model system.</a:t>
            </a:r>
          </a:p>
        </p:txBody>
      </p:sp>
    </p:spTree>
    <p:extLst>
      <p:ext uri="{BB962C8B-B14F-4D97-AF65-F5344CB8AC3E}">
        <p14:creationId xmlns:p14="http://schemas.microsoft.com/office/powerpoint/2010/main" val="18023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68048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Theory: Constant </a:t>
            </a:r>
            <a:r>
              <a:rPr lang="en-US" altLang="ja-JP" sz="4000" dirty="0"/>
              <a:t>pH </a:t>
            </a:r>
            <a:r>
              <a:rPr lang="en-US" altLang="ja-JP" sz="4000" dirty="0" smtClean="0"/>
              <a:t>method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1071418"/>
            <a:ext cx="7925041" cy="1368772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Constant pH method consists two parts: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MD: Equilibration and conformation sampling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ja-JP" dirty="0" smtClean="0"/>
              <a:t>MC: </a:t>
            </a:r>
            <a:r>
              <a:rPr lang="el-GR" altLang="ja-JP" dirty="0" smtClean="0">
                <a:ea typeface="ＭＳ Ｐゴシック" panose="020B0600070205080204" pitchFamily="50" charset="-128"/>
              </a:rPr>
              <a:t>λ</a:t>
            </a:r>
            <a:r>
              <a:rPr lang="en-US" altLang="ja-JP" dirty="0" smtClean="0">
                <a:ea typeface="ＭＳ Ｐゴシック" panose="020B0600070205080204" pitchFamily="50" charset="-128"/>
              </a:rPr>
              <a:t> protonation </a:t>
            </a:r>
            <a:r>
              <a:rPr lang="en-US" altLang="ja-JP" dirty="0" smtClean="0"/>
              <a:t>state transition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Feb. 08,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4th CREST Workshop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559-4309-4C3C-BD02-AB600E191CA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4549" y="223284"/>
            <a:ext cx="384101" cy="68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44549" y="885295"/>
            <a:ext cx="827080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947491" y="6156296"/>
            <a:ext cx="3744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Figure. Flowchart of </a:t>
            </a:r>
            <a:r>
              <a:rPr lang="en-US" altLang="ja-JP" sz="2000" dirty="0" err="1" smtClean="0">
                <a:latin typeface="+mj-lt"/>
                <a:ea typeface="メイリオ" panose="020B0604030504040204" pitchFamily="50" charset="-128"/>
              </a:rPr>
              <a:t>CpH</a:t>
            </a:r>
            <a:r>
              <a:rPr lang="en-US" altLang="ja-JP" sz="2000" dirty="0" smtClean="0">
                <a:latin typeface="+mj-lt"/>
                <a:ea typeface="メイリオ" panose="020B0604030504040204" pitchFamily="50" charset="-128"/>
              </a:rPr>
              <a:t> method</a:t>
            </a:r>
            <a:endParaRPr lang="en-US" altLang="ja-JP" sz="2000" dirty="0">
              <a:latin typeface="+mj-lt"/>
              <a:ea typeface="メイリオ" panose="020B0604030504040204" pitchFamily="50" charset="-128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5705969" y="2150141"/>
            <a:ext cx="3249192" cy="4206210"/>
            <a:chOff x="3096965" y="2132905"/>
            <a:chExt cx="3249192" cy="4206210"/>
          </a:xfrm>
        </p:grpSpPr>
        <p:cxnSp>
          <p:nvCxnSpPr>
            <p:cNvPr id="90" name="カギ線コネクタ 89"/>
            <p:cNvCxnSpPr>
              <a:stCxn id="103" idx="2"/>
              <a:endCxn id="91" idx="1"/>
            </p:cNvCxnSpPr>
            <p:nvPr/>
          </p:nvCxnSpPr>
          <p:spPr>
            <a:xfrm rot="5400000" flipH="1">
              <a:off x="2347792" y="4121013"/>
              <a:ext cx="3611394" cy="824810"/>
            </a:xfrm>
            <a:prstGeom prst="bentConnector4">
              <a:avLst>
                <a:gd name="adj1" fmla="val -6330"/>
                <a:gd name="adj2" fmla="val 18290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テキスト ボックス 90"/>
            <p:cNvSpPr txBox="1"/>
            <p:nvPr/>
          </p:nvSpPr>
          <p:spPr>
            <a:xfrm>
              <a:off x="3741084" y="2543055"/>
              <a:ext cx="164961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Equilibrium MD</a:t>
              </a:r>
              <a:endParaRPr kumimoji="1" lang="ja-JP" altLang="en-US" dirty="0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3096965" y="3058006"/>
              <a:ext cx="293785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Change the protonation state</a:t>
              </a:r>
              <a:endParaRPr kumimoji="1" lang="ja-JP" altLang="en-US" dirty="0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3821235" y="4091282"/>
              <a:ext cx="14893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Searching MD</a:t>
              </a:r>
            </a:p>
          </p:txBody>
        </p:sp>
        <p:sp>
          <p:nvSpPr>
            <p:cNvPr id="94" name="フローチャート: 判断 93"/>
            <p:cNvSpPr/>
            <p:nvPr/>
          </p:nvSpPr>
          <p:spPr>
            <a:xfrm>
              <a:off x="3529617" y="4578808"/>
              <a:ext cx="2072554" cy="1107098"/>
            </a:xfrm>
            <a:prstGeom prst="flowChartDecis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ローチャート: 代替処理 94"/>
            <p:cNvSpPr/>
            <p:nvPr/>
          </p:nvSpPr>
          <p:spPr>
            <a:xfrm>
              <a:off x="4108692" y="2132905"/>
              <a:ext cx="914400" cy="304800"/>
            </a:xfrm>
            <a:prstGeom prst="flowChartAlternateProcess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START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6" name="直線コネクタ 95"/>
            <p:cNvCxnSpPr>
              <a:stCxn id="95" idx="2"/>
              <a:endCxn id="91" idx="0"/>
            </p:cNvCxnSpPr>
            <p:nvPr/>
          </p:nvCxnSpPr>
          <p:spPr>
            <a:xfrm>
              <a:off x="4565892" y="2437705"/>
              <a:ext cx="2" cy="105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>
              <a:stCxn id="91" idx="2"/>
              <a:endCxn id="92" idx="0"/>
            </p:cNvCxnSpPr>
            <p:nvPr/>
          </p:nvCxnSpPr>
          <p:spPr>
            <a:xfrm flipH="1">
              <a:off x="4565893" y="2912387"/>
              <a:ext cx="1" cy="1456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>
              <a:stCxn id="92" idx="2"/>
              <a:endCxn id="93" idx="0"/>
            </p:cNvCxnSpPr>
            <p:nvPr/>
          </p:nvCxnSpPr>
          <p:spPr>
            <a:xfrm>
              <a:off x="4565893" y="3427338"/>
              <a:ext cx="1" cy="6639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>
              <a:stCxn id="93" idx="2"/>
              <a:endCxn id="94" idx="0"/>
            </p:cNvCxnSpPr>
            <p:nvPr/>
          </p:nvCxnSpPr>
          <p:spPr>
            <a:xfrm>
              <a:off x="4565894" y="4460614"/>
              <a:ext cx="0" cy="118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/>
            <p:cNvSpPr txBox="1"/>
            <p:nvPr/>
          </p:nvSpPr>
          <p:spPr>
            <a:xfrm>
              <a:off x="3942130" y="4965159"/>
              <a:ext cx="121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Metropolis</a:t>
              </a:r>
              <a:endParaRPr kumimoji="1" lang="ja-JP" altLang="en-US" dirty="0"/>
            </a:p>
          </p:txBody>
        </p:sp>
        <p:cxnSp>
          <p:nvCxnSpPr>
            <p:cNvPr id="101" name="カギ線コネクタ 100"/>
            <p:cNvCxnSpPr>
              <a:stCxn id="94" idx="3"/>
              <a:endCxn id="91" idx="3"/>
            </p:cNvCxnSpPr>
            <p:nvPr/>
          </p:nvCxnSpPr>
          <p:spPr>
            <a:xfrm flipH="1" flipV="1">
              <a:off x="5390703" y="2727721"/>
              <a:ext cx="211468" cy="2404636"/>
            </a:xfrm>
            <a:prstGeom prst="bentConnector3">
              <a:avLst>
                <a:gd name="adj1" fmla="val -34893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テキスト ボックス 101"/>
            <p:cNvSpPr txBox="1"/>
            <p:nvPr/>
          </p:nvSpPr>
          <p:spPr>
            <a:xfrm>
              <a:off x="5345690" y="4720298"/>
              <a:ext cx="1000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Rejected</a:t>
              </a:r>
              <a:endParaRPr kumimoji="1" lang="ja-JP" altLang="en-US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3285864" y="5969783"/>
              <a:ext cx="256006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Update protonation state</a:t>
              </a:r>
              <a:endParaRPr kumimoji="1" lang="ja-JP" altLang="en-US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3504706" y="5618368"/>
              <a:ext cx="106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Accepted</a:t>
              </a:r>
              <a:endParaRPr kumimoji="1" lang="ja-JP" altLang="en-US" dirty="0"/>
            </a:p>
          </p:txBody>
        </p:sp>
      </p:grpSp>
      <p:sp>
        <p:nvSpPr>
          <p:cNvPr id="105" name="テキスト ボックス 104"/>
          <p:cNvSpPr txBox="1"/>
          <p:nvPr/>
        </p:nvSpPr>
        <p:spPr>
          <a:xfrm>
            <a:off x="7874243" y="2395912"/>
            <a:ext cx="63434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cs typeface="Times New Roman" panose="02020603050405020304" pitchFamily="18" charset="0"/>
              </a:rPr>
              <a:t>2</a:t>
            </a:r>
            <a:r>
              <a:rPr lang="en-US" altLang="ja-JP" sz="1200" dirty="0" smtClean="0">
                <a:cs typeface="Times New Roman" panose="02020603050405020304" pitchFamily="18" charset="0"/>
              </a:rPr>
              <a:t>0</a:t>
            </a:r>
            <a:r>
              <a:rPr kumimoji="1" lang="en-US" altLang="ja-JP" sz="1200" dirty="0" smtClean="0">
                <a:cs typeface="Times New Roman" panose="02020603050405020304" pitchFamily="18" charset="0"/>
              </a:rPr>
              <a:t>.0 </a:t>
            </a:r>
            <a:r>
              <a:rPr kumimoji="1" lang="en-US" altLang="ja-JP" sz="1200" dirty="0" err="1" smtClean="0">
                <a:cs typeface="Times New Roman" panose="02020603050405020304" pitchFamily="18" charset="0"/>
              </a:rPr>
              <a:t>ps</a:t>
            </a:r>
            <a:endParaRPr kumimoji="1" lang="ja-JP" altLang="en-US" sz="12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8007919" y="4173667"/>
            <a:ext cx="63434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cs typeface="Times New Roman" panose="02020603050405020304" pitchFamily="18" charset="0"/>
              </a:rPr>
              <a:t>20.0 </a:t>
            </a:r>
            <a:r>
              <a:rPr kumimoji="1" lang="en-US" altLang="ja-JP" sz="1200" dirty="0" err="1" smtClean="0">
                <a:cs typeface="Times New Roman" panose="02020603050405020304" pitchFamily="18" charset="0"/>
              </a:rPr>
              <a:t>ps</a:t>
            </a:r>
            <a:endParaRPr kumimoji="1" lang="ja-JP" altLang="en-US" sz="12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120507" y="3591660"/>
            <a:ext cx="21087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Energy Minimization</a:t>
            </a:r>
          </a:p>
        </p:txBody>
      </p:sp>
      <p:cxnSp>
        <p:nvCxnSpPr>
          <p:cNvPr id="108" name="直線コネクタ 107"/>
          <p:cNvCxnSpPr>
            <a:stCxn id="94" idx="2"/>
            <a:endCxn id="103" idx="0"/>
          </p:cNvCxnSpPr>
          <p:nvPr/>
        </p:nvCxnSpPr>
        <p:spPr>
          <a:xfrm>
            <a:off x="7174898" y="5703142"/>
            <a:ext cx="0" cy="283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コンテンツ プレースホルダー 2"/>
          <p:cNvSpPr txBox="1">
            <a:spLocks/>
          </p:cNvSpPr>
          <p:nvPr/>
        </p:nvSpPr>
        <p:spPr>
          <a:xfrm>
            <a:off x="628650" y="2454941"/>
            <a:ext cx="4679522" cy="3722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dirty="0"/>
              <a:t>The energy difference for </a:t>
            </a:r>
            <a:r>
              <a:rPr lang="en-US" altLang="ja-JP" dirty="0" smtClean="0"/>
              <a:t>MC trial, depending on pH condition, </a:t>
            </a:r>
            <a:r>
              <a:rPr lang="en-US" altLang="ja-JP" dirty="0"/>
              <a:t>is constructed from three components.</a:t>
            </a:r>
          </a:p>
        </p:txBody>
      </p:sp>
      <p:graphicFrame>
        <p:nvGraphicFramePr>
          <p:cNvPr id="116" name="オブジェクト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57229"/>
              </p:ext>
            </p:extLst>
          </p:nvPr>
        </p:nvGraphicFramePr>
        <p:xfrm>
          <a:off x="698500" y="4138613"/>
          <a:ext cx="454025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4" imgW="1815840" imgH="774360" progId="Equation.DSMT4">
                  <p:embed/>
                </p:oleObj>
              </mc:Choice>
              <mc:Fallback>
                <p:oleObj name="Equation" r:id="rId4" imgW="18158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500" y="4138613"/>
                        <a:ext cx="4540250" cy="193675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5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13822</TotalTime>
  <Words>2410</Words>
  <Application>Microsoft Office PowerPoint</Application>
  <PresentationFormat>画面に合わせる (4:3)</PresentationFormat>
  <Paragraphs>406</Paragraphs>
  <Slides>28</Slides>
  <Notes>28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0" baseType="lpstr">
      <vt:lpstr>ＭＳ Ｐゴシック</vt:lpstr>
      <vt:lpstr>ＭＳ 明朝</vt:lpstr>
      <vt:lpstr>メイリオ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テーマ</vt:lpstr>
      <vt:lpstr>Equation</vt:lpstr>
      <vt:lpstr>Introduction of Semi-Empirical Quantum Description  into the Constant pH Method</vt:lpstr>
      <vt:lpstr>Background: pH dependent phenomena</vt:lpstr>
      <vt:lpstr>Background: Computational approach</vt:lpstr>
      <vt:lpstr>Background: Computational approach</vt:lpstr>
      <vt:lpstr>Background: Computational approach</vt:lpstr>
      <vt:lpstr>Background: CpH method</vt:lpstr>
      <vt:lpstr>Background: Computational approach</vt:lpstr>
      <vt:lpstr>Contents of Today’s Workshop</vt:lpstr>
      <vt:lpstr>Theory: Constant pH method</vt:lpstr>
      <vt:lpstr>Theory: Calculation of free energy</vt:lpstr>
      <vt:lpstr>Theory: Calculation of free energy</vt:lpstr>
      <vt:lpstr>Theory: Calculation of free energy</vt:lpstr>
      <vt:lpstr>Theory: QM-MM partition</vt:lpstr>
      <vt:lpstr>Time evolution of SCF(PM3) and GB</vt:lpstr>
      <vt:lpstr>Time evolution of bond length</vt:lpstr>
      <vt:lpstr>TI calculation for model system</vt:lpstr>
      <vt:lpstr>Method-I: simple CpH scheme</vt:lpstr>
      <vt:lpstr>Unfordable state transition</vt:lpstr>
      <vt:lpstr>Unfordable state transition</vt:lpstr>
      <vt:lpstr>Two ΔG offsets</vt:lpstr>
      <vt:lpstr>Four ΔG offsets</vt:lpstr>
      <vt:lpstr>Method-II: conformation-dependent energetic offset scheme </vt:lpstr>
      <vt:lpstr>Method-II: conformation-dependent energetic offset scheme </vt:lpstr>
      <vt:lpstr>Method-II: conformation-dependent energetic offset scheme </vt:lpstr>
      <vt:lpstr>Method-III: Correction term</vt:lpstr>
      <vt:lpstr>Summary</vt:lpstr>
      <vt:lpstr>Conclusion</vt:lpstr>
      <vt:lpstr>Thank you for your attention.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of molecular simulation method depending on the environment pH conditions: A review of previous studies</dc:title>
  <dc:creator>KITAMURA</dc:creator>
  <cp:lastModifiedBy>Yukichi Kitamura</cp:lastModifiedBy>
  <cp:revision>440</cp:revision>
  <cp:lastPrinted>2018-02-16T04:19:15Z</cp:lastPrinted>
  <dcterms:created xsi:type="dcterms:W3CDTF">2015-05-28T06:12:35Z</dcterms:created>
  <dcterms:modified xsi:type="dcterms:W3CDTF">2018-02-20T08:06:24Z</dcterms:modified>
</cp:coreProperties>
</file>