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6" r:id="rId3"/>
    <p:sldId id="258" r:id="rId4"/>
    <p:sldId id="260" r:id="rId5"/>
    <p:sldId id="266" r:id="rId6"/>
    <p:sldId id="261" r:id="rId7"/>
    <p:sldId id="259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62" r:id="rId18"/>
    <p:sldId id="263" r:id="rId19"/>
    <p:sldId id="264" r:id="rId20"/>
    <p:sldId id="275" r:id="rId21"/>
    <p:sldId id="277" r:id="rId22"/>
    <p:sldId id="278" r:id="rId23"/>
    <p:sldId id="279" r:id="rId24"/>
    <p:sldId id="280" r:id="rId25"/>
  </p:sldIdLst>
  <p:sldSz cx="9144000" cy="6858000" type="screen4x3"/>
  <p:notesSz cx="6802438" cy="99377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FF"/>
    <a:srgbClr val="FF5F5F"/>
    <a:srgbClr val="F25C00"/>
    <a:srgbClr val="525800"/>
    <a:srgbClr val="6E7600"/>
    <a:srgbClr val="9CA800"/>
    <a:srgbClr val="AFBC00"/>
    <a:srgbClr val="BCC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>
        <p:scale>
          <a:sx n="100" d="100"/>
          <a:sy n="100" d="100"/>
        </p:scale>
        <p:origin x="366" y="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8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8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8DA7E-3E73-41C0-AC65-FA008D743EFA}" type="datetimeFigureOut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68812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4" y="4782542"/>
            <a:ext cx="5441950" cy="39129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9138"/>
            <a:ext cx="2947723" cy="498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3141" y="9439138"/>
            <a:ext cx="2947723" cy="498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A643E-27EC-4E37-B244-4157629C3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05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07100-CD9E-4F2A-9E96-5B333F18453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866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A7E3-22F9-423B-AE34-B63D8ADC06F4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120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EAD3-9F19-4B08-B7E6-397726CE7D1D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363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9C96-CCCC-4887-9A6D-3CA55D50B156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86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EECD-7E14-425F-9ED6-665F3A9321FF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30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D172-3677-4944-BB35-FBC920B102E9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49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88C8-6DEC-4943-B00E-5A3368EDE377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2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F977-AEE8-4006-8557-F3628ACAFF4C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47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FF575-ADB5-4BF0-BFD8-73DA6796EE14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933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4F77-71D3-4C4A-B697-4AD97F0F1B8B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21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B1F8-9B97-48E7-8164-E3D683C1DF3B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44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597D-6E1A-44BF-8642-A90BA700F4AE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38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E1A86-7CB6-4D99-975F-100AB2E9AA79}" type="datetime1">
              <a:rPr kumimoji="1" lang="ja-JP" altLang="en-US" smtClean="0"/>
              <a:t>2017/2/4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31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5046434"/>
            <a:ext cx="6858000" cy="1572851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Masayoshi Takayanagi</a:t>
            </a:r>
          </a:p>
          <a:p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Graduate School of Information Science,</a:t>
            </a:r>
            <a:b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Nagoya University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8675" y="1174522"/>
            <a:ext cx="8586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altLang="ja-JP" sz="44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Development of </a:t>
            </a:r>
            <a:r>
              <a:rPr lang="en-US" altLang="ja-JP" sz="4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4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hybrid MC/MD execution and helper programs</a:t>
            </a:r>
            <a:endParaRPr lang="en-US" altLang="ja-JP" sz="44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7822" y="79899"/>
            <a:ext cx="880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FY2016 The </a:t>
            </a:r>
            <a:r>
              <a:rPr kumimoji="1" lang="en-US" altLang="ja-JP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9th </a:t>
            </a:r>
            <a:r>
              <a:rPr kumimoji="1" lang="en-US" altLang="ja-JP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CREST Workshop 	</a:t>
            </a:r>
            <a:r>
              <a:rPr kumimoji="1" lang="en-US" altLang="ja-JP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2017, February</a:t>
            </a:r>
            <a:r>
              <a:rPr lang="en-US" altLang="ja-JP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7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8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ReactionFinder(1)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solidFill>
              <a:srgbClr val="404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367773" y="1762306"/>
            <a:ext cx="6631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 line 66-68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ReactionFinder input "inpcrd" or "mdcrd START FINAL OFFSET"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#ReactionFinderInput = "inpcrd"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ReactionFinderInput = "mdcrd 1 999999 1"</a:t>
            </a:r>
            <a:endParaRPr lang="ja-JP" altLang="en-US" sz="1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367773" y="717945"/>
            <a:ext cx="650952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Call "</a:t>
            </a:r>
            <a:r>
              <a:rPr lang="en-US" altLang="ja-JP" sz="16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" program to serach reaction candidate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Give </a:t>
            </a:r>
            <a: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final snapshot ("inpcrd")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or </a:t>
            </a:r>
            <a:r>
              <a:rPr lang="en-US" altLang="ja-JP" sz="1600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multiple snapshots during the sampling MD simulation ("mdcrd START FINAL OFFSET") </a:t>
            </a:r>
            <a:endParaRPr lang="en-US" altLang="ja-JP" sz="1600">
              <a:solidFill>
                <a:srgbClr val="FF5F5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367773" y="2889795"/>
            <a:ext cx="6509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Give </a:t>
            </a:r>
            <a:r>
              <a:rPr lang="en-US" altLang="ja-JP" sz="16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 conditions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as "reactionEntries" array</a:t>
            </a:r>
            <a:endParaRPr lang="en-US" altLang="ja-JP" sz="1600">
              <a:solidFill>
                <a:srgbClr val="FF5F5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367773" y="3294669"/>
            <a:ext cx="663174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 line 74-82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reactionEntries = [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'ReactID=1 Ea=2.0 dE=0.0 \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"</a:t>
            </a:r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 =  distance(:mrd@C2; :mma@C3)&lt;3.8 &amp;&amp; angle(:mrd@C2; :mma@C3; :mma@C2)&lt;</a:t>
            </a:r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120 </a:t>
            </a:r>
            <a:r>
              <a:rPr lang="en-US" altLang="ja-JP" sz="12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2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en-US" altLang="ja-JP" sz="12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                                     &amp;&amp; </a:t>
            </a:r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distance(:mmm@C2; :mrd@C3)&lt;2.5 " 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\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</a:t>
            </a:r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"ACTION = \</a:t>
            </a:r>
          </a:p>
          <a:p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setMergeNSP; \</a:t>
            </a:r>
          </a:p>
          <a:p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createBond :mrd@C2 :mma@C3; \</a:t>
            </a:r>
          </a:p>
          <a:p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ModifyResByPrepin :mrd '+curDir+'FF/mmm.prepin; \</a:t>
            </a:r>
          </a:p>
          <a:p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ModifyResByPrepin :mma '+curDir+'FF/mrd.prepin" 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'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]</a:t>
            </a:r>
            <a:endParaRPr lang="ja-JP" altLang="en-US" sz="1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19874" y="3529743"/>
            <a:ext cx="2066925" cy="365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 conditions</a:t>
            </a:r>
            <a:endParaRPr kumimoji="1" lang="ja-JP" altLang="en-US" sz="1600">
              <a:solidFill>
                <a:srgbClr val="404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648450" y="4658362"/>
            <a:ext cx="1685925" cy="611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lang="en-US" altLang="ja-JP" sz="1600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 script</a:t>
            </a:r>
            <a:endParaRPr kumimoji="1" lang="ja-JP" altLang="en-US" sz="1600">
              <a:solidFill>
                <a:srgbClr val="FF5F5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2384470" y="5656696"/>
            <a:ext cx="6509527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this case, only 1 condition is given.</a:t>
            </a:r>
          </a:p>
          <a:p>
            <a:pPr>
              <a:spcAft>
                <a:spcPts val="6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You can give multiple conditions in reactionEntries</a:t>
            </a:r>
            <a:endParaRPr lang="en-US" altLang="ja-JP" sz="16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3680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ReactionFinder(2)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solidFill>
              <a:srgbClr val="404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274762" y="737368"/>
            <a:ext cx="6697788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1600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Input file for ReactionFinder: rf.script</a:t>
            </a:r>
          </a:p>
          <a:p>
            <a:pPr>
              <a:spcAft>
                <a:spcPts val="600"/>
              </a:spcAft>
            </a:pPr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setPrecision </a:t>
            </a: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4</a:t>
            </a:r>
          </a:p>
          <a:p>
            <a:pPr>
              <a:spcAft>
                <a:spcPts val="600"/>
              </a:spcAft>
            </a:pP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setVerbose</a:t>
            </a:r>
          </a:p>
          <a:p>
            <a:pPr>
              <a:spcAft>
                <a:spcPts val="600"/>
              </a:spcAft>
            </a:pP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temperature 343.0</a:t>
            </a:r>
          </a:p>
          <a:p>
            <a:pPr>
              <a:spcAft>
                <a:spcPts val="600"/>
              </a:spcAft>
            </a:pPr>
            <a:r>
              <a:rPr lang="en-US" altLang="ja-JP" sz="1400" b="1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inputTopology</a:t>
            </a: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/share5/takayana/MCMDexample/b/mdinput/prmtop</a:t>
            </a:r>
          </a:p>
          <a:p>
            <a:pPr>
              <a:spcAft>
                <a:spcPts val="600"/>
              </a:spcAft>
            </a:pPr>
            <a:r>
              <a:rPr lang="en-US" altLang="ja-JP" sz="1400" b="1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inputMdcrd mdcrd 1 999999 1</a:t>
            </a:r>
          </a:p>
          <a:p>
            <a:pPr>
              <a:spcAft>
                <a:spcPts val="600"/>
              </a:spcAft>
            </a:pPr>
            <a:r>
              <a:rPr lang="en-US" altLang="ja-JP" sz="1400" b="1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byStructure</a:t>
            </a: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ReactID=1 Ea=2.0 dE=0.0    "COND =  distance(:mrd@C2; :mma@C3)&lt;</a:t>
            </a: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3.8 </a:t>
            </a:r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&amp;&amp; </a:t>
            </a: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angle(:mrd@C2; :mma@C3; :mma@C2)&lt;120 &amp;&amp; distance(:mmm@C2; :mrd@C3)&lt;2.5 "    "ACTION =     setMergeNSP;     createBond :mrd@C2 :mma@C3;     ModifyResByPrepin :mrd /share5/takayana/MCMDexample/b/FF/mmm.prepin;     ModifyResByPrepin :mma /share5/takayana/MCMDexample/b/FF/mrd.prepin"</a:t>
            </a:r>
          </a:p>
          <a:p>
            <a:pPr>
              <a:spcAft>
                <a:spcPts val="600"/>
              </a:spcAft>
            </a:pP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__</a:t>
            </a: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ENDscript</a:t>
            </a:r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__</a:t>
            </a:r>
          </a:p>
          <a:p>
            <a:pPr>
              <a:spcAft>
                <a:spcPts val="600"/>
              </a:spcAft>
            </a:pPr>
            <a:endParaRPr lang="en-US" altLang="ja-JP" sz="140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lang="en-US" altLang="ja-JP" sz="1600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rf.script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is automatically created by the MC/MD program 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written in python.</a:t>
            </a:r>
            <a:endParaRPr lang="en-US" altLang="ja-JP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290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ReactionFinder(3)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solidFill>
              <a:srgbClr val="404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274762" y="594493"/>
            <a:ext cx="6869238" cy="5560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1600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Console output of ReactionFinder: rf.out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*****************************************************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START ReactionFinder ver 0.1 written by M. Takayanagi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Read rfscript file [rf.script]</a:t>
            </a:r>
          </a:p>
          <a:p>
            <a:r>
              <a:rPr lang="en-US" altLang="ja-JP" sz="12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Temperature 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for candidate selection is 343.0000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Input  prmtop file name is [/share5/takayana/MCMDexample/b/mdinput/prmtop]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Input  mdcrd  file name is [mdcrd]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byStructure ReactID=1 Ea=2.0 dE=0.0    "COND =  distance(:mrd@C2; :mma...</a:t>
            </a:r>
          </a:p>
          <a:p>
            <a:endParaRPr lang="en-US" altLang="ja-JP" sz="1200"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JOB LIST {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bystructure ReactID=1 Ea=2.0 dE=0.0 COND =  distance(:mrd@C2; :mma@C3)&lt;3.8 &amp;&amp; angle(:mrd@C2; :mma@C3; :mma@C2)&lt;120 &amp;&amp; distance(:mmm@C2; :mrd@C3)&lt;2.5  ACTION =     setMergeNSP;     createBond :mrd@C2 :mma@C3;     ModifyResByPrepin :mrd /share5/takayana/MCMDexample/b/FF/mmm.prepin;     ModifyResByPrepin :mma /share5/takayana/MCMDexample/b/FF/mrd.prepin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} JOB LIST END</a:t>
            </a:r>
          </a:p>
          <a:p>
            <a:endParaRPr lang="en-US" altLang="ja-JP" sz="1200"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Read Topology [/share5/takayana/MCMDexample/b/mdinput/prmtop]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     natom = 16549, nres = 1115, total charge = -0.0000</a:t>
            </a:r>
          </a:p>
          <a:p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Read coordinates</a:t>
            </a:r>
          </a:p>
          <a:p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Open mdcrd file [mdcrd] 1 999999 1</a:t>
            </a:r>
          </a:p>
          <a:p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  Read 50 steps</a:t>
            </a:r>
          </a:p>
          <a:p>
            <a:endParaRPr lang="en-US" altLang="ja-JP" sz="1200"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EXECUTE JOB LIST {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Search by structure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  COND =  distance(:mrd@C2; :mma@C3)&lt;3.8 &amp;&amp; angle(:mrd@C2; :mma@C3; :mma...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  ACTION =     setMergeNSP;     createBond :mrd@C2 :mma@C3;     ModifyRe...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  </a:t>
            </a:r>
            <a:r>
              <a:rPr lang="en-US" altLang="ja-JP" sz="120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Found 27 with ReactID=1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} END 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JOB </a:t>
            </a:r>
            <a:r>
              <a:rPr lang="en-US" altLang="ja-JP" sz="12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EXECUTION         </a:t>
            </a:r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	  </a:t>
            </a:r>
            <a:r>
              <a:rPr lang="en-US" altLang="ja-JP" sz="1200" b="1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(continue to next page)</a:t>
            </a:r>
            <a:endParaRPr lang="en-US" altLang="ja-JP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76800" y="4647215"/>
            <a:ext cx="3724275" cy="334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Read 50 snapshots for candidate search</a:t>
            </a:r>
            <a:endParaRPr kumimoji="1" lang="ja-JP" altLang="en-US" sz="1400">
              <a:solidFill>
                <a:srgbClr val="404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551738" y="6078203"/>
            <a:ext cx="3724275" cy="334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Found 27 candidates by the condition</a:t>
            </a:r>
            <a:endParaRPr kumimoji="1" lang="ja-JP" altLang="en-US" sz="140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4115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ReactionFinder(4)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solidFill>
              <a:srgbClr val="404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274762" y="594493"/>
            <a:ext cx="6869238" cy="293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1600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Console output of ReactionFinder: rf.out   (</a:t>
            </a:r>
            <a:r>
              <a:rPr lang="en-US" altLang="ja-JP" sz="1600" b="1" u="sng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continued</a:t>
            </a:r>
            <a:r>
              <a:rPr lang="en-US" altLang="ja-JP" sz="1600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Candidate selection with temperature = 343.0000 K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Ea_idx=1 Ea=2.0000 sEa=0.0000 Num=27 Num*(exp(-sEa/kT)/Z)=1.0000 Accum=1.0000 ***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  rand=0.1850 Ea_idx=1 Cand_idx=5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End candidate selection</a:t>
            </a:r>
          </a:p>
          <a:p>
            <a:pPr>
              <a:spcAft>
                <a:spcPts val="400"/>
              </a:spcAft>
            </a:pPr>
            <a:endParaRPr lang="en-US" altLang="ja-JP" sz="1200"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Write selected reaction as [selected.txt].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  CandID=5 ReactID=1 Ea=2.000000 dE=0.000000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Write all found candidates as [satList.txt].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FINISH!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END ReactionFinder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*****************************************************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81613" y="1509319"/>
            <a:ext cx="3619500" cy="334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Select candidate by a random number</a:t>
            </a:r>
            <a:endParaRPr kumimoji="1" lang="ja-JP" altLang="en-US" sz="1400">
              <a:solidFill>
                <a:srgbClr val="404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308945" y="3703195"/>
            <a:ext cx="686923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1600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Selected candidate information: selected.txt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ReactID=1 Ea=2.0000 dE=0.0000 t=7 (VMDframe=6) NumCand=27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Values = 3.5497, 107.4548, 1.5587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:mrd=18 :mma=922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:mrd@C2=194 :mma@C3=13645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inputInpcrd  out.inpcrd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setMergeNSP</a:t>
            </a:r>
          </a:p>
          <a:p>
            <a:pPr>
              <a:spcAft>
                <a:spcPts val="400"/>
              </a:spcAft>
            </a:pPr>
            <a:r>
              <a:rPr lang="en-US" altLang="ja-JP" sz="1200" b="1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createBond 194 13645</a:t>
            </a:r>
          </a:p>
          <a:p>
            <a:pPr>
              <a:spcAft>
                <a:spcPts val="400"/>
              </a:spcAft>
            </a:pPr>
            <a:r>
              <a:rPr lang="en-US" altLang="ja-JP" sz="1200" b="1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ModifyResByPrepin 18 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/share5/takayana/MCMDexample/b/FF/</a:t>
            </a:r>
            <a:r>
              <a:rPr lang="en-US" altLang="ja-JP" sz="1200" b="1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mmm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.prepin</a:t>
            </a:r>
          </a:p>
          <a:p>
            <a:pPr>
              <a:spcAft>
                <a:spcPts val="400"/>
              </a:spcAft>
            </a:pPr>
            <a:r>
              <a:rPr lang="en-US" altLang="ja-JP" sz="1200" b="1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ModifyResByPrepin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</a:t>
            </a:r>
            <a:r>
              <a:rPr lang="en-US" altLang="ja-JP" sz="1200" b="1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922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/share5/takayana/MCMDexample/b/FF/</a:t>
            </a:r>
            <a:r>
              <a:rPr lang="en-US" altLang="ja-JP" sz="1200" b="1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mrd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.prepin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81539" y="4607908"/>
            <a:ext cx="2311244" cy="334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residue and atom index</a:t>
            </a:r>
            <a:endParaRPr kumimoji="1" lang="ja-JP" altLang="en-US" sz="1400">
              <a:solidFill>
                <a:srgbClr val="404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310062" y="4991404"/>
            <a:ext cx="4748213" cy="334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lang="en-US" altLang="ja-JP" sz="140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</a:t>
            </a:r>
            <a:r>
              <a:rPr lang="en-US" altLang="ja-JP" sz="1400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npcrd file "out.inpcrd" is created </a:t>
            </a:r>
            <a:r>
              <a:rPr lang="en-US" altLang="ja-JP" sz="140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 TopologyEditor </a:t>
            </a:r>
            <a:endParaRPr kumimoji="1" lang="ja-JP" altLang="en-US" sz="1400">
              <a:solidFill>
                <a:srgbClr val="FF5F5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709457" y="6145527"/>
            <a:ext cx="4340476" cy="334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Molecule update commands for TopologyEditor</a:t>
            </a:r>
            <a:endParaRPr kumimoji="1" lang="ja-JP" altLang="en-US" sz="14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095875" y="4225970"/>
            <a:ext cx="3962400" cy="334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Distance, angle, ... values of the candidate</a:t>
            </a:r>
            <a:endParaRPr kumimoji="1" lang="ja-JP" altLang="en-US" sz="140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56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ReactionFinder(5)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solidFill>
              <a:srgbClr val="404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74762" y="699648"/>
            <a:ext cx="6869238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1600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All of the found candidate information: satList.txt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CandID=1 ReactID=1 Ea=2.0000 dE=0.0000 t=1 (VMDframe=0) selected=F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Values = 3.3903, 94.5180, 1.5347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setMergeNSP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createBond 194 13645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ModifyResByPrepin 18 /share5/takayana/MCMDexample/b/FF/mmm.prepin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ModifyResByPrepin 922 /share5/takayana/MCMDexample/b/FF/mrd.prepin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CandID=2 ReactID=1 Ea=2.0000 dE=0.0000 t=2 (VMDframe=1) selected=F</a:t>
            </a:r>
          </a:p>
          <a:p>
            <a:pPr>
              <a:spcAft>
                <a:spcPts val="400"/>
              </a:spcAft>
            </a:pPr>
            <a:r>
              <a:rPr lang="en-US" altLang="ja-JP" sz="12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...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CandID=5 ReactID=1 Ea=2.0000 dE=0.0000 t=7 (VMDframe=6) </a:t>
            </a:r>
            <a:r>
              <a:rPr lang="en-US" altLang="ja-JP" sz="1200" b="1" u="sng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selected=T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Values = 3.5497, 107.4548, 1.5587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setMergeNSP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createBond 194 13645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ModifyResByPrepin 18 /share5/takayana/MCMDexample/b/FF/mmm.prepin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ModifyResByPrepin 922 /share5/takayana/MCMDexample/b/FF/mrd.prepin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CandID=6 ReactID=1 Ea=2.0000 dE=0.0000 t=8 (VMDframe=7</a:t>
            </a: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) </a:t>
            </a:r>
            <a:r>
              <a:rPr lang="en-US" altLang="ja-JP" sz="12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selected=F</a:t>
            </a:r>
          </a:p>
          <a:p>
            <a:pPr>
              <a:spcAft>
                <a:spcPts val="400"/>
              </a:spcAft>
            </a:pPr>
            <a:r>
              <a:rPr lang="en-US" altLang="ja-JP" sz="12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...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CandID=27 ReactID=1 Ea=2.0000 dE=0.0000 t=50 (VMDframe=49) selected=F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Values = 3.5775, 109.0844, 1.5819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setMergeNSP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createBond 364 11395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ModifyResByPrepin 33 /share5/takayana/MCMDexample/b/FF/mmm.prepin</a:t>
            </a:r>
          </a:p>
          <a:p>
            <a:pPr>
              <a:spcAft>
                <a:spcPts val="400"/>
              </a:spcAft>
            </a:pPr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    ModifyResByPrepin 772 /share5/takayana/MCMDexample/b/FF/mrd.prepin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467475" y="3181300"/>
            <a:ext cx="2091143" cy="334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 algn="ctr"/>
            <a:r>
              <a:rPr kumimoji="1" lang="en-US" altLang="ja-JP" sz="1400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Selected candidate </a:t>
            </a:r>
            <a:endParaRPr kumimoji="1" lang="ja-JP" altLang="en-US" sz="1400">
              <a:solidFill>
                <a:srgbClr val="FF5F5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072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204469" y="721465"/>
            <a:ext cx="663174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 line 58-64</a:t>
            </a:r>
          </a:p>
          <a:p>
            <a:r>
              <a:rPr lang="en-US" altLang="ja-JP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RECOMMENDATION: imagingMode = "OnlySolvent", centeringMode = "ReactRes1"</a:t>
            </a:r>
          </a:p>
          <a:p>
            <a:r>
              <a:rPr lang="en-US" altLang="ja-JP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imaging mode "ALL", "OnlySolvent", "None"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imagingMode = "OnlySolvent"</a:t>
            </a:r>
          </a:p>
          <a:p>
            <a:r>
              <a:rPr lang="en-US" altLang="ja-JP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centering mode "ReactRes1" "None" 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centeringMode = "ReactRes1" </a:t>
            </a:r>
          </a:p>
          <a:p>
            <a:r>
              <a:rPr lang="en-US" altLang="ja-JP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give solvent residue name (i.e. ":WAT", ":WAT,Cl-,Na+") 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solventResname = ":mma" </a:t>
            </a:r>
            <a:endParaRPr lang="ja-JP" altLang="en-US" sz="1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275" y="2433015"/>
            <a:ext cx="2702744" cy="27027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181239" y="5136963"/>
            <a:ext cx="2867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imaging mode = "None"</a:t>
            </a:r>
            <a:endParaRPr kumimoji="1" lang="ja-JP" altLang="en-US" sz="160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2827215"/>
            <a:ext cx="2565613" cy="2555722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4603566" y="3154312"/>
            <a:ext cx="2022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smtClean="0"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by </a:t>
            </a:r>
            <a:br>
              <a:rPr lang="en-US" altLang="ja-JP" sz="1600" b="1" smtClean="0"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b="1" smtClean="0"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cpptraj</a:t>
            </a:r>
          </a:p>
          <a:p>
            <a:r>
              <a:rPr lang="en-US" altLang="ja-JP" sz="1600"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 smtClean="0"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image byres</a:t>
            </a:r>
            <a:endParaRPr kumimoji="1" lang="ja-JP" altLang="en-US" sz="1600"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5153891" y="4268758"/>
            <a:ext cx="12278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137793" y="5704627"/>
            <a:ext cx="69395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MC/MD simulation works without imaging, but diffusion of molecules result in the change of digits in mdcrd and trigger errors.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(i.e. </a:t>
            </a:r>
            <a:r>
              <a:rPr lang="en-US" altLang="ja-JP" sz="160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usual digit -123.456 </a:t>
            </a:r>
            <a:r>
              <a:rPr lang="ja-JP" altLang="en-US" sz="160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</a:t>
            </a:r>
            <a:r>
              <a:rPr lang="en-US" altLang="ja-JP" sz="160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-1234.56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8 letters for each data)</a:t>
            </a:r>
            <a:endParaRPr kumimoji="1" lang="ja-JP" altLang="en-US" sz="16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05569" y="2435738"/>
            <a:ext cx="2724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smtClean="0">
                <a:solidFill>
                  <a:srgbClr val="4040FF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periodib boundary box (PBB)</a:t>
            </a:r>
            <a:endParaRPr kumimoji="1" lang="ja-JP" altLang="en-US" sz="1400">
              <a:solidFill>
                <a:srgbClr val="4040FF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3453579" y="2588982"/>
            <a:ext cx="432621" cy="0"/>
          </a:xfrm>
          <a:prstGeom prst="straightConnector1">
            <a:avLst/>
          </a:prstGeom>
          <a:ln>
            <a:solidFill>
              <a:srgbClr val="4040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115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93611" y="6417468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2146" y="133750"/>
            <a:ext cx="825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Imaging options</a:t>
            </a:r>
            <a:endParaRPr lang="en-US" altLang="ja-JP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2146" y="571500"/>
            <a:ext cx="85370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imagingMode = "None": no imaging</a:t>
            </a:r>
          </a:p>
          <a:p>
            <a:pPr>
              <a:spcAft>
                <a:spcPts val="6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imagingMode = "ALL": image by cpptraj  </a:t>
            </a:r>
            <a:r>
              <a:rPr lang="en-US" altLang="ja-JP" sz="160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byres</a:t>
            </a:r>
            <a:endParaRPr lang="en-US" altLang="ja-JP" sz="16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2400"/>
              </a:spcAft>
            </a:pPr>
            <a: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imagingMode = "OnlySolvent"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for solvent molecules (1 molecule = 1 residue) 			specified as solventResname, image by cpptraj 				</a:t>
            </a:r>
            <a:r>
              <a:rPr lang="en-US" altLang="ja-JP" sz="160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$solventResname byres</a:t>
            </a:r>
            <a:endParaRPr lang="en-US" altLang="ja-JP" sz="16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centeringMode = "None": do nothing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centeringMode = "ReactRes1"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translate the system to center the first residue 				     appeared in the reaction condition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5378"/>
            <a:ext cx="2518961" cy="2668058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02146" y="601525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6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distance(</a:t>
            </a:r>
            <a:r>
              <a:rPr lang="ja-JP" altLang="en-US" sz="16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:mrd</a:t>
            </a:r>
            <a:r>
              <a:rPr lang="ja-JP" altLang="en-US" sz="16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@C2; :mma@C3)&lt;3.8 &amp;&amp; angle(:mrd@C2; :mma@C3; :mma@C2)&lt;120</a:t>
            </a:r>
            <a:endParaRPr lang="ja-JP" altLang="en-US" sz="1600"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18961" y="4118154"/>
            <a:ext cx="2155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this case, </a:t>
            </a:r>
            <a:b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4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center residue :mrd</a:t>
            </a:r>
          </a:p>
          <a:p>
            <a:endParaRPr lang="en-US" altLang="ja-JP" sz="14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:mrd is the first residue appeared in the reaction condition </a:t>
            </a:r>
            <a:endParaRPr kumimoji="1" lang="ja-JP" altLang="en-US" sz="14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841482" y="4201208"/>
            <a:ext cx="1005542" cy="1012050"/>
          </a:xfrm>
          <a:prstGeom prst="rect">
            <a:avLst/>
          </a:prstGeom>
          <a:solidFill>
            <a:schemeClr val="bg1"/>
          </a:solidFill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6598280" y="4601186"/>
            <a:ext cx="212095" cy="2120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smtClean="0"/>
              <a:t>A</a:t>
            </a:r>
            <a:endParaRPr kumimoji="1" lang="ja-JP" altLang="en-US" sz="1400"/>
          </a:p>
        </p:txBody>
      </p:sp>
      <p:sp>
        <p:nvSpPr>
          <p:cNvPr id="14" name="円/楕円 13"/>
          <p:cNvSpPr/>
          <p:nvPr/>
        </p:nvSpPr>
        <p:spPr>
          <a:xfrm>
            <a:off x="5845281" y="4601186"/>
            <a:ext cx="212095" cy="2120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smtClean="0"/>
              <a:t>B</a:t>
            </a:r>
            <a:endParaRPr kumimoji="1" lang="ja-JP" altLang="en-US" sz="1400"/>
          </a:p>
        </p:txBody>
      </p:sp>
      <p:sp>
        <p:nvSpPr>
          <p:cNvPr id="15" name="正方形/長方形 14"/>
          <p:cNvSpPr/>
          <p:nvPr/>
        </p:nvSpPr>
        <p:spPr>
          <a:xfrm>
            <a:off x="5579021" y="3966703"/>
            <a:ext cx="532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4040FF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PBB</a:t>
            </a:r>
            <a:endParaRPr lang="ja-JP" altLang="en-US" sz="1400"/>
          </a:p>
        </p:txBody>
      </p:sp>
      <p:cxnSp>
        <p:nvCxnSpPr>
          <p:cNvPr id="25" name="直線矢印コネクタ 24"/>
          <p:cNvCxnSpPr>
            <a:stCxn id="12" idx="3"/>
            <a:endCxn id="38" idx="1"/>
          </p:cNvCxnSpPr>
          <p:nvPr/>
        </p:nvCxnSpPr>
        <p:spPr>
          <a:xfrm>
            <a:off x="6847024" y="4707233"/>
            <a:ext cx="4704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4944673" y="4154147"/>
            <a:ext cx="89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without centering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317462" y="4201208"/>
            <a:ext cx="1005542" cy="1012050"/>
          </a:xfrm>
          <a:prstGeom prst="rect">
            <a:avLst/>
          </a:prstGeom>
          <a:solidFill>
            <a:schemeClr val="bg1"/>
          </a:solidFill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8075270" y="4601186"/>
            <a:ext cx="212095" cy="2120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smtClean="0"/>
              <a:t>A</a:t>
            </a:r>
            <a:endParaRPr kumimoji="1" lang="ja-JP" altLang="en-US" sz="1400"/>
          </a:p>
        </p:txBody>
      </p:sp>
      <p:sp>
        <p:nvSpPr>
          <p:cNvPr id="40" name="円/楕円 39"/>
          <p:cNvSpPr/>
          <p:nvPr/>
        </p:nvSpPr>
        <p:spPr>
          <a:xfrm>
            <a:off x="7322271" y="4601186"/>
            <a:ext cx="212095" cy="2120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smtClean="0"/>
              <a:t>B</a:t>
            </a:r>
            <a:endParaRPr kumimoji="1" lang="ja-JP" altLang="en-US" sz="1400"/>
          </a:p>
        </p:txBody>
      </p:sp>
      <p:cxnSp>
        <p:nvCxnSpPr>
          <p:cNvPr id="45" name="直線コネクタ 44"/>
          <p:cNvCxnSpPr>
            <a:stCxn id="40" idx="6"/>
            <a:endCxn id="39" idx="2"/>
          </p:cNvCxnSpPr>
          <p:nvPr/>
        </p:nvCxnSpPr>
        <p:spPr>
          <a:xfrm>
            <a:off x="7534366" y="4707234"/>
            <a:ext cx="5409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/>
          <p:cNvSpPr/>
          <p:nvPr/>
        </p:nvSpPr>
        <p:spPr>
          <a:xfrm>
            <a:off x="5841482" y="5600091"/>
            <a:ext cx="1005542" cy="1012050"/>
          </a:xfrm>
          <a:prstGeom prst="rect">
            <a:avLst/>
          </a:prstGeom>
          <a:solidFill>
            <a:schemeClr val="bg1"/>
          </a:solidFill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6220167" y="6000069"/>
            <a:ext cx="212095" cy="2120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smtClean="0"/>
              <a:t>A</a:t>
            </a:r>
            <a:endParaRPr kumimoji="1" lang="ja-JP" altLang="en-US" sz="1400"/>
          </a:p>
        </p:txBody>
      </p:sp>
      <p:sp>
        <p:nvSpPr>
          <p:cNvPr id="52" name="円/楕円 51"/>
          <p:cNvSpPr/>
          <p:nvPr/>
        </p:nvSpPr>
        <p:spPr>
          <a:xfrm>
            <a:off x="6466427" y="6000069"/>
            <a:ext cx="212095" cy="2120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smtClean="0"/>
              <a:t>B</a:t>
            </a:r>
            <a:endParaRPr kumimoji="1" lang="ja-JP" altLang="en-US" sz="140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927644" y="5553030"/>
            <a:ext cx="89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with centering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317462" y="5600091"/>
            <a:ext cx="1005542" cy="1012050"/>
          </a:xfrm>
          <a:prstGeom prst="rect">
            <a:avLst/>
          </a:prstGeom>
          <a:solidFill>
            <a:schemeClr val="bg1"/>
          </a:solidFill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7714186" y="6000069"/>
            <a:ext cx="212095" cy="2120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smtClean="0"/>
              <a:t>A</a:t>
            </a:r>
            <a:endParaRPr kumimoji="1" lang="ja-JP" altLang="en-US" sz="1400"/>
          </a:p>
        </p:txBody>
      </p:sp>
      <p:sp>
        <p:nvSpPr>
          <p:cNvPr id="57" name="円/楕円 56"/>
          <p:cNvSpPr/>
          <p:nvPr/>
        </p:nvSpPr>
        <p:spPr>
          <a:xfrm>
            <a:off x="7960446" y="6000069"/>
            <a:ext cx="212095" cy="2120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smtClean="0"/>
              <a:t>B</a:t>
            </a:r>
            <a:endParaRPr kumimoji="1" lang="ja-JP" altLang="en-US" sz="1400"/>
          </a:p>
        </p:txBody>
      </p:sp>
      <p:cxnSp>
        <p:nvCxnSpPr>
          <p:cNvPr id="58" name="直線矢印コネクタ 57"/>
          <p:cNvCxnSpPr>
            <a:stCxn id="50" idx="3"/>
            <a:endCxn id="55" idx="1"/>
          </p:cNvCxnSpPr>
          <p:nvPr/>
        </p:nvCxnSpPr>
        <p:spPr>
          <a:xfrm>
            <a:off x="6847024" y="6106116"/>
            <a:ext cx="4704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>
            <a:endCxn id="57" idx="2"/>
          </p:cNvCxnSpPr>
          <p:nvPr/>
        </p:nvCxnSpPr>
        <p:spPr>
          <a:xfrm>
            <a:off x="7926281" y="6106116"/>
            <a:ext cx="34165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>
            <a:stCxn id="12" idx="2"/>
            <a:endCxn id="50" idx="0"/>
          </p:cNvCxnSpPr>
          <p:nvPr/>
        </p:nvCxnSpPr>
        <p:spPr>
          <a:xfrm>
            <a:off x="6344253" y="5213258"/>
            <a:ext cx="0" cy="386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7299893" y="4770710"/>
            <a:ext cx="124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ad for visualization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505351" y="6347590"/>
            <a:ext cx="66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Good!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927644" y="3390900"/>
            <a:ext cx="397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Centering is necessary when reaction occurs beyond the boundary of PBB</a:t>
            </a:r>
            <a:endParaRPr kumimoji="1" lang="ja-JP" altLang="en-US" sz="16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3956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43726" y="6398623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36" y="1456648"/>
            <a:ext cx="2678523" cy="292066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64071" y="162325"/>
            <a:ext cx="825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molecules into PBB </a:t>
            </a:r>
            <a:endParaRPr lang="en-US" altLang="ja-JP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90005" y="1745258"/>
            <a:ext cx="273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by cpptraj</a:t>
            </a:r>
          </a:p>
          <a:p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image byres</a:t>
            </a:r>
            <a:endParaRPr kumimoji="1" lang="ja-JP" altLang="en-US" sz="16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552" y="708019"/>
            <a:ext cx="2978156" cy="2978156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>
            <a:off x="3306041" y="2417758"/>
            <a:ext cx="20851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64071" y="4487270"/>
            <a:ext cx="850845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Other options of cpptraj (bymol) does not work well for this system.</a:t>
            </a:r>
          </a:p>
          <a:p>
            <a:pPr>
              <a:spcAft>
                <a:spcPts val="1200"/>
              </a:spcAft>
            </a:pPr>
            <a:r>
              <a:rPr kumimoji="1"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AMBER, a "molecule" must be composed of sequential residues.</a:t>
            </a:r>
            <a:br>
              <a:rPr kumimoji="1"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kumimoji="1"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(i.e. "molecule 1" is composed of "resid 1 2 3 4 5 ... 152 153")</a:t>
            </a:r>
          </a:p>
          <a:p>
            <a:pPr>
              <a:spcAft>
                <a:spcPts val="1200"/>
              </a:spcAft>
            </a:pP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MC/MD simulations,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 "molecule" is not composed of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sequential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residues.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(i.e. "molecule 1" is composed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of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"resid 1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2 3 807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976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... 147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580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sander (pmemd) option "</a:t>
            </a:r>
            <a:r>
              <a:rPr lang="en-US" altLang="ja-JP" sz="160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iwrap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" also does not work well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MC/MD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simulations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because of this non-sequential residues in molecule</a:t>
            </a:r>
            <a:endParaRPr lang="en-US" altLang="ja-JP" sz="16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53803" y="3682781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Each molecule is separated beyond the boundaries of the PBB</a:t>
            </a:r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5813" y="759765"/>
            <a:ext cx="3569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smtClean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Result by the recommended imaging options: </a:t>
            </a:r>
            <a:r>
              <a:rPr lang="en-US" altLang="ja-JP" sz="14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imagingMode = "OnlySolvent", centeringMode = "ReactRes1"</a:t>
            </a:r>
            <a:endParaRPr kumimoji="1" lang="ja-JP" altLang="en-US" sz="1400">
              <a:solidFill>
                <a:srgbClr val="7030A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770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4071" y="162325"/>
            <a:ext cx="825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molecules into PBB by </a:t>
            </a:r>
            <a:r>
              <a:rPr lang="en-US" altLang="ja-JP" sz="2800" b="1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molImager</a:t>
            </a:r>
            <a:endParaRPr lang="en-US" altLang="ja-JP" b="1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87" y="1252700"/>
            <a:ext cx="2608640" cy="2844465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>
            <a:off x="3096491" y="2811464"/>
            <a:ext cx="15517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264" y="702681"/>
            <a:ext cx="4000345" cy="3394484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2565911" y="948250"/>
            <a:ext cx="280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molImager</a:t>
            </a:r>
            <a:r>
              <a:rPr lang="ja-JP" altLang="en-US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\</a:t>
            </a:r>
            <a:b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prmtop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inpcrd \</a:t>
            </a:r>
            <a:b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</a:t>
            </a:r>
            <a:r>
              <a:rPr lang="ja-JP" altLang="en-US" smtClean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mrd</a:t>
            </a:r>
            <a:r>
              <a:rPr lang="en-US" altLang="ja-JP" smtClean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\</a:t>
            </a:r>
          </a:p>
          <a:p>
            <a:r>
              <a:rPr lang="en-US" altLang="ja-JP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mtClean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imaged.</a:t>
            </a:r>
            <a:r>
              <a:rPr lang="ja-JP" altLang="en-US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inpcrd </a:t>
            </a:r>
            <a:r>
              <a:rPr lang="en-US" altLang="ja-JP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\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novel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\</a:t>
            </a:r>
            <a:b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translate</a:t>
            </a:r>
            <a:endParaRPr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53823" y="3962400"/>
            <a:ext cx="294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</a:t>
            </a:r>
            <a:r>
              <a:rPr lang="en-US" altLang="ja-JP" smtClean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esidues :mrd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are </a:t>
            </a:r>
            <a:b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imaged into the PBB </a:t>
            </a:r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00050" y="4450196"/>
            <a:ext cx="852555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How to use:</a:t>
            </a:r>
          </a:p>
          <a:p>
            <a:r>
              <a:rPr lang="ja-JP" altLang="en-US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molImager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(input prmtop)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(input inpcrd) </a:t>
            </a:r>
            <a:b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(image target residue index or residue name) </a:t>
            </a:r>
            <a:b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(output i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npcrd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 </a:t>
            </a:r>
            <a:b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(optional, "vel (default)" or "novel" whether inpcrd includes velocity) </a:t>
            </a:r>
            <a:b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(optional, "translate" to image target residue into PBB)</a:t>
            </a:r>
          </a:p>
          <a:p>
            <a:endParaRPr lang="en-US" altLang="ja-JP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molImager will be included in the MC/MD program in near future</a:t>
            </a:r>
            <a:endParaRPr lang="ja-JP" altLang="en-US">
              <a:solidFill>
                <a:srgbClr val="404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6643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4071" y="162325"/>
            <a:ext cx="825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Spin off program: </a:t>
            </a:r>
            <a:r>
              <a:rPr lang="en-US" altLang="ja-JP" sz="2800" b="1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FindMoleculeByBond</a:t>
            </a:r>
            <a:endParaRPr lang="en-US" altLang="ja-JP" b="1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64071" y="921829"/>
            <a:ext cx="8525559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How to use:</a:t>
            </a:r>
          </a:p>
          <a:p>
            <a:r>
              <a:rPr lang="en-US" altLang="ja-JP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FindMoleculeByBond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(input prmtop) (initial residue index)</a:t>
            </a:r>
          </a:p>
          <a:p>
            <a:endParaRPr lang="en-US" altLang="ja-JP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lang="en-US" altLang="ja-JP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Output is residue index of </a:t>
            </a:r>
            <a:r>
              <a:rPr lang="en-US" altLang="ja-JP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molecule.</a:t>
            </a:r>
          </a:p>
          <a:p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Example</a:t>
            </a:r>
            <a:r>
              <a:rPr lang="en-US" altLang="ja-JP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</a:t>
            </a:r>
            <a:r>
              <a:rPr lang="en-US" altLang="ja-JP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FindMoleculeByBond </a:t>
            </a:r>
            <a:r>
              <a:rPr lang="en-US" altLang="ja-JP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prmtop 1</a:t>
            </a:r>
          </a:p>
          <a:p>
            <a:r>
              <a:rPr lang="en-US" altLang="ja-JP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→ </a:t>
            </a:r>
            <a:r>
              <a:rPr lang="en-US" altLang="ja-JP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1 2 3 807 976 1071 1006 747 840 974 730 926 </a:t>
            </a:r>
            <a:r>
              <a:rPr lang="en-US" altLang="ja-JP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787 </a:t>
            </a:r>
            <a:r>
              <a:rPr lang="en-US" altLang="ja-JP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  </a:t>
            </a:r>
            <a:r>
              <a:rPr lang="en-US" altLang="ja-JP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652 </a:t>
            </a:r>
            <a:r>
              <a:rPr lang="en-US" altLang="ja-JP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839 724 864 261 770 522 283 147 580</a:t>
            </a:r>
          </a:p>
          <a:p>
            <a:endParaRPr lang="en-US" altLang="ja-JP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r>
              <a:rPr lang="en-US" altLang="ja-JP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FindMoleculeByBond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finds a molecule connected by bonds starting from the "initial residue index" residue.</a:t>
            </a:r>
          </a:p>
          <a:p>
            <a:pPr>
              <a:spcAft>
                <a:spcPts val="1200"/>
              </a:spcAft>
            </a:pP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Algorithm: Depth-first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search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（深さ優先探索）</a:t>
            </a:r>
            <a:endParaRPr lang="en-US" altLang="ja-JP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76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3865" y="160412"/>
            <a:ext cx="8836271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3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Manual of programs written by me</a:t>
            </a:r>
          </a:p>
          <a:p>
            <a:pPr>
              <a:spcAft>
                <a:spcPts val="1200"/>
              </a:spcAft>
            </a:pP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(in Japanese) 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http</a:t>
            </a:r>
            <a:r>
              <a:rPr lang="ja-JP" altLang="en-US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://192.168.100.181/sphinx/takayanagi/_build</a:t>
            </a:r>
            <a:r>
              <a:rPr lang="ja-JP" altLang="en-US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html/</a:t>
            </a:r>
            <a:endParaRPr lang="en-US" altLang="ja-JP" sz="20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endParaRPr lang="en-US" altLang="ja-JP" sz="20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(in English, to be prepared in future)</a:t>
            </a:r>
            <a:endParaRPr lang="ja-JP" altLang="en-US" sz="2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7" y="1511778"/>
            <a:ext cx="5810260" cy="421274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857268" y="5744863"/>
            <a:ext cx="189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Prepared by Sphinx</a:t>
            </a:r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4888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TopologyEditor(1)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73642" y="685545"/>
            <a:ext cx="650952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Call "</a:t>
            </a:r>
            <a:r>
              <a:rPr lang="en-US" altLang="ja-JP" sz="16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" program to edit topology file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Input script "tp.script" is automatically created by the python MC/MD program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2273642" y="1815895"/>
            <a:ext cx="6697788" cy="451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1600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Input file for TopologyEditor: tp.script</a:t>
            </a:r>
          </a:p>
          <a:p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setPrecision 4</a:t>
            </a:r>
          </a:p>
          <a:p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setVerbose</a:t>
            </a:r>
          </a:p>
          <a:p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setMergeNSP</a:t>
            </a:r>
          </a:p>
          <a:p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inputTopology   /share5/takayana/MCMDexample/b/mdinput/prmtop</a:t>
            </a:r>
          </a:p>
          <a:p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outputTopology  out.prmtop</a:t>
            </a:r>
          </a:p>
          <a:p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forceField    /share5/takayana/MCMDexample/b/FF/gaff.dat</a:t>
            </a:r>
          </a:p>
          <a:p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forceFieldMod /share5/takayana/MCMDexample/b/FF/frcmod.polymer</a:t>
            </a:r>
          </a:p>
          <a:p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forceFieldMod /share5/takayana/MCMDexample/b/FF/frcmod.mma</a:t>
            </a:r>
          </a:p>
          <a:p>
            <a:r>
              <a:rPr lang="en-US" altLang="ja-JP" sz="14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ReactID=1 Ea=2.0000 dE=0.0000 t=7 (VMDframe=6) NumCand=27</a:t>
            </a:r>
          </a:p>
          <a:p>
            <a:r>
              <a:rPr lang="en-US" altLang="ja-JP" sz="14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Values = 3.5497, 107.4548, 1.5587</a:t>
            </a:r>
          </a:p>
          <a:p>
            <a:r>
              <a:rPr lang="en-US" altLang="ja-JP" sz="14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:mrd=18 :mma=922</a:t>
            </a:r>
          </a:p>
          <a:p>
            <a:r>
              <a:rPr lang="en-US" altLang="ja-JP" sz="14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:mrd@C2=194 :mma@C3=13645</a:t>
            </a:r>
          </a:p>
          <a:p>
            <a:r>
              <a:rPr lang="en-US" altLang="ja-JP" sz="14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inputInpcrd  out.inpcrd</a:t>
            </a:r>
          </a:p>
          <a:p>
            <a:r>
              <a:rPr lang="en-US" altLang="ja-JP" sz="14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setMergeNSP</a:t>
            </a:r>
          </a:p>
          <a:p>
            <a:r>
              <a:rPr lang="en-US" altLang="ja-JP" sz="14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createBond 194 13645</a:t>
            </a:r>
          </a:p>
          <a:p>
            <a:r>
              <a:rPr lang="en-US" altLang="ja-JP" sz="14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ModifyResByPrepin 18 /share5/takayana/MCMDexample/b/FF/mmm.prepin</a:t>
            </a:r>
          </a:p>
          <a:p>
            <a:r>
              <a:rPr lang="en-US" altLang="ja-JP" sz="14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ModifyResByPrepin 922 /share5/takayana/MCMDexample/b/FF/mrd.prepin</a:t>
            </a:r>
          </a:p>
          <a:p>
            <a:endParaRPr lang="en-US" altLang="ja-JP" sz="1400">
              <a:solidFill>
                <a:srgbClr val="4040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  <a:p>
            <a:r>
              <a:rPr lang="en-US" altLang="ja-JP" sz="16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Modified topology file "out.prmtop" is created</a:t>
            </a:r>
            <a:endParaRPr lang="en-US" altLang="ja-JP" sz="1600" b="1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528405" y="4403467"/>
            <a:ext cx="2777395" cy="5497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r>
              <a:rPr lang="en-US" altLang="ja-JP" sz="14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Copied from "selected.txt" </a:t>
            </a:r>
            <a:br>
              <a:rPr lang="en-US" altLang="ja-JP" sz="14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4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(Prepared by ReactionFinder)</a:t>
            </a:r>
            <a:endParaRPr kumimoji="1" lang="ja-JP" altLang="en-US" sz="1400">
              <a:solidFill>
                <a:srgbClr val="404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885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TopologyEditor(2)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131525" y="674201"/>
            <a:ext cx="6898175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u="sng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Console output </a:t>
            </a:r>
            <a:r>
              <a:rPr lang="en-US" altLang="ja-JP" sz="1600" b="1" u="sng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of </a:t>
            </a:r>
            <a:r>
              <a:rPr lang="en-US" altLang="ja-JP" sz="1600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TopologyEditor: tp.out</a:t>
            </a:r>
            <a:endParaRPr lang="en-US" altLang="ja-JP" sz="16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*****************************************************</a:t>
            </a:r>
          </a:p>
          <a:p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START TopologyEditor ver 0.2 written by M. Takayanagi</a:t>
            </a:r>
          </a:p>
          <a:p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Read tpscript file [tp.script]</a:t>
            </a:r>
            <a:endParaRPr lang="en-US" altLang="ja-JP" sz="105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...</a:t>
            </a: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Read Topology [/share5/takayana/MCMDexample/b/mdinput/prmtop]</a:t>
            </a: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 natom = 16549, nres = 1115, total charge = -0.0000</a:t>
            </a: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Read ForceField [/share5/takayana/MCMDexample/b/FF/gaff.dat]</a:t>
            </a: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Read ForceFieldMod [/share5/takayana/MCMDexample/b/FF/frcmod.polymer]</a:t>
            </a: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Read ForceFieldMod [/share5/takayana/MCMDexample/b/FF/frcmod.mma]</a:t>
            </a: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Number of read parameters: 5796</a:t>
            </a:r>
          </a:p>
          <a:p>
            <a:endParaRPr lang="en-US" altLang="ja-JP" sz="105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EXECUTE JOB LIST {</a:t>
            </a: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Create bond between 194(:18@C2  ) and 13645(:922@C3  )</a:t>
            </a:r>
          </a:p>
          <a:p>
            <a:r>
              <a:rPr lang="en-US" altLang="ja-JP" sz="105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bond without H: 194(:18@C2  )_13645(:922@C3  )</a:t>
            </a:r>
          </a:p>
          <a:p>
            <a:r>
              <a:rPr lang="en-US" altLang="ja-JP" sz="105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Created 1 bond.</a:t>
            </a:r>
          </a:p>
          <a:p>
            <a:r>
              <a:rPr lang="en-US" altLang="ja-JP" sz="1050" smtClean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angle without H: 190(18@C1  )_194(18@C2  )_13645(922@C3  )</a:t>
            </a:r>
          </a:p>
          <a:p>
            <a:r>
              <a:rPr lang="en-US" altLang="ja-JP" sz="1050" smtClean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angle without H: 195(18@C3  )_194(18@C2  )_13645(922@C3  )</a:t>
            </a:r>
          </a:p>
          <a:p>
            <a:r>
              <a:rPr lang="en-US" altLang="ja-JP" sz="1050" smtClean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...</a:t>
            </a:r>
          </a:p>
          <a:p>
            <a:r>
              <a:rPr lang="en-US" altLang="ja-JP" sz="1050" smtClean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</a:t>
            </a:r>
            <a:r>
              <a:rPr lang="en-US" altLang="ja-JP" sz="105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angle without H: 194(18@C2  )_13645(922@C3  )_13644(922@C2  )</a:t>
            </a:r>
          </a:p>
          <a:p>
            <a:r>
              <a:rPr lang="en-US" altLang="ja-JP" sz="105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Created 6 angles.</a:t>
            </a:r>
          </a:p>
          <a:p>
            <a:r>
              <a:rPr lang="en-US" altLang="ja-JP" sz="105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Dihedral with H: 190(18@C1  )_194(18@C2  )_13645(922@C3  )_13646(922@H31 )</a:t>
            </a:r>
          </a:p>
          <a:p>
            <a:r>
              <a:rPr lang="en-US" altLang="ja-JP" sz="105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Dihedral with H: 190(18@C1  )_194(18@C2  )_13645(922@C3  )_</a:t>
            </a:r>
            <a:r>
              <a:rPr lang="en-US" altLang="ja-JP" sz="105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13647(922@H32 </a:t>
            </a:r>
            <a:r>
              <a:rPr lang="en-US" altLang="ja-JP" sz="105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</a:p>
          <a:p>
            <a:r>
              <a:rPr lang="en-US" altLang="ja-JP" sz="105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...</a:t>
            </a:r>
          </a:p>
          <a:p>
            <a:r>
              <a:rPr lang="en-US" altLang="ja-JP" sz="105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</a:t>
            </a:r>
            <a:r>
              <a:rPr lang="en-US" altLang="ja-JP" sz="105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Dihedral without H: 200(18@O2  )_198(18@C4  )_194(18@C2  )_13645(922@C3  )</a:t>
            </a:r>
          </a:p>
          <a:p>
            <a:r>
              <a:rPr lang="en-US" altLang="ja-JP" sz="105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Created 19 dihedrals.</a:t>
            </a:r>
          </a:p>
          <a:p>
            <a:r>
              <a:rPr lang="en-US" altLang="ja-JP" sz="105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excluded list between 179(:17@C2  )_13645(:922@C3  )</a:t>
            </a:r>
          </a:p>
          <a:p>
            <a:r>
              <a:rPr lang="en-US" altLang="ja-JP" sz="105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excluded list between 190(:18@C1  )_13644(:</a:t>
            </a:r>
            <a:r>
              <a:rPr lang="en-US" altLang="ja-JP" sz="105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922@C2  </a:t>
            </a:r>
            <a:r>
              <a:rPr lang="en-US" altLang="ja-JP" sz="1050" smtClean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</a:p>
          <a:p>
            <a:r>
              <a:rPr lang="en-US" altLang="ja-JP" sz="1050" smtClean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...</a:t>
            </a:r>
          </a:p>
          <a:p>
            <a:r>
              <a:rPr lang="en-US" altLang="ja-JP" sz="1050" smtClean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Create </a:t>
            </a:r>
            <a:r>
              <a:rPr lang="en-US" altLang="ja-JP" sz="105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excluded list between 200(:18@O2  )_13645(:922@C3  )</a:t>
            </a:r>
          </a:p>
          <a:p>
            <a:r>
              <a:rPr lang="en-US" altLang="ja-JP" sz="105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Created 26 excluded lists.</a:t>
            </a:r>
          </a:p>
          <a:p>
            <a:r>
              <a:rPr lang="en-US" altLang="ja-JP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Atom type update: old Cr  -c2  , new KEEP-KEEP</a:t>
            </a:r>
          </a:p>
          <a:p>
            <a:r>
              <a:rPr lang="en-US" altLang="ja-JP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</a:t>
            </a:r>
            <a:r>
              <a:rPr lang="en-US" altLang="ja-JP" sz="1050" b="1" u="sng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Modify residue 18(mrd ) by prepin file /share5/takayana/MCMDexample/b/FF/mmm.prepin</a:t>
            </a:r>
          </a:p>
          <a:p>
            <a:r>
              <a:rPr lang="en-US" altLang="ja-JP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</a:t>
            </a:r>
            <a:r>
              <a:rPr lang="en-US" altLang="ja-JP" sz="1050" b="1" u="sng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New residue name mmm </a:t>
            </a:r>
          </a:p>
          <a:p>
            <a:r>
              <a:rPr lang="en-US" altLang="ja-JP" sz="105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</a:t>
            </a:r>
            <a:r>
              <a:rPr lang="en-US" altLang="ja-JP" sz="1050" b="1" u="sng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Modify residue 922(mma ) by prepin file /share5/takayana/MCMDexample/b/FF/mrd.prepin</a:t>
            </a:r>
          </a:p>
          <a:p>
            <a:r>
              <a:rPr lang="en-US" altLang="ja-JP" sz="105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</a:t>
            </a:r>
            <a:r>
              <a:rPr lang="en-US" altLang="ja-JP" sz="1050" b="1" u="sng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New residue </a:t>
            </a:r>
            <a:r>
              <a:rPr lang="en-US" altLang="ja-JP" sz="1050" b="1" u="sng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name </a:t>
            </a:r>
            <a:r>
              <a:rPr lang="en-US" altLang="ja-JP" sz="1050" b="1" u="sng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mrd</a:t>
            </a:r>
          </a:p>
          <a:p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...</a:t>
            </a:r>
            <a:endParaRPr lang="ja-JP" altLang="en-US" sz="105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1004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&amp; Relax MDs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274763" y="829594"/>
            <a:ext cx="43927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 line 31-44</a:t>
            </a:r>
          </a:p>
          <a:p>
            <a:r>
              <a:rPr lang="en-US" altLang="ja-JP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quenchMDstep = 500</a:t>
            </a:r>
          </a:p>
          <a:p>
            <a:r>
              <a:rPr lang="en-US" altLang="ja-JP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quenchMDdt = 0.0002</a:t>
            </a:r>
          </a:p>
          <a:p>
            <a:r>
              <a:rPr lang="en-US" altLang="ja-JP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Q_ntpr = 100</a:t>
            </a:r>
          </a:p>
          <a:p>
            <a:r>
              <a:rPr lang="en-US" altLang="ja-JP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Q_ntwx = 0</a:t>
            </a:r>
          </a:p>
          <a:p>
            <a:r>
              <a:rPr lang="en-US" altLang="ja-JP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Q_ntwr = quenchMDstep</a:t>
            </a:r>
          </a:p>
          <a:p>
            <a:r>
              <a:rPr lang="en-US" altLang="ja-JP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Q_temperature = MDtemperature </a:t>
            </a:r>
          </a:p>
          <a:p>
            <a:r>
              <a:rPr lang="en-US" altLang="ja-JP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Q_restraint_wt = 10</a:t>
            </a:r>
          </a:p>
          <a:p>
            <a:endParaRPr lang="en-US" altLang="ja-JP" sz="1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relaxMDstep = 2500</a:t>
            </a:r>
          </a:p>
          <a:p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relaxMDntpr = 500</a:t>
            </a:r>
          </a:p>
          <a:p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relaxMDntwx = 500</a:t>
            </a:r>
          </a:p>
          <a:p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relaxMDtemperature = MDtemperature </a:t>
            </a:r>
          </a:p>
          <a:p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relaxMDensemble = 'NPT'</a:t>
            </a:r>
          </a:p>
          <a:p>
            <a:r>
              <a:rPr lang="en-US" altLang="ja-JP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other relaxMD conditions are identical to MD</a:t>
            </a:r>
            <a:endParaRPr lang="ja-JP" altLang="en-US" sz="1200">
              <a:solidFill>
                <a:srgbClr val="4040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72099" y="1538173"/>
            <a:ext cx="2809875" cy="365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r>
              <a:rPr lang="en-US" altLang="ja-JP" sz="1600" smtClean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 conditions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372100" y="2889795"/>
            <a:ext cx="2809875" cy="365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 conditions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2274762" y="4182894"/>
            <a:ext cx="675493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6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Relax only </a:t>
            </a:r>
            <a: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reacted part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of the system.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(Purpose is identical to energy minimization)</a:t>
            </a:r>
          </a:p>
          <a:p>
            <a:pPr>
              <a:spcAft>
                <a:spcPts val="6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Reacted part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residues appeared in the reaction condition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written in selected.txt as 	</a:t>
            </a:r>
            <a:r>
              <a:rPr lang="en-US" altLang="ja-JP" sz="16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# </a:t>
            </a:r>
            <a:r>
              <a:rPr lang="en-US" altLang="ja-JP" sz="16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:mrd=18 </a:t>
            </a:r>
            <a:r>
              <a:rPr lang="en-US" altLang="ja-JP" sz="16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:</a:t>
            </a:r>
            <a:r>
              <a:rPr lang="en-US" altLang="ja-JP" sz="1600" smtClean="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mma=922</a:t>
            </a:r>
            <a:endParaRPr lang="en-US" altLang="ja-JP" sz="1600">
              <a:solidFill>
                <a:srgbClr val="4040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Harmonic constraint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by </a:t>
            </a:r>
            <a:b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en-US" altLang="ja-JP" sz="1600" smtClean="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ntr=1,restraint_wt = 10, </a:t>
            </a:r>
            <a:r>
              <a:rPr lang="en-US" altLang="ja-JP" sz="16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restraintmask='!:</a:t>
            </a:r>
            <a:r>
              <a:rPr lang="en-US" altLang="ja-JP" sz="160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18,922</a:t>
            </a:r>
            <a:r>
              <a:rPr lang="en-US" altLang="ja-JP" sz="1600" smtClean="0">
                <a:solidFill>
                  <a:srgbClr val="FF5F5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689960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 judgement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093769" y="2887867"/>
            <a:ext cx="699973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u="sng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Console output </a:t>
            </a:r>
            <a:r>
              <a:rPr lang="en-US" altLang="ja-JP" sz="1600" b="1" u="sng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of </a:t>
            </a:r>
            <a:r>
              <a:rPr lang="en-US" altLang="ja-JP" sz="1600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 for MC part</a:t>
            </a:r>
            <a:endParaRPr lang="en-US" altLang="ja-JP" sz="160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MC with condition [AllEP]</a:t>
            </a:r>
          </a:p>
          <a:p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EP(reactant)=33486.8238, EP(product)=33352.298</a:t>
            </a: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 </a:t>
            </a:r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			dE(ReactID=1</a:t>
            </a: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)=0.0, T=343.0</a:t>
            </a:r>
          </a:p>
          <a:p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EP(product) - EP(reactant) + dE = -134.5258 &lt;= 0, </a:t>
            </a:r>
            <a:r>
              <a:rPr lang="en-US" altLang="ja-JP" sz="140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ACCEPT</a:t>
            </a:r>
          </a:p>
          <a:p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MC: Update to new </a:t>
            </a:r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prmtop </a:t>
            </a:r>
            <a:r>
              <a:rPr lang="en-US" altLang="ja-JP" sz="14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file</a:t>
            </a:r>
          </a:p>
          <a:p>
            <a:endParaRPr lang="en-US" altLang="ja-JP" sz="14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Compare energy between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the snapshot in </a:t>
            </a:r>
            <a:r>
              <a:rPr lang="en-US" altLang="ja-JP" sz="1600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chosen by </a:t>
            </a:r>
            <a:r>
              <a:rPr lang="en-US" altLang="ja-JP" sz="1600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</a:p>
          <a:p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and</a:t>
            </a:r>
          </a:p>
          <a:p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final snapshot of the </a:t>
            </a:r>
            <a:r>
              <a:rPr lang="en-US" altLang="ja-JP" sz="1600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</a:p>
          <a:p>
            <a:endParaRPr lang="en-US" altLang="ja-JP" sz="1600" u="sng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When reject, 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prmtop file is back to that before </a:t>
            </a:r>
            <a:r>
              <a:rPr lang="en-US" altLang="ja-JP" sz="1600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inpcrd file is back to the final snapshot of the </a:t>
            </a:r>
            <a:r>
              <a:rPr lang="en-US" altLang="ja-JP" sz="1600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lang="ja-JP" altLang="en-US" sz="1600" u="sng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093769" y="815246"/>
            <a:ext cx="65930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 line 16-19</a:t>
            </a:r>
          </a:p>
          <a:p>
            <a:r>
              <a:rPr lang="en-US" altLang="ja-JP" sz="14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jobType = "noMC_MD", "MC_MD"</a:t>
            </a:r>
          </a:p>
          <a:p>
            <a:r>
              <a:rPr lang="en-US" altLang="ja-JP" sz="14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jobType = "MC_MD"</a:t>
            </a:r>
          </a:p>
          <a:p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MC_energy = "AllEP", "AllEtot"</a:t>
            </a:r>
          </a:p>
          <a:p>
            <a:r>
              <a:rPr lang="en-US" altLang="ja-JP" sz="1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MC_energy = "AllEP"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342669" y="1018501"/>
            <a:ext cx="3096481" cy="488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r>
              <a:rPr lang="en-US" altLang="ja-JP" sz="12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when jobType="noMC_MD", </a:t>
            </a:r>
            <a:br>
              <a:rPr lang="en-US" altLang="ja-JP" sz="12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2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MC procedure is omitted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339429" y="1636403"/>
            <a:ext cx="3099721" cy="1119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72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MC_energy = "AllEP": </a:t>
            </a:r>
            <a:b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Judge by total potential energy</a:t>
            </a:r>
          </a:p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MC_energy = "AllEtot":</a:t>
            </a:r>
            <a:r>
              <a:rPr lang="en-US" altLang="ja-JP" sz="12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2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2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Judge by total energy </a:t>
            </a:r>
            <a:b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(potential + kinetic energy)</a:t>
            </a:r>
          </a:p>
        </p:txBody>
      </p:sp>
    </p:spTree>
    <p:extLst>
      <p:ext uri="{BB962C8B-B14F-4D97-AF65-F5344CB8AC3E}">
        <p14:creationId xmlns:p14="http://schemas.microsoft.com/office/powerpoint/2010/main" val="1949267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91350" y="6442076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4071" y="162325"/>
            <a:ext cx="825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MC/MD job log file</a:t>
            </a:r>
            <a:endParaRPr lang="en-US" altLang="ja-JP" b="1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80974" y="612111"/>
            <a:ext cx="8801101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START job in [/share5/takayana/MCMDexample/b/mcmd/mcmd] at 170204-23:29:16 - rcc601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Type=MC_MD  NCycle=300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Temperature=343.0</a:t>
            </a:r>
          </a:p>
          <a:p>
            <a:endParaRPr lang="ja-JP" altLang="en-US" sz="115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115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Cycle 00001 at 170204-23:29:16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prmtop = /share5/takayana/MCMDexample/b/mdinput/prmtop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inpcrd = /share5/takayana/MCMDexample/b/mdinput/inpcrd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eq1</a:t>
            </a:r>
            <a:r>
              <a:rPr lang="ja-JP" altLang="en-US" sz="115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 START  [mpirun -np 36 pmemd.pbb.MPI -O] at 23:29:16 in /share5/takayana/MCMDexample/b/mcmd/eq1MDs/eq1_00001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eq1</a:t>
            </a:r>
            <a:r>
              <a:rPr lang="ja-JP" altLang="en-US" sz="115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 FINISH [mpirun -np 36 pmemd.pbb.MPI -O] at 23:29:23, elapsed 0:00:07.229078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eq2</a:t>
            </a:r>
            <a:r>
              <a:rPr lang="ja-JP" altLang="en-US" sz="115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 START  [mpirun -np 36 pmemd.pbb.MPI -O] at 23:29:23 in /share5/takayana/MCMDexample/b/mcmd/eq2MDs/eq2_00001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eq2</a:t>
            </a:r>
            <a:r>
              <a:rPr lang="ja-JP" altLang="en-US" sz="115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 FINISH [mpirun -np 36 pmemd.pbb.MPI -O] at 23:29:26, elapsed 0:00:03.027562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IMAGE &amp; CENTER molecules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 START  [mpirun -np 36 pmemd.pbb.MPI -O] at 23:29:26 in /share5/takayana/MCMDexample/b/mcmd/MDs/MD00001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 FINISH [mpirun -np 36 pmemd.pbb.MPI -O] at 23:29:33, elapsed 0:00:07.335472</a:t>
            </a:r>
          </a:p>
          <a:p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ReactionFinder at 23:29:33 in /share5/takayana/MCMDexample/b/mcmd/MDs/MD00001</a:t>
            </a:r>
          </a:p>
          <a:p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found candidate, ReactID=1, residues :mrd=18 :mma=922 , CrdStep=7, NumCand=27</a:t>
            </a:r>
          </a:p>
          <a:p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             Values = 3.5497, 107.4548, 1.5587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IMAGE &amp; CENTER molecules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TopologyEditor</a:t>
            </a:r>
            <a:r>
              <a:rPr lang="ja-JP" altLang="en-US" sz="115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at 23:29:34 in /share5/takayana/MCMDexample/b/mcmd/MDs/MD00001 at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Create prmtop file /share5/takayana/MCMDexample/b/mdinput/prmtop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: START  [mpirun -np 36 pmemd.pbb.MPI -O] at 23:29:35 in /share5/takayana/MCMDexample/b/mcmd/qMDs/Q00001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: FINISH [mpirun -np 36 pmemd.pbb.MPI -O] at 23:29:37, elapsed 0:00:02.075460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: START  [mpirun -np 36 pmemd.pbb.MPI -O] at 23:29:37 in /share5/takayana/MCMDexample/b/mcmd/rMDs/R00001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: FINISH [mpirun -np 36 pmemd.pbb.MPI -O] at 23:29:44, elapsed 0:00:06.926954</a:t>
            </a:r>
          </a:p>
          <a:p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MC with condition [AllEP]</a:t>
            </a:r>
          </a:p>
          <a:p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EP(reactant)=33486.8238, EP(product)=33352.298, dE(ReactID=1)=0.0, T=343.0</a:t>
            </a:r>
          </a:p>
          <a:p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EP(product) - EP(reactant) + dE = -134.5258 &lt;= 0, ACCEPT</a:t>
            </a:r>
          </a:p>
          <a:p>
            <a:r>
              <a:rPr lang="ja-JP" altLang="en-US" sz="11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MC: Update to new prmtop file</a:t>
            </a:r>
          </a:p>
          <a:p>
            <a:endParaRPr lang="ja-JP" altLang="en-US" sz="115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115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Cycle 00002 at 170204-23:29:44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prmtop = /share5/takayana/MCMDexample/b/mcmd/MDs/MD00001/out.prmtop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inpcrd = /share5/takayana/MCMDexample/b/mcmd/rMDs/R00001/restrt</a:t>
            </a:r>
          </a:p>
          <a:p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eq1 : START  [mpirun -np 36 pmemd.pbb.MPI -O] at 23:29:44 in /share5/takayana/MCMDexample/b/mcmd/eq1MDs</a:t>
            </a:r>
            <a:r>
              <a:rPr lang="ja-JP" altLang="en-US" sz="11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/</a:t>
            </a:r>
            <a:r>
              <a:rPr lang="ja-JP" altLang="en-US" sz="11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eq1_00002</a:t>
            </a:r>
            <a:endParaRPr lang="en-US" altLang="ja-JP" sz="115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1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...</a:t>
            </a:r>
            <a:endParaRPr lang="ja-JP" altLang="en-US" sz="115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7300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399" y="648024"/>
            <a:ext cx="4356085" cy="367554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86" y="4268591"/>
            <a:ext cx="1274174" cy="137781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4" y="922077"/>
            <a:ext cx="3468166" cy="346816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06" y="5806536"/>
            <a:ext cx="857933" cy="54981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493" y="162325"/>
            <a:ext cx="9031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4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Example of MC/MD simulation </a:t>
            </a:r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(PMMA radical polymerization)</a:t>
            </a:r>
            <a:endParaRPr lang="en-US" altLang="ja-JP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3820433" y="2545697"/>
            <a:ext cx="521652" cy="3048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26560" y="4725135"/>
            <a:ext cx="4054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2000" smtClean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Dimer radical × </a:t>
            </a:r>
            <a:r>
              <a:rPr lang="en-US" altLang="ja-JP" sz="2000" smtClean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16</a:t>
            </a:r>
          </a:p>
          <a:p>
            <a:pPr>
              <a:spcAft>
                <a:spcPts val="1200"/>
              </a:spcAft>
            </a:pPr>
            <a:endParaRPr lang="en-US" altLang="ja-JP" sz="2000" smtClean="0">
              <a:effectLst>
                <a:glow rad="127000">
                  <a:schemeClr val="bg1">
                    <a:alpha val="70000"/>
                  </a:schemeClr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200"/>
              </a:spcAft>
            </a:pPr>
            <a:r>
              <a:rPr lang="en-US" altLang="ja-JP" sz="2000" smtClean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2000" smtClean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kumimoji="1" lang="en-US" altLang="ja-JP" sz="2000" smtClean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MMA monomer × </a:t>
            </a:r>
            <a:r>
              <a:rPr kumimoji="1" lang="en-US" altLang="ja-JP" sz="2000" smtClean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1067</a:t>
            </a:r>
            <a:endParaRPr kumimoji="1" lang="en-US" altLang="ja-JP" sz="2000" smtClean="0">
              <a:effectLst>
                <a:glow rad="127000">
                  <a:schemeClr val="bg1">
                    <a:alpha val="70000"/>
                  </a:schemeClr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58394" y="545423"/>
            <a:ext cx="6556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</a:t>
            </a:r>
            <a:r>
              <a:rPr lang="ja-JP" altLang="en-US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ja-JP" altLang="en-US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share5/takayana/MCMDexample/PMMApolymerization</a:t>
            </a:r>
          </a:p>
        </p:txBody>
      </p: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652005"/>
              </p:ext>
            </p:extLst>
          </p:nvPr>
        </p:nvGraphicFramePr>
        <p:xfrm>
          <a:off x="808659" y="5806536"/>
          <a:ext cx="1083818" cy="589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hemSketch" r:id="rId7" imgW="6298560" imgH="3429000" progId="ACD.ChemSketch.20">
                  <p:embed/>
                </p:oleObj>
              </mc:Choice>
              <mc:Fallback>
                <p:oleObj name="ChemSketch" r:id="rId7" imgW="6298560" imgH="342900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8659" y="5806536"/>
                        <a:ext cx="1083818" cy="589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テキスト ボックス 25"/>
          <p:cNvSpPr txBox="1"/>
          <p:nvPr/>
        </p:nvSpPr>
        <p:spPr>
          <a:xfrm>
            <a:off x="941065" y="4693049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640444"/>
              </p:ext>
            </p:extLst>
          </p:nvPr>
        </p:nvGraphicFramePr>
        <p:xfrm>
          <a:off x="726745" y="4323567"/>
          <a:ext cx="129237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ChemSketch" r:id="rId9" imgW="6323760" imgH="5638680" progId="ACD.ChemSketch.20">
                  <p:embed/>
                </p:oleObj>
              </mc:Choice>
              <mc:Fallback>
                <p:oleObj name="ChemSketch" r:id="rId9" imgW="6323760" imgH="563868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6745" y="4323567"/>
                        <a:ext cx="1292372" cy="115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9497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4071" y="162325"/>
            <a:ext cx="825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Input files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4071" y="704792"/>
            <a:ext cx="879420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ja-JP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</a:t>
            </a:r>
            <a:r>
              <a:rPr lang="ja-JP" altLang="en-US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/share5/takayana/MCMDexample/</a:t>
            </a:r>
            <a:r>
              <a:rPr lang="ja-JP" altLang="en-US" sz="2000">
                <a:solidFill>
                  <a:schemeClr val="accent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PMMApolymerization</a:t>
            </a:r>
          </a:p>
          <a:p>
            <a:pPr>
              <a:spcAft>
                <a:spcPts val="1800"/>
              </a:spcAft>
            </a:pP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		</a:t>
            </a:r>
            <a:r>
              <a:rPr lang="en-US" altLang="ja-JP" sz="200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python program file</a:t>
            </a:r>
          </a:p>
          <a:p>
            <a:pPr>
              <a:spcAft>
                <a:spcPts val="1800"/>
              </a:spcAft>
            </a:pP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mdinput/	</a:t>
            </a:r>
            <a:r>
              <a:rPr lang="en-US" altLang="ja-JP" sz="200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Initial topology &amp; coordinate files</a:t>
            </a:r>
            <a:br>
              <a:rPr lang="en-US" altLang="ja-JP" sz="200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prmtop</a:t>
            </a:r>
            <a:r>
              <a:rPr lang="en-US" altLang="ja-JP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inpcrd</a:t>
            </a:r>
          </a:p>
          <a:p>
            <a:pPr>
              <a:spcAft>
                <a:spcPts val="1800"/>
              </a:spcAft>
            </a:pP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FF/		</a:t>
            </a:r>
            <a:r>
              <a:rPr lang="en-US" altLang="ja-JP" sz="200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Force field files</a:t>
            </a:r>
            <a:r>
              <a:rPr lang="en-US" altLang="ja-JP" sz="20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20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gaff.dat		</a:t>
            </a:r>
            <a:r>
              <a:rPr lang="en-US" altLang="ja-JP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GAFF force field </a:t>
            </a:r>
            <a:br>
              <a:rPr lang="en-US" altLang="ja-JP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				(copied from AMBER directory)</a:t>
            </a:r>
            <a:r>
              <a:rPr lang="en-US" altLang="ja-JP" sz="20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20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frcmod.mma		</a:t>
            </a:r>
            <a:r>
              <a:rPr lang="en-US" altLang="ja-JP" sz="2000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Force field of MMA monomer</a:t>
            </a:r>
            <a:br>
              <a:rPr lang="en-US" altLang="ja-JP" sz="2000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frcmod.polymer	</a:t>
            </a:r>
            <a:r>
              <a:rPr lang="en-US" altLang="ja-JP" sz="2000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Force field of PMMA polymer</a:t>
            </a:r>
            <a:br>
              <a:rPr lang="en-US" altLang="ja-JP" sz="2000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mmm.prepin		</a:t>
            </a:r>
            <a:r>
              <a:rPr lang="en-US" altLang="ja-JP" sz="2000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Prepin file of :mmm</a:t>
            </a:r>
            <a:br>
              <a:rPr lang="en-US" altLang="ja-JP" sz="2000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mrd.prepin</a:t>
            </a:r>
            <a:r>
              <a:rPr lang="en-US" altLang="ja-JP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	</a:t>
            </a:r>
            <a:r>
              <a:rPr lang="en-US" altLang="ja-JP" sz="200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Prepin file </a:t>
            </a:r>
            <a:r>
              <a:rPr lang="en-US" altLang="ja-JP" sz="200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of </a:t>
            </a:r>
            <a:r>
              <a:rPr lang="en-US" altLang="ja-JP" sz="2000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:mrd</a:t>
            </a:r>
            <a:r>
              <a:rPr lang="en-US" altLang="ja-JP" sz="200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200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en-US" altLang="ja-JP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tmt.prepin</a:t>
            </a:r>
            <a:r>
              <a:rPr lang="en-US" altLang="ja-JP" sz="2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	</a:t>
            </a:r>
            <a:r>
              <a:rPr lang="en-US" altLang="ja-JP" sz="200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Prepin file </a:t>
            </a:r>
            <a:r>
              <a:rPr lang="en-US" altLang="ja-JP" sz="200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of </a:t>
            </a:r>
            <a:r>
              <a:rPr lang="en-US" altLang="ja-JP" sz="2000" smtClean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:tmt</a:t>
            </a:r>
            <a:endParaRPr lang="en-US" altLang="ja-JP" sz="2000">
              <a:solidFill>
                <a:schemeClr val="accent6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Aft>
                <a:spcPts val="1800"/>
              </a:spcAft>
            </a:pPr>
            <a:r>
              <a:rPr lang="en-US" altLang="ja-JP" sz="28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Execute</a:t>
            </a:r>
            <a:r>
              <a:rPr lang="en-US" altLang="ja-JP" sz="28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 </a:t>
            </a:r>
            <a:r>
              <a:rPr lang="en-US" altLang="ja-JP" sz="2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Copy </a:t>
            </a:r>
            <a:r>
              <a:rPr lang="ja-JP" altLang="en-US" sz="2400" smtClean="0">
                <a:solidFill>
                  <a:schemeClr val="accent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PMMApolymerization </a:t>
            </a:r>
            <a:r>
              <a:rPr lang="en-US" altLang="ja-JP" sz="2400" smtClean="0">
                <a:solidFill>
                  <a:schemeClr val="accent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directory</a:t>
            </a:r>
            <a:r>
              <a:rPr lang="ja-JP" altLang="en-US" sz="2400" smtClean="0">
                <a:solidFill>
                  <a:schemeClr val="accent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and run</a:t>
            </a:r>
            <a:r>
              <a:rPr lang="en-US" altLang="ja-JP" sz="28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28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8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python </a:t>
            </a:r>
            <a:r>
              <a:rPr lang="en-US" altLang="ja-JP" sz="28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-u job.py | tee MCMD.log</a:t>
            </a:r>
          </a:p>
        </p:txBody>
      </p:sp>
    </p:spTree>
    <p:extLst>
      <p:ext uri="{BB962C8B-B14F-4D97-AF65-F5344CB8AC3E}">
        <p14:creationId xmlns:p14="http://schemas.microsoft.com/office/powerpoint/2010/main" val="109392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1" y="370333"/>
            <a:ext cx="8573696" cy="462979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1208" y="4361230"/>
            <a:ext cx="2207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smtClean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MMA monomer</a:t>
            </a:r>
            <a:endParaRPr kumimoji="1" lang="ja-JP" altLang="en-US" sz="200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4071" y="162325"/>
            <a:ext cx="825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Atom type of PMMA radical model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46329" y="4703348"/>
            <a:ext cx="2011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smtClean="0">
                <a:solidFill>
                  <a:srgbClr val="FF5F5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radical </a:t>
            </a:r>
            <a:r>
              <a:rPr lang="en-US" altLang="ja-JP" sz="2000" smtClean="0">
                <a:solidFill>
                  <a:srgbClr val="FF5F5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terminal</a:t>
            </a:r>
            <a:endParaRPr kumimoji="1" lang="ja-JP" altLang="en-US" sz="2000">
              <a:solidFill>
                <a:srgbClr val="FF5F5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1398" y="4679821"/>
            <a:ext cx="31049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ja-JP" sz="2000" smtClean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PMMA non-terminal part</a:t>
            </a:r>
            <a:endParaRPr kumimoji="1" lang="ja-JP" altLang="en-US" sz="2000">
              <a:solidFill>
                <a:srgbClr val="0000FF"/>
              </a:solidFill>
              <a:effectLst>
                <a:glow rad="127000">
                  <a:schemeClr val="bg1"/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13642" y="5481458"/>
            <a:ext cx="252412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:residueName@atomName</a:t>
            </a:r>
          </a:p>
          <a:p>
            <a:r>
              <a:rPr lang="en-US" altLang="ja-JP" sz="140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atomType</a:t>
            </a:r>
            <a:endParaRPr kumimoji="1" lang="ja-JP" alt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3254" y="4083644"/>
            <a:ext cx="100212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 methyl</a:t>
            </a:r>
            <a:endParaRPr kumimoji="1" lang="ja-JP" altLang="en-US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/>
          <a:srcRect t="26582" b="17753"/>
          <a:stretch/>
        </p:blipFill>
        <p:spPr>
          <a:xfrm>
            <a:off x="594314" y="5128379"/>
            <a:ext cx="2986651" cy="1662519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971831" y="5295304"/>
            <a:ext cx="94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solidFill>
                  <a:srgbClr val="4040FF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:mmm</a:t>
            </a:r>
            <a:endParaRPr kumimoji="1" lang="ja-JP" altLang="en-US" sz="1200">
              <a:solidFill>
                <a:srgbClr val="4040FF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28366" y="5518727"/>
            <a:ext cx="94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:tmt</a:t>
            </a:r>
            <a:endParaRPr kumimoji="1" lang="ja-JP" altLang="en-US" sz="120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747335" y="5575631"/>
            <a:ext cx="94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solidFill>
                  <a:srgbClr val="FF5C5C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:mrd</a:t>
            </a:r>
            <a:endParaRPr kumimoji="1" lang="ja-JP" altLang="en-US" sz="1200">
              <a:solidFill>
                <a:srgbClr val="FF5C5C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01905" y="6099056"/>
            <a:ext cx="94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solidFill>
                  <a:srgbClr val="4040FF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:mmm</a:t>
            </a:r>
            <a:endParaRPr kumimoji="1" lang="ja-JP" altLang="en-US" sz="1200">
              <a:solidFill>
                <a:srgbClr val="4040FF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441970" y="5398552"/>
            <a:ext cx="94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solidFill>
                  <a:srgbClr val="4040FF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:mmm</a:t>
            </a:r>
            <a:endParaRPr kumimoji="1" lang="ja-JP" altLang="en-US" sz="1200">
              <a:solidFill>
                <a:srgbClr val="4040FF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028856" y="6004678"/>
            <a:ext cx="94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solidFill>
                  <a:srgbClr val="4040FF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:mmm</a:t>
            </a:r>
            <a:endParaRPr kumimoji="1" lang="ja-JP" altLang="en-US" sz="1200">
              <a:solidFill>
                <a:srgbClr val="4040FF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9974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4071" y="162325"/>
            <a:ext cx="825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Radical polymerization condition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71" y="717125"/>
            <a:ext cx="3577412" cy="4086021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1691884" y="3265478"/>
            <a:ext cx="1194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mtClean="0">
                <a:solidFill>
                  <a:srgbClr val="F25C00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:mrd@C3</a:t>
            </a:r>
            <a:endParaRPr kumimoji="1" lang="ja-JP" altLang="en-US" sz="1600">
              <a:solidFill>
                <a:srgbClr val="F25C00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292038" y="3509614"/>
            <a:ext cx="1277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525800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:mrd@C2</a:t>
            </a:r>
          </a:p>
          <a:p>
            <a:pPr algn="ctr"/>
            <a:r>
              <a:rPr lang="en-US" altLang="ja-JP" sz="1600" smtClean="0">
                <a:solidFill>
                  <a:srgbClr val="525800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radical</a:t>
            </a:r>
            <a:endParaRPr kumimoji="1" lang="ja-JP" altLang="en-US" sz="1600">
              <a:solidFill>
                <a:srgbClr val="525800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886710" y="1377109"/>
            <a:ext cx="128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solidFill>
                  <a:srgbClr val="F25C00"/>
                </a:solidFill>
                <a:effectLst>
                  <a:glow rad="127000">
                    <a:schemeClr val="bg1"/>
                  </a:glow>
                </a:effectLst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r>
              <a:rPr lang="en-US" altLang="ja-JP" sz="1600" smtClean="0">
                <a:solidFill>
                  <a:srgbClr val="F25C00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-carbon</a:t>
            </a:r>
            <a:endParaRPr kumimoji="1" lang="en-US" altLang="ja-JP" sz="1600" smtClean="0">
              <a:solidFill>
                <a:srgbClr val="F25C00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en-US" altLang="ja-JP" sz="1600" smtClean="0">
                <a:solidFill>
                  <a:srgbClr val="F25C00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:mma@C3</a:t>
            </a:r>
            <a:endParaRPr kumimoji="1" lang="ja-JP" altLang="en-US" sz="1600">
              <a:solidFill>
                <a:srgbClr val="F25C00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691884" y="1094227"/>
            <a:ext cx="1277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525800"/>
                </a:solidFill>
                <a:effectLst>
                  <a:glow rad="127000">
                    <a:schemeClr val="bg1"/>
                  </a:glow>
                </a:effectLst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a</a:t>
            </a:r>
            <a:r>
              <a:rPr kumimoji="1" lang="en-US" altLang="ja-JP" sz="1600" smtClean="0">
                <a:solidFill>
                  <a:srgbClr val="525800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-carbon</a:t>
            </a:r>
          </a:p>
          <a:p>
            <a:pPr algn="ctr"/>
            <a:r>
              <a:rPr kumimoji="1" lang="en-US" altLang="ja-JP" sz="1600" smtClean="0">
                <a:solidFill>
                  <a:srgbClr val="525800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:mma@C2</a:t>
            </a:r>
            <a:endParaRPr kumimoji="1" lang="ja-JP" altLang="en-US" sz="1600">
              <a:solidFill>
                <a:srgbClr val="525800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H="1" flipV="1">
            <a:off x="2911671" y="2121618"/>
            <a:ext cx="28575" cy="109558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フリーフォーム 41"/>
          <p:cNvSpPr/>
          <p:nvPr/>
        </p:nvSpPr>
        <p:spPr>
          <a:xfrm>
            <a:off x="2576863" y="1745825"/>
            <a:ext cx="295275" cy="1609725"/>
          </a:xfrm>
          <a:custGeom>
            <a:avLst/>
            <a:gdLst>
              <a:gd name="connsiteX0" fmla="*/ 0 w 295275"/>
              <a:gd name="connsiteY0" fmla="*/ 0 h 1647825"/>
              <a:gd name="connsiteX1" fmla="*/ 276225 w 295275"/>
              <a:gd name="connsiteY1" fmla="*/ 171450 h 1647825"/>
              <a:gd name="connsiteX2" fmla="*/ 295275 w 295275"/>
              <a:gd name="connsiteY2" fmla="*/ 1647825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1647825">
                <a:moveTo>
                  <a:pt x="0" y="0"/>
                </a:moveTo>
                <a:lnTo>
                  <a:pt x="276225" y="171450"/>
                </a:lnTo>
                <a:lnTo>
                  <a:pt x="295275" y="1647825"/>
                </a:lnTo>
              </a:path>
            </a:pathLst>
          </a:custGeom>
          <a:noFill/>
          <a:ln w="19050">
            <a:solidFill>
              <a:srgbClr val="FF5F5F"/>
            </a:solidFill>
            <a:prstDash val="sysDot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94843" y="2283306"/>
            <a:ext cx="1076325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distance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&lt; 3.8 Å</a:t>
            </a:r>
            <a:endParaRPr kumimoji="1" lang="ja-JP" altLang="en-US" sz="16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92925" y="2343624"/>
            <a:ext cx="1076325" cy="5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ja-JP" sz="1600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angle</a:t>
            </a:r>
            <a:br>
              <a:rPr lang="en-US" altLang="ja-JP" sz="1600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&lt; 120°</a:t>
            </a:r>
            <a:endParaRPr kumimoji="1" lang="ja-JP" altLang="en-US" sz="1600">
              <a:solidFill>
                <a:srgbClr val="FF5F5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107596" y="4791352"/>
            <a:ext cx="46974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Condition for the elongation reaction</a:t>
            </a:r>
          </a:p>
          <a:p>
            <a:r>
              <a:rPr lang="ja-JP" altLang="en-US" sz="15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distance</a:t>
            </a:r>
            <a:r>
              <a:rPr lang="ja-JP" altLang="en-US" sz="15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(:mrd@C2; :mma@C3)&lt;3.8 &amp;&amp; angle(:mrd@C2; :mma@C3; :mma@C2)&lt;120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94505" y="5765645"/>
            <a:ext cx="514424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3.8 Å </a:t>
            </a:r>
            <a:r>
              <a:rPr lang="en-US" altLang="ja-JP" sz="14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~</a:t>
            </a:r>
            <a:r>
              <a:rPr lang="ja-JP" altLang="en-US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vdW contact </a:t>
            </a:r>
            <a:b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(vdW radius of both carbon atoms = 1.9080 Å)</a:t>
            </a:r>
          </a:p>
          <a:p>
            <a:pPr>
              <a:spcAft>
                <a:spcPts val="600"/>
              </a:spcAft>
            </a:pPr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Radical plane &amp; MMA monomer plane should be parallel </a:t>
            </a:r>
            <a:b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angle must be ~ 90</a:t>
            </a:r>
            <a:r>
              <a:rPr lang="en-US" altLang="ja-JP" sz="14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°</a:t>
            </a:r>
            <a:endParaRPr kumimoji="1" lang="ja-JP" altLang="en-US" sz="14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16" y="717125"/>
            <a:ext cx="3567223" cy="4102828"/>
          </a:xfrm>
          <a:prstGeom prst="rect">
            <a:avLst/>
          </a:prstGeom>
        </p:spPr>
      </p:pic>
      <p:sp>
        <p:nvSpPr>
          <p:cNvPr id="51" name="右矢印 50"/>
          <p:cNvSpPr/>
          <p:nvPr/>
        </p:nvSpPr>
        <p:spPr>
          <a:xfrm>
            <a:off x="4464862" y="2637557"/>
            <a:ext cx="521652" cy="3048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コネクタ 54"/>
          <p:cNvCxnSpPr/>
          <p:nvPr/>
        </p:nvCxnSpPr>
        <p:spPr>
          <a:xfrm flipH="1">
            <a:off x="8021842" y="2573730"/>
            <a:ext cx="69410" cy="35910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8091252" y="2485579"/>
            <a:ext cx="744055" cy="5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new bond</a:t>
            </a:r>
            <a:endParaRPr kumimoji="1" lang="ja-JP" altLang="en-US" sz="16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5253041" y="4789682"/>
            <a:ext cx="380523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Create bond &amp; modify residue</a:t>
            </a:r>
          </a:p>
          <a:p>
            <a:r>
              <a:rPr lang="en-US" altLang="ja-JP" sz="15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createBond :mrd@C2 </a:t>
            </a:r>
            <a:r>
              <a:rPr lang="en-US" altLang="ja-JP" sz="15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:</a:t>
            </a:r>
            <a:r>
              <a:rPr lang="en-US" altLang="ja-JP" sz="15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mma@C3</a:t>
            </a:r>
            <a:endParaRPr lang="en-US" altLang="ja-JP" sz="1500"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  <a:p>
            <a:r>
              <a:rPr lang="en-US" altLang="ja-JP" sz="15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ModifyResByPrepin </a:t>
            </a:r>
            <a:r>
              <a:rPr lang="en-US" altLang="ja-JP" sz="15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:</a:t>
            </a:r>
            <a:r>
              <a:rPr lang="en-US" altLang="ja-JP" sz="15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mrd </a:t>
            </a:r>
            <a:r>
              <a:rPr lang="en-US" altLang="ja-JP" sz="15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FF/mmm.prepin</a:t>
            </a:r>
            <a:endParaRPr lang="en-US" altLang="ja-JP" sz="1500"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  <a:p>
            <a:r>
              <a:rPr lang="en-US" altLang="ja-JP" sz="15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ModifyResByPrepin </a:t>
            </a:r>
            <a:r>
              <a:rPr lang="en-US" altLang="ja-JP" sz="15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:</a:t>
            </a:r>
            <a:r>
              <a:rPr lang="en-US" altLang="ja-JP" sz="150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mma </a:t>
            </a:r>
            <a:r>
              <a:rPr lang="en-US" altLang="ja-JP" sz="150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anose="020B0604030504040204" pitchFamily="50" charset="-128"/>
              </a:rPr>
              <a:t>FF/mrd.prepin</a:t>
            </a:r>
            <a:endParaRPr lang="en-US" altLang="ja-JP" sz="1500"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190875" y="5607242"/>
            <a:ext cx="1614193" cy="334313"/>
          </a:xfrm>
          <a:prstGeom prst="rect">
            <a:avLst/>
          </a:prstGeom>
          <a:solidFill>
            <a:srgbClr val="FF5F5F"/>
          </a:solidFill>
        </p:spPr>
        <p:txBody>
          <a:bodyPr wrap="square" tIns="72000" rtlCol="0" anchor="ctr" anchorCtr="0">
            <a:spAutoFit/>
          </a:bodyPr>
          <a:lstStyle/>
          <a:p>
            <a:pPr algn="ctr"/>
            <a:r>
              <a:rPr lang="en-US" altLang="ja-JP" sz="14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4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391400" y="5864975"/>
            <a:ext cx="1495539" cy="334313"/>
          </a:xfrm>
          <a:prstGeom prst="rect">
            <a:avLst/>
          </a:prstGeom>
          <a:solidFill>
            <a:srgbClr val="4040FF"/>
          </a:solidFill>
        </p:spPr>
        <p:txBody>
          <a:bodyPr wrap="square" tIns="72000" rtlCol="0" anchor="ctr" anchorCtr="0">
            <a:spAutoFit/>
          </a:bodyPr>
          <a:lstStyle/>
          <a:p>
            <a:pPr algn="ctr"/>
            <a:r>
              <a:rPr lang="en-US" altLang="ja-JP" sz="14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ToplogyEditor</a:t>
            </a:r>
            <a:endParaRPr kumimoji="1" lang="ja-JP" altLang="en-US" sz="14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189582" y="954801"/>
            <a:ext cx="1325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smtClean="0">
                <a:solidFill>
                  <a:srgbClr val="00B050"/>
                </a:solidFill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:mma </a:t>
            </a:r>
          </a:p>
          <a:p>
            <a:r>
              <a:rPr lang="ja-JP" altLang="en-US" b="1" smtClean="0"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</a:t>
            </a:r>
            <a:r>
              <a:rPr lang="ja-JP" altLang="en-US" b="1" smtClean="0">
                <a:solidFill>
                  <a:srgbClr val="4040FF"/>
                </a:solidFill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b="1" smtClean="0">
                <a:solidFill>
                  <a:srgbClr val="FF5F5F"/>
                </a:solidFill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:mrd</a:t>
            </a:r>
            <a:endParaRPr kumimoji="1" lang="ja-JP" altLang="en-US" b="1">
              <a:solidFill>
                <a:srgbClr val="FF5F5F"/>
              </a:solidFill>
              <a:effectLst>
                <a:glow rad="762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239991" y="3419570"/>
            <a:ext cx="1399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solidFill>
                  <a:srgbClr val="FF5F5F"/>
                </a:solidFill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:mrd </a:t>
            </a:r>
            <a:r>
              <a:rPr lang="ja-JP" altLang="en-US" b="1" smtClean="0"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</a:t>
            </a:r>
            <a:r>
              <a:rPr lang="ja-JP" altLang="en-US" b="1" smtClean="0">
                <a:solidFill>
                  <a:srgbClr val="4040FF"/>
                </a:solidFill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b="1" smtClean="0">
                <a:solidFill>
                  <a:srgbClr val="4040FF"/>
                </a:solidFill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:mmm</a:t>
            </a:r>
            <a:endParaRPr kumimoji="1" lang="ja-JP" altLang="en-US" b="1">
              <a:solidFill>
                <a:srgbClr val="4040FF"/>
              </a:solidFill>
              <a:effectLst>
                <a:glow rad="762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861803" y="1717480"/>
            <a:ext cx="1277366" cy="5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ja-JP" sz="1600" smtClean="0">
                <a:solidFill>
                  <a:srgbClr val="525800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new radical</a:t>
            </a:r>
            <a:endParaRPr kumimoji="1" lang="ja-JP" altLang="en-US" sz="1600">
              <a:solidFill>
                <a:srgbClr val="525800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1601916" y="710592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B050"/>
                </a:solidFill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:mma </a:t>
            </a:r>
            <a:endParaRPr lang="ja-JP" altLang="en-US"/>
          </a:p>
        </p:txBody>
      </p:sp>
      <p:sp>
        <p:nvSpPr>
          <p:cNvPr id="65" name="正方形/長方形 64"/>
          <p:cNvSpPr/>
          <p:nvPr/>
        </p:nvSpPr>
        <p:spPr>
          <a:xfrm>
            <a:off x="2512885" y="4212307"/>
            <a:ext cx="854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5F5F"/>
                </a:solidFill>
                <a:effectLst>
                  <a:glow rad="762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:mrd 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133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75483" y="6389237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847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MC/MD simulation cycle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2401142" y="819493"/>
            <a:ext cx="6341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MC/MD simulation program (written in python)</a:t>
            </a:r>
            <a:b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ja-JP" altLang="en-US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home/takayana/pythonLibs/ver</a:t>
            </a:r>
            <a:r>
              <a:rPr lang="ja-JP" altLang="en-US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</a:t>
            </a:r>
            <a:r>
              <a:rPr lang="ja-JP" altLang="en-US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22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/MCMDsolver.py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Based on AMBER 14</a:t>
            </a:r>
          </a:p>
        </p:txBody>
      </p:sp>
      <p:sp>
        <p:nvSpPr>
          <p:cNvPr id="82" name="正方形/長方形 81"/>
          <p:cNvSpPr/>
          <p:nvPr/>
        </p:nvSpPr>
        <p:spPr>
          <a:xfrm>
            <a:off x="2401142" y="1985142"/>
            <a:ext cx="653775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Several programs (written in C++)</a:t>
            </a:r>
            <a:r>
              <a:rPr lang="en-US" altLang="ja-JP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home/takayana/scripts/*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/home/takayana/scripts/ReactionFinder/</a:t>
            </a:r>
            <a:r>
              <a:rPr lang="en-US" altLang="ja-JP" sz="1600" smtClean="0">
                <a:solidFill>
                  <a:srgbClr val="FF5F5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/home/takayana/scripts/TopologyEditor/</a:t>
            </a:r>
            <a: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endParaRPr lang="en-US" altLang="ja-JP" sz="16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2401142" y="3320352"/>
            <a:ext cx="6466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MC/MD job file (written in python)  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</a:t>
            </a:r>
            <a:endParaRPr lang="ja-JP" altLang="en-US"/>
          </a:p>
        </p:txBody>
      </p:sp>
      <p:sp>
        <p:nvSpPr>
          <p:cNvPr id="84" name="正方形/長方形 83"/>
          <p:cNvSpPr/>
          <p:nvPr/>
        </p:nvSpPr>
        <p:spPr>
          <a:xfrm>
            <a:off x="2401142" y="3799707"/>
            <a:ext cx="663174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 line 1-14  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from AMBER_MDSolvers import AmberMDSolver, AmberMdin, ReactionFinder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from MCMDsolver import MCMDSolver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import os</a:t>
            </a:r>
          </a:p>
          <a:p>
            <a:endParaRPr lang="en-US" altLang="ja-JP" sz="1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jobdirName = "mcmd"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initPrmtop = "mdinput/prmtop"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initInpcrd = "mdinput/inpcrd"</a:t>
            </a:r>
          </a:p>
          <a:p>
            <a:r>
              <a:rPr lang="en-US" altLang="ja-JP" sz="120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numCycle = 300 </a:t>
            </a:r>
          </a:p>
          <a:p>
            <a:endParaRPr lang="en-US" altLang="ja-JP" sz="1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20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MDsolver       = "mpirun -np 36 pmemd.pbb.MPI -O"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quenchMDsolver = MDsolver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cpptrajBinary  = "cpptraj"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ReactionFinderBinary = "/home/takayana/scripts/ReactionFinder/ReactionFinder"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TopologyEditorBinary = "/home/takayana/scripts/TopologyEditor/TopologyEditor"</a:t>
            </a:r>
            <a:endParaRPr lang="ja-JP" altLang="en-US" sz="1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581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MDs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367773" y="3641710"/>
            <a:ext cx="663174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 line 46-55</a:t>
            </a:r>
          </a:p>
          <a:p>
            <a:r>
              <a:rPr lang="ja-JP" altLang="en-US" sz="1200" smtClean="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</a:t>
            </a:r>
            <a:r>
              <a:rPr lang="ja-JP" altLang="en-US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for 1st &amp; 2nd equilibration MD condition (before MD).</a:t>
            </a:r>
          </a:p>
          <a:p>
            <a:r>
              <a:rPr lang="ja-JP" altLang="en-US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if you do not need this equilibration, set eq1MDstep = 0 or eq2MDstep = 0</a:t>
            </a:r>
          </a:p>
          <a:p>
            <a:r>
              <a:rPr lang="ja-JP" altLang="en-US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eq1MDstep = 2500</a:t>
            </a:r>
          </a:p>
          <a:p>
            <a:r>
              <a:rPr lang="ja-JP" altLang="en-US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eq1MDtemperature = 900</a:t>
            </a:r>
          </a:p>
          <a:p>
            <a:r>
              <a:rPr lang="ja-JP" altLang="en-US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eq1MDdt = 0.0015</a:t>
            </a:r>
          </a:p>
          <a:p>
            <a:r>
              <a:rPr lang="ja-JP" altLang="en-US" sz="1200">
                <a:solidFill>
                  <a:srgbClr val="404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eq1MDensemble = 'NVT'</a:t>
            </a:r>
          </a:p>
          <a:p>
            <a:r>
              <a:rPr lang="ja-JP" altLang="en-US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eq2MDstep = 1000</a:t>
            </a:r>
          </a:p>
          <a:p>
            <a:r>
              <a:rPr lang="ja-JP" altLang="en-US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eq2MDtemperature </a:t>
            </a:r>
            <a:r>
              <a:rPr lang="ja-JP" altLang="en-US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= </a:t>
            </a:r>
            <a:r>
              <a:rPr lang="ja-JP" altLang="en-US" sz="1200" smtClean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MDtemperature  </a:t>
            </a:r>
            <a:r>
              <a:rPr lang="en-US" altLang="ja-JP" sz="1200" smtClean="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MDtemperature = 343.0 (line 24)</a:t>
            </a:r>
            <a:endParaRPr lang="ja-JP" altLang="en-US" sz="1200">
              <a:solidFill>
                <a:srgbClr val="00B05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eq2MDdt = 0.0015</a:t>
            </a:r>
          </a:p>
          <a:p>
            <a:r>
              <a:rPr lang="ja-JP" altLang="en-US" sz="120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eq2MDensemble = 'NVT'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23756" y="4510920"/>
            <a:ext cx="397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 for 2500 steps </a:t>
            </a:r>
            <a:r>
              <a:rPr lang="en-US" altLang="ja-JP" sz="1400" u="sng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at 900 K</a:t>
            </a:r>
            <a:endParaRPr kumimoji="1" lang="ja-JP" altLang="en-US" sz="1400" u="sng">
              <a:solidFill>
                <a:srgbClr val="404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23756" y="5495380"/>
            <a:ext cx="397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smtClean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 for 1000 steps </a:t>
            </a:r>
            <a:r>
              <a:rPr lang="en-US" altLang="ja-JP" sz="1400" u="sng" smtClean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at 343 K</a:t>
            </a:r>
            <a:endParaRPr kumimoji="1" lang="ja-JP" altLang="en-US" sz="1400" u="sng">
              <a:solidFill>
                <a:srgbClr val="7030A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367773" y="717945"/>
            <a:ext cx="6509527" cy="240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Before sampling MD, equilibrate the system.</a:t>
            </a:r>
          </a:p>
          <a:p>
            <a:pPr>
              <a:spcAft>
                <a:spcPts val="300"/>
              </a:spcAft>
            </a:pPr>
            <a:r>
              <a:rPr lang="en-US" altLang="ja-JP" sz="16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Examples: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High temperature MD to enhance conformation change or diffusion (eqMD1) </a:t>
            </a:r>
            <a:b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Equilibrate at target temperature (eqMD2)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MD at high dielectric constant to enhance diffusion of ions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(eqMD1) </a:t>
            </a:r>
            <a:b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Equilibrate at target temperature (eqMD2)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89050" y="5887655"/>
            <a:ext cx="608208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Enhance conformation change by the high temperature MD </a:t>
            </a:r>
            <a:br>
              <a:rPr lang="en-US" altLang="ja-JP" sz="1600" smtClean="0">
                <a:solidFill>
                  <a:srgbClr val="404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</a:t>
            </a:r>
            <a:r>
              <a:rPr lang="en-US" altLang="ja-JP" sz="1600" smtClean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quilibrate at the target temperature</a:t>
            </a:r>
            <a:endParaRPr kumimoji="1" lang="ja-JP" altLang="en-US" sz="1600">
              <a:solidFill>
                <a:srgbClr val="7030A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143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コネクタ 50"/>
          <p:cNvCxnSpPr>
            <a:stCxn id="32" idx="2"/>
            <a:endCxn id="49" idx="0"/>
          </p:cNvCxnSpPr>
          <p:nvPr/>
        </p:nvCxnSpPr>
        <p:spPr>
          <a:xfrm>
            <a:off x="939839" y="959853"/>
            <a:ext cx="0" cy="51115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479840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072" y="162325"/>
            <a:ext cx="584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</a:t>
            </a:r>
            <a:r>
              <a:rPr lang="en-US" altLang="ja-JP" sz="2800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MD</a:t>
            </a:r>
            <a:endParaRPr lang="en-US" altLang="ja-JP" sz="2800" b="1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端子 31"/>
          <p:cNvSpPr/>
          <p:nvPr/>
        </p:nvSpPr>
        <p:spPr>
          <a:xfrm>
            <a:off x="486714" y="699336"/>
            <a:ext cx="906250" cy="26051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ctr" anchorCtr="0">
            <a:noAutofit/>
          </a:bodyPr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Start</a:t>
            </a:r>
          </a:p>
        </p:txBody>
      </p:sp>
      <p:sp>
        <p:nvSpPr>
          <p:cNvPr id="33" name="フローチャート: 処理 32"/>
          <p:cNvSpPr/>
          <p:nvPr/>
        </p:nvSpPr>
        <p:spPr>
          <a:xfrm>
            <a:off x="145030" y="1142659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1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ローチャート: 処理 33"/>
          <p:cNvSpPr/>
          <p:nvPr/>
        </p:nvSpPr>
        <p:spPr>
          <a:xfrm>
            <a:off x="145030" y="1579443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equilibration MD 2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フローチャート: 処理 34"/>
          <p:cNvSpPr/>
          <p:nvPr/>
        </p:nvSpPr>
        <p:spPr>
          <a:xfrm>
            <a:off x="145030" y="2453011"/>
            <a:ext cx="1589618" cy="282553"/>
          </a:xfrm>
          <a:prstGeom prst="flowChartProcess">
            <a:avLst/>
          </a:prstGeom>
          <a:solidFill>
            <a:srgbClr val="00B05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フローチャート: 処理 35"/>
          <p:cNvSpPr/>
          <p:nvPr/>
        </p:nvSpPr>
        <p:spPr>
          <a:xfrm>
            <a:off x="145030" y="2016227"/>
            <a:ext cx="1589618" cy="282553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フローチャート: 処理 36"/>
          <p:cNvSpPr/>
          <p:nvPr/>
        </p:nvSpPr>
        <p:spPr>
          <a:xfrm>
            <a:off x="145030" y="2889795"/>
            <a:ext cx="1589618" cy="282553"/>
          </a:xfrm>
          <a:prstGeom prst="flowChartProcess">
            <a:avLst/>
          </a:prstGeom>
          <a:solidFill>
            <a:srgbClr val="F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ReactionFinder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9" name="カギ線コネクタ 38"/>
          <p:cNvCxnSpPr>
            <a:stCxn id="46" idx="3"/>
          </p:cNvCxnSpPr>
          <p:nvPr/>
        </p:nvCxnSpPr>
        <p:spPr>
          <a:xfrm flipH="1" flipV="1">
            <a:off x="939838" y="1045397"/>
            <a:ext cx="756000" cy="2453481"/>
          </a:xfrm>
          <a:prstGeom prst="bentConnector4">
            <a:avLst>
              <a:gd name="adj1" fmla="val -28762"/>
              <a:gd name="adj2" fmla="val 1000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ローチャート: 処理 40"/>
          <p:cNvSpPr/>
          <p:nvPr/>
        </p:nvSpPr>
        <p:spPr>
          <a:xfrm>
            <a:off x="145030" y="4262191"/>
            <a:ext cx="1589618" cy="282553"/>
          </a:xfrm>
          <a:prstGeom prst="flowChartProcess">
            <a:avLst/>
          </a:prstGeom>
          <a:solidFill>
            <a:srgbClr val="40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TopologyEditor</a:t>
            </a:r>
            <a:endParaRPr kumimoji="1" lang="ja-JP" altLang="en-US" sz="1200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フローチャート: 処理 42"/>
          <p:cNvSpPr/>
          <p:nvPr/>
        </p:nvSpPr>
        <p:spPr>
          <a:xfrm>
            <a:off x="145030" y="3825407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Image MD system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フローチャート: 処理 43"/>
          <p:cNvSpPr/>
          <p:nvPr/>
        </p:nvSpPr>
        <p:spPr>
          <a:xfrm>
            <a:off x="145030" y="4698975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Quenching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フローチャート: 処理 44"/>
          <p:cNvSpPr/>
          <p:nvPr/>
        </p:nvSpPr>
        <p:spPr>
          <a:xfrm>
            <a:off x="145030" y="5135759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Relax MD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フローチャート: 判断 45"/>
          <p:cNvSpPr/>
          <p:nvPr/>
        </p:nvSpPr>
        <p:spPr>
          <a:xfrm>
            <a:off x="145030" y="3326579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Candidate found?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フローチャート: 判断 47"/>
          <p:cNvSpPr/>
          <p:nvPr/>
        </p:nvSpPr>
        <p:spPr>
          <a:xfrm>
            <a:off x="145030" y="5572543"/>
            <a:ext cx="1589618" cy="344597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20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Monte Carlo</a:t>
            </a:r>
            <a:endParaRPr kumimoji="1" lang="ja-JP" altLang="en-US" sz="120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フローチャート: 処理 48"/>
          <p:cNvSpPr/>
          <p:nvPr/>
        </p:nvSpPr>
        <p:spPr>
          <a:xfrm>
            <a:off x="145030" y="6071374"/>
            <a:ext cx="1589618" cy="28255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altLang="ja-JP" sz="120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Cancel reaction</a:t>
            </a:r>
            <a:endParaRPr kumimoji="1" lang="ja-JP" altLang="en-US" sz="12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4" name="カギ線コネクタ 63"/>
          <p:cNvCxnSpPr>
            <a:stCxn id="48" idx="3"/>
          </p:cNvCxnSpPr>
          <p:nvPr/>
        </p:nvCxnSpPr>
        <p:spPr>
          <a:xfrm flipV="1">
            <a:off x="1734647" y="3438525"/>
            <a:ext cx="180000" cy="2306317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>
            <a:stCxn id="49" idx="2"/>
          </p:cNvCxnSpPr>
          <p:nvPr/>
        </p:nvCxnSpPr>
        <p:spPr>
          <a:xfrm rot="5400000" flipH="1" flipV="1">
            <a:off x="669630" y="5108909"/>
            <a:ext cx="1515227" cy="974810"/>
          </a:xfrm>
          <a:prstGeom prst="bentConnector3">
            <a:avLst>
              <a:gd name="adj1" fmla="val -8883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70018" y="3617835"/>
            <a:ext cx="50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Yes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518764" y="3263113"/>
            <a:ext cx="5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98960" y="5475517"/>
            <a:ext cx="67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Accept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3286" y="5851878"/>
            <a:ext cx="74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Reject</a:t>
            </a:r>
            <a:endParaRPr kumimoji="1" lang="ja-JP" altLang="en-US" sz="12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367773" y="1345015"/>
            <a:ext cx="663174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job.py line 21-29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MDstep = 2500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MDdt = 0.002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MDensemble = 'NPT'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MDtemperature = 343.0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MDntpr = 50 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MDntwx = 50 </a:t>
            </a: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MDntwr = MDstep</a:t>
            </a:r>
          </a:p>
          <a:p>
            <a:r>
              <a:rPr lang="en-US" altLang="ja-JP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# When you encounter error "PMEMD does not support intermolecular PRFs</a:t>
            </a:r>
            <a:r>
              <a:rPr lang="en-US" altLang="ja-JP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!", </a:t>
            </a:r>
            <a:r>
              <a:rPr lang="en-US" altLang="ja-JP" sz="1200" smtClean="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200" smtClean="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en-US" altLang="ja-JP" sz="1200" smtClean="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set this setMergeNSP </a:t>
            </a:r>
            <a:r>
              <a:rPr lang="en-US" altLang="ja-JP" sz="120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option </a:t>
            </a:r>
            <a:r>
              <a:rPr lang="en-US" altLang="ja-JP" sz="1200" smtClean="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True</a:t>
            </a:r>
            <a:endParaRPr lang="en-US" altLang="ja-JP" sz="1200">
              <a:solidFill>
                <a:srgbClr val="00B05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setMergeNSP = True</a:t>
            </a:r>
            <a:endParaRPr lang="ja-JP" altLang="en-US" sz="1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366034" y="2051070"/>
            <a:ext cx="47017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 for 2500 steps at 343 K</a:t>
            </a:r>
          </a:p>
          <a:p>
            <a:pPr>
              <a:spcAft>
                <a:spcPts val="600"/>
              </a:spcAft>
            </a:pPr>
            <a:r>
              <a:rPr lang="en-US" altLang="ja-JP" sz="14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Output mdcrd every 50 steps, in total 50 snapshots</a:t>
            </a:r>
            <a:endParaRPr kumimoji="1" lang="ja-JP" altLang="en-US" sz="14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367773" y="717945"/>
            <a:ext cx="6509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Sampling MD to find reaction candidates</a:t>
            </a:r>
            <a:endParaRPr lang="en-US" altLang="ja-JP" sz="16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9374325"/>
      </p:ext>
    </p:extLst>
  </p:cSld>
  <p:clrMapOvr>
    <a:masterClrMapping/>
  </p:clrMapOvr>
</p:sld>
</file>

<file path=ppt/theme/theme1.xml><?xml version="1.0" encoding="utf-8"?>
<a:theme xmlns:a="http://schemas.openxmlformats.org/drawingml/2006/main" name="テーマ1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テーマ1" id="{4DA3ACEA-3B49-4F2D-A6AC-C3AF3B8E9C4E}" vid="{0D743FD1-B6FE-4A2C-AC16-FD809AD7280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2827</TotalTime>
  <Words>3163</Words>
  <Application>Microsoft Office PowerPoint</Application>
  <PresentationFormat>画面に合わせる (4:3)</PresentationFormat>
  <Paragraphs>686</Paragraphs>
  <Slides>24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5" baseType="lpstr">
      <vt:lpstr>Arial Unicode MS</vt:lpstr>
      <vt:lpstr>ＭＳ Ｐゴシック</vt:lpstr>
      <vt:lpstr>ＭＳ ゴシック</vt:lpstr>
      <vt:lpstr>メイリオ</vt:lpstr>
      <vt:lpstr>Arial</vt:lpstr>
      <vt:lpstr>Calibri</vt:lpstr>
      <vt:lpstr>Calibri Light</vt:lpstr>
      <vt:lpstr>Segoe UI</vt:lpstr>
      <vt:lpstr>Symbol</vt:lpstr>
      <vt:lpstr>テーマ1</vt:lpstr>
      <vt:lpstr>ACD/ChemSketch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Masayoshi Takayanagi</dc:creator>
  <cp:lastModifiedBy>Masayoshi Takayanagi</cp:lastModifiedBy>
  <cp:revision>66</cp:revision>
  <cp:lastPrinted>2017-02-06T11:29:09Z</cp:lastPrinted>
  <dcterms:created xsi:type="dcterms:W3CDTF">2017-02-04T12:45:38Z</dcterms:created>
  <dcterms:modified xsi:type="dcterms:W3CDTF">2017-02-06T11:52:57Z</dcterms:modified>
</cp:coreProperties>
</file>