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0" r:id="rId2"/>
    <p:sldId id="321" r:id="rId3"/>
    <p:sldId id="346" r:id="rId4"/>
    <p:sldId id="340" r:id="rId5"/>
    <p:sldId id="335" r:id="rId6"/>
    <p:sldId id="336" r:id="rId7"/>
    <p:sldId id="330" r:id="rId8"/>
    <p:sldId id="337" r:id="rId9"/>
    <p:sldId id="338" r:id="rId10"/>
    <p:sldId id="339" r:id="rId11"/>
    <p:sldId id="341" r:id="rId12"/>
    <p:sldId id="342" r:id="rId13"/>
    <p:sldId id="343" r:id="rId14"/>
    <p:sldId id="344" r:id="rId15"/>
    <p:sldId id="273" r:id="rId16"/>
    <p:sldId id="262" r:id="rId1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59" autoAdjust="0"/>
    <p:restoredTop sz="65586" autoAdjust="0"/>
  </p:normalViewPr>
  <p:slideViewPr>
    <p:cSldViewPr snapToGrid="0" showGuides="1">
      <p:cViewPr varScale="1">
        <p:scale>
          <a:sx n="56" d="100"/>
          <a:sy n="56" d="100"/>
        </p:scale>
        <p:origin x="1656" y="58"/>
      </p:cViewPr>
      <p:guideLst>
        <p:guide orient="horz" pos="2205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EFC8-CA94-4FE7-AF32-A247D97DD9E4}" type="datetimeFigureOut">
              <a:rPr kumimoji="1" lang="ja-JP" altLang="en-US" smtClean="0"/>
              <a:t>2016/4/25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6F3DC-278C-40BD-9898-74122BF49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64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baseline="0" dirty="0" smtClean="0"/>
              <a:t>By combination with the Gaussian filter and correction term, we could reproduce the exact value.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717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baseline="0" dirty="0" smtClean="0"/>
              <a:t>This is the function to estimate the correction term.</a:t>
            </a:r>
          </a:p>
          <a:p>
            <a:endParaRPr kumimoji="1" lang="en-US" altLang="ja-JP" b="1" baseline="0" dirty="0" smtClean="0"/>
          </a:p>
          <a:p>
            <a:r>
              <a:rPr kumimoji="1" lang="en-US" altLang="ja-JP" b="1" baseline="0" dirty="0" smtClean="0"/>
              <a:t>I suspected that the problem in low pH region was caused by the their values of function.</a:t>
            </a:r>
          </a:p>
          <a:p>
            <a:r>
              <a:rPr kumimoji="1" lang="en-US" altLang="ja-JP" b="1" baseline="0" dirty="0" smtClean="0"/>
              <a:t>I have revised the function with a wide pH region.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758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baseline="0" dirty="0" smtClean="0"/>
              <a:t>The dot line is revised correction function.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4294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baseline="0" dirty="0" smtClean="0"/>
              <a:t>This is the predicted titration curve of lysine dipeptide with revised function.</a:t>
            </a:r>
          </a:p>
          <a:p>
            <a:r>
              <a:rPr kumimoji="1" lang="en-US" altLang="ja-JP" b="1" baseline="0" dirty="0" smtClean="0"/>
              <a:t>The blue circles are predicted one.</a:t>
            </a:r>
          </a:p>
          <a:p>
            <a:r>
              <a:rPr kumimoji="1" lang="en-US" altLang="ja-JP" b="1" baseline="0" dirty="0" smtClean="0"/>
              <a:t>The orange line is fitting curve.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0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00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number of MC trial in present simulation is not enough to converge.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83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25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976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Our method is constructed by MC and MD part.</a:t>
            </a:r>
          </a:p>
          <a:p>
            <a:r>
              <a:rPr kumimoji="1" lang="en-US" altLang="ja-JP" baseline="0" dirty="0" smtClean="0"/>
              <a:t>MD is executed the conformation sampling. On the other hand, MC is employed for protonation transition.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1</a:t>
            </a:r>
            <a:r>
              <a:rPr kumimoji="1" lang="en-US" altLang="ja-JP" baseline="30000" dirty="0" smtClean="0"/>
              <a:t>st</a:t>
            </a:r>
            <a:r>
              <a:rPr kumimoji="1" lang="en-US" altLang="ja-JP" baseline="0" dirty="0" smtClean="0"/>
              <a:t> stage of MD, the conventional MD is executed.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99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First term is the instantaneous energy difference before and after transitions.</a:t>
            </a:r>
          </a:p>
          <a:p>
            <a:r>
              <a:rPr kumimoji="1" lang="en-US" altLang="ja-JP" b="1" dirty="0" smtClean="0"/>
              <a:t>Second is the mean</a:t>
            </a:r>
            <a:r>
              <a:rPr kumimoji="1" lang="en-US" altLang="ja-JP" b="1" baseline="0" dirty="0" smtClean="0"/>
              <a:t> value of energy difference </a:t>
            </a:r>
            <a:r>
              <a:rPr kumimoji="1" lang="en-US" altLang="ja-JP" b="1" dirty="0" smtClean="0"/>
              <a:t>estimated</a:t>
            </a:r>
            <a:r>
              <a:rPr kumimoji="1" lang="en-US" altLang="ja-JP" b="1" baseline="0" dirty="0" smtClean="0"/>
              <a:t> by MM force field.</a:t>
            </a:r>
          </a:p>
          <a:p>
            <a:r>
              <a:rPr kumimoji="1" lang="en-US" altLang="ja-JP" b="1" baseline="0" dirty="0" smtClean="0"/>
              <a:t>Third is the free energy term depending on the pH value.</a:t>
            </a:r>
          </a:p>
          <a:p>
            <a:endParaRPr kumimoji="1" lang="en-US" altLang="ja-JP" b="1" baseline="0" dirty="0" smtClean="0"/>
          </a:p>
          <a:p>
            <a:r>
              <a:rPr kumimoji="1" lang="en-US" altLang="ja-JP" b="0" baseline="0" dirty="0" smtClean="0"/>
              <a:t>The magnitude of energy fluctuation is forty to fifty kilocalories per mole.</a:t>
            </a:r>
          </a:p>
          <a:p>
            <a:r>
              <a:rPr kumimoji="1" lang="en-US" altLang="ja-JP" b="0" baseline="0" dirty="0" smtClean="0"/>
              <a:t>On the other hand, this is 1.4 kilocalorie per 1 pH unit.</a:t>
            </a:r>
          </a:p>
          <a:p>
            <a:endParaRPr kumimoji="1" lang="en-US" altLang="ja-JP" b="1" baseline="0" dirty="0" smtClean="0"/>
          </a:p>
          <a:p>
            <a:r>
              <a:rPr kumimoji="1" lang="en-US" altLang="ja-JP" b="1" baseline="0" dirty="0" smtClean="0"/>
              <a:t>This will bring about the inefficiency of MC sampling.</a:t>
            </a:r>
          </a:p>
          <a:p>
            <a:r>
              <a:rPr kumimoji="1" lang="en-US" altLang="ja-JP" b="1" baseline="0" dirty="0" smtClean="0"/>
              <a:t>To avoid such problem, we introduced the Gaussian filtering scheme and correction term.</a:t>
            </a:r>
          </a:p>
          <a:p>
            <a:endParaRPr kumimoji="1" lang="en-US" altLang="ja-JP" b="1" baseline="0" dirty="0" smtClean="0"/>
          </a:p>
          <a:p>
            <a:endParaRPr kumimoji="1" lang="en-US" altLang="ja-JP" b="1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7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As a model system, I adopted the tri-peptide including one lysine residue.</a:t>
            </a:r>
          </a:p>
          <a:p>
            <a:r>
              <a:rPr kumimoji="1" lang="en-US" altLang="ja-JP" baseline="0" dirty="0" smtClean="0"/>
              <a:t>This has one protonation site and the </a:t>
            </a:r>
            <a:r>
              <a:rPr kumimoji="1" lang="en-US" altLang="ja-JP" baseline="0" dirty="0" err="1" smtClean="0"/>
              <a:t>pKa</a:t>
            </a:r>
            <a:r>
              <a:rPr kumimoji="1" lang="en-US" altLang="ja-JP" baseline="0" dirty="0" smtClean="0"/>
              <a:t> value is 10.34.</a:t>
            </a:r>
          </a:p>
          <a:p>
            <a:r>
              <a:rPr kumimoji="1" lang="en-US" altLang="ja-JP" baseline="0" dirty="0" smtClean="0"/>
              <a:t>For neutralization, one counter ion was considered.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32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I adopted the lysine based dipeptide molecule to check the numerical performance.</a:t>
            </a:r>
          </a:p>
          <a:p>
            <a:r>
              <a:rPr kumimoji="1" lang="en-US" altLang="ja-JP" baseline="0" dirty="0" smtClean="0"/>
              <a:t>This is included the two titration sites and can be modeled by the two stepwise dissociation reaction.</a:t>
            </a:r>
          </a:p>
          <a:p>
            <a:r>
              <a:rPr kumimoji="1" lang="en-US" altLang="ja-JP" baseline="0" dirty="0" smtClean="0"/>
              <a:t>From experimental research, the 1</a:t>
            </a:r>
            <a:r>
              <a:rPr kumimoji="1" lang="en-US" altLang="ja-JP" baseline="30000" dirty="0" smtClean="0"/>
              <a:t>st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pKa</a:t>
            </a:r>
            <a:r>
              <a:rPr kumimoji="1" lang="en-US" altLang="ja-JP" baseline="0" dirty="0" smtClean="0"/>
              <a:t> value is 5.95 and the 2</a:t>
            </a:r>
            <a:r>
              <a:rPr kumimoji="1" lang="en-US" altLang="ja-JP" baseline="30000" dirty="0" smtClean="0"/>
              <a:t>nd</a:t>
            </a:r>
            <a:r>
              <a:rPr kumimoji="1" lang="en-US" altLang="ja-JP" baseline="0" dirty="0" smtClean="0"/>
              <a:t> one is 8.66.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two </a:t>
            </a:r>
            <a:r>
              <a:rPr kumimoji="1" lang="en-US" altLang="ja-JP" baseline="0" dirty="0" err="1" smtClean="0"/>
              <a:t>pKa</a:t>
            </a:r>
            <a:r>
              <a:rPr kumimoji="1" lang="en-US" altLang="ja-JP" baseline="0" dirty="0" smtClean="0"/>
              <a:t> values are lower than that of model system.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These are shown the simulation settings.</a:t>
            </a:r>
          </a:p>
          <a:p>
            <a:r>
              <a:rPr kumimoji="1" lang="en-US" altLang="ja-JP" baseline="0" dirty="0" smtClean="0"/>
              <a:t>To estimate the energy distribution, I executed the 100 [ns] conventional MD.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present calculation, about 200 MC is executed by using 392 </a:t>
            </a:r>
            <a:r>
              <a:rPr kumimoji="1" lang="en-US" altLang="ja-JP" baseline="0" dirty="0" err="1" smtClean="0"/>
              <a:t>cpus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5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baseline="0" dirty="0" smtClean="0"/>
              <a:t>This is the predicted titration curve of lysine dipeptide.</a:t>
            </a:r>
          </a:p>
          <a:p>
            <a:r>
              <a:rPr kumimoji="1" lang="en-US" altLang="ja-JP" b="1" baseline="0" dirty="0" smtClean="0"/>
              <a:t>The blue circles are predicted one.</a:t>
            </a:r>
          </a:p>
          <a:p>
            <a:r>
              <a:rPr kumimoji="1" lang="en-US" altLang="ja-JP" b="1" baseline="0" dirty="0" smtClean="0"/>
              <a:t>The orange line is fitting curve.</a:t>
            </a:r>
          </a:p>
          <a:p>
            <a:endParaRPr kumimoji="1" lang="en-US" altLang="ja-JP" b="1" baseline="0" dirty="0" smtClean="0"/>
          </a:p>
          <a:p>
            <a:r>
              <a:rPr kumimoji="1" lang="en-US" altLang="ja-JP" b="1" baseline="0" dirty="0" smtClean="0"/>
              <a:t>As you can see, the ratio is overestimated in spite of acidic condition and it is abnormal behavior.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44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By update and update, the correct energy distribution must be obtained.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043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7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5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3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6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0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Developments of molecular simulation method depending on the environment pH conditions: An extension to the multi protonation site systems </a:t>
            </a:r>
            <a:r>
              <a:rPr lang="en-US" altLang="ja-JP" sz="4000" dirty="0" smtClean="0"/>
              <a:t>II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Yukichi </a:t>
            </a:r>
            <a:r>
              <a:rPr lang="en-US" altLang="ja-JP" dirty="0"/>
              <a:t>Kitamura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8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Correction term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correction term is added into the energy difference by using MC procedure.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97880" y="5459801"/>
            <a:ext cx="1161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Total </a:t>
            </a:r>
            <a:r>
              <a:rPr lang="en-US" altLang="ja-JP" sz="1400" dirty="0" smtClean="0"/>
              <a:t>MC trial</a:t>
            </a:r>
            <a:endParaRPr lang="ja-JP" altLang="en-US" sz="1400" baseline="-250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752" y="1889674"/>
            <a:ext cx="6574496" cy="3570127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940266" y="4153058"/>
            <a:ext cx="19944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Without Gaussian Filter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40266" y="4394376"/>
            <a:ext cx="24050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 (</a:t>
            </a:r>
            <a:r>
              <a:rPr kumimoji="1" lang="el-GR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kumimoji="1" lang="el-GR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49501" y="4627828"/>
            <a:ext cx="485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el-GR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l-GR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 correction term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(C=0.693</a:t>
            </a:r>
            <a:r>
              <a:rPr lang="en-US" altLang="ja-JP" sz="12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-319576" y="3537049"/>
            <a:ext cx="280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Averaged deprotonation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ratio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07586" y="5731747"/>
            <a:ext cx="63262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Change in the averaged deprotonated ratio 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 a function of sampling MD step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3565153" y="4625738"/>
            <a:ext cx="5241695" cy="26035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874331"/>
              </p:ext>
            </p:extLst>
          </p:nvPr>
        </p:nvGraphicFramePr>
        <p:xfrm>
          <a:off x="2842447" y="2788975"/>
          <a:ext cx="34417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5" imgW="1638000" imgH="279360" progId="Equation.DSMT4">
                  <p:embed/>
                </p:oleObj>
              </mc:Choice>
              <mc:Fallback>
                <p:oleObj name="Equation" r:id="rId5" imgW="1638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2447" y="2788975"/>
                        <a:ext cx="3441700" cy="587375"/>
                      </a:xfrm>
                      <a:prstGeom prst="rect">
                        <a:avLst/>
                      </a:prstGeom>
                      <a:ln w="1905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6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Correction term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In the larger </a:t>
            </a:r>
            <a:r>
              <a:rPr lang="el-GR" altLang="ja-JP" dirty="0" smtClean="0"/>
              <a:t>Δ</a:t>
            </a:r>
            <a:r>
              <a:rPr lang="en-US" altLang="ja-JP" dirty="0" smtClean="0"/>
              <a:t>pH region (&gt;2), the extrapolated value is used as the correction term.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186363" y="5791558"/>
            <a:ext cx="71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pH-</a:t>
            </a:r>
            <a:r>
              <a:rPr kumimoji="1" lang="en-US" altLang="ja-JP" sz="1400" dirty="0" err="1" smtClean="0"/>
              <a:t>p</a:t>
            </a:r>
            <a:r>
              <a:rPr kumimoji="1" lang="en-US" altLang="ja-JP" sz="1400" i="1" dirty="0" err="1" smtClean="0"/>
              <a:t>K</a:t>
            </a:r>
            <a:r>
              <a:rPr kumimoji="1" lang="en-US" altLang="ja-JP" sz="1400" baseline="-25000" dirty="0" err="1" smtClean="0"/>
              <a:t>a</a:t>
            </a:r>
            <a:endParaRPr kumimoji="1" lang="ja-JP" altLang="en-US" sz="1400" baseline="-25000" dirty="0"/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350" y="1822133"/>
            <a:ext cx="5486875" cy="4184657"/>
          </a:xfrm>
          <a:prstGeom prst="rect">
            <a:avLst/>
          </a:prstGeom>
        </p:spPr>
      </p:pic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84994"/>
              </p:ext>
            </p:extLst>
          </p:nvPr>
        </p:nvGraphicFramePr>
        <p:xfrm>
          <a:off x="2221626" y="4694238"/>
          <a:ext cx="2681856" cy="60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5" imgW="2234880" imgH="507960" progId="Equation.DSMT4">
                  <p:embed/>
                </p:oleObj>
              </mc:Choice>
              <mc:Fallback>
                <p:oleObj name="Equation" r:id="rId5" imgW="22348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21626" y="4694238"/>
                        <a:ext cx="2681856" cy="609552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  <a:ln w="1905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左中かっこ 50"/>
          <p:cNvSpPr/>
          <p:nvPr/>
        </p:nvSpPr>
        <p:spPr>
          <a:xfrm rot="16200000">
            <a:off x="2624258" y="3278514"/>
            <a:ext cx="345146" cy="1490165"/>
          </a:xfrm>
          <a:prstGeom prst="leftBrace">
            <a:avLst>
              <a:gd name="adj1" fmla="val 51829"/>
              <a:gd name="adj2" fmla="val 51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>
            <a:stCxn id="51" idx="1"/>
          </p:cNvCxnSpPr>
          <p:nvPr/>
        </p:nvCxnSpPr>
        <p:spPr>
          <a:xfrm>
            <a:off x="2824131" y="4196170"/>
            <a:ext cx="956" cy="42039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221626" y="5381463"/>
            <a:ext cx="2828045" cy="923330"/>
          </a:xfrm>
          <a:prstGeom prst="rect">
            <a:avLst/>
          </a:prstGeom>
          <a:solidFill>
            <a:schemeClr val="bg1">
              <a:alpha val="71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dirty="0" smtClean="0"/>
              <a:t>This function is determined by using the simulation results from pH=0 to 2.0.</a:t>
            </a:r>
            <a:endParaRPr kumimoji="1" lang="ja-JP" altLang="en-US" dirty="0"/>
          </a:p>
        </p:txBody>
      </p:sp>
      <p:sp>
        <p:nvSpPr>
          <p:cNvPr id="58" name="左中かっこ 57"/>
          <p:cNvSpPr/>
          <p:nvPr/>
        </p:nvSpPr>
        <p:spPr>
          <a:xfrm rot="16200000">
            <a:off x="5049563" y="2519388"/>
            <a:ext cx="554123" cy="3160937"/>
          </a:xfrm>
          <a:prstGeom prst="leftBrace">
            <a:avLst>
              <a:gd name="adj1" fmla="val 51829"/>
              <a:gd name="adj2" fmla="val 51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屈折矢印 58"/>
          <p:cNvSpPr/>
          <p:nvPr/>
        </p:nvSpPr>
        <p:spPr>
          <a:xfrm rot="5400000">
            <a:off x="5246067" y="4525163"/>
            <a:ext cx="996287" cy="1011220"/>
          </a:xfrm>
          <a:prstGeom prst="bentUpArrow">
            <a:avLst>
              <a:gd name="adj1" fmla="val 25000"/>
              <a:gd name="adj2" fmla="val 25000"/>
              <a:gd name="adj3" fmla="val 40068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367353" y="4943864"/>
            <a:ext cx="2828045" cy="707886"/>
          </a:xfrm>
          <a:prstGeom prst="rect">
            <a:avLst/>
          </a:prstGeom>
          <a:solidFill>
            <a:schemeClr val="bg1">
              <a:alpha val="71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sz="4000" dirty="0" smtClean="0"/>
              <a:t>Correct?</a:t>
            </a:r>
            <a:endParaRPr kumimoji="1" lang="ja-JP" altLang="en-US" sz="4000" dirty="0"/>
          </a:p>
        </p:txBody>
      </p:sp>
      <p:sp>
        <p:nvSpPr>
          <p:cNvPr id="62" name="テキスト ボックス 61"/>
          <p:cNvSpPr txBox="1"/>
          <p:nvPr/>
        </p:nvSpPr>
        <p:spPr>
          <a:xfrm rot="16200000">
            <a:off x="293533" y="4075057"/>
            <a:ext cx="2527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Correction term </a:t>
            </a:r>
            <a:r>
              <a:rPr kumimoji="1" lang="en-US" altLang="ja-JP" sz="1400" i="1" dirty="0" smtClean="0"/>
              <a:t>C</a:t>
            </a:r>
            <a:r>
              <a:rPr kumimoji="1" lang="en-US" altLang="ja-JP" sz="1400" dirty="0" smtClean="0"/>
              <a:t>(</a:t>
            </a:r>
            <a:r>
              <a:rPr kumimoji="1" lang="el-GR" altLang="ja-JP" sz="1400" dirty="0" smtClean="0">
                <a:ea typeface="ＭＳ Ｐゴシック" panose="020B0600070205080204" pitchFamily="50" charset="-128"/>
              </a:rPr>
              <a:t>σ</a:t>
            </a:r>
            <a:r>
              <a:rPr lang="en-US" altLang="ja-JP" sz="1400" baseline="30000" dirty="0">
                <a:ea typeface="ＭＳ Ｐゴシック" panose="020B0600070205080204" pitchFamily="50" charset="-128"/>
              </a:rPr>
              <a:t>2</a:t>
            </a:r>
            <a:r>
              <a:rPr kumimoji="1" lang="en-US" altLang="ja-JP" sz="1400" dirty="0" smtClean="0"/>
              <a:t>) [kcal/</a:t>
            </a:r>
            <a:r>
              <a:rPr kumimoji="1" lang="en-US" altLang="ja-JP" sz="1400" dirty="0" err="1" smtClean="0"/>
              <a:t>mol</a:t>
            </a:r>
            <a:r>
              <a:rPr kumimoji="1" lang="en-US" altLang="ja-JP" sz="1400" dirty="0" smtClean="0"/>
              <a:t>]</a:t>
            </a:r>
            <a:endParaRPr kumimoji="1" lang="ja-JP" alt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7025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Revised correction term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two functions are similar within </a:t>
            </a:r>
            <a:r>
              <a:rPr lang="el-GR" altLang="ja-JP" dirty="0"/>
              <a:t>Δ</a:t>
            </a:r>
            <a:r>
              <a:rPr lang="en-US" altLang="ja-JP" dirty="0" smtClean="0"/>
              <a:t>pH&lt;2 and previous one is underestimated in larger </a:t>
            </a:r>
            <a:r>
              <a:rPr lang="el-GR" altLang="ja-JP" dirty="0" smtClean="0"/>
              <a:t>Δ</a:t>
            </a:r>
            <a:r>
              <a:rPr lang="en-US" altLang="ja-JP" dirty="0" smtClean="0"/>
              <a:t>pH region.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162" y="2244956"/>
            <a:ext cx="5486875" cy="4184657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 rot="16200000">
            <a:off x="-503662" y="4042261"/>
            <a:ext cx="2527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Correction term </a:t>
            </a:r>
            <a:r>
              <a:rPr kumimoji="1" lang="en-US" altLang="ja-JP" sz="1400" i="1" dirty="0" smtClean="0"/>
              <a:t>C</a:t>
            </a:r>
            <a:r>
              <a:rPr kumimoji="1" lang="en-US" altLang="ja-JP" sz="1400" dirty="0" smtClean="0"/>
              <a:t>(</a:t>
            </a:r>
            <a:r>
              <a:rPr kumimoji="1" lang="el-GR" altLang="ja-JP" sz="1400" dirty="0" smtClean="0">
                <a:ea typeface="ＭＳ Ｐゴシック" panose="020B0600070205080204" pitchFamily="50" charset="-128"/>
              </a:rPr>
              <a:t>σ</a:t>
            </a:r>
            <a:r>
              <a:rPr lang="en-US" altLang="ja-JP" sz="1400" baseline="30000" dirty="0">
                <a:ea typeface="ＭＳ Ｐゴシック" panose="020B0600070205080204" pitchFamily="50" charset="-128"/>
              </a:rPr>
              <a:t>2</a:t>
            </a:r>
            <a:r>
              <a:rPr kumimoji="1" lang="en-US" altLang="ja-JP" sz="1400" dirty="0" smtClean="0"/>
              <a:t>) [kcal/</a:t>
            </a:r>
            <a:r>
              <a:rPr kumimoji="1" lang="en-US" altLang="ja-JP" sz="1400" dirty="0" err="1" smtClean="0"/>
              <a:t>mol</a:t>
            </a:r>
            <a:r>
              <a:rPr kumimoji="1" lang="en-US" altLang="ja-JP" sz="1400" dirty="0" smtClean="0"/>
              <a:t>]</a:t>
            </a:r>
            <a:endParaRPr kumimoji="1" lang="ja-JP" altLang="en-US" sz="1400" baseline="-25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99039" y="6275133"/>
            <a:ext cx="71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pH-</a:t>
            </a:r>
            <a:r>
              <a:rPr kumimoji="1" lang="en-US" altLang="ja-JP" sz="1400" dirty="0" err="1" smtClean="0"/>
              <a:t>p</a:t>
            </a:r>
            <a:r>
              <a:rPr kumimoji="1" lang="en-US" altLang="ja-JP" sz="1400" i="1" dirty="0" err="1" smtClean="0"/>
              <a:t>K</a:t>
            </a:r>
            <a:r>
              <a:rPr kumimoji="1" lang="en-US" altLang="ja-JP" sz="1400" baseline="-25000" dirty="0" err="1" smtClean="0"/>
              <a:t>a</a:t>
            </a:r>
            <a:endParaRPr kumimoji="1" lang="ja-JP" altLang="en-US" sz="1400" baseline="-25000" dirty="0"/>
          </a:p>
        </p:txBody>
      </p:sp>
      <p:sp>
        <p:nvSpPr>
          <p:cNvPr id="10" name="右矢印 9"/>
          <p:cNvSpPr/>
          <p:nvPr/>
        </p:nvSpPr>
        <p:spPr>
          <a:xfrm>
            <a:off x="5405366" y="4681182"/>
            <a:ext cx="709684" cy="464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62615" y="4425555"/>
            <a:ext cx="2538247" cy="1200329"/>
          </a:xfrm>
          <a:prstGeom prst="rect">
            <a:avLst/>
          </a:prstGeom>
          <a:solidFill>
            <a:schemeClr val="bg1">
              <a:alpha val="71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dirty="0" smtClean="0"/>
              <a:t>The improper curve in low pH region is caused by such underestimation of correction term.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481" y="1108693"/>
            <a:ext cx="7315834" cy="40578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Result with revised function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5609230"/>
            <a:ext cx="7886700" cy="884218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predicted </a:t>
            </a:r>
            <a:r>
              <a:rPr lang="en-US" altLang="ja-JP" dirty="0"/>
              <a:t>curve </a:t>
            </a:r>
            <a:r>
              <a:rPr lang="en-US" altLang="ja-JP" dirty="0" smtClean="0"/>
              <a:t>became a general </a:t>
            </a:r>
            <a:r>
              <a:rPr lang="en-US" altLang="ja-JP" dirty="0"/>
              <a:t>form for two </a:t>
            </a:r>
            <a:r>
              <a:rPr lang="en-US" altLang="ja-JP" dirty="0" smtClean="0"/>
              <a:t>titration system.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041559" y="5371469"/>
            <a:ext cx="622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Fig. Predicted titration curve of lysine dipeptide in water.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-243286" y="3071832"/>
            <a:ext cx="20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Deprotonation ratio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8743" y="510234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pH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99546" y="3946409"/>
            <a:ext cx="3057099" cy="646331"/>
          </a:xfrm>
          <a:prstGeom prst="rect">
            <a:avLst/>
          </a:prstGeom>
          <a:solidFill>
            <a:schemeClr val="bg1">
              <a:alpha val="71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ratios were small values in acidic region.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1883391" y="3712191"/>
            <a:ext cx="2496558" cy="1114769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4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Result with revised function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649577"/>
            <a:ext cx="7886700" cy="15273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ja-JP" dirty="0" smtClean="0"/>
              <a:t>Predicted </a:t>
            </a:r>
            <a:r>
              <a:rPr lang="en-US" altLang="ja-JP" dirty="0" err="1" smtClean="0"/>
              <a:t>p</a:t>
            </a:r>
            <a:r>
              <a:rPr lang="en-US" altLang="ja-JP" i="1" dirty="0" err="1" smtClean="0"/>
              <a:t>K</a:t>
            </a:r>
            <a:r>
              <a:rPr lang="en-US" altLang="ja-JP" baseline="-25000" dirty="0" err="1" smtClean="0"/>
              <a:t>a</a:t>
            </a:r>
            <a:r>
              <a:rPr lang="en-US" altLang="ja-JP" dirty="0" smtClean="0"/>
              <a:t> values were larger value than that of experiment.</a:t>
            </a:r>
          </a:p>
          <a:p>
            <a:pPr algn="just"/>
            <a:r>
              <a:rPr lang="en-US" altLang="ja-JP" dirty="0" smtClean="0"/>
              <a:t>The shift and </a:t>
            </a:r>
            <a:r>
              <a:rPr lang="en-US" altLang="ja-JP" dirty="0"/>
              <a:t>difference (</a:t>
            </a:r>
            <a:r>
              <a:rPr lang="en-US" altLang="ja-JP" dirty="0" smtClean="0"/>
              <a:t>p</a:t>
            </a:r>
            <a:r>
              <a:rPr lang="en-US" altLang="ja-JP" i="1" dirty="0" smtClean="0"/>
              <a:t>K</a:t>
            </a:r>
            <a:r>
              <a:rPr lang="en-US" altLang="ja-JP" baseline="-25000" dirty="0" smtClean="0"/>
              <a:t>a2</a:t>
            </a:r>
            <a:r>
              <a:rPr lang="en-US" altLang="ja-JP" dirty="0" smtClean="0"/>
              <a:t>-p</a:t>
            </a:r>
            <a:r>
              <a:rPr lang="en-US" altLang="ja-JP" i="1" dirty="0" smtClean="0"/>
              <a:t>K</a:t>
            </a:r>
            <a:r>
              <a:rPr lang="en-US" altLang="ja-JP" baseline="-25000" dirty="0" smtClean="0"/>
              <a:t>a1</a:t>
            </a:r>
            <a:r>
              <a:rPr lang="en-US" altLang="ja-JP" dirty="0" smtClean="0"/>
              <a:t>) </a:t>
            </a:r>
            <a:r>
              <a:rPr lang="en-US" altLang="ja-JP" dirty="0"/>
              <a:t>were </a:t>
            </a:r>
            <a:r>
              <a:rPr lang="en-US" altLang="ja-JP" dirty="0" smtClean="0"/>
              <a:t>qualitatively consistent with experimental values.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28650" y="1184201"/>
            <a:ext cx="622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Table. Predicted 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  <a:r>
              <a:rPr lang="en-US" altLang="ja-JP" sz="1400" i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400" baseline="-25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values and 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  <a:r>
              <a:rPr lang="en-US" altLang="ja-JP" sz="1400" i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400" baseline="-25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shifts for lysine dipeptide in water.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85765"/>
              </p:ext>
            </p:extLst>
          </p:nvPr>
        </p:nvGraphicFramePr>
        <p:xfrm>
          <a:off x="760294" y="158328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Exp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[*]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Present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</a:t>
                      </a:r>
                      <a:r>
                        <a:rPr kumimoji="1" lang="en-US" altLang="ja-JP" sz="24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a1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5.95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(-4.39)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7.58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(-2.76)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</a:t>
                      </a:r>
                      <a:r>
                        <a:rPr kumimoji="1" lang="en-US" altLang="ja-JP" sz="24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a2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8.66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(-1.68)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10.05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(-0.29)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</a:t>
                      </a:r>
                      <a:r>
                        <a:rPr kumimoji="1" lang="en-US" altLang="ja-JP" sz="24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a2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-p</a:t>
                      </a:r>
                      <a:r>
                        <a:rPr kumimoji="1" lang="en-US" altLang="ja-JP" sz="24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a1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2.71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2.47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28650" y="4162075"/>
            <a:ext cx="6904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[*] J. </a:t>
            </a:r>
            <a:r>
              <a:rPr lang="en-US" altLang="ja-JP" dirty="0" err="1" smtClean="0"/>
              <a:t>Makowska</a:t>
            </a:r>
            <a:r>
              <a:rPr lang="en-US" altLang="ja-JP" dirty="0" smtClean="0"/>
              <a:t>, </a:t>
            </a:r>
            <a:r>
              <a:rPr lang="en-US" altLang="ja-JP" dirty="0"/>
              <a:t>et al., </a:t>
            </a:r>
            <a:r>
              <a:rPr lang="en-US" altLang="ja-JP" i="1" dirty="0"/>
              <a:t>J. </a:t>
            </a:r>
            <a:r>
              <a:rPr lang="en-US" altLang="ja-JP" i="1" dirty="0" smtClean="0"/>
              <a:t>Solution. Chem. </a:t>
            </a:r>
            <a:r>
              <a:rPr lang="en-US" altLang="ja-JP" b="1" dirty="0" smtClean="0"/>
              <a:t>41</a:t>
            </a:r>
            <a:r>
              <a:rPr lang="en-US" altLang="ja-JP" dirty="0" smtClean="0"/>
              <a:t>, 1738-1746 </a:t>
            </a:r>
            <a:r>
              <a:rPr lang="en-US" altLang="ja-JP" dirty="0"/>
              <a:t>(</a:t>
            </a:r>
            <a:r>
              <a:rPr lang="en-US" altLang="ja-JP" dirty="0" smtClean="0"/>
              <a:t>2012)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4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Conclusion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8650" y="1061883"/>
            <a:ext cx="7886700" cy="5161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/>
              <a:t>I have applied the our simulation method to di-peptides system.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Previous function for correction term is insufficiently and was revised in wide pH region.</a:t>
            </a:r>
          </a:p>
          <a:p>
            <a:pPr algn="just"/>
            <a:r>
              <a:rPr lang="en-US" altLang="ja-JP" dirty="0" smtClean="0"/>
              <a:t>By revision of correction term, </a:t>
            </a:r>
            <a:r>
              <a:rPr lang="en-US" altLang="ja-JP" dirty="0"/>
              <a:t>our method </a:t>
            </a:r>
            <a:r>
              <a:rPr lang="en-US" altLang="ja-JP" dirty="0" smtClean="0"/>
              <a:t>can execute cpH-MD </a:t>
            </a:r>
            <a:r>
              <a:rPr lang="en-US" altLang="ja-JP" dirty="0"/>
              <a:t>simulations </a:t>
            </a:r>
            <a:r>
              <a:rPr lang="en-US" altLang="ja-JP" dirty="0" smtClean="0"/>
              <a:t>for multi-protonation system showing a large </a:t>
            </a:r>
            <a:r>
              <a:rPr lang="en-US" altLang="ja-JP" dirty="0" err="1" smtClean="0"/>
              <a:t>p</a:t>
            </a:r>
            <a:r>
              <a:rPr lang="en-US" altLang="ja-JP" i="1" dirty="0" err="1" smtClean="0"/>
              <a:t>K</a:t>
            </a:r>
            <a:r>
              <a:rPr lang="en-US" altLang="ja-JP" baseline="-25000" dirty="0" err="1" smtClean="0"/>
              <a:t>a</a:t>
            </a:r>
            <a:r>
              <a:rPr lang="en-US" altLang="ja-JP" dirty="0" smtClean="0"/>
              <a:t> shift.</a:t>
            </a:r>
          </a:p>
          <a:p>
            <a:pPr marL="0" indent="0" algn="just">
              <a:buNone/>
            </a:pPr>
            <a:r>
              <a:rPr lang="en-US" altLang="ja-JP" dirty="0" smtClean="0"/>
              <a:t>&lt;Next research plan&gt;</a:t>
            </a:r>
          </a:p>
          <a:p>
            <a:pPr algn="just"/>
            <a:r>
              <a:rPr lang="en-US" altLang="ja-JP" dirty="0" smtClean="0"/>
              <a:t>Execute the longer sampling</a:t>
            </a:r>
          </a:p>
          <a:p>
            <a:pPr algn="just"/>
            <a:r>
              <a:rPr lang="en-US" altLang="ja-JP" dirty="0" smtClean="0"/>
              <a:t>Analyze the energy change by transition and their conformation to clarify the origin of </a:t>
            </a:r>
            <a:r>
              <a:rPr lang="en-US" altLang="ja-JP" dirty="0" err="1" smtClean="0"/>
              <a:t>p</a:t>
            </a:r>
            <a:r>
              <a:rPr lang="en-US" altLang="ja-JP" i="1" dirty="0" err="1" smtClean="0"/>
              <a:t>K</a:t>
            </a:r>
            <a:r>
              <a:rPr lang="en-US" altLang="ja-JP" baseline="-25000" dirty="0" err="1" smtClean="0"/>
              <a:t>a</a:t>
            </a:r>
            <a:r>
              <a:rPr lang="en-US" altLang="ja-JP" dirty="0" smtClean="0"/>
              <a:t> shift.</a:t>
            </a:r>
          </a:p>
        </p:txBody>
      </p:sp>
    </p:spTree>
    <p:extLst>
      <p:ext uri="{BB962C8B-B14F-4D97-AF65-F5344CB8AC3E}">
        <p14:creationId xmlns:p14="http://schemas.microsoft.com/office/powerpoint/2010/main" val="5469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72531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Thank you </a:t>
            </a:r>
            <a:r>
              <a:rPr lang="en-US" altLang="ja-JP" smtClean="0"/>
              <a:t>for your attention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772531"/>
            <a:ext cx="384101" cy="6804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3434542"/>
            <a:ext cx="8270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Contents of Today’s Workshop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In </a:t>
            </a:r>
            <a:r>
              <a:rPr lang="en-US" altLang="ja-JP" dirty="0"/>
              <a:t>the </a:t>
            </a:r>
            <a:r>
              <a:rPr lang="en-US" altLang="ja-JP" dirty="0" smtClean="0"/>
              <a:t>last CREST </a:t>
            </a:r>
            <a:r>
              <a:rPr lang="en-US" altLang="ja-JP" dirty="0"/>
              <a:t>workshop, I have proposed the </a:t>
            </a:r>
            <a:r>
              <a:rPr lang="en-US" altLang="ja-JP" dirty="0" smtClean="0"/>
              <a:t>update scheme for energy distribution </a:t>
            </a:r>
            <a:r>
              <a:rPr lang="en-US" altLang="ja-JP" dirty="0"/>
              <a:t>combined with the micro constant pH MS </a:t>
            </a:r>
            <a:r>
              <a:rPr lang="en-US" altLang="ja-JP" dirty="0" smtClean="0"/>
              <a:t>method.</a:t>
            </a:r>
          </a:p>
          <a:p>
            <a:pPr algn="just"/>
            <a:r>
              <a:rPr lang="en-US" altLang="ja-JP" dirty="0" smtClean="0"/>
              <a:t>It </a:t>
            </a:r>
            <a:r>
              <a:rPr lang="en-US" altLang="ja-JP" dirty="0"/>
              <a:t>was found that the sufficient longer equilibrium step (</a:t>
            </a:r>
            <a:r>
              <a:rPr lang="en-US" altLang="ja-JP" i="1" dirty="0"/>
              <a:t>T</a:t>
            </a:r>
            <a:r>
              <a:rPr lang="en-US" altLang="ja-JP" baseline="-25000" dirty="0"/>
              <a:t>1st</a:t>
            </a:r>
            <a:r>
              <a:rPr lang="en-US" altLang="ja-JP" dirty="0"/>
              <a:t> &gt; 10 [</a:t>
            </a:r>
            <a:r>
              <a:rPr lang="en-US" altLang="ja-JP" dirty="0" err="1"/>
              <a:t>ps</a:t>
            </a:r>
            <a:r>
              <a:rPr lang="en-US" altLang="ja-JP" dirty="0"/>
              <a:t>]) have to consider  on the estimation of the </a:t>
            </a:r>
            <a:r>
              <a:rPr lang="en-US" altLang="ja-JP" dirty="0" smtClean="0"/>
              <a:t>energy.</a:t>
            </a:r>
          </a:p>
          <a:p>
            <a:pPr algn="just"/>
            <a:r>
              <a:rPr lang="en-US" altLang="ja-JP" dirty="0" smtClean="0"/>
              <a:t>By the proper computational setting, our </a:t>
            </a:r>
            <a:r>
              <a:rPr lang="en-US" altLang="ja-JP" dirty="0"/>
              <a:t>developed method could succeed in reproduction of exact distribution</a:t>
            </a:r>
            <a:r>
              <a:rPr lang="en-US" altLang="ja-JP" dirty="0" smtClean="0"/>
              <a:t>.</a:t>
            </a:r>
          </a:p>
          <a:p>
            <a:pPr algn="just"/>
            <a:r>
              <a:rPr lang="en-US" altLang="ja-JP" dirty="0"/>
              <a:t>In this workshop, I have applied the our simulation method to </a:t>
            </a:r>
            <a:r>
              <a:rPr lang="en-US" altLang="ja-JP" dirty="0" smtClean="0"/>
              <a:t>di-peptide </a:t>
            </a:r>
            <a:r>
              <a:rPr lang="en-US" altLang="ja-JP" dirty="0"/>
              <a:t>system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algn="just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475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Micro Constant pH MS method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282507"/>
            <a:ext cx="7886700" cy="28944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ja-JP" b="1" dirty="0" smtClean="0"/>
              <a:t>Gaussian filtering scheme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(1) After the 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b="1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 stage MD</a:t>
            </a:r>
            <a:r>
              <a:rPr lang="en-US" altLang="ja-JP" dirty="0" smtClean="0"/>
              <a:t>, the protonate state is </a:t>
            </a:r>
            <a:r>
              <a:rPr lang="en-US" altLang="ja-JP" dirty="0"/>
              <a:t>randomly </a:t>
            </a:r>
            <a:r>
              <a:rPr lang="en-US" altLang="ja-JP" dirty="0" smtClean="0"/>
              <a:t>exchanged, and execute minimization.</a:t>
            </a:r>
          </a:p>
          <a:p>
            <a:pPr algn="just"/>
            <a:r>
              <a:rPr lang="en-US" altLang="ja-JP" dirty="0" smtClean="0"/>
              <a:t>(2) execute the </a:t>
            </a:r>
            <a:r>
              <a:rPr lang="en-US" altLang="ja-JP" b="1" dirty="0" smtClean="0">
                <a:solidFill>
                  <a:schemeClr val="accent2"/>
                </a:solidFill>
              </a:rPr>
              <a:t>2</a:t>
            </a:r>
            <a:r>
              <a:rPr lang="en-US" altLang="ja-JP" b="1" baseline="30000" dirty="0" smtClean="0">
                <a:solidFill>
                  <a:schemeClr val="accent2"/>
                </a:solidFill>
              </a:rPr>
              <a:t>nd</a:t>
            </a:r>
            <a:r>
              <a:rPr lang="en-US" altLang="ja-JP" b="1" dirty="0" smtClean="0">
                <a:solidFill>
                  <a:schemeClr val="accent2"/>
                </a:solidFill>
              </a:rPr>
              <a:t> stage MD</a:t>
            </a:r>
            <a:r>
              <a:rPr lang="en-US" altLang="ja-JP" dirty="0" smtClean="0"/>
              <a:t> with new state and check the energy </a:t>
            </a:r>
            <a:r>
              <a:rPr lang="en-US" altLang="ja-JP" dirty="0"/>
              <a:t>difference ∆</a:t>
            </a:r>
            <a:r>
              <a:rPr lang="en-US" altLang="ja-JP" dirty="0" smtClean="0"/>
              <a:t>E </a:t>
            </a:r>
            <a:r>
              <a:rPr lang="en-US" altLang="ja-JP" dirty="0"/>
              <a:t>at every </a:t>
            </a:r>
            <a:r>
              <a:rPr lang="en-US" altLang="ja-JP" dirty="0" smtClean="0"/>
              <a:t>step before MC trial.</a:t>
            </a:r>
          </a:p>
          <a:p>
            <a:pPr algn="just"/>
            <a:r>
              <a:rPr lang="en-US" altLang="ja-JP" dirty="0" smtClean="0"/>
              <a:t>(3</a:t>
            </a:r>
            <a:r>
              <a:rPr lang="en-US" altLang="ja-JP" dirty="0"/>
              <a:t>) </a:t>
            </a:r>
            <a:r>
              <a:rPr lang="en-US" altLang="ja-JP" dirty="0" smtClean="0"/>
              <a:t>if ∆E </a:t>
            </a:r>
            <a:r>
              <a:rPr lang="en-US" altLang="ja-JP" dirty="0"/>
              <a:t>is sufficiently </a:t>
            </a:r>
            <a:r>
              <a:rPr lang="en-US" altLang="ja-JP" dirty="0" smtClean="0"/>
              <a:t>small, the </a:t>
            </a:r>
            <a:r>
              <a:rPr lang="en-US" altLang="ja-JP" dirty="0"/>
              <a:t>MD run </a:t>
            </a:r>
            <a:r>
              <a:rPr lang="en-US" altLang="ja-JP" dirty="0" smtClean="0"/>
              <a:t>is stopped </a:t>
            </a:r>
            <a:r>
              <a:rPr lang="en-US" altLang="ja-JP" dirty="0"/>
              <a:t>and </a:t>
            </a:r>
            <a:r>
              <a:rPr lang="en-US" altLang="ja-JP" dirty="0" smtClean="0"/>
              <a:t>switches </a:t>
            </a:r>
            <a:r>
              <a:rPr lang="en-US" altLang="ja-JP" dirty="0"/>
              <a:t>to next MC </a:t>
            </a:r>
            <a:r>
              <a:rPr lang="en-US" altLang="ja-JP" dirty="0" smtClean="0"/>
              <a:t>part (</a:t>
            </a:r>
            <a:r>
              <a:rPr lang="en-US" altLang="ja-JP" b="1" dirty="0">
                <a:solidFill>
                  <a:schemeClr val="accent2"/>
                </a:solidFill>
              </a:rPr>
              <a:t>Gaussian filtering</a:t>
            </a:r>
            <a:r>
              <a:rPr lang="en-US" altLang="ja-JP" dirty="0"/>
              <a:t>), 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577690" y="1043124"/>
            <a:ext cx="7921715" cy="2212887"/>
            <a:chOff x="551968" y="1822656"/>
            <a:chExt cx="7921715" cy="2212887"/>
          </a:xfrm>
        </p:grpSpPr>
        <p:cxnSp>
          <p:nvCxnSpPr>
            <p:cNvPr id="11" name="直線矢印コネクタ 10"/>
            <p:cNvCxnSpPr/>
            <p:nvPr/>
          </p:nvCxnSpPr>
          <p:spPr>
            <a:xfrm flipV="1">
              <a:off x="819494" y="2982723"/>
              <a:ext cx="2500439" cy="86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7978107" y="2796128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010027" y="3060766"/>
              <a:ext cx="2458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en-US" altLang="ja-JP" b="1" baseline="300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st</a:t>
              </a:r>
              <a:r>
                <a:rPr lang="en-US" altLang="ja-JP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 stage MD</a:t>
              </a:r>
              <a:endParaRPr lang="en-US" altLang="ja-JP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869177" y="2372302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" name="左中かっこ 18"/>
            <p:cNvSpPr/>
            <p:nvPr/>
          </p:nvSpPr>
          <p:spPr>
            <a:xfrm rot="5400000">
              <a:off x="4335049" y="-1643050"/>
              <a:ext cx="355554" cy="7921715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829126" y="1822656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 MC Trial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6053796" y="2960624"/>
              <a:ext cx="1774270" cy="22099"/>
            </a:xfrm>
            <a:prstGeom prst="straightConnector1">
              <a:avLst/>
            </a:prstGeom>
            <a:ln w="63500">
              <a:solidFill>
                <a:schemeClr val="accent2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3524888" y="2965588"/>
              <a:ext cx="2238691" cy="17135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5763579" y="3112213"/>
              <a:ext cx="22346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en-US" altLang="ja-JP" b="1" baseline="300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nd</a:t>
              </a:r>
              <a:r>
                <a:rPr lang="en-US" altLang="ja-JP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 stage MD with Gaussian filtering scheme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280857" y="3127526"/>
              <a:ext cx="2426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Change state and minimization</a:t>
              </a:r>
              <a:endPara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正方形/長方形 38"/>
          <p:cNvSpPr/>
          <p:nvPr/>
        </p:nvSpPr>
        <p:spPr>
          <a:xfrm>
            <a:off x="512589" y="867518"/>
            <a:ext cx="8155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1 MC trial is consisted by 4 steps.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4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Micro Constant pH MS </a:t>
            </a:r>
            <a:r>
              <a:rPr lang="en-US" altLang="ja-JP" sz="4000" dirty="0" smtClean="0"/>
              <a:t>method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energy difference for MC is constructed from three components.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The contribution of </a:t>
            </a:r>
            <a:r>
              <a:rPr lang="el-GR" altLang="ja-JP" dirty="0"/>
              <a:t>Δ</a:t>
            </a:r>
            <a:r>
              <a:rPr lang="en-US" altLang="ja-JP" dirty="0" err="1"/>
              <a:t>G</a:t>
            </a:r>
            <a:r>
              <a:rPr lang="en-US" altLang="ja-JP" i="1" baseline="-25000" dirty="0" err="1"/>
              <a:t>p</a:t>
            </a:r>
            <a:r>
              <a:rPr lang="en-US" altLang="ja-JP" baseline="-25000" dirty="0" err="1"/>
              <a:t>H</a:t>
            </a:r>
            <a:r>
              <a:rPr lang="en-US" altLang="ja-JP" dirty="0"/>
              <a:t> </a:t>
            </a:r>
            <a:r>
              <a:rPr lang="en-US" altLang="ja-JP" dirty="0" smtClean="0"/>
              <a:t>is smaller than first and second components because of the large thermal fluctuations. → </a:t>
            </a:r>
            <a:r>
              <a:rPr lang="en-US" altLang="ja-JP" b="1" dirty="0" smtClean="0"/>
              <a:t>Gaussian filtering scheme </a:t>
            </a:r>
            <a:r>
              <a:rPr lang="en-US" altLang="ja-JP" dirty="0" smtClean="0"/>
              <a:t>and </a:t>
            </a:r>
            <a:r>
              <a:rPr lang="en-US" altLang="ja-JP" b="1" dirty="0" smtClean="0"/>
              <a:t>correction term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44735"/>
              </p:ext>
            </p:extLst>
          </p:nvPr>
        </p:nvGraphicFramePr>
        <p:xfrm>
          <a:off x="2301875" y="1954095"/>
          <a:ext cx="45402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4" imgW="1815840" imgH="761760" progId="Equation.DSMT4">
                  <p:embed/>
                </p:oleObj>
              </mc:Choice>
              <mc:Fallback>
                <p:oleObj name="Equation" r:id="rId4" imgW="181584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1875" y="1954095"/>
                        <a:ext cx="4540250" cy="1905000"/>
                      </a:xfrm>
                      <a:prstGeom prst="rect">
                        <a:avLst/>
                      </a:prstGeom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534354"/>
              </p:ext>
            </p:extLst>
          </p:nvPr>
        </p:nvGraphicFramePr>
        <p:xfrm>
          <a:off x="2711450" y="4173538"/>
          <a:ext cx="619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6" imgW="3098520" imgH="203040" progId="Equation.DSMT4">
                  <p:embed/>
                </p:oleObj>
              </mc:Choice>
              <mc:Fallback>
                <p:oleObj name="Equation" r:id="rId6" imgW="309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1450" y="4173538"/>
                        <a:ext cx="6197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3155429" y="3797112"/>
            <a:ext cx="2135448" cy="41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63837" y="3797112"/>
            <a:ext cx="932502" cy="416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3821373" y="3859095"/>
            <a:ext cx="267530" cy="297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5757128" y="3859095"/>
            <a:ext cx="357922" cy="33653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686050" y="4570414"/>
            <a:ext cx="2404565" cy="95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810250" y="4577853"/>
            <a:ext cx="3098800" cy="208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0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Test: Model system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system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sz="2000" dirty="0" smtClean="0"/>
          </a:p>
          <a:p>
            <a:pPr algn="just"/>
            <a:r>
              <a:rPr lang="en-US" altLang="ja-JP" sz="2000" dirty="0"/>
              <a:t>p</a:t>
            </a:r>
            <a:r>
              <a:rPr lang="en-US" altLang="ja-JP" sz="2000" i="1" dirty="0"/>
              <a:t>K</a:t>
            </a:r>
            <a:r>
              <a:rPr lang="en-US" altLang="ja-JP" sz="2000" dirty="0"/>
              <a:t>a=10.34 </a:t>
            </a:r>
            <a:r>
              <a:rPr lang="en-US" altLang="ja-JP" sz="2000" dirty="0" smtClean="0"/>
              <a:t>(G</a:t>
            </a:r>
            <a:r>
              <a:rPr lang="en-US" altLang="ja-JP" sz="2000" dirty="0"/>
              <a:t>. </a:t>
            </a:r>
            <a:r>
              <a:rPr lang="en-US" altLang="ja-JP" sz="2000" dirty="0" err="1"/>
              <a:t>Platzer</a:t>
            </a:r>
            <a:r>
              <a:rPr lang="en-US" altLang="ja-JP" sz="2000" dirty="0"/>
              <a:t>, et al., </a:t>
            </a:r>
            <a:r>
              <a:rPr lang="en-US" altLang="ja-JP" sz="2000" i="1" dirty="0"/>
              <a:t>J. </a:t>
            </a:r>
            <a:r>
              <a:rPr lang="en-US" altLang="ja-JP" sz="2000" i="1" dirty="0" err="1"/>
              <a:t>Biomol</a:t>
            </a:r>
            <a:r>
              <a:rPr lang="en-US" altLang="ja-JP" sz="2000" i="1" dirty="0"/>
              <a:t>. NMR </a:t>
            </a:r>
            <a:r>
              <a:rPr lang="en-US" altLang="ja-JP" sz="2000" b="1" dirty="0"/>
              <a:t>60</a:t>
            </a:r>
            <a:r>
              <a:rPr lang="en-US" altLang="ja-JP" sz="2000" dirty="0"/>
              <a:t>, 109-129 (2014</a:t>
            </a:r>
            <a:r>
              <a:rPr lang="en-US" altLang="ja-JP" sz="2000" dirty="0" smtClean="0"/>
              <a:t>))</a:t>
            </a:r>
            <a:endParaRPr lang="en-US" altLang="ja-JP" sz="2000" dirty="0"/>
          </a:p>
          <a:p>
            <a:pPr algn="just"/>
            <a:r>
              <a:rPr lang="en-US" altLang="ja-JP" sz="2000" dirty="0" smtClean="0"/>
              <a:t>For neutralization, one counter ion (coupled with </a:t>
            </a:r>
            <a:r>
              <a:rPr lang="el-GR" altLang="ja-JP" sz="2000" dirty="0" smtClean="0"/>
              <a:t>λ</a:t>
            </a:r>
            <a:r>
              <a:rPr lang="en-US" altLang="ja-JP" sz="2000" dirty="0" smtClean="0"/>
              <a:t> of solute molecule) was included.</a:t>
            </a:r>
          </a:p>
          <a:p>
            <a:pPr algn="just"/>
            <a:endParaRPr lang="en-US" altLang="ja-JP" sz="2000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706520"/>
            <a:ext cx="3595201" cy="2071200"/>
          </a:xfrm>
          <a:prstGeom prst="rect">
            <a:avLst/>
          </a:prstGeom>
        </p:spPr>
      </p:pic>
      <p:sp>
        <p:nvSpPr>
          <p:cNvPr id="31" name="円/楕円 30"/>
          <p:cNvSpPr/>
          <p:nvPr/>
        </p:nvSpPr>
        <p:spPr>
          <a:xfrm>
            <a:off x="2817465" y="1565778"/>
            <a:ext cx="668741" cy="617864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8822" y="1713720"/>
            <a:ext cx="3499201" cy="2064000"/>
          </a:xfrm>
          <a:prstGeom prst="rect">
            <a:avLst/>
          </a:prstGeom>
        </p:spPr>
      </p:pic>
      <p:sp>
        <p:nvSpPr>
          <p:cNvPr id="33" name="円/楕円 32"/>
          <p:cNvSpPr/>
          <p:nvPr/>
        </p:nvSpPr>
        <p:spPr>
          <a:xfrm>
            <a:off x="7137779" y="1527598"/>
            <a:ext cx="641445" cy="57579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0960" y="3820559"/>
            <a:ext cx="273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Acetyl-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Gly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-Lys-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Gly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-amide</a:t>
            </a:r>
          </a:p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(with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 anion)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00299" y="3777720"/>
            <a:ext cx="3029802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Acetyl-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Gly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-Lyn-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Gly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-amide </a:t>
            </a:r>
          </a:p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(with Cl neutral LJ particle)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7391" y="1566933"/>
            <a:ext cx="239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=0&gt;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7285" y="1587044"/>
            <a:ext cx="239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=1&gt;</a:t>
            </a:r>
          </a:p>
        </p:txBody>
      </p:sp>
    </p:spTree>
    <p:extLst>
      <p:ext uri="{BB962C8B-B14F-4D97-AF65-F5344CB8AC3E}">
        <p14:creationId xmlns:p14="http://schemas.microsoft.com/office/powerpoint/2010/main" val="37954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Test: Dipeptide system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Di-peptide system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522" y="1791202"/>
            <a:ext cx="2935478" cy="2459949"/>
          </a:xfrm>
          <a:prstGeom prst="rect">
            <a:avLst/>
          </a:prstGeom>
        </p:spPr>
      </p:pic>
      <p:sp>
        <p:nvSpPr>
          <p:cNvPr id="31" name="円/楕円 30"/>
          <p:cNvSpPr/>
          <p:nvPr/>
        </p:nvSpPr>
        <p:spPr>
          <a:xfrm>
            <a:off x="2188920" y="1576914"/>
            <a:ext cx="668741" cy="617864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3430259" y="3770610"/>
            <a:ext cx="668741" cy="617864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2571" y="4157192"/>
            <a:ext cx="273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Acetyl-Lys-Lys-amide</a:t>
            </a:r>
          </a:p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(with 2 Cl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anion)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28650" y="4984238"/>
            <a:ext cx="6904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[*] J. </a:t>
            </a:r>
            <a:r>
              <a:rPr lang="en-US" altLang="ja-JP" dirty="0" err="1" smtClean="0"/>
              <a:t>Makowska</a:t>
            </a:r>
            <a:r>
              <a:rPr lang="en-US" altLang="ja-JP" dirty="0" smtClean="0"/>
              <a:t>, </a:t>
            </a:r>
            <a:r>
              <a:rPr lang="en-US" altLang="ja-JP" dirty="0"/>
              <a:t>et al., </a:t>
            </a:r>
            <a:r>
              <a:rPr lang="en-US" altLang="ja-JP" i="1" dirty="0"/>
              <a:t>J. </a:t>
            </a:r>
            <a:r>
              <a:rPr lang="en-US" altLang="ja-JP" i="1" dirty="0" smtClean="0"/>
              <a:t>Solution. Chem. </a:t>
            </a:r>
            <a:r>
              <a:rPr lang="en-US" altLang="ja-JP" b="1" dirty="0" smtClean="0"/>
              <a:t>41</a:t>
            </a:r>
            <a:r>
              <a:rPr lang="en-US" altLang="ja-JP" dirty="0" smtClean="0"/>
              <a:t>, 1738-1746 </a:t>
            </a:r>
            <a:r>
              <a:rPr lang="en-US" altLang="ja-JP" dirty="0"/>
              <a:t>(</a:t>
            </a:r>
            <a:r>
              <a:rPr lang="en-US" altLang="ja-JP" dirty="0" smtClean="0"/>
              <a:t>2012)</a:t>
            </a:r>
            <a:endParaRPr lang="ja-JP" altLang="en-US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960412"/>
              </p:ext>
            </p:extLst>
          </p:nvPr>
        </p:nvGraphicFramePr>
        <p:xfrm>
          <a:off x="4414838" y="1885950"/>
          <a:ext cx="43180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5" imgW="2158920" imgH="1180800" progId="Equation.DSMT4">
                  <p:embed/>
                </p:oleObj>
              </mc:Choice>
              <mc:Fallback>
                <p:oleObj name="Equation" r:id="rId5" imgW="21589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4838" y="1885950"/>
                        <a:ext cx="4318000" cy="2362200"/>
                      </a:xfrm>
                      <a:prstGeom prst="rect">
                        <a:avLst/>
                      </a:prstGeom>
                      <a:ln w="1905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634464" y="1711737"/>
            <a:ext cx="2394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=[0,0]&gt;</a:t>
            </a:r>
          </a:p>
        </p:txBody>
      </p:sp>
    </p:spTree>
    <p:extLst>
      <p:ext uri="{BB962C8B-B14F-4D97-AF65-F5344CB8AC3E}">
        <p14:creationId xmlns:p14="http://schemas.microsoft.com/office/powerpoint/2010/main" val="7881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Calculation setting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Estimation of energy distribution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Total 100 [ns] MD for each molecules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Constant pH simulation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1</a:t>
            </a:r>
            <a:r>
              <a:rPr lang="en-US" altLang="ja-JP" sz="2000" baseline="30000" dirty="0" smtClean="0"/>
              <a:t>st</a:t>
            </a:r>
            <a:r>
              <a:rPr lang="en-US" altLang="ja-JP" sz="2000" dirty="0" smtClean="0"/>
              <a:t> stage NPT-MD run: 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0 [</a:t>
            </a:r>
            <a:r>
              <a:rPr lang="en-US" altLang="ja-JP" sz="2000" dirty="0" err="1" smtClean="0"/>
              <a:t>ps</a:t>
            </a:r>
            <a:r>
              <a:rPr lang="en-US" altLang="ja-JP" sz="2000" dirty="0" smtClean="0"/>
              <a:t>]</a:t>
            </a:r>
            <a:endParaRPr lang="en-US" altLang="ja-JP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Minimization run: 1000 step for solute and surrounding water molecule (within 4.0 Å, which corresponds to water molecule in 1</a:t>
            </a:r>
            <a:r>
              <a:rPr lang="en-US" altLang="ja-JP" sz="2000" baseline="30000" dirty="0" smtClean="0"/>
              <a:t>st</a:t>
            </a:r>
            <a:r>
              <a:rPr lang="en-US" altLang="ja-JP" sz="2000" dirty="0" smtClean="0"/>
              <a:t> solvent shell)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2</a:t>
            </a:r>
            <a:r>
              <a:rPr lang="en-US" altLang="ja-JP" sz="2000" baseline="30000" dirty="0" smtClean="0"/>
              <a:t>nd</a:t>
            </a:r>
            <a:r>
              <a:rPr lang="en-US" altLang="ja-JP" sz="2000" dirty="0" smtClean="0"/>
              <a:t> stage NPT-MD run: 50 [</a:t>
            </a:r>
            <a:r>
              <a:rPr lang="en-US" altLang="ja-JP" sz="2000" dirty="0" err="1" smtClean="0"/>
              <a:t>ps</a:t>
            </a:r>
            <a:r>
              <a:rPr lang="en-US" altLang="ja-JP" sz="2000" dirty="0" smtClean="0"/>
              <a:t>]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Total 200 MC (approximately) for each setting pH value</a:t>
            </a:r>
            <a:endParaRPr lang="en-US" altLang="ja-JP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No. of </a:t>
            </a:r>
            <a:r>
              <a:rPr lang="en-US" altLang="ja-JP" sz="2000" dirty="0" err="1" smtClean="0"/>
              <a:t>cpu</a:t>
            </a:r>
            <a:r>
              <a:rPr lang="en-US" altLang="ja-JP" sz="2000" dirty="0" smtClean="0"/>
              <a:t>: 392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pH </a:t>
            </a:r>
            <a:r>
              <a:rPr lang="en-US" altLang="ja-JP" sz="2000" dirty="0"/>
              <a:t>values </a:t>
            </a:r>
            <a:r>
              <a:rPr lang="en-US" altLang="ja-JP" sz="2000" dirty="0" smtClean="0"/>
              <a:t>were set at an interval of 0.5 </a:t>
            </a:r>
            <a:r>
              <a:rPr lang="en-US" altLang="ja-JP" sz="2000" dirty="0"/>
              <a:t>pH unit </a:t>
            </a:r>
            <a:r>
              <a:rPr lang="en-US" altLang="ja-JP" sz="2000" dirty="0" smtClean="0"/>
              <a:t>(pH=5.0~11.5)</a:t>
            </a:r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0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Result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649577"/>
            <a:ext cx="7886700" cy="152738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result showed the strange behavior in low pH region and we cannot obtain the proper titration curve by our simulation method.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458178" y="4314618"/>
            <a:ext cx="622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Fig. Predicted titration curve of lysine dipeptide in water.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54" y="1221409"/>
            <a:ext cx="5029636" cy="2789772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 rot="17047814">
            <a:off x="2827092" y="2124091"/>
            <a:ext cx="769244" cy="1974567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659061" y="2462407"/>
            <a:ext cx="1639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Deprotonation ratio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75545" y="4006841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pH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46714" y="3131379"/>
            <a:ext cx="3228235" cy="646331"/>
          </a:xfrm>
          <a:prstGeom prst="rect">
            <a:avLst/>
          </a:prstGeom>
          <a:solidFill>
            <a:schemeClr val="bg1">
              <a:alpha val="71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Deprotonation ratio is </a:t>
            </a:r>
            <a:r>
              <a:rPr lang="en-US" altLang="ja-JP" dirty="0"/>
              <a:t>increased in spite of </a:t>
            </a:r>
            <a:r>
              <a:rPr lang="en-US" altLang="ja-JP" dirty="0" smtClean="0"/>
              <a:t>acidic condition!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stCxn id="8" idx="4"/>
          </p:cNvCxnSpPr>
          <p:nvPr/>
        </p:nvCxnSpPr>
        <p:spPr>
          <a:xfrm>
            <a:off x="4169126" y="3352397"/>
            <a:ext cx="1077588" cy="10214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7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Numerical problem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Apr. 22, 2016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1st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To solve </a:t>
            </a:r>
            <a:r>
              <a:rPr lang="en-US" altLang="ja-JP" dirty="0"/>
              <a:t>the </a:t>
            </a:r>
            <a:r>
              <a:rPr lang="en-US" altLang="ja-JP" dirty="0" smtClean="0"/>
              <a:t>problem on titration curve in low pH region, </a:t>
            </a:r>
            <a:r>
              <a:rPr lang="en-US" altLang="ja-JP" dirty="0"/>
              <a:t>I </a:t>
            </a:r>
            <a:r>
              <a:rPr lang="en-US" altLang="ja-JP" dirty="0" smtClean="0"/>
              <a:t>checked the implementation of schemes, calculation setting and so on.</a:t>
            </a:r>
          </a:p>
          <a:p>
            <a:pPr algn="just"/>
            <a:r>
              <a:rPr lang="en-US" altLang="ja-JP" dirty="0" smtClean="0"/>
              <a:t>I did not detect a critical defect according to them.</a:t>
            </a:r>
          </a:p>
          <a:p>
            <a:pPr algn="just"/>
            <a:r>
              <a:rPr lang="en-US" altLang="ja-JP" dirty="0" smtClean="0"/>
              <a:t>But, I noticed the correction term may introduce the problem because this is empirically determined by comparison with theoretical titration curve and simulation result in narrow pH region (pKa</a:t>
            </a:r>
            <a:r>
              <a:rPr lang="en-US" altLang="ja-JP" dirty="0" smtClean="0">
                <a:ea typeface="メイリオ" panose="020B0604030504040204" pitchFamily="50" charset="-128"/>
              </a:rPr>
              <a:t>±2.0</a:t>
            </a:r>
            <a:r>
              <a:rPr lang="en-US" altLang="ja-JP" dirty="0" smtClean="0"/>
              <a:t>).</a:t>
            </a:r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67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9631</TotalTime>
  <Words>1542</Words>
  <Application>Microsoft Office PowerPoint</Application>
  <PresentationFormat>画面に合わせる (4:3)</PresentationFormat>
  <Paragraphs>241</Paragraphs>
  <Slides>16</Slides>
  <Notes>16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ＭＳ Ｐゴシック</vt:lpstr>
      <vt:lpstr>メイリオ</vt:lpstr>
      <vt:lpstr>Arial</vt:lpstr>
      <vt:lpstr>Calibri</vt:lpstr>
      <vt:lpstr>Calibri Light</vt:lpstr>
      <vt:lpstr>Times New Roman</vt:lpstr>
      <vt:lpstr>Wingdings</vt:lpstr>
      <vt:lpstr>Office テーマ</vt:lpstr>
      <vt:lpstr>Equation</vt:lpstr>
      <vt:lpstr>MathType 6.0 Equation</vt:lpstr>
      <vt:lpstr>Developments of molecular simulation method depending on the environment pH conditions: An extension to the multi protonation site systems II</vt:lpstr>
      <vt:lpstr>Contents of Today’s Workshop</vt:lpstr>
      <vt:lpstr>Micro Constant pH MS method</vt:lpstr>
      <vt:lpstr>Micro Constant pH MS method</vt:lpstr>
      <vt:lpstr>Numerical Test: Model system</vt:lpstr>
      <vt:lpstr>Numerical Test: Dipeptide system</vt:lpstr>
      <vt:lpstr>Calculation setting</vt:lpstr>
      <vt:lpstr>Numerical Result</vt:lpstr>
      <vt:lpstr>Numerical problem</vt:lpstr>
      <vt:lpstr>Correction term</vt:lpstr>
      <vt:lpstr>Correction term</vt:lpstr>
      <vt:lpstr>Revised correction term</vt:lpstr>
      <vt:lpstr>Numerical Result with revised function</vt:lpstr>
      <vt:lpstr>Numerical Result with revised function</vt:lpstr>
      <vt:lpstr>Conclusion</vt:lpstr>
      <vt:lpstr>Thank you for your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of molecular simulation method depending on the environment pH conditions: A review of previous studies</dc:title>
  <dc:creator>KITAMURA</dc:creator>
  <cp:lastModifiedBy>KITAMURA</cp:lastModifiedBy>
  <cp:revision>290</cp:revision>
  <cp:lastPrinted>2016-02-18T02:33:07Z</cp:lastPrinted>
  <dcterms:created xsi:type="dcterms:W3CDTF">2015-05-28T06:12:35Z</dcterms:created>
  <dcterms:modified xsi:type="dcterms:W3CDTF">2016-04-25T03:50:59Z</dcterms:modified>
</cp:coreProperties>
</file>