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0" r:id="rId3"/>
    <p:sldId id="293" r:id="rId4"/>
    <p:sldId id="269" r:id="rId5"/>
    <p:sldId id="304" r:id="rId6"/>
    <p:sldId id="305" r:id="rId7"/>
    <p:sldId id="296" r:id="rId8"/>
    <p:sldId id="316" r:id="rId9"/>
    <p:sldId id="318" r:id="rId10"/>
    <p:sldId id="317" r:id="rId11"/>
    <p:sldId id="312" r:id="rId12"/>
    <p:sldId id="314" r:id="rId13"/>
    <p:sldId id="300" r:id="rId14"/>
    <p:sldId id="319" r:id="rId15"/>
    <p:sldId id="299" r:id="rId16"/>
    <p:sldId id="315" r:id="rId17"/>
    <p:sldId id="303" r:id="rId18"/>
    <p:sldId id="302" r:id="rId19"/>
    <p:sldId id="320" r:id="rId20"/>
    <p:sldId id="321" r:id="rId21"/>
    <p:sldId id="284" r:id="rId22"/>
  </p:sldIdLst>
  <p:sldSz cx="9144000" cy="6858000" type="screen4x3"/>
  <p:notesSz cx="6802438" cy="9937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erot" initials="B" lastIdx="0" clrIdx="0">
    <p:extLst>
      <p:ext uri="{19B8F6BF-5375-455C-9EA6-DF929625EA0E}">
        <p15:presenceInfo xmlns:p15="http://schemas.microsoft.com/office/powerpoint/2012/main" userId="Barbero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1"/>
    <a:srgbClr val="FF7029"/>
    <a:srgbClr val="FF9966"/>
    <a:srgbClr val="E3F2ED"/>
    <a:srgbClr val="008E40"/>
    <a:srgbClr val="FF0000"/>
    <a:srgbClr val="00A44A"/>
    <a:srgbClr val="CEDBE6"/>
    <a:srgbClr val="D4EAF3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10" autoAdjust="0"/>
    <p:restoredTop sz="79322" autoAdjust="0"/>
  </p:normalViewPr>
  <p:slideViewPr>
    <p:cSldViewPr snapToGrid="0">
      <p:cViewPr varScale="1">
        <p:scale>
          <a:sx n="83" d="100"/>
          <a:sy n="83" d="100"/>
        </p:scale>
        <p:origin x="148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10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7723" cy="498613"/>
          </a:xfrm>
          <a:prstGeom prst="rect">
            <a:avLst/>
          </a:prstGeom>
        </p:spPr>
        <p:txBody>
          <a:bodyPr vert="horz" lIns="91503" tIns="45751" rIns="91503" bIns="457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3144" y="0"/>
            <a:ext cx="2947723" cy="498613"/>
          </a:xfrm>
          <a:prstGeom prst="rect">
            <a:avLst/>
          </a:prstGeom>
        </p:spPr>
        <p:txBody>
          <a:bodyPr vert="horz" lIns="91503" tIns="45751" rIns="91503" bIns="45751" rtlCol="0"/>
          <a:lstStyle>
            <a:lvl1pPr algn="r">
              <a:defRPr sz="1200"/>
            </a:lvl1pPr>
          </a:lstStyle>
          <a:p>
            <a:fld id="{CE63C9E6-2AC6-4A84-9F64-1AE0849217D6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3" y="9439141"/>
            <a:ext cx="2947723" cy="498612"/>
          </a:xfrm>
          <a:prstGeom prst="rect">
            <a:avLst/>
          </a:prstGeom>
        </p:spPr>
        <p:txBody>
          <a:bodyPr vert="horz" lIns="91503" tIns="45751" rIns="91503" bIns="457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3144" y="9439141"/>
            <a:ext cx="2947723" cy="498612"/>
          </a:xfrm>
          <a:prstGeom prst="rect">
            <a:avLst/>
          </a:prstGeom>
        </p:spPr>
        <p:txBody>
          <a:bodyPr vert="horz" lIns="91503" tIns="45751" rIns="91503" bIns="45751" rtlCol="0" anchor="b"/>
          <a:lstStyle>
            <a:lvl1pPr algn="r">
              <a:defRPr sz="1200"/>
            </a:lvl1pPr>
          </a:lstStyle>
          <a:p>
            <a:fld id="{08BB4A0C-A429-44EA-A715-4441A91C84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66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7723" cy="498613"/>
          </a:xfrm>
          <a:prstGeom prst="rect">
            <a:avLst/>
          </a:prstGeom>
        </p:spPr>
        <p:txBody>
          <a:bodyPr vert="horz" lIns="91503" tIns="45751" rIns="91503" bIns="457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3144" y="0"/>
            <a:ext cx="2947723" cy="498613"/>
          </a:xfrm>
          <a:prstGeom prst="rect">
            <a:avLst/>
          </a:prstGeom>
        </p:spPr>
        <p:txBody>
          <a:bodyPr vert="horz" lIns="91503" tIns="45751" rIns="91503" bIns="45751" rtlCol="0"/>
          <a:lstStyle>
            <a:lvl1pPr algn="r">
              <a:defRPr sz="1200"/>
            </a:lvl1pPr>
          </a:lstStyle>
          <a:p>
            <a:fld id="{D761599A-8B19-41E2-854D-DBC301441C4C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3" tIns="45751" rIns="91503" bIns="45751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245" y="4782545"/>
            <a:ext cx="5441950" cy="3912990"/>
          </a:xfrm>
          <a:prstGeom prst="rect">
            <a:avLst/>
          </a:prstGeom>
        </p:spPr>
        <p:txBody>
          <a:bodyPr vert="horz" lIns="91503" tIns="45751" rIns="91503" bIns="4575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439141"/>
            <a:ext cx="2947723" cy="498612"/>
          </a:xfrm>
          <a:prstGeom prst="rect">
            <a:avLst/>
          </a:prstGeom>
        </p:spPr>
        <p:txBody>
          <a:bodyPr vert="horz" lIns="91503" tIns="45751" rIns="91503" bIns="457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3144" y="9439141"/>
            <a:ext cx="2947723" cy="498612"/>
          </a:xfrm>
          <a:prstGeom prst="rect">
            <a:avLst/>
          </a:prstGeom>
        </p:spPr>
        <p:txBody>
          <a:bodyPr vert="horz" lIns="91503" tIns="45751" rIns="91503" bIns="45751" rtlCol="0" anchor="b"/>
          <a:lstStyle>
            <a:lvl1pPr algn="r">
              <a:defRPr sz="1200"/>
            </a:lvl1pPr>
          </a:lstStyle>
          <a:p>
            <a:fld id="{EF937F55-DFA7-40E8-ABE0-3D0C1D317F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40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8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38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2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84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6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15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24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71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67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91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66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01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9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4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7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4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4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74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7F55-DFA7-40E8-ABE0-3D0C1D317F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9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063748"/>
          </a:xfrm>
        </p:spPr>
        <p:txBody>
          <a:bodyPr anchor="b">
            <a:normAutofit/>
          </a:bodyPr>
          <a:lstStyle>
            <a:lvl1pPr algn="just">
              <a:lnSpc>
                <a:spcPct val="85000"/>
              </a:lnSpc>
              <a:defRPr sz="3600" spc="-5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4071418"/>
            <a:ext cx="7543800" cy="1267921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2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B3A6-A9F7-4596-8F21-470B25FA7E9E}" type="datetime1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9370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79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223-664B-4767-88A2-B9B5A170A30B}" type="datetime1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2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DA3E-CCF9-4C8F-80B5-2FABC4176AE6}" type="datetime1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8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8531-E313-41B6-80D4-FAE0CD65FC59}" type="datetime1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6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2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BDD9-566A-4B3E-8867-4D489340454D}" type="datetime1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13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06186" y="253948"/>
            <a:ext cx="8082642" cy="5134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6186" y="930729"/>
            <a:ext cx="4020094" cy="4938365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39" y="930730"/>
            <a:ext cx="3925389" cy="4938366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50D3-7286-453E-A5C7-8304C1C6136A}" type="datetime1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4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06186" y="270275"/>
            <a:ext cx="7997734" cy="5298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186" y="931655"/>
            <a:ext cx="4020094" cy="736282"/>
          </a:xfrm>
        </p:spPr>
        <p:txBody>
          <a:bodyPr lIns="91440" rIns="91440" anchor="ctr">
            <a:normAutofit/>
          </a:bodyPr>
          <a:lstStyle>
            <a:lvl1pPr marL="0" indent="0" algn="just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186" y="1783139"/>
            <a:ext cx="4020094" cy="4085955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931643"/>
            <a:ext cx="384048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783139"/>
            <a:ext cx="3840480" cy="4085955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4B7-D541-4FD1-98EA-E4D4CFE02FF4}" type="datetime1">
              <a:rPr lang="en-US" smtClean="0"/>
              <a:t>10/24/2014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56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F5A0F-6EC5-4C92-8589-C73F26CD5C83}" type="datetime1">
              <a:rPr lang="en-US" smtClean="0"/>
              <a:t>10/24/2014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0623-E956-4B69-B06E-12DD31814D00}" type="datetime1">
              <a:rPr lang="en-US" smtClean="0"/>
              <a:t>10/24/2014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0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4BB5931-513B-4E77-B588-E150F7E7289A}" type="datetime1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3BFF3A-6A4F-43D2-8502-2EE79BCAD2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6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94141-6DE0-43DC-96BF-D32D62753B11}" type="datetime1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5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6185" y="286604"/>
            <a:ext cx="8196943" cy="4971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186" y="928447"/>
            <a:ext cx="8196943" cy="52110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 smtClean="0"/>
              <a:t> 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BA7C7C4F-7409-4172-ABE6-88D68A59EB65}" type="datetime1">
              <a:rPr lang="en-US" smtClean="0"/>
              <a:t>10/24/2014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CREST workshop 10/23/2014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AC3BFF3A-6A4F-43D2-8502-2EE79BCAD269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84522" y="857250"/>
            <a:ext cx="8643938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47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600" kern="1200" spc="-50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just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just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just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just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just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6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Mechanistic study of </a:t>
            </a:r>
            <a:r>
              <a:rPr lang="en-US" dirty="0" smtClean="0"/>
              <a:t>CAL-B </a:t>
            </a:r>
            <a:r>
              <a:rPr lang="en-US" dirty="0"/>
              <a:t>catalyzed ring-opening polymerization of β-lactam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dirty="0" smtClean="0"/>
              <a:t>Chantal Barberot</a:t>
            </a:r>
          </a:p>
          <a:p>
            <a:pPr algn="ctr"/>
            <a:r>
              <a:rPr lang="en-US" dirty="0" smtClean="0"/>
              <a:t>Graduate School of Information Science, Nagoya University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0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1: formation of the acyl complex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06186" y="928448"/>
            <a:ext cx="8196943" cy="3847908"/>
          </a:xfrm>
        </p:spPr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The energy barriers are high and the intermediate state are not stabilized compare with the transition state</a:t>
            </a:r>
          </a:p>
          <a:p>
            <a:endParaRPr lang="en-US" dirty="0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067943"/>
              </p:ext>
            </p:extLst>
          </p:nvPr>
        </p:nvGraphicFramePr>
        <p:xfrm>
          <a:off x="506185" y="1085088"/>
          <a:ext cx="8372928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7168"/>
                <a:gridCol w="2828544"/>
                <a:gridCol w="3057216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Relative Free Energy (kcal.mol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) in vacuum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With water assistance (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Path 1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Without water assistance (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Path 2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  <a:spcBef>
                          <a:spcPts val="600"/>
                        </a:spcBef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(1) Free enzyme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Bef>
                          <a:spcPts val="600"/>
                        </a:spcBef>
                      </a:pPr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0.00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Bef>
                          <a:spcPts val="600"/>
                        </a:spcBef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0.00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(2) TS1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38.35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44.00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(3) TI1_1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38.09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43.52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(4) TI1_2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28.34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(5) TS2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27.62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(6) Acyl enzyme complex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-12.77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10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e 25"/>
          <p:cNvGrpSpPr/>
          <p:nvPr/>
        </p:nvGrpSpPr>
        <p:grpSpPr>
          <a:xfrm>
            <a:off x="3333750" y="4324618"/>
            <a:ext cx="3113597" cy="1838493"/>
            <a:chOff x="3333750" y="4324618"/>
            <a:chExt cx="3113597" cy="1838493"/>
          </a:xfrm>
        </p:grpSpPr>
        <p:grpSp>
          <p:nvGrpSpPr>
            <p:cNvPr id="13" name="Groupe 12"/>
            <p:cNvGrpSpPr/>
            <p:nvPr/>
          </p:nvGrpSpPr>
          <p:grpSpPr>
            <a:xfrm>
              <a:off x="3415836" y="4334312"/>
              <a:ext cx="2587115" cy="1828799"/>
              <a:chOff x="3415836" y="4334312"/>
              <a:chExt cx="2587115" cy="1828799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836" y="4334312"/>
                <a:ext cx="2587115" cy="162674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3539527" y="5864450"/>
                <a:ext cx="2037684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r>
                  <a:rPr lang="en-US" dirty="0" smtClean="0"/>
                  <a:t>etrahedral intermediate</a:t>
                </a:r>
                <a:endParaRPr lang="en-US" dirty="0"/>
              </a:p>
            </p:txBody>
          </p:sp>
          <p:grpSp>
            <p:nvGrpSpPr>
              <p:cNvPr id="11" name="Groupe 10"/>
              <p:cNvGrpSpPr/>
              <p:nvPr/>
            </p:nvGrpSpPr>
            <p:grpSpPr>
              <a:xfrm>
                <a:off x="4107054" y="4816274"/>
                <a:ext cx="287258" cy="338554"/>
                <a:chOff x="2111239" y="4985551"/>
                <a:chExt cx="287258" cy="338554"/>
              </a:xfrm>
            </p:grpSpPr>
            <p:sp>
              <p:nvSpPr>
                <p:cNvPr id="4" name="Ellipse 3"/>
                <p:cNvSpPr/>
                <p:nvPr/>
              </p:nvSpPr>
              <p:spPr>
                <a:xfrm>
                  <a:off x="2166587" y="5073650"/>
                  <a:ext cx="176563" cy="17671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ZoneTexte 20"/>
                <p:cNvSpPr txBox="1"/>
                <p:nvPr/>
              </p:nvSpPr>
              <p:spPr>
                <a:xfrm>
                  <a:off x="2111239" y="4985551"/>
                  <a:ext cx="28725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+</a:t>
                  </a:r>
                  <a:endParaRPr lang="en-US" sz="1600" b="1" dirty="0"/>
                </a:p>
              </p:txBody>
            </p:sp>
          </p:grpSp>
          <p:grpSp>
            <p:nvGrpSpPr>
              <p:cNvPr id="9" name="Groupe 8"/>
              <p:cNvGrpSpPr/>
              <p:nvPr/>
            </p:nvGrpSpPr>
            <p:grpSpPr>
              <a:xfrm>
                <a:off x="5005616" y="4903754"/>
                <a:ext cx="247184" cy="338554"/>
                <a:chOff x="1992429" y="5307807"/>
                <a:chExt cx="247184" cy="338554"/>
              </a:xfrm>
            </p:grpSpPr>
            <p:sp>
              <p:nvSpPr>
                <p:cNvPr id="15" name="Ellipse 14"/>
                <p:cNvSpPr/>
                <p:nvPr/>
              </p:nvSpPr>
              <p:spPr>
                <a:xfrm>
                  <a:off x="2027739" y="5408599"/>
                  <a:ext cx="176563" cy="17671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1992429" y="5307807"/>
                  <a:ext cx="2471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-</a:t>
                  </a:r>
                  <a:endParaRPr lang="en-US" sz="1600" b="1" dirty="0"/>
                </a:p>
              </p:txBody>
            </p:sp>
          </p:grpSp>
        </p:grpSp>
        <p:sp>
          <p:nvSpPr>
            <p:cNvPr id="23" name="ZoneTexte 22"/>
            <p:cNvSpPr txBox="1"/>
            <p:nvPr/>
          </p:nvSpPr>
          <p:spPr>
            <a:xfrm>
              <a:off x="3333750" y="5189801"/>
              <a:ext cx="689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His224</a:t>
              </a:r>
              <a:endParaRPr lang="en-US" sz="1400" b="1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316004" y="4324618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Ser105</a:t>
              </a:r>
              <a:endParaRPr lang="en-US" sz="1400" b="1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831473" y="5397671"/>
              <a:ext cx="6158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Thr40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849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2: </a:t>
            </a:r>
            <a:r>
              <a:rPr lang="en-US" i="1" dirty="0"/>
              <a:t>in situ </a:t>
            </a:r>
            <a:r>
              <a:rPr lang="el-GR" dirty="0">
                <a:latin typeface="Calibri" panose="020F0502020204030204" pitchFamily="34" charset="0"/>
              </a:rPr>
              <a:t>β</a:t>
            </a:r>
            <a:r>
              <a:rPr lang="en-US" dirty="0"/>
              <a:t>-lactam</a:t>
            </a:r>
            <a:r>
              <a:rPr lang="en-US" i="1" dirty="0"/>
              <a:t> </a:t>
            </a:r>
            <a:r>
              <a:rPr lang="en-US" dirty="0"/>
              <a:t>hydrolysis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Elongation of the polymer chain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rgbClr val="FF9966"/>
          </a:solidFill>
          <a:ln>
            <a:solidFill>
              <a:srgbClr val="FF702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57" y="977225"/>
            <a:ext cx="5173653" cy="324612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Reaction 2: </a:t>
            </a:r>
            <a:r>
              <a:rPr lang="en-US" i="1" dirty="0"/>
              <a:t>in situ </a:t>
            </a:r>
            <a:r>
              <a:rPr lang="el-GR" dirty="0">
                <a:latin typeface="Calibri" panose="020F0502020204030204" pitchFamily="34" charset="0"/>
              </a:rPr>
              <a:t>β</a:t>
            </a:r>
            <a:r>
              <a:rPr lang="en-US" dirty="0"/>
              <a:t>-lactam</a:t>
            </a:r>
            <a:r>
              <a:rPr lang="en-US" i="1" dirty="0"/>
              <a:t> </a:t>
            </a:r>
            <a:r>
              <a:rPr lang="en-US" dirty="0"/>
              <a:t>hydrolysis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In situ </a:t>
            </a:r>
            <a:r>
              <a:rPr lang="el-GR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-lactam hydrolysis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21316" y="6027941"/>
            <a:ext cx="2787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Fels</a:t>
            </a:r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 </a:t>
            </a:r>
            <a:r>
              <a:rPr lang="en-US" sz="1200" i="1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ACS </a:t>
            </a:r>
            <a:r>
              <a:rPr lang="en-US" sz="1200" i="1" dirty="0" err="1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Catal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200" b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2011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323-336</a:t>
            </a:r>
            <a:endParaRPr lang="en-US" sz="1200" dirty="0"/>
          </a:p>
        </p:txBody>
      </p:sp>
      <p:sp>
        <p:nvSpPr>
          <p:cNvPr id="12" name="Arc 11"/>
          <p:cNvSpPr/>
          <p:nvPr/>
        </p:nvSpPr>
        <p:spPr>
          <a:xfrm rot="18658252">
            <a:off x="1839586" y="2138847"/>
            <a:ext cx="866805" cy="973676"/>
          </a:xfrm>
          <a:prstGeom prst="arc">
            <a:avLst>
              <a:gd name="adj1" fmla="val 15116367"/>
              <a:gd name="adj2" fmla="val 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06945" y="1906901"/>
            <a:ext cx="845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A44A"/>
                </a:solidFill>
              </a:rPr>
              <a:t>Active site</a:t>
            </a:r>
            <a:endParaRPr lang="en-US" sz="1000" b="1" dirty="0">
              <a:solidFill>
                <a:srgbClr val="00A44A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37" y="969661"/>
            <a:ext cx="5955711" cy="324612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272988" y="2826461"/>
            <a:ext cx="114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reaction 2</a:t>
            </a: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0" y="4249775"/>
            <a:ext cx="2529555" cy="18288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35" y="4252717"/>
            <a:ext cx="2483510" cy="18288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12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rgbClr val="FF9966"/>
          </a:solidFill>
          <a:ln>
            <a:solidFill>
              <a:srgbClr val="FF702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eur droit avec flèche 5"/>
          <p:cNvCxnSpPr>
            <a:stCxn id="17" idx="3"/>
            <a:endCxn id="18" idx="1"/>
          </p:cNvCxnSpPr>
          <p:nvPr/>
        </p:nvCxnSpPr>
        <p:spPr>
          <a:xfrm>
            <a:off x="4529435" y="5164175"/>
            <a:ext cx="381000" cy="29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018930" y="4215781"/>
            <a:ext cx="5425464" cy="2089593"/>
          </a:xfrm>
          <a:prstGeom prst="rect">
            <a:avLst/>
          </a:prstGeom>
          <a:solidFill>
            <a:schemeClr val="accent2">
              <a:lumMod val="20000"/>
              <a:lumOff val="80000"/>
              <a:alpha val="10196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avec flèche 9"/>
          <p:cNvCxnSpPr>
            <a:stCxn id="16" idx="2"/>
          </p:cNvCxnSpPr>
          <p:nvPr/>
        </p:nvCxnSpPr>
        <p:spPr>
          <a:xfrm>
            <a:off x="2844138" y="3195793"/>
            <a:ext cx="420519" cy="101998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20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2: </a:t>
            </a:r>
            <a:r>
              <a:rPr lang="en-US" i="1" dirty="0" smtClean="0"/>
              <a:t>in </a:t>
            </a:r>
            <a:r>
              <a:rPr lang="en-US" i="1" dirty="0"/>
              <a:t>situ </a:t>
            </a:r>
            <a:r>
              <a:rPr lang="el-GR" dirty="0">
                <a:latin typeface="Calibri" panose="020F0502020204030204" pitchFamily="34" charset="0"/>
              </a:rPr>
              <a:t>β</a:t>
            </a:r>
            <a:r>
              <a:rPr lang="en-US" dirty="0"/>
              <a:t>-lactam</a:t>
            </a:r>
            <a:r>
              <a:rPr lang="en-US" i="1" dirty="0"/>
              <a:t> </a:t>
            </a:r>
            <a:r>
              <a:rPr lang="en-US" dirty="0"/>
              <a:t>hydrolysis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Starting point (MD):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" y="3723898"/>
            <a:ext cx="8931509" cy="2560320"/>
          </a:xfrm>
          <a:prstGeom prst="rect">
            <a:avLst/>
          </a:prstGeom>
        </p:spPr>
      </p:pic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943231"/>
              </p:ext>
            </p:extLst>
          </p:nvPr>
        </p:nvGraphicFramePr>
        <p:xfrm>
          <a:off x="4293383" y="1628971"/>
          <a:ext cx="4321142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2442"/>
                <a:gridCol w="2298700"/>
              </a:tblGrid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Relative Free Energy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(kcal.mol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) in vacuum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  <a:spcBef>
                          <a:spcPts val="600"/>
                        </a:spcBef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(1) 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β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-lactam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Bef>
                          <a:spcPts val="600"/>
                        </a:spcBef>
                      </a:pPr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0.00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(2) TS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33.61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(3) 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in situ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open lactam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-7.77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rgbClr val="FF9966"/>
          </a:solidFill>
          <a:ln>
            <a:solidFill>
              <a:srgbClr val="FF702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38" y="1255591"/>
            <a:ext cx="3499806" cy="2286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436" y="3754220"/>
            <a:ext cx="8931508" cy="2457660"/>
          </a:xfrm>
          <a:prstGeom prst="rect">
            <a:avLst/>
          </a:prstGeom>
          <a:solidFill>
            <a:srgbClr val="CEDBE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Reaction 3: elongation of the polymer chain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 </a:t>
            </a:r>
            <a:r>
              <a:rPr lang="en-US" dirty="0" smtClean="0"/>
              <a:t>Elongation of the polymer chain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7" y="4170359"/>
            <a:ext cx="2704948" cy="201168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34" y="4170359"/>
            <a:ext cx="2254347" cy="201168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54" y="4170359"/>
            <a:ext cx="2416573" cy="201168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6736" y="4166621"/>
            <a:ext cx="8067091" cy="2152348"/>
          </a:xfrm>
          <a:prstGeom prst="rect">
            <a:avLst/>
          </a:prstGeom>
          <a:solidFill>
            <a:schemeClr val="accent2">
              <a:lumMod val="20000"/>
              <a:lumOff val="80000"/>
              <a:alpha val="10196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/>
          <p:cNvSpPr/>
          <p:nvPr/>
        </p:nvSpPr>
        <p:spPr>
          <a:xfrm rot="736577">
            <a:off x="1187709" y="5186250"/>
            <a:ext cx="705226" cy="280564"/>
          </a:xfrm>
          <a:prstGeom prst="ellipse">
            <a:avLst/>
          </a:prstGeom>
          <a:noFill/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/>
          <p:cNvSpPr/>
          <p:nvPr/>
        </p:nvSpPr>
        <p:spPr>
          <a:xfrm rot="20358850">
            <a:off x="6615965" y="5275856"/>
            <a:ext cx="576981" cy="280564"/>
          </a:xfrm>
          <a:prstGeom prst="ellipse">
            <a:avLst/>
          </a:prstGeom>
          <a:noFill/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4453" y="6112076"/>
            <a:ext cx="23599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</a:t>
            </a:r>
            <a:r>
              <a:rPr lang="en-US" sz="10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000" dirty="0" err="1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Fels</a:t>
            </a:r>
            <a:r>
              <a:rPr lang="en-US" sz="10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0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 </a:t>
            </a:r>
            <a:r>
              <a:rPr lang="en-US" sz="1000" i="1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ACS </a:t>
            </a:r>
            <a:r>
              <a:rPr lang="en-US" sz="1000" i="1" dirty="0" err="1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Catal</a:t>
            </a:r>
            <a:r>
              <a:rPr lang="en-US" sz="10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000" b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2011</a:t>
            </a:r>
            <a:r>
              <a:rPr lang="en-US" sz="10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US" sz="10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323-336</a:t>
            </a:r>
            <a:endParaRPr lang="en-US" sz="1000" dirty="0"/>
          </a:p>
        </p:txBody>
      </p:sp>
      <p:sp>
        <p:nvSpPr>
          <p:cNvPr id="12" name="Arc 11"/>
          <p:cNvSpPr/>
          <p:nvPr/>
        </p:nvSpPr>
        <p:spPr>
          <a:xfrm rot="18658252">
            <a:off x="1839586" y="2109351"/>
            <a:ext cx="866805" cy="973676"/>
          </a:xfrm>
          <a:prstGeom prst="arc">
            <a:avLst>
              <a:gd name="adj1" fmla="val 15116367"/>
              <a:gd name="adj2" fmla="val 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06945" y="1877405"/>
            <a:ext cx="845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A44A"/>
                </a:solidFill>
              </a:rPr>
              <a:t>Active site</a:t>
            </a:r>
            <a:endParaRPr lang="en-US" sz="1000" b="1" dirty="0">
              <a:solidFill>
                <a:srgbClr val="00A44A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rgbClr val="FFFF71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37" y="940165"/>
            <a:ext cx="5955711" cy="324612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828619" y="2411523"/>
            <a:ext cx="114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reaction 3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7" name="Connecteur droit avec flèche 6"/>
          <p:cNvCxnSpPr>
            <a:stCxn id="20" idx="3"/>
            <a:endCxn id="22" idx="1"/>
          </p:cNvCxnSpPr>
          <p:nvPr/>
        </p:nvCxnSpPr>
        <p:spPr>
          <a:xfrm>
            <a:off x="3309375" y="5176199"/>
            <a:ext cx="2817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22" idx="3"/>
            <a:endCxn id="23" idx="1"/>
          </p:cNvCxnSpPr>
          <p:nvPr/>
        </p:nvCxnSpPr>
        <p:spPr>
          <a:xfrm>
            <a:off x="5845481" y="5176199"/>
            <a:ext cx="3417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6" idx="1"/>
          </p:cNvCxnSpPr>
          <p:nvPr/>
        </p:nvCxnSpPr>
        <p:spPr>
          <a:xfrm flipH="1">
            <a:off x="3854245" y="2596189"/>
            <a:ext cx="974374" cy="157043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9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>
            <a:spLocks noChangeAspect="1"/>
          </p:cNvSpPr>
          <p:nvPr/>
        </p:nvSpPr>
        <p:spPr>
          <a:xfrm>
            <a:off x="0" y="1281843"/>
            <a:ext cx="9144000" cy="2468880"/>
          </a:xfrm>
          <a:prstGeom prst="rect">
            <a:avLst/>
          </a:prstGeom>
          <a:solidFill>
            <a:srgbClr val="CEDBE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3: elongation of the polymer chain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Direct hydrogen transfer from the open lactam to the serine Ser105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28" name="Espace réservé du numéro de diapositive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590906"/>
              </p:ext>
            </p:extLst>
          </p:nvPr>
        </p:nvGraphicFramePr>
        <p:xfrm>
          <a:off x="1903000" y="4211348"/>
          <a:ext cx="5793200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5500"/>
                <a:gridCol w="3187700"/>
              </a:tblGrid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Relative Free Energy (kcal.mol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in vacuum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  <a:spcBef>
                          <a:spcPts val="600"/>
                        </a:spcBef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(1)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Acyl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enzyme complex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Bef>
                          <a:spcPts val="600"/>
                        </a:spcBef>
                      </a:pPr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0.00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(2) TS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29.96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(3) Free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enzyme + polymer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-2.51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rgbClr val="FFFF71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/>
          <p:cNvSpPr/>
          <p:nvPr/>
        </p:nvSpPr>
        <p:spPr>
          <a:xfrm rot="16200000">
            <a:off x="4234569" y="2571346"/>
            <a:ext cx="634378" cy="363724"/>
          </a:xfrm>
          <a:prstGeom prst="ellipse">
            <a:avLst/>
          </a:prstGeom>
          <a:noFill/>
          <a:ln w="2857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09" y="1327563"/>
            <a:ext cx="9211809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5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Reaction 4: hydrolysis of the polymer chain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Formation of the acyl enzyme complex with the polymer chain/hydrolysis of the polymer chain</a:t>
            </a:r>
            <a:endParaRPr lang="en-US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19" name="Arc 18"/>
          <p:cNvSpPr/>
          <p:nvPr/>
        </p:nvSpPr>
        <p:spPr>
          <a:xfrm rot="18658252">
            <a:off x="838826" y="2966303"/>
            <a:ext cx="866805" cy="973676"/>
          </a:xfrm>
          <a:prstGeom prst="arc">
            <a:avLst>
              <a:gd name="adj1" fmla="val 15116367"/>
              <a:gd name="adj2" fmla="val 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06185" y="2734357"/>
            <a:ext cx="845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A44A"/>
                </a:solidFill>
              </a:rPr>
              <a:t>Active site</a:t>
            </a:r>
            <a:endParaRPr lang="en-US" sz="1000" b="1" dirty="0">
              <a:solidFill>
                <a:srgbClr val="00A44A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 rot="813749">
            <a:off x="4905612" y="2857382"/>
            <a:ext cx="968854" cy="1311504"/>
          </a:xfrm>
          <a:prstGeom prst="arc">
            <a:avLst>
              <a:gd name="adj1" fmla="val 16200000"/>
              <a:gd name="adj2" fmla="val 4758908"/>
            </a:avLst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5527020" y="1738253"/>
            <a:ext cx="114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reaction 4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991234" y="3513134"/>
            <a:ext cx="114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reaction 4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16</a:t>
            </a:fld>
            <a:endParaRPr lang="en-US" dirty="0"/>
          </a:p>
        </p:txBody>
      </p:sp>
      <p:pic>
        <p:nvPicPr>
          <p:cNvPr id="13" name="Espace réservé du contenu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" y="1801145"/>
            <a:ext cx="8196261" cy="32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4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Reaction 4: hydrolysis </a:t>
            </a:r>
            <a:r>
              <a:rPr lang="en-US" dirty="0"/>
              <a:t>of the polymer </a:t>
            </a:r>
            <a:r>
              <a:rPr lang="en-US" dirty="0" smtClean="0"/>
              <a:t>chain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Starting </a:t>
            </a:r>
            <a:r>
              <a:rPr lang="en-US" dirty="0" smtClean="0"/>
              <a:t>point (MD):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52" y="3771449"/>
            <a:ext cx="3738881" cy="2286000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17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e 13"/>
          <p:cNvGrpSpPr/>
          <p:nvPr/>
        </p:nvGrpSpPr>
        <p:grpSpPr>
          <a:xfrm>
            <a:off x="118134" y="979247"/>
            <a:ext cx="8888213" cy="2414583"/>
            <a:chOff x="118134" y="979247"/>
            <a:chExt cx="8888213" cy="241458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03" y="1077204"/>
              <a:ext cx="2945301" cy="210312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840" y="1079151"/>
              <a:ext cx="2526418" cy="210312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755" y="1077204"/>
              <a:ext cx="2495227" cy="210312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3113473" y="1868315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A44A"/>
                  </a:solidFill>
                </a:rPr>
                <a:t>H</a:t>
              </a:r>
              <a:r>
                <a:rPr lang="en-US" sz="1200" dirty="0" smtClean="0">
                  <a:solidFill>
                    <a:srgbClr val="FF0000"/>
                  </a:solidFill>
                </a:rPr>
                <a:t>OH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Connecteur droit avec flèche 10"/>
            <p:cNvCxnSpPr>
              <a:stCxn id="6" idx="3"/>
              <a:endCxn id="8" idx="1"/>
            </p:cNvCxnSpPr>
            <p:nvPr/>
          </p:nvCxnSpPr>
          <p:spPr>
            <a:xfrm>
              <a:off x="3186204" y="2128764"/>
              <a:ext cx="3565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>
              <a:stCxn id="8" idx="3"/>
              <a:endCxn id="7" idx="1"/>
            </p:cNvCxnSpPr>
            <p:nvPr/>
          </p:nvCxnSpPr>
          <p:spPr>
            <a:xfrm>
              <a:off x="6037982" y="2128764"/>
              <a:ext cx="355858" cy="19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27966" y="979247"/>
              <a:ext cx="8878381" cy="2365359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10196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8134" y="3078481"/>
              <a:ext cx="27879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G</a:t>
              </a:r>
              <a:r>
                <a:rPr lang="en-US" sz="1200" dirty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. </a:t>
              </a:r>
              <a:r>
                <a:rPr lang="en-US" sz="1200" dirty="0" err="1" smtClean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Fels</a:t>
              </a:r>
              <a:r>
                <a:rPr lang="en-US" sz="1200" dirty="0" smtClean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1200" i="1" dirty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et al. </a:t>
              </a:r>
              <a:r>
                <a:rPr lang="en-US" sz="1200" i="1" dirty="0" smtClean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ACS </a:t>
              </a:r>
              <a:r>
                <a:rPr lang="en-US" sz="1200" i="1" dirty="0" err="1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Catal</a:t>
              </a:r>
              <a:r>
                <a:rPr lang="en-US" sz="1200" dirty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. </a:t>
              </a:r>
              <a:r>
                <a:rPr lang="en-US" sz="1200" b="1" dirty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2011</a:t>
              </a:r>
              <a:r>
                <a:rPr lang="en-US" sz="1200" dirty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, </a:t>
              </a:r>
              <a:r>
                <a:rPr lang="en-US" sz="1200" i="1" dirty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1</a:t>
              </a:r>
              <a:r>
                <a:rPr lang="en-US" sz="1200" dirty="0">
                  <a:latin typeface="Times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, 323-336</a:t>
              </a:r>
              <a:endParaRPr lang="en-US" sz="1200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276393" y="3055276"/>
              <a:ext cx="2643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Release of the polymer chain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978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4: hydrolysis of the polymer chain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500"/>
            <a:ext cx="9144000" cy="4837428"/>
          </a:xfrm>
          <a:prstGeom prst="rect">
            <a:avLst/>
          </a:prstGeom>
        </p:spPr>
      </p:pic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18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1773" y="1133970"/>
            <a:ext cx="9078685" cy="4918488"/>
          </a:xfrm>
          <a:prstGeom prst="rect">
            <a:avLst/>
          </a:prstGeom>
          <a:solidFill>
            <a:srgbClr val="CEDBE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/>
          <p:cNvSpPr/>
          <p:nvPr/>
        </p:nvSpPr>
        <p:spPr>
          <a:xfrm rot="19577138">
            <a:off x="7846392" y="2054047"/>
            <a:ext cx="473747" cy="77972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8107448" y="1988139"/>
            <a:ext cx="862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C000"/>
                </a:solidFill>
              </a:rPr>
              <a:t>oxyanion</a:t>
            </a:r>
          </a:p>
          <a:p>
            <a:pPr algn="ctr"/>
            <a:r>
              <a:rPr lang="en-US" sz="1400" b="1" dirty="0" smtClean="0">
                <a:solidFill>
                  <a:srgbClr val="FFC000"/>
                </a:solidFill>
              </a:rPr>
              <a:t>hole</a:t>
            </a:r>
            <a:endParaRPr lang="en-US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1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4: hydrolysis of the polymer chain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6186" y="928447"/>
            <a:ext cx="8196943" cy="682639"/>
          </a:xfrm>
        </p:spPr>
        <p:txBody>
          <a:bodyPr/>
          <a:lstStyle/>
          <a:p>
            <a:r>
              <a:rPr lang="en-US" dirty="0" smtClean="0"/>
              <a:t>The hydrolysis seems to be more preferable in the vacuum that the formation of the acyl complex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19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1773" y="1531298"/>
            <a:ext cx="9078685" cy="2260984"/>
          </a:xfrm>
          <a:prstGeom prst="rect">
            <a:avLst/>
          </a:prstGeom>
          <a:solidFill>
            <a:srgbClr val="CEDBE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909918"/>
              </p:ext>
            </p:extLst>
          </p:nvPr>
        </p:nvGraphicFramePr>
        <p:xfrm>
          <a:off x="1206650" y="3944468"/>
          <a:ext cx="6707415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178"/>
                <a:gridCol w="4097237"/>
              </a:tblGrid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Relative Free Energy (kcal.mol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) in vacuum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  <a:spcBef>
                          <a:spcPts val="600"/>
                        </a:spcBef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(1) acyl enzyme complex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Bef>
                          <a:spcPts val="600"/>
                        </a:spcBef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0.00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(2) TS1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25.25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(3) TI2_1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26.59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(4) TI2_2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21.40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(5) TS2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22.85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(6) free enzyme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-10.45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1583305"/>
            <a:ext cx="9144000" cy="23002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78100" y="247712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25.25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95091" y="289958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33.30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Enzymatic polymerization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6186" y="928447"/>
            <a:ext cx="4529202" cy="5211095"/>
          </a:xfrm>
        </p:spPr>
        <p:txBody>
          <a:bodyPr>
            <a:normAutofit/>
          </a:bodyPr>
          <a:lstStyle/>
          <a:p>
            <a:r>
              <a:rPr lang="en-US" dirty="0" smtClean="0"/>
              <a:t> The metabolic role of lipase is the hydrolysis of triglycerides </a:t>
            </a:r>
          </a:p>
          <a:p>
            <a:endParaRPr lang="en-US" dirty="0" smtClean="0"/>
          </a:p>
          <a:p>
            <a:r>
              <a:rPr lang="en-US" dirty="0" smtClean="0"/>
              <a:t> Lipases can be used for </a:t>
            </a:r>
            <a:r>
              <a:rPr lang="en-US" dirty="0" err="1" smtClean="0"/>
              <a:t>enantioselective</a:t>
            </a:r>
            <a:r>
              <a:rPr lang="en-US" dirty="0" smtClean="0"/>
              <a:t> hydrolysis of ester but also for the reverse reaction (esters or amides formation)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 Lipase enzyme is used as a catalysts for polymerization reactions with high </a:t>
            </a:r>
            <a:r>
              <a:rPr lang="en-US" dirty="0" err="1" smtClean="0"/>
              <a:t>regio</a:t>
            </a:r>
            <a:r>
              <a:rPr lang="en-US" dirty="0" smtClean="0"/>
              <a:t>, </a:t>
            </a:r>
            <a:r>
              <a:rPr lang="en-US" dirty="0" err="1" smtClean="0"/>
              <a:t>enantio</a:t>
            </a:r>
            <a:r>
              <a:rPr lang="en-US" dirty="0" smtClean="0"/>
              <a:t> and </a:t>
            </a:r>
            <a:r>
              <a:rPr lang="en-US" dirty="0" err="1" smtClean="0"/>
              <a:t>chemoselectivity</a:t>
            </a:r>
            <a:r>
              <a:rPr lang="en-US" dirty="0" smtClean="0"/>
              <a:t> under mild reaction conditions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i="1" dirty="0" smtClean="0"/>
              <a:t>Candida </a:t>
            </a:r>
            <a:r>
              <a:rPr lang="en-US" i="1" dirty="0" err="1" smtClean="0"/>
              <a:t>Antarica</a:t>
            </a:r>
            <a:r>
              <a:rPr lang="en-US" i="1" dirty="0" smtClean="0"/>
              <a:t> </a:t>
            </a:r>
            <a:r>
              <a:rPr lang="en-US" dirty="0" smtClean="0"/>
              <a:t>Lipase B (CAL-B) immobilized on </a:t>
            </a:r>
            <a:r>
              <a:rPr lang="en-US" dirty="0" err="1" smtClean="0"/>
              <a:t>polyacrilic</a:t>
            </a:r>
            <a:r>
              <a:rPr lang="en-US" dirty="0" smtClean="0"/>
              <a:t> resin (Novozyme 435) is a useful catalyst</a:t>
            </a:r>
          </a:p>
          <a:p>
            <a:pPr lvl="1"/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5182636" y="977131"/>
            <a:ext cx="3807132" cy="1557263"/>
            <a:chOff x="2500409" y="1568823"/>
            <a:chExt cx="4326775" cy="1819275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2500409" y="1568823"/>
              <a:ext cx="4326775" cy="181927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741" y="1592194"/>
              <a:ext cx="4221480" cy="1766067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5783954" y="3039645"/>
            <a:ext cx="2556425" cy="988697"/>
            <a:chOff x="5759494" y="2862237"/>
            <a:chExt cx="2556425" cy="988697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5759494" y="2862237"/>
              <a:ext cx="2556425" cy="98869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202" y="2911143"/>
              <a:ext cx="1070610" cy="615842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855" y="2929048"/>
              <a:ext cx="1070610" cy="615842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5997245" y="3550667"/>
              <a:ext cx="814611" cy="260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polyester</a:t>
              </a:r>
              <a:endParaRPr lang="en-US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182563" y="3550667"/>
              <a:ext cx="900938" cy="260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polyamide</a:t>
              </a:r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grpSp>
        <p:nvGrpSpPr>
          <p:cNvPr id="8" name="Groupe 7"/>
          <p:cNvGrpSpPr/>
          <p:nvPr/>
        </p:nvGrpSpPr>
        <p:grpSpPr>
          <a:xfrm>
            <a:off x="5874457" y="4405346"/>
            <a:ext cx="2472409" cy="1751571"/>
            <a:chOff x="6306052" y="4077789"/>
            <a:chExt cx="2472409" cy="1751571"/>
          </a:xfrm>
        </p:grpSpPr>
        <p:pic>
          <p:nvPicPr>
            <p:cNvPr id="19" name="Espace réservé du contenu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454" y="4077789"/>
              <a:ext cx="840007" cy="1097280"/>
            </a:xfrm>
            <a:prstGeom prst="rect">
              <a:avLst/>
            </a:prstGeom>
          </p:spPr>
        </p:pic>
        <p:grpSp>
          <p:nvGrpSpPr>
            <p:cNvPr id="20" name="Groupe 19"/>
            <p:cNvGrpSpPr/>
            <p:nvPr/>
          </p:nvGrpSpPr>
          <p:grpSpPr>
            <a:xfrm>
              <a:off x="6435127" y="4169525"/>
              <a:ext cx="1345112" cy="1330645"/>
              <a:chOff x="620848" y="1786462"/>
              <a:chExt cx="1345112" cy="1330645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20848" y="1786462"/>
                <a:ext cx="1345112" cy="1330645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625611" y="179597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817447" y="179597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1009283" y="179597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1201119" y="179597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1392955" y="179597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1584791" y="179597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1776629" y="179597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625613" y="1986480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817449" y="1986480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1009285" y="1986480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1201121" y="1986480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1392957" y="1986480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1584793" y="1986480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1776631" y="1986480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625605" y="2176984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Ellipse 36"/>
              <p:cNvSpPr/>
              <p:nvPr/>
            </p:nvSpPr>
            <p:spPr>
              <a:xfrm>
                <a:off x="817441" y="2176984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1009277" y="2176984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1201113" y="2176984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1392949" y="2176984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1584785" y="2176984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1776623" y="2176984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630364" y="23674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822200" y="23674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1014036" y="23674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1205872" y="23674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1397708" y="23674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1589544" y="23674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1781382" y="23674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630358" y="25579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822194" y="25579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1014030" y="25579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1205866" y="25579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1397702" y="25579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1589538" y="25579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1781376" y="255798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630347" y="274848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822183" y="274848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1014019" y="274848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1205855" y="274848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1397691" y="274848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1589527" y="274848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1781365" y="2748486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Ellipse 63"/>
              <p:cNvSpPr/>
              <p:nvPr/>
            </p:nvSpPr>
            <p:spPr>
              <a:xfrm>
                <a:off x="630341" y="293422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822177" y="293422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1014013" y="293422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1205849" y="293422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1397685" y="293422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1589521" y="293422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1781359" y="2934227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" name="Connecteur droit avec flèche 70"/>
            <p:cNvCxnSpPr/>
            <p:nvPr/>
          </p:nvCxnSpPr>
          <p:spPr>
            <a:xfrm flipH="1">
              <a:off x="7682342" y="4555309"/>
              <a:ext cx="351051" cy="927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/>
            <p:cNvSpPr txBox="1"/>
            <p:nvPr/>
          </p:nvSpPr>
          <p:spPr>
            <a:xfrm>
              <a:off x="6306052" y="5490806"/>
              <a:ext cx="1718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</a:rPr>
                <a:t>Poly-acrylate resin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8107901" y="5131766"/>
              <a:ext cx="611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CALB</a:t>
              </a:r>
              <a:endParaRPr lang="fr-FR" sz="1600" dirty="0"/>
            </a:p>
          </p:txBody>
        </p:sp>
      </p:grp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1" y="1772009"/>
            <a:ext cx="8021499" cy="3200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06186" y="928447"/>
            <a:ext cx="8196943" cy="5624753"/>
          </a:xfrm>
        </p:spPr>
        <p:txBody>
          <a:bodyPr>
            <a:normAutofit/>
          </a:bodyPr>
          <a:lstStyle/>
          <a:p>
            <a:r>
              <a:rPr lang="en-US" dirty="0" smtClean="0"/>
              <a:t> The formation of the acyl enzyme complex seems to be a rate determining step</a:t>
            </a:r>
          </a:p>
          <a:p>
            <a:r>
              <a:rPr lang="en-US" dirty="0" smtClean="0"/>
              <a:t> The hydrolysis of the acyl complex shows the lowest energetic barrier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These results will be used as a starting point for the QM/MM calculation and may change by considering </a:t>
            </a:r>
            <a:r>
              <a:rPr lang="en-US" dirty="0"/>
              <a:t>the whole </a:t>
            </a:r>
            <a:r>
              <a:rPr lang="en-US" dirty="0" smtClean="0"/>
              <a:t>protein:</a:t>
            </a:r>
            <a:endParaRPr lang="en-US" dirty="0"/>
          </a:p>
          <a:p>
            <a:pPr lvl="1"/>
            <a:r>
              <a:rPr lang="en-US" dirty="0"/>
              <a:t>Stabilized the intermediate state</a:t>
            </a:r>
          </a:p>
          <a:p>
            <a:pPr lvl="1">
              <a:spcAft>
                <a:spcPts val="0"/>
              </a:spcAft>
            </a:pPr>
            <a:r>
              <a:rPr lang="en-US" dirty="0"/>
              <a:t>Decrease the activation </a:t>
            </a:r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19" name="Arc 18"/>
          <p:cNvSpPr/>
          <p:nvPr/>
        </p:nvSpPr>
        <p:spPr>
          <a:xfrm rot="18658252">
            <a:off x="884481" y="2937167"/>
            <a:ext cx="866805" cy="973676"/>
          </a:xfrm>
          <a:prstGeom prst="arc">
            <a:avLst>
              <a:gd name="adj1" fmla="val 15116367"/>
              <a:gd name="adj2" fmla="val 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1840" y="2705221"/>
            <a:ext cx="845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A44A"/>
                </a:solidFill>
              </a:rPr>
              <a:t>Active site</a:t>
            </a:r>
            <a:endParaRPr lang="en-US" sz="1000" b="1" dirty="0">
              <a:solidFill>
                <a:srgbClr val="00A44A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 rot="813749">
            <a:off x="4951267" y="2828246"/>
            <a:ext cx="968854" cy="1311504"/>
          </a:xfrm>
          <a:prstGeom prst="arc">
            <a:avLst>
              <a:gd name="adj1" fmla="val 16200000"/>
              <a:gd name="adj2" fmla="val 4758908"/>
            </a:avLst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20</a:t>
            </a:fld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6021885" y="3445898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33.30</a:t>
            </a:r>
            <a:endParaRPr lang="en-US" sz="1600" b="1" baseline="30000" dirty="0">
              <a:solidFill>
                <a:srgbClr val="7030A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737781" y="1879961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25.25</a:t>
            </a:r>
            <a:endParaRPr lang="en-US" sz="1600" b="1" baseline="30000" dirty="0">
              <a:solidFill>
                <a:srgbClr val="7030A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220585" y="2011138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38.35</a:t>
            </a:r>
            <a:endParaRPr lang="en-US" sz="1600" b="1" baseline="30000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517892" y="3445898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33.61</a:t>
            </a:r>
            <a:endParaRPr lang="en-US" sz="1600" b="1" baseline="30000" dirty="0">
              <a:solidFill>
                <a:srgbClr val="7030A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831775" y="3299332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29.96</a:t>
            </a:r>
            <a:endParaRPr lang="en-US" sz="1600" b="1" baseline="3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Enzymatic polymerization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Ring-opening polymerization of </a:t>
            </a:r>
            <a:r>
              <a:rPr lang="el-GR" dirty="0">
                <a:latin typeface="Calibri" panose="020F0502020204030204" pitchFamily="34" charset="0"/>
              </a:rPr>
              <a:t>β</a:t>
            </a:r>
            <a:r>
              <a:rPr lang="en-US" dirty="0" smtClean="0"/>
              <a:t>-Lactam catalyzed by CAL-B</a:t>
            </a:r>
            <a:r>
              <a:rPr lang="en-US" baseline="30000" dirty="0" smtClean="0"/>
              <a:t>1</a:t>
            </a:r>
          </a:p>
          <a:p>
            <a:pPr lvl="1"/>
            <a:r>
              <a:rPr lang="en-US" dirty="0" smtClean="0"/>
              <a:t>Maximum  </a:t>
            </a:r>
            <a:r>
              <a:rPr lang="en-US" dirty="0"/>
              <a:t>degree of polymerization (DP) = 18 monomeric units</a:t>
            </a:r>
          </a:p>
          <a:p>
            <a:pPr lvl="1"/>
            <a:r>
              <a:rPr lang="en-US" dirty="0"/>
              <a:t>Average DP = 8 monomeric units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A optimization of the process is still necessary for an industrial use</a:t>
            </a:r>
          </a:p>
          <a:p>
            <a:r>
              <a:rPr lang="en-US" dirty="0" smtClean="0"/>
              <a:t> Understanding the polymerization reaction and the rate determining step seem important</a:t>
            </a:r>
            <a:endParaRPr lang="en-US" dirty="0"/>
          </a:p>
          <a:p>
            <a:endParaRPr lang="en-US" dirty="0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84142" y="6028410"/>
            <a:ext cx="619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</a:t>
            </a:r>
            <a:r>
              <a:rPr lang="en-US" sz="14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Loos </a:t>
            </a:r>
            <a:r>
              <a:rPr lang="en-US" sz="14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 </a:t>
            </a:r>
            <a:r>
              <a:rPr lang="en-US" sz="1400" i="1" dirty="0" err="1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Macromol</a:t>
            </a:r>
            <a:r>
              <a:rPr lang="en-US" sz="1400" i="1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Rapid. </a:t>
            </a:r>
            <a:r>
              <a:rPr lang="en-US" sz="1400" i="1" dirty="0" err="1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Commun</a:t>
            </a:r>
            <a:r>
              <a:rPr lang="en-US" sz="14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400" b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2008</a:t>
            </a:r>
            <a:r>
              <a:rPr lang="en-US" sz="14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29</a:t>
            </a:r>
            <a:r>
              <a:rPr lang="en-US" sz="14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794-797</a:t>
            </a:r>
            <a:endParaRPr lang="en-US" sz="1400" dirty="0"/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9" y="2155217"/>
            <a:ext cx="4041001" cy="118872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goal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 theoretical mechanism was already proposed by G. </a:t>
            </a:r>
            <a:r>
              <a:rPr lang="en-US" dirty="0" err="1" smtClean="0"/>
              <a:t>Fels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baseline="30000" dirty="0" smtClean="0"/>
              <a:t>1</a:t>
            </a:r>
            <a:endParaRPr lang="en-US" i="1" dirty="0" smtClean="0"/>
          </a:p>
          <a:p>
            <a:pPr lvl="1"/>
            <a:r>
              <a:rPr lang="en-US" dirty="0" smtClean="0"/>
              <a:t>This study model the </a:t>
            </a:r>
            <a:r>
              <a:rPr lang="en-US" dirty="0"/>
              <a:t>polymerization process until the formation of the </a:t>
            </a:r>
            <a:r>
              <a:rPr lang="en-US" dirty="0" smtClean="0"/>
              <a:t>dimer</a:t>
            </a:r>
          </a:p>
          <a:p>
            <a:pPr lvl="1"/>
            <a:r>
              <a:rPr lang="en-US" dirty="0" smtClean="0"/>
              <a:t>The associate energetic profile was not proposed</a:t>
            </a:r>
          </a:p>
          <a:p>
            <a:pPr lvl="1"/>
            <a:r>
              <a:rPr lang="en-US" dirty="0" smtClean="0"/>
              <a:t>It do not explain </a:t>
            </a:r>
            <a:r>
              <a:rPr lang="en-US" dirty="0"/>
              <a:t>the </a:t>
            </a:r>
            <a:r>
              <a:rPr lang="en-US" dirty="0" smtClean="0"/>
              <a:t>rate-determining step </a:t>
            </a:r>
            <a:r>
              <a:rPr lang="en-US" dirty="0"/>
              <a:t>of the polymerization </a:t>
            </a:r>
            <a:r>
              <a:rPr lang="en-US" dirty="0" smtClean="0"/>
              <a:t>reaction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 Simulation of the whole polymerization process seems to be important to clarify the CALB catalyzed polymerization mechanism</a:t>
            </a:r>
          </a:p>
          <a:p>
            <a:endParaRPr lang="en-US" dirty="0" smtClean="0"/>
          </a:p>
          <a:p>
            <a:r>
              <a:rPr lang="en-US" dirty="0" smtClean="0"/>
              <a:t> Starting from the mechanism proposed by G. </a:t>
            </a:r>
            <a:r>
              <a:rPr lang="en-US" dirty="0" err="1" smtClean="0"/>
              <a:t>Fels</a:t>
            </a:r>
            <a:r>
              <a:rPr lang="en-US" dirty="0" smtClean="0"/>
              <a:t>, we suggest to simulate the CALB catalyzed polymerization process by using the hybrid MC/MD reaction method</a:t>
            </a:r>
            <a:r>
              <a:rPr lang="en-US" baseline="30000" dirty="0" smtClean="0"/>
              <a:t>2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33669" y="5820998"/>
            <a:ext cx="2916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Felds </a:t>
            </a:r>
            <a:r>
              <a:rPr lang="en-US" sz="12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 </a:t>
            </a:r>
            <a:r>
              <a:rPr lang="en-US" sz="1200" i="1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ACS </a:t>
            </a:r>
            <a:r>
              <a:rPr lang="en-US" sz="1200" i="1" dirty="0" err="1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Catal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200" b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2011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323-336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33669" y="6046846"/>
            <a:ext cx="3714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M. </a:t>
            </a:r>
            <a:r>
              <a:rPr lang="en-US" sz="1200" dirty="0" err="1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Nagaoka</a:t>
            </a:r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 </a:t>
            </a:r>
            <a:r>
              <a:rPr lang="en-US" sz="1200" i="1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Chem. Phys. Letters</a:t>
            </a:r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2013</a:t>
            </a:r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200" i="1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583</a:t>
            </a:r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80-86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goal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To drive the polymerization reaction with the hybrid MC/MD method, we need to compute the energetic profile of the polymerization reaction</a:t>
            </a:r>
          </a:p>
          <a:p>
            <a:pPr lvl="0"/>
            <a:r>
              <a:rPr lang="en-US" dirty="0"/>
              <a:t> For this, QM and QM/MM calculation are performed </a:t>
            </a:r>
            <a:endParaRPr lang="en-US" dirty="0" smtClean="0"/>
          </a:p>
          <a:p>
            <a:pPr lvl="0"/>
            <a:r>
              <a:rPr lang="en-US" dirty="0" smtClean="0"/>
              <a:t> The </a:t>
            </a:r>
            <a:r>
              <a:rPr lang="en-US" dirty="0"/>
              <a:t>starting point of each reaction step proposed by G. </a:t>
            </a:r>
            <a:r>
              <a:rPr lang="en-US" dirty="0" err="1" smtClean="0"/>
              <a:t>Fels</a:t>
            </a:r>
            <a:r>
              <a:rPr lang="en-US" dirty="0" smtClean="0"/>
              <a:t> </a:t>
            </a:r>
            <a:r>
              <a:rPr lang="en-US" i="1" dirty="0"/>
              <a:t>e</a:t>
            </a:r>
            <a:r>
              <a:rPr lang="en-US" i="1" dirty="0" smtClean="0"/>
              <a:t>t al.</a:t>
            </a:r>
            <a:r>
              <a:rPr lang="en-US" dirty="0" smtClean="0"/>
              <a:t> were taken from </a:t>
            </a:r>
            <a:r>
              <a:rPr lang="en-US" dirty="0"/>
              <a:t>molecular dynamic </a:t>
            </a:r>
            <a:r>
              <a:rPr lang="en-US" dirty="0" smtClean="0"/>
              <a:t>simulation snapshots</a:t>
            </a:r>
          </a:p>
          <a:p>
            <a:pPr lvl="0"/>
            <a:r>
              <a:rPr lang="en-US" dirty="0" smtClean="0"/>
              <a:t> The </a:t>
            </a:r>
            <a:r>
              <a:rPr lang="en-US" dirty="0"/>
              <a:t>reactive site (QM) was </a:t>
            </a:r>
            <a:r>
              <a:rPr lang="en-US" dirty="0" smtClean="0"/>
              <a:t>extracted </a:t>
            </a:r>
            <a:r>
              <a:rPr lang="en-US" dirty="0"/>
              <a:t>and the reaction path was </a:t>
            </a:r>
            <a:r>
              <a:rPr lang="en-US" dirty="0" smtClean="0"/>
              <a:t>computed </a:t>
            </a:r>
            <a:r>
              <a:rPr lang="en-US" dirty="0"/>
              <a:t>for this small </a:t>
            </a:r>
            <a:r>
              <a:rPr lang="en-US" dirty="0" smtClean="0"/>
              <a:t>system</a:t>
            </a:r>
          </a:p>
          <a:p>
            <a:pPr lvl="0"/>
            <a:r>
              <a:rPr lang="en-US" dirty="0" smtClean="0"/>
              <a:t> The </a:t>
            </a:r>
            <a:r>
              <a:rPr lang="en-US" dirty="0"/>
              <a:t>QM structure will be used for the QM/MM </a:t>
            </a:r>
            <a:r>
              <a:rPr lang="en-US" dirty="0" smtClean="0"/>
              <a:t>calculation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The dynamic simulation were performed under the experimental conditions</a:t>
            </a:r>
          </a:p>
          <a:p>
            <a:pPr lvl="0"/>
            <a:r>
              <a:rPr lang="en-US" dirty="0" smtClean="0"/>
              <a:t>The QM calculations were computed in DFT with the B3LYP/6-31G(d) parameter in the vacuum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612" y="3865434"/>
            <a:ext cx="9132388" cy="2200085"/>
          </a:xfrm>
          <a:prstGeom prst="rect">
            <a:avLst/>
          </a:prstGeom>
          <a:solidFill>
            <a:schemeClr val="accent2">
              <a:lumMod val="20000"/>
              <a:lumOff val="80000"/>
              <a:alpha val="10196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52" y="2135328"/>
            <a:ext cx="4171436" cy="10515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1: formation of the acyl complex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3304" y="6057713"/>
            <a:ext cx="2787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Fels</a:t>
            </a:r>
            <a:r>
              <a:rPr lang="en-US" sz="1200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 </a:t>
            </a:r>
            <a:r>
              <a:rPr lang="en-US" sz="1200" i="1" dirty="0" smtClean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ACS </a:t>
            </a:r>
            <a:r>
              <a:rPr lang="en-US" sz="1200" i="1" dirty="0" err="1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Catal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200" b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2011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323-336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506186" y="928448"/>
            <a:ext cx="8196943" cy="659182"/>
          </a:xfrm>
        </p:spPr>
        <p:txBody>
          <a:bodyPr/>
          <a:lstStyle/>
          <a:p>
            <a:r>
              <a:rPr lang="en-US" dirty="0" smtClean="0"/>
              <a:t> Formation of the acyl enzyme complex with a </a:t>
            </a:r>
            <a:r>
              <a:rPr lang="el-GR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-lactam molecule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2709112" y="2107556"/>
            <a:ext cx="114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reaction 1</a:t>
            </a: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" y="4069321"/>
            <a:ext cx="2988403" cy="164592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41" y="3932161"/>
            <a:ext cx="2795513" cy="19202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84" y="3928638"/>
            <a:ext cx="2689190" cy="1920240"/>
          </a:xfrm>
          <a:prstGeom prst="rect">
            <a:avLst/>
          </a:prstGeom>
        </p:spPr>
      </p:pic>
      <p:cxnSp>
        <p:nvCxnSpPr>
          <p:cNvPr id="17" name="Connecteur droit avec flèche 16"/>
          <p:cNvCxnSpPr>
            <a:stCxn id="9" idx="3"/>
            <a:endCxn id="12" idx="1"/>
          </p:cNvCxnSpPr>
          <p:nvPr/>
        </p:nvCxnSpPr>
        <p:spPr>
          <a:xfrm>
            <a:off x="3008067" y="4892281"/>
            <a:ext cx="3136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2" idx="3"/>
            <a:endCxn id="15" idx="1"/>
          </p:cNvCxnSpPr>
          <p:nvPr/>
        </p:nvCxnSpPr>
        <p:spPr>
          <a:xfrm flipV="1">
            <a:off x="6117254" y="4888758"/>
            <a:ext cx="309430" cy="3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numéro de diapositive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6</a:t>
            </a:fld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896837" y="5726965"/>
            <a:ext cx="1234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</a:t>
            </a:r>
            <a:r>
              <a:rPr lang="en-US" sz="1600" b="1" dirty="0" smtClean="0"/>
              <a:t>ree enzyme</a:t>
            </a:r>
            <a:endParaRPr lang="en-US" sz="16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6776102" y="5774098"/>
            <a:ext cx="1990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</a:t>
            </a:r>
            <a:r>
              <a:rPr lang="en-US" sz="1600" b="1" dirty="0" smtClean="0"/>
              <a:t>cyl enzyme complex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8785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  <p:bldP spid="1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1" y="3217255"/>
            <a:ext cx="7671773" cy="14630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2" y="4852146"/>
            <a:ext cx="7859370" cy="14630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1: formation of the acyl complex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Starting point (MD):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Two </a:t>
            </a:r>
            <a:r>
              <a:rPr lang="en-US" dirty="0"/>
              <a:t>possible paths:</a:t>
            </a:r>
          </a:p>
          <a:p>
            <a:pPr lvl="1"/>
            <a:r>
              <a:rPr lang="en-US" dirty="0"/>
              <a:t>With water assistance (</a:t>
            </a:r>
            <a:r>
              <a:rPr lang="en-US" dirty="0">
                <a:solidFill>
                  <a:srgbClr val="0070C0"/>
                </a:solidFill>
              </a:rPr>
              <a:t>Path 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r>
              <a:rPr lang="en-US" dirty="0" smtClean="0"/>
              <a:t>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pPr lvl="1"/>
            <a:r>
              <a:rPr lang="en-US" dirty="0"/>
              <a:t>Without water assistance (</a:t>
            </a:r>
            <a:r>
              <a:rPr lang="en-US" dirty="0">
                <a:solidFill>
                  <a:srgbClr val="0070C0"/>
                </a:solidFill>
              </a:rPr>
              <a:t>Path </a:t>
            </a:r>
            <a:r>
              <a:rPr lang="en-US" dirty="0" smtClean="0">
                <a:solidFill>
                  <a:srgbClr val="0070C0"/>
                </a:solidFill>
              </a:rPr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01" y="938848"/>
            <a:ext cx="3259330" cy="18288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7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2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1: formation of the acyl complex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With water assistance (</a:t>
            </a:r>
            <a:r>
              <a:rPr lang="en-US" dirty="0">
                <a:solidFill>
                  <a:srgbClr val="0070C0"/>
                </a:solidFill>
              </a:rPr>
              <a:t>Path 1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392" y="1380022"/>
            <a:ext cx="9088244" cy="4848005"/>
          </a:xfrm>
          <a:prstGeom prst="rect">
            <a:avLst/>
          </a:prstGeom>
          <a:solidFill>
            <a:srgbClr val="CEDBE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7" y="1508353"/>
            <a:ext cx="9207591" cy="45720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19577138">
            <a:off x="7994337" y="2269473"/>
            <a:ext cx="412750" cy="69559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8248771" y="2184261"/>
            <a:ext cx="862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C000"/>
                </a:solidFill>
              </a:rPr>
              <a:t>oxyanion</a:t>
            </a:r>
          </a:p>
          <a:p>
            <a:pPr algn="ctr"/>
            <a:r>
              <a:rPr lang="en-US" sz="1400" b="1" dirty="0" smtClean="0">
                <a:solidFill>
                  <a:srgbClr val="FFC000"/>
                </a:solidFill>
              </a:rPr>
              <a:t>hole</a:t>
            </a:r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8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2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1: formation of the acyl complex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 Without water assistance (</a:t>
            </a:r>
            <a:r>
              <a:rPr lang="en-US" dirty="0">
                <a:solidFill>
                  <a:srgbClr val="0070C0"/>
                </a:solidFill>
              </a:rPr>
              <a:t>Path 2</a:t>
            </a:r>
            <a:r>
              <a:rPr lang="en-US" dirty="0"/>
              <a:t>)</a:t>
            </a:r>
          </a:p>
          <a:p>
            <a:endParaRPr lang="en-US" sz="8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800" dirty="0" smtClean="0"/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With </a:t>
            </a:r>
            <a:r>
              <a:rPr lang="en-US" dirty="0"/>
              <a:t>water assistance (</a:t>
            </a:r>
            <a:r>
              <a:rPr lang="en-US" dirty="0">
                <a:solidFill>
                  <a:srgbClr val="0070C0"/>
                </a:solidFill>
              </a:rPr>
              <a:t>Path 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r>
              <a:rPr lang="en-US" dirty="0"/>
              <a:t>)</a:t>
            </a:r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CREST workshop 10/23/2014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675" y="1300830"/>
            <a:ext cx="9075629" cy="2103120"/>
          </a:xfrm>
          <a:prstGeom prst="rect">
            <a:avLst/>
          </a:prstGeom>
          <a:solidFill>
            <a:srgbClr val="CEDBE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7" y="1326230"/>
            <a:ext cx="8888413" cy="21031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400" y="4011022"/>
            <a:ext cx="9072904" cy="2103120"/>
          </a:xfrm>
          <a:prstGeom prst="rect">
            <a:avLst/>
          </a:prstGeom>
          <a:solidFill>
            <a:srgbClr val="CEDBE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FF3A-6A4F-43D2-8502-2EE79BCAD269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" y="4036422"/>
            <a:ext cx="9075629" cy="21031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8125" y="131527"/>
            <a:ext cx="268060" cy="7245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0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Rétrospective">
  <a:themeElements>
    <a:clrScheme name="Personnalisé 2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C7A2E3"/>
      </a:accent2>
      <a:accent3>
        <a:srgbClr val="75BDA7"/>
      </a:accent3>
      <a:accent4>
        <a:srgbClr val="BE16F2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étrospectiv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10852</TotalTime>
  <Words>1091</Words>
  <Application>Microsoft Office PowerPoint</Application>
  <PresentationFormat>Affichage à l'écran (4:3)</PresentationFormat>
  <Paragraphs>274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MS Mincho</vt:lpstr>
      <vt:lpstr>Arial</vt:lpstr>
      <vt:lpstr>Calibri</vt:lpstr>
      <vt:lpstr>Calibri Light</vt:lpstr>
      <vt:lpstr>Times</vt:lpstr>
      <vt:lpstr>Times New Roman</vt:lpstr>
      <vt:lpstr>Rétrospective</vt:lpstr>
      <vt:lpstr>Mechanistic study of CAL-B catalyzed ring-opening polymerization of β-lactam</vt:lpstr>
      <vt:lpstr>Enzymatic polymerization</vt:lpstr>
      <vt:lpstr>Enzymatic polymerization</vt:lpstr>
      <vt:lpstr>Target goal</vt:lpstr>
      <vt:lpstr>Target goal</vt:lpstr>
      <vt:lpstr>Reaction 1: formation of the acyl complex</vt:lpstr>
      <vt:lpstr>Reaction 1: formation of the acyl complex</vt:lpstr>
      <vt:lpstr>Reaction 1: formation of the acyl complex</vt:lpstr>
      <vt:lpstr>Reaction 1: formation of the acyl complex</vt:lpstr>
      <vt:lpstr>Reaction 1: formation of the acyl complex</vt:lpstr>
      <vt:lpstr>Reaction 2: in situ β-lactam hydrolysis</vt:lpstr>
      <vt:lpstr>Reaction 2: in situ β-lactam hydrolysis</vt:lpstr>
      <vt:lpstr>Reaction 2: in situ β-lactam hydrolysis</vt:lpstr>
      <vt:lpstr>Reaction 3: elongation of the polymer chain</vt:lpstr>
      <vt:lpstr>Reaction 3: elongation of the polymer chain</vt:lpstr>
      <vt:lpstr>Reaction 4: hydrolysis of the polymer chain</vt:lpstr>
      <vt:lpstr>Reaction 4: hydrolysis of the polymer chain</vt:lpstr>
      <vt:lpstr>Reaction 4: hydrolysis of the polymer chain</vt:lpstr>
      <vt:lpstr>Reaction 4: hydrolysis of the polymer chain</vt:lpstr>
      <vt:lpstr>Conclusion</vt:lpstr>
      <vt:lpstr>Thank you for your attention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Barberot</dc:creator>
  <cp:lastModifiedBy>Barberot</cp:lastModifiedBy>
  <cp:revision>1036</cp:revision>
  <cp:lastPrinted>2014-10-23T05:31:30Z</cp:lastPrinted>
  <dcterms:created xsi:type="dcterms:W3CDTF">2014-07-22T01:23:06Z</dcterms:created>
  <dcterms:modified xsi:type="dcterms:W3CDTF">2014-10-24T06:24:46Z</dcterms:modified>
</cp:coreProperties>
</file>