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4" r:id="rId7"/>
    <p:sldId id="276" r:id="rId8"/>
    <p:sldId id="267" r:id="rId9"/>
    <p:sldId id="261" r:id="rId10"/>
    <p:sldId id="265" r:id="rId11"/>
    <p:sldId id="262" r:id="rId12"/>
    <p:sldId id="275" r:id="rId13"/>
    <p:sldId id="263" r:id="rId14"/>
    <p:sldId id="274" r:id="rId15"/>
    <p:sldId id="268" r:id="rId16"/>
    <p:sldId id="269" r:id="rId17"/>
    <p:sldId id="277" r:id="rId18"/>
    <p:sldId id="278" r:id="rId19"/>
    <p:sldId id="279" r:id="rId20"/>
    <p:sldId id="270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728" autoAdjust="0"/>
  </p:normalViewPr>
  <p:slideViewPr>
    <p:cSldViewPr snapToGrid="0">
      <p:cViewPr varScale="1">
        <p:scale>
          <a:sx n="80" d="100"/>
          <a:sy n="80" d="100"/>
        </p:scale>
        <p:origin x="4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s_2014\logs\Excel_value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s_2014\logs\Excel_value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s_2014\logs\Excel_value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works_2014\logs\Excel_values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works_2014\logs\Excel_values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logs\Excel_value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ogs\Excel_value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ogs\Excel_value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ogs\Excel_value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s_2014\logs\Excel_value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s_2014\logs\Excel_valu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0477251645029"/>
          <c:y val="2.7045897235967158E-2"/>
          <c:w val="0.68596981627296638"/>
          <c:h val="0.89728280447476361"/>
        </c:manualLayout>
      </c:layout>
      <c:scatterChart>
        <c:scatterStyle val="smoothMarker"/>
        <c:varyColors val="0"/>
        <c:ser>
          <c:idx val="0"/>
          <c:order val="0"/>
          <c:tx>
            <c:v>A type approach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</c:marker>
          <c:dLbls>
            <c:dLbl>
              <c:idx val="1"/>
              <c:layout>
                <c:manualLayout>
                  <c:x val="-6.3718468297562961E-2"/>
                  <c:y val="5.5971147089953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10.57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Sheet5!$Q$7:$Q$9</c:f>
              <c:numCache>
                <c:formatCode>General</c:formatCode>
                <c:ptCount val="3"/>
                <c:pt idx="0">
                  <c:v>0</c:v>
                </c:pt>
                <c:pt idx="1">
                  <c:v>10.56754450447759</c:v>
                </c:pt>
                <c:pt idx="2">
                  <c:v>-2.725131602696135</c:v>
                </c:pt>
              </c:numCache>
            </c:numRef>
          </c:yVal>
          <c:smooth val="1"/>
        </c:ser>
        <c:ser>
          <c:idx val="1"/>
          <c:order val="1"/>
          <c:tx>
            <c:v>B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251624882499035E-2"/>
                  <c:y val="-6.0243642842954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584236045832757E-3"/>
                  <c:y val="3.012182142147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Sheet5!$Q$11:$Q$13</c:f>
              <c:numCache>
                <c:formatCode>General</c:formatCode>
                <c:ptCount val="3"/>
                <c:pt idx="0">
                  <c:v>0</c:v>
                </c:pt>
                <c:pt idx="1">
                  <c:v>13.930540022097064</c:v>
                </c:pt>
                <c:pt idx="2">
                  <c:v>-3.3578373854653205</c:v>
                </c:pt>
              </c:numCache>
            </c:numRef>
          </c:yVal>
          <c:smooth val="1"/>
        </c:ser>
        <c:ser>
          <c:idx val="2"/>
          <c:order val="2"/>
          <c:tx>
            <c:v>C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085319300832109E-2"/>
                  <c:y val="-3.012182142147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894795980990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Sheet5!$Q$15:$Q$17</c:f>
              <c:numCache>
                <c:formatCode>General</c:formatCode>
                <c:ptCount val="3"/>
                <c:pt idx="0">
                  <c:v>0</c:v>
                </c:pt>
                <c:pt idx="1">
                  <c:v>10.751492785839769</c:v>
                </c:pt>
                <c:pt idx="2">
                  <c:v>-2.6030746325782732</c:v>
                </c:pt>
              </c:numCache>
            </c:numRef>
          </c:yVal>
          <c:smooth val="1"/>
        </c:ser>
        <c:ser>
          <c:idx val="3"/>
          <c:order val="3"/>
          <c:tx>
            <c:v>D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16847209166552E-2"/>
                  <c:y val="-4.894795980990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Sheet5!$Q$19:$Q$21</c:f>
              <c:numCache>
                <c:formatCode>General</c:formatCode>
                <c:ptCount val="3"/>
                <c:pt idx="0">
                  <c:v>0</c:v>
                </c:pt>
                <c:pt idx="1">
                  <c:v>19.94000876393649</c:v>
                </c:pt>
                <c:pt idx="2">
                  <c:v>4.5348516173064368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51872"/>
        <c:axId val="172104792"/>
      </c:scatterChart>
      <c:valAx>
        <c:axId val="172151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Reaction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Coordinates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104792"/>
        <c:crosses val="autoZero"/>
        <c:crossBetween val="midCat"/>
      </c:valAx>
      <c:valAx>
        <c:axId val="172104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energy in kcal/mol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151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047063132318257"/>
          <c:y val="0.46116478948819584"/>
          <c:w val="0.26707094507223539"/>
          <c:h val="0.28852317097394925"/>
        </c:manualLayout>
      </c:layout>
      <c:overlay val="0"/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5439632545932"/>
          <c:y val="0.13098256325347957"/>
          <c:w val="0.75601167402754965"/>
          <c:h val="0.83541421647424663"/>
        </c:manualLayout>
      </c:layout>
      <c:scatterChart>
        <c:scatterStyle val="smoothMarker"/>
        <c:varyColors val="0"/>
        <c:ser>
          <c:idx val="0"/>
          <c:order val="0"/>
          <c:dLbls>
            <c:dLbl>
              <c:idx val="0"/>
              <c:layout>
                <c:manualLayout>
                  <c:x val="-1.0074074191590249E-2"/>
                  <c:y val="3.6916393960129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In(0.00)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925926601643939E-2"/>
                  <c:y val="5.16829515441808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R1</a:t>
                    </a:r>
                  </a:p>
                  <a:p>
                    <a:r>
                      <a:rPr lang="en-US"/>
                      <a:t>(-20.05)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050876715815116E-2"/>
                  <c:y val="-2.90598279422830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TS1(-6.89)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050876715815074E-2"/>
                  <c:y val="4.98168479010567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P1</a:t>
                    </a:r>
                  </a:p>
                  <a:p>
                    <a:r>
                      <a:rPr lang="en-US"/>
                      <a:t>(-23.52)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4540627257651542E-2"/>
                  <c:y val="-5.81196558845661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TSgb</a:t>
                    </a:r>
                  </a:p>
                  <a:p>
                    <a:r>
                      <a:rPr lang="en-US"/>
                      <a:t>(-20.53)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6795751986733367E-2"/>
                  <c:y val="6.64224638680755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Pb-26.42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632501806121243E-2"/>
                  <c:y val="-6.22710598763208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TSba</a:t>
                    </a:r>
                  </a:p>
                  <a:p>
                    <a:r>
                      <a:rPr lang="en-US"/>
                      <a:t>(-8.68)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190971725762292E-2"/>
                  <c:y val="6.91946935735826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P2</a:t>
                    </a:r>
                  </a:p>
                  <a:p>
                    <a:r>
                      <a:rPr lang="en-US"/>
                      <a:t>(-32.91)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5481482245336717E-2"/>
                  <c:y val="-3.69163939601291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TS2(-31.94)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82962975595952"/>
                  <c:y val="2.9533115168103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P3</a:t>
                    </a:r>
                  </a:p>
                  <a:p>
                    <a:r>
                      <a:rPr lang="en-US"/>
                      <a:t>(-52.51)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Sheet7!$H$17:$H$26</c:f>
              <c:strCache>
                <c:ptCount val="10"/>
                <c:pt idx="0">
                  <c:v>Intl</c:v>
                </c:pt>
                <c:pt idx="1">
                  <c:v>R1</c:v>
                </c:pt>
                <c:pt idx="2">
                  <c:v>TS1</c:v>
                </c:pt>
                <c:pt idx="3">
                  <c:v>P1</c:v>
                </c:pt>
                <c:pt idx="4">
                  <c:v>Tsal</c:v>
                </c:pt>
                <c:pt idx="5">
                  <c:v>Pb</c:v>
                </c:pt>
                <c:pt idx="6">
                  <c:v>Tsbet</c:v>
                </c:pt>
                <c:pt idx="7">
                  <c:v>R1</c:v>
                </c:pt>
                <c:pt idx="8">
                  <c:v>TS2</c:v>
                </c:pt>
                <c:pt idx="9">
                  <c:v>P2</c:v>
                </c:pt>
              </c:strCache>
            </c:strRef>
          </c:xVal>
          <c:yVal>
            <c:numRef>
              <c:f>Sheet7!$K$17:$K$26</c:f>
              <c:numCache>
                <c:formatCode>General</c:formatCode>
                <c:ptCount val="10"/>
                <c:pt idx="0">
                  <c:v>0</c:v>
                </c:pt>
                <c:pt idx="1">
                  <c:v>-20.049407602366013</c:v>
                </c:pt>
                <c:pt idx="2">
                  <c:v>-6.8896067378740407</c:v>
                </c:pt>
                <c:pt idx="3">
                  <c:v>-23.517724398467728</c:v>
                </c:pt>
                <c:pt idx="4">
                  <c:v>-20.52952177845021</c:v>
                </c:pt>
                <c:pt idx="5">
                  <c:v>-26.420140126461284</c:v>
                </c:pt>
                <c:pt idx="6">
                  <c:v>-8.6812921150457036</c:v>
                </c:pt>
                <c:pt idx="7">
                  <c:v>-32.905335494494253</c:v>
                </c:pt>
                <c:pt idx="8">
                  <c:v>-31.937407594581806</c:v>
                </c:pt>
                <c:pt idx="9">
                  <c:v>-52.512770233590665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34096"/>
        <c:axId val="171634488"/>
      </c:scatterChart>
      <c:valAx>
        <c:axId val="17163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Coordinates</a:t>
                </a:r>
              </a:p>
            </c:rich>
          </c:tx>
          <c:layout>
            <c:manualLayout>
              <c:xMode val="edge"/>
              <c:yMode val="edge"/>
              <c:x val="0.36754426792119327"/>
              <c:y val="1.8786665682229504E-3"/>
            </c:manualLayout>
          </c:layout>
          <c:overlay val="0"/>
        </c:title>
        <c:majorTickMark val="in"/>
        <c:minorTickMark val="none"/>
        <c:tickLblPos val="high"/>
        <c:crossAx val="171634488"/>
        <c:crosses val="autoZero"/>
        <c:crossBetween val="midCat"/>
      </c:valAx>
      <c:valAx>
        <c:axId val="171634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Energy</a:t>
                </a:r>
                <a:r>
                  <a:rPr lang="en-US" baseline="0"/>
                  <a:t> in kcal/mol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6340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00621536383741"/>
          <c:y val="0.11101760372594907"/>
          <c:w val="0.75601167402754965"/>
          <c:h val="0.83541421647424663"/>
        </c:manualLayout>
      </c:layout>
      <c:scatterChart>
        <c:scatterStyle val="smoothMarker"/>
        <c:varyColors val="0"/>
        <c:ser>
          <c:idx val="0"/>
          <c:order val="0"/>
          <c:dLbls>
            <c:dLbl>
              <c:idx val="0"/>
              <c:layout>
                <c:manualLayout>
                  <c:x val="-1.0074074191590249E-2"/>
                  <c:y val="3.69163939601291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In(0.00)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925926601643939E-2"/>
                  <c:y val="5.16829515441808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R1</a:t>
                    </a:r>
                  </a:p>
                  <a:p>
                    <a:r>
                      <a:rPr lang="en-US"/>
                      <a:t>(-20.05)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050876715815116E-2"/>
                  <c:y val="-2.90598279422830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TS1(-6.89)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050876715815074E-2"/>
                  <c:y val="4.98168479010567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P1</a:t>
                    </a:r>
                  </a:p>
                  <a:p>
                    <a:r>
                      <a:rPr lang="en-US"/>
                      <a:t>(-23.52)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454062725765157E-2"/>
                  <c:y val="-5.81196558845661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TSgb</a:t>
                    </a:r>
                  </a:p>
                  <a:p>
                    <a:r>
                      <a:rPr lang="en-US"/>
                      <a:t>(-20.53)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6795751986733402E-2"/>
                  <c:y val="6.64224638680755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Pb-26.42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632501806121285E-2"/>
                  <c:y val="-6.22710598763208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TSba</a:t>
                    </a:r>
                  </a:p>
                  <a:p>
                    <a:r>
                      <a:rPr lang="en-US"/>
                      <a:t>(-8.68)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190971725762292E-2"/>
                  <c:y val="6.91946935735826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P2</a:t>
                    </a:r>
                  </a:p>
                  <a:p>
                    <a:r>
                      <a:rPr lang="en-US"/>
                      <a:t>(-31.81)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5481482245336745E-2"/>
                  <c:y val="-3.69163939601291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TS2(-30.62)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829629755959523"/>
                  <c:y val="2.95331151681033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P3</a:t>
                    </a:r>
                  </a:p>
                  <a:p>
                    <a:r>
                      <a:rPr lang="en-US"/>
                      <a:t>(-49.97)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Sheet7!$H$17:$H$26</c:f>
              <c:strCache>
                <c:ptCount val="10"/>
                <c:pt idx="0">
                  <c:v>Intl</c:v>
                </c:pt>
                <c:pt idx="1">
                  <c:v>R1</c:v>
                </c:pt>
                <c:pt idx="2">
                  <c:v>TS1</c:v>
                </c:pt>
                <c:pt idx="3">
                  <c:v>P1</c:v>
                </c:pt>
                <c:pt idx="4">
                  <c:v>Tsal</c:v>
                </c:pt>
                <c:pt idx="5">
                  <c:v>Pb</c:v>
                </c:pt>
                <c:pt idx="6">
                  <c:v>Tsbet</c:v>
                </c:pt>
                <c:pt idx="7">
                  <c:v>R1</c:v>
                </c:pt>
                <c:pt idx="8">
                  <c:v>TS2</c:v>
                </c:pt>
                <c:pt idx="9">
                  <c:v>P2</c:v>
                </c:pt>
              </c:strCache>
            </c:strRef>
          </c:xVal>
          <c:yVal>
            <c:numRef>
              <c:f>Sheet7!$K$17:$K$26</c:f>
              <c:numCache>
                <c:formatCode>General</c:formatCode>
                <c:ptCount val="10"/>
                <c:pt idx="0">
                  <c:v>0</c:v>
                </c:pt>
                <c:pt idx="1">
                  <c:v>-20.049407602366013</c:v>
                </c:pt>
                <c:pt idx="2">
                  <c:v>-6.8896067378740407</c:v>
                </c:pt>
                <c:pt idx="3">
                  <c:v>-23.517724398467728</c:v>
                </c:pt>
                <c:pt idx="4">
                  <c:v>-20.52952177845021</c:v>
                </c:pt>
                <c:pt idx="5">
                  <c:v>-26.420140126461284</c:v>
                </c:pt>
                <c:pt idx="6">
                  <c:v>-8.6812921150457036</c:v>
                </c:pt>
                <c:pt idx="7">
                  <c:v>-32.905335494494253</c:v>
                </c:pt>
                <c:pt idx="8">
                  <c:v>-31.937407594581806</c:v>
                </c:pt>
                <c:pt idx="9">
                  <c:v>-52.512770233590665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35272"/>
        <c:axId val="171635664"/>
      </c:scatterChart>
      <c:valAx>
        <c:axId val="171635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Coordinates</a:t>
                </a:r>
              </a:p>
            </c:rich>
          </c:tx>
          <c:layout>
            <c:manualLayout>
              <c:xMode val="edge"/>
              <c:yMode val="edge"/>
              <c:x val="0.36754426792119332"/>
              <c:y val="1.8786665682229509E-3"/>
            </c:manualLayout>
          </c:layout>
          <c:overlay val="0"/>
        </c:title>
        <c:majorTickMark val="in"/>
        <c:minorTickMark val="none"/>
        <c:tickLblPos val="high"/>
        <c:crossAx val="171635664"/>
        <c:crosses val="autoZero"/>
        <c:crossBetween val="midCat"/>
      </c:valAx>
      <c:valAx>
        <c:axId val="171635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Energy</a:t>
                </a:r>
                <a:r>
                  <a:rPr lang="en-US" baseline="0"/>
                  <a:t> in kcal/mol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635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14171669978119"/>
          <c:y val="4.2106807946705724E-2"/>
          <c:w val="0.68596981627296583"/>
          <c:h val="0.8972828044747635"/>
        </c:manualLayout>
      </c:layout>
      <c:scatterChart>
        <c:scatterStyle val="smoothMarker"/>
        <c:varyColors val="0"/>
        <c:ser>
          <c:idx val="0"/>
          <c:order val="0"/>
          <c:tx>
            <c:v>A type approach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</c:marker>
          <c:dLbls>
            <c:dLbl>
              <c:idx val="1"/>
              <c:layout>
                <c:manualLayout>
                  <c:x val="-6.3718468297562947E-2"/>
                  <c:y val="5.5971147089953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9.85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Sheet5!$S$7:$S$9</c:f>
              <c:numCache>
                <c:formatCode>General</c:formatCode>
                <c:ptCount val="3"/>
                <c:pt idx="0">
                  <c:v>0</c:v>
                </c:pt>
                <c:pt idx="1">
                  <c:v>8.4608491071024918</c:v>
                </c:pt>
                <c:pt idx="2">
                  <c:v>-5.8646080583520295</c:v>
                </c:pt>
              </c:numCache>
            </c:numRef>
          </c:yVal>
          <c:smooth val="1"/>
        </c:ser>
        <c:ser>
          <c:idx val="1"/>
          <c:order val="1"/>
          <c:tx>
            <c:v>B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251624882499029E-2"/>
                  <c:y val="-6.0243642842954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584236045832757E-3"/>
                  <c:y val="-1.882613838842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Sheet5!$S$11:$S$13</c:f>
              <c:numCache>
                <c:formatCode>General</c:formatCode>
                <c:ptCount val="3"/>
                <c:pt idx="0">
                  <c:v>0</c:v>
                </c:pt>
                <c:pt idx="1">
                  <c:v>13.159800864491979</c:v>
                </c:pt>
                <c:pt idx="2">
                  <c:v>-3.4683167961017087</c:v>
                </c:pt>
              </c:numCache>
            </c:numRef>
          </c:yVal>
          <c:smooth val="1"/>
        </c:ser>
        <c:ser>
          <c:idx val="2"/>
          <c:order val="2"/>
          <c:tx>
            <c:v>C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085319300832074E-2"/>
                  <c:y val="-4.8947959809900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584236045832757E-3"/>
                  <c:y val="-2.635659374379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Sheet5!$S$15:$S$17</c:f>
              <c:numCache>
                <c:formatCode>General</c:formatCode>
                <c:ptCount val="3"/>
                <c:pt idx="0">
                  <c:v>0</c:v>
                </c:pt>
                <c:pt idx="1">
                  <c:v>8.3602655292402819</c:v>
                </c:pt>
                <c:pt idx="2">
                  <c:v>-5.4203372535086052</c:v>
                </c:pt>
              </c:numCache>
            </c:numRef>
          </c:yVal>
          <c:smooth val="1"/>
        </c:ser>
        <c:ser>
          <c:idx val="3"/>
          <c:order val="3"/>
          <c:tx>
            <c:v>D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16847209166552E-2"/>
                  <c:y val="-4.894795980990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Sheet5!$S$19:$S$21</c:f>
              <c:numCache>
                <c:formatCode>General</c:formatCode>
                <c:ptCount val="3"/>
                <c:pt idx="0">
                  <c:v>0</c:v>
                </c:pt>
                <c:pt idx="1">
                  <c:v>18.586036712114094</c:v>
                </c:pt>
                <c:pt idx="2">
                  <c:v>1.0448480758078744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73032"/>
        <c:axId val="172284680"/>
      </c:scatterChart>
      <c:valAx>
        <c:axId val="172273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Reaction Coordinates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376326968016483"/>
              <c:y val="0.910387581271104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284680"/>
        <c:crosses val="autoZero"/>
        <c:crossBetween val="midCat"/>
      </c:valAx>
      <c:valAx>
        <c:axId val="172284680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crossAx val="172273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76640419947545"/>
          <c:y val="4.2106896487668098E-2"/>
          <c:w val="0.68596981627296583"/>
          <c:h val="0.8972828044747635"/>
        </c:manualLayout>
      </c:layout>
      <c:scatterChart>
        <c:scatterStyle val="smoothMarker"/>
        <c:varyColors val="0"/>
        <c:ser>
          <c:idx val="0"/>
          <c:order val="0"/>
          <c:tx>
            <c:v>A type approach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</c:marker>
          <c:dLbls>
            <c:dLbl>
              <c:idx val="1"/>
              <c:layout>
                <c:manualLayout>
                  <c:x val="-6.3718468297562947E-2"/>
                  <c:y val="5.5971147089953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9.86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Sheet5!$U$7:$U$9</c:f>
              <c:numCache>
                <c:formatCode>General</c:formatCode>
                <c:ptCount val="3"/>
                <c:pt idx="0">
                  <c:v>0</c:v>
                </c:pt>
                <c:pt idx="1">
                  <c:v>9.8562430941393124</c:v>
                </c:pt>
                <c:pt idx="2">
                  <c:v>-6.1045929827938901</c:v>
                </c:pt>
              </c:numCache>
            </c:numRef>
          </c:yVal>
          <c:smooth val="1"/>
        </c:ser>
        <c:ser>
          <c:idx val="1"/>
          <c:order val="1"/>
          <c:tx>
            <c:v>B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251624882499029E-2"/>
                  <c:y val="-6.0243642842954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60507994251479E-3"/>
                  <c:y val="7.7535058539512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Sheet5!$U$11:$U$13</c:f>
              <c:numCache>
                <c:formatCode>General</c:formatCode>
                <c:ptCount val="3"/>
                <c:pt idx="0">
                  <c:v>0</c:v>
                </c:pt>
                <c:pt idx="1">
                  <c:v>13.600388185780961</c:v>
                </c:pt>
                <c:pt idx="2">
                  <c:v>-4.1155557104427656</c:v>
                </c:pt>
              </c:numCache>
            </c:numRef>
          </c:yVal>
          <c:smooth val="1"/>
        </c:ser>
        <c:ser>
          <c:idx val="2"/>
          <c:order val="2"/>
          <c:tx>
            <c:v>C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085319300832074E-2"/>
                  <c:y val="-4.8947959809900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60507994251479E-3"/>
                  <c:y val="-8.264926665625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Sheet5!$U$15:$U$17</c:f>
              <c:numCache>
                <c:formatCode>General</c:formatCode>
                <c:ptCount val="3"/>
                <c:pt idx="0">
                  <c:v>0</c:v>
                </c:pt>
                <c:pt idx="1">
                  <c:v>9.8630641278998468</c:v>
                </c:pt>
                <c:pt idx="2">
                  <c:v>-5.7990520886541823</c:v>
                </c:pt>
              </c:numCache>
            </c:numRef>
          </c:yVal>
          <c:smooth val="1"/>
        </c:ser>
        <c:ser>
          <c:idx val="3"/>
          <c:order val="3"/>
          <c:tx>
            <c:v>D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16847209166552E-2"/>
                  <c:y val="-4.894795980990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Sheet5!$M$7:$M$9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Sheet5!$U$19:$U$21</c:f>
              <c:numCache>
                <c:formatCode>General</c:formatCode>
                <c:ptCount val="3"/>
                <c:pt idx="0">
                  <c:v>0</c:v>
                </c:pt>
                <c:pt idx="1">
                  <c:v>19.496403119792685</c:v>
                </c:pt>
                <c:pt idx="2">
                  <c:v>0.4288842597079548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354520"/>
        <c:axId val="172355928"/>
      </c:scatterChart>
      <c:valAx>
        <c:axId val="172354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Reaction Coordinates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376326968016483"/>
              <c:y val="0.910387581271104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355928"/>
        <c:crosses val="autoZero"/>
        <c:crossBetween val="midCat"/>
      </c:valAx>
      <c:valAx>
        <c:axId val="172355928"/>
        <c:scaling>
          <c:orientation val="minMax"/>
          <c:max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Relative energy in kcal/mol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354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ja-JP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000" b="1" dirty="0" smtClean="0">
                <a:latin typeface="Times New Roman" pitchFamily="18" charset="0"/>
                <a:cs typeface="Times New Roman" pitchFamily="18" charset="0"/>
              </a:rPr>
              <a:t>Reaction coordinates</a:t>
            </a:r>
            <a:endParaRPr lang="ja-JP" altLang="en-US" sz="10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01490069646826"/>
          <c:y val="0.13636397264631828"/>
          <c:w val="0.84527249054498155"/>
          <c:h val="0.75426916349665252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4F81BD"/>
              </a:solidFill>
            </c:spPr>
          </c:marker>
          <c:dLbls>
            <c:dLbl>
              <c:idx val="0"/>
              <c:layout>
                <c:manualLayout>
                  <c:x val="7.1506324837656296E-3"/>
                  <c:y val="2.18101759067967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 (0.00)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619422572178477E-2"/>
                  <c:y val="3.97022435935844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R1(-20.82)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45406824146981E-2"/>
                  <c:y val="-2.9776682695188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TS1(-12.64)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488188976377951E-2"/>
                  <c:y val="3.97022435935844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P1</a:t>
                    </a:r>
                  </a:p>
                  <a:p>
                    <a:r>
                      <a:rPr lang="en-US"/>
                      <a:t>(-26.69)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742782152231088E-2"/>
                  <c:y val="2.9776682695188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R2(-39.78)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TS2(-</a:t>
                    </a:r>
                    <a:r>
                      <a:rPr lang="en-US" dirty="0" smtClean="0"/>
                      <a:t>37.57)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622047244094585E-2"/>
                  <c:y val="2.9776682695188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P2(-51.90)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TS3(-31.95)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P3(-51.40)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Sheet8!$D$19:$D$25</c:f>
              <c:strCache>
                <c:ptCount val="7"/>
                <c:pt idx="0">
                  <c:v>cation complex</c:v>
                </c:pt>
                <c:pt idx="1">
                  <c:v>c-pi complex</c:v>
                </c:pt>
                <c:pt idx="2">
                  <c:v>TS1</c:v>
                </c:pt>
                <c:pt idx="3">
                  <c:v>P1</c:v>
                </c:pt>
                <c:pt idx="4">
                  <c:v>R2</c:v>
                </c:pt>
                <c:pt idx="5">
                  <c:v>TS2</c:v>
                </c:pt>
                <c:pt idx="6">
                  <c:v>P2</c:v>
                </c:pt>
              </c:strCache>
            </c:strRef>
          </c:xVal>
          <c:yVal>
            <c:numRef>
              <c:f>Sheet8!$G$19:$G$25</c:f>
              <c:numCache>
                <c:formatCode>General</c:formatCode>
                <c:ptCount val="7"/>
                <c:pt idx="0">
                  <c:v>0</c:v>
                </c:pt>
                <c:pt idx="1">
                  <c:v>-20.824827984574977</c:v>
                </c:pt>
                <c:pt idx="2">
                  <c:v>-12.63949969308255</c:v>
                </c:pt>
                <c:pt idx="3">
                  <c:v>-26.689436042926978</c:v>
                </c:pt>
                <c:pt idx="4">
                  <c:v>-39.78442014467376</c:v>
                </c:pt>
                <c:pt idx="5">
                  <c:v>-37.569341220155479</c:v>
                </c:pt>
                <c:pt idx="6">
                  <c:v>-51.897565704693648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918864"/>
        <c:axId val="172919248"/>
      </c:scatterChart>
      <c:valAx>
        <c:axId val="1729188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Times New Roman" pitchFamily="18" charset="0"/>
                <a:ea typeface="ＭＳ Ｐゴシック"/>
                <a:cs typeface="Times New Roman" pitchFamily="18" charset="0"/>
              </a:defRPr>
            </a:pPr>
            <a:endParaRPr lang="ja-JP"/>
          </a:p>
        </c:txPr>
        <c:crossAx val="172919248"/>
        <c:crosses val="autoZero"/>
        <c:crossBetween val="midCat"/>
      </c:valAx>
      <c:valAx>
        <c:axId val="172919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Relative</a:t>
                </a: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 energy in kcal/mol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9460185587037835E-2"/>
              <c:y val="0.312704405333856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ja-JP"/>
          </a:p>
        </c:txPr>
        <c:crossAx val="17291886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000" b="1" dirty="0" smtClean="0">
                <a:latin typeface="Times New Roman" pitchFamily="18" charset="0"/>
                <a:cs typeface="Times New Roman" pitchFamily="18" charset="0"/>
              </a:rPr>
              <a:t>Reaction coordinates</a:t>
            </a:r>
            <a:endParaRPr lang="ja-JP" altLang="en-US" sz="10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882885840829999"/>
          <c:y val="0.13019277983689823"/>
          <c:w val="0.78752975643421264"/>
          <c:h val="0.75757762581287935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4F81BD"/>
              </a:solidFill>
            </c:spPr>
          </c:marker>
          <c:dLbls>
            <c:dLbl>
              <c:idx val="0"/>
              <c:layout>
                <c:manualLayout>
                  <c:x val="4.498556211408055E-3"/>
                  <c:y val="2.67441740753254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 (0.00)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619422572178477E-2"/>
                  <c:y val="3.97022435935844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R1(-20.82)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45406824146995E-2"/>
                  <c:y val="-2.9776682695188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TS1(-12.64)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488188976377951E-2"/>
                  <c:y val="3.97022435935844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P1</a:t>
                    </a:r>
                  </a:p>
                  <a:p>
                    <a:r>
                      <a:rPr lang="en-US"/>
                      <a:t>(-26.69)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742782152231088E-2"/>
                  <c:y val="2.9776682695188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R2(-35.67)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TS2(-33.31)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622047244094592E-2"/>
                  <c:y val="2.9776682695188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P2(-50.84)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TS3(-31.95)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P3(-51.40)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Sheet8!$D$7:$D$13</c:f>
              <c:strCache>
                <c:ptCount val="7"/>
                <c:pt idx="0">
                  <c:v>cation complex</c:v>
                </c:pt>
                <c:pt idx="1">
                  <c:v>c-pi complex</c:v>
                </c:pt>
                <c:pt idx="2">
                  <c:v>TS1</c:v>
                </c:pt>
                <c:pt idx="3">
                  <c:v>P1</c:v>
                </c:pt>
                <c:pt idx="4">
                  <c:v>R2</c:v>
                </c:pt>
                <c:pt idx="5">
                  <c:v>TS2</c:v>
                </c:pt>
                <c:pt idx="6">
                  <c:v>P2</c:v>
                </c:pt>
              </c:strCache>
            </c:strRef>
          </c:xVal>
          <c:yVal>
            <c:numRef>
              <c:f>Sheet8!$G$7:$G$13</c:f>
              <c:numCache>
                <c:formatCode>General</c:formatCode>
                <c:ptCount val="7"/>
                <c:pt idx="0">
                  <c:v>0</c:v>
                </c:pt>
                <c:pt idx="1">
                  <c:v>-20.824827984574977</c:v>
                </c:pt>
                <c:pt idx="2">
                  <c:v>-12.63949969308255</c:v>
                </c:pt>
                <c:pt idx="3">
                  <c:v>-26.420102475831406</c:v>
                </c:pt>
                <c:pt idx="4">
                  <c:v>-35.66774119122465</c:v>
                </c:pt>
                <c:pt idx="5">
                  <c:v>-33.310650478596017</c:v>
                </c:pt>
                <c:pt idx="6">
                  <c:v>-50.84151030038403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85536"/>
        <c:axId val="122785928"/>
      </c:scatterChart>
      <c:valAx>
        <c:axId val="1227855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Times New Roman" pitchFamily="18" charset="0"/>
                <a:ea typeface="ＭＳ Ｐゴシック"/>
                <a:cs typeface="Times New Roman" pitchFamily="18" charset="0"/>
              </a:defRPr>
            </a:pPr>
            <a:endParaRPr lang="ja-JP"/>
          </a:p>
        </c:txPr>
        <c:crossAx val="122785928"/>
        <c:crosses val="autoZero"/>
        <c:crossBetween val="midCat"/>
      </c:valAx>
      <c:valAx>
        <c:axId val="122785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Relative</a:t>
                </a: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 energy in kcal/mol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ja-JP"/>
          </a:p>
        </c:txPr>
        <c:crossAx val="1227855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000" b="1" dirty="0" smtClean="0">
                <a:latin typeface="Times New Roman" pitchFamily="18" charset="0"/>
                <a:cs typeface="Times New Roman" pitchFamily="18" charset="0"/>
              </a:rPr>
              <a:t>Reaction coordinates</a:t>
            </a:r>
            <a:endParaRPr lang="ja-JP" altLang="en-US" sz="10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75771411946357"/>
          <c:y val="0.13636397264631828"/>
          <c:w val="0.78752975643421264"/>
          <c:h val="0.75757762581287935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4F81BD"/>
              </a:solidFill>
            </c:spPr>
          </c:marker>
          <c:dLbls>
            <c:dLbl>
              <c:idx val="0"/>
              <c:layout>
                <c:manualLayout>
                  <c:x val="0"/>
                  <c:y val="1.9652871485695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 (0.00)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6614173228346525E-2"/>
                  <c:y val="3.30852029946538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R1</a:t>
                    </a:r>
                  </a:p>
                  <a:p>
                    <a:r>
                      <a:rPr lang="en-US"/>
                      <a:t>(-20.82)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TS1(-12.64)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74278215223113E-2"/>
                  <c:y val="2.97766826951883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P1(-26.69)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701322821121733E-2"/>
                  <c:y val="-2.94793072285427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TS2(-23.70)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P2(-29.30)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1863517060367453E-2"/>
                  <c:y val="2.9776682695188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R2</a:t>
                    </a:r>
                  </a:p>
                  <a:p>
                    <a:r>
                      <a:rPr lang="en-US"/>
                      <a:t>(-41.95)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TS2(-31.95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23359580052608E-2"/>
                  <c:y val="1.98511217967922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P3(-51.40)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Sheet8!$D$31:$D$39</c:f>
              <c:strCache>
                <c:ptCount val="9"/>
                <c:pt idx="0">
                  <c:v>cation complex</c:v>
                </c:pt>
                <c:pt idx="1">
                  <c:v>c-pi complex</c:v>
                </c:pt>
                <c:pt idx="2">
                  <c:v>TS1</c:v>
                </c:pt>
                <c:pt idx="3">
                  <c:v>P1</c:v>
                </c:pt>
                <c:pt idx="4">
                  <c:v>TSrotn</c:v>
                </c:pt>
                <c:pt idx="5">
                  <c:v>Protn</c:v>
                </c:pt>
                <c:pt idx="6">
                  <c:v>R2</c:v>
                </c:pt>
                <c:pt idx="7">
                  <c:v>TS2</c:v>
                </c:pt>
                <c:pt idx="8">
                  <c:v>P2</c:v>
                </c:pt>
              </c:strCache>
            </c:strRef>
          </c:xVal>
          <c:yVal>
            <c:numRef>
              <c:f>Sheet8!$G$31:$G$39</c:f>
              <c:numCache>
                <c:formatCode>General</c:formatCode>
                <c:ptCount val="9"/>
                <c:pt idx="0">
                  <c:v>0</c:v>
                </c:pt>
                <c:pt idx="1">
                  <c:v>-20.824827984574977</c:v>
                </c:pt>
                <c:pt idx="2">
                  <c:v>-12.63949969308255</c:v>
                </c:pt>
                <c:pt idx="3">
                  <c:v>-26.689436042926978</c:v>
                </c:pt>
                <c:pt idx="4">
                  <c:v>-23.698365702146127</c:v>
                </c:pt>
                <c:pt idx="5">
                  <c:v>-29.299909018353073</c:v>
                </c:pt>
                <c:pt idx="6">
                  <c:v>-41.954550527833597</c:v>
                </c:pt>
                <c:pt idx="7">
                  <c:v>-31.616185225586705</c:v>
                </c:pt>
                <c:pt idx="8">
                  <c:v>-51.404060465144795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89848"/>
        <c:axId val="122790240"/>
      </c:scatterChart>
      <c:valAx>
        <c:axId val="1227898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Times New Roman" pitchFamily="18" charset="0"/>
                <a:ea typeface="ＭＳ Ｐゴシック"/>
                <a:cs typeface="Times New Roman" pitchFamily="18" charset="0"/>
              </a:defRPr>
            </a:pPr>
            <a:endParaRPr lang="ja-JP"/>
          </a:p>
        </c:txPr>
        <c:crossAx val="122790240"/>
        <c:crosses val="autoZero"/>
        <c:crossBetween val="midCat"/>
      </c:valAx>
      <c:valAx>
        <c:axId val="12279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Relative</a:t>
                </a: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 energy in kcal/mol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ja-JP"/>
          </a:p>
        </c:txPr>
        <c:crossAx val="1227898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000" b="1" dirty="0" smtClean="0"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altLang="ja-JP" sz="1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00" b="1" dirty="0" smtClean="0">
                <a:latin typeface="Times New Roman" pitchFamily="18" charset="0"/>
                <a:cs typeface="Times New Roman" pitchFamily="18" charset="0"/>
              </a:rPr>
              <a:t>coordinates</a:t>
            </a:r>
            <a:endParaRPr lang="ja-JP" altLang="en-US" sz="10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75771411946357"/>
          <c:y val="0.13636397264631828"/>
          <c:w val="0.78752975643421264"/>
          <c:h val="0.75757762581287935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4F81BD"/>
              </a:solidFill>
            </c:spPr>
          </c:marker>
          <c:dLbls>
            <c:dLbl>
              <c:idx val="0"/>
              <c:layout>
                <c:manualLayout>
                  <c:x val="2.4474591230965945E-3"/>
                  <c:y val="1.93551828455166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 (0.00)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6614173228346525E-2"/>
                  <c:y val="3.30852029946538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R1</a:t>
                    </a:r>
                  </a:p>
                  <a:p>
                    <a:r>
                      <a:rPr lang="en-US"/>
                      <a:t>(-20.82)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TS1(-12.64)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74278215223113E-2"/>
                  <c:y val="2.97766826951883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P1(-26.69)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054264215738728E-2"/>
                  <c:y val="-3.22586380758611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TS2(-23.70)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989501312335929E-2"/>
                  <c:y val="4.96278044919806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P2</a:t>
                    </a:r>
                  </a:p>
                  <a:p>
                    <a:r>
                      <a:rPr lang="en-US"/>
                      <a:t>(-29.30)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1863517060367453E-2"/>
                  <c:y val="2.9776682695188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R2</a:t>
                    </a:r>
                  </a:p>
                  <a:p>
                    <a:r>
                      <a:rPr lang="en-US"/>
                      <a:t>(-42.28)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8949182461931959E-2"/>
                  <c:y val="-3.22586380758611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TS2(-</a:t>
                    </a:r>
                    <a:r>
                      <a:rPr lang="en-US" dirty="0"/>
                      <a:t>25.40)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23359580052608E-2"/>
                  <c:y val="1.98511217967922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P3(-48.74)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Sheet8!$D$45:$D$53</c:f>
              <c:strCache>
                <c:ptCount val="9"/>
                <c:pt idx="0">
                  <c:v>cation complex</c:v>
                </c:pt>
                <c:pt idx="1">
                  <c:v>c-pi complex</c:v>
                </c:pt>
                <c:pt idx="2">
                  <c:v>TS1</c:v>
                </c:pt>
                <c:pt idx="3">
                  <c:v>P1</c:v>
                </c:pt>
                <c:pt idx="4">
                  <c:v>TSrotn</c:v>
                </c:pt>
                <c:pt idx="5">
                  <c:v>Protn</c:v>
                </c:pt>
                <c:pt idx="6">
                  <c:v>R2</c:v>
                </c:pt>
                <c:pt idx="7">
                  <c:v>TS2</c:v>
                </c:pt>
                <c:pt idx="8">
                  <c:v>P2</c:v>
                </c:pt>
              </c:strCache>
            </c:strRef>
          </c:xVal>
          <c:yVal>
            <c:numRef>
              <c:f>Sheet8!$G$45:$G$53</c:f>
              <c:numCache>
                <c:formatCode>General</c:formatCode>
                <c:ptCount val="9"/>
                <c:pt idx="0">
                  <c:v>0</c:v>
                </c:pt>
                <c:pt idx="1">
                  <c:v>-20.824827984574977</c:v>
                </c:pt>
                <c:pt idx="2">
                  <c:v>-12.63949969308255</c:v>
                </c:pt>
                <c:pt idx="3">
                  <c:v>-26.689436042926978</c:v>
                </c:pt>
                <c:pt idx="4">
                  <c:v>-23.698365702146127</c:v>
                </c:pt>
                <c:pt idx="5">
                  <c:v>-29.299909018353073</c:v>
                </c:pt>
                <c:pt idx="6">
                  <c:v>-42.281658940589693</c:v>
                </c:pt>
                <c:pt idx="7">
                  <c:v>-25.399581707825899</c:v>
                </c:pt>
                <c:pt idx="8">
                  <c:v>-48.73551143916211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91024"/>
        <c:axId val="122791416"/>
      </c:scatterChart>
      <c:valAx>
        <c:axId val="1227910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Times New Roman" pitchFamily="18" charset="0"/>
                <a:ea typeface="ＭＳ Ｐゴシック"/>
                <a:cs typeface="Times New Roman" pitchFamily="18" charset="0"/>
              </a:defRPr>
            </a:pPr>
            <a:endParaRPr lang="ja-JP"/>
          </a:p>
        </c:txPr>
        <c:crossAx val="122791416"/>
        <c:crosses val="autoZero"/>
        <c:crossBetween val="midCat"/>
      </c:valAx>
      <c:valAx>
        <c:axId val="122791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Relative</a:t>
                </a: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 energy in kcal/mol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ja-JP"/>
          </a:p>
        </c:txPr>
        <c:crossAx val="1227910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439632545932"/>
          <c:y val="0.14694108572420231"/>
          <c:w val="0.68030193083726243"/>
          <c:h val="0.83050990859354146"/>
        </c:manualLayout>
      </c:layout>
      <c:scatterChart>
        <c:scatterStyle val="smoothMarker"/>
        <c:varyColors val="0"/>
        <c:ser>
          <c:idx val="0"/>
          <c:order val="0"/>
          <c:tx>
            <c:v>Isotatic</c:v>
          </c:tx>
          <c:dLbls>
            <c:dLbl>
              <c:idx val="0"/>
              <c:layout>
                <c:manualLayout>
                  <c:x val="1.8071375632142422E-2"/>
                  <c:y val="3.7362635925792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In(0.00)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R1(-20.05)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377580354605546E-2"/>
                  <c:y val="-3.7362635925792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TS1(-</a:t>
                    </a:r>
                    <a:r>
                      <a:rPr lang="en-US" dirty="0"/>
                      <a:t>6.89)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391800433469081"/>
                  <c:y val="6.64224638680755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P1(-23.52)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612002889793895E-2"/>
                  <c:y val="6.64224638680755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R2(-31.23)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703877438263631E-2"/>
                  <c:y val="-4.56654439093019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-TS2(17.74)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P2(-42.98)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Sheet7!$H$42:$H$48</c:f>
              <c:strCache>
                <c:ptCount val="7"/>
                <c:pt idx="0">
                  <c:v>Intl</c:v>
                </c:pt>
                <c:pt idx="1">
                  <c:v>R1</c:v>
                </c:pt>
                <c:pt idx="2">
                  <c:v>TS1</c:v>
                </c:pt>
                <c:pt idx="3">
                  <c:v>P1</c:v>
                </c:pt>
                <c:pt idx="4">
                  <c:v>R1</c:v>
                </c:pt>
                <c:pt idx="5">
                  <c:v>TS2</c:v>
                </c:pt>
                <c:pt idx="6">
                  <c:v>P2</c:v>
                </c:pt>
              </c:strCache>
            </c:strRef>
          </c:xVal>
          <c:yVal>
            <c:numRef>
              <c:f>Sheet7!$K$42:$K$48</c:f>
              <c:numCache>
                <c:formatCode>General</c:formatCode>
                <c:ptCount val="7"/>
                <c:pt idx="0">
                  <c:v>0</c:v>
                </c:pt>
                <c:pt idx="1">
                  <c:v>-20.049407602366013</c:v>
                </c:pt>
                <c:pt idx="2">
                  <c:v>-6.8896067378740407</c:v>
                </c:pt>
                <c:pt idx="3">
                  <c:v>-23.517724398467728</c:v>
                </c:pt>
                <c:pt idx="4">
                  <c:v>-31.233962609540693</c:v>
                </c:pt>
                <c:pt idx="5">
                  <c:v>-17.737477529515701</c:v>
                </c:pt>
                <c:pt idx="6">
                  <c:v>-42.976475663206045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31744"/>
        <c:axId val="171632136"/>
      </c:scatterChart>
      <c:valAx>
        <c:axId val="171631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Coordinates</a:t>
                </a:r>
              </a:p>
            </c:rich>
          </c:tx>
          <c:layout>
            <c:manualLayout>
              <c:xMode val="edge"/>
              <c:yMode val="edge"/>
              <c:x val="0.36754433788634444"/>
              <c:y val="2.7720264669983032E-2"/>
            </c:manualLayout>
          </c:layout>
          <c:overlay val="0"/>
        </c:title>
        <c:majorTickMark val="in"/>
        <c:minorTickMark val="none"/>
        <c:tickLblPos val="high"/>
        <c:txPr>
          <a:bodyPr/>
          <a:lstStyle/>
          <a:p>
            <a:pPr>
              <a:defRPr b="1"/>
            </a:pPr>
            <a:endParaRPr lang="ja-JP"/>
          </a:p>
        </c:txPr>
        <c:crossAx val="171632136"/>
        <c:crosses val="autoZero"/>
        <c:crossBetween val="midCat"/>
      </c:valAx>
      <c:valAx>
        <c:axId val="171632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Energy in kcal/mol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6317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5439632545932"/>
          <c:y val="0.13098256325347957"/>
          <c:w val="0.75601167402754965"/>
          <c:h val="0.83541421647424641"/>
        </c:manualLayout>
      </c:layout>
      <c:scatterChart>
        <c:scatterStyle val="smoothMarker"/>
        <c:varyColors val="0"/>
        <c:ser>
          <c:idx val="0"/>
          <c:order val="0"/>
          <c:dLbls>
            <c:dLbl>
              <c:idx val="0"/>
              <c:layout>
                <c:manualLayout>
                  <c:x val="-1.0074074191590249E-2"/>
                  <c:y val="3.691639396012914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In(0.00)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925926601643939E-2"/>
                  <c:y val="5.168295154418080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R1</a:t>
                    </a:r>
                  </a:p>
                  <a:p>
                    <a:r>
                      <a:rPr lang="en-US" b="1"/>
                      <a:t>(-20.05)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050876715815116E-2"/>
                  <c:y val="-2.905982794228308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TS1(-6.89)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050876715815074E-2"/>
                  <c:y val="4.981684790105673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P1</a:t>
                    </a:r>
                  </a:p>
                  <a:p>
                    <a:r>
                      <a:rPr lang="en-US" b="1"/>
                      <a:t>(-23.52)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4540627257651514E-2"/>
                  <c:y val="-5.811965588456612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TSgb</a:t>
                    </a:r>
                  </a:p>
                  <a:p>
                    <a:r>
                      <a:rPr lang="en-US" b="1"/>
                      <a:t>(-20.53)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6795751986733339E-2"/>
                  <c:y val="6.642246386807557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/>
                      <a:t>Pb</a:t>
                    </a:r>
                    <a:endParaRPr lang="en-US" b="1" dirty="0" smtClean="0"/>
                  </a:p>
                  <a:p>
                    <a:r>
                      <a:rPr lang="en-US" b="1" dirty="0" smtClean="0"/>
                      <a:t>(-26.42)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632501806121209E-2"/>
                  <c:y val="-6.227105987632085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TSba</a:t>
                    </a:r>
                  </a:p>
                  <a:p>
                    <a:r>
                      <a:rPr lang="en-US" b="1"/>
                      <a:t>(-8.68)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190971725762292E-2"/>
                  <c:y val="6.919469357358262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P2</a:t>
                    </a:r>
                  </a:p>
                  <a:p>
                    <a:r>
                      <a:rPr lang="en-US" b="1"/>
                      <a:t>(-29.52)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5481482245336675E-2"/>
                  <c:y val="-3.691639396012915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TS2(-25.97)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829629755959515"/>
                  <c:y val="2.953311516810333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P3</a:t>
                    </a:r>
                  </a:p>
                  <a:p>
                    <a:r>
                      <a:rPr lang="en-US" b="1"/>
                      <a:t>(-47.69)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Sheet7!$H$30:$H$39</c:f>
              <c:strCache>
                <c:ptCount val="10"/>
                <c:pt idx="0">
                  <c:v>Intl</c:v>
                </c:pt>
                <c:pt idx="1">
                  <c:v>R1</c:v>
                </c:pt>
                <c:pt idx="2">
                  <c:v>TS1</c:v>
                </c:pt>
                <c:pt idx="3">
                  <c:v>P1</c:v>
                </c:pt>
                <c:pt idx="4">
                  <c:v>Tsal</c:v>
                </c:pt>
                <c:pt idx="5">
                  <c:v>Pb</c:v>
                </c:pt>
                <c:pt idx="6">
                  <c:v>Tsbet</c:v>
                </c:pt>
                <c:pt idx="7">
                  <c:v>R1</c:v>
                </c:pt>
                <c:pt idx="8">
                  <c:v>TS2</c:v>
                </c:pt>
                <c:pt idx="9">
                  <c:v>P2</c:v>
                </c:pt>
              </c:strCache>
            </c:strRef>
          </c:xVal>
          <c:yVal>
            <c:numRef>
              <c:f>Sheet7!$K$30:$K$39</c:f>
              <c:numCache>
                <c:formatCode>General</c:formatCode>
                <c:ptCount val="10"/>
                <c:pt idx="0">
                  <c:v>0</c:v>
                </c:pt>
                <c:pt idx="1">
                  <c:v>-20.049407602366013</c:v>
                </c:pt>
                <c:pt idx="2">
                  <c:v>-6.8896067378740407</c:v>
                </c:pt>
                <c:pt idx="3">
                  <c:v>-23.517724398467728</c:v>
                </c:pt>
                <c:pt idx="4">
                  <c:v>-20.52952177845021</c:v>
                </c:pt>
                <c:pt idx="5">
                  <c:v>-26.420140126461284</c:v>
                </c:pt>
                <c:pt idx="6">
                  <c:v>-8.6812921150457036</c:v>
                </c:pt>
                <c:pt idx="7">
                  <c:v>-29.517277227425328</c:v>
                </c:pt>
                <c:pt idx="8">
                  <c:v>-25.971745325850925</c:v>
                </c:pt>
                <c:pt idx="9">
                  <c:v>-47.687783092666237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32920"/>
        <c:axId val="171633312"/>
      </c:scatterChart>
      <c:valAx>
        <c:axId val="171632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Coordinates</a:t>
                </a:r>
              </a:p>
            </c:rich>
          </c:tx>
          <c:layout>
            <c:manualLayout>
              <c:xMode val="edge"/>
              <c:yMode val="edge"/>
              <c:x val="0.36754426792119316"/>
              <c:y val="1.8786665682229498E-3"/>
            </c:manualLayout>
          </c:layout>
          <c:overlay val="0"/>
        </c:title>
        <c:majorTickMark val="in"/>
        <c:minorTickMark val="none"/>
        <c:tickLblPos val="high"/>
        <c:crossAx val="171633312"/>
        <c:crosses val="autoZero"/>
        <c:crossBetween val="midCat"/>
      </c:valAx>
      <c:valAx>
        <c:axId val="171633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Energy</a:t>
                </a:r>
                <a:r>
                  <a:rPr lang="en-US" baseline="0"/>
                  <a:t> in kcal/mol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6329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0.04804</cdr:x>
      <cdr:y>0.16653</cdr:y>
    </cdr:from>
    <cdr:to>
      <cdr:x>0.09643</cdr:x>
      <cdr:y>0.75576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620561" y="1430458"/>
          <a:ext cx="1987468" cy="2499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0.68828</cdr:x>
      <cdr:y>0.18307</cdr:y>
    </cdr:from>
    <cdr:to>
      <cdr:x>0.81587</cdr:x>
      <cdr:y>0.29257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3555581" y="617505"/>
          <a:ext cx="6591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800" dirty="0" smtClean="0"/>
            <a:t>M06</a:t>
          </a:r>
          <a:endParaRPr kumimoji="1" lang="ja-JP" alt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0.67992</cdr:x>
      <cdr:y>0.16636</cdr:y>
    </cdr:from>
    <cdr:to>
      <cdr:x>0.90793</cdr:x>
      <cdr:y>0.27477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3504781" y="566705"/>
          <a:ext cx="117532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dirty="0" smtClean="0"/>
            <a:t>WB97XD</a:t>
          </a:r>
          <a:endParaRPr kumimoji="1" lang="ja-JP" alt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0.58555</cdr:x>
      <cdr:y>0.08192</cdr:y>
    </cdr:from>
    <cdr:to>
      <cdr:x>0.71613</cdr:x>
      <cdr:y>0.38916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16200000" flipV="1">
          <a:off x="2841647" y="612211"/>
          <a:ext cx="1252335" cy="69575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4A0F-A178-4B35-97EB-8BC5DE198AFD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3062D-F994-48DC-BEA7-CE058D596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062D-F994-48DC-BEA7-CE058D596D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6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Lose </a:t>
            </a:r>
            <a:r>
              <a:rPr lang="en-US" dirty="0" err="1" smtClean="0"/>
              <a:t>Alamose</a:t>
            </a:r>
            <a:r>
              <a:rPr lang="en-US" dirty="0" smtClean="0"/>
              <a:t> National laboratory 2 double</a:t>
            </a:r>
            <a:r>
              <a:rPr lang="en-US" baseline="0" dirty="0" smtClean="0"/>
              <a:t> zeta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062D-F994-48DC-BEA7-CE058D596D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E1953A-8BD2-4E4A-ACBF-ECED85C4537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27.emf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1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48000" y="2507974"/>
            <a:ext cx="8229600" cy="1894362"/>
          </a:xfrm>
        </p:spPr>
        <p:txBody>
          <a:bodyPr>
            <a:normAutofit/>
          </a:bodyPr>
          <a:lstStyle/>
          <a:p>
            <a:r>
              <a:rPr lang="en-US" altLang="ja-JP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 study of </a:t>
            </a:r>
            <a:r>
              <a:rPr lang="en-US" altLang="ja-JP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Propylene Polymerization Catalyzed </a:t>
            </a:r>
            <a:r>
              <a:rPr lang="en-US" altLang="ja-JP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ja-JP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Kaminsky</a:t>
            </a:r>
            <a:r>
              <a:rPr lang="en-US" altLang="ja-JP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1" lang="ja-JP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kumimoji="1" lang="en-US" altLang="ja-JP" b="1" dirty="0" smtClean="0"/>
          </a:p>
          <a:p>
            <a:endParaRPr lang="en-US" altLang="ja-JP" b="1" dirty="0"/>
          </a:p>
          <a:p>
            <a:r>
              <a:rPr lang="en-US" altLang="ja-JP" b="1" dirty="0" err="1" smtClean="0">
                <a:solidFill>
                  <a:srgbClr val="002060"/>
                </a:solidFill>
              </a:rPr>
              <a:t>S</a:t>
            </a:r>
            <a:r>
              <a:rPr kumimoji="1" lang="en-US" altLang="ja-JP" b="1" dirty="0" err="1" smtClean="0">
                <a:solidFill>
                  <a:srgbClr val="002060"/>
                </a:solidFill>
              </a:rPr>
              <a:t>andhya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. K. S</a:t>
            </a:r>
          </a:p>
          <a:p>
            <a:endParaRPr kumimoji="1" lang="en-US" altLang="ja-JP" dirty="0" smtClean="0"/>
          </a:p>
          <a:p>
            <a:r>
              <a:rPr kumimoji="1" lang="en-US" altLang="ja-JP" b="1" dirty="0" smtClean="0"/>
              <a:t>								28/7/14</a:t>
            </a:r>
            <a:endParaRPr kumimoji="1" lang="ja-JP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8860" y="6394059"/>
            <a:ext cx="892971" cy="463941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93121044"/>
              </p:ext>
            </p:extLst>
          </p:nvPr>
        </p:nvGraphicFramePr>
        <p:xfrm>
          <a:off x="195943" y="0"/>
          <a:ext cx="5165912" cy="337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6375" y="217714"/>
            <a:ext cx="6833809" cy="1127760"/>
          </a:xfrm>
        </p:spPr>
        <p:txBody>
          <a:bodyPr>
            <a:normAutofit/>
          </a:bodyPr>
          <a:lstStyle/>
          <a:p>
            <a:r>
              <a:rPr kumimoji="1" lang="en-US" altLang="ja-JP" sz="3000" dirty="0" smtClean="0">
                <a:solidFill>
                  <a:srgbClr val="FF0000"/>
                </a:solidFill>
              </a:rPr>
              <a:t>Energy profile for the first </a:t>
            </a:r>
            <a:br>
              <a:rPr kumimoji="1" lang="en-US" altLang="ja-JP" sz="3000" dirty="0" smtClean="0">
                <a:solidFill>
                  <a:srgbClr val="FF0000"/>
                </a:solidFill>
              </a:rPr>
            </a:br>
            <a:r>
              <a:rPr kumimoji="1" lang="en-US" altLang="ja-JP" sz="3000" dirty="0" smtClean="0">
                <a:solidFill>
                  <a:srgbClr val="FF0000"/>
                </a:solidFill>
              </a:rPr>
              <a:t>propylene insertion reaction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909036" y="5800558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06888573"/>
              </p:ext>
            </p:extLst>
          </p:nvPr>
        </p:nvGraphicFramePr>
        <p:xfrm>
          <a:off x="874345" y="3328276"/>
          <a:ext cx="5165912" cy="337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31853245"/>
              </p:ext>
            </p:extLst>
          </p:nvPr>
        </p:nvGraphicFramePr>
        <p:xfrm>
          <a:off x="5974465" y="2339660"/>
          <a:ext cx="5154704" cy="340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53097" y="3370223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TS1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5337" y="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TS1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5359" y="236439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TS1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79419" y="596928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B3LYP-3D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97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3679" y="258417"/>
            <a:ext cx="9127679" cy="636104"/>
          </a:xfrm>
        </p:spPr>
        <p:txBody>
          <a:bodyPr>
            <a:normAutofit fontScale="90000"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en-US" altLang="ja-JP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nsertion Reaction </a:t>
            </a:r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Two possibilities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0875530" y="5787494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86150"/>
              </p:ext>
            </p:extLst>
          </p:nvPr>
        </p:nvGraphicFramePr>
        <p:xfrm>
          <a:off x="2016125" y="973138"/>
          <a:ext cx="604043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" name="CS ChemDraw Drawing" r:id="rId3" imgW="6040737" imgH="2640490" progId="ChemDraw.Document.6.0">
                  <p:embed/>
                </p:oleObj>
              </mc:Choice>
              <mc:Fallback>
                <p:oleObj name="CS ChemDraw Drawing" r:id="rId3" imgW="6040737" imgH="2640490" progId="ChemDraw.Document.6.0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973138"/>
                        <a:ext cx="6040438" cy="2640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82623"/>
              </p:ext>
            </p:extLst>
          </p:nvPr>
        </p:nvGraphicFramePr>
        <p:xfrm>
          <a:off x="0" y="3611149"/>
          <a:ext cx="304800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" name="CS ChemDraw Drawing" r:id="rId5" imgW="3053841" imgH="3015428" progId="ChemDraw.Document.6.0">
                  <p:embed/>
                </p:oleObj>
              </mc:Choice>
              <mc:Fallback>
                <p:oleObj name="CS ChemDraw Drawing" r:id="rId5" imgW="3053841" imgH="3015428" progId="ChemDraw.Document.6.0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11149"/>
                        <a:ext cx="3048000" cy="30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73488"/>
              </p:ext>
            </p:extLst>
          </p:nvPr>
        </p:nvGraphicFramePr>
        <p:xfrm>
          <a:off x="3212073" y="3883620"/>
          <a:ext cx="639931" cy="1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" name="CS ChemDraw Drawing" r:id="rId7" imgW="824040" imgH="208382" progId="ChemDraw.Document.6.0">
                  <p:embed/>
                </p:oleObj>
              </mc:Choice>
              <mc:Fallback>
                <p:oleObj name="CS ChemDraw Drawing" r:id="rId7" imgW="824040" imgH="208382" progId="ChemDraw.Document.6.0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073" y="3883620"/>
                        <a:ext cx="639931" cy="161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25604"/>
              </p:ext>
            </p:extLst>
          </p:nvPr>
        </p:nvGraphicFramePr>
        <p:xfrm>
          <a:off x="3212077" y="4676059"/>
          <a:ext cx="639931" cy="1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" name="CS ChemDraw Drawing" r:id="rId9" imgW="824040" imgH="208382" progId="ChemDraw.Document.6.0">
                  <p:embed/>
                </p:oleObj>
              </mc:Choice>
              <mc:Fallback>
                <p:oleObj name="CS ChemDraw Drawing" r:id="rId9" imgW="824040" imgH="208382" progId="ChemDraw.Document.6.0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077" y="4676059"/>
                        <a:ext cx="639931" cy="161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968483"/>
              </p:ext>
            </p:extLst>
          </p:nvPr>
        </p:nvGraphicFramePr>
        <p:xfrm>
          <a:off x="3212073" y="5427377"/>
          <a:ext cx="639931" cy="1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" name="CS ChemDraw Drawing" r:id="rId10" imgW="824040" imgH="208382" progId="ChemDraw.Document.6.0">
                  <p:embed/>
                </p:oleObj>
              </mc:Choice>
              <mc:Fallback>
                <p:oleObj name="CS ChemDraw Drawing" r:id="rId10" imgW="824040" imgH="208382" progId="ChemDraw.Document.6.0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073" y="5427377"/>
                        <a:ext cx="639931" cy="161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205191"/>
              </p:ext>
            </p:extLst>
          </p:nvPr>
        </p:nvGraphicFramePr>
        <p:xfrm>
          <a:off x="3212073" y="6219816"/>
          <a:ext cx="639931" cy="1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" name="CS ChemDraw Drawing" r:id="rId11" imgW="824040" imgH="208382" progId="ChemDraw.Document.6.0">
                  <p:embed/>
                </p:oleObj>
              </mc:Choice>
              <mc:Fallback>
                <p:oleObj name="CS ChemDraw Drawing" r:id="rId11" imgW="824040" imgH="208382" progId="ChemDraw.Document.6.0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073" y="6219816"/>
                        <a:ext cx="639931" cy="161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074079" y="3871275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P2AA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13269" y="4747509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P2AC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74238" y="559802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P2AB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99490" y="651048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P2AD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157692"/>
              </p:ext>
            </p:extLst>
          </p:nvPr>
        </p:nvGraphicFramePr>
        <p:xfrm>
          <a:off x="5810447" y="3448052"/>
          <a:ext cx="3054351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" name="CS ChemDraw Drawing" r:id="rId12" imgW="3053700" imgH="3014123" progId="ChemDraw.Document.6.0">
                  <p:embed/>
                </p:oleObj>
              </mc:Choice>
              <mc:Fallback>
                <p:oleObj name="CS ChemDraw Drawing" r:id="rId12" imgW="3053700" imgH="3014123" progId="ChemDraw.Document.6.0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447" y="3448052"/>
                        <a:ext cx="3054351" cy="301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399316"/>
              </p:ext>
            </p:extLst>
          </p:nvPr>
        </p:nvGraphicFramePr>
        <p:xfrm>
          <a:off x="8848204" y="3870920"/>
          <a:ext cx="639931" cy="1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" name="CS ChemDraw Drawing" r:id="rId14" imgW="824040" imgH="208382" progId="ChemDraw.Document.6.0">
                  <p:embed/>
                </p:oleObj>
              </mc:Choice>
              <mc:Fallback>
                <p:oleObj name="CS ChemDraw Drawing" r:id="rId14" imgW="824040" imgH="208382" progId="ChemDraw.Document.6.0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204" y="3870920"/>
                        <a:ext cx="639931" cy="161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086670"/>
              </p:ext>
            </p:extLst>
          </p:nvPr>
        </p:nvGraphicFramePr>
        <p:xfrm>
          <a:off x="8848208" y="4663359"/>
          <a:ext cx="639931" cy="1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" name="CS ChemDraw Drawing" r:id="rId15" imgW="824040" imgH="208382" progId="ChemDraw.Document.6.0">
                  <p:embed/>
                </p:oleObj>
              </mc:Choice>
              <mc:Fallback>
                <p:oleObj name="CS ChemDraw Drawing" r:id="rId15" imgW="824040" imgH="208382" progId="ChemDraw.Document.6.0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208" y="4663359"/>
                        <a:ext cx="639931" cy="161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317445"/>
              </p:ext>
            </p:extLst>
          </p:nvPr>
        </p:nvGraphicFramePr>
        <p:xfrm>
          <a:off x="8848204" y="5414677"/>
          <a:ext cx="639931" cy="1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" name="CS ChemDraw Drawing" r:id="rId16" imgW="824040" imgH="208382" progId="ChemDraw.Document.6.0">
                  <p:embed/>
                </p:oleObj>
              </mc:Choice>
              <mc:Fallback>
                <p:oleObj name="CS ChemDraw Drawing" r:id="rId16" imgW="824040" imgH="208382" progId="ChemDraw.Document.6.0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204" y="5414677"/>
                        <a:ext cx="639931" cy="161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55936"/>
              </p:ext>
            </p:extLst>
          </p:nvPr>
        </p:nvGraphicFramePr>
        <p:xfrm>
          <a:off x="8848204" y="6207116"/>
          <a:ext cx="639931" cy="1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" name="CS ChemDraw Drawing" r:id="rId17" imgW="824040" imgH="208382" progId="ChemDraw.Document.6.0">
                  <p:embed/>
                </p:oleObj>
              </mc:Choice>
              <mc:Fallback>
                <p:oleObj name="CS ChemDraw Drawing" r:id="rId17" imgW="824040" imgH="208382" progId="ChemDraw.Document.6.0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204" y="6207116"/>
                        <a:ext cx="639931" cy="161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9623772" y="406098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P2BA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645303" y="489512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P2BC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628582" y="5787494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P2BB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623772" y="655022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P2BD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12" name="Object 2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618686"/>
              </p:ext>
            </p:extLst>
          </p:nvPr>
        </p:nvGraphicFramePr>
        <p:xfrm>
          <a:off x="3868738" y="3455988"/>
          <a:ext cx="1177925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" name="CS ChemDraw Drawing" r:id="rId18" imgW="946080" imgH="2456372" progId="ChemDraw.Document.6.0">
                  <p:embed/>
                </p:oleObj>
              </mc:Choice>
              <mc:Fallback>
                <p:oleObj name="CS ChemDraw Drawing" r:id="rId18" imgW="946080" imgH="2456372" progId="ChemDraw.Document.6.0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3455988"/>
                        <a:ext cx="1177925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14" name="Object 2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633382"/>
              </p:ext>
            </p:extLst>
          </p:nvPr>
        </p:nvGraphicFramePr>
        <p:xfrm>
          <a:off x="9456107" y="3473494"/>
          <a:ext cx="1222375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" name="CS ChemDraw Drawing" r:id="rId20" imgW="923130" imgH="2405961" progId="ChemDraw.Document.6.0">
                  <p:embed/>
                </p:oleObj>
              </mc:Choice>
              <mc:Fallback>
                <p:oleObj name="CS ChemDraw Drawing" r:id="rId20" imgW="923130" imgH="2405961" progId="ChemDraw.Document.6.0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107" y="3473494"/>
                        <a:ext cx="1222375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5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6990" y="0"/>
            <a:ext cx="8596668" cy="1013791"/>
          </a:xfrm>
        </p:spPr>
        <p:txBody>
          <a:bodyPr>
            <a:normAutofit fontScale="90000"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possibilities for the </a:t>
            </a:r>
            <a:r>
              <a:rPr kumimoji="1" lang="en-US" altLang="ja-JP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agostic</a:t>
            </a:r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interaction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61580"/>
              </p:ext>
            </p:extLst>
          </p:nvPr>
        </p:nvGraphicFramePr>
        <p:xfrm>
          <a:off x="976358" y="1288234"/>
          <a:ext cx="730567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S ChemDraw Drawing" r:id="rId3" imgW="5591015" imgH="3708887" progId="ChemDraw.Document.6.0">
                  <p:embed/>
                </p:oleObj>
              </mc:Choice>
              <mc:Fallback>
                <p:oleObj name="CS ChemDraw Drawing" r:id="rId3" imgW="5591015" imgH="3708887" progId="ChemDraw.Document.6.0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58" y="1288234"/>
                        <a:ext cx="7305675" cy="484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Rotn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377" y="0"/>
            <a:ext cx="7119524" cy="3673832"/>
          </a:xfrm>
          <a:prstGeom prst="rect">
            <a:avLst/>
          </a:prstGeom>
        </p:spPr>
      </p:pic>
      <p:pic>
        <p:nvPicPr>
          <p:cNvPr id="7" name="Picture 6" descr="RotnB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944" y="3304902"/>
            <a:ext cx="5993480" cy="30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3662" y="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ja-JP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profile for the </a:t>
            </a:r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en-US" altLang="ja-JP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propylene insertion </a:t>
            </a:r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 from P1A products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4057"/>
            <a:ext cx="78581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TS2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023" y="1013226"/>
            <a:ext cx="9052696" cy="46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7474" y="148805"/>
            <a:ext cx="9956800" cy="1143000"/>
          </a:xfrm>
        </p:spPr>
        <p:txBody>
          <a:bodyPr>
            <a:normAutofit/>
          </a:bodyPr>
          <a:lstStyle/>
          <a:p>
            <a:r>
              <a:rPr lang="en-US" altLang="ja-JP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profile for the second propylene insertion reaction from </a:t>
            </a:r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P1B </a:t>
            </a:r>
            <a:r>
              <a:rPr lang="en-US" altLang="ja-JP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endParaRPr kumimoji="1" lang="ja-JP" alt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128555" y="3598817"/>
            <a:ext cx="352697" cy="130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15" y="1920241"/>
            <a:ext cx="7662873" cy="477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コネクタ 5"/>
          <p:cNvCxnSpPr/>
          <p:nvPr/>
        </p:nvCxnSpPr>
        <p:spPr>
          <a:xfrm flipV="1">
            <a:off x="3140242" y="4006516"/>
            <a:ext cx="99347" cy="324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658" y="1228725"/>
            <a:ext cx="34385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627184"/>
              </p:ext>
            </p:extLst>
          </p:nvPr>
        </p:nvGraphicFramePr>
        <p:xfrm>
          <a:off x="6062043" y="1677725"/>
          <a:ext cx="5328200" cy="407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Overall energy profile starting from A/C attack of propylene  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>
          <a:xfrm>
            <a:off x="10838688" y="5734050"/>
            <a:ext cx="812800" cy="521208"/>
          </a:xfrm>
        </p:spPr>
        <p:txBody>
          <a:bodyPr/>
          <a:lstStyle/>
          <a:p>
            <a:fld id="{519954A3-9DFD-4C44-94BA-B95130A3BA1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540494"/>
              </p:ext>
            </p:extLst>
          </p:nvPr>
        </p:nvGraphicFramePr>
        <p:xfrm>
          <a:off x="350164" y="1704987"/>
          <a:ext cx="5646256" cy="42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3772216" y="2083318"/>
            <a:ext cx="1272209" cy="934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0783" y="1172817"/>
            <a:ext cx="306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Isotactic</a:t>
            </a:r>
            <a:r>
              <a:rPr lang="en-US" b="1" i="1" dirty="0" smtClean="0"/>
              <a:t> polymerization</a:t>
            </a:r>
          </a:p>
          <a:p>
            <a:r>
              <a:rPr lang="en-US" b="1" i="1" dirty="0" smtClean="0"/>
              <a:t>(A </a:t>
            </a:r>
            <a:r>
              <a:rPr lang="en-US" b="1" i="1" dirty="0" smtClean="0"/>
              <a:t>approach)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51304" y="1133061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Syndiotactic</a:t>
            </a:r>
            <a:r>
              <a:rPr lang="en-US" b="1" i="1" dirty="0" smtClean="0"/>
              <a:t> polymerization</a:t>
            </a:r>
          </a:p>
          <a:p>
            <a:r>
              <a:rPr lang="en-US" b="1" i="1" dirty="0" smtClean="0"/>
              <a:t>(C approach</a:t>
            </a:r>
            <a:r>
              <a:rPr lang="en-US" b="1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3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Overall energy profile starting from </a:t>
            </a:r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A/C attack </a:t>
            </a:r>
            <a:r>
              <a:rPr lang="en-US" altLang="ja-JP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propylene 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1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429429"/>
              </p:ext>
            </p:extLst>
          </p:nvPr>
        </p:nvGraphicFramePr>
        <p:xfrm>
          <a:off x="9" y="1966913"/>
          <a:ext cx="5605671" cy="387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710752"/>
              </p:ext>
            </p:extLst>
          </p:nvPr>
        </p:nvGraphicFramePr>
        <p:xfrm>
          <a:off x="5682660" y="1986791"/>
          <a:ext cx="5189055" cy="393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97966" y="1133060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Atactic</a:t>
            </a:r>
            <a:r>
              <a:rPr lang="en-US" b="1" i="1" dirty="0" smtClean="0"/>
              <a:t> polymerization</a:t>
            </a:r>
          </a:p>
          <a:p>
            <a:r>
              <a:rPr lang="en-US" b="1" i="1" dirty="0" smtClean="0"/>
              <a:t>(D </a:t>
            </a:r>
            <a:r>
              <a:rPr lang="en-US" b="1" i="1" dirty="0" smtClean="0"/>
              <a:t>approach)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553739" y="1133061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Atactic</a:t>
            </a:r>
            <a:r>
              <a:rPr lang="en-US" b="1" i="1" dirty="0" smtClean="0"/>
              <a:t> polymerization</a:t>
            </a:r>
          </a:p>
          <a:p>
            <a:r>
              <a:rPr lang="en-US" b="1" i="1" dirty="0" smtClean="0"/>
              <a:t>(B </a:t>
            </a:r>
            <a:r>
              <a:rPr lang="en-US" b="1" i="1" dirty="0" smtClean="0"/>
              <a:t>approach)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8488019" y="2087218"/>
            <a:ext cx="1451112" cy="655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419062" y="1868555"/>
            <a:ext cx="1470992" cy="993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310743" y="4336868"/>
            <a:ext cx="4702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9503228" y="4225834"/>
            <a:ext cx="822960" cy="26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9932" y="4545874"/>
            <a:ext cx="40494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14412" y="4646023"/>
            <a:ext cx="40494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42263" y="441524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∆E=10.3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031941" y="4001979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∆E=16.4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26" y="-1"/>
            <a:ext cx="10461906" cy="809897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Optimized transition state of second insertion (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Isotactic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958" y="833167"/>
            <a:ext cx="3783703" cy="298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9028" y="874644"/>
            <a:ext cx="5173947" cy="30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964" y="3836505"/>
            <a:ext cx="3438895" cy="302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7649" y="3892342"/>
            <a:ext cx="3200993" cy="296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683725" y="3775166"/>
            <a:ext cx="4387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OPTIMIZED PRODUCT AFTER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SECOND INSERTION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Overall energy profile starting from B/D attack of propylene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>
          <a:xfrm>
            <a:off x="10838688" y="5734050"/>
            <a:ext cx="812800" cy="521208"/>
          </a:xfrm>
        </p:spPr>
        <p:txBody>
          <a:bodyPr/>
          <a:lstStyle/>
          <a:p>
            <a:fld id="{519954A3-9DFD-4C44-94BA-B95130A3BA1C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945835" y="1994361"/>
            <a:ext cx="1272209" cy="934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0783" y="1172817"/>
            <a:ext cx="313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Isotactic</a:t>
            </a:r>
            <a:r>
              <a:rPr lang="en-US" b="1" i="1" dirty="0" smtClean="0"/>
              <a:t> polymerization </a:t>
            </a:r>
          </a:p>
          <a:p>
            <a:r>
              <a:rPr lang="en-US" b="1" i="1" dirty="0" smtClean="0"/>
              <a:t>(D </a:t>
            </a:r>
            <a:r>
              <a:rPr lang="en-US" b="1" i="1" dirty="0" smtClean="0"/>
              <a:t>approach)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51304" y="1133061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Syndiotactic</a:t>
            </a:r>
            <a:r>
              <a:rPr lang="en-US" b="1" i="1" dirty="0" smtClean="0"/>
              <a:t> polymerization </a:t>
            </a:r>
          </a:p>
          <a:p>
            <a:r>
              <a:rPr lang="en-US" b="1" i="1" dirty="0" smtClean="0"/>
              <a:t>(B </a:t>
            </a:r>
            <a:r>
              <a:rPr lang="en-US" b="1" i="1" dirty="0" smtClean="0"/>
              <a:t>approach)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091827516"/>
              </p:ext>
            </p:extLst>
          </p:nvPr>
        </p:nvGraphicFramePr>
        <p:xfrm>
          <a:off x="483326" y="2090057"/>
          <a:ext cx="5471000" cy="36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834551" y="2129246"/>
          <a:ext cx="5517072" cy="410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6200000" flipV="1">
            <a:off x="8804366" y="2142311"/>
            <a:ext cx="1319349" cy="666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866606" y="4140925"/>
            <a:ext cx="67926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2871" y="3943098"/>
            <a:ext cx="1332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∆E=13.49kcal/ml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369375" y="3466303"/>
            <a:ext cx="1332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∆E=17.73kcal/ml</a:t>
            </a:r>
            <a:endParaRPr lang="en-US" sz="1200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8732520" y="3742508"/>
            <a:ext cx="95358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Overall energy profile starting from B/D attack of propylene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946366"/>
          <a:ext cx="5630091" cy="381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017430" y="1933303"/>
          <a:ext cx="5268879" cy="38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6767" y="1254034"/>
            <a:ext cx="53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Atactic</a:t>
            </a:r>
            <a:r>
              <a:rPr lang="en-US" b="1" i="1" dirty="0" smtClean="0"/>
              <a:t> polymerization ( A and B approach)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337560" y="1756955"/>
            <a:ext cx="1018903" cy="901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8673737" y="1619794"/>
            <a:ext cx="1476106" cy="1280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2911" y="741802"/>
            <a:ext cx="8596668" cy="1320800"/>
          </a:xfrm>
        </p:spPr>
        <p:txBody>
          <a:bodyPr>
            <a:norm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293561" y="2168732"/>
            <a:ext cx="8596668" cy="3880773"/>
          </a:xfrm>
        </p:spPr>
        <p:txBody>
          <a:bodyPr/>
          <a:lstStyle/>
          <a:p>
            <a:r>
              <a:rPr kumimoji="1" lang="en-US" altLang="ja-JP" dirty="0" smtClean="0"/>
              <a:t>Introduction to polymerization</a:t>
            </a:r>
          </a:p>
          <a:p>
            <a:r>
              <a:rPr lang="en-US" altLang="ja-JP" dirty="0" smtClean="0"/>
              <a:t>Polymerization reaction of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propylene using </a:t>
            </a:r>
            <a:r>
              <a:rPr lang="en-US" altLang="ja-JP" dirty="0" err="1" smtClean="0"/>
              <a:t>Kaminsky</a:t>
            </a:r>
            <a:r>
              <a:rPr lang="en-US" altLang="ja-JP" dirty="0" smtClean="0"/>
              <a:t> catalyst.</a:t>
            </a:r>
          </a:p>
          <a:p>
            <a:r>
              <a:rPr lang="en-US" altLang="ja-JP" dirty="0" smtClean="0"/>
              <a:t>Results and discussion</a:t>
            </a:r>
          </a:p>
          <a:p>
            <a:r>
              <a:rPr kumimoji="1" lang="en-US" altLang="ja-JP" dirty="0" smtClean="0"/>
              <a:t>Future work</a:t>
            </a:r>
          </a:p>
          <a:p>
            <a:r>
              <a:rPr lang="en-US" altLang="ja-JP" dirty="0" smtClean="0"/>
              <a:t>Summary</a:t>
            </a:r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work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Counter anion effect </a:t>
            </a:r>
          </a:p>
          <a:p>
            <a:pPr>
              <a:buNone/>
            </a:pPr>
            <a:r>
              <a:rPr kumimoji="1" lang="en-US" altLang="ja-JP" dirty="0" smtClean="0"/>
              <a:t>     B(C</a:t>
            </a:r>
            <a:r>
              <a:rPr kumimoji="1" lang="en-US" altLang="ja-JP" baseline="-25000" dirty="0" smtClean="0"/>
              <a:t>6</a:t>
            </a:r>
            <a:r>
              <a:rPr kumimoji="1" lang="en-US" altLang="ja-JP" dirty="0" smtClean="0"/>
              <a:t>F</a:t>
            </a:r>
            <a:r>
              <a:rPr kumimoji="1" lang="en-US" altLang="ja-JP" baseline="-25000" dirty="0" smtClean="0"/>
              <a:t>5</a:t>
            </a:r>
            <a:r>
              <a:rPr kumimoji="1" lang="en-US" altLang="ja-JP" dirty="0" smtClean="0"/>
              <a:t>)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CH</a:t>
            </a:r>
            <a:r>
              <a:rPr kumimoji="1" lang="en-US" altLang="ja-JP" baseline="-25000" dirty="0" smtClean="0"/>
              <a:t>3</a:t>
            </a:r>
            <a:r>
              <a:rPr kumimoji="1" lang="en-US" altLang="ja-JP" sz="4300" baseline="30000" dirty="0" smtClean="0"/>
              <a:t>-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51654" y="41528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 plan for the next four month</a:t>
            </a:r>
            <a:endParaRPr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3042" y="5138563"/>
            <a:ext cx="627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MC/MD </a:t>
            </a:r>
            <a:r>
              <a:rPr kumimoji="1" lang="en-US" altLang="ja-JP" dirty="0" smtClean="0"/>
              <a:t>simulation to study the polymerization reaction </a:t>
            </a:r>
          </a:p>
          <a:p>
            <a:r>
              <a:rPr kumimoji="1" lang="en-US" altLang="ja-JP" dirty="0" smtClean="0"/>
              <a:t>for the whole process.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39" y="661095"/>
            <a:ext cx="6078823" cy="36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77335" y="1664831"/>
            <a:ext cx="8596668" cy="3880773"/>
          </a:xfrm>
        </p:spPr>
        <p:txBody>
          <a:bodyPr>
            <a:noAutofit/>
          </a:bodyPr>
          <a:lstStyle/>
          <a:p>
            <a:r>
              <a:rPr kumimoji="1" lang="en-US" altLang="ja-JP" sz="1800" dirty="0" smtClean="0"/>
              <a:t>Propylene polymerization  using </a:t>
            </a:r>
            <a:r>
              <a:rPr kumimoji="1" lang="en-US" altLang="ja-JP" sz="1800" dirty="0" err="1" smtClean="0"/>
              <a:t>Kaminsky</a:t>
            </a:r>
            <a:r>
              <a:rPr kumimoji="1" lang="en-US" altLang="ja-JP" sz="1800" dirty="0" smtClean="0"/>
              <a:t> catalyst has been studied by M06/6-31++ G(</a:t>
            </a:r>
            <a:r>
              <a:rPr kumimoji="1" lang="en-US" altLang="ja-JP" sz="1800" dirty="0" err="1" smtClean="0"/>
              <a:t>d,p</a:t>
            </a:r>
            <a:r>
              <a:rPr kumimoji="1" lang="en-US" altLang="ja-JP" sz="1800" dirty="0" smtClean="0"/>
              <a:t>).</a:t>
            </a:r>
            <a:endParaRPr lang="en-US" altLang="ja-JP" sz="1800" dirty="0"/>
          </a:p>
          <a:p>
            <a:r>
              <a:rPr kumimoji="1" lang="en-US" altLang="ja-JP" sz="1800" dirty="0" smtClean="0"/>
              <a:t>Different orientation  of propylene considered at first insertion as well as second insertion.</a:t>
            </a:r>
          </a:p>
          <a:p>
            <a:r>
              <a:rPr lang="en-US" altLang="ja-JP" sz="1800" dirty="0" smtClean="0"/>
              <a:t>In the first insertion, two different products of pairs are formed.</a:t>
            </a:r>
            <a:endParaRPr kumimoji="1" lang="en-US" altLang="ja-JP" sz="1800" dirty="0" smtClean="0"/>
          </a:p>
          <a:p>
            <a:r>
              <a:rPr lang="en-US" altLang="ja-JP" sz="1800" dirty="0" smtClean="0"/>
              <a:t>In the second insertion starting from the A/C products, </a:t>
            </a:r>
            <a:r>
              <a:rPr lang="en-US" altLang="ja-JP" sz="1800" dirty="0" smtClean="0"/>
              <a:t>A </a:t>
            </a:r>
            <a:r>
              <a:rPr lang="en-US" altLang="ja-JP" sz="1800" dirty="0" smtClean="0"/>
              <a:t>type </a:t>
            </a:r>
            <a:r>
              <a:rPr lang="en-US" altLang="ja-JP" sz="1800" dirty="0" smtClean="0"/>
              <a:t>approach of propylene results in the isotactic products while the </a:t>
            </a:r>
            <a:r>
              <a:rPr lang="en-US" altLang="ja-JP" sz="1800" dirty="0" smtClean="0"/>
              <a:t>C </a:t>
            </a:r>
            <a:r>
              <a:rPr lang="en-US" altLang="ja-JP" sz="1800" dirty="0" smtClean="0"/>
              <a:t>approach leads to the </a:t>
            </a:r>
            <a:r>
              <a:rPr lang="en-US" altLang="ja-JP" sz="1800" dirty="0" err="1" smtClean="0"/>
              <a:t>syndiotactic</a:t>
            </a:r>
            <a:r>
              <a:rPr lang="en-US" altLang="ja-JP" sz="1800" dirty="0" smtClean="0"/>
              <a:t> products.</a:t>
            </a:r>
          </a:p>
          <a:p>
            <a:r>
              <a:rPr lang="en-US" altLang="ja-JP" sz="1800" dirty="0" smtClean="0"/>
              <a:t>In the second insertion from B/D products, D style approach of propylene leads to </a:t>
            </a:r>
            <a:r>
              <a:rPr lang="en-US" altLang="ja-JP" sz="1800" dirty="0" err="1" smtClean="0"/>
              <a:t>isotactic</a:t>
            </a:r>
            <a:r>
              <a:rPr lang="en-US" altLang="ja-JP" sz="1800" dirty="0" smtClean="0"/>
              <a:t> polymer whereas B style approach gives </a:t>
            </a:r>
            <a:r>
              <a:rPr lang="en-US" altLang="ja-JP" sz="1800" dirty="0" err="1" smtClean="0"/>
              <a:t>syndiotactic</a:t>
            </a:r>
            <a:r>
              <a:rPr lang="en-US" altLang="ja-JP" sz="1800" dirty="0" smtClean="0"/>
              <a:t> polymer.</a:t>
            </a:r>
          </a:p>
          <a:p>
            <a:r>
              <a:rPr lang="en-US" altLang="ja-JP" sz="1800" dirty="0" smtClean="0"/>
              <a:t> Remaining products are </a:t>
            </a:r>
            <a:r>
              <a:rPr lang="en-US" altLang="ja-JP" sz="1800" dirty="0" err="1" smtClean="0"/>
              <a:t>atactic</a:t>
            </a:r>
            <a:r>
              <a:rPr lang="en-US" altLang="ja-JP" sz="1800" dirty="0" smtClean="0"/>
              <a:t> </a:t>
            </a:r>
            <a:r>
              <a:rPr lang="en-US" altLang="ja-JP" sz="1800" dirty="0" smtClean="0"/>
              <a:t>polymers.</a:t>
            </a:r>
            <a:endParaRPr lang="en-US" altLang="ja-JP" sz="1800" dirty="0" smtClean="0"/>
          </a:p>
          <a:p>
            <a:r>
              <a:rPr kumimoji="1" lang="en-US" altLang="ja-JP" sz="1800" dirty="0" smtClean="0"/>
              <a:t>The process are extended in the presence of counter anions, B(C</a:t>
            </a:r>
            <a:r>
              <a:rPr kumimoji="1" lang="en-US" altLang="ja-JP" sz="1800" baseline="-25000" dirty="0" smtClean="0"/>
              <a:t>6</a:t>
            </a:r>
            <a:r>
              <a:rPr kumimoji="1" lang="en-US" altLang="ja-JP" sz="1800" dirty="0" smtClean="0"/>
              <a:t>F</a:t>
            </a:r>
            <a:r>
              <a:rPr kumimoji="1" lang="en-US" altLang="ja-JP" sz="1800" baseline="-25000" dirty="0" smtClean="0"/>
              <a:t>5</a:t>
            </a:r>
            <a:r>
              <a:rPr kumimoji="1" lang="en-US" altLang="ja-JP" sz="1800" dirty="0" smtClean="0"/>
              <a:t>)</a:t>
            </a:r>
            <a:r>
              <a:rPr kumimoji="1" lang="en-US" altLang="ja-JP" sz="1800" baseline="-25000" dirty="0" smtClean="0"/>
              <a:t>3</a:t>
            </a:r>
            <a:r>
              <a:rPr kumimoji="1" lang="en-US" altLang="ja-JP" sz="1800" dirty="0" smtClean="0"/>
              <a:t>CH</a:t>
            </a:r>
            <a:r>
              <a:rPr kumimoji="1" lang="en-US" altLang="ja-JP" sz="1800" baseline="-25000" dirty="0" smtClean="0"/>
              <a:t>3</a:t>
            </a:r>
            <a:r>
              <a:rPr kumimoji="1" lang="en-US" altLang="ja-JP" sz="1800" baseline="30000" dirty="0" smtClean="0"/>
              <a:t>-</a:t>
            </a:r>
            <a:r>
              <a:rPr kumimoji="1" lang="en-US" altLang="ja-JP" sz="1800" dirty="0" smtClean="0"/>
              <a:t>.</a:t>
            </a:r>
          </a:p>
          <a:p>
            <a:r>
              <a:rPr lang="en-US" altLang="ja-JP" sz="1800" dirty="0" smtClean="0"/>
              <a:t>For the large polymer can be studied with help of molecular dynamics in order to study the whole process.</a:t>
            </a:r>
            <a:endParaRPr kumimoji="1" lang="en-US" altLang="ja-JP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42089" y="3595296"/>
            <a:ext cx="3621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ja-JP" altLang="en-US" sz="54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293" y="0"/>
            <a:ext cx="8596668" cy="767508"/>
          </a:xfrm>
        </p:spPr>
        <p:txBody>
          <a:bodyPr>
            <a:norm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to polymerization reaction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8836" y="819292"/>
            <a:ext cx="52293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What is polymer</a:t>
            </a:r>
          </a:p>
          <a:p>
            <a:r>
              <a:rPr kumimoji="1" lang="en-US" altLang="ja-JP" dirty="0" smtClean="0"/>
              <a:t>What is monomer</a:t>
            </a:r>
          </a:p>
          <a:p>
            <a:r>
              <a:rPr kumimoji="1" lang="en-US" altLang="ja-JP" dirty="0" smtClean="0"/>
              <a:t>Various type of polymer preparation</a:t>
            </a:r>
          </a:p>
          <a:p>
            <a:r>
              <a:rPr kumimoji="1" lang="en-US" altLang="ja-JP" dirty="0"/>
              <a:t>	</a:t>
            </a:r>
            <a:r>
              <a:rPr kumimoji="1" lang="en-US" altLang="ja-JP" dirty="0" smtClean="0"/>
              <a:t>	  Radical chain growth polymerization</a:t>
            </a:r>
          </a:p>
          <a:p>
            <a:r>
              <a:rPr kumimoji="1" lang="en-US" altLang="ja-JP" dirty="0" smtClean="0"/>
              <a:t>                Anionic chain growth polymerization</a:t>
            </a:r>
          </a:p>
          <a:p>
            <a:r>
              <a:rPr kumimoji="1" lang="en-US" altLang="ja-JP" dirty="0" smtClean="0"/>
              <a:t>                Cationic chain growth polymerization</a:t>
            </a:r>
          </a:p>
          <a:p>
            <a:r>
              <a:rPr kumimoji="1" lang="en-US" altLang="ja-JP" dirty="0" smtClean="0"/>
              <a:t>               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Organometallic</a:t>
            </a:r>
            <a:r>
              <a:rPr kumimoji="1" lang="en-US" altLang="ja-JP" dirty="0" smtClean="0"/>
              <a:t> polymerization</a:t>
            </a:r>
            <a:endParaRPr kumimoji="1"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20052"/>
              </p:ext>
            </p:extLst>
          </p:nvPr>
        </p:nvGraphicFramePr>
        <p:xfrm>
          <a:off x="5773189" y="3417877"/>
          <a:ext cx="2330451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CS ChemDraw Drawing" r:id="rId3" imgW="2329830" imgH="478227" progId="ChemDraw.Document.6.0">
                  <p:embed/>
                </p:oleObj>
              </mc:Choice>
              <mc:Fallback>
                <p:oleObj name="CS ChemDraw Drawing" r:id="rId3" imgW="2329830" imgH="478227" progId="ChemDraw.Document.6.0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189" y="3417877"/>
                        <a:ext cx="2330451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6822"/>
              </p:ext>
            </p:extLst>
          </p:nvPr>
        </p:nvGraphicFramePr>
        <p:xfrm>
          <a:off x="5773199" y="4206194"/>
          <a:ext cx="23288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CS ChemDraw Drawing" r:id="rId5" imgW="2328210" imgH="904695" progId="ChemDraw.Document.6.0">
                  <p:embed/>
                </p:oleObj>
              </mc:Choice>
              <mc:Fallback>
                <p:oleObj name="CS ChemDraw Drawing" r:id="rId5" imgW="2328210" imgH="904695" progId="ChemDraw.Document.6.0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199" y="4206194"/>
                        <a:ext cx="232886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13146"/>
              </p:ext>
            </p:extLst>
          </p:nvPr>
        </p:nvGraphicFramePr>
        <p:xfrm>
          <a:off x="5773198" y="5111069"/>
          <a:ext cx="23288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CS ChemDraw Drawing" r:id="rId7" imgW="2328480" imgH="904965" progId="ChemDraw.Document.6.0">
                  <p:embed/>
                </p:oleObj>
              </mc:Choice>
              <mc:Fallback>
                <p:oleObj name="CS ChemDraw Drawing" r:id="rId7" imgW="2328480" imgH="904965" progId="ChemDraw.Document.6.0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198" y="5111069"/>
                        <a:ext cx="232886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8362785" y="3526379"/>
            <a:ext cx="9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Isotactic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75709" y="4289286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Syndiotactic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62781" y="5219720"/>
            <a:ext cx="82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Atactic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02491" y="636774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R= alkyl or any group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2231" y="3319854"/>
            <a:ext cx="191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B050"/>
                </a:solidFill>
              </a:rPr>
              <a:t>Kaminsky</a:t>
            </a:r>
            <a:r>
              <a:rPr kumimoji="1" lang="en-US" altLang="ja-JP" dirty="0" smtClean="0">
                <a:solidFill>
                  <a:srgbClr val="00B050"/>
                </a:solidFill>
              </a:rPr>
              <a:t> catalysts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49941"/>
              </p:ext>
            </p:extLst>
          </p:nvPr>
        </p:nvGraphicFramePr>
        <p:xfrm>
          <a:off x="572240" y="3887986"/>
          <a:ext cx="3614737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CS ChemDraw Drawing" r:id="rId9" imgW="3614490" imgH="1456516" progId="ChemDraw.Document.6.0">
                  <p:embed/>
                </p:oleObj>
              </mc:Choice>
              <mc:Fallback>
                <p:oleObj name="CS ChemDraw Drawing" r:id="rId9" imgW="3614490" imgH="1456516" progId="ChemDraw.Document.6.0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40" y="3887986"/>
                        <a:ext cx="3614737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98734"/>
              </p:ext>
            </p:extLst>
          </p:nvPr>
        </p:nvGraphicFramePr>
        <p:xfrm>
          <a:off x="1950635" y="5227260"/>
          <a:ext cx="3561828" cy="157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CS ChemDraw Drawing" r:id="rId11" imgW="3972510" imgH="1758441" progId="ChemDraw.Document.6.0">
                  <p:embed/>
                </p:oleObj>
              </mc:Choice>
              <mc:Fallback>
                <p:oleObj name="CS ChemDraw Drawing" r:id="rId11" imgW="3972510" imgH="1758441" progId="ChemDraw.Document.6.0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635" y="5227260"/>
                        <a:ext cx="3561828" cy="1577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72231" y="2999969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Ziegler-Natta catalysts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3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6247" y="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mechanistic proposal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44" y="581855"/>
            <a:ext cx="7565239" cy="581383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5045" y="6534849"/>
            <a:ext cx="43957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Reviews, 2000, 100, 1260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75049" y="0"/>
            <a:ext cx="8596668" cy="767508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cap="small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Four </a:t>
            </a:r>
            <a:r>
              <a:rPr kumimoji="1" lang="en-US" altLang="ja-JP" sz="3400" cap="small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plaussible</a:t>
            </a:r>
            <a:r>
              <a:rPr kumimoji="1" lang="en-US" altLang="ja-JP" sz="3400" cap="small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mechanism of polymerization</a:t>
            </a:r>
            <a:endParaRPr kumimoji="1" lang="ja-JP" altLang="en-US" sz="34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9223" y="426720"/>
            <a:ext cx="8596668" cy="1320800"/>
          </a:xfrm>
        </p:spPr>
        <p:txBody>
          <a:bodyPr>
            <a:norm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work of polymerization reaction</a:t>
            </a:r>
            <a:b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propylene by </a:t>
            </a:r>
            <a:r>
              <a:rPr lang="en-US" altLang="ja-JP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Kaminsky</a:t>
            </a:r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catalyst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40026"/>
              </p:ext>
            </p:extLst>
          </p:nvPr>
        </p:nvGraphicFramePr>
        <p:xfrm>
          <a:off x="3700463" y="1992313"/>
          <a:ext cx="4697412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CS ChemDraw Drawing" r:id="rId3" imgW="4698051" imgH="1912209" progId="ChemDraw.Document.6.0">
                  <p:embed/>
                </p:oleObj>
              </mc:Choice>
              <mc:Fallback>
                <p:oleObj name="CS ChemDraw Drawing" r:id="rId3" imgW="4698051" imgH="1912209" progId="ChemDraw.Document.6.0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1992313"/>
                        <a:ext cx="4697412" cy="191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27367"/>
              </p:ext>
            </p:extLst>
          </p:nvPr>
        </p:nvGraphicFramePr>
        <p:xfrm>
          <a:off x="877897" y="5057775"/>
          <a:ext cx="16684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CS ChemDraw Drawing" r:id="rId5" imgW="1668330" imgH="1474847" progId="ChemDraw.Document.6.0">
                  <p:embed/>
                </p:oleObj>
              </mc:Choice>
              <mc:Fallback>
                <p:oleObj name="CS ChemDraw Drawing" r:id="rId5" imgW="1668330" imgH="1474847" progId="ChemDraw.Document.6.0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97" y="5057775"/>
                        <a:ext cx="1668463" cy="147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02181"/>
              </p:ext>
            </p:extLst>
          </p:nvPr>
        </p:nvGraphicFramePr>
        <p:xfrm>
          <a:off x="3390699" y="5021303"/>
          <a:ext cx="1600200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CS ChemDraw Drawing" r:id="rId7" imgW="1600020" imgH="1474847" progId="ChemDraw.Document.6.0">
                  <p:embed/>
                </p:oleObj>
              </mc:Choice>
              <mc:Fallback>
                <p:oleObj name="CS ChemDraw Drawing" r:id="rId7" imgW="1600020" imgH="1474847" progId="ChemDraw.Document.6.0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699" y="5021303"/>
                        <a:ext cx="1600200" cy="147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79597"/>
              </p:ext>
            </p:extLst>
          </p:nvPr>
        </p:nvGraphicFramePr>
        <p:xfrm>
          <a:off x="5620780" y="5057789"/>
          <a:ext cx="17256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CS ChemDraw Drawing" r:id="rId9" imgW="1726380" imgH="1474847" progId="ChemDraw.Document.6.0">
                  <p:embed/>
                </p:oleObj>
              </mc:Choice>
              <mc:Fallback>
                <p:oleObj name="CS ChemDraw Drawing" r:id="rId9" imgW="1726380" imgH="1474847" progId="ChemDraw.Document.6.0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780" y="5057789"/>
                        <a:ext cx="1725613" cy="147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14485"/>
              </p:ext>
            </p:extLst>
          </p:nvPr>
        </p:nvGraphicFramePr>
        <p:xfrm>
          <a:off x="7702386" y="5021289"/>
          <a:ext cx="15716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CS ChemDraw Drawing" r:id="rId11" imgW="1570860" imgH="1473230" progId="ChemDraw.Document.6.0">
                  <p:embed/>
                </p:oleObj>
              </mc:Choice>
              <mc:Fallback>
                <p:oleObj name="CS ChemDraw Drawing" r:id="rId11" imgW="1570860" imgH="1473230" progId="ChemDraw.Document.6.0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386" y="5021289"/>
                        <a:ext cx="1571625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77335" y="4242783"/>
            <a:ext cx="103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/>
              <a:t>First step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2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479" y="0"/>
            <a:ext cx="9956800" cy="1143000"/>
          </a:xfrm>
        </p:spPr>
        <p:txBody>
          <a:bodyPr>
            <a:norm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Benchmark studies for the first insertion of propylene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831949" y="3315157"/>
            <a:ext cx="4827268" cy="3264547"/>
          </a:xfrm>
        </p:spPr>
        <p:txBody>
          <a:bodyPr>
            <a:normAutofit/>
          </a:bodyPr>
          <a:lstStyle/>
          <a:p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E(B3LYP-3D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) =  </a:t>
            </a: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10.56 kcal/</a:t>
            </a:r>
            <a:r>
              <a:rPr lang="en-US" altLang="ja-JP" sz="2000" b="1" dirty="0" err="1" smtClean="0">
                <a:solidFill>
                  <a:schemeClr val="accent6">
                    <a:lumMod val="75000"/>
                  </a:schemeClr>
                </a:solidFill>
              </a:rPr>
              <a:t>mol</a:t>
            </a:r>
            <a:endParaRPr lang="en-US" altLang="ja-JP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2000" dirty="0">
                <a:sym typeface="Symbol" panose="05050102010706020507" pitchFamily="18" charset="2"/>
              </a:rPr>
              <a:t> </a:t>
            </a:r>
            <a:r>
              <a:rPr lang="en-US" altLang="ja-JP" sz="2000" dirty="0" smtClean="0"/>
              <a:t>E(B3LYP-2D</a:t>
            </a:r>
            <a:r>
              <a:rPr lang="en-US" altLang="ja-JP" sz="2000" dirty="0"/>
              <a:t>) = </a:t>
            </a:r>
            <a:r>
              <a:rPr lang="en-US" altLang="ja-JP" sz="2000" dirty="0" smtClean="0"/>
              <a:t>10.29 kcal/mol</a:t>
            </a:r>
            <a:endParaRPr lang="en-US" altLang="ja-JP" sz="2000" dirty="0"/>
          </a:p>
          <a:p>
            <a:r>
              <a:rPr lang="en-US" altLang="ja-JP" sz="2000" dirty="0">
                <a:sym typeface="Symbol" panose="05050102010706020507" pitchFamily="18" charset="2"/>
              </a:rPr>
              <a:t> </a:t>
            </a:r>
            <a:r>
              <a:rPr lang="en-US" altLang="ja-JP" sz="2000" dirty="0" smtClean="0"/>
              <a:t>E(B3LYP</a:t>
            </a:r>
            <a:r>
              <a:rPr lang="en-US" altLang="ja-JP" sz="2000" dirty="0"/>
              <a:t>) = </a:t>
            </a:r>
            <a:r>
              <a:rPr lang="en-US" altLang="ja-JP" sz="2000" dirty="0" smtClean="0"/>
              <a:t>11.23</a:t>
            </a:r>
            <a:r>
              <a:rPr lang="en-US" altLang="ja-JP" sz="2000" dirty="0"/>
              <a:t> kcal/</a:t>
            </a:r>
            <a:r>
              <a:rPr lang="en-US" altLang="ja-JP" sz="2000" dirty="0" err="1"/>
              <a:t>mol</a:t>
            </a:r>
            <a:endParaRPr lang="en-US" altLang="ja-JP" sz="2000" dirty="0"/>
          </a:p>
          <a:p>
            <a:r>
              <a:rPr lang="en-US" altLang="ja-JP" sz="2000" dirty="0">
                <a:sym typeface="Symbol" panose="05050102010706020507" pitchFamily="18" charset="2"/>
              </a:rPr>
              <a:t> </a:t>
            </a:r>
            <a:r>
              <a:rPr lang="en-US" altLang="ja-JP" sz="2000" dirty="0" smtClean="0"/>
              <a:t>E(M06L</a:t>
            </a:r>
            <a:r>
              <a:rPr lang="en-US" altLang="ja-JP" sz="2000" dirty="0"/>
              <a:t>) = </a:t>
            </a:r>
            <a:r>
              <a:rPr lang="en-US" altLang="ja-JP" sz="2000" dirty="0" smtClean="0"/>
              <a:t>10.55</a:t>
            </a:r>
            <a:r>
              <a:rPr lang="en-US" altLang="ja-JP" sz="2000" dirty="0"/>
              <a:t> kcal/</a:t>
            </a:r>
            <a:r>
              <a:rPr lang="en-US" altLang="ja-JP" sz="2000" dirty="0" err="1"/>
              <a:t>mol</a:t>
            </a:r>
            <a:endParaRPr lang="en-US" altLang="ja-JP" sz="2000" dirty="0"/>
          </a:p>
          <a:p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 </a:t>
            </a: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E(M06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) = </a:t>
            </a: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8.46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 kcal/</a:t>
            </a:r>
            <a:r>
              <a:rPr lang="en-US" altLang="ja-JP" sz="2000" b="1" dirty="0" err="1">
                <a:solidFill>
                  <a:schemeClr val="accent6">
                    <a:lumMod val="75000"/>
                  </a:schemeClr>
                </a:solidFill>
              </a:rPr>
              <a:t>mol</a:t>
            </a:r>
            <a:endParaRPr lang="en-US" altLang="ja-JP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2000" dirty="0">
                <a:sym typeface="Symbol" panose="05050102010706020507" pitchFamily="18" charset="2"/>
              </a:rPr>
              <a:t> </a:t>
            </a:r>
            <a:r>
              <a:rPr lang="en-US" altLang="ja-JP" sz="2000" dirty="0" smtClean="0"/>
              <a:t>E(TPSSTPSS</a:t>
            </a:r>
            <a:r>
              <a:rPr lang="en-US" altLang="ja-JP" sz="2000" dirty="0"/>
              <a:t>) =6.91 kcal/mol</a:t>
            </a:r>
            <a:r>
              <a:rPr lang="en-US" altLang="ja-JP" sz="2000" dirty="0" smtClean="0"/>
              <a:t> </a:t>
            </a:r>
            <a:endParaRPr lang="en-US" altLang="ja-JP" sz="2000" dirty="0"/>
          </a:p>
          <a:p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 </a:t>
            </a: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E(wB97XD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) = </a:t>
            </a: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9.85 kcal/mol</a:t>
            </a:r>
          </a:p>
          <a:p>
            <a:r>
              <a:rPr lang="en-US" altLang="ja-JP" sz="2000" dirty="0" smtClean="0">
                <a:sym typeface="Symbol" panose="05050102010706020507" pitchFamily="18" charset="2"/>
              </a:rPr>
              <a:t> E(</a:t>
            </a:r>
            <a:r>
              <a:rPr lang="en-US" altLang="ja-JP" sz="2000" dirty="0" smtClean="0"/>
              <a:t>M052X) =8.90 kcal/mol</a:t>
            </a:r>
          </a:p>
          <a:p>
            <a:endParaRPr kumimoji="1" lang="ja-JP" alt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159941"/>
              </p:ext>
            </p:extLst>
          </p:nvPr>
        </p:nvGraphicFramePr>
        <p:xfrm>
          <a:off x="4095536" y="666838"/>
          <a:ext cx="5668963" cy="207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S ChemDraw Drawing" r:id="rId4" imgW="5668920" imgH="2078427" progId="ChemDraw.Document.6.0">
                  <p:embed/>
                </p:oleObj>
              </mc:Choice>
              <mc:Fallback>
                <p:oleObj name="CS ChemDraw Drawing" r:id="rId4" imgW="5668920" imgH="2078427" progId="ChemDraw.Document.6.0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536" y="666838"/>
                        <a:ext cx="5668963" cy="207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841328" y="2805562"/>
            <a:ext cx="182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Activation barrier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80408" y="3357924"/>
            <a:ext cx="6800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500" dirty="0" smtClean="0">
                <a:latin typeface="Arial" pitchFamily="34" charset="0"/>
                <a:cs typeface="Arial" pitchFamily="34" charset="0"/>
              </a:rPr>
              <a:t>23.51</a:t>
            </a:r>
          </a:p>
          <a:p>
            <a:pPr>
              <a:lnSpc>
                <a:spcPts val="1600"/>
              </a:lnSpc>
            </a:pPr>
            <a:endParaRPr lang="en-US" altLang="ja-JP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ja-JP" altLang="en-US" sz="1500" smtClean="0">
                <a:latin typeface="Arial" pitchFamily="34" charset="0"/>
                <a:cs typeface="Arial" pitchFamily="34" charset="0"/>
              </a:rPr>
              <a:t>24.69</a:t>
            </a:r>
            <a:endParaRPr lang="en-US" altLang="ja-JP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en-US" altLang="ja-JP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ja-JP" altLang="en-US" sz="1500" smtClean="0">
                <a:latin typeface="Arial" pitchFamily="34" charset="0"/>
                <a:cs typeface="Arial" pitchFamily="34" charset="0"/>
              </a:rPr>
              <a:t>14.43</a:t>
            </a:r>
            <a:endParaRPr lang="ja-JP" altLang="en-US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en-US" altLang="ja-JP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ja-JP" altLang="en-US" sz="1500" dirty="0" smtClean="0">
                <a:latin typeface="Arial" pitchFamily="34" charset="0"/>
                <a:cs typeface="Arial" pitchFamily="34" charset="0"/>
              </a:rPr>
              <a:t>22.78</a:t>
            </a:r>
            <a:endParaRPr lang="ja-JP" altLang="en-US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en-US" altLang="ja-JP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ja-JP" altLang="en-US" sz="1500" dirty="0" smtClean="0">
                <a:latin typeface="Arial" pitchFamily="34" charset="0"/>
                <a:cs typeface="Arial" pitchFamily="34" charset="0"/>
              </a:rPr>
              <a:t>20.82</a:t>
            </a:r>
            <a:endParaRPr lang="ja-JP" altLang="en-US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en-US" altLang="ja-JP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ja-JP" altLang="en-US" sz="1500" dirty="0" smtClean="0">
                <a:latin typeface="Arial" pitchFamily="34" charset="0"/>
                <a:cs typeface="Arial" pitchFamily="34" charset="0"/>
              </a:rPr>
              <a:t>14.42</a:t>
            </a:r>
            <a:endParaRPr lang="en-US" altLang="ja-JP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en-US" altLang="ja-JP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ja-JP" altLang="en-US" sz="1500" dirty="0" smtClean="0">
                <a:latin typeface="Arial" pitchFamily="34" charset="0"/>
                <a:cs typeface="Arial" pitchFamily="34" charset="0"/>
              </a:rPr>
              <a:t>23.96</a:t>
            </a:r>
            <a:endParaRPr lang="en-US" altLang="ja-JP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ja-JP" altLang="en-US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ja-JP" altLang="en-US" sz="1500" dirty="0" smtClean="0">
                <a:latin typeface="Arial" pitchFamily="34" charset="0"/>
                <a:cs typeface="Arial" pitchFamily="34" charset="0"/>
              </a:rPr>
              <a:t>21.00</a:t>
            </a:r>
            <a:endParaRPr lang="ja-JP" alt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2365128"/>
            <a:ext cx="2583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Complexation</a:t>
            </a:r>
            <a:r>
              <a:rPr kumimoji="1" lang="en-US" altLang="ja-JP" dirty="0" smtClean="0"/>
              <a:t> energy/</a:t>
            </a:r>
          </a:p>
          <a:p>
            <a:r>
              <a:rPr kumimoji="1" lang="en-US" altLang="ja-JP" dirty="0" smtClean="0"/>
              <a:t>binding energy (kcal/</a:t>
            </a:r>
            <a:r>
              <a:rPr kumimoji="1" lang="en-US" altLang="ja-JP" dirty="0" err="1" smtClean="0"/>
              <a:t>mol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Bent Arrow 11"/>
          <p:cNvSpPr/>
          <p:nvPr/>
        </p:nvSpPr>
        <p:spPr>
          <a:xfrm>
            <a:off x="2544417" y="1749287"/>
            <a:ext cx="1192696" cy="4770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7617" y="6488668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Basis set for </a:t>
            </a:r>
            <a:r>
              <a:rPr lang="en-US" dirty="0" err="1" smtClean="0"/>
              <a:t>Zr</a:t>
            </a:r>
            <a:r>
              <a:rPr lang="en-US" dirty="0" smtClean="0"/>
              <a:t> LanL2DZ, all other atoms 6-31++G(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136" name="Picture 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1489" y="2828926"/>
            <a:ext cx="2899686" cy="306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59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 models 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97453" y="5530467"/>
            <a:ext cx="198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ym typeface="Symbol" panose="05050102010706020507" pitchFamily="18" charset="2"/>
              </a:rPr>
              <a:t></a:t>
            </a:r>
            <a:r>
              <a:rPr kumimoji="1" lang="en-US" altLang="ja-JP" dirty="0" smtClean="0">
                <a:sym typeface="Symbol" panose="05050102010706020507" pitchFamily="18" charset="2"/>
              </a:rPr>
              <a:t>E = 8.38 kcal/</a:t>
            </a:r>
            <a:r>
              <a:rPr kumimoji="1" lang="en-US" altLang="ja-JP" dirty="0" err="1" smtClean="0">
                <a:sym typeface="Symbol" panose="05050102010706020507" pitchFamily="18" charset="2"/>
              </a:rPr>
              <a:t>mol</a:t>
            </a:r>
            <a:r>
              <a:rPr kumimoji="1" lang="en-US" altLang="ja-JP" dirty="0" smtClean="0">
                <a:sym typeface="Symbol" panose="05050102010706020507" pitchFamily="18" charset="2"/>
              </a:rPr>
              <a:t> 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8" y="1653753"/>
            <a:ext cx="4443077" cy="301923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58091" y="4739803"/>
            <a:ext cx="141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 type attack</a:t>
            </a:r>
            <a:endParaRPr kumimoji="1" lang="ja-JP" altLang="en-US" dirty="0"/>
          </a:p>
        </p:txBody>
      </p:sp>
      <p:pic>
        <p:nvPicPr>
          <p:cNvPr id="11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98" y="1000042"/>
            <a:ext cx="6889231" cy="4109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73737" y="4741817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9576" y="0"/>
            <a:ext cx="9794198" cy="834887"/>
          </a:xfrm>
        </p:spPr>
        <p:txBody>
          <a:bodyPr>
            <a:norm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Schematic represe</a:t>
            </a:r>
            <a:r>
              <a:rPr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ntation of overall mechanism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78336"/>
              </p:ext>
            </p:extLst>
          </p:nvPr>
        </p:nvGraphicFramePr>
        <p:xfrm>
          <a:off x="1782857" y="844946"/>
          <a:ext cx="7062971" cy="604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S ChemDraw Drawing" r:id="rId3" imgW="5822820" imgH="4981485" progId="ChemDraw.Document.6.0">
                  <p:embed/>
                </p:oleObj>
              </mc:Choice>
              <mc:Fallback>
                <p:oleObj name="CS ChemDraw Drawing" r:id="rId3" imgW="5822820" imgH="4981485" progId="ChemDraw.Document.6.0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857" y="844946"/>
                        <a:ext cx="7062971" cy="6042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4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5004" y="0"/>
            <a:ext cx="8596668" cy="905180"/>
          </a:xfrm>
        </p:spPr>
        <p:txBody>
          <a:bodyPr>
            <a:norm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insertion Reaction</a:t>
            </a:r>
            <a:endParaRPr kumimoji="1" lang="ja-JP" alt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688081"/>
              </p:ext>
            </p:extLst>
          </p:nvPr>
        </p:nvGraphicFramePr>
        <p:xfrm>
          <a:off x="2110617" y="854765"/>
          <a:ext cx="5668963" cy="207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" name="CS ChemDraw Drawing" r:id="rId3" imgW="5668920" imgH="2078427" progId="ChemDraw.Document.6.0">
                  <p:embed/>
                </p:oleObj>
              </mc:Choice>
              <mc:Fallback>
                <p:oleObj name="CS ChemDraw Drawing" r:id="rId3" imgW="5668920" imgH="2078427" progId="ChemDraw.Document.6.0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617" y="854765"/>
                        <a:ext cx="5668963" cy="207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573728"/>
              </p:ext>
            </p:extLst>
          </p:nvPr>
        </p:nvGraphicFramePr>
        <p:xfrm>
          <a:off x="572616" y="3264842"/>
          <a:ext cx="3054351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" name="CS ChemDraw Drawing" r:id="rId5" imgW="3053700" imgH="3015471" progId="ChemDraw.Document.6.0">
                  <p:embed/>
                </p:oleObj>
              </mc:Choice>
              <mc:Fallback>
                <p:oleObj name="CS ChemDraw Drawing" r:id="rId5" imgW="3053700" imgH="3015471" progId="ChemDraw.Document.6.0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6" y="3264842"/>
                        <a:ext cx="3054351" cy="301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91466"/>
              </p:ext>
            </p:extLst>
          </p:nvPr>
        </p:nvGraphicFramePr>
        <p:xfrm>
          <a:off x="4227577" y="3601441"/>
          <a:ext cx="823913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" name="CS ChemDraw Drawing" r:id="rId7" imgW="824040" imgH="208382" progId="ChemDraw.Document.6.0">
                  <p:embed/>
                </p:oleObj>
              </mc:Choice>
              <mc:Fallback>
                <p:oleObj name="CS ChemDraw Drawing" r:id="rId7" imgW="824040" imgH="208382" progId="ChemDraw.Document.6.0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77" y="3601441"/>
                        <a:ext cx="823913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71800"/>
              </p:ext>
            </p:extLst>
          </p:nvPr>
        </p:nvGraphicFramePr>
        <p:xfrm>
          <a:off x="4227580" y="4393894"/>
          <a:ext cx="823913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" name="CS ChemDraw Drawing" r:id="rId9" imgW="824040" imgH="208382" progId="ChemDraw.Document.6.0">
                  <p:embed/>
                </p:oleObj>
              </mc:Choice>
              <mc:Fallback>
                <p:oleObj name="CS ChemDraw Drawing" r:id="rId9" imgW="824040" imgH="208382" progId="ChemDraw.Document.6.0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80" y="4393894"/>
                        <a:ext cx="823913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31080"/>
              </p:ext>
            </p:extLst>
          </p:nvPr>
        </p:nvGraphicFramePr>
        <p:xfrm>
          <a:off x="4227577" y="5145212"/>
          <a:ext cx="823913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" name="CS ChemDraw Drawing" r:id="rId10" imgW="824040" imgH="208382" progId="ChemDraw.Document.6.0">
                  <p:embed/>
                </p:oleObj>
              </mc:Choice>
              <mc:Fallback>
                <p:oleObj name="CS ChemDraw Drawing" r:id="rId10" imgW="824040" imgH="208382" progId="ChemDraw.Document.6.0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77" y="5145212"/>
                        <a:ext cx="823913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04859"/>
              </p:ext>
            </p:extLst>
          </p:nvPr>
        </p:nvGraphicFramePr>
        <p:xfrm>
          <a:off x="4227576" y="5937651"/>
          <a:ext cx="823913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" name="CS ChemDraw Drawing" r:id="rId11" imgW="824040" imgH="208382" progId="ChemDraw.Document.6.0">
                  <p:embed/>
                </p:oleObj>
              </mc:Choice>
              <mc:Fallback>
                <p:oleObj name="CS ChemDraw Drawing" r:id="rId11" imgW="824040" imgH="208382" progId="ChemDraw.Document.6.0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76" y="5937651"/>
                        <a:ext cx="823913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5195912" y="358244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P1A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95912" y="434111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P1C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78505" y="508712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P1B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60328" y="588774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P1D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052400"/>
              </p:ext>
            </p:extLst>
          </p:nvPr>
        </p:nvGraphicFramePr>
        <p:xfrm>
          <a:off x="6175531" y="2919895"/>
          <a:ext cx="3792537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" name="CS ChemDraw Drawing" r:id="rId12" imgW="3792690" imgH="3848999" progId="ChemDraw.Document.6.0">
                  <p:embed/>
                </p:oleObj>
              </mc:Choice>
              <mc:Fallback>
                <p:oleObj name="CS ChemDraw Drawing" r:id="rId12" imgW="3792690" imgH="3848999" progId="ChemDraw.Document.6.0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531" y="2919895"/>
                        <a:ext cx="3792537" cy="384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9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1784</TotalTime>
  <Words>896</Words>
  <Application>Microsoft Office PowerPoint</Application>
  <PresentationFormat>ワイド画面</PresentationFormat>
  <Paragraphs>291</Paragraphs>
  <Slides>22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2" baseType="lpstr">
      <vt:lpstr>ＭＳ Ｐ明朝</vt:lpstr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CS ChemDraw Drawing</vt:lpstr>
      <vt:lpstr>Mechanistic study of Propylene Polymerization Catalyzed by Kaminsky Complex</vt:lpstr>
      <vt:lpstr>Outline</vt:lpstr>
      <vt:lpstr>Introduction to polymerization reaction</vt:lpstr>
      <vt:lpstr>Four mechanistic proposal</vt:lpstr>
      <vt:lpstr>Present work of polymerization reaction of propylene by Kaminsky catalyst</vt:lpstr>
      <vt:lpstr>Benchmark studies for the first insertion of propylene</vt:lpstr>
      <vt:lpstr>Real models </vt:lpstr>
      <vt:lpstr>Schematic representation of overall mechanism</vt:lpstr>
      <vt:lpstr>First insertion Reaction</vt:lpstr>
      <vt:lpstr>Energy profile for the first  propylene insertion reaction</vt:lpstr>
      <vt:lpstr>Second Insertion Reaction  Two possibilities</vt:lpstr>
      <vt:lpstr>Different possibilities for the agostic interaction</vt:lpstr>
      <vt:lpstr>Energy profile for the second propylene insertion reaction from P1A products</vt:lpstr>
      <vt:lpstr>Energy profile for the second propylene insertion reaction from P1B products</vt:lpstr>
      <vt:lpstr>Overall energy profile starting from A/C attack of propylene  </vt:lpstr>
      <vt:lpstr>Overall energy profile starting from A/C attack of propylene </vt:lpstr>
      <vt:lpstr>Optimized transition state of second insertion (Isotactic)</vt:lpstr>
      <vt:lpstr>Overall energy profile starting from B/D attack of propylene</vt:lpstr>
      <vt:lpstr>Overall energy profile starting from B/D attack of propylene</vt:lpstr>
      <vt:lpstr>Present work</vt:lpstr>
      <vt:lpstr>Summary 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Mechanistic study of propylene polymerization catalyzed by Kaminsky complex</dc:title>
  <dc:creator>secretary</dc:creator>
  <cp:lastModifiedBy>secretary</cp:lastModifiedBy>
  <cp:revision>133</cp:revision>
  <dcterms:created xsi:type="dcterms:W3CDTF">2014-07-18T06:23:04Z</dcterms:created>
  <dcterms:modified xsi:type="dcterms:W3CDTF">2014-07-29T07:15:36Z</dcterms:modified>
</cp:coreProperties>
</file>