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362" r:id="rId2"/>
    <p:sldId id="344" r:id="rId3"/>
    <p:sldId id="363" r:id="rId4"/>
    <p:sldId id="375" r:id="rId5"/>
    <p:sldId id="364" r:id="rId6"/>
    <p:sldId id="366" r:id="rId7"/>
    <p:sldId id="367" r:id="rId8"/>
    <p:sldId id="369" r:id="rId9"/>
    <p:sldId id="371" r:id="rId10"/>
    <p:sldId id="372" r:id="rId11"/>
    <p:sldId id="373" r:id="rId12"/>
    <p:sldId id="374" r:id="rId13"/>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13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A67EE85-8512-42AD-B8DD-93478261C4E7}" type="datetimeFigureOut">
              <a:rPr kumimoji="1" lang="ja-JP" altLang="en-US" smtClean="0"/>
              <a:t>2016/7/25</a:t>
            </a:fld>
            <a:endParaRPr kumimoji="1" lang="ja-JP" alt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BE23F36-C9A3-4772-A4D6-D6C50E972C19}" type="slidenum">
              <a:rPr kumimoji="1" lang="ja-JP" altLang="en-US" smtClean="0"/>
              <a:t>‹#›</a:t>
            </a:fld>
            <a:endParaRPr kumimoji="1" lang="ja-JP" altLang="en-US"/>
          </a:p>
        </p:txBody>
      </p:sp>
    </p:spTree>
    <p:extLst>
      <p:ext uri="{BB962C8B-B14F-4D97-AF65-F5344CB8AC3E}">
        <p14:creationId xmlns:p14="http://schemas.microsoft.com/office/powerpoint/2010/main" val="35777762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7/25/2016 11:01 AM</a:t>
            </a:fld>
            <a:endParaRPr lang="en-US" dirty="0">
              <a:solidFill>
                <a:prstClr val="black"/>
              </a:solidFill>
            </a:endParaRPr>
          </a:p>
        </p:txBody>
      </p:sp>
      <p:sp>
        <p:nvSpPr>
          <p:cNvPr id="6" name="Footer Placeholder 5"/>
          <p:cNvSpPr>
            <a:spLocks noGrp="1"/>
          </p:cNvSpPr>
          <p:nvPr>
            <p:ph type="ftr" sz="quarter" idx="12"/>
          </p:nvPr>
        </p:nvSpPr>
        <p:spPr>
          <a:xfrm>
            <a:off x="0" y="9428583"/>
            <a:ext cx="6117908" cy="496332"/>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17907" y="9428583"/>
            <a:ext cx="678194" cy="496332"/>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649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0AF02F51-DE71-407D-9208-54BBAE5DD500}" type="slidenum">
              <a:rPr kumimoji="1" lang="ja-JP" altLang="en-US" smtClean="0"/>
              <a:t>2</a:t>
            </a:fld>
            <a:endParaRPr kumimoji="1" lang="ja-JP" altLang="en-US"/>
          </a:p>
        </p:txBody>
      </p:sp>
    </p:spTree>
    <p:extLst>
      <p:ext uri="{BB962C8B-B14F-4D97-AF65-F5344CB8AC3E}">
        <p14:creationId xmlns:p14="http://schemas.microsoft.com/office/powerpoint/2010/main" val="305804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0AF02F51-DE71-407D-9208-54BBAE5DD500}" type="slidenum">
              <a:rPr kumimoji="1" lang="ja-JP" altLang="en-US" smtClean="0"/>
              <a:t>3</a:t>
            </a:fld>
            <a:endParaRPr kumimoji="1" lang="ja-JP" altLang="en-US"/>
          </a:p>
        </p:txBody>
      </p:sp>
    </p:spTree>
    <p:extLst>
      <p:ext uri="{BB962C8B-B14F-4D97-AF65-F5344CB8AC3E}">
        <p14:creationId xmlns:p14="http://schemas.microsoft.com/office/powerpoint/2010/main" val="141769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ltLang="ja-JP"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ja-JP" smtClean="0"/>
              <a:t>Click to edit Master subtitle style</a:t>
            </a:r>
            <a:endParaRPr lang="en-US" dirty="0"/>
          </a:p>
        </p:txBody>
      </p:sp>
    </p:spTree>
    <p:extLst>
      <p:ext uri="{BB962C8B-B14F-4D97-AF65-F5344CB8AC3E}">
        <p14:creationId xmlns:p14="http://schemas.microsoft.com/office/powerpoint/2010/main" val="27550900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ltLang="ja-JP"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extLst>
      <p:ext uri="{BB962C8B-B14F-4D97-AF65-F5344CB8AC3E}">
        <p14:creationId xmlns:p14="http://schemas.microsoft.com/office/powerpoint/2010/main" val="41806332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ltLang="ja-JP"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ltLang="ja-JP" smtClean="0"/>
              <a:t>Click to edit Master text styles</a:t>
            </a:r>
          </a:p>
        </p:txBody>
      </p:sp>
    </p:spTree>
    <p:extLst>
      <p:ext uri="{BB962C8B-B14F-4D97-AF65-F5344CB8AC3E}">
        <p14:creationId xmlns:p14="http://schemas.microsoft.com/office/powerpoint/2010/main" val="11130805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ltLang="ja-JP"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ja-JP"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7226634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ltLang="ja-JP"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ja-JP"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5634787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extLst>
      <p:ext uri="{BB962C8B-B14F-4D97-AF65-F5344CB8AC3E}">
        <p14:creationId xmlns:p14="http://schemas.microsoft.com/office/powerpoint/2010/main" val="16082794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extLst>
      <p:ext uri="{BB962C8B-B14F-4D97-AF65-F5344CB8AC3E}">
        <p14:creationId xmlns:p14="http://schemas.microsoft.com/office/powerpoint/2010/main" val="13971166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extLst>
      <p:ext uri="{BB962C8B-B14F-4D97-AF65-F5344CB8AC3E}">
        <p14:creationId xmlns:p14="http://schemas.microsoft.com/office/powerpoint/2010/main" val="38236090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extLst>
      <p:ext uri="{BB962C8B-B14F-4D97-AF65-F5344CB8AC3E}">
        <p14:creationId xmlns:p14="http://schemas.microsoft.com/office/powerpoint/2010/main" val="7824223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Tree>
    <p:extLst>
      <p:ext uri="{BB962C8B-B14F-4D97-AF65-F5344CB8AC3E}">
        <p14:creationId xmlns:p14="http://schemas.microsoft.com/office/powerpoint/2010/main" val="12221259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435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3760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extLst>
      <p:ext uri="{BB962C8B-B14F-4D97-AF65-F5344CB8AC3E}">
        <p14:creationId xmlns:p14="http://schemas.microsoft.com/office/powerpoint/2010/main" val="1146838536"/>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hf sldNum="0" hdr="0" ftr="0" dt="0"/>
  <p:txStyles>
    <p:titleStyle>
      <a:lvl1pPr algn="l" defTabSz="914363" rtl="0" eaLnBrk="1" latinLnBrk="0" hangingPunct="1">
        <a:lnSpc>
          <a:spcPct val="90000"/>
        </a:lnSpc>
        <a:spcBef>
          <a:spcPct val="0"/>
        </a:spcBef>
        <a:buNone/>
        <a:defRPr kumimoji="1"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kumimoji="1"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kumimoji="1"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kumimoji="1"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kumimoji="1"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kumimoji="1"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3.tiff"/><Relationship Id="rId1" Type="http://schemas.openxmlformats.org/officeDocument/2006/relationships/slideLayout" Target="../slideLayouts/slideLayout1.xml"/><Relationship Id="rId4" Type="http://schemas.openxmlformats.org/officeDocument/2006/relationships/image" Target="../media/image2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image" Target="../media/image11.tiff"/><Relationship Id="rId1" Type="http://schemas.openxmlformats.org/officeDocument/2006/relationships/slideLayout" Target="../slideLayouts/slideLayout1.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8.tiff"/><Relationship Id="rId1" Type="http://schemas.openxmlformats.org/officeDocument/2006/relationships/slideLayout" Target="../slideLayouts/slideLayout1.xml"/><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1.xml"/><Relationship Id="rId4" Type="http://schemas.openxmlformats.org/officeDocument/2006/relationships/image" Target="../media/image22.tiff"/></Relationships>
</file>

<file path=ppt/slides/_rels/slide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1.xml"/><Relationship Id="rId4" Type="http://schemas.openxmlformats.org/officeDocument/2006/relationships/image" Target="../media/image2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54000" y="2257425"/>
            <a:ext cx="8890000" cy="1243013"/>
          </a:xfrm>
        </p:spPr>
        <p:txBody>
          <a:bodyPr/>
          <a:lstStyle/>
          <a:p>
            <a:pPr algn="ctr"/>
            <a:r>
              <a:rPr lang="en-US" sz="2800" dirty="0">
                <a:solidFill>
                  <a:srgbClr val="7030A0"/>
                </a:solidFill>
                <a:latin typeface="Cambria" panose="02040503050406030204" pitchFamily="18" charset="0"/>
                <a:ea typeface="Cambria Math" panose="02040503050406030204" pitchFamily="18" charset="0"/>
              </a:rPr>
              <a:t>Graphene Electrode Dependency on the Reduction Mechanism of Propylene Carbonate in Sodium-ion </a:t>
            </a:r>
            <a:r>
              <a:rPr lang="en-US" sz="2800" dirty="0" smtClean="0">
                <a:solidFill>
                  <a:srgbClr val="7030A0"/>
                </a:solidFill>
                <a:latin typeface="Cambria" panose="02040503050406030204" pitchFamily="18" charset="0"/>
                <a:ea typeface="Cambria Math" panose="02040503050406030204" pitchFamily="18" charset="0"/>
              </a:rPr>
              <a:t>Batteries: A Density Functional </a:t>
            </a:r>
            <a:r>
              <a:rPr lang="en-US" sz="2800" dirty="0">
                <a:solidFill>
                  <a:srgbClr val="7030A0"/>
                </a:solidFill>
                <a:latin typeface="Cambria" panose="02040503050406030204" pitchFamily="18" charset="0"/>
                <a:ea typeface="Cambria Math" panose="02040503050406030204" pitchFamily="18" charset="0"/>
              </a:rPr>
              <a:t>Theory Study</a:t>
            </a:r>
          </a:p>
        </p:txBody>
      </p:sp>
      <p:sp>
        <p:nvSpPr>
          <p:cNvPr id="5" name="TextBox 4"/>
          <p:cNvSpPr txBox="1"/>
          <p:nvPr/>
        </p:nvSpPr>
        <p:spPr>
          <a:xfrm>
            <a:off x="7772400" y="1524000"/>
            <a:ext cx="1309974" cy="369332"/>
          </a:xfrm>
          <a:prstGeom prst="rect">
            <a:avLst/>
          </a:prstGeom>
          <a:noFill/>
        </p:spPr>
        <p:txBody>
          <a:bodyPr wrap="none" rtlCol="0">
            <a:spAutoFit/>
          </a:bodyPr>
          <a:lstStyle/>
          <a:p>
            <a:r>
              <a:rPr lang="en-US" altLang="ja-JP" dirty="0" smtClean="0">
                <a:solidFill>
                  <a:srgbClr val="000000"/>
                </a:solidFill>
                <a:latin typeface="Cambria" panose="02040503050406030204" pitchFamily="18" charset="0"/>
              </a:rPr>
              <a:t>25/7/2016</a:t>
            </a:r>
            <a:endParaRPr lang="ja-JP" altLang="en-US" dirty="0">
              <a:solidFill>
                <a:srgbClr val="000000"/>
              </a:solidFill>
              <a:latin typeface="Cambria" panose="02040503050406030204" pitchFamily="18" charset="0"/>
            </a:endParaRPr>
          </a:p>
        </p:txBody>
      </p:sp>
      <p:sp>
        <p:nvSpPr>
          <p:cNvPr id="7" name="TextBox 6"/>
          <p:cNvSpPr txBox="1"/>
          <p:nvPr/>
        </p:nvSpPr>
        <p:spPr>
          <a:xfrm>
            <a:off x="8660424" y="6443990"/>
            <a:ext cx="263214" cy="261610"/>
          </a:xfrm>
          <a:prstGeom prst="rect">
            <a:avLst/>
          </a:prstGeom>
          <a:noFill/>
        </p:spPr>
        <p:txBody>
          <a:bodyPr wrap="none" rtlCol="0">
            <a:spAutoFit/>
          </a:bodyPr>
          <a:lstStyle/>
          <a:p>
            <a:r>
              <a:rPr lang="en-US" altLang="ja-JP" sz="1100" dirty="0" smtClean="0">
                <a:solidFill>
                  <a:srgbClr val="000000"/>
                </a:solidFill>
                <a:latin typeface="Cambria" panose="02040503050406030204" pitchFamily="18" charset="0"/>
              </a:rPr>
              <a:t>1</a:t>
            </a:r>
            <a:endParaRPr lang="ja-JP" altLang="en-US" sz="1100" dirty="0">
              <a:solidFill>
                <a:srgbClr val="000000"/>
              </a:solidFill>
              <a:latin typeface="Cambria" panose="02040503050406030204" pitchFamily="18" charset="0"/>
            </a:endParaRPr>
          </a:p>
        </p:txBody>
      </p:sp>
      <p:sp>
        <p:nvSpPr>
          <p:cNvPr id="12" name="TextBox 11"/>
          <p:cNvSpPr txBox="1"/>
          <p:nvPr/>
        </p:nvSpPr>
        <p:spPr>
          <a:xfrm>
            <a:off x="3139395" y="4557037"/>
            <a:ext cx="2986715" cy="830997"/>
          </a:xfrm>
          <a:prstGeom prst="rect">
            <a:avLst/>
          </a:prstGeom>
          <a:noFill/>
        </p:spPr>
        <p:txBody>
          <a:bodyPr wrap="none" rtlCol="0">
            <a:spAutoFit/>
          </a:bodyPr>
          <a:lstStyle/>
          <a:p>
            <a:pPr algn="ctr"/>
            <a:r>
              <a:rPr kumimoji="1" lang="en-US" altLang="ja-JP" sz="2400" dirty="0" smtClean="0">
                <a:solidFill>
                  <a:schemeClr val="bg1"/>
                </a:solidFill>
                <a:latin typeface="Cambria" panose="02040503050406030204" pitchFamily="18" charset="0"/>
                <a:ea typeface="Cambria Math" panose="02040503050406030204" pitchFamily="18" charset="0"/>
              </a:rPr>
              <a:t>CREST Work </a:t>
            </a:r>
            <a:r>
              <a:rPr lang="en-US" altLang="ja-JP" sz="2400" dirty="0">
                <a:solidFill>
                  <a:schemeClr val="bg1"/>
                </a:solidFill>
                <a:latin typeface="Cambria" panose="02040503050406030204" pitchFamily="18" charset="0"/>
                <a:ea typeface="Cambria Math" panose="02040503050406030204" pitchFamily="18" charset="0"/>
              </a:rPr>
              <a:t>S</a:t>
            </a:r>
            <a:r>
              <a:rPr kumimoji="1" lang="en-US" altLang="ja-JP" sz="2400" dirty="0" smtClean="0">
                <a:solidFill>
                  <a:schemeClr val="bg1"/>
                </a:solidFill>
                <a:latin typeface="Cambria" panose="02040503050406030204" pitchFamily="18" charset="0"/>
                <a:ea typeface="Cambria Math" panose="02040503050406030204" pitchFamily="18" charset="0"/>
              </a:rPr>
              <a:t>hop</a:t>
            </a:r>
          </a:p>
          <a:p>
            <a:pPr algn="ctr"/>
            <a:r>
              <a:rPr lang="en-US" altLang="ja-JP" sz="2400" dirty="0" smtClean="0">
                <a:solidFill>
                  <a:schemeClr val="bg1"/>
                </a:solidFill>
                <a:latin typeface="Cambria" panose="02040503050406030204" pitchFamily="18" charset="0"/>
                <a:ea typeface="Cambria Math" panose="02040503050406030204" pitchFamily="18" charset="0"/>
              </a:rPr>
              <a:t>Uppula Purushotham</a:t>
            </a:r>
            <a:endParaRPr kumimoji="1" lang="ja-JP" altLang="en-US" sz="24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46381207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20970" y="5701379"/>
            <a:ext cx="8659421"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altLang="ja-JP" sz="1600" dirty="0" smtClean="0">
                <a:solidFill>
                  <a:schemeClr val="bg1"/>
                </a:solidFill>
                <a:latin typeface="Cambria" panose="02040503050406030204" pitchFamily="18" charset="0"/>
              </a:rPr>
              <a:t>In GPCNa</a:t>
            </a:r>
            <a:r>
              <a:rPr lang="en-US" altLang="ja-JP" sz="1600" baseline="-25000" dirty="0" smtClean="0">
                <a:solidFill>
                  <a:schemeClr val="bg1"/>
                </a:solidFill>
                <a:latin typeface="Cambria" panose="02040503050406030204" pitchFamily="18" charset="0"/>
              </a:rPr>
              <a:t>2</a:t>
            </a:r>
            <a:r>
              <a:rPr lang="en-US" altLang="ja-JP" sz="1600" dirty="0" smtClean="0">
                <a:solidFill>
                  <a:schemeClr val="bg1"/>
                </a:solidFill>
                <a:latin typeface="Cambria" panose="02040503050406030204" pitchFamily="18" charset="0"/>
              </a:rPr>
              <a:t> complex, C</a:t>
            </a:r>
            <a:r>
              <a:rPr lang="en-US" altLang="ja-JP" sz="1600" baseline="-25000" dirty="0" smtClean="0">
                <a:solidFill>
                  <a:schemeClr val="bg1"/>
                </a:solidFill>
                <a:latin typeface="Cambria" panose="02040503050406030204" pitchFamily="18" charset="0"/>
              </a:rPr>
              <a:t>4</a:t>
            </a:r>
            <a:r>
              <a:rPr lang="en-US" altLang="ja-JP" sz="1600" dirty="0" smtClean="0">
                <a:solidFill>
                  <a:schemeClr val="bg1"/>
                </a:solidFill>
                <a:latin typeface="Cambria" panose="02040503050406030204" pitchFamily="18" charset="0"/>
              </a:rPr>
              <a:t>-O</a:t>
            </a:r>
            <a:r>
              <a:rPr lang="en-US" altLang="ja-JP" sz="1600" baseline="-25000" dirty="0" smtClean="0">
                <a:solidFill>
                  <a:schemeClr val="bg1"/>
                </a:solidFill>
                <a:latin typeface="Cambria" panose="02040503050406030204" pitchFamily="18" charset="0"/>
              </a:rPr>
              <a:t>3</a:t>
            </a:r>
            <a:r>
              <a:rPr lang="en-US" altLang="ja-JP" sz="1600" dirty="0" smtClean="0">
                <a:solidFill>
                  <a:schemeClr val="bg1"/>
                </a:solidFill>
                <a:latin typeface="Cambria" panose="02040503050406030204" pitchFamily="18" charset="0"/>
              </a:rPr>
              <a:t> </a:t>
            </a:r>
            <a:r>
              <a:rPr lang="en-US" altLang="ja-JP" sz="1600" dirty="0">
                <a:solidFill>
                  <a:schemeClr val="bg1"/>
                </a:solidFill>
                <a:latin typeface="Cambria" panose="02040503050406030204" pitchFamily="18" charset="0"/>
              </a:rPr>
              <a:t>bond cleavage </a:t>
            </a:r>
            <a:r>
              <a:rPr lang="en-US" altLang="ja-JP" sz="1600" dirty="0" smtClean="0">
                <a:solidFill>
                  <a:schemeClr val="bg1"/>
                </a:solidFill>
                <a:latin typeface="Cambria" panose="02040503050406030204" pitchFamily="18" charset="0"/>
              </a:rPr>
              <a:t>is favorable (28.631 kcal/mol) than </a:t>
            </a:r>
            <a:r>
              <a:rPr lang="en-US" altLang="ja-JP" sz="1600" dirty="0">
                <a:solidFill>
                  <a:schemeClr val="bg1"/>
                </a:solidFill>
                <a:latin typeface="Cambria" panose="02040503050406030204" pitchFamily="18" charset="0"/>
              </a:rPr>
              <a:t>C</a:t>
            </a:r>
            <a:r>
              <a:rPr lang="en-US" altLang="ja-JP" sz="1600" baseline="-25000" dirty="0">
                <a:solidFill>
                  <a:schemeClr val="bg1"/>
                </a:solidFill>
                <a:latin typeface="Cambria" panose="02040503050406030204" pitchFamily="18" charset="0"/>
              </a:rPr>
              <a:t>5</a:t>
            </a:r>
            <a:r>
              <a:rPr lang="en-US" altLang="ja-JP" sz="1600" dirty="0">
                <a:solidFill>
                  <a:schemeClr val="bg1"/>
                </a:solidFill>
                <a:latin typeface="Cambria" panose="02040503050406030204" pitchFamily="18" charset="0"/>
              </a:rPr>
              <a:t>-O</a:t>
            </a:r>
            <a:r>
              <a:rPr lang="en-US" altLang="ja-JP" sz="1600" baseline="-25000" dirty="0">
                <a:solidFill>
                  <a:schemeClr val="bg1"/>
                </a:solidFill>
                <a:latin typeface="Cambria" panose="02040503050406030204" pitchFamily="18" charset="0"/>
              </a:rPr>
              <a:t>1</a:t>
            </a:r>
            <a:r>
              <a:rPr lang="en-US" altLang="ja-JP" sz="1600" dirty="0">
                <a:solidFill>
                  <a:schemeClr val="bg1"/>
                </a:solidFill>
                <a:latin typeface="Cambria" panose="02040503050406030204" pitchFamily="18" charset="0"/>
              </a:rPr>
              <a:t> bond </a:t>
            </a:r>
            <a:r>
              <a:rPr lang="en-US" altLang="ja-JP" sz="1600" dirty="0" smtClean="0">
                <a:solidFill>
                  <a:schemeClr val="bg1"/>
                </a:solidFill>
                <a:latin typeface="Cambria" panose="02040503050406030204" pitchFamily="18" charset="0"/>
              </a:rPr>
              <a:t>cleavage (32.569 kcal/mol).</a:t>
            </a:r>
          </a:p>
        </p:txBody>
      </p:sp>
      <p:grpSp>
        <p:nvGrpSpPr>
          <p:cNvPr id="8" name="Group 7"/>
          <p:cNvGrpSpPr/>
          <p:nvPr/>
        </p:nvGrpSpPr>
        <p:grpSpPr>
          <a:xfrm>
            <a:off x="131805" y="1686366"/>
            <a:ext cx="8890174" cy="3348880"/>
            <a:chOff x="41187" y="1430991"/>
            <a:chExt cx="8890174" cy="334888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27" t="11171" r="5351" b="18078"/>
            <a:stretch/>
          </p:blipFill>
          <p:spPr>
            <a:xfrm>
              <a:off x="41187" y="1532115"/>
              <a:ext cx="2665189" cy="2057400"/>
            </a:xfrm>
            <a:prstGeom prst="rect">
              <a:avLst/>
            </a:prstGeom>
          </p:spPr>
        </p:pic>
        <p:sp>
          <p:nvSpPr>
            <p:cNvPr id="17" name="Rectangle 16"/>
            <p:cNvSpPr/>
            <p:nvPr/>
          </p:nvSpPr>
          <p:spPr>
            <a:xfrm>
              <a:off x="2747800" y="2665916"/>
              <a:ext cx="587020"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prstClr val="black"/>
                  </a:solidFill>
                  <a:effectLst/>
                  <a:uLnTx/>
                  <a:uFillTx/>
                  <a:latin typeface="Cambria" panose="02040503050406030204" pitchFamily="18" charset="0"/>
                </a:rPr>
                <a:t>C</a:t>
              </a:r>
              <a:r>
                <a:rPr kumimoji="0" lang="en-US" altLang="ja-JP" sz="1200" b="1" kern="0" baseline="-25000" dirty="0" smtClean="0">
                  <a:solidFill>
                    <a:prstClr val="black"/>
                  </a:solidFill>
                  <a:latin typeface="Cambria" panose="02040503050406030204" pitchFamily="18" charset="0"/>
                </a:rPr>
                <a:t>5</a:t>
              </a:r>
              <a:r>
                <a:rPr kumimoji="0" lang="en-US" altLang="ja-JP" sz="1200" b="1" i="0" u="none" strike="noStrike" kern="0" cap="none" spc="0" normalizeH="0" baseline="0" noProof="0" dirty="0" smtClean="0">
                  <a:ln>
                    <a:noFill/>
                  </a:ln>
                  <a:solidFill>
                    <a:prstClr val="black"/>
                  </a:solidFill>
                  <a:effectLst/>
                  <a:uLnTx/>
                  <a:uFillTx/>
                  <a:latin typeface="Cambria" panose="02040503050406030204" pitchFamily="18" charset="0"/>
                </a:rPr>
                <a:t>-O</a:t>
              </a:r>
              <a:r>
                <a:rPr kumimoji="0" lang="en-US" altLang="ja-JP" sz="1200" b="1" kern="0" baseline="-25000" dirty="0">
                  <a:solidFill>
                    <a:prstClr val="black"/>
                  </a:solidFill>
                  <a:latin typeface="Cambria" panose="02040503050406030204" pitchFamily="18" charset="0"/>
                </a:rPr>
                <a:t>1</a:t>
              </a:r>
              <a:r>
                <a:rPr kumimoji="0" lang="en-US" altLang="ja-JP" sz="1200" b="1" i="0" u="none" strike="noStrike" kern="0" cap="none" spc="0" normalizeH="0" baseline="0" noProof="0" dirty="0" smtClean="0">
                  <a:ln>
                    <a:noFill/>
                  </a:ln>
                  <a:solidFill>
                    <a:prstClr val="black"/>
                  </a:solidFill>
                  <a:effectLst/>
                  <a:uLnTx/>
                  <a:uFillTx/>
                  <a:latin typeface="Cambria" panose="02040503050406030204" pitchFamily="18" charset="0"/>
                </a:rPr>
                <a:t> </a:t>
              </a:r>
              <a:endParaRPr kumimoji="0" lang="ja-JP" altLang="en-US" sz="1200" b="1" i="0" u="none" strike="noStrike" kern="0" cap="none" spc="0" normalizeH="0" baseline="0" noProof="0" dirty="0" smtClean="0">
                <a:ln>
                  <a:noFill/>
                </a:ln>
                <a:solidFill>
                  <a:prstClr val="black"/>
                </a:solidFill>
                <a:effectLst/>
                <a:uLnTx/>
                <a:uFillTx/>
              </a:endParaRPr>
            </a:p>
          </p:txBody>
        </p:sp>
        <p:cxnSp>
          <p:nvCxnSpPr>
            <p:cNvPr id="18" name="Straight Arrow Connector 17"/>
            <p:cNvCxnSpPr/>
            <p:nvPr/>
          </p:nvCxnSpPr>
          <p:spPr>
            <a:xfrm flipV="1">
              <a:off x="5795057" y="2644346"/>
              <a:ext cx="506892" cy="8403"/>
            </a:xfrm>
            <a:prstGeom prst="straightConnector1">
              <a:avLst/>
            </a:prstGeom>
            <a:noFill/>
            <a:ln w="6350" cap="flat" cmpd="sng" algn="ctr">
              <a:solidFill>
                <a:srgbClr val="5B9BD5"/>
              </a:solidFill>
              <a:prstDash val="solid"/>
              <a:miter lim="800000"/>
              <a:tailEnd type="triangle"/>
            </a:ln>
            <a:effectLst/>
          </p:spPr>
        </p:cxnSp>
        <p:cxnSp>
          <p:nvCxnSpPr>
            <p:cNvPr id="21" name="Straight Arrow Connector 20"/>
            <p:cNvCxnSpPr/>
            <p:nvPr/>
          </p:nvCxnSpPr>
          <p:spPr>
            <a:xfrm flipV="1">
              <a:off x="2755804" y="2903734"/>
              <a:ext cx="506892" cy="8403"/>
            </a:xfrm>
            <a:prstGeom prst="straightConnector1">
              <a:avLst/>
            </a:prstGeom>
            <a:noFill/>
            <a:ln w="6350" cap="flat" cmpd="sng" algn="ctr">
              <a:solidFill>
                <a:srgbClr val="5B9BD5"/>
              </a:solidFill>
              <a:prstDash val="solid"/>
              <a:miter lim="800000"/>
              <a:tailEnd type="triangle"/>
            </a:ln>
            <a:effectLst/>
          </p:spPr>
        </p:cxnSp>
        <p:sp>
          <p:nvSpPr>
            <p:cNvPr id="22" name="TextBox 21"/>
            <p:cNvSpPr txBox="1"/>
            <p:nvPr/>
          </p:nvSpPr>
          <p:spPr>
            <a:xfrm>
              <a:off x="528457" y="3704607"/>
              <a:ext cx="1409938"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-1e</a:t>
              </a:r>
              <a:r>
                <a:rPr lang="en-US" altLang="ja-JP" sz="1200" dirty="0" smtClean="0">
                  <a:solidFill>
                    <a:schemeClr val="bg1"/>
                  </a:solidFill>
                  <a:latin typeface="Cambria" panose="02040503050406030204" pitchFamily="18" charset="0"/>
                </a:rPr>
                <a:t>   0.000</a:t>
              </a:r>
              <a:endParaRPr lang="ja-JP" altLang="en-US" sz="1200" dirty="0">
                <a:solidFill>
                  <a:schemeClr val="bg1"/>
                </a:solidFill>
                <a:latin typeface="Cambria" panose="02040503050406030204" pitchFamily="18" charset="0"/>
              </a:endParaRPr>
            </a:p>
          </p:txBody>
        </p:sp>
        <p:sp>
          <p:nvSpPr>
            <p:cNvPr id="23" name="TextBox 22"/>
            <p:cNvSpPr txBox="1"/>
            <p:nvPr/>
          </p:nvSpPr>
          <p:spPr>
            <a:xfrm>
              <a:off x="3764289" y="3728556"/>
              <a:ext cx="1845633" cy="461665"/>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-1e-TS2</a:t>
              </a:r>
              <a:r>
                <a:rPr lang="en-US" altLang="ja-JP" sz="1200" dirty="0">
                  <a:solidFill>
                    <a:schemeClr val="bg1"/>
                  </a:solidFill>
                  <a:latin typeface="Cambria" panose="02040503050406030204" pitchFamily="18" charset="0"/>
                </a:rPr>
                <a:t>   32.569 </a:t>
              </a:r>
            </a:p>
            <a:p>
              <a:r>
                <a:rPr lang="en-US" altLang="ja-JP" sz="1200" dirty="0" smtClean="0">
                  <a:solidFill>
                    <a:schemeClr val="bg1"/>
                  </a:solidFill>
                  <a:latin typeface="Cambria" panose="02040503050406030204" pitchFamily="18" charset="0"/>
                </a:rPr>
                <a:t> </a:t>
              </a:r>
              <a:endParaRPr lang="en-US" altLang="ja-JP" sz="1200" dirty="0">
                <a:solidFill>
                  <a:schemeClr val="bg1"/>
                </a:solidFill>
                <a:latin typeface="Cambria" panose="02040503050406030204" pitchFamily="18" charset="0"/>
              </a:endParaRPr>
            </a:p>
          </p:txBody>
        </p:sp>
        <p:sp>
          <p:nvSpPr>
            <p:cNvPr id="24" name="TextBox 23"/>
            <p:cNvSpPr txBox="1"/>
            <p:nvPr/>
          </p:nvSpPr>
          <p:spPr>
            <a:xfrm>
              <a:off x="6867472" y="3704606"/>
              <a:ext cx="1881221"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-1e-IN2</a:t>
              </a:r>
              <a:r>
                <a:rPr lang="en-US" altLang="ja-JP" sz="1200" dirty="0">
                  <a:solidFill>
                    <a:schemeClr val="bg1"/>
                  </a:solidFill>
                  <a:latin typeface="Cambria" panose="02040503050406030204" pitchFamily="18" charset="0"/>
                </a:rPr>
                <a:t>   -18.216 </a:t>
              </a:r>
            </a:p>
          </p:txBody>
        </p:sp>
        <p:sp>
          <p:nvSpPr>
            <p:cNvPr id="31" name="TextBox 30"/>
            <p:cNvSpPr txBox="1"/>
            <p:nvPr/>
          </p:nvSpPr>
          <p:spPr>
            <a:xfrm>
              <a:off x="130352" y="4041207"/>
              <a:ext cx="8801009" cy="738664"/>
            </a:xfrm>
            <a:prstGeom prst="rect">
              <a:avLst/>
            </a:prstGeom>
            <a:noFill/>
          </p:spPr>
          <p:txBody>
            <a:bodyPr wrap="square" rtlCol="0">
              <a:spAutoFit/>
            </a:bodyPr>
            <a:lstStyle/>
            <a:p>
              <a:pPr algn="ctr"/>
              <a:r>
                <a:rPr lang="en-US" altLang="ja-JP" sz="1400" dirty="0" smtClean="0">
                  <a:solidFill>
                    <a:prstClr val="black"/>
                  </a:solidFill>
                  <a:latin typeface="Cambria" panose="02040503050406030204" pitchFamily="18" charset="0"/>
                </a:rPr>
                <a:t>Fig. Calculated transition </a:t>
              </a:r>
              <a:r>
                <a:rPr lang="en-US" altLang="ja-JP" sz="1400" dirty="0">
                  <a:solidFill>
                    <a:prstClr val="black"/>
                  </a:solidFill>
                  <a:latin typeface="Cambria" panose="02040503050406030204" pitchFamily="18" charset="0"/>
                </a:rPr>
                <a:t>state </a:t>
              </a:r>
              <a:r>
                <a:rPr lang="en-US" altLang="ja-JP" sz="1400" dirty="0" smtClean="0">
                  <a:solidFill>
                    <a:prstClr val="black"/>
                  </a:solidFill>
                  <a:latin typeface="Cambria" panose="02040503050406030204" pitchFamily="18" charset="0"/>
                </a:rPr>
                <a:t>(</a:t>
              </a:r>
              <a:r>
                <a:rPr lang="en-US" altLang="ja-JP" sz="1400" dirty="0" smtClean="0">
                  <a:solidFill>
                    <a:schemeClr val="bg1"/>
                  </a:solidFill>
                  <a:latin typeface="Cambria" panose="02040503050406030204" pitchFamily="18" charset="0"/>
                </a:rPr>
                <a:t>GPCNa</a:t>
              </a:r>
              <a:r>
                <a:rPr lang="en-US" altLang="ja-JP" sz="1400" baseline="-25000" dirty="0" smtClean="0">
                  <a:solidFill>
                    <a:schemeClr val="bg1"/>
                  </a:solidFill>
                  <a:latin typeface="Cambria" panose="02040503050406030204" pitchFamily="18" charset="0"/>
                </a:rPr>
                <a:t>2</a:t>
              </a:r>
              <a:r>
                <a:rPr lang="en-US" altLang="ja-JP" sz="1400" dirty="0" smtClean="0">
                  <a:solidFill>
                    <a:schemeClr val="bg1"/>
                  </a:solidFill>
                  <a:latin typeface="Cambria" panose="02040503050406030204" pitchFamily="18" charset="0"/>
                </a:rPr>
                <a:t>-1e-TS2</a:t>
              </a:r>
              <a:r>
                <a:rPr lang="en-US" altLang="ja-JP" sz="1400" dirty="0" smtClean="0">
                  <a:solidFill>
                    <a:prstClr val="black"/>
                  </a:solidFill>
                  <a:latin typeface="Cambria" panose="02040503050406030204" pitchFamily="18" charset="0"/>
                </a:rPr>
                <a:t>) and product (</a:t>
              </a:r>
              <a:r>
                <a:rPr lang="en-US" altLang="ja-JP" sz="1400" dirty="0" smtClean="0">
                  <a:solidFill>
                    <a:schemeClr val="bg1"/>
                  </a:solidFill>
                  <a:latin typeface="Cambria" panose="02040503050406030204" pitchFamily="18" charset="0"/>
                </a:rPr>
                <a:t>GPCNa</a:t>
              </a:r>
              <a:r>
                <a:rPr lang="en-US" altLang="ja-JP" sz="1400" baseline="-25000" dirty="0" smtClean="0">
                  <a:solidFill>
                    <a:schemeClr val="bg1"/>
                  </a:solidFill>
                  <a:latin typeface="Cambria" panose="02040503050406030204" pitchFamily="18" charset="0"/>
                </a:rPr>
                <a:t>2</a:t>
              </a:r>
              <a:r>
                <a:rPr lang="en-US" altLang="ja-JP" sz="1400" dirty="0" smtClean="0">
                  <a:solidFill>
                    <a:schemeClr val="bg1"/>
                  </a:solidFill>
                  <a:latin typeface="Cambria" panose="02040503050406030204" pitchFamily="18" charset="0"/>
                </a:rPr>
                <a:t>-1e-IN2</a:t>
              </a:r>
              <a:r>
                <a:rPr lang="en-US" altLang="ja-JP" sz="1400" dirty="0" smtClean="0">
                  <a:solidFill>
                    <a:prstClr val="black"/>
                  </a:solidFill>
                  <a:latin typeface="Cambria" panose="02040503050406030204" pitchFamily="18" charset="0"/>
                </a:rPr>
                <a:t>) of </a:t>
              </a:r>
              <a:r>
                <a:rPr lang="en-US" altLang="ja-JP" sz="1400" dirty="0">
                  <a:solidFill>
                    <a:prstClr val="black"/>
                  </a:solidFill>
                  <a:latin typeface="Cambria" panose="02040503050406030204" pitchFamily="18" charset="0"/>
                </a:rPr>
                <a:t>PC C</a:t>
              </a:r>
              <a:r>
                <a:rPr lang="en-US" altLang="ja-JP" sz="1400" baseline="-25000" dirty="0">
                  <a:solidFill>
                    <a:prstClr val="black"/>
                  </a:solidFill>
                  <a:latin typeface="Cambria" panose="02040503050406030204" pitchFamily="18" charset="0"/>
                </a:rPr>
                <a:t>4</a:t>
              </a:r>
              <a:r>
                <a:rPr lang="en-US" altLang="ja-JP" sz="1400" dirty="0">
                  <a:solidFill>
                    <a:prstClr val="black"/>
                  </a:solidFill>
                  <a:latin typeface="Cambria" panose="02040503050406030204" pitchFamily="18" charset="0"/>
                </a:rPr>
                <a:t>-O</a:t>
              </a:r>
              <a:r>
                <a:rPr lang="en-US" altLang="ja-JP" sz="1400" baseline="-25000" dirty="0">
                  <a:solidFill>
                    <a:prstClr val="black"/>
                  </a:solidFill>
                  <a:latin typeface="Cambria" panose="02040503050406030204" pitchFamily="18" charset="0"/>
                </a:rPr>
                <a:t>3</a:t>
              </a:r>
              <a:r>
                <a:rPr lang="en-US" altLang="ja-JP" sz="1400" dirty="0">
                  <a:solidFill>
                    <a:prstClr val="black"/>
                  </a:solidFill>
                  <a:latin typeface="Cambria" panose="02040503050406030204" pitchFamily="18" charset="0"/>
                </a:rPr>
                <a:t> </a:t>
              </a:r>
              <a:r>
                <a:rPr lang="en-US" altLang="ja-JP" sz="1400" dirty="0" smtClean="0">
                  <a:solidFill>
                    <a:prstClr val="black"/>
                  </a:solidFill>
                  <a:latin typeface="Cambria" panose="02040503050406030204" pitchFamily="18" charset="0"/>
                </a:rPr>
                <a:t>bond cleavage after one electron reduction in GPCNa</a:t>
              </a:r>
              <a:r>
                <a:rPr lang="en-US" altLang="ja-JP" sz="1400" baseline="-25000" dirty="0" smtClean="0">
                  <a:solidFill>
                    <a:prstClr val="black"/>
                  </a:solidFill>
                  <a:latin typeface="Cambria" panose="02040503050406030204" pitchFamily="18" charset="0"/>
                </a:rPr>
                <a:t>2</a:t>
              </a:r>
              <a:r>
                <a:rPr lang="en-US" altLang="ja-JP" sz="1400" dirty="0" smtClean="0">
                  <a:solidFill>
                    <a:prstClr val="black"/>
                  </a:solidFill>
                  <a:latin typeface="Cambria" panose="02040503050406030204" pitchFamily="18" charset="0"/>
                </a:rPr>
                <a:t> complex and their relative free energies (RE) at B3LYP-D3/6-31G(d)  level of theory.</a:t>
              </a:r>
              <a:endParaRPr lang="ja-JP" altLang="en-US" sz="1400" dirty="0">
                <a:solidFill>
                  <a:prstClr val="black"/>
                </a:solidFill>
                <a:latin typeface="Cambria" panose="02040503050406030204"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457" t="9969" r="6804" b="6186"/>
            <a:stretch/>
          </p:blipFill>
          <p:spPr>
            <a:xfrm>
              <a:off x="3513234" y="1442556"/>
              <a:ext cx="2158272" cy="2286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0554" t="15736" r="8739" b="12193"/>
            <a:stretch/>
          </p:blipFill>
          <p:spPr>
            <a:xfrm>
              <a:off x="6301949" y="1430991"/>
              <a:ext cx="2541270" cy="2286000"/>
            </a:xfrm>
            <a:prstGeom prst="rect">
              <a:avLst/>
            </a:prstGeom>
          </p:spPr>
        </p:pic>
      </p:grpSp>
      <p:sp>
        <p:nvSpPr>
          <p:cNvPr id="15" name="Rectangle 14"/>
          <p:cNvSpPr/>
          <p:nvPr/>
        </p:nvSpPr>
        <p:spPr>
          <a:xfrm>
            <a:off x="172770" y="487665"/>
            <a:ext cx="4514335" cy="430887"/>
          </a:xfrm>
          <a:prstGeom prst="rect">
            <a:avLst/>
          </a:prstGeom>
        </p:spPr>
        <p:txBody>
          <a:bodyPr wrap="square">
            <a:spAutoFit/>
          </a:bodyPr>
          <a:lstStyle/>
          <a:p>
            <a:r>
              <a:rPr lang="en-US" altLang="ja-JP" sz="2200" b="1" dirty="0" smtClean="0">
                <a:latin typeface="Cambria" panose="02040503050406030204" pitchFamily="18" charset="0"/>
              </a:rPr>
              <a:t>C</a:t>
            </a:r>
            <a:r>
              <a:rPr lang="en-US" altLang="ja-JP" sz="2200" b="1" baseline="-25000" dirty="0" smtClean="0">
                <a:latin typeface="Cambria" panose="02040503050406030204" pitchFamily="18" charset="0"/>
              </a:rPr>
              <a:t>5</a:t>
            </a:r>
            <a:r>
              <a:rPr lang="en-US" altLang="ja-JP" sz="2200" b="1" dirty="0" smtClean="0">
                <a:latin typeface="Cambria" panose="02040503050406030204" pitchFamily="18" charset="0"/>
              </a:rPr>
              <a:t>-O</a:t>
            </a:r>
            <a:r>
              <a:rPr lang="en-US" altLang="ja-JP" sz="2200" b="1" baseline="-25000" dirty="0">
                <a:latin typeface="Cambria" panose="02040503050406030204" pitchFamily="18" charset="0"/>
              </a:rPr>
              <a:t>1</a:t>
            </a:r>
            <a:r>
              <a:rPr lang="en-US" altLang="ja-JP" sz="2200" b="1" dirty="0" smtClean="0">
                <a:latin typeface="Cambria" panose="02040503050406030204" pitchFamily="18" charset="0"/>
              </a:rPr>
              <a:t> Bond </a:t>
            </a:r>
            <a:r>
              <a:rPr lang="en-US" altLang="ja-JP" sz="2200" b="1" dirty="0">
                <a:latin typeface="Cambria" panose="02040503050406030204" pitchFamily="18" charset="0"/>
              </a:rPr>
              <a:t>C</a:t>
            </a:r>
            <a:r>
              <a:rPr lang="en-US" altLang="ja-JP" sz="2200" b="1" dirty="0" smtClean="0">
                <a:latin typeface="Cambria" panose="02040503050406030204" pitchFamily="18" charset="0"/>
              </a:rPr>
              <a:t>leavage Products</a:t>
            </a:r>
            <a:endParaRPr lang="ja-JP" altLang="en-US" sz="2200" b="1" dirty="0"/>
          </a:p>
        </p:txBody>
      </p:sp>
      <p:sp>
        <p:nvSpPr>
          <p:cNvPr id="16" name="Slide Number Placeholder 1"/>
          <p:cNvSpPr txBox="1">
            <a:spLocks/>
          </p:cNvSpPr>
          <p:nvPr/>
        </p:nvSpPr>
        <p:spPr>
          <a:xfrm>
            <a:off x="8732109" y="6404620"/>
            <a:ext cx="337374"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smtClean="0">
                <a:solidFill>
                  <a:schemeClr val="bg1"/>
                </a:solidFill>
                <a:latin typeface="Arial" panose="020B0604020202020204" pitchFamily="34" charset="0"/>
                <a:cs typeface="Arial" panose="020B0604020202020204" pitchFamily="34" charset="0"/>
              </a:rPr>
              <a:t>10</a:t>
            </a:r>
            <a:endParaRPr lang="ja-JP" alt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60211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17" y="388966"/>
            <a:ext cx="6904768" cy="430887"/>
          </a:xfrm>
          <a:prstGeom prst="rect">
            <a:avLst/>
          </a:prstGeom>
        </p:spPr>
        <p:txBody>
          <a:bodyPr wrap="square">
            <a:spAutoFit/>
          </a:bodyPr>
          <a:lstStyle/>
          <a:p>
            <a:r>
              <a:rPr lang="en-US" altLang="ja-JP" sz="2200" b="1" dirty="0" smtClean="0">
                <a:latin typeface="Cambria" panose="02040503050406030204" pitchFamily="18" charset="0"/>
              </a:rPr>
              <a:t>PC Decomposition </a:t>
            </a:r>
            <a:r>
              <a:rPr lang="en-US" altLang="ja-JP" sz="2200" b="1" dirty="0">
                <a:latin typeface="Cambria" panose="02040503050406030204" pitchFamily="18" charset="0"/>
              </a:rPr>
              <a:t>A</a:t>
            </a:r>
            <a:r>
              <a:rPr lang="en-US" altLang="ja-JP" sz="2200" b="1" dirty="0" smtClean="0">
                <a:latin typeface="Cambria" panose="02040503050406030204" pitchFamily="18" charset="0"/>
              </a:rPr>
              <a:t>fter </a:t>
            </a:r>
            <a:r>
              <a:rPr lang="en-US" altLang="ja-JP" sz="2200" b="1" dirty="0">
                <a:latin typeface="Cambria" panose="02040503050406030204" pitchFamily="18" charset="0"/>
              </a:rPr>
              <a:t>O</a:t>
            </a:r>
            <a:r>
              <a:rPr lang="en-US" altLang="ja-JP" sz="2200" b="1" dirty="0" smtClean="0">
                <a:latin typeface="Cambria" panose="02040503050406030204" pitchFamily="18" charset="0"/>
              </a:rPr>
              <a:t>ne </a:t>
            </a:r>
            <a:r>
              <a:rPr lang="en-US" altLang="ja-JP" sz="2200" b="1" dirty="0">
                <a:latin typeface="Cambria" panose="02040503050406030204" pitchFamily="18" charset="0"/>
              </a:rPr>
              <a:t>E</a:t>
            </a:r>
            <a:r>
              <a:rPr lang="en-US" altLang="ja-JP" sz="2200" b="1" dirty="0" smtClean="0">
                <a:latin typeface="Cambria" panose="02040503050406030204" pitchFamily="18" charset="0"/>
              </a:rPr>
              <a:t>lectron </a:t>
            </a:r>
            <a:r>
              <a:rPr lang="en-US" altLang="ja-JP" sz="2200" b="1" dirty="0">
                <a:latin typeface="Cambria" panose="02040503050406030204" pitchFamily="18" charset="0"/>
              </a:rPr>
              <a:t>R</a:t>
            </a:r>
            <a:r>
              <a:rPr lang="en-US" altLang="ja-JP" sz="2200" b="1" dirty="0" smtClean="0">
                <a:latin typeface="Cambria" panose="02040503050406030204" pitchFamily="18" charset="0"/>
              </a:rPr>
              <a:t>eduction</a:t>
            </a:r>
            <a:endParaRPr lang="ja-JP" altLang="en-US" sz="2200" b="1" dirty="0"/>
          </a:p>
        </p:txBody>
      </p:sp>
      <p:graphicFrame>
        <p:nvGraphicFramePr>
          <p:cNvPr id="6" name="Table 5"/>
          <p:cNvGraphicFramePr>
            <a:graphicFrameLocks noGrp="1"/>
          </p:cNvGraphicFramePr>
          <p:nvPr>
            <p:extLst>
              <p:ext uri="{D42A27DB-BD31-4B8C-83A1-F6EECF244321}">
                <p14:modId xmlns:p14="http://schemas.microsoft.com/office/powerpoint/2010/main" val="2575048045"/>
              </p:ext>
            </p:extLst>
          </p:nvPr>
        </p:nvGraphicFramePr>
        <p:xfrm>
          <a:off x="2413689" y="2550299"/>
          <a:ext cx="4572000" cy="2225040"/>
        </p:xfrm>
        <a:graphic>
          <a:graphicData uri="http://schemas.openxmlformats.org/drawingml/2006/table">
            <a:tbl>
              <a:tblPr firstRow="1" bandRow="1">
                <a:tableStyleId>{5C22544A-7EE6-4342-B048-85BDC9FD1C3A}</a:tableStyleId>
              </a:tblPr>
              <a:tblGrid>
                <a:gridCol w="1524000"/>
                <a:gridCol w="1524000"/>
                <a:gridCol w="1524000"/>
              </a:tblGrid>
              <a:tr h="370840">
                <a:tc>
                  <a:txBody>
                    <a:bodyPr/>
                    <a:lstStyle/>
                    <a:p>
                      <a:pPr algn="ctr"/>
                      <a:r>
                        <a:rPr kumimoji="1" lang="en-US" altLang="ja-JP" dirty="0" smtClean="0">
                          <a:solidFill>
                            <a:schemeClr val="bg1"/>
                          </a:solidFill>
                          <a:latin typeface="Cambria" panose="02040503050406030204" pitchFamily="18" charset="0"/>
                        </a:rPr>
                        <a:t>GPCNa</a:t>
                      </a:r>
                      <a:endParaRPr kumimoji="1" lang="ja-JP" altLang="en-US" dirty="0">
                        <a:solidFill>
                          <a:schemeClr val="bg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solidFill>
                            <a:schemeClr val="bg1"/>
                          </a:solidFill>
                          <a:latin typeface="Cambria" panose="02040503050406030204" pitchFamily="18" charset="0"/>
                        </a:rPr>
                        <a:t>GPCNa</a:t>
                      </a:r>
                      <a:r>
                        <a:rPr kumimoji="1" lang="en-US" altLang="ja-JP" baseline="-25000" dirty="0" smtClean="0">
                          <a:solidFill>
                            <a:schemeClr val="bg1"/>
                          </a:solidFill>
                          <a:latin typeface="Cambria" panose="02040503050406030204" pitchFamily="18" charset="0"/>
                        </a:rPr>
                        <a:t>2</a:t>
                      </a:r>
                      <a:endParaRPr kumimoji="1" lang="ja-JP" altLang="en-US" baseline="-25000" dirty="0">
                        <a:solidFill>
                          <a:schemeClr val="bg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solidFill>
                            <a:schemeClr val="bg1"/>
                          </a:solidFill>
                          <a:latin typeface="Cambria" panose="02040503050406030204" pitchFamily="18" charset="0"/>
                        </a:rPr>
                        <a:t>GPC</a:t>
                      </a:r>
                      <a:r>
                        <a:rPr kumimoji="1" lang="en-US" altLang="ja-JP" baseline="-25000" dirty="0" smtClean="0">
                          <a:solidFill>
                            <a:schemeClr val="bg1"/>
                          </a:solidFill>
                          <a:latin typeface="Cambria" panose="02040503050406030204" pitchFamily="18" charset="0"/>
                        </a:rPr>
                        <a:t>2</a:t>
                      </a:r>
                      <a:r>
                        <a:rPr kumimoji="1" lang="en-US" altLang="ja-JP" dirty="0" smtClean="0">
                          <a:solidFill>
                            <a:schemeClr val="bg1"/>
                          </a:solidFill>
                          <a:latin typeface="Cambria" panose="02040503050406030204" pitchFamily="18" charset="0"/>
                        </a:rPr>
                        <a:t>Na</a:t>
                      </a:r>
                      <a:endParaRPr kumimoji="1" lang="ja-JP" altLang="en-US" dirty="0">
                        <a:solidFill>
                          <a:schemeClr val="bg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gridSpan="3">
                  <a:txBody>
                    <a:bodyPr/>
                    <a:lstStyle/>
                    <a:p>
                      <a:pPr algn="ctr"/>
                      <a:r>
                        <a:rPr kumimoji="1" lang="en-US" altLang="ja-JP" u="none" dirty="0" smtClean="0">
                          <a:solidFill>
                            <a:schemeClr val="bg1"/>
                          </a:solidFill>
                          <a:latin typeface="Cambria" panose="02040503050406030204" pitchFamily="18" charset="0"/>
                        </a:rPr>
                        <a:t>    Activation barrier energy (in kcal/mol)</a:t>
                      </a:r>
                      <a:endParaRPr kumimoji="1" lang="ja-JP" altLang="en-US" u="none" dirty="0">
                        <a:solidFill>
                          <a:schemeClr val="bg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hMerge="1">
                  <a:txBody>
                    <a:bodyPr/>
                    <a:lstStyle/>
                    <a:p>
                      <a:endParaRPr kumimoji="1" lang="ja-JP" altLang="en-US" dirty="0"/>
                    </a:p>
                  </a:txBody>
                  <a:tcPr/>
                </a:tc>
              </a:tr>
              <a:tr h="370840">
                <a:tc>
                  <a:txBody>
                    <a:bodyPr/>
                    <a:lstStyle/>
                    <a:p>
                      <a:pPr algn="ctr"/>
                      <a:r>
                        <a:rPr lang="en-US" altLang="ja-JP" sz="1800" dirty="0" smtClean="0">
                          <a:solidFill>
                            <a:schemeClr val="bg1"/>
                          </a:solidFill>
                          <a:latin typeface="Cambria" panose="02040503050406030204" pitchFamily="18" charset="0"/>
                        </a:rPr>
                        <a:t>22.740</a:t>
                      </a:r>
                      <a:endParaRPr kumimoji="1" lang="ja-JP" altLang="en-US" dirty="0">
                        <a:solidFill>
                          <a:schemeClr val="bg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solidFill>
                            <a:schemeClr val="bg1"/>
                          </a:solidFill>
                          <a:latin typeface="Cambria" panose="02040503050406030204" pitchFamily="18" charset="0"/>
                        </a:rPr>
                        <a:t>28.631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solidFill>
                            <a:schemeClr val="bg1"/>
                          </a:solidFill>
                          <a:latin typeface="Cambria" panose="02040503050406030204" pitchFamily="18" charset="0"/>
                        </a:rPr>
                        <a:t>21.407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endParaRPr kumimoji="1" lang="ja-JP" altLang="en-US" dirty="0">
                        <a:solidFill>
                          <a:schemeClr val="bg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dirty="0" smtClean="0">
                        <a:solidFill>
                          <a:schemeClr val="bg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dirty="0" smtClean="0">
                        <a:solidFill>
                          <a:schemeClr val="bg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gridSpan="3">
                  <a:txBody>
                    <a:bodyPr/>
                    <a:lstStyle/>
                    <a:p>
                      <a:pPr algn="ctr"/>
                      <a:r>
                        <a:rPr kumimoji="1" lang="en-US" altLang="ja-JP" u="none" dirty="0" smtClean="0">
                          <a:solidFill>
                            <a:schemeClr val="bg1"/>
                          </a:solidFill>
                          <a:latin typeface="Cambria" panose="02040503050406030204" pitchFamily="18" charset="0"/>
                        </a:rPr>
                        <a:t>Reaction</a:t>
                      </a:r>
                      <a:r>
                        <a:rPr kumimoji="1" lang="en-US" altLang="ja-JP" u="none" baseline="0" dirty="0" smtClean="0">
                          <a:solidFill>
                            <a:schemeClr val="bg1"/>
                          </a:solidFill>
                          <a:latin typeface="Cambria" panose="02040503050406030204" pitchFamily="18" charset="0"/>
                        </a:rPr>
                        <a:t> </a:t>
                      </a:r>
                      <a:r>
                        <a:rPr kumimoji="1" lang="en-US" altLang="ja-JP" u="none" dirty="0" smtClean="0">
                          <a:solidFill>
                            <a:schemeClr val="bg1"/>
                          </a:solidFill>
                          <a:latin typeface="Cambria" panose="02040503050406030204" pitchFamily="18" charset="0"/>
                        </a:rPr>
                        <a:t>energy (in kcal/mol)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hMerge="1">
                  <a:txBody>
                    <a:bodyPr/>
                    <a:lstStyle/>
                    <a:p>
                      <a:endParaRPr kumimoji="1" lang="ja-JP" altLang="en-US" dirty="0"/>
                    </a:p>
                  </a:txBody>
                  <a:tcPr/>
                </a:tc>
              </a:tr>
              <a:tr h="370840">
                <a:tc>
                  <a:txBody>
                    <a:bodyPr/>
                    <a:lstStyle/>
                    <a:p>
                      <a:pPr algn="ctr"/>
                      <a:r>
                        <a:rPr kumimoji="1" lang="en-US" altLang="ja-JP" dirty="0" smtClean="0">
                          <a:solidFill>
                            <a:schemeClr val="bg1"/>
                          </a:solidFill>
                          <a:latin typeface="Cambria" panose="02040503050406030204" pitchFamily="18" charset="0"/>
                        </a:rPr>
                        <a:t>13.211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solidFill>
                            <a:schemeClr val="bg1"/>
                          </a:solidFill>
                          <a:latin typeface="Cambria" panose="02040503050406030204" pitchFamily="18" charset="0"/>
                        </a:rPr>
                        <a:t>-19.823 </a:t>
                      </a:r>
                      <a:endParaRPr kumimoji="1" lang="ja-JP" altLang="en-US" dirty="0">
                        <a:solidFill>
                          <a:schemeClr val="bg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solidFill>
                            <a:schemeClr val="bg1"/>
                          </a:solidFill>
                          <a:latin typeface="Cambria" panose="02040503050406030204" pitchFamily="18" charset="0"/>
                        </a:rPr>
                        <a:t>7.080</a:t>
                      </a:r>
                      <a:endParaRPr kumimoji="1" lang="ja-JP" altLang="en-US" dirty="0">
                        <a:solidFill>
                          <a:schemeClr val="bg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204303" y="1734560"/>
            <a:ext cx="8667662" cy="584775"/>
          </a:xfrm>
          <a:prstGeom prst="rect">
            <a:avLst/>
          </a:prstGeom>
          <a:noFill/>
        </p:spPr>
        <p:txBody>
          <a:bodyPr wrap="square" rtlCol="0">
            <a:spAutoFit/>
          </a:bodyPr>
          <a:lstStyle/>
          <a:p>
            <a:pPr algn="just"/>
            <a:r>
              <a:rPr kumimoji="1" lang="en-US" altLang="ja-JP" sz="1600" dirty="0" smtClean="0">
                <a:solidFill>
                  <a:schemeClr val="bg1"/>
                </a:solidFill>
                <a:latin typeface="Cambria" panose="02040503050406030204" pitchFamily="18" charset="0"/>
              </a:rPr>
              <a:t>Table: Activation energy barrier and reaction energy of </a:t>
            </a:r>
            <a:r>
              <a:rPr lang="en-US" altLang="ja-JP" sz="1600" dirty="0">
                <a:solidFill>
                  <a:schemeClr val="bg1"/>
                </a:solidFill>
                <a:latin typeface="Cambria" panose="02040503050406030204" pitchFamily="18" charset="0"/>
              </a:rPr>
              <a:t>product after one electron </a:t>
            </a:r>
            <a:r>
              <a:rPr lang="en-US" altLang="ja-JP" sz="1600" dirty="0" smtClean="0">
                <a:solidFill>
                  <a:schemeClr val="bg1"/>
                </a:solidFill>
                <a:latin typeface="Cambria" panose="02040503050406030204" pitchFamily="18" charset="0"/>
              </a:rPr>
              <a:t>reduction through C</a:t>
            </a:r>
            <a:r>
              <a:rPr kumimoji="1" lang="en-US" altLang="ja-JP" sz="1600" baseline="-25000" dirty="0" smtClean="0">
                <a:solidFill>
                  <a:schemeClr val="bg1"/>
                </a:solidFill>
                <a:latin typeface="Cambria" panose="02040503050406030204" pitchFamily="18" charset="0"/>
              </a:rPr>
              <a:t>4</a:t>
            </a:r>
            <a:r>
              <a:rPr kumimoji="1" lang="en-US" altLang="ja-JP" sz="1600" dirty="0" smtClean="0">
                <a:solidFill>
                  <a:schemeClr val="bg1"/>
                </a:solidFill>
                <a:latin typeface="Cambria" panose="02040503050406030204" pitchFamily="18" charset="0"/>
              </a:rPr>
              <a:t>-O</a:t>
            </a:r>
            <a:r>
              <a:rPr kumimoji="1" lang="en-US" altLang="ja-JP" sz="1600" baseline="-25000" dirty="0" smtClean="0">
                <a:solidFill>
                  <a:schemeClr val="bg1"/>
                </a:solidFill>
                <a:latin typeface="Cambria" panose="02040503050406030204" pitchFamily="18" charset="0"/>
              </a:rPr>
              <a:t>3</a:t>
            </a:r>
            <a:r>
              <a:rPr kumimoji="1" lang="en-US" altLang="ja-JP" sz="1600" dirty="0" smtClean="0">
                <a:solidFill>
                  <a:schemeClr val="bg1"/>
                </a:solidFill>
                <a:latin typeface="Cambria" panose="02040503050406030204" pitchFamily="18" charset="0"/>
              </a:rPr>
              <a:t> bond cleavage in gas phase at B3LYP-D3/6-31G(d) level of theory.  </a:t>
            </a:r>
            <a:endParaRPr kumimoji="1" lang="ja-JP" altLang="en-US" sz="1600" dirty="0">
              <a:solidFill>
                <a:schemeClr val="bg1"/>
              </a:solidFill>
              <a:latin typeface="Cambria" panose="02040503050406030204" pitchFamily="18" charset="0"/>
            </a:endParaRPr>
          </a:p>
        </p:txBody>
      </p:sp>
      <p:sp>
        <p:nvSpPr>
          <p:cNvPr id="19" name="TextBox 18"/>
          <p:cNvSpPr txBox="1"/>
          <p:nvPr/>
        </p:nvSpPr>
        <p:spPr>
          <a:xfrm>
            <a:off x="212544" y="5179119"/>
            <a:ext cx="8659421"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just">
              <a:buFont typeface="Wingdings" panose="05000000000000000000" pitchFamily="2" charset="2"/>
              <a:buChar char="ü"/>
            </a:pPr>
            <a:r>
              <a:rPr lang="en-US" altLang="ja-JP" sz="1600" dirty="0">
                <a:solidFill>
                  <a:schemeClr val="bg1"/>
                </a:solidFill>
                <a:latin typeface="Cambria" panose="02040503050406030204" pitchFamily="18" charset="0"/>
              </a:rPr>
              <a:t>The PC decomposition reaction through C</a:t>
            </a:r>
            <a:r>
              <a:rPr lang="en-US" altLang="ja-JP" sz="1600" baseline="-25000" dirty="0">
                <a:solidFill>
                  <a:schemeClr val="bg1"/>
                </a:solidFill>
                <a:latin typeface="Cambria" panose="02040503050406030204" pitchFamily="18" charset="0"/>
              </a:rPr>
              <a:t>4</a:t>
            </a:r>
            <a:r>
              <a:rPr lang="en-US" altLang="ja-JP" sz="1600" dirty="0">
                <a:solidFill>
                  <a:schemeClr val="bg1"/>
                </a:solidFill>
                <a:latin typeface="Cambria" panose="02040503050406030204" pitchFamily="18" charset="0"/>
              </a:rPr>
              <a:t>-O</a:t>
            </a:r>
            <a:r>
              <a:rPr lang="en-US" altLang="ja-JP" sz="1600" baseline="-25000" dirty="0">
                <a:solidFill>
                  <a:schemeClr val="bg1"/>
                </a:solidFill>
                <a:latin typeface="Cambria" panose="02040503050406030204" pitchFamily="18" charset="0"/>
              </a:rPr>
              <a:t>3</a:t>
            </a:r>
            <a:r>
              <a:rPr lang="en-US" altLang="ja-JP" sz="1600" dirty="0">
                <a:solidFill>
                  <a:schemeClr val="bg1"/>
                </a:solidFill>
                <a:latin typeface="Cambria" panose="02040503050406030204" pitchFamily="18" charset="0"/>
              </a:rPr>
              <a:t> bond cleavage after one electron reduction is </a:t>
            </a:r>
            <a:r>
              <a:rPr lang="en-US" altLang="ja-JP" sz="1600" dirty="0" smtClean="0">
                <a:solidFill>
                  <a:schemeClr val="bg1"/>
                </a:solidFill>
                <a:latin typeface="Cambria" panose="02040503050406030204" pitchFamily="18" charset="0"/>
              </a:rPr>
              <a:t>thermodynamically </a:t>
            </a:r>
            <a:r>
              <a:rPr lang="en-US" altLang="ja-JP" sz="1600" dirty="0">
                <a:solidFill>
                  <a:schemeClr val="bg1"/>
                </a:solidFill>
                <a:latin typeface="Cambria" panose="02040503050406030204" pitchFamily="18" charset="0"/>
              </a:rPr>
              <a:t>favorable at higher sodium concentration</a:t>
            </a:r>
            <a:r>
              <a:rPr lang="en-US" altLang="ja-JP" sz="1600" dirty="0" smtClean="0">
                <a:solidFill>
                  <a:schemeClr val="bg1"/>
                </a:solidFill>
                <a:latin typeface="Cambria" panose="02040503050406030204" pitchFamily="18" charset="0"/>
              </a:rPr>
              <a:t>.</a:t>
            </a:r>
          </a:p>
          <a:p>
            <a:pPr marL="285750" indent="-285750" algn="just">
              <a:buFont typeface="Wingdings" panose="05000000000000000000" pitchFamily="2" charset="2"/>
              <a:buChar char="ü"/>
            </a:pPr>
            <a:r>
              <a:rPr lang="en-US" altLang="ja-JP" sz="1600" dirty="0" smtClean="0">
                <a:solidFill>
                  <a:schemeClr val="bg1"/>
                </a:solidFill>
                <a:latin typeface="Cambria" panose="02040503050406030204" pitchFamily="18" charset="0"/>
              </a:rPr>
              <a:t>In </a:t>
            </a:r>
            <a:r>
              <a:rPr lang="en-US" altLang="ja-JP" sz="1600" dirty="0">
                <a:solidFill>
                  <a:schemeClr val="bg1"/>
                </a:solidFill>
                <a:latin typeface="Cambria" panose="02040503050406030204" pitchFamily="18" charset="0"/>
              </a:rPr>
              <a:t>real situation </a:t>
            </a:r>
            <a:r>
              <a:rPr lang="en-US" altLang="ja-JP" sz="1600" dirty="0" smtClean="0">
                <a:solidFill>
                  <a:schemeClr val="bg1"/>
                </a:solidFill>
                <a:latin typeface="Cambria" panose="02040503050406030204" pitchFamily="18" charset="0"/>
              </a:rPr>
              <a:t>at lower electrode potential the Na concentration is high thus, this results shows that at lower </a:t>
            </a:r>
            <a:r>
              <a:rPr lang="en-US" altLang="ja-JP" sz="1600" dirty="0" smtClean="0">
                <a:solidFill>
                  <a:schemeClr val="bg1"/>
                </a:solidFill>
                <a:latin typeface="Cambria" panose="02040503050406030204" pitchFamily="18" charset="0"/>
              </a:rPr>
              <a:t>electrode potential </a:t>
            </a:r>
            <a:r>
              <a:rPr lang="en-US" altLang="ja-JP" sz="1600" dirty="0" smtClean="0">
                <a:solidFill>
                  <a:schemeClr val="bg1"/>
                </a:solidFill>
                <a:latin typeface="Cambria" panose="02040503050406030204" pitchFamily="18" charset="0"/>
              </a:rPr>
              <a:t>PC decomposition is thermodynamically favorable.</a:t>
            </a:r>
          </a:p>
        </p:txBody>
      </p:sp>
      <p:sp>
        <p:nvSpPr>
          <p:cNvPr id="8" name="Slide Number Placeholder 1"/>
          <p:cNvSpPr txBox="1">
            <a:spLocks/>
          </p:cNvSpPr>
          <p:nvPr/>
        </p:nvSpPr>
        <p:spPr>
          <a:xfrm>
            <a:off x="8633255" y="6495237"/>
            <a:ext cx="345612" cy="28450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smtClean="0">
                <a:solidFill>
                  <a:schemeClr val="bg1"/>
                </a:solidFill>
                <a:latin typeface="Arial" panose="020B0604020202020204" pitchFamily="34" charset="0"/>
                <a:cs typeface="Arial" panose="020B0604020202020204" pitchFamily="34" charset="0"/>
              </a:rPr>
              <a:t>11</a:t>
            </a:r>
            <a:endParaRPr lang="ja-JP" alt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284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966" y="479584"/>
            <a:ext cx="5935361" cy="430887"/>
          </a:xfrm>
          <a:prstGeom prst="rect">
            <a:avLst/>
          </a:prstGeom>
        </p:spPr>
        <p:txBody>
          <a:bodyPr wrap="square">
            <a:spAutoFit/>
          </a:bodyPr>
          <a:lstStyle/>
          <a:p>
            <a:r>
              <a:rPr lang="en-US" altLang="ja-JP" sz="2200" b="1" dirty="0" smtClean="0">
                <a:latin typeface="Cambria" panose="02040503050406030204" pitchFamily="18" charset="0"/>
              </a:rPr>
              <a:t>Conclusions</a:t>
            </a:r>
            <a:endParaRPr lang="ja-JP" altLang="en-US" sz="2200" b="1" dirty="0"/>
          </a:p>
        </p:txBody>
      </p:sp>
      <p:sp>
        <p:nvSpPr>
          <p:cNvPr id="3" name="Rectangle 2"/>
          <p:cNvSpPr/>
          <p:nvPr/>
        </p:nvSpPr>
        <p:spPr>
          <a:xfrm>
            <a:off x="418677" y="2359281"/>
            <a:ext cx="8362861" cy="341632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altLang="ja-JP" dirty="0">
                <a:solidFill>
                  <a:schemeClr val="bg1"/>
                </a:solidFill>
                <a:latin typeface="Cambria" panose="02040503050406030204" pitchFamily="18" charset="0"/>
              </a:rPr>
              <a:t>In the present study </a:t>
            </a:r>
            <a:r>
              <a:rPr lang="en-US" altLang="ja-JP" dirty="0" smtClean="0">
                <a:solidFill>
                  <a:schemeClr val="bg1"/>
                </a:solidFill>
                <a:latin typeface="Cambria" panose="02040503050406030204" pitchFamily="18" charset="0"/>
              </a:rPr>
              <a:t>I </a:t>
            </a:r>
            <a:r>
              <a:rPr lang="en-US" altLang="ja-JP" dirty="0">
                <a:solidFill>
                  <a:schemeClr val="bg1"/>
                </a:solidFill>
                <a:latin typeface="Cambria" panose="02040503050406030204" pitchFamily="18" charset="0"/>
              </a:rPr>
              <a:t>have investigated </a:t>
            </a:r>
            <a:r>
              <a:rPr lang="en-US" altLang="ja-JP" dirty="0" smtClean="0">
                <a:solidFill>
                  <a:schemeClr val="bg1"/>
                </a:solidFill>
                <a:latin typeface="Cambria" panose="02040503050406030204" pitchFamily="18" charset="0"/>
              </a:rPr>
              <a:t>the </a:t>
            </a:r>
            <a:r>
              <a:rPr lang="en-US" altLang="ja-JP" dirty="0">
                <a:solidFill>
                  <a:schemeClr val="bg1"/>
                </a:solidFill>
                <a:latin typeface="Cambria" panose="02040503050406030204" pitchFamily="18" charset="0"/>
              </a:rPr>
              <a:t>effect of </a:t>
            </a:r>
            <a:r>
              <a:rPr lang="en-US" altLang="ja-JP" dirty="0" smtClean="0">
                <a:solidFill>
                  <a:schemeClr val="bg1"/>
                </a:solidFill>
                <a:latin typeface="Cambria" panose="02040503050406030204" pitchFamily="18" charset="0"/>
              </a:rPr>
              <a:t>concentration </a:t>
            </a:r>
            <a:r>
              <a:rPr lang="en-US" altLang="ja-JP" dirty="0">
                <a:solidFill>
                  <a:schemeClr val="bg1"/>
                </a:solidFill>
                <a:latin typeface="Cambria" panose="02040503050406030204" pitchFamily="18" charset="0"/>
              </a:rPr>
              <a:t>of adsorbed Na </a:t>
            </a:r>
            <a:r>
              <a:rPr lang="en-US" altLang="ja-JP" dirty="0" smtClean="0">
                <a:solidFill>
                  <a:schemeClr val="bg1"/>
                </a:solidFill>
                <a:latin typeface="Cambria" panose="02040503050406030204" pitchFamily="18" charset="0"/>
              </a:rPr>
              <a:t>on </a:t>
            </a:r>
            <a:r>
              <a:rPr lang="en-US" altLang="ja-JP" dirty="0">
                <a:solidFill>
                  <a:schemeClr val="bg1"/>
                </a:solidFill>
                <a:latin typeface="Cambria" panose="02040503050406030204" pitchFamily="18" charset="0"/>
              </a:rPr>
              <a:t>the reductive decomposition of propylene carbonate</a:t>
            </a:r>
            <a:r>
              <a:rPr lang="en-US" altLang="ja-JP" dirty="0" smtClean="0">
                <a:solidFill>
                  <a:schemeClr val="bg1"/>
                </a:solidFill>
                <a:latin typeface="Cambria" panose="02040503050406030204" pitchFamily="18" charset="0"/>
              </a:rPr>
              <a:t>.</a:t>
            </a:r>
          </a:p>
          <a:p>
            <a:pPr marL="285750" indent="-285750" algn="just">
              <a:lnSpc>
                <a:spcPct val="150000"/>
              </a:lnSpc>
              <a:buFont typeface="Wingdings" panose="05000000000000000000" pitchFamily="2" charset="2"/>
              <a:buChar char="Ø"/>
            </a:pPr>
            <a:r>
              <a:rPr lang="en-US" altLang="ja-JP" dirty="0">
                <a:solidFill>
                  <a:schemeClr val="bg1"/>
                </a:solidFill>
                <a:latin typeface="Cambria" panose="02040503050406030204" pitchFamily="18" charset="0"/>
              </a:rPr>
              <a:t>Similar to GPCNa, GPC</a:t>
            </a:r>
            <a:r>
              <a:rPr lang="en-US" altLang="ja-JP" baseline="-25000" dirty="0">
                <a:solidFill>
                  <a:schemeClr val="bg1"/>
                </a:solidFill>
                <a:latin typeface="Cambria" panose="02040503050406030204" pitchFamily="18" charset="0"/>
              </a:rPr>
              <a:t>2</a:t>
            </a:r>
            <a:r>
              <a:rPr lang="en-US" altLang="ja-JP" dirty="0">
                <a:solidFill>
                  <a:schemeClr val="bg1"/>
                </a:solidFill>
                <a:latin typeface="Cambria" panose="02040503050406030204" pitchFamily="18" charset="0"/>
              </a:rPr>
              <a:t>Na complexes, the one and two electron transfer in GPCNa</a:t>
            </a:r>
            <a:r>
              <a:rPr lang="en-US" altLang="ja-JP" baseline="-25000" dirty="0">
                <a:solidFill>
                  <a:schemeClr val="bg1"/>
                </a:solidFill>
                <a:latin typeface="Cambria" panose="02040503050406030204" pitchFamily="18" charset="0"/>
              </a:rPr>
              <a:t>2</a:t>
            </a:r>
            <a:r>
              <a:rPr lang="en-US" altLang="ja-JP" dirty="0">
                <a:solidFill>
                  <a:schemeClr val="bg1"/>
                </a:solidFill>
                <a:latin typeface="Cambria" panose="02040503050406030204" pitchFamily="18" charset="0"/>
              </a:rPr>
              <a:t> complex also highly exothermic.</a:t>
            </a:r>
          </a:p>
          <a:p>
            <a:pPr marL="285750" indent="-285750" algn="just">
              <a:lnSpc>
                <a:spcPct val="150000"/>
              </a:lnSpc>
              <a:buFont typeface="Wingdings" panose="05000000000000000000" pitchFamily="2" charset="2"/>
              <a:buChar char="Ø"/>
            </a:pPr>
            <a:r>
              <a:rPr lang="en-US" altLang="ja-JP" dirty="0">
                <a:solidFill>
                  <a:schemeClr val="bg1"/>
                </a:solidFill>
                <a:latin typeface="Cambria" panose="02040503050406030204" pitchFamily="18" charset="0"/>
              </a:rPr>
              <a:t>In GPCNa</a:t>
            </a:r>
            <a:r>
              <a:rPr lang="en-US" altLang="ja-JP" baseline="-25000" dirty="0">
                <a:solidFill>
                  <a:schemeClr val="bg1"/>
                </a:solidFill>
                <a:latin typeface="Cambria" panose="02040503050406030204" pitchFamily="18" charset="0"/>
              </a:rPr>
              <a:t>2</a:t>
            </a:r>
            <a:r>
              <a:rPr lang="en-US" altLang="ja-JP" dirty="0">
                <a:solidFill>
                  <a:schemeClr val="bg1"/>
                </a:solidFill>
                <a:latin typeface="Cambria" panose="02040503050406030204" pitchFamily="18" charset="0"/>
              </a:rPr>
              <a:t> complex, C</a:t>
            </a:r>
            <a:r>
              <a:rPr lang="en-US" altLang="ja-JP" baseline="-25000" dirty="0">
                <a:solidFill>
                  <a:schemeClr val="bg1"/>
                </a:solidFill>
                <a:latin typeface="Cambria" panose="02040503050406030204" pitchFamily="18" charset="0"/>
              </a:rPr>
              <a:t>4</a:t>
            </a:r>
            <a:r>
              <a:rPr lang="en-US" altLang="ja-JP" dirty="0">
                <a:solidFill>
                  <a:schemeClr val="bg1"/>
                </a:solidFill>
                <a:latin typeface="Cambria" panose="02040503050406030204" pitchFamily="18" charset="0"/>
              </a:rPr>
              <a:t>-O</a:t>
            </a:r>
            <a:r>
              <a:rPr lang="en-US" altLang="ja-JP" baseline="-25000" dirty="0">
                <a:solidFill>
                  <a:schemeClr val="bg1"/>
                </a:solidFill>
                <a:latin typeface="Cambria" panose="02040503050406030204" pitchFamily="18" charset="0"/>
              </a:rPr>
              <a:t>3</a:t>
            </a:r>
            <a:r>
              <a:rPr lang="en-US" altLang="ja-JP" dirty="0">
                <a:solidFill>
                  <a:schemeClr val="bg1"/>
                </a:solidFill>
                <a:latin typeface="Cambria" panose="02040503050406030204" pitchFamily="18" charset="0"/>
              </a:rPr>
              <a:t> bond cleavage is favorable </a:t>
            </a:r>
            <a:r>
              <a:rPr lang="en-US" altLang="ja-JP" dirty="0" smtClean="0">
                <a:solidFill>
                  <a:schemeClr val="bg1"/>
                </a:solidFill>
                <a:latin typeface="Cambria" panose="02040503050406030204" pitchFamily="18" charset="0"/>
              </a:rPr>
              <a:t>with lower activation barrier (28.631 </a:t>
            </a:r>
            <a:r>
              <a:rPr lang="en-US" altLang="ja-JP" dirty="0">
                <a:solidFill>
                  <a:schemeClr val="bg1"/>
                </a:solidFill>
                <a:latin typeface="Cambria" panose="02040503050406030204" pitchFamily="18" charset="0"/>
              </a:rPr>
              <a:t>kcal/mol) than C</a:t>
            </a:r>
            <a:r>
              <a:rPr lang="en-US" altLang="ja-JP" baseline="-25000" dirty="0">
                <a:solidFill>
                  <a:schemeClr val="bg1"/>
                </a:solidFill>
                <a:latin typeface="Cambria" panose="02040503050406030204" pitchFamily="18" charset="0"/>
              </a:rPr>
              <a:t>5</a:t>
            </a:r>
            <a:r>
              <a:rPr lang="en-US" altLang="ja-JP" dirty="0">
                <a:solidFill>
                  <a:schemeClr val="bg1"/>
                </a:solidFill>
                <a:latin typeface="Cambria" panose="02040503050406030204" pitchFamily="18" charset="0"/>
              </a:rPr>
              <a:t>-O</a:t>
            </a:r>
            <a:r>
              <a:rPr lang="en-US" altLang="ja-JP" baseline="-25000" dirty="0">
                <a:solidFill>
                  <a:schemeClr val="bg1"/>
                </a:solidFill>
                <a:latin typeface="Cambria" panose="02040503050406030204" pitchFamily="18" charset="0"/>
              </a:rPr>
              <a:t>1</a:t>
            </a:r>
            <a:r>
              <a:rPr lang="en-US" altLang="ja-JP" dirty="0">
                <a:solidFill>
                  <a:schemeClr val="bg1"/>
                </a:solidFill>
                <a:latin typeface="Cambria" panose="02040503050406030204" pitchFamily="18" charset="0"/>
              </a:rPr>
              <a:t> bond cleavage (32.569 kcal/mol).</a:t>
            </a:r>
          </a:p>
          <a:p>
            <a:pPr marL="285750" indent="-285750" algn="just">
              <a:lnSpc>
                <a:spcPct val="150000"/>
              </a:lnSpc>
              <a:buFont typeface="Wingdings" panose="05000000000000000000" pitchFamily="2" charset="2"/>
              <a:buChar char="Ø"/>
            </a:pPr>
            <a:r>
              <a:rPr lang="en-US" altLang="ja-JP" dirty="0">
                <a:solidFill>
                  <a:schemeClr val="bg1"/>
                </a:solidFill>
                <a:latin typeface="Cambria" panose="02040503050406030204" pitchFamily="18" charset="0"/>
              </a:rPr>
              <a:t>The PC decomposition reaction after one electron </a:t>
            </a:r>
            <a:r>
              <a:rPr lang="en-US" altLang="ja-JP" dirty="0" smtClean="0">
                <a:solidFill>
                  <a:schemeClr val="bg1"/>
                </a:solidFill>
                <a:latin typeface="Cambria" panose="02040503050406030204" pitchFamily="18" charset="0"/>
              </a:rPr>
              <a:t>reduction through </a:t>
            </a:r>
            <a:r>
              <a:rPr lang="en-US" altLang="ja-JP" dirty="0">
                <a:solidFill>
                  <a:schemeClr val="bg1"/>
                </a:solidFill>
                <a:latin typeface="Cambria" panose="02040503050406030204" pitchFamily="18" charset="0"/>
              </a:rPr>
              <a:t>C</a:t>
            </a:r>
            <a:r>
              <a:rPr lang="en-US" altLang="ja-JP" baseline="-25000" dirty="0">
                <a:solidFill>
                  <a:schemeClr val="bg1"/>
                </a:solidFill>
                <a:latin typeface="Cambria" panose="02040503050406030204" pitchFamily="18" charset="0"/>
              </a:rPr>
              <a:t>4</a:t>
            </a:r>
            <a:r>
              <a:rPr lang="en-US" altLang="ja-JP" dirty="0">
                <a:solidFill>
                  <a:schemeClr val="bg1"/>
                </a:solidFill>
                <a:latin typeface="Cambria" panose="02040503050406030204" pitchFamily="18" charset="0"/>
              </a:rPr>
              <a:t>-O</a:t>
            </a:r>
            <a:r>
              <a:rPr lang="en-US" altLang="ja-JP" baseline="-25000" dirty="0">
                <a:solidFill>
                  <a:schemeClr val="bg1"/>
                </a:solidFill>
                <a:latin typeface="Cambria" panose="02040503050406030204" pitchFamily="18" charset="0"/>
              </a:rPr>
              <a:t>3</a:t>
            </a:r>
            <a:r>
              <a:rPr lang="en-US" altLang="ja-JP" dirty="0">
                <a:solidFill>
                  <a:schemeClr val="bg1"/>
                </a:solidFill>
                <a:latin typeface="Cambria" panose="02040503050406030204" pitchFamily="18" charset="0"/>
              </a:rPr>
              <a:t> bond cleavage </a:t>
            </a:r>
            <a:r>
              <a:rPr lang="en-US" altLang="ja-JP" dirty="0" smtClean="0">
                <a:solidFill>
                  <a:schemeClr val="bg1"/>
                </a:solidFill>
                <a:latin typeface="Cambria" panose="02040503050406030204" pitchFamily="18" charset="0"/>
              </a:rPr>
              <a:t>is favorable at lower electrode potentials.</a:t>
            </a:r>
          </a:p>
        </p:txBody>
      </p:sp>
      <p:sp>
        <p:nvSpPr>
          <p:cNvPr id="6" name="Slide Number Placeholder 1"/>
          <p:cNvSpPr txBox="1">
            <a:spLocks/>
          </p:cNvSpPr>
          <p:nvPr/>
        </p:nvSpPr>
        <p:spPr>
          <a:xfrm>
            <a:off x="8649731" y="6477562"/>
            <a:ext cx="395415" cy="29274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smtClean="0">
                <a:solidFill>
                  <a:schemeClr val="bg1"/>
                </a:solidFill>
                <a:latin typeface="Arial" panose="020B0604020202020204" pitchFamily="34" charset="0"/>
                <a:cs typeface="Arial" panose="020B0604020202020204" pitchFamily="34" charset="0"/>
              </a:rPr>
              <a:t>12</a:t>
            </a:r>
            <a:endParaRPr lang="ja-JP" alt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60556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8705" y="442442"/>
            <a:ext cx="4546026" cy="430887"/>
          </a:xfrm>
          <a:prstGeom prst="rect">
            <a:avLst/>
          </a:prstGeom>
          <a:noFill/>
          <a:ln w="9525">
            <a:noFill/>
            <a:miter lim="800000"/>
            <a:headEnd/>
            <a:tailEnd/>
          </a:ln>
        </p:spPr>
        <p:txBody>
          <a:bodyPr wrap="square">
            <a:spAutoFit/>
          </a:bodyPr>
          <a:lstStyle/>
          <a:p>
            <a:pPr algn="ctr"/>
            <a:r>
              <a:rPr lang="en-US" altLang="ja-JP" sz="2200" b="1" dirty="0">
                <a:latin typeface="Times New Roman" panose="02020603050405020304" pitchFamily="18" charset="0"/>
                <a:ea typeface="メイリオ" pitchFamily="50" charset="-128"/>
                <a:cs typeface="Times New Roman" panose="02020603050405020304" pitchFamily="18" charset="0"/>
              </a:rPr>
              <a:t>Background of Present Research</a:t>
            </a:r>
            <a:endParaRPr lang="ja-JP" altLang="en-US" sz="2200" b="1" dirty="0">
              <a:latin typeface="Times New Roman" panose="02020603050405020304" pitchFamily="18" charset="0"/>
              <a:ea typeface="メイリオ" pitchFamily="50" charset="-128"/>
              <a:cs typeface="Times New Roman" panose="02020603050405020304" pitchFamily="18" charset="0"/>
            </a:endParaRPr>
          </a:p>
        </p:txBody>
      </p:sp>
      <p:sp>
        <p:nvSpPr>
          <p:cNvPr id="2" name="Slide Number Placeholder 1"/>
          <p:cNvSpPr>
            <a:spLocks noGrp="1"/>
          </p:cNvSpPr>
          <p:nvPr>
            <p:ph type="sldNum" sz="quarter" idx="4294967295"/>
          </p:nvPr>
        </p:nvSpPr>
        <p:spPr>
          <a:xfrm>
            <a:off x="8766741" y="6404620"/>
            <a:ext cx="302741" cy="365125"/>
          </a:xfrm>
          <a:prstGeom prst="rect">
            <a:avLst/>
          </a:prstGeom>
        </p:spPr>
        <p:txBody>
          <a:bodyPr/>
          <a:lstStyle/>
          <a:p>
            <a:fld id="{05390FCF-8F22-4126-9970-10B2ACE95AC6}" type="slidenum">
              <a:rPr lang="ja-JP" altLang="en-US" sz="1050">
                <a:solidFill>
                  <a:schemeClr val="bg1"/>
                </a:solidFill>
                <a:latin typeface="Arial" panose="020B0604020202020204" pitchFamily="34" charset="0"/>
                <a:cs typeface="Arial" panose="020B0604020202020204" pitchFamily="34" charset="0"/>
              </a:rPr>
              <a:t>2</a:t>
            </a:fld>
            <a:endParaRPr lang="ja-JP" altLang="en-US" sz="105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00115" y="3890959"/>
            <a:ext cx="8817997" cy="2308324"/>
          </a:xfrm>
          <a:prstGeom prst="rect">
            <a:avLst/>
          </a:prstGeom>
        </p:spPr>
        <p:txBody>
          <a:bodyPr wrap="square">
            <a:spAutoFit/>
          </a:bodyPr>
          <a:lstStyle/>
          <a:p>
            <a:pPr marL="285750" indent="-285750" algn="just">
              <a:buFont typeface="Wingdings" panose="05000000000000000000" pitchFamily="2" charset="2"/>
              <a:buChar char="ü"/>
            </a:pPr>
            <a:r>
              <a:rPr lang="en-US" altLang="ja-JP" sz="1600" dirty="0" smtClean="0">
                <a:solidFill>
                  <a:schemeClr val="bg1"/>
                </a:solidFill>
                <a:latin typeface="Cambria" panose="02040503050406030204" pitchFamily="18" charset="0"/>
              </a:rPr>
              <a:t>Recent </a:t>
            </a:r>
            <a:r>
              <a:rPr lang="en-US" altLang="ja-JP" sz="1600" dirty="0">
                <a:solidFill>
                  <a:schemeClr val="bg1"/>
                </a:solidFill>
                <a:latin typeface="Cambria" panose="02040503050406030204" pitchFamily="18" charset="0"/>
              </a:rPr>
              <a:t>theoretical studies revealed that </a:t>
            </a:r>
            <a:r>
              <a:rPr lang="en-US" altLang="ja-JP" sz="1600" dirty="0" smtClean="0">
                <a:solidFill>
                  <a:schemeClr val="bg1"/>
                </a:solidFill>
                <a:latin typeface="Cambria" panose="02040503050406030204" pitchFamily="18" charset="0"/>
              </a:rPr>
              <a:t>electrolyte decomposition is strongly </a:t>
            </a:r>
            <a:r>
              <a:rPr lang="en-US" altLang="ja-JP" sz="1600" dirty="0">
                <a:solidFill>
                  <a:schemeClr val="bg1"/>
                </a:solidFill>
                <a:latin typeface="Cambria" panose="02040503050406030204" pitchFamily="18" charset="0"/>
              </a:rPr>
              <a:t>depend on the electrolyte-electrode interactions in </a:t>
            </a:r>
            <a:r>
              <a:rPr lang="en-US" altLang="ja-JP" sz="1600" dirty="0" smtClean="0">
                <a:solidFill>
                  <a:schemeClr val="bg1"/>
                </a:solidFill>
                <a:latin typeface="Cambria" panose="02040503050406030204" pitchFamily="18" charset="0"/>
              </a:rPr>
              <a:t>presence </a:t>
            </a:r>
            <a:r>
              <a:rPr lang="en-US" altLang="ja-JP" sz="1600" dirty="0">
                <a:solidFill>
                  <a:schemeClr val="bg1"/>
                </a:solidFill>
                <a:latin typeface="Cambria" panose="02040503050406030204" pitchFamily="18" charset="0"/>
              </a:rPr>
              <a:t>of the </a:t>
            </a:r>
            <a:r>
              <a:rPr lang="en-US" altLang="ja-JP" sz="1600" dirty="0" smtClean="0">
                <a:solidFill>
                  <a:schemeClr val="bg1"/>
                </a:solidFill>
                <a:latin typeface="Cambria" panose="02040503050406030204" pitchFamily="18" charset="0"/>
              </a:rPr>
              <a:t>electrode. </a:t>
            </a:r>
            <a:r>
              <a:rPr lang="en-US" altLang="ja-JP" sz="1600" dirty="0">
                <a:solidFill>
                  <a:schemeClr val="bg1"/>
                </a:solidFill>
                <a:latin typeface="Cambria" panose="02040503050406030204" pitchFamily="18" charset="0"/>
              </a:rPr>
              <a:t>[1-2]</a:t>
            </a:r>
            <a:endParaRPr lang="en-US" altLang="ja-JP" sz="1600" dirty="0" smtClean="0">
              <a:solidFill>
                <a:schemeClr val="bg1"/>
              </a:solidFill>
              <a:latin typeface="Cambria" panose="02040503050406030204" pitchFamily="18" charset="0"/>
            </a:endParaRPr>
          </a:p>
          <a:p>
            <a:pPr marL="285750" indent="-285750" algn="just">
              <a:buFont typeface="Wingdings" panose="05000000000000000000" pitchFamily="2" charset="2"/>
              <a:buChar char="ü"/>
            </a:pPr>
            <a:r>
              <a:rPr lang="en-US" altLang="ja-JP" sz="1600" dirty="0" smtClean="0">
                <a:solidFill>
                  <a:schemeClr val="bg1"/>
                </a:solidFill>
                <a:latin typeface="Cambria" panose="02040503050406030204" pitchFamily="18" charset="0"/>
              </a:rPr>
              <a:t>Thus</a:t>
            </a:r>
            <a:r>
              <a:rPr lang="en-US" altLang="ja-JP" sz="1600" dirty="0">
                <a:solidFill>
                  <a:schemeClr val="bg1"/>
                </a:solidFill>
                <a:latin typeface="Cambria" panose="02040503050406030204" pitchFamily="18" charset="0"/>
              </a:rPr>
              <a:t>, to investigate the microscopic mechanism of the SEI film formation, it is essential and inevitable to consider explicitly the electrolyte-electrode interactions</a:t>
            </a:r>
            <a:r>
              <a:rPr lang="en-US" altLang="ja-JP" sz="1600" dirty="0" smtClean="0">
                <a:solidFill>
                  <a:schemeClr val="bg1"/>
                </a:solidFill>
                <a:latin typeface="Cambria" panose="02040503050406030204" pitchFamily="18" charset="0"/>
              </a:rPr>
              <a:t>.</a:t>
            </a:r>
          </a:p>
          <a:p>
            <a:pPr marL="285750" indent="-285750" algn="just">
              <a:buFont typeface="Wingdings" panose="05000000000000000000" pitchFamily="2" charset="2"/>
              <a:buChar char="ü"/>
            </a:pPr>
            <a:endParaRPr lang="en-US" altLang="ja-JP" sz="1600" dirty="0">
              <a:solidFill>
                <a:schemeClr val="bg1"/>
              </a:solidFill>
              <a:latin typeface="Cambria" panose="02040503050406030204" pitchFamily="18" charset="0"/>
            </a:endParaRPr>
          </a:p>
          <a:p>
            <a:pPr marL="285750" indent="-285750" algn="just">
              <a:buFont typeface="Wingdings" panose="05000000000000000000" pitchFamily="2" charset="2"/>
              <a:buChar char="ü"/>
            </a:pPr>
            <a:r>
              <a:rPr lang="en-US" altLang="ja-JP" sz="1600" dirty="0" smtClean="0">
                <a:solidFill>
                  <a:schemeClr val="bg1"/>
                </a:solidFill>
                <a:latin typeface="Cambria" panose="02040503050406030204" pitchFamily="18" charset="0"/>
              </a:rPr>
              <a:t>In the present study we have consider the graphene electrode effect on the reductive decomposition of propylene carbonate (PC). </a:t>
            </a:r>
          </a:p>
          <a:p>
            <a:pPr marL="285750" indent="-285750" algn="just">
              <a:buFont typeface="Wingdings" panose="05000000000000000000" pitchFamily="2" charset="2"/>
              <a:buChar char="ü"/>
            </a:pPr>
            <a:r>
              <a:rPr lang="en-US" altLang="ja-JP" sz="1600" dirty="0" smtClean="0">
                <a:solidFill>
                  <a:schemeClr val="bg1"/>
                </a:solidFill>
                <a:latin typeface="Cambria" panose="02040503050406030204" pitchFamily="18" charset="0"/>
              </a:rPr>
              <a:t>In addition, effect of solvation and sodium ion concentration on the PC decomposition has been addressed by using sophisticated computational methods.</a:t>
            </a:r>
            <a:endParaRPr lang="ja-JP" altLang="en-US" sz="1600" dirty="0">
              <a:solidFill>
                <a:schemeClr val="bg1"/>
              </a:solidFill>
              <a:latin typeface="Cambria" panose="02040503050406030204" pitchFamily="18"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920" y="1451605"/>
            <a:ext cx="5442056" cy="1839416"/>
          </a:xfrm>
          <a:prstGeom prst="rect">
            <a:avLst/>
          </a:prstGeom>
        </p:spPr>
      </p:pic>
      <p:sp>
        <p:nvSpPr>
          <p:cNvPr id="21" name="Rectangle 20"/>
          <p:cNvSpPr/>
          <p:nvPr/>
        </p:nvSpPr>
        <p:spPr>
          <a:xfrm>
            <a:off x="100115" y="6356351"/>
            <a:ext cx="6761860" cy="461665"/>
          </a:xfrm>
          <a:prstGeom prst="rect">
            <a:avLst/>
          </a:prstGeom>
        </p:spPr>
        <p:txBody>
          <a:bodyPr wrap="square">
            <a:spAutoFit/>
          </a:bodyPr>
          <a:lstStyle/>
          <a:p>
            <a:r>
              <a:rPr lang="en-IN" altLang="ja-JP" sz="1200" dirty="0" smtClean="0">
                <a:solidFill>
                  <a:schemeClr val="bg1"/>
                </a:solidFill>
                <a:latin typeface="Cambria" panose="02040503050406030204" pitchFamily="18" charset="0"/>
              </a:rPr>
              <a:t>1. Ma</a:t>
            </a:r>
            <a:r>
              <a:rPr lang="en-IN" altLang="ja-JP" sz="1200" dirty="0">
                <a:solidFill>
                  <a:schemeClr val="bg1"/>
                </a:solidFill>
                <a:latin typeface="Cambria" panose="02040503050406030204" pitchFamily="18" charset="0"/>
              </a:rPr>
              <a:t>, Y.; Balbuena, P. B. J. Electrochem. Soc. 2014, 161, E3097.</a:t>
            </a:r>
          </a:p>
          <a:p>
            <a:r>
              <a:rPr lang="en-IN" altLang="ja-JP" sz="1200" dirty="0" smtClean="0">
                <a:solidFill>
                  <a:schemeClr val="bg1"/>
                </a:solidFill>
                <a:latin typeface="Cambria" panose="02040503050406030204" pitchFamily="18" charset="0"/>
              </a:rPr>
              <a:t>2. Martinez </a:t>
            </a:r>
            <a:r>
              <a:rPr lang="en-IN" altLang="ja-JP" sz="1200" dirty="0">
                <a:solidFill>
                  <a:schemeClr val="bg1"/>
                </a:solidFill>
                <a:latin typeface="Cambria" panose="02040503050406030204" pitchFamily="18" charset="0"/>
              </a:rPr>
              <a:t>de la </a:t>
            </a:r>
            <a:r>
              <a:rPr lang="en-IN" altLang="ja-JP" sz="1200" dirty="0" err="1">
                <a:solidFill>
                  <a:schemeClr val="bg1"/>
                </a:solidFill>
                <a:latin typeface="Cambria" panose="02040503050406030204" pitchFamily="18" charset="0"/>
              </a:rPr>
              <a:t>Hoz</a:t>
            </a:r>
            <a:r>
              <a:rPr lang="en-IN" altLang="ja-JP" sz="1200" dirty="0">
                <a:solidFill>
                  <a:schemeClr val="bg1"/>
                </a:solidFill>
                <a:latin typeface="Cambria" panose="02040503050406030204" pitchFamily="18" charset="0"/>
              </a:rPr>
              <a:t>, J. M.; Leung, K.; and Balbuena, P. B. ACS Appl. Mater. Interfaces, 2013, 5, 13457.</a:t>
            </a:r>
          </a:p>
        </p:txBody>
      </p:sp>
      <p:sp>
        <p:nvSpPr>
          <p:cNvPr id="23" name="Rectangle 22"/>
          <p:cNvSpPr/>
          <p:nvPr/>
        </p:nvSpPr>
        <p:spPr>
          <a:xfrm>
            <a:off x="1046321" y="3367922"/>
            <a:ext cx="7376821" cy="307777"/>
          </a:xfrm>
          <a:prstGeom prst="rect">
            <a:avLst/>
          </a:prstGeom>
        </p:spPr>
        <p:txBody>
          <a:bodyPr wrap="square">
            <a:spAutoFit/>
          </a:bodyPr>
          <a:lstStyle/>
          <a:p>
            <a:r>
              <a:rPr lang="en-US" altLang="ja-JP" sz="1400" dirty="0" smtClean="0">
                <a:solidFill>
                  <a:schemeClr val="bg1"/>
                </a:solidFill>
                <a:latin typeface="Cambria" panose="02040503050406030204" pitchFamily="18" charset="0"/>
              </a:rPr>
              <a:t>Fig. Reduction mechanisms of ethylene carbonate on </a:t>
            </a:r>
            <a:r>
              <a:rPr lang="en-US" altLang="ja-JP" sz="1400" dirty="0">
                <a:solidFill>
                  <a:schemeClr val="bg1"/>
                </a:solidFill>
                <a:latin typeface="Cambria" panose="02040503050406030204" pitchFamily="18" charset="0"/>
              </a:rPr>
              <a:t>S</a:t>
            </a:r>
            <a:r>
              <a:rPr lang="en-US" altLang="ja-JP" sz="1400" dirty="0" smtClean="0">
                <a:solidFill>
                  <a:schemeClr val="bg1"/>
                </a:solidFill>
                <a:latin typeface="Cambria" panose="02040503050406030204" pitchFamily="18" charset="0"/>
              </a:rPr>
              <a:t>i anodes of lithium-ion batteries</a:t>
            </a:r>
            <a:endParaRPr lang="ja-JP" altLang="en-US" sz="1400" dirty="0">
              <a:solidFill>
                <a:schemeClr val="bg1"/>
              </a:solidFill>
              <a:latin typeface="Cambria" panose="02040503050406030204" pitchFamily="18" charset="0"/>
            </a:endParaRPr>
          </a:p>
        </p:txBody>
      </p:sp>
      <p:sp>
        <p:nvSpPr>
          <p:cNvPr id="3" name="TextBox 2"/>
          <p:cNvSpPr txBox="1"/>
          <p:nvPr/>
        </p:nvSpPr>
        <p:spPr>
          <a:xfrm>
            <a:off x="6098460" y="811379"/>
            <a:ext cx="3055837" cy="338554"/>
          </a:xfrm>
          <a:prstGeom prst="rect">
            <a:avLst/>
          </a:prstGeom>
          <a:noFill/>
        </p:spPr>
        <p:txBody>
          <a:bodyPr wrap="none" rtlCol="0">
            <a:spAutoFit/>
          </a:bodyPr>
          <a:lstStyle/>
          <a:p>
            <a:r>
              <a:rPr lang="en-US" altLang="ja-JP" sz="1600" dirty="0">
                <a:latin typeface="Cambria" panose="02040503050406030204" pitchFamily="18" charset="0"/>
              </a:rPr>
              <a:t>Slide from previous presentation</a:t>
            </a:r>
            <a:endParaRPr lang="ja-JP" altLang="en-US" sz="1600" dirty="0">
              <a:latin typeface="Cambria" panose="02040503050406030204" pitchFamily="18" charset="0"/>
            </a:endParaRPr>
          </a:p>
        </p:txBody>
      </p:sp>
    </p:spTree>
    <p:extLst>
      <p:ext uri="{BB962C8B-B14F-4D97-AF65-F5344CB8AC3E}">
        <p14:creationId xmlns:p14="http://schemas.microsoft.com/office/powerpoint/2010/main" val="20662362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522" y="439195"/>
            <a:ext cx="3609820" cy="430887"/>
          </a:xfrm>
          <a:prstGeom prst="rect">
            <a:avLst/>
          </a:prstGeom>
          <a:noFill/>
          <a:ln w="9525">
            <a:noFill/>
            <a:miter lim="800000"/>
            <a:headEnd/>
            <a:tailEnd/>
          </a:ln>
        </p:spPr>
        <p:txBody>
          <a:bodyPr wrap="square">
            <a:spAutoFit/>
          </a:bodyPr>
          <a:lstStyle/>
          <a:p>
            <a:pPr algn="ctr"/>
            <a:r>
              <a:rPr lang="en-US" altLang="ja-JP" sz="2200" b="1" dirty="0" smtClean="0">
                <a:latin typeface="Times New Roman" panose="02020603050405020304" pitchFamily="18" charset="0"/>
                <a:ea typeface="メイリオ" pitchFamily="50" charset="-128"/>
                <a:cs typeface="Times New Roman" panose="02020603050405020304" pitchFamily="18" charset="0"/>
              </a:rPr>
              <a:t>Computational Details</a:t>
            </a:r>
            <a:endParaRPr lang="ja-JP" altLang="en-US" sz="2200" b="1" dirty="0">
              <a:latin typeface="Times New Roman" panose="02020603050405020304" pitchFamily="18" charset="0"/>
              <a:ea typeface="メイリオ" pitchFamily="50" charset="-128"/>
              <a:cs typeface="Times New Roman" panose="02020603050405020304" pitchFamily="18" charset="0"/>
            </a:endParaRPr>
          </a:p>
        </p:txBody>
      </p:sp>
      <p:sp>
        <p:nvSpPr>
          <p:cNvPr id="2" name="Slide Number Placeholder 1"/>
          <p:cNvSpPr>
            <a:spLocks noGrp="1"/>
          </p:cNvSpPr>
          <p:nvPr>
            <p:ph type="sldNum" sz="quarter" idx="4294967295"/>
          </p:nvPr>
        </p:nvSpPr>
        <p:spPr>
          <a:xfrm>
            <a:off x="8766741" y="6404620"/>
            <a:ext cx="302741" cy="365125"/>
          </a:xfrm>
          <a:prstGeom prst="rect">
            <a:avLst/>
          </a:prstGeom>
        </p:spPr>
        <p:txBody>
          <a:bodyPr/>
          <a:lstStyle/>
          <a:p>
            <a:fld id="{05390FCF-8F22-4126-9970-10B2ACE95AC6}" type="slidenum">
              <a:rPr lang="ja-JP" altLang="en-US" sz="1050">
                <a:solidFill>
                  <a:schemeClr val="bg1"/>
                </a:solidFill>
                <a:latin typeface="Arial" panose="020B0604020202020204" pitchFamily="34" charset="0"/>
                <a:cs typeface="Arial" panose="020B0604020202020204" pitchFamily="34" charset="0"/>
              </a:rPr>
              <a:t>3</a:t>
            </a:fld>
            <a:endParaRPr lang="ja-JP" altLang="en-US" sz="105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098460" y="811379"/>
            <a:ext cx="3055837" cy="338554"/>
          </a:xfrm>
          <a:prstGeom prst="rect">
            <a:avLst/>
          </a:prstGeom>
          <a:noFill/>
        </p:spPr>
        <p:txBody>
          <a:bodyPr wrap="none" rtlCol="0">
            <a:spAutoFit/>
          </a:bodyPr>
          <a:lstStyle/>
          <a:p>
            <a:r>
              <a:rPr lang="en-US" altLang="ja-JP" sz="1600" dirty="0">
                <a:latin typeface="Cambria" panose="02040503050406030204" pitchFamily="18" charset="0"/>
              </a:rPr>
              <a:t>Slide from previous presentation</a:t>
            </a:r>
            <a:endParaRPr lang="ja-JP" altLang="en-US" sz="1600" dirty="0">
              <a:latin typeface="Cambria" panose="020405030504060302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35217914"/>
              </p:ext>
            </p:extLst>
          </p:nvPr>
        </p:nvGraphicFramePr>
        <p:xfrm>
          <a:off x="5372717" y="2361712"/>
          <a:ext cx="2833969" cy="1622200"/>
        </p:xfrm>
        <a:graphic>
          <a:graphicData uri="http://schemas.openxmlformats.org/drawingml/2006/table">
            <a:tbl>
              <a:tblPr/>
              <a:tblGrid>
                <a:gridCol w="1521773"/>
                <a:gridCol w="1312196"/>
              </a:tblGrid>
              <a:tr h="324440">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US" altLang="ja-JP" sz="1200" b="1" i="0" u="none" strike="noStrike" dirty="0" smtClean="0">
                          <a:solidFill>
                            <a:schemeClr val="bg1"/>
                          </a:solidFill>
                          <a:effectLst/>
                          <a:latin typeface="Cambria" panose="02040503050406030204" pitchFamily="18" charset="0"/>
                          <a:ea typeface="ＭＳ Ｐゴシック" panose="020B0600070205080204" pitchFamily="50" charset="-128"/>
                        </a:rPr>
                        <a:t>Method</a:t>
                      </a:r>
                      <a:endParaRPr lang="ja-JP" altLang="en-US" sz="1200" b="1" i="0" u="none" strike="noStrike" dirty="0">
                        <a:solidFill>
                          <a:schemeClr val="bg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IN" sz="1200" b="1" u="none" strike="noStrike" dirty="0" smtClean="0">
                          <a:solidFill>
                            <a:schemeClr val="bg1"/>
                          </a:solidFill>
                          <a:effectLst/>
                          <a:latin typeface="Cambria" panose="02040503050406030204" pitchFamily="18" charset="0"/>
                        </a:rPr>
                        <a:t>ILS</a:t>
                      </a:r>
                      <a:endParaRPr lang="en-IN" sz="1200" b="1" i="0" u="none" strike="noStrike" dirty="0">
                        <a:solidFill>
                          <a:schemeClr val="bg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24440">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IN" sz="1200" u="none" strike="noStrike" dirty="0" smtClean="0">
                          <a:solidFill>
                            <a:schemeClr val="bg1"/>
                          </a:solidFill>
                          <a:effectLst/>
                          <a:latin typeface="Cambria" panose="02040503050406030204" pitchFamily="18" charset="0"/>
                        </a:rPr>
                        <a:t>B3LYP-D3/6-31G(d)</a:t>
                      </a:r>
                      <a:endParaRPr lang="en-IN" sz="1200" b="0" i="0" u="none" strike="noStrike" dirty="0">
                        <a:solidFill>
                          <a:schemeClr val="bg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US" altLang="ja-JP" sz="1200" b="1" u="none" strike="noStrike" dirty="0" smtClean="0">
                          <a:solidFill>
                            <a:schemeClr val="bg1"/>
                          </a:solidFill>
                          <a:effectLst/>
                          <a:latin typeface="Cambria" panose="02040503050406030204" pitchFamily="18" charset="0"/>
                        </a:rPr>
                        <a:t>3.308 </a:t>
                      </a:r>
                      <a:endParaRPr lang="en-US" altLang="ja-JP" sz="1200" b="1" i="0" u="none" strike="noStrike" dirty="0">
                        <a:solidFill>
                          <a:schemeClr val="bg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r h="324440">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IN" sz="1200" u="none" strike="noStrike" dirty="0" smtClean="0">
                          <a:solidFill>
                            <a:schemeClr val="bg1"/>
                          </a:solidFill>
                          <a:effectLst/>
                          <a:latin typeface="Cambria" panose="02040503050406030204" pitchFamily="18" charset="0"/>
                        </a:rPr>
                        <a:t>B3LYP/6-31G(d)</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US" altLang="ja-JP" sz="1200" u="none" strike="noStrike" dirty="0" smtClean="0">
                          <a:solidFill>
                            <a:schemeClr val="bg1"/>
                          </a:solidFill>
                          <a:effectLst/>
                          <a:latin typeface="Cambria" panose="02040503050406030204" pitchFamily="18" charset="0"/>
                        </a:rPr>
                        <a:t>3.712</a:t>
                      </a:r>
                      <a:endParaRPr lang="en-US" altLang="ja-JP" sz="1200" b="0" i="0" u="none" strike="noStrike" dirty="0">
                        <a:solidFill>
                          <a:schemeClr val="bg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324440">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IN" sz="1200" u="none" strike="noStrike" dirty="0" smtClean="0">
                          <a:solidFill>
                            <a:schemeClr val="bg1"/>
                          </a:solidFill>
                          <a:effectLst/>
                          <a:latin typeface="Cambria" panose="02040503050406030204" pitchFamily="18" charset="0"/>
                        </a:rPr>
                        <a:t>M06-2X/6-31G(d)</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US" altLang="ja-JP" sz="1200" u="none" strike="noStrike" dirty="0" smtClean="0">
                          <a:solidFill>
                            <a:schemeClr val="bg1"/>
                          </a:solidFill>
                          <a:effectLst/>
                          <a:latin typeface="Cambria" panose="02040503050406030204" pitchFamily="18" charset="0"/>
                        </a:rPr>
                        <a:t>3.245 </a:t>
                      </a:r>
                      <a:endParaRPr lang="en-US" altLang="ja-JP" sz="1200" b="0" i="0" u="none" strike="noStrike" dirty="0">
                        <a:solidFill>
                          <a:schemeClr val="bg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324440">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IN" sz="1200" u="none" strike="noStrike" dirty="0" smtClean="0">
                          <a:solidFill>
                            <a:schemeClr val="bg1"/>
                          </a:solidFill>
                          <a:effectLst/>
                          <a:latin typeface="Cambria" panose="02040503050406030204" pitchFamily="18" charset="0"/>
                        </a:rPr>
                        <a:t>HF/6-31G(d)</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kumimoji="1" sz="1800" kern="1200">
                          <a:solidFill>
                            <a:schemeClr val="dk1"/>
                          </a:solidFill>
                          <a:latin typeface="Calibri" panose="020F0502020204030204"/>
                        </a:defRPr>
                      </a:lvl1pPr>
                      <a:lvl2pPr marL="457182" algn="l" defTabSz="914363" rtl="0" eaLnBrk="1" latinLnBrk="0" hangingPunct="1">
                        <a:defRPr kumimoji="1" sz="1800" kern="1200">
                          <a:solidFill>
                            <a:schemeClr val="dk1"/>
                          </a:solidFill>
                          <a:latin typeface="Calibri" panose="020F0502020204030204"/>
                        </a:defRPr>
                      </a:lvl2pPr>
                      <a:lvl3pPr marL="914363" algn="l" defTabSz="914363" rtl="0" eaLnBrk="1" latinLnBrk="0" hangingPunct="1">
                        <a:defRPr kumimoji="1" sz="1800" kern="1200">
                          <a:solidFill>
                            <a:schemeClr val="dk1"/>
                          </a:solidFill>
                          <a:latin typeface="Calibri" panose="020F0502020204030204"/>
                        </a:defRPr>
                      </a:lvl3pPr>
                      <a:lvl4pPr marL="1371545" algn="l" defTabSz="914363" rtl="0" eaLnBrk="1" latinLnBrk="0" hangingPunct="1">
                        <a:defRPr kumimoji="1" sz="1800" kern="1200">
                          <a:solidFill>
                            <a:schemeClr val="dk1"/>
                          </a:solidFill>
                          <a:latin typeface="Calibri" panose="020F0502020204030204"/>
                        </a:defRPr>
                      </a:lvl4pPr>
                      <a:lvl5pPr marL="1828727" algn="l" defTabSz="914363" rtl="0" eaLnBrk="1" latinLnBrk="0" hangingPunct="1">
                        <a:defRPr kumimoji="1" sz="1800" kern="1200">
                          <a:solidFill>
                            <a:schemeClr val="dk1"/>
                          </a:solidFill>
                          <a:latin typeface="Calibri" panose="020F0502020204030204"/>
                        </a:defRPr>
                      </a:lvl5pPr>
                      <a:lvl6pPr marL="2285909" algn="l" defTabSz="914363" rtl="0" eaLnBrk="1" latinLnBrk="0" hangingPunct="1">
                        <a:defRPr kumimoji="1" sz="1800" kern="1200">
                          <a:solidFill>
                            <a:schemeClr val="dk1"/>
                          </a:solidFill>
                          <a:latin typeface="Calibri" panose="020F0502020204030204"/>
                        </a:defRPr>
                      </a:lvl6pPr>
                      <a:lvl7pPr marL="2743090" algn="l" defTabSz="914363" rtl="0" eaLnBrk="1" latinLnBrk="0" hangingPunct="1">
                        <a:defRPr kumimoji="1" sz="1800" kern="1200">
                          <a:solidFill>
                            <a:schemeClr val="dk1"/>
                          </a:solidFill>
                          <a:latin typeface="Calibri" panose="020F0502020204030204"/>
                        </a:defRPr>
                      </a:lvl7pPr>
                      <a:lvl8pPr marL="3200272" algn="l" defTabSz="914363" rtl="0" eaLnBrk="1" latinLnBrk="0" hangingPunct="1">
                        <a:defRPr kumimoji="1" sz="1800" kern="1200">
                          <a:solidFill>
                            <a:schemeClr val="dk1"/>
                          </a:solidFill>
                          <a:latin typeface="Calibri" panose="020F0502020204030204"/>
                        </a:defRPr>
                      </a:lvl8pPr>
                      <a:lvl9pPr marL="3657454" algn="l" defTabSz="914363" rtl="0" eaLnBrk="1" latinLnBrk="0" hangingPunct="1">
                        <a:defRPr kumimoji="1" sz="1800" kern="1200">
                          <a:solidFill>
                            <a:schemeClr val="dk1"/>
                          </a:solidFill>
                          <a:latin typeface="Calibri" panose="020F0502020204030204"/>
                        </a:defRPr>
                      </a:lvl9pPr>
                    </a:lstStyle>
                    <a:p>
                      <a:pPr algn="ctr" fontAlgn="ctr">
                        <a:spcBef>
                          <a:spcPts val="600"/>
                        </a:spcBef>
                        <a:spcAft>
                          <a:spcPts val="600"/>
                        </a:spcAft>
                      </a:pPr>
                      <a:r>
                        <a:rPr lang="en-US" altLang="ja-JP" sz="1200" u="none" strike="noStrike" dirty="0" smtClean="0">
                          <a:solidFill>
                            <a:schemeClr val="bg1"/>
                          </a:solidFill>
                          <a:effectLst/>
                          <a:latin typeface="Cambria" panose="02040503050406030204" pitchFamily="18" charset="0"/>
                        </a:rPr>
                        <a:t>3.957</a:t>
                      </a:r>
                      <a:endParaRPr lang="en-US" altLang="ja-JP" sz="1200" b="0" i="0" u="none" strike="noStrike" dirty="0">
                        <a:solidFill>
                          <a:schemeClr val="bg1"/>
                        </a:solidFill>
                        <a:effectLst/>
                        <a:latin typeface="Cambria" panose="02040503050406030204" pitchFamily="18" charset="0"/>
                        <a:ea typeface="ＭＳ Ｐゴシック" panose="020B0600070205080204" pitchFamily="50" charset="-128"/>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0" y="3749608"/>
            <a:ext cx="4311673" cy="523220"/>
          </a:xfrm>
          <a:prstGeom prst="rect">
            <a:avLst/>
          </a:prstGeom>
          <a:noFill/>
        </p:spPr>
        <p:txBody>
          <a:bodyPr wrap="square" rtlCol="0">
            <a:spAutoFit/>
          </a:bodyPr>
          <a:lstStyle/>
          <a:p>
            <a:pPr algn="ctr"/>
            <a:r>
              <a:rPr lang="en-US" altLang="ja-JP" sz="1400" dirty="0" smtClean="0">
                <a:solidFill>
                  <a:prstClr val="black"/>
                </a:solidFill>
                <a:latin typeface="Cambria" panose="02040503050406030204" pitchFamily="18" charset="0"/>
              </a:rPr>
              <a:t>Fig. Optimized </a:t>
            </a:r>
            <a:r>
              <a:rPr lang="en-US" altLang="ja-JP" sz="1400" dirty="0">
                <a:solidFill>
                  <a:prstClr val="black"/>
                </a:solidFill>
                <a:latin typeface="Cambria" panose="02040503050406030204" pitchFamily="18" charset="0"/>
              </a:rPr>
              <a:t>geometry </a:t>
            </a:r>
            <a:r>
              <a:rPr lang="en-US" altLang="ja-JP" sz="1400" dirty="0" smtClean="0">
                <a:solidFill>
                  <a:prstClr val="black"/>
                </a:solidFill>
                <a:latin typeface="Cambria" panose="02040503050406030204" pitchFamily="18" charset="0"/>
              </a:rPr>
              <a:t>of graphene dimer at </a:t>
            </a:r>
            <a:r>
              <a:rPr lang="en-US" altLang="ja-JP" sz="1400" dirty="0">
                <a:solidFill>
                  <a:prstClr val="black"/>
                </a:solidFill>
                <a:latin typeface="Cambria" panose="02040503050406030204" pitchFamily="18" charset="0"/>
              </a:rPr>
              <a:t>B3LYP-D3/6-31G(d) level of </a:t>
            </a:r>
            <a:r>
              <a:rPr lang="en-US" altLang="ja-JP" sz="1400" dirty="0" smtClean="0">
                <a:solidFill>
                  <a:prstClr val="black"/>
                </a:solidFill>
                <a:latin typeface="Cambria" panose="02040503050406030204" pitchFamily="18" charset="0"/>
              </a:rPr>
              <a:t>theory.</a:t>
            </a:r>
            <a:endParaRPr lang="ja-JP" altLang="en-US" sz="1400" dirty="0">
              <a:solidFill>
                <a:prstClr val="black"/>
              </a:solidFill>
              <a:latin typeface="Cambria" panose="02040503050406030204" pitchFamily="18" charset="0"/>
            </a:endParaRPr>
          </a:p>
        </p:txBody>
      </p:sp>
      <p:grpSp>
        <p:nvGrpSpPr>
          <p:cNvPr id="17" name="Group 16"/>
          <p:cNvGrpSpPr>
            <a:grpSpLocks noChangeAspect="1"/>
          </p:cNvGrpSpPr>
          <p:nvPr/>
        </p:nvGrpSpPr>
        <p:grpSpPr>
          <a:xfrm>
            <a:off x="578112" y="2298006"/>
            <a:ext cx="3177551" cy="1371600"/>
            <a:chOff x="328040" y="3904225"/>
            <a:chExt cx="4173183" cy="180000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7381" t="12831" r="16746" b="23349"/>
            <a:stretch/>
          </p:blipFill>
          <p:spPr>
            <a:xfrm>
              <a:off x="328040" y="3904225"/>
              <a:ext cx="4173183" cy="1800000"/>
            </a:xfrm>
            <a:prstGeom prst="rect">
              <a:avLst/>
            </a:prstGeom>
          </p:spPr>
        </p:pic>
        <p:sp>
          <p:nvSpPr>
            <p:cNvPr id="22" name="Rectangle 21"/>
            <p:cNvSpPr/>
            <p:nvPr/>
          </p:nvSpPr>
          <p:spPr>
            <a:xfrm>
              <a:off x="2414632" y="4673596"/>
              <a:ext cx="902248" cy="261257"/>
            </a:xfrm>
            <a:prstGeom prst="rect">
              <a:avLst/>
            </a:prstGeom>
            <a:solidFill>
              <a:sysClr val="window" lastClr="FFFFFF">
                <a:lumMod val="85000"/>
              </a:sys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a:t>3.308</a:t>
              </a:r>
              <a:endParaRPr kumimoji="0" lang="ja-JP" altLang="en-US" sz="1200" b="1" i="0" u="none" strike="noStrike" kern="0" cap="none" spc="0" normalizeH="0" baseline="0" noProof="0" dirty="0" smtClean="0">
                <a:ln>
                  <a:noFill/>
                </a:ln>
                <a:solidFill>
                  <a:prstClr val="black"/>
                </a:solidFill>
                <a:effectLst/>
                <a:uLnTx/>
                <a:uFillTx/>
                <a:latin typeface="Cambria Math" panose="02040503050406030204" pitchFamily="18" charset="0"/>
                <a:ea typeface="ＭＳ Ｐゴシック" panose="020B0600070205080204" pitchFamily="50" charset="-128"/>
                <a:cs typeface="+mn-cs"/>
              </a:endParaRPr>
            </a:p>
          </p:txBody>
        </p:sp>
        <p:cxnSp>
          <p:nvCxnSpPr>
            <p:cNvPr id="24" name="Straight Connector 23"/>
            <p:cNvCxnSpPr/>
            <p:nvPr/>
          </p:nvCxnSpPr>
          <p:spPr>
            <a:xfrm flipV="1">
              <a:off x="2400118" y="4101871"/>
              <a:ext cx="0" cy="1399043"/>
            </a:xfrm>
            <a:prstGeom prst="line">
              <a:avLst/>
            </a:prstGeom>
            <a:noFill/>
            <a:ln w="19050" cap="flat" cmpd="sng" algn="ctr">
              <a:solidFill>
                <a:srgbClr val="70AD47"/>
              </a:solidFill>
              <a:prstDash val="solid"/>
              <a:miter lim="800000"/>
            </a:ln>
            <a:effectLst/>
          </p:spPr>
        </p:cxnSp>
      </p:grpSp>
      <p:sp>
        <p:nvSpPr>
          <p:cNvPr id="25" name="TextBox 24"/>
          <p:cNvSpPr txBox="1"/>
          <p:nvPr/>
        </p:nvSpPr>
        <p:spPr>
          <a:xfrm>
            <a:off x="1255214" y="1866418"/>
            <a:ext cx="1951625" cy="307777"/>
          </a:xfrm>
          <a:prstGeom prst="rect">
            <a:avLst/>
          </a:prstGeom>
          <a:noFill/>
        </p:spPr>
        <p:txBody>
          <a:bodyPr wrap="none" rtlCol="0">
            <a:spAutoFit/>
          </a:bodyPr>
          <a:lstStyle/>
          <a:p>
            <a:r>
              <a:rPr lang="en-US" altLang="ja-JP" sz="1400" dirty="0" smtClean="0">
                <a:solidFill>
                  <a:srgbClr val="C00000"/>
                </a:solidFill>
                <a:latin typeface="Cambria" panose="02040503050406030204" pitchFamily="18" charset="0"/>
              </a:rPr>
              <a:t>C</a:t>
            </a:r>
            <a:r>
              <a:rPr lang="en-US" altLang="ja-JP" sz="1400" baseline="-25000" dirty="0" smtClean="0">
                <a:solidFill>
                  <a:srgbClr val="C00000"/>
                </a:solidFill>
                <a:latin typeface="Cambria" panose="02040503050406030204" pitchFamily="18" charset="0"/>
              </a:rPr>
              <a:t>84</a:t>
            </a:r>
            <a:r>
              <a:rPr lang="en-US" altLang="ja-JP" sz="1400" dirty="0" smtClean="0">
                <a:solidFill>
                  <a:srgbClr val="C00000"/>
                </a:solidFill>
                <a:latin typeface="Cambria" panose="02040503050406030204" pitchFamily="18" charset="0"/>
              </a:rPr>
              <a:t>H</a:t>
            </a:r>
            <a:r>
              <a:rPr lang="en-US" altLang="ja-JP" sz="1400" baseline="-25000" dirty="0" smtClean="0">
                <a:solidFill>
                  <a:srgbClr val="C00000"/>
                </a:solidFill>
                <a:latin typeface="Cambria" panose="02040503050406030204" pitchFamily="18" charset="0"/>
              </a:rPr>
              <a:t>36</a:t>
            </a:r>
            <a:r>
              <a:rPr lang="en-US" altLang="ja-JP" sz="1400" dirty="0" smtClean="0">
                <a:solidFill>
                  <a:srgbClr val="C00000"/>
                </a:solidFill>
                <a:latin typeface="Cambria" panose="02040503050406030204" pitchFamily="18" charset="0"/>
              </a:rPr>
              <a:t> Point Group: </a:t>
            </a:r>
            <a:r>
              <a:rPr lang="en-US" altLang="ja-JP" sz="1400" dirty="0">
                <a:solidFill>
                  <a:srgbClr val="C00000"/>
                </a:solidFill>
                <a:latin typeface="Cambria" panose="02040503050406030204" pitchFamily="18" charset="0"/>
              </a:rPr>
              <a:t>C</a:t>
            </a:r>
            <a:r>
              <a:rPr lang="en-US" altLang="ja-JP" sz="1400" baseline="-25000" dirty="0">
                <a:solidFill>
                  <a:srgbClr val="C00000"/>
                </a:solidFill>
                <a:latin typeface="Cambria" panose="02040503050406030204" pitchFamily="18" charset="0"/>
              </a:rPr>
              <a:t>2h</a:t>
            </a:r>
            <a:endParaRPr lang="ja-JP" altLang="en-US" sz="1400" baseline="-25000" dirty="0">
              <a:solidFill>
                <a:srgbClr val="C00000"/>
              </a:solidFill>
              <a:latin typeface="Cambria" panose="02040503050406030204" pitchFamily="18" charset="0"/>
            </a:endParaRPr>
          </a:p>
        </p:txBody>
      </p:sp>
      <p:sp>
        <p:nvSpPr>
          <p:cNvPr id="29" name="TextBox 28"/>
          <p:cNvSpPr txBox="1"/>
          <p:nvPr/>
        </p:nvSpPr>
        <p:spPr>
          <a:xfrm>
            <a:off x="2072096" y="4652454"/>
            <a:ext cx="4938148" cy="33855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Cambria" panose="02040503050406030204" pitchFamily="18" charset="0"/>
                <a:ea typeface="ＭＳ Ｐゴシック" panose="020B0600070205080204" pitchFamily="50" charset="-128"/>
                <a:cs typeface="+mn-cs"/>
              </a:rPr>
              <a:t>Experimental Inter Layer Spacing </a:t>
            </a:r>
            <a:r>
              <a:rPr kumimoji="0" lang="en-US" altLang="ja-JP" sz="1600" b="0" i="0" u="none" strike="noStrike" kern="0" cap="none" spc="0" normalizeH="0" baseline="0" noProof="0" dirty="0" smtClean="0">
                <a:ln>
                  <a:noFill/>
                </a:ln>
                <a:solidFill>
                  <a:srgbClr val="C00000"/>
                </a:solidFill>
                <a:effectLst/>
                <a:uLnTx/>
                <a:uFillTx/>
                <a:latin typeface="Cambria" panose="02040503050406030204" pitchFamily="18" charset="0"/>
                <a:ea typeface="ＭＳ Ｐゴシック" panose="020B0600070205080204" pitchFamily="50" charset="-128"/>
                <a:cs typeface="+mn-cs"/>
              </a:rPr>
              <a:t> </a:t>
            </a:r>
            <a:r>
              <a:rPr kumimoji="0" lang="en-US" altLang="ja-JP" sz="1600" b="1" i="0" u="none" strike="noStrike" kern="0" cap="none" spc="0" normalizeH="0" baseline="0" noProof="0" dirty="0" smtClean="0">
                <a:ln>
                  <a:noFill/>
                </a:ln>
                <a:solidFill>
                  <a:srgbClr val="C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1600" b="1" i="0" u="none" strike="noStrike" kern="0" cap="none" spc="0" normalizeH="0" baseline="0" noProof="0" dirty="0" smtClean="0">
                <a:ln>
                  <a:noFill/>
                </a:ln>
                <a:solidFill>
                  <a:srgbClr val="C00000"/>
                </a:solidFill>
                <a:effectLst/>
                <a:uLnTx/>
                <a:uFillTx/>
                <a:latin typeface="Cambria" panose="02040503050406030204" pitchFamily="18" charset="0"/>
                <a:ea typeface="ＭＳ Ｐゴシック" panose="020B0600070205080204" pitchFamily="50" charset="-128"/>
                <a:cs typeface="+mn-cs"/>
              </a:rPr>
              <a:t>3.353 (±0.04) Å</a:t>
            </a:r>
            <a:r>
              <a:rPr kumimoji="0" lang="en-US" altLang="ja-JP" sz="1600" b="1" i="0" u="none" strike="noStrike" kern="0" cap="none" spc="0" normalizeH="0" baseline="30000" noProof="0" dirty="0" smtClean="0">
                <a:ln>
                  <a:noFill/>
                </a:ln>
                <a:solidFill>
                  <a:srgbClr val="C00000"/>
                </a:solidFill>
                <a:effectLst/>
                <a:uLnTx/>
                <a:uFillTx/>
                <a:latin typeface="Cambria" panose="02040503050406030204" pitchFamily="18" charset="0"/>
                <a:ea typeface="ＭＳ Ｐゴシック" panose="020B0600070205080204" pitchFamily="50" charset="-128"/>
                <a:cs typeface="+mn-cs"/>
              </a:rPr>
              <a:t>1</a:t>
            </a:r>
          </a:p>
        </p:txBody>
      </p:sp>
      <p:sp>
        <p:nvSpPr>
          <p:cNvPr id="30" name="TextBox 29"/>
          <p:cNvSpPr txBox="1"/>
          <p:nvPr/>
        </p:nvSpPr>
        <p:spPr>
          <a:xfrm>
            <a:off x="131754" y="5484607"/>
            <a:ext cx="8862500" cy="584775"/>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Cambria" panose="02040503050406030204" pitchFamily="18" charset="0"/>
                <a:ea typeface="ＭＳ Ｐゴシック" panose="020B0600070205080204" pitchFamily="50" charset="-128"/>
                <a:cs typeface="+mn-cs"/>
              </a:rPr>
              <a:t>B3LYP-D3/6-31G(d) method provides reasonable Inter Layer Spacing than other methods.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sysClr val="windowText" lastClr="000000"/>
                </a:solidFill>
                <a:effectLst/>
                <a:uLnTx/>
                <a:uFillTx/>
                <a:latin typeface="Cambria" panose="02040503050406030204" pitchFamily="18" charset="0"/>
                <a:ea typeface="ＭＳ Ｐゴシック" panose="020B0600070205080204" pitchFamily="50" charset="-128"/>
                <a:cs typeface="+mn-cs"/>
              </a:rPr>
              <a:t>All geometry optimizations and frequency analysis in this study was carried using above method.</a:t>
            </a:r>
            <a:endParaRPr kumimoji="0" lang="ja-JP" altLang="en-US" sz="1600" b="0" i="0" u="none" strike="noStrike" kern="0" cap="none" spc="0" normalizeH="0" baseline="0" noProof="0" dirty="0" smtClean="0">
              <a:ln>
                <a:noFill/>
              </a:ln>
              <a:solidFill>
                <a:prstClr val="black"/>
              </a:solidFill>
              <a:effectLst/>
              <a:uLnTx/>
              <a:uFillTx/>
              <a:latin typeface="Cambria" panose="02040503050406030204" pitchFamily="18" charset="0"/>
              <a:ea typeface="ＭＳ Ｐゴシック" panose="020B0600070205080204" pitchFamily="50" charset="-128"/>
              <a:cs typeface="+mn-cs"/>
            </a:endParaRPr>
          </a:p>
        </p:txBody>
      </p:sp>
      <p:sp>
        <p:nvSpPr>
          <p:cNvPr id="31" name="Rectangle 30"/>
          <p:cNvSpPr/>
          <p:nvPr/>
        </p:nvSpPr>
        <p:spPr>
          <a:xfrm>
            <a:off x="75559" y="6512133"/>
            <a:ext cx="3527513" cy="307777"/>
          </a:xfrm>
          <a:prstGeom prst="rect">
            <a:avLst/>
          </a:prstGeom>
        </p:spPr>
        <p:txBody>
          <a:bodyPr wrap="square">
            <a:spAutoFit/>
          </a:bodyPr>
          <a:lstStyle/>
          <a:p>
            <a:r>
              <a:rPr lang="en-US" altLang="ja-JP" sz="1400" b="1" baseline="30000" dirty="0" smtClean="0">
                <a:solidFill>
                  <a:prstClr val="black"/>
                </a:solidFill>
                <a:latin typeface="Cambria" panose="02040503050406030204" pitchFamily="18" charset="0"/>
              </a:rPr>
              <a:t>1</a:t>
            </a:r>
            <a:r>
              <a:rPr lang="en-US" altLang="ja-JP" sz="1400" dirty="0" smtClean="0">
                <a:solidFill>
                  <a:prstClr val="black"/>
                </a:solidFill>
                <a:latin typeface="Cambria" panose="02040503050406030204" pitchFamily="18" charset="0"/>
              </a:rPr>
              <a:t>Y</a:t>
            </a:r>
            <a:r>
              <a:rPr lang="en-US" altLang="ja-JP" sz="1400" dirty="0">
                <a:solidFill>
                  <a:prstClr val="black"/>
                </a:solidFill>
                <a:latin typeface="Cambria" panose="02040503050406030204" pitchFamily="18" charset="0"/>
              </a:rPr>
              <a:t>. </a:t>
            </a:r>
            <a:r>
              <a:rPr lang="en-US" altLang="ja-JP" sz="1400" dirty="0" smtClean="0">
                <a:solidFill>
                  <a:prstClr val="black"/>
                </a:solidFill>
                <a:latin typeface="Cambria" panose="02040503050406030204" pitchFamily="18" charset="0"/>
              </a:rPr>
              <a:t>Baskin et al., Phys</a:t>
            </a:r>
            <a:r>
              <a:rPr lang="en-US" altLang="ja-JP" sz="1400" dirty="0">
                <a:solidFill>
                  <a:prstClr val="black"/>
                </a:solidFill>
                <a:latin typeface="Cambria" panose="02040503050406030204" pitchFamily="18" charset="0"/>
              </a:rPr>
              <a:t>. Rev. </a:t>
            </a:r>
            <a:r>
              <a:rPr lang="en-US" altLang="ja-JP" sz="1400" b="1" dirty="0" smtClean="0">
                <a:solidFill>
                  <a:prstClr val="black"/>
                </a:solidFill>
                <a:latin typeface="Cambria" panose="02040503050406030204" pitchFamily="18" charset="0"/>
              </a:rPr>
              <a:t>1955</a:t>
            </a:r>
            <a:r>
              <a:rPr lang="en-US" altLang="ja-JP" sz="1400" dirty="0" smtClean="0">
                <a:solidFill>
                  <a:prstClr val="black"/>
                </a:solidFill>
                <a:latin typeface="Cambria" panose="02040503050406030204" pitchFamily="18" charset="0"/>
              </a:rPr>
              <a:t>, </a:t>
            </a:r>
            <a:r>
              <a:rPr lang="en-US" altLang="ja-JP" sz="1400" i="1" dirty="0" smtClean="0">
                <a:solidFill>
                  <a:prstClr val="black"/>
                </a:solidFill>
                <a:latin typeface="Cambria" panose="02040503050406030204" pitchFamily="18" charset="0"/>
              </a:rPr>
              <a:t>100</a:t>
            </a:r>
            <a:r>
              <a:rPr lang="en-US" altLang="ja-JP" sz="1400" dirty="0" smtClean="0">
                <a:solidFill>
                  <a:prstClr val="black"/>
                </a:solidFill>
                <a:latin typeface="Cambria" panose="02040503050406030204" pitchFamily="18" charset="0"/>
              </a:rPr>
              <a:t>, 544.</a:t>
            </a:r>
          </a:p>
        </p:txBody>
      </p:sp>
      <p:sp>
        <p:nvSpPr>
          <p:cNvPr id="32" name="TextBox 31"/>
          <p:cNvSpPr txBox="1"/>
          <p:nvPr/>
        </p:nvSpPr>
        <p:spPr>
          <a:xfrm>
            <a:off x="4563004" y="1638670"/>
            <a:ext cx="4536873" cy="523220"/>
          </a:xfrm>
          <a:prstGeom prst="rect">
            <a:avLst/>
          </a:prstGeom>
          <a:noFill/>
        </p:spPr>
        <p:txBody>
          <a:bodyPr wrap="square" rtlCol="0">
            <a:spAutoFit/>
          </a:bodyPr>
          <a:lstStyle>
            <a:defPPr>
              <a:defRPr lang="ja-JP"/>
            </a:defPPr>
            <a:lvl1pPr>
              <a:defRPr sz="1400">
                <a:solidFill>
                  <a:schemeClr val="dk1"/>
                </a:solidFill>
                <a:latin typeface="Cambria" panose="02040503050406030204" pitchFamily="18" charset="0"/>
              </a:defRPr>
            </a:lvl1pPr>
          </a:lstStyle>
          <a:p>
            <a:r>
              <a:rPr lang="en-US" altLang="ja-JP" dirty="0"/>
              <a:t>Table: Inter Layer Spacing (ILS in Å) of the 3X3</a:t>
            </a:r>
            <a:r>
              <a:rPr lang="ja-JP" altLang="en-US" dirty="0"/>
              <a:t> </a:t>
            </a:r>
            <a:r>
              <a:rPr lang="en-US" altLang="ja-JP" dirty="0"/>
              <a:t>graphene dimer model system at various level of </a:t>
            </a:r>
            <a:r>
              <a:rPr lang="en-US" altLang="ja-JP" dirty="0" smtClean="0"/>
              <a:t>theories</a:t>
            </a:r>
            <a:endParaRPr lang="ja-JP" altLang="en-US" dirty="0"/>
          </a:p>
        </p:txBody>
      </p:sp>
    </p:spTree>
    <p:extLst>
      <p:ext uri="{BB962C8B-B14F-4D97-AF65-F5344CB8AC3E}">
        <p14:creationId xmlns:p14="http://schemas.microsoft.com/office/powerpoint/2010/main" val="148938962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054" t="3844" r="1795" b="16397"/>
          <a:stretch/>
        </p:blipFill>
        <p:spPr>
          <a:xfrm>
            <a:off x="188767" y="1955102"/>
            <a:ext cx="2772119" cy="27432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184" t="9850" r="10917" b="15316"/>
          <a:stretch/>
        </p:blipFill>
        <p:spPr>
          <a:xfrm>
            <a:off x="3204241" y="1886977"/>
            <a:ext cx="2725588" cy="27432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816" t="4805" r="4454" b="13874"/>
          <a:stretch/>
        </p:blipFill>
        <p:spPr>
          <a:xfrm>
            <a:off x="6089850" y="1901559"/>
            <a:ext cx="2937695" cy="2743200"/>
          </a:xfrm>
          <a:prstGeom prst="rect">
            <a:avLst/>
          </a:prstGeom>
        </p:spPr>
      </p:pic>
      <p:cxnSp>
        <p:nvCxnSpPr>
          <p:cNvPr id="11" name="Straight Arrow Connector 10"/>
          <p:cNvCxnSpPr/>
          <p:nvPr/>
        </p:nvCxnSpPr>
        <p:spPr>
          <a:xfrm>
            <a:off x="2613004" y="4184037"/>
            <a:ext cx="329514" cy="47779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462835" y="4602016"/>
            <a:ext cx="1390958" cy="369332"/>
          </a:xfrm>
          <a:prstGeom prst="rect">
            <a:avLst/>
          </a:prstGeom>
        </p:spPr>
        <p:txBody>
          <a:bodyPr wrap="none">
            <a:spAutoFit/>
          </a:bodyPr>
          <a:lstStyle/>
          <a:p>
            <a:r>
              <a:rPr lang="en-US" altLang="ja-JP" dirty="0">
                <a:solidFill>
                  <a:schemeClr val="bg1"/>
                </a:solidFill>
                <a:latin typeface="Cambria" panose="02040503050406030204" pitchFamily="18" charset="0"/>
                <a:ea typeface="Cambria Math" panose="02040503050406030204" pitchFamily="18" charset="0"/>
              </a:rPr>
              <a:t>Graphene: G</a:t>
            </a:r>
          </a:p>
        </p:txBody>
      </p:sp>
      <p:sp>
        <p:nvSpPr>
          <p:cNvPr id="13" name="Rectangle 12"/>
          <p:cNvSpPr/>
          <p:nvPr/>
        </p:nvSpPr>
        <p:spPr>
          <a:xfrm>
            <a:off x="1971453" y="1361967"/>
            <a:ext cx="2595582" cy="369332"/>
          </a:xfrm>
          <a:prstGeom prst="rect">
            <a:avLst/>
          </a:prstGeom>
        </p:spPr>
        <p:txBody>
          <a:bodyPr wrap="none">
            <a:spAutoFit/>
          </a:bodyPr>
          <a:lstStyle/>
          <a:p>
            <a:r>
              <a:rPr lang="en-US" altLang="ja-JP" dirty="0">
                <a:solidFill>
                  <a:schemeClr val="bg1"/>
                </a:solidFill>
                <a:latin typeface="Cambria" panose="02040503050406030204" pitchFamily="18" charset="0"/>
                <a:ea typeface="Cambria Math" panose="02040503050406030204" pitchFamily="18" charset="0"/>
              </a:rPr>
              <a:t>Propylene carbonate: PC</a:t>
            </a:r>
            <a:endParaRPr lang="en-US" altLang="ja-JP" baseline="-25000" dirty="0">
              <a:solidFill>
                <a:schemeClr val="bg1"/>
              </a:solidFill>
              <a:latin typeface="Cambria" panose="02040503050406030204" pitchFamily="18" charset="0"/>
              <a:ea typeface="Cambria Math" panose="02040503050406030204" pitchFamily="18" charset="0"/>
            </a:endParaRPr>
          </a:p>
        </p:txBody>
      </p:sp>
      <p:cxnSp>
        <p:nvCxnSpPr>
          <p:cNvPr id="15" name="Straight Arrow Connector 14"/>
          <p:cNvCxnSpPr/>
          <p:nvPr/>
        </p:nvCxnSpPr>
        <p:spPr>
          <a:xfrm flipV="1">
            <a:off x="2452369" y="1774890"/>
            <a:ext cx="420130" cy="313038"/>
          </a:xfrm>
          <a:prstGeom prst="straightConnector1">
            <a:avLst/>
          </a:prstGeom>
          <a:ln w="12700" cmpd="sng">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397491" y="1705744"/>
            <a:ext cx="263614" cy="362465"/>
          </a:xfrm>
          <a:prstGeom prst="straightConnector1">
            <a:avLst/>
          </a:prstGeom>
          <a:ln w="12700" cmpd="sng">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846609" y="2324434"/>
            <a:ext cx="436605" cy="518984"/>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83645" y="1955102"/>
            <a:ext cx="1314784" cy="369332"/>
          </a:xfrm>
          <a:prstGeom prst="rect">
            <a:avLst/>
          </a:prstGeom>
        </p:spPr>
        <p:txBody>
          <a:bodyPr wrap="none">
            <a:spAutoFit/>
          </a:bodyPr>
          <a:lstStyle/>
          <a:p>
            <a:r>
              <a:rPr lang="en-US" altLang="ja-JP" dirty="0">
                <a:solidFill>
                  <a:schemeClr val="bg1"/>
                </a:solidFill>
                <a:latin typeface="Cambria" panose="02040503050406030204" pitchFamily="18" charset="0"/>
                <a:ea typeface="Cambria Math" panose="02040503050406030204" pitchFamily="18" charset="0"/>
              </a:rPr>
              <a:t>Sodium: Na</a:t>
            </a:r>
            <a:endParaRPr lang="ja-JP" altLang="en-US" baseline="-25000" dirty="0">
              <a:solidFill>
                <a:schemeClr val="bg1"/>
              </a:solidFill>
              <a:latin typeface="Cambria" panose="02040503050406030204" pitchFamily="18" charset="0"/>
            </a:endParaRPr>
          </a:p>
        </p:txBody>
      </p:sp>
      <p:sp>
        <p:nvSpPr>
          <p:cNvPr id="21" name="Rectangle 20"/>
          <p:cNvSpPr/>
          <p:nvPr/>
        </p:nvSpPr>
        <p:spPr>
          <a:xfrm>
            <a:off x="977254" y="4786329"/>
            <a:ext cx="886782" cy="369332"/>
          </a:xfrm>
          <a:prstGeom prst="rect">
            <a:avLst/>
          </a:prstGeom>
        </p:spPr>
        <p:txBody>
          <a:bodyPr wrap="none">
            <a:spAutoFit/>
          </a:bodyPr>
          <a:lstStyle/>
          <a:p>
            <a:pPr algn="ctr"/>
            <a:r>
              <a:rPr lang="en-US" altLang="ja-JP" b="1" dirty="0">
                <a:solidFill>
                  <a:schemeClr val="bg1"/>
                </a:solidFill>
                <a:latin typeface="Cambria" panose="02040503050406030204" pitchFamily="18" charset="0"/>
              </a:rPr>
              <a:t>GPCNa</a:t>
            </a:r>
            <a:endParaRPr lang="ja-JP" altLang="en-US" b="1" dirty="0">
              <a:solidFill>
                <a:schemeClr val="bg1"/>
              </a:solidFill>
              <a:latin typeface="Cambria" panose="02040503050406030204" pitchFamily="18" charset="0"/>
            </a:endParaRPr>
          </a:p>
        </p:txBody>
      </p:sp>
      <p:sp>
        <p:nvSpPr>
          <p:cNvPr id="22" name="Rectangle 21"/>
          <p:cNvSpPr/>
          <p:nvPr/>
        </p:nvSpPr>
        <p:spPr>
          <a:xfrm>
            <a:off x="7220553" y="4785501"/>
            <a:ext cx="978153" cy="369332"/>
          </a:xfrm>
          <a:prstGeom prst="rect">
            <a:avLst/>
          </a:prstGeom>
        </p:spPr>
        <p:txBody>
          <a:bodyPr wrap="none">
            <a:spAutoFit/>
          </a:bodyPr>
          <a:lstStyle/>
          <a:p>
            <a:pPr algn="ctr"/>
            <a:r>
              <a:rPr lang="en-US" altLang="ja-JP" b="1" dirty="0">
                <a:solidFill>
                  <a:schemeClr val="bg1"/>
                </a:solidFill>
                <a:latin typeface="Cambria" panose="02040503050406030204" pitchFamily="18" charset="0"/>
              </a:rPr>
              <a:t>GPCNa</a:t>
            </a:r>
            <a:r>
              <a:rPr lang="en-US" altLang="ja-JP" b="1" baseline="-25000" dirty="0">
                <a:solidFill>
                  <a:schemeClr val="bg1"/>
                </a:solidFill>
                <a:latin typeface="Cambria" panose="02040503050406030204" pitchFamily="18" charset="0"/>
              </a:rPr>
              <a:t>2</a:t>
            </a:r>
            <a:endParaRPr lang="ja-JP" altLang="en-US" b="1" baseline="-25000" dirty="0">
              <a:solidFill>
                <a:schemeClr val="bg1"/>
              </a:solidFill>
              <a:latin typeface="Cambria" panose="02040503050406030204" pitchFamily="18" charset="0"/>
            </a:endParaRPr>
          </a:p>
        </p:txBody>
      </p:sp>
      <p:sp>
        <p:nvSpPr>
          <p:cNvPr id="23" name="Rectangle 22"/>
          <p:cNvSpPr/>
          <p:nvPr/>
        </p:nvSpPr>
        <p:spPr>
          <a:xfrm>
            <a:off x="4205331" y="4785855"/>
            <a:ext cx="978153" cy="369332"/>
          </a:xfrm>
          <a:prstGeom prst="rect">
            <a:avLst/>
          </a:prstGeom>
        </p:spPr>
        <p:txBody>
          <a:bodyPr wrap="none">
            <a:spAutoFit/>
          </a:bodyPr>
          <a:lstStyle/>
          <a:p>
            <a:pPr algn="ctr"/>
            <a:r>
              <a:rPr lang="en-US" altLang="ja-JP" b="1" dirty="0">
                <a:solidFill>
                  <a:schemeClr val="bg1"/>
                </a:solidFill>
                <a:latin typeface="Cambria" panose="02040503050406030204" pitchFamily="18" charset="0"/>
              </a:rPr>
              <a:t>GPC</a:t>
            </a:r>
            <a:r>
              <a:rPr lang="en-US" altLang="ja-JP" b="1" baseline="-25000" dirty="0">
                <a:solidFill>
                  <a:schemeClr val="bg1"/>
                </a:solidFill>
                <a:latin typeface="Cambria" panose="02040503050406030204" pitchFamily="18" charset="0"/>
              </a:rPr>
              <a:t>2</a:t>
            </a:r>
            <a:r>
              <a:rPr lang="en-US" altLang="ja-JP" b="1" dirty="0">
                <a:solidFill>
                  <a:schemeClr val="bg1"/>
                </a:solidFill>
                <a:latin typeface="Cambria" panose="02040503050406030204" pitchFamily="18" charset="0"/>
              </a:rPr>
              <a:t>Na</a:t>
            </a:r>
            <a:endParaRPr lang="ja-JP" altLang="en-US" b="1" dirty="0">
              <a:solidFill>
                <a:schemeClr val="bg1"/>
              </a:solidFill>
              <a:latin typeface="Cambria" panose="02040503050406030204" pitchFamily="18" charset="0"/>
            </a:endParaRPr>
          </a:p>
        </p:txBody>
      </p:sp>
      <p:sp>
        <p:nvSpPr>
          <p:cNvPr id="24" name="Rectangle 23"/>
          <p:cNvSpPr/>
          <p:nvPr/>
        </p:nvSpPr>
        <p:spPr>
          <a:xfrm>
            <a:off x="368192" y="401455"/>
            <a:ext cx="2504307" cy="430887"/>
          </a:xfrm>
          <a:prstGeom prst="rect">
            <a:avLst/>
          </a:prstGeom>
          <a:noFill/>
          <a:ln w="9525">
            <a:noFill/>
            <a:miter lim="800000"/>
            <a:headEnd/>
            <a:tailEnd/>
          </a:ln>
        </p:spPr>
        <p:txBody>
          <a:bodyPr wrap="square">
            <a:spAutoFit/>
          </a:bodyPr>
          <a:lstStyle/>
          <a:p>
            <a:pPr algn="ctr"/>
            <a:r>
              <a:rPr lang="en-US" altLang="ja-JP" sz="2200" b="1" dirty="0" smtClean="0">
                <a:latin typeface="Times New Roman" panose="02020603050405020304" pitchFamily="18" charset="0"/>
                <a:ea typeface="メイリオ" pitchFamily="50" charset="-128"/>
                <a:cs typeface="Times New Roman" panose="02020603050405020304" pitchFamily="18" charset="0"/>
              </a:rPr>
              <a:t>Nomenclature</a:t>
            </a:r>
            <a:endParaRPr lang="ja-JP" altLang="en-US" sz="2200" b="1" dirty="0">
              <a:latin typeface="Times New Roman" panose="02020603050405020304" pitchFamily="18" charset="0"/>
              <a:ea typeface="メイリオ" pitchFamily="50" charset="-128"/>
              <a:cs typeface="Times New Roman" panose="02020603050405020304" pitchFamily="18" charset="0"/>
            </a:endParaRPr>
          </a:p>
        </p:txBody>
      </p:sp>
      <p:sp>
        <p:nvSpPr>
          <p:cNvPr id="25" name="TextBox 24"/>
          <p:cNvSpPr txBox="1"/>
          <p:nvPr/>
        </p:nvSpPr>
        <p:spPr>
          <a:xfrm>
            <a:off x="188767" y="5558457"/>
            <a:ext cx="880783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altLang="ja-JP" sz="1600" dirty="0" smtClean="0">
                <a:solidFill>
                  <a:schemeClr val="bg1"/>
                </a:solidFill>
                <a:latin typeface="Cambria" panose="02040503050406030204" pitchFamily="18" charset="0"/>
              </a:rPr>
              <a:t>PC decomposition on GPC surface and solvent effect using GPC</a:t>
            </a:r>
            <a:r>
              <a:rPr lang="en-US" altLang="ja-JP" sz="1600" baseline="-25000" dirty="0" smtClean="0">
                <a:solidFill>
                  <a:schemeClr val="bg1"/>
                </a:solidFill>
                <a:latin typeface="Cambria" panose="02040503050406030204" pitchFamily="18" charset="0"/>
              </a:rPr>
              <a:t>2</a:t>
            </a:r>
            <a:r>
              <a:rPr lang="en-US" altLang="ja-JP" sz="1600" dirty="0" smtClean="0">
                <a:solidFill>
                  <a:schemeClr val="bg1"/>
                </a:solidFill>
                <a:latin typeface="Cambria" panose="02040503050406030204" pitchFamily="18" charset="0"/>
              </a:rPr>
              <a:t>Na model system was discussed in the previous presentations. In </a:t>
            </a:r>
            <a:r>
              <a:rPr lang="en-US" altLang="ja-JP" sz="1600" dirty="0" smtClean="0">
                <a:solidFill>
                  <a:schemeClr val="bg1"/>
                </a:solidFill>
                <a:latin typeface="Cambria" panose="02040503050406030204" pitchFamily="18" charset="0"/>
              </a:rPr>
              <a:t>this presentation </a:t>
            </a:r>
            <a:r>
              <a:rPr lang="en-US" altLang="ja-JP" sz="1600" dirty="0" smtClean="0">
                <a:solidFill>
                  <a:schemeClr val="bg1"/>
                </a:solidFill>
                <a:latin typeface="Cambria" panose="02040503050406030204" pitchFamily="18" charset="0"/>
              </a:rPr>
              <a:t>I </a:t>
            </a:r>
            <a:r>
              <a:rPr lang="en-US" altLang="ja-JP" sz="1600" dirty="0" smtClean="0">
                <a:solidFill>
                  <a:schemeClr val="bg1"/>
                </a:solidFill>
                <a:latin typeface="Cambria" panose="02040503050406030204" pitchFamily="18" charset="0"/>
              </a:rPr>
              <a:t>will discuss the effect of Na concentration with using GPCNa</a:t>
            </a:r>
            <a:r>
              <a:rPr lang="en-US" altLang="ja-JP" sz="1600" baseline="-25000" dirty="0" smtClean="0">
                <a:solidFill>
                  <a:schemeClr val="bg1"/>
                </a:solidFill>
                <a:latin typeface="Cambria" panose="02040503050406030204" pitchFamily="18" charset="0"/>
              </a:rPr>
              <a:t>2</a:t>
            </a:r>
            <a:r>
              <a:rPr lang="en-US" altLang="ja-JP" sz="1600" dirty="0" smtClean="0">
                <a:solidFill>
                  <a:schemeClr val="bg1"/>
                </a:solidFill>
                <a:latin typeface="Cambria" panose="02040503050406030204" pitchFamily="18" charset="0"/>
              </a:rPr>
              <a:t> model system.</a:t>
            </a:r>
            <a:endParaRPr lang="ja-JP" altLang="en-US" sz="1600" dirty="0">
              <a:solidFill>
                <a:schemeClr val="bg1"/>
              </a:solidFill>
              <a:latin typeface="Cambria" panose="02040503050406030204" pitchFamily="18" charset="0"/>
            </a:endParaRPr>
          </a:p>
        </p:txBody>
      </p:sp>
      <p:sp>
        <p:nvSpPr>
          <p:cNvPr id="26" name="Slide Number Placeholder 1"/>
          <p:cNvSpPr txBox="1">
            <a:spLocks/>
          </p:cNvSpPr>
          <p:nvPr/>
        </p:nvSpPr>
        <p:spPr>
          <a:xfrm>
            <a:off x="8759137" y="6526184"/>
            <a:ext cx="302741" cy="25155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a:solidFill>
                  <a:schemeClr val="bg1"/>
                </a:solidFill>
                <a:latin typeface="Arial" panose="020B0604020202020204" pitchFamily="34" charset="0"/>
                <a:cs typeface="Arial" panose="020B0604020202020204" pitchFamily="34" charset="0"/>
              </a:rPr>
              <a:t>5</a:t>
            </a:r>
            <a:endParaRPr lang="ja-JP" alt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2238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15134" y="2632983"/>
            <a:ext cx="4337222" cy="2990336"/>
            <a:chOff x="2652585" y="1416906"/>
            <a:chExt cx="5782962" cy="3987115"/>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559" t="21141" r="6559" b="20721"/>
            <a:stretch/>
          </p:blipFill>
          <p:spPr>
            <a:xfrm>
              <a:off x="2652585" y="1416906"/>
              <a:ext cx="5782962" cy="3987115"/>
            </a:xfrm>
            <a:prstGeom prst="rect">
              <a:avLst/>
            </a:prstGeom>
          </p:spPr>
        </p:pic>
        <p:sp>
          <p:nvSpPr>
            <p:cNvPr id="5" name="TextBox 4"/>
            <p:cNvSpPr txBox="1"/>
            <p:nvPr/>
          </p:nvSpPr>
          <p:spPr>
            <a:xfrm>
              <a:off x="5393223" y="3225797"/>
              <a:ext cx="383011" cy="400109"/>
            </a:xfrm>
            <a:prstGeom prst="rect">
              <a:avLst/>
            </a:prstGeom>
            <a:noFill/>
          </p:spPr>
          <p:txBody>
            <a:bodyPr wrap="none" rtlCol="0">
              <a:spAutoFit/>
            </a:bodyPr>
            <a:lstStyle/>
            <a:p>
              <a:r>
                <a:rPr lang="en-US" altLang="ja-JP" sz="1350" b="1" dirty="0">
                  <a:solidFill>
                    <a:schemeClr val="bg1"/>
                  </a:solidFill>
                  <a:latin typeface="Cambria" panose="02040503050406030204" pitchFamily="18" charset="0"/>
                  <a:ea typeface="Cambria Math" panose="02040503050406030204" pitchFamily="18" charset="0"/>
                </a:rPr>
                <a:t>1</a:t>
              </a:r>
              <a:endParaRPr lang="ja-JP" altLang="en-US" sz="1350" b="1" dirty="0">
                <a:solidFill>
                  <a:schemeClr val="bg1"/>
                </a:solidFill>
                <a:latin typeface="Cambria" panose="02040503050406030204" pitchFamily="18" charset="0"/>
              </a:endParaRPr>
            </a:p>
          </p:txBody>
        </p:sp>
        <p:sp>
          <p:nvSpPr>
            <p:cNvPr id="6" name="TextBox 5"/>
            <p:cNvSpPr txBox="1"/>
            <p:nvPr/>
          </p:nvSpPr>
          <p:spPr>
            <a:xfrm>
              <a:off x="5383605" y="4218456"/>
              <a:ext cx="383011" cy="400109"/>
            </a:xfrm>
            <a:prstGeom prst="rect">
              <a:avLst/>
            </a:prstGeom>
            <a:noFill/>
          </p:spPr>
          <p:txBody>
            <a:bodyPr wrap="none" rtlCol="0">
              <a:spAutoFit/>
            </a:bodyPr>
            <a:lstStyle/>
            <a:p>
              <a:r>
                <a:rPr lang="en-US" altLang="ja-JP" sz="1350" b="1" dirty="0">
                  <a:solidFill>
                    <a:schemeClr val="bg1"/>
                  </a:solidFill>
                  <a:latin typeface="Cambria" panose="02040503050406030204" pitchFamily="18" charset="0"/>
                  <a:ea typeface="Cambria Math" panose="02040503050406030204" pitchFamily="18" charset="0"/>
                </a:rPr>
                <a:t>2</a:t>
              </a:r>
              <a:endParaRPr lang="ja-JP" altLang="en-US" sz="1350" b="1" dirty="0">
                <a:solidFill>
                  <a:schemeClr val="bg1"/>
                </a:solidFill>
                <a:latin typeface="Cambria" panose="02040503050406030204" pitchFamily="18" charset="0"/>
              </a:endParaRPr>
            </a:p>
          </p:txBody>
        </p:sp>
        <p:sp>
          <p:nvSpPr>
            <p:cNvPr id="7" name="TextBox 6"/>
            <p:cNvSpPr txBox="1"/>
            <p:nvPr/>
          </p:nvSpPr>
          <p:spPr>
            <a:xfrm>
              <a:off x="4507655" y="2677981"/>
              <a:ext cx="383011" cy="400109"/>
            </a:xfrm>
            <a:prstGeom prst="rect">
              <a:avLst/>
            </a:prstGeom>
            <a:noFill/>
          </p:spPr>
          <p:txBody>
            <a:bodyPr wrap="none" rtlCol="0">
              <a:spAutoFit/>
            </a:bodyPr>
            <a:lstStyle/>
            <a:p>
              <a:r>
                <a:rPr lang="en-US" altLang="ja-JP" sz="1350" b="1" dirty="0">
                  <a:solidFill>
                    <a:schemeClr val="bg1"/>
                  </a:solidFill>
                  <a:latin typeface="Cambria" panose="02040503050406030204" pitchFamily="18" charset="0"/>
                  <a:ea typeface="Cambria Math" panose="02040503050406030204" pitchFamily="18" charset="0"/>
                </a:rPr>
                <a:t>3</a:t>
              </a:r>
              <a:endParaRPr lang="ja-JP" altLang="en-US" sz="1350" b="1" dirty="0">
                <a:solidFill>
                  <a:schemeClr val="bg1"/>
                </a:solidFill>
                <a:latin typeface="Cambria" panose="02040503050406030204" pitchFamily="18" charset="0"/>
              </a:endParaRPr>
            </a:p>
          </p:txBody>
        </p:sp>
        <p:sp>
          <p:nvSpPr>
            <p:cNvPr id="8" name="TextBox 7"/>
            <p:cNvSpPr txBox="1"/>
            <p:nvPr/>
          </p:nvSpPr>
          <p:spPr>
            <a:xfrm>
              <a:off x="4507655" y="3688141"/>
              <a:ext cx="383011" cy="400109"/>
            </a:xfrm>
            <a:prstGeom prst="rect">
              <a:avLst/>
            </a:prstGeom>
            <a:noFill/>
          </p:spPr>
          <p:txBody>
            <a:bodyPr wrap="none" rtlCol="0">
              <a:spAutoFit/>
            </a:bodyPr>
            <a:lstStyle/>
            <a:p>
              <a:r>
                <a:rPr lang="en-US" altLang="ja-JP" sz="1350" b="1" dirty="0">
                  <a:solidFill>
                    <a:schemeClr val="bg1"/>
                  </a:solidFill>
                  <a:latin typeface="Cambria" panose="02040503050406030204" pitchFamily="18" charset="0"/>
                  <a:ea typeface="Cambria Math" panose="02040503050406030204" pitchFamily="18" charset="0"/>
                </a:rPr>
                <a:t>4</a:t>
              </a:r>
              <a:endParaRPr lang="ja-JP" altLang="en-US" sz="1350" b="1" dirty="0">
                <a:solidFill>
                  <a:schemeClr val="bg1"/>
                </a:solidFill>
                <a:latin typeface="Cambria" panose="02040503050406030204" pitchFamily="18" charset="0"/>
              </a:endParaRPr>
            </a:p>
          </p:txBody>
        </p:sp>
        <p:sp>
          <p:nvSpPr>
            <p:cNvPr id="9" name="TextBox 8"/>
            <p:cNvSpPr txBox="1"/>
            <p:nvPr/>
          </p:nvSpPr>
          <p:spPr>
            <a:xfrm>
              <a:off x="3626208" y="2134283"/>
              <a:ext cx="383011" cy="400109"/>
            </a:xfrm>
            <a:prstGeom prst="rect">
              <a:avLst/>
            </a:prstGeom>
            <a:noFill/>
          </p:spPr>
          <p:txBody>
            <a:bodyPr wrap="none" rtlCol="0">
              <a:spAutoFit/>
            </a:bodyPr>
            <a:lstStyle/>
            <a:p>
              <a:r>
                <a:rPr lang="en-US" altLang="ja-JP" sz="1350" b="1" dirty="0">
                  <a:solidFill>
                    <a:schemeClr val="bg1"/>
                  </a:solidFill>
                  <a:latin typeface="Cambria" panose="02040503050406030204" pitchFamily="18" charset="0"/>
                  <a:ea typeface="Cambria Math" panose="02040503050406030204" pitchFamily="18" charset="0"/>
                </a:rPr>
                <a:t>5</a:t>
              </a:r>
              <a:endParaRPr lang="ja-JP" altLang="en-US" sz="1350" b="1" dirty="0">
                <a:solidFill>
                  <a:schemeClr val="bg1"/>
                </a:solidFill>
                <a:latin typeface="Cambria" panose="02040503050406030204" pitchFamily="18" charset="0"/>
              </a:endParaRPr>
            </a:p>
          </p:txBody>
        </p:sp>
        <p:sp>
          <p:nvSpPr>
            <p:cNvPr id="10" name="TextBox 9"/>
            <p:cNvSpPr txBox="1"/>
            <p:nvPr/>
          </p:nvSpPr>
          <p:spPr>
            <a:xfrm>
              <a:off x="3626208" y="3220991"/>
              <a:ext cx="383011" cy="400109"/>
            </a:xfrm>
            <a:prstGeom prst="rect">
              <a:avLst/>
            </a:prstGeom>
            <a:noFill/>
          </p:spPr>
          <p:txBody>
            <a:bodyPr wrap="none" rtlCol="0">
              <a:spAutoFit/>
            </a:bodyPr>
            <a:lstStyle/>
            <a:p>
              <a:r>
                <a:rPr lang="en-US" altLang="ja-JP" sz="1350" b="1" dirty="0">
                  <a:solidFill>
                    <a:schemeClr val="bg1"/>
                  </a:solidFill>
                  <a:latin typeface="Cambria" panose="02040503050406030204" pitchFamily="18" charset="0"/>
                  <a:ea typeface="Cambria Math" panose="02040503050406030204" pitchFamily="18" charset="0"/>
                </a:rPr>
                <a:t>6</a:t>
              </a:r>
              <a:endParaRPr lang="ja-JP" altLang="en-US" sz="1350" b="1" dirty="0">
                <a:solidFill>
                  <a:schemeClr val="bg1"/>
                </a:solidFill>
                <a:latin typeface="Cambria" panose="02040503050406030204" pitchFamily="18" charset="0"/>
              </a:endParaRPr>
            </a:p>
          </p:txBody>
        </p:sp>
        <p:sp>
          <p:nvSpPr>
            <p:cNvPr id="11" name="TextBox 10"/>
            <p:cNvSpPr txBox="1"/>
            <p:nvPr/>
          </p:nvSpPr>
          <p:spPr>
            <a:xfrm>
              <a:off x="3626208" y="4218456"/>
              <a:ext cx="383011" cy="400109"/>
            </a:xfrm>
            <a:prstGeom prst="rect">
              <a:avLst/>
            </a:prstGeom>
            <a:noFill/>
          </p:spPr>
          <p:txBody>
            <a:bodyPr wrap="none" rtlCol="0">
              <a:spAutoFit/>
            </a:bodyPr>
            <a:lstStyle/>
            <a:p>
              <a:r>
                <a:rPr lang="en-US" altLang="ja-JP" sz="1350" b="1" dirty="0">
                  <a:solidFill>
                    <a:schemeClr val="bg1"/>
                  </a:solidFill>
                  <a:latin typeface="Cambria" panose="02040503050406030204" pitchFamily="18" charset="0"/>
                </a:rPr>
                <a:t>7</a:t>
              </a:r>
              <a:endParaRPr lang="ja-JP" altLang="en-US" sz="1350" b="1" dirty="0">
                <a:solidFill>
                  <a:schemeClr val="bg1"/>
                </a:solidFill>
                <a:latin typeface="Cambria" panose="02040503050406030204" pitchFamily="18" charset="0"/>
              </a:endParaRPr>
            </a:p>
          </p:txBody>
        </p:sp>
      </p:grpSp>
      <p:sp>
        <p:nvSpPr>
          <p:cNvPr id="13" name="TextBox 12"/>
          <p:cNvSpPr txBox="1"/>
          <p:nvPr/>
        </p:nvSpPr>
        <p:spPr>
          <a:xfrm>
            <a:off x="1082436" y="5766892"/>
            <a:ext cx="5561123" cy="523220"/>
          </a:xfrm>
          <a:prstGeom prst="rect">
            <a:avLst/>
          </a:prstGeom>
          <a:noFill/>
        </p:spPr>
        <p:txBody>
          <a:bodyPr wrap="square" rtlCol="0">
            <a:spAutoFit/>
          </a:bodyPr>
          <a:lstStyle/>
          <a:p>
            <a:pPr algn="ctr"/>
            <a:r>
              <a:rPr lang="en-US" altLang="ja-JP" sz="1400" dirty="0" smtClean="0">
                <a:solidFill>
                  <a:schemeClr val="bg1"/>
                </a:solidFill>
                <a:latin typeface="Cambria" panose="02040503050406030204" pitchFamily="18" charset="0"/>
              </a:rPr>
              <a:t>Figure: Various </a:t>
            </a:r>
            <a:r>
              <a:rPr lang="en-US" altLang="ja-JP" sz="1400" dirty="0">
                <a:solidFill>
                  <a:schemeClr val="bg1"/>
                </a:solidFill>
                <a:latin typeface="Cambria" panose="02040503050406030204" pitchFamily="18" charset="0"/>
              </a:rPr>
              <a:t>possible </a:t>
            </a:r>
            <a:r>
              <a:rPr lang="en-US" altLang="ja-JP" sz="1400" dirty="0" smtClean="0">
                <a:solidFill>
                  <a:schemeClr val="bg1"/>
                </a:solidFill>
                <a:latin typeface="Cambria" panose="02040503050406030204" pitchFamily="18" charset="0"/>
              </a:rPr>
              <a:t>adsorption positions </a:t>
            </a:r>
            <a:r>
              <a:rPr lang="en-US" altLang="ja-JP" sz="1400" dirty="0">
                <a:solidFill>
                  <a:schemeClr val="bg1"/>
                </a:solidFill>
                <a:latin typeface="Cambria" panose="02040503050406030204" pitchFamily="18" charset="0"/>
              </a:rPr>
              <a:t>for </a:t>
            </a:r>
            <a:r>
              <a:rPr lang="en-US" altLang="ja-JP" sz="1400" dirty="0" smtClean="0">
                <a:solidFill>
                  <a:schemeClr val="bg1"/>
                </a:solidFill>
                <a:latin typeface="Cambria" panose="02040503050406030204" pitchFamily="18" charset="0"/>
              </a:rPr>
              <a:t>additional Na adsorption on GNa</a:t>
            </a:r>
            <a:r>
              <a:rPr lang="en-US" altLang="ja-JP" sz="1400" baseline="30000" dirty="0" smtClean="0">
                <a:solidFill>
                  <a:schemeClr val="bg1"/>
                </a:solidFill>
                <a:latin typeface="Cambria" panose="02040503050406030204" pitchFamily="18" charset="0"/>
              </a:rPr>
              <a:t>+ </a:t>
            </a:r>
            <a:r>
              <a:rPr lang="en-US" altLang="ja-JP" sz="1400" dirty="0" smtClean="0">
                <a:solidFill>
                  <a:schemeClr val="bg1"/>
                </a:solidFill>
                <a:latin typeface="Cambria" panose="02040503050406030204" pitchFamily="18" charset="0"/>
              </a:rPr>
              <a:t>complex</a:t>
            </a:r>
            <a:endParaRPr lang="ja-JP" altLang="en-US" sz="1400" baseline="30000" dirty="0">
              <a:solidFill>
                <a:schemeClr val="bg1"/>
              </a:solidFill>
              <a:latin typeface="Cambria" panose="02040503050406030204" pitchFamily="18" charset="0"/>
            </a:endParaRPr>
          </a:p>
        </p:txBody>
      </p:sp>
      <p:sp>
        <p:nvSpPr>
          <p:cNvPr id="14" name="Rectangle 13"/>
          <p:cNvSpPr/>
          <p:nvPr/>
        </p:nvSpPr>
        <p:spPr>
          <a:xfrm>
            <a:off x="222424" y="411201"/>
            <a:ext cx="4868560" cy="430887"/>
          </a:xfrm>
          <a:prstGeom prst="rect">
            <a:avLst/>
          </a:prstGeom>
          <a:noFill/>
          <a:ln w="9525">
            <a:noFill/>
            <a:miter lim="800000"/>
            <a:headEnd/>
            <a:tailEnd/>
          </a:ln>
        </p:spPr>
        <p:txBody>
          <a:bodyPr wrap="square">
            <a:spAutoFit/>
          </a:bodyPr>
          <a:lstStyle/>
          <a:p>
            <a:pPr algn="ctr"/>
            <a:r>
              <a:rPr lang="en-US" altLang="ja-JP" sz="2200" b="1" dirty="0" smtClean="0">
                <a:latin typeface="Times New Roman" panose="02020603050405020304" pitchFamily="18" charset="0"/>
                <a:ea typeface="メイリオ" pitchFamily="50" charset="-128"/>
                <a:cs typeface="Times New Roman" panose="02020603050405020304" pitchFamily="18" charset="0"/>
              </a:rPr>
              <a:t>Possible Na Adsorption </a:t>
            </a:r>
            <a:r>
              <a:rPr lang="en-US" altLang="ja-JP" sz="2200" b="1" dirty="0">
                <a:latin typeface="Times New Roman" panose="02020603050405020304" pitchFamily="18" charset="0"/>
                <a:ea typeface="メイリオ" pitchFamily="50" charset="-128"/>
                <a:cs typeface="Times New Roman" panose="02020603050405020304" pitchFamily="18" charset="0"/>
              </a:rPr>
              <a:t>P</a:t>
            </a:r>
            <a:r>
              <a:rPr lang="en-US" altLang="ja-JP" sz="2200" b="1" dirty="0" smtClean="0">
                <a:latin typeface="Times New Roman" panose="02020603050405020304" pitchFamily="18" charset="0"/>
                <a:ea typeface="メイリオ" pitchFamily="50" charset="-128"/>
                <a:cs typeface="Times New Roman" panose="02020603050405020304" pitchFamily="18" charset="0"/>
              </a:rPr>
              <a:t>ositions</a:t>
            </a:r>
            <a:endParaRPr lang="ja-JP" altLang="en-US" sz="2200" b="1" dirty="0">
              <a:latin typeface="Times New Roman" panose="02020603050405020304" pitchFamily="18" charset="0"/>
              <a:ea typeface="メイリオ" pitchFamily="50" charset="-128"/>
              <a:cs typeface="Times New Roman" panose="02020603050405020304" pitchFamily="18" charset="0"/>
            </a:endParaRPr>
          </a:p>
        </p:txBody>
      </p:sp>
      <p:sp>
        <p:nvSpPr>
          <p:cNvPr id="3" name="Rectangle 2"/>
          <p:cNvSpPr/>
          <p:nvPr/>
        </p:nvSpPr>
        <p:spPr>
          <a:xfrm>
            <a:off x="355695" y="1484269"/>
            <a:ext cx="8571865" cy="646331"/>
          </a:xfrm>
          <a:prstGeom prst="rect">
            <a:avLst/>
          </a:prstGeom>
        </p:spPr>
        <p:txBody>
          <a:bodyPr wrap="square">
            <a:spAutoFit/>
          </a:bodyPr>
          <a:lstStyle/>
          <a:p>
            <a:r>
              <a:rPr lang="en-US" altLang="ja-JP" dirty="0">
                <a:solidFill>
                  <a:schemeClr val="bg1"/>
                </a:solidFill>
                <a:latin typeface="Cambria" panose="02040503050406030204" pitchFamily="18" charset="0"/>
              </a:rPr>
              <a:t>To </a:t>
            </a:r>
            <a:r>
              <a:rPr lang="en-US" altLang="ja-JP" dirty="0" smtClean="0">
                <a:solidFill>
                  <a:schemeClr val="bg1"/>
                </a:solidFill>
                <a:latin typeface="Cambria" panose="02040503050406030204" pitchFamily="18" charset="0"/>
              </a:rPr>
              <a:t>investigate the </a:t>
            </a:r>
            <a:r>
              <a:rPr lang="en-US" altLang="ja-JP" dirty="0" smtClean="0">
                <a:solidFill>
                  <a:schemeClr val="bg1"/>
                </a:solidFill>
                <a:latin typeface="Cambria" panose="02040503050406030204" pitchFamily="18" charset="0"/>
              </a:rPr>
              <a:t>concentration effect of </a:t>
            </a:r>
            <a:r>
              <a:rPr lang="en-US" altLang="ja-JP" dirty="0">
                <a:solidFill>
                  <a:schemeClr val="bg1"/>
                </a:solidFill>
                <a:latin typeface="Cambria" panose="02040503050406030204" pitchFamily="18" charset="0"/>
              </a:rPr>
              <a:t>adsorbed </a:t>
            </a:r>
            <a:r>
              <a:rPr lang="en-US" altLang="ja-JP" dirty="0" smtClean="0">
                <a:solidFill>
                  <a:schemeClr val="bg1"/>
                </a:solidFill>
                <a:latin typeface="Cambria" panose="02040503050406030204" pitchFamily="18" charset="0"/>
              </a:rPr>
              <a:t>Na on </a:t>
            </a:r>
            <a:r>
              <a:rPr lang="en-US" altLang="ja-JP" dirty="0">
                <a:solidFill>
                  <a:schemeClr val="bg1"/>
                </a:solidFill>
                <a:latin typeface="Cambria" panose="02040503050406030204" pitchFamily="18" charset="0"/>
              </a:rPr>
              <a:t>the </a:t>
            </a:r>
            <a:r>
              <a:rPr lang="en-US" altLang="ja-JP" dirty="0" smtClean="0">
                <a:solidFill>
                  <a:schemeClr val="bg1"/>
                </a:solidFill>
                <a:latin typeface="Cambria" panose="02040503050406030204" pitchFamily="18" charset="0"/>
              </a:rPr>
              <a:t>graphene surface</a:t>
            </a:r>
            <a:r>
              <a:rPr lang="en-US" altLang="ja-JP" dirty="0" smtClean="0">
                <a:solidFill>
                  <a:schemeClr val="bg1"/>
                </a:solidFill>
                <a:latin typeface="Cambria" panose="02040503050406030204" pitchFamily="18" charset="0"/>
              </a:rPr>
              <a:t>, we </a:t>
            </a:r>
            <a:r>
              <a:rPr lang="en-US" altLang="ja-JP" dirty="0">
                <a:solidFill>
                  <a:schemeClr val="bg1"/>
                </a:solidFill>
                <a:latin typeface="Cambria" panose="02040503050406030204" pitchFamily="18" charset="0"/>
              </a:rPr>
              <a:t>added </a:t>
            </a:r>
            <a:r>
              <a:rPr lang="en-US" altLang="ja-JP" dirty="0" smtClean="0">
                <a:solidFill>
                  <a:schemeClr val="bg1"/>
                </a:solidFill>
                <a:latin typeface="Cambria" panose="02040503050406030204" pitchFamily="18" charset="0"/>
              </a:rPr>
              <a:t>additional Na </a:t>
            </a:r>
            <a:r>
              <a:rPr lang="en-US" altLang="ja-JP" dirty="0">
                <a:solidFill>
                  <a:schemeClr val="bg1"/>
                </a:solidFill>
                <a:latin typeface="Cambria" panose="02040503050406030204" pitchFamily="18" charset="0"/>
              </a:rPr>
              <a:t>to the GNa</a:t>
            </a:r>
            <a:r>
              <a:rPr lang="en-US" altLang="ja-JP" baseline="30000" dirty="0">
                <a:solidFill>
                  <a:schemeClr val="bg1"/>
                </a:solidFill>
                <a:latin typeface="Cambria" panose="02040503050406030204" pitchFamily="18" charset="0"/>
              </a:rPr>
              <a:t>+ </a:t>
            </a:r>
            <a:r>
              <a:rPr lang="en-US" altLang="ja-JP" dirty="0">
                <a:solidFill>
                  <a:schemeClr val="bg1"/>
                </a:solidFill>
                <a:latin typeface="Cambria" panose="02040503050406030204" pitchFamily="18" charset="0"/>
              </a:rPr>
              <a:t>complex.</a:t>
            </a:r>
            <a:endParaRPr lang="ja-JP" altLang="en-US" dirty="0">
              <a:solidFill>
                <a:schemeClr val="bg1"/>
              </a:solidFill>
              <a:latin typeface="Cambria" panose="020405030504060302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540496531"/>
              </p:ext>
            </p:extLst>
          </p:nvPr>
        </p:nvGraphicFramePr>
        <p:xfrm>
          <a:off x="6643559" y="3414569"/>
          <a:ext cx="1600200" cy="1427163"/>
        </p:xfrm>
        <a:graphic>
          <a:graphicData uri="http://schemas.openxmlformats.org/presentationml/2006/ole">
            <mc:AlternateContent xmlns:mc="http://schemas.openxmlformats.org/markup-compatibility/2006">
              <mc:Choice xmlns:v="urn:schemas-microsoft-com:vml" Requires="v">
                <p:oleObj spid="_x0000_s1062" name="CS ChemDraw Drawing" r:id="rId4" imgW="1599662" imgH="1427635" progId="ChemDraw.Document.6.0">
                  <p:embed/>
                </p:oleObj>
              </mc:Choice>
              <mc:Fallback>
                <p:oleObj name="CS ChemDraw Drawing" r:id="rId4" imgW="1599662" imgH="1427635" progId="ChemDraw.Document.6.0">
                  <p:embed/>
                  <p:pic>
                    <p:nvPicPr>
                      <p:cNvPr id="0" name=""/>
                      <p:cNvPicPr/>
                      <p:nvPr/>
                    </p:nvPicPr>
                    <p:blipFill>
                      <a:blip r:embed="rId5"/>
                      <a:stretch>
                        <a:fillRect/>
                      </a:stretch>
                    </p:blipFill>
                    <p:spPr>
                      <a:xfrm>
                        <a:off x="6643559" y="3414569"/>
                        <a:ext cx="1600200" cy="1427163"/>
                      </a:xfrm>
                      <a:prstGeom prst="rect">
                        <a:avLst/>
                      </a:prstGeom>
                    </p:spPr>
                  </p:pic>
                </p:oleObj>
              </mc:Fallback>
            </mc:AlternateContent>
          </a:graphicData>
        </a:graphic>
      </p:graphicFrame>
      <p:sp>
        <p:nvSpPr>
          <p:cNvPr id="22" name="Slide Number Placeholder 1"/>
          <p:cNvSpPr txBox="1">
            <a:spLocks/>
          </p:cNvSpPr>
          <p:nvPr/>
        </p:nvSpPr>
        <p:spPr>
          <a:xfrm>
            <a:off x="8766741" y="6404620"/>
            <a:ext cx="30274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a:solidFill>
                  <a:schemeClr val="bg1"/>
                </a:solidFill>
                <a:latin typeface="Arial" panose="020B0604020202020204" pitchFamily="34" charset="0"/>
                <a:cs typeface="Arial" panose="020B0604020202020204" pitchFamily="34" charset="0"/>
              </a:rPr>
              <a:t>4</a:t>
            </a:r>
            <a:endParaRPr lang="ja-JP" alt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8834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91179" y="5500894"/>
            <a:ext cx="8837620" cy="523220"/>
          </a:xfrm>
          <a:prstGeom prst="rect">
            <a:avLst/>
          </a:prstGeom>
          <a:noFill/>
        </p:spPr>
        <p:txBody>
          <a:bodyPr wrap="square" rtlCol="0">
            <a:spAutoFit/>
          </a:bodyPr>
          <a:lstStyle/>
          <a:p>
            <a:pPr algn="ctr"/>
            <a:r>
              <a:rPr lang="en-US" altLang="ja-JP" sz="1400" dirty="0" smtClean="0">
                <a:solidFill>
                  <a:schemeClr val="bg1"/>
                </a:solidFill>
                <a:latin typeface="Cambria" panose="02040503050406030204" pitchFamily="18" charset="0"/>
              </a:rPr>
              <a:t>Figure: the optimized geometries of various GNa</a:t>
            </a:r>
            <a:r>
              <a:rPr lang="en-US" altLang="ja-JP" sz="1400" baseline="-25000" dirty="0" smtClean="0">
                <a:solidFill>
                  <a:schemeClr val="bg1"/>
                </a:solidFill>
                <a:latin typeface="Cambria" panose="02040503050406030204" pitchFamily="18" charset="0"/>
              </a:rPr>
              <a:t>2</a:t>
            </a:r>
            <a:r>
              <a:rPr lang="en-US" altLang="ja-JP" sz="1400" baseline="30000" dirty="0" smtClean="0">
                <a:solidFill>
                  <a:schemeClr val="bg1"/>
                </a:solidFill>
                <a:latin typeface="Cambria" panose="02040503050406030204" pitchFamily="18" charset="0"/>
              </a:rPr>
              <a:t>+ </a:t>
            </a:r>
            <a:r>
              <a:rPr lang="en-US" altLang="ja-JP" sz="1400" dirty="0" smtClean="0">
                <a:solidFill>
                  <a:schemeClr val="bg1"/>
                </a:solidFill>
                <a:latin typeface="Cambria" panose="02040503050406030204" pitchFamily="18" charset="0"/>
              </a:rPr>
              <a:t>complexes along with relative energy in kcal/mol at B3LYP-D3/6-31G(d) level of theory.</a:t>
            </a:r>
            <a:endParaRPr lang="ja-JP" altLang="en-US" sz="1400" dirty="0">
              <a:solidFill>
                <a:schemeClr val="bg1"/>
              </a:solidFill>
              <a:latin typeface="Cambria" panose="02040503050406030204" pitchFamily="18" charset="0"/>
            </a:endParaRPr>
          </a:p>
        </p:txBody>
      </p:sp>
      <p:grpSp>
        <p:nvGrpSpPr>
          <p:cNvPr id="7" name="Group 6"/>
          <p:cNvGrpSpPr/>
          <p:nvPr/>
        </p:nvGrpSpPr>
        <p:grpSpPr>
          <a:xfrm>
            <a:off x="101915" y="1442135"/>
            <a:ext cx="8935121" cy="3910187"/>
            <a:chOff x="93677" y="1442135"/>
            <a:chExt cx="8935121" cy="3910187"/>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292" t="19579" r="6311" b="20240"/>
            <a:stretch/>
          </p:blipFill>
          <p:spPr>
            <a:xfrm>
              <a:off x="161604" y="1442135"/>
              <a:ext cx="1889030" cy="13716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931" t="17298" r="3293" b="18198"/>
            <a:stretch/>
          </p:blipFill>
          <p:spPr>
            <a:xfrm>
              <a:off x="2481441" y="1442135"/>
              <a:ext cx="1979497" cy="137160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931" t="16697" r="4141" b="12913"/>
            <a:stretch/>
          </p:blipFill>
          <p:spPr>
            <a:xfrm>
              <a:off x="4891744" y="1442135"/>
              <a:ext cx="1797592" cy="1371600"/>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6319" t="18499" r="5956" b="18919"/>
            <a:stretch/>
          </p:blipFill>
          <p:spPr>
            <a:xfrm>
              <a:off x="7120142" y="1442135"/>
              <a:ext cx="1908656" cy="1371600"/>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5956" t="20300" r="6440" b="19400"/>
            <a:stretch/>
          </p:blipFill>
          <p:spPr>
            <a:xfrm>
              <a:off x="191178" y="3577797"/>
              <a:ext cx="1978164" cy="1371600"/>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5351" t="18139" r="5110" b="17718"/>
            <a:stretch/>
          </p:blipFill>
          <p:spPr>
            <a:xfrm>
              <a:off x="2594971" y="3627224"/>
              <a:ext cx="1900720" cy="1371600"/>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7287" t="19219" r="8255" b="19879"/>
            <a:stretch/>
          </p:blipFill>
          <p:spPr>
            <a:xfrm>
              <a:off x="4921318" y="3577797"/>
              <a:ext cx="1888317" cy="1371600"/>
            </a:xfrm>
            <a:prstGeom prst="rect">
              <a:avLst/>
            </a:prstGeom>
          </p:spPr>
        </p:pic>
        <p:sp>
          <p:nvSpPr>
            <p:cNvPr id="19" name="TextBox 18"/>
            <p:cNvSpPr txBox="1"/>
            <p:nvPr/>
          </p:nvSpPr>
          <p:spPr>
            <a:xfrm>
              <a:off x="419802" y="2910014"/>
              <a:ext cx="1146468"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-1</a:t>
              </a:r>
              <a:r>
                <a:rPr lang="en-US" altLang="ja-JP" sz="1200" dirty="0" smtClean="0">
                  <a:solidFill>
                    <a:schemeClr val="bg1"/>
                  </a:solidFill>
                  <a:latin typeface="Cambria" panose="02040503050406030204" pitchFamily="18" charset="0"/>
                </a:rPr>
                <a:t>   3.995</a:t>
              </a:r>
              <a:endParaRPr lang="ja-JP" altLang="en-US" sz="1200" dirty="0">
                <a:solidFill>
                  <a:schemeClr val="bg1"/>
                </a:solidFill>
                <a:latin typeface="Cambria" panose="02040503050406030204" pitchFamily="18" charset="0"/>
              </a:endParaRPr>
            </a:p>
          </p:txBody>
        </p:sp>
        <p:sp>
          <p:nvSpPr>
            <p:cNvPr id="20" name="TextBox 19"/>
            <p:cNvSpPr txBox="1"/>
            <p:nvPr/>
          </p:nvSpPr>
          <p:spPr>
            <a:xfrm>
              <a:off x="2676938" y="2910014"/>
              <a:ext cx="1180131"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-2</a:t>
              </a:r>
              <a:r>
                <a:rPr lang="en-US" altLang="ja-JP" sz="1200" dirty="0" smtClean="0">
                  <a:solidFill>
                    <a:schemeClr val="bg1"/>
                  </a:solidFill>
                  <a:latin typeface="Cambria" panose="02040503050406030204" pitchFamily="18" charset="0"/>
                </a:rPr>
                <a:t>    4.708</a:t>
              </a:r>
              <a:endParaRPr lang="ja-JP" altLang="en-US" sz="1200" dirty="0">
                <a:solidFill>
                  <a:schemeClr val="bg1"/>
                </a:solidFill>
                <a:latin typeface="Cambria" panose="02040503050406030204" pitchFamily="18" charset="0"/>
              </a:endParaRPr>
            </a:p>
          </p:txBody>
        </p:sp>
        <p:sp>
          <p:nvSpPr>
            <p:cNvPr id="21" name="TextBox 20"/>
            <p:cNvSpPr txBox="1"/>
            <p:nvPr/>
          </p:nvSpPr>
          <p:spPr>
            <a:xfrm>
              <a:off x="5128056" y="2913099"/>
              <a:ext cx="1146468"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-3   </a:t>
              </a:r>
              <a:r>
                <a:rPr lang="en-US" altLang="ja-JP" sz="1200" dirty="0" smtClean="0">
                  <a:solidFill>
                    <a:schemeClr val="bg1"/>
                  </a:solidFill>
                  <a:latin typeface="Cambria" panose="02040503050406030204" pitchFamily="18" charset="0"/>
                </a:rPr>
                <a:t>0.850</a:t>
              </a:r>
              <a:endParaRPr lang="ja-JP" altLang="en-US" sz="1200" dirty="0">
                <a:solidFill>
                  <a:schemeClr val="bg1"/>
                </a:solidFill>
                <a:latin typeface="Cambria" panose="02040503050406030204" pitchFamily="18" charset="0"/>
              </a:endParaRPr>
            </a:p>
          </p:txBody>
        </p:sp>
        <p:sp>
          <p:nvSpPr>
            <p:cNvPr id="22" name="TextBox 21"/>
            <p:cNvSpPr txBox="1"/>
            <p:nvPr/>
          </p:nvSpPr>
          <p:spPr>
            <a:xfrm>
              <a:off x="7353471" y="2910013"/>
              <a:ext cx="1180131"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-4</a:t>
              </a:r>
              <a:r>
                <a:rPr lang="en-US" altLang="ja-JP" sz="1200" dirty="0" smtClean="0">
                  <a:solidFill>
                    <a:schemeClr val="bg1"/>
                  </a:solidFill>
                  <a:latin typeface="Cambria" panose="02040503050406030204" pitchFamily="18" charset="0"/>
                </a:rPr>
                <a:t> </a:t>
              </a:r>
              <a:r>
                <a:rPr lang="en-US" altLang="ja-JP" sz="1200" b="1" dirty="0" smtClean="0">
                  <a:solidFill>
                    <a:schemeClr val="bg1"/>
                  </a:solidFill>
                  <a:latin typeface="Cambria" panose="02040503050406030204" pitchFamily="18" charset="0"/>
                </a:rPr>
                <a:t>   </a:t>
              </a:r>
              <a:r>
                <a:rPr lang="en-US" altLang="ja-JP" sz="1200" dirty="0" smtClean="0">
                  <a:solidFill>
                    <a:schemeClr val="bg1"/>
                  </a:solidFill>
                  <a:latin typeface="Cambria" panose="02040503050406030204" pitchFamily="18" charset="0"/>
                </a:rPr>
                <a:t>7.433</a:t>
              </a:r>
              <a:endParaRPr lang="ja-JP" altLang="en-US" sz="1200" dirty="0">
                <a:solidFill>
                  <a:schemeClr val="bg1"/>
                </a:solidFill>
                <a:latin typeface="Cambria" panose="02040503050406030204" pitchFamily="18" charset="0"/>
              </a:endParaRPr>
            </a:p>
          </p:txBody>
        </p:sp>
        <p:sp>
          <p:nvSpPr>
            <p:cNvPr id="23" name="TextBox 22"/>
            <p:cNvSpPr txBox="1"/>
            <p:nvPr/>
          </p:nvSpPr>
          <p:spPr>
            <a:xfrm>
              <a:off x="460992" y="5020750"/>
              <a:ext cx="1180131"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-5    </a:t>
              </a:r>
              <a:r>
                <a:rPr lang="en-US" altLang="ja-JP" sz="1200" dirty="0" smtClean="0">
                  <a:solidFill>
                    <a:schemeClr val="bg1"/>
                  </a:solidFill>
                  <a:latin typeface="Cambria" panose="02040503050406030204" pitchFamily="18" charset="0"/>
                </a:rPr>
                <a:t>0.746</a:t>
              </a:r>
              <a:endParaRPr lang="ja-JP" altLang="en-US" sz="1200" dirty="0">
                <a:solidFill>
                  <a:schemeClr val="bg1"/>
                </a:solidFill>
                <a:latin typeface="Cambria" panose="02040503050406030204" pitchFamily="18" charset="0"/>
              </a:endParaRPr>
            </a:p>
          </p:txBody>
        </p:sp>
        <p:sp>
          <p:nvSpPr>
            <p:cNvPr id="24" name="TextBox 23"/>
            <p:cNvSpPr txBox="1"/>
            <p:nvPr/>
          </p:nvSpPr>
          <p:spPr>
            <a:xfrm>
              <a:off x="2855591" y="5075323"/>
              <a:ext cx="1146468"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-6   </a:t>
              </a:r>
              <a:r>
                <a:rPr lang="en-US" altLang="ja-JP" sz="1200" dirty="0" smtClean="0">
                  <a:solidFill>
                    <a:schemeClr val="bg1"/>
                  </a:solidFill>
                  <a:latin typeface="Cambria" panose="02040503050406030204" pitchFamily="18" charset="0"/>
                </a:rPr>
                <a:t>1.178</a:t>
              </a:r>
              <a:endParaRPr lang="ja-JP" altLang="en-US" sz="1200" dirty="0">
                <a:solidFill>
                  <a:schemeClr val="bg1"/>
                </a:solidFill>
                <a:latin typeface="Cambria" panose="02040503050406030204" pitchFamily="18" charset="0"/>
              </a:endParaRPr>
            </a:p>
          </p:txBody>
        </p:sp>
        <p:sp>
          <p:nvSpPr>
            <p:cNvPr id="25" name="TextBox 24"/>
            <p:cNvSpPr txBox="1"/>
            <p:nvPr/>
          </p:nvSpPr>
          <p:spPr>
            <a:xfrm>
              <a:off x="5332653" y="4997277"/>
              <a:ext cx="1061509"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-7   </a:t>
              </a:r>
              <a:r>
                <a:rPr lang="en-US" altLang="ja-JP" sz="1200" dirty="0" smtClean="0">
                  <a:solidFill>
                    <a:schemeClr val="bg1"/>
                  </a:solidFill>
                  <a:latin typeface="Cambria" panose="02040503050406030204" pitchFamily="18" charset="0"/>
                </a:rPr>
                <a:t>0.00</a:t>
              </a:r>
              <a:endParaRPr lang="ja-JP" altLang="en-US" sz="1200" dirty="0">
                <a:solidFill>
                  <a:schemeClr val="bg1"/>
                </a:solidFill>
                <a:latin typeface="Cambria" panose="02040503050406030204" pitchFamily="18" charset="0"/>
              </a:endParaRPr>
            </a:p>
          </p:txBody>
        </p:sp>
        <p:sp>
          <p:nvSpPr>
            <p:cNvPr id="6" name="Rounded Rectangle 5"/>
            <p:cNvSpPr/>
            <p:nvPr/>
          </p:nvSpPr>
          <p:spPr bwMode="auto">
            <a:xfrm>
              <a:off x="93677" y="3440322"/>
              <a:ext cx="2155253" cy="1854329"/>
            </a:xfrm>
            <a:prstGeom prst="roundRect">
              <a:avLst/>
            </a:prstGeom>
            <a:noFill/>
            <a:ln w="12700">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5" name="Rectangle 4"/>
          <p:cNvSpPr/>
          <p:nvPr/>
        </p:nvSpPr>
        <p:spPr>
          <a:xfrm>
            <a:off x="114420" y="447240"/>
            <a:ext cx="5990317" cy="430887"/>
          </a:xfrm>
          <a:prstGeom prst="rect">
            <a:avLst/>
          </a:prstGeom>
        </p:spPr>
        <p:txBody>
          <a:bodyPr wrap="square">
            <a:spAutoFit/>
          </a:bodyPr>
          <a:lstStyle/>
          <a:p>
            <a:r>
              <a:rPr lang="en-US" altLang="ja-JP" sz="2200" b="1" dirty="0" smtClean="0">
                <a:latin typeface="Cambria" panose="02040503050406030204" pitchFamily="18" charset="0"/>
              </a:rPr>
              <a:t>Geometries </a:t>
            </a:r>
            <a:r>
              <a:rPr lang="en-US" altLang="ja-JP" sz="2200" b="1" dirty="0">
                <a:latin typeface="Cambria" panose="02040503050406030204" pitchFamily="18" charset="0"/>
              </a:rPr>
              <a:t>of </a:t>
            </a:r>
            <a:r>
              <a:rPr lang="en-US" altLang="ja-JP" sz="2200" b="1" dirty="0" smtClean="0">
                <a:latin typeface="Cambria" panose="02040503050406030204" pitchFamily="18" charset="0"/>
              </a:rPr>
              <a:t>GNa</a:t>
            </a:r>
            <a:r>
              <a:rPr lang="en-US" altLang="ja-JP" sz="2200" b="1" baseline="-25000" dirty="0" smtClean="0">
                <a:latin typeface="Cambria" panose="02040503050406030204" pitchFamily="18" charset="0"/>
              </a:rPr>
              <a:t>2</a:t>
            </a:r>
            <a:r>
              <a:rPr lang="en-US" altLang="ja-JP" sz="2200" b="1" baseline="30000" dirty="0" smtClean="0">
                <a:latin typeface="Cambria" panose="02040503050406030204" pitchFamily="18" charset="0"/>
              </a:rPr>
              <a:t>+</a:t>
            </a:r>
            <a:r>
              <a:rPr lang="en-US" altLang="ja-JP" sz="2200" b="1" dirty="0" smtClean="0">
                <a:latin typeface="Cambria" panose="02040503050406030204" pitchFamily="18" charset="0"/>
              </a:rPr>
              <a:t> Complexes </a:t>
            </a:r>
            <a:endParaRPr lang="ja-JP" altLang="en-US" sz="2200" b="1" dirty="0"/>
          </a:p>
        </p:txBody>
      </p:sp>
      <p:sp>
        <p:nvSpPr>
          <p:cNvPr id="26" name="TextBox 25"/>
          <p:cNvSpPr txBox="1"/>
          <p:nvPr/>
        </p:nvSpPr>
        <p:spPr>
          <a:xfrm>
            <a:off x="220967" y="6151875"/>
            <a:ext cx="880783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altLang="ja-JP" sz="1600" dirty="0" smtClean="0">
                <a:solidFill>
                  <a:schemeClr val="bg1"/>
                </a:solidFill>
                <a:latin typeface="Cambria" panose="02040503050406030204" pitchFamily="18" charset="0"/>
              </a:rPr>
              <a:t>Based on the energetics and orientation, we have considered the GNa</a:t>
            </a:r>
            <a:r>
              <a:rPr lang="en-US" altLang="ja-JP" sz="1600" baseline="-25000" dirty="0" smtClean="0">
                <a:solidFill>
                  <a:schemeClr val="bg1"/>
                </a:solidFill>
                <a:latin typeface="Cambria" panose="02040503050406030204" pitchFamily="18" charset="0"/>
              </a:rPr>
              <a:t>2</a:t>
            </a:r>
            <a:r>
              <a:rPr lang="en-US" altLang="ja-JP" sz="1600" dirty="0" smtClean="0">
                <a:solidFill>
                  <a:schemeClr val="bg1"/>
                </a:solidFill>
                <a:latin typeface="Cambria" panose="02040503050406030204" pitchFamily="18" charset="0"/>
              </a:rPr>
              <a:t>-5 complex as a surface for the reductive decomposition of PC electrolyte.</a:t>
            </a:r>
            <a:endParaRPr lang="ja-JP" altLang="en-US" sz="1600" dirty="0">
              <a:solidFill>
                <a:schemeClr val="bg1"/>
              </a:solidFill>
              <a:latin typeface="Cambria" panose="02040503050406030204" pitchFamily="18" charset="0"/>
            </a:endParaRPr>
          </a:p>
        </p:txBody>
      </p:sp>
      <p:sp>
        <p:nvSpPr>
          <p:cNvPr id="27" name="Slide Number Placeholder 1"/>
          <p:cNvSpPr txBox="1">
            <a:spLocks/>
          </p:cNvSpPr>
          <p:nvPr/>
        </p:nvSpPr>
        <p:spPr>
          <a:xfrm>
            <a:off x="8759137" y="6526184"/>
            <a:ext cx="302741" cy="25155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a:solidFill>
                  <a:schemeClr val="bg1"/>
                </a:solidFill>
                <a:latin typeface="Arial" panose="020B0604020202020204" pitchFamily="34" charset="0"/>
                <a:cs typeface="Arial" panose="020B0604020202020204" pitchFamily="34" charset="0"/>
              </a:rPr>
              <a:t>6</a:t>
            </a:r>
            <a:endParaRPr lang="ja-JP" alt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8865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86128" y="4652363"/>
            <a:ext cx="8594884" cy="523220"/>
          </a:xfrm>
          <a:prstGeom prst="rect">
            <a:avLst/>
          </a:prstGeom>
          <a:noFill/>
        </p:spPr>
        <p:txBody>
          <a:bodyPr wrap="square" rtlCol="0">
            <a:spAutoFit/>
          </a:bodyPr>
          <a:lstStyle/>
          <a:p>
            <a:pPr algn="just"/>
            <a:r>
              <a:rPr lang="en-US" altLang="ja-JP" sz="1400" dirty="0" smtClean="0">
                <a:solidFill>
                  <a:schemeClr val="bg1"/>
                </a:solidFill>
                <a:latin typeface="Cambria" panose="02040503050406030204" pitchFamily="18" charset="0"/>
              </a:rPr>
              <a:t>Figure: The optimized geometries of various GPCNa</a:t>
            </a:r>
            <a:r>
              <a:rPr lang="en-US" altLang="ja-JP" sz="1400" baseline="-25000" dirty="0" smtClean="0">
                <a:solidFill>
                  <a:schemeClr val="bg1"/>
                </a:solidFill>
                <a:latin typeface="Cambria" panose="02040503050406030204" pitchFamily="18" charset="0"/>
              </a:rPr>
              <a:t>2</a:t>
            </a:r>
            <a:r>
              <a:rPr lang="en-US" altLang="ja-JP" sz="1400" baseline="30000" dirty="0" smtClean="0">
                <a:solidFill>
                  <a:schemeClr val="bg1"/>
                </a:solidFill>
                <a:latin typeface="Cambria" panose="02040503050406030204" pitchFamily="18" charset="0"/>
              </a:rPr>
              <a:t>+ </a:t>
            </a:r>
            <a:r>
              <a:rPr lang="en-US" altLang="ja-JP" sz="1400" dirty="0" smtClean="0">
                <a:solidFill>
                  <a:schemeClr val="bg1"/>
                </a:solidFill>
                <a:latin typeface="Cambria" panose="02040503050406030204" pitchFamily="18" charset="0"/>
              </a:rPr>
              <a:t>complexes along with relative energy in kcal/mol at B3LYP-D3/6-31G(d</a:t>
            </a:r>
            <a:r>
              <a:rPr lang="en-US" altLang="ja-JP" sz="1400" dirty="0">
                <a:solidFill>
                  <a:schemeClr val="bg1"/>
                </a:solidFill>
                <a:latin typeface="Cambria" panose="02040503050406030204" pitchFamily="18" charset="0"/>
              </a:rPr>
              <a:t>) </a:t>
            </a:r>
            <a:r>
              <a:rPr lang="en-US" altLang="ja-JP" sz="1400" dirty="0" smtClean="0">
                <a:solidFill>
                  <a:schemeClr val="bg1"/>
                </a:solidFill>
                <a:latin typeface="Cambria" panose="02040503050406030204" pitchFamily="18" charset="0"/>
              </a:rPr>
              <a:t>level of theory.</a:t>
            </a:r>
            <a:endParaRPr lang="ja-JP" altLang="en-US" sz="1400" dirty="0">
              <a:solidFill>
                <a:schemeClr val="bg1"/>
              </a:solidFill>
              <a:latin typeface="Cambria" panose="02040503050406030204" pitchFamily="18" charset="0"/>
            </a:endParaRPr>
          </a:p>
        </p:txBody>
      </p:sp>
      <p:sp>
        <p:nvSpPr>
          <p:cNvPr id="5" name="Rectangle 4"/>
          <p:cNvSpPr/>
          <p:nvPr/>
        </p:nvSpPr>
        <p:spPr>
          <a:xfrm>
            <a:off x="164760" y="471488"/>
            <a:ext cx="6137186" cy="430887"/>
          </a:xfrm>
          <a:prstGeom prst="rect">
            <a:avLst/>
          </a:prstGeom>
        </p:spPr>
        <p:txBody>
          <a:bodyPr wrap="square">
            <a:spAutoFit/>
          </a:bodyPr>
          <a:lstStyle/>
          <a:p>
            <a:r>
              <a:rPr lang="en-US" altLang="ja-JP" sz="2200" b="1" dirty="0" smtClean="0">
                <a:latin typeface="Cambria" panose="02040503050406030204" pitchFamily="18" charset="0"/>
              </a:rPr>
              <a:t>Geometries </a:t>
            </a:r>
            <a:r>
              <a:rPr lang="en-US" altLang="ja-JP" sz="2200" b="1" dirty="0">
                <a:latin typeface="Cambria" panose="02040503050406030204" pitchFamily="18" charset="0"/>
              </a:rPr>
              <a:t>of </a:t>
            </a:r>
            <a:r>
              <a:rPr lang="en-US" altLang="ja-JP" sz="2200" b="1" dirty="0" smtClean="0">
                <a:latin typeface="Cambria" panose="02040503050406030204" pitchFamily="18" charset="0"/>
              </a:rPr>
              <a:t>Various GPCNa</a:t>
            </a:r>
            <a:r>
              <a:rPr lang="en-US" altLang="ja-JP" sz="2200" b="1" baseline="-25000" dirty="0" smtClean="0">
                <a:latin typeface="Cambria" panose="02040503050406030204" pitchFamily="18" charset="0"/>
              </a:rPr>
              <a:t>2</a:t>
            </a:r>
            <a:r>
              <a:rPr lang="en-US" altLang="ja-JP" sz="2200" b="1" baseline="30000" dirty="0">
                <a:latin typeface="Cambria" panose="02040503050406030204" pitchFamily="18" charset="0"/>
              </a:rPr>
              <a:t>+ </a:t>
            </a:r>
            <a:r>
              <a:rPr lang="en-US" altLang="ja-JP" sz="2200" b="1" dirty="0">
                <a:latin typeface="Cambria" panose="02040503050406030204" pitchFamily="18" charset="0"/>
              </a:rPr>
              <a:t>C</a:t>
            </a:r>
            <a:r>
              <a:rPr lang="en-US" altLang="ja-JP" sz="2200" b="1" dirty="0" smtClean="0">
                <a:latin typeface="Cambria" panose="02040503050406030204" pitchFamily="18" charset="0"/>
              </a:rPr>
              <a:t>omplexes </a:t>
            </a:r>
            <a:endParaRPr lang="ja-JP" altLang="en-US" sz="2200" b="1" dirty="0"/>
          </a:p>
        </p:txBody>
      </p:sp>
      <p:sp>
        <p:nvSpPr>
          <p:cNvPr id="26" name="TextBox 25"/>
          <p:cNvSpPr txBox="1"/>
          <p:nvPr/>
        </p:nvSpPr>
        <p:spPr>
          <a:xfrm>
            <a:off x="384363" y="5901746"/>
            <a:ext cx="827078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altLang="ja-JP" sz="1600" dirty="0" smtClean="0">
                <a:solidFill>
                  <a:schemeClr val="bg1"/>
                </a:solidFill>
                <a:latin typeface="Cambria" panose="02040503050406030204" pitchFamily="18" charset="0"/>
              </a:rPr>
              <a:t>Presence of  distinct non-covalent interactions between Na</a:t>
            </a:r>
            <a:r>
              <a:rPr lang="en-US" altLang="ja-JP" sz="1600" baseline="-25000" dirty="0" smtClean="0">
                <a:solidFill>
                  <a:schemeClr val="bg1"/>
                </a:solidFill>
                <a:latin typeface="Cambria" panose="02040503050406030204" pitchFamily="18" charset="0"/>
              </a:rPr>
              <a:t>2</a:t>
            </a:r>
            <a:r>
              <a:rPr lang="en-US" altLang="ja-JP" sz="1600" dirty="0" smtClean="0">
                <a:solidFill>
                  <a:schemeClr val="bg1"/>
                </a:solidFill>
                <a:latin typeface="Cambria" panose="02040503050406030204" pitchFamily="18" charset="0"/>
              </a:rPr>
              <a:t>PC and graphene dimer in GPCNa</a:t>
            </a:r>
            <a:r>
              <a:rPr lang="en-US" altLang="ja-JP" sz="1600" baseline="-25000" dirty="0" smtClean="0">
                <a:solidFill>
                  <a:schemeClr val="bg1"/>
                </a:solidFill>
                <a:latin typeface="Cambria" panose="02040503050406030204" pitchFamily="18" charset="0"/>
              </a:rPr>
              <a:t>2</a:t>
            </a:r>
            <a:r>
              <a:rPr lang="en-US" altLang="ja-JP" sz="1600" dirty="0" smtClean="0">
                <a:solidFill>
                  <a:schemeClr val="bg1"/>
                </a:solidFill>
                <a:latin typeface="Cambria" panose="02040503050406030204" pitchFamily="18" charset="0"/>
              </a:rPr>
              <a:t>-1 complex, increased the stability in comparison to other GPCNa</a:t>
            </a:r>
            <a:r>
              <a:rPr lang="en-US" altLang="ja-JP" sz="1600" baseline="-25000" dirty="0" smtClean="0">
                <a:solidFill>
                  <a:schemeClr val="bg1"/>
                </a:solidFill>
                <a:latin typeface="Cambria" panose="02040503050406030204" pitchFamily="18" charset="0"/>
              </a:rPr>
              <a:t>2</a:t>
            </a:r>
            <a:r>
              <a:rPr lang="en-US" altLang="ja-JP" sz="1600" dirty="0" smtClean="0">
                <a:solidFill>
                  <a:schemeClr val="bg1"/>
                </a:solidFill>
                <a:latin typeface="Cambria" panose="02040503050406030204" pitchFamily="18" charset="0"/>
              </a:rPr>
              <a:t> complexes. </a:t>
            </a:r>
            <a:endParaRPr lang="ja-JP" altLang="en-US" sz="1600" dirty="0">
              <a:solidFill>
                <a:schemeClr val="bg1"/>
              </a:solidFill>
              <a:latin typeface="Cambria" panose="020405030504060302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816" t="4805" r="4454" b="13874"/>
          <a:stretch/>
        </p:blipFill>
        <p:spPr>
          <a:xfrm>
            <a:off x="6551480" y="1915811"/>
            <a:ext cx="2448079" cy="2286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650" t="20540" r="4262" b="11952"/>
          <a:stretch/>
        </p:blipFill>
        <p:spPr>
          <a:xfrm>
            <a:off x="161939" y="1931699"/>
            <a:ext cx="2961224" cy="2286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803" t="13453" r="1600" b="7988"/>
          <a:stretch/>
        </p:blipFill>
        <p:spPr>
          <a:xfrm>
            <a:off x="3443322" y="1939643"/>
            <a:ext cx="2646028" cy="2286000"/>
          </a:xfrm>
          <a:prstGeom prst="rect">
            <a:avLst/>
          </a:prstGeom>
        </p:spPr>
      </p:pic>
      <p:sp>
        <p:nvSpPr>
          <p:cNvPr id="27" name="TextBox 26"/>
          <p:cNvSpPr txBox="1"/>
          <p:nvPr/>
        </p:nvSpPr>
        <p:spPr>
          <a:xfrm>
            <a:off x="6856054" y="4341916"/>
            <a:ext cx="1413144"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-3</a:t>
            </a:r>
            <a:r>
              <a:rPr lang="en-US" altLang="ja-JP" sz="1200" dirty="0" smtClean="0">
                <a:solidFill>
                  <a:schemeClr val="bg1"/>
                </a:solidFill>
                <a:latin typeface="Cambria" panose="02040503050406030204" pitchFamily="18" charset="0"/>
              </a:rPr>
              <a:t>   10.153</a:t>
            </a:r>
            <a:endParaRPr lang="ja-JP" altLang="en-US" sz="1200" dirty="0">
              <a:solidFill>
                <a:schemeClr val="bg1"/>
              </a:solidFill>
              <a:latin typeface="Cambria" panose="02040503050406030204" pitchFamily="18" charset="0"/>
            </a:endParaRPr>
          </a:p>
        </p:txBody>
      </p:sp>
      <p:sp>
        <p:nvSpPr>
          <p:cNvPr id="28" name="TextBox 27"/>
          <p:cNvSpPr txBox="1"/>
          <p:nvPr/>
        </p:nvSpPr>
        <p:spPr>
          <a:xfrm>
            <a:off x="830178" y="4341916"/>
            <a:ext cx="1328184"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-1</a:t>
            </a:r>
            <a:r>
              <a:rPr lang="en-US" altLang="ja-JP" sz="1200" dirty="0" smtClean="0">
                <a:solidFill>
                  <a:schemeClr val="bg1"/>
                </a:solidFill>
                <a:latin typeface="Cambria" panose="02040503050406030204" pitchFamily="18" charset="0"/>
              </a:rPr>
              <a:t>   0.000</a:t>
            </a:r>
            <a:endParaRPr lang="ja-JP" altLang="en-US" sz="1200" dirty="0">
              <a:solidFill>
                <a:schemeClr val="bg1"/>
              </a:solidFill>
              <a:latin typeface="Cambria" panose="02040503050406030204" pitchFamily="18" charset="0"/>
            </a:endParaRPr>
          </a:p>
        </p:txBody>
      </p:sp>
      <p:sp>
        <p:nvSpPr>
          <p:cNvPr id="29" name="TextBox 28"/>
          <p:cNvSpPr txBox="1"/>
          <p:nvPr/>
        </p:nvSpPr>
        <p:spPr>
          <a:xfrm>
            <a:off x="4017848" y="4341916"/>
            <a:ext cx="1328184"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-2</a:t>
            </a:r>
            <a:r>
              <a:rPr lang="en-US" altLang="ja-JP" sz="1200" dirty="0" smtClean="0">
                <a:solidFill>
                  <a:schemeClr val="bg1"/>
                </a:solidFill>
                <a:latin typeface="Cambria" panose="02040503050406030204" pitchFamily="18" charset="0"/>
              </a:rPr>
              <a:t>   5.078</a:t>
            </a:r>
            <a:endParaRPr lang="ja-JP" altLang="en-US" sz="1200" dirty="0">
              <a:solidFill>
                <a:schemeClr val="bg1"/>
              </a:solidFill>
              <a:latin typeface="Cambria" panose="02040503050406030204" pitchFamily="18" charset="0"/>
            </a:endParaRPr>
          </a:p>
        </p:txBody>
      </p:sp>
      <p:sp>
        <p:nvSpPr>
          <p:cNvPr id="11" name="Slide Number Placeholder 1"/>
          <p:cNvSpPr txBox="1">
            <a:spLocks/>
          </p:cNvSpPr>
          <p:nvPr/>
        </p:nvSpPr>
        <p:spPr>
          <a:xfrm>
            <a:off x="8766741" y="6404620"/>
            <a:ext cx="30274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a:solidFill>
                  <a:schemeClr val="bg1"/>
                </a:solidFill>
                <a:latin typeface="Arial" panose="020B0604020202020204" pitchFamily="34" charset="0"/>
                <a:cs typeface="Arial" panose="020B0604020202020204" pitchFamily="34" charset="0"/>
              </a:rPr>
              <a:t>7</a:t>
            </a:r>
            <a:endParaRPr lang="ja-JP" alt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5259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037" y="4109537"/>
            <a:ext cx="8594884" cy="523220"/>
          </a:xfrm>
          <a:prstGeom prst="rect">
            <a:avLst/>
          </a:prstGeom>
          <a:noFill/>
        </p:spPr>
        <p:txBody>
          <a:bodyPr wrap="square" rtlCol="0">
            <a:spAutoFit/>
          </a:bodyPr>
          <a:lstStyle/>
          <a:p>
            <a:pPr algn="just"/>
            <a:r>
              <a:rPr lang="en-US" altLang="ja-JP" sz="1400" dirty="0" smtClean="0">
                <a:solidFill>
                  <a:schemeClr val="bg1"/>
                </a:solidFill>
                <a:latin typeface="Cambria" panose="02040503050406030204" pitchFamily="18" charset="0"/>
              </a:rPr>
              <a:t>Figure: Optimized geometries of GPCNa</a:t>
            </a:r>
            <a:r>
              <a:rPr lang="en-US" altLang="ja-JP" sz="1400" baseline="-25000" dirty="0" smtClean="0">
                <a:solidFill>
                  <a:schemeClr val="bg1"/>
                </a:solidFill>
                <a:latin typeface="Cambria" panose="02040503050406030204" pitchFamily="18" charset="0"/>
              </a:rPr>
              <a:t>2</a:t>
            </a:r>
            <a:r>
              <a:rPr lang="en-US" altLang="ja-JP" sz="1400" dirty="0" smtClean="0">
                <a:solidFill>
                  <a:schemeClr val="bg1"/>
                </a:solidFill>
                <a:latin typeface="Cambria" panose="02040503050406030204" pitchFamily="18" charset="0"/>
              </a:rPr>
              <a:t>-1 complex after 1-electron (GPCNa</a:t>
            </a:r>
            <a:r>
              <a:rPr lang="en-US" altLang="ja-JP" sz="1400" baseline="-25000" dirty="0" smtClean="0">
                <a:solidFill>
                  <a:schemeClr val="bg1"/>
                </a:solidFill>
                <a:latin typeface="Cambria" panose="02040503050406030204" pitchFamily="18" charset="0"/>
              </a:rPr>
              <a:t>2</a:t>
            </a:r>
            <a:r>
              <a:rPr lang="en-US" altLang="ja-JP" sz="1400" dirty="0" smtClean="0">
                <a:solidFill>
                  <a:schemeClr val="bg1"/>
                </a:solidFill>
                <a:latin typeface="Cambria" panose="02040503050406030204" pitchFamily="18" charset="0"/>
              </a:rPr>
              <a:t>-1e) and 2-electron (GPCNa</a:t>
            </a:r>
            <a:r>
              <a:rPr lang="en-US" altLang="ja-JP" sz="1400" baseline="-25000" dirty="0" smtClean="0">
                <a:solidFill>
                  <a:schemeClr val="bg1"/>
                </a:solidFill>
                <a:latin typeface="Cambria" panose="02040503050406030204" pitchFamily="18" charset="0"/>
              </a:rPr>
              <a:t>2</a:t>
            </a:r>
            <a:r>
              <a:rPr lang="en-US" altLang="ja-JP" sz="1400" dirty="0" smtClean="0">
                <a:solidFill>
                  <a:schemeClr val="bg1"/>
                </a:solidFill>
                <a:latin typeface="Cambria" panose="02040503050406030204" pitchFamily="18" charset="0"/>
              </a:rPr>
              <a:t>-2e) reduction with relative energy in kcal/mol at B3LYP-D3/6-31G(d</a:t>
            </a:r>
            <a:r>
              <a:rPr lang="en-US" altLang="ja-JP" sz="1400" dirty="0">
                <a:solidFill>
                  <a:schemeClr val="bg1"/>
                </a:solidFill>
                <a:latin typeface="Cambria" panose="02040503050406030204" pitchFamily="18" charset="0"/>
              </a:rPr>
              <a:t>) </a:t>
            </a:r>
            <a:r>
              <a:rPr lang="en-US" altLang="ja-JP" sz="1400" dirty="0" smtClean="0">
                <a:solidFill>
                  <a:schemeClr val="bg1"/>
                </a:solidFill>
                <a:latin typeface="Cambria" panose="02040503050406030204" pitchFamily="18" charset="0"/>
              </a:rPr>
              <a:t>level of theory.</a:t>
            </a:r>
            <a:endParaRPr lang="ja-JP" altLang="en-US" sz="1400" dirty="0">
              <a:solidFill>
                <a:schemeClr val="bg1"/>
              </a:solidFill>
              <a:latin typeface="Cambria" panose="02040503050406030204" pitchFamily="18" charset="0"/>
            </a:endParaRPr>
          </a:p>
        </p:txBody>
      </p:sp>
      <p:sp>
        <p:nvSpPr>
          <p:cNvPr id="5" name="Rectangle 4"/>
          <p:cNvSpPr/>
          <p:nvPr/>
        </p:nvSpPr>
        <p:spPr>
          <a:xfrm>
            <a:off x="80328" y="387251"/>
            <a:ext cx="6633510" cy="430887"/>
          </a:xfrm>
          <a:prstGeom prst="rect">
            <a:avLst/>
          </a:prstGeom>
        </p:spPr>
        <p:txBody>
          <a:bodyPr wrap="square">
            <a:spAutoFit/>
          </a:bodyPr>
          <a:lstStyle/>
          <a:p>
            <a:r>
              <a:rPr lang="en-US" altLang="ja-JP" sz="2200" b="1" dirty="0" smtClean="0">
                <a:latin typeface="Cambria" panose="02040503050406030204" pitchFamily="18" charset="0"/>
              </a:rPr>
              <a:t>One and Two </a:t>
            </a:r>
            <a:r>
              <a:rPr lang="en-US" altLang="ja-JP" sz="2200" b="1" dirty="0">
                <a:latin typeface="Cambria" panose="02040503050406030204" pitchFamily="18" charset="0"/>
              </a:rPr>
              <a:t>E</a:t>
            </a:r>
            <a:r>
              <a:rPr lang="en-US" altLang="ja-JP" sz="2200" b="1" dirty="0" smtClean="0">
                <a:latin typeface="Cambria" panose="02040503050406030204" pitchFamily="18" charset="0"/>
              </a:rPr>
              <a:t>lectron </a:t>
            </a:r>
            <a:r>
              <a:rPr lang="en-US" altLang="ja-JP" sz="2200" b="1" dirty="0">
                <a:latin typeface="Cambria" panose="02040503050406030204" pitchFamily="18" charset="0"/>
              </a:rPr>
              <a:t>R</a:t>
            </a:r>
            <a:r>
              <a:rPr lang="en-US" altLang="ja-JP" sz="2200" b="1" dirty="0" smtClean="0">
                <a:latin typeface="Cambria" panose="02040503050406030204" pitchFamily="18" charset="0"/>
              </a:rPr>
              <a:t>eduction </a:t>
            </a:r>
            <a:r>
              <a:rPr lang="en-US" altLang="ja-JP" sz="2200" b="1" dirty="0">
                <a:latin typeface="Cambria" panose="02040503050406030204" pitchFamily="18" charset="0"/>
              </a:rPr>
              <a:t>P</a:t>
            </a:r>
            <a:r>
              <a:rPr lang="en-US" altLang="ja-JP" sz="2200" b="1" dirty="0" smtClean="0">
                <a:latin typeface="Cambria" panose="02040503050406030204" pitchFamily="18" charset="0"/>
              </a:rPr>
              <a:t>roducts</a:t>
            </a:r>
            <a:endParaRPr lang="ja-JP" altLang="en-US" sz="2200" b="1" dirty="0"/>
          </a:p>
        </p:txBody>
      </p:sp>
      <p:sp>
        <p:nvSpPr>
          <p:cNvPr id="26" name="TextBox 25"/>
          <p:cNvSpPr txBox="1"/>
          <p:nvPr/>
        </p:nvSpPr>
        <p:spPr>
          <a:xfrm>
            <a:off x="442284" y="5423953"/>
            <a:ext cx="8156915"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altLang="ja-JP" sz="1600" dirty="0" smtClean="0">
                <a:solidFill>
                  <a:schemeClr val="bg1"/>
                </a:solidFill>
                <a:latin typeface="Cambria" panose="02040503050406030204" pitchFamily="18" charset="0"/>
              </a:rPr>
              <a:t>Similar to GPCNa, GPC</a:t>
            </a:r>
            <a:r>
              <a:rPr lang="en-US" altLang="ja-JP" sz="1600" baseline="-25000" dirty="0" smtClean="0">
                <a:solidFill>
                  <a:schemeClr val="bg1"/>
                </a:solidFill>
                <a:latin typeface="Cambria" panose="02040503050406030204" pitchFamily="18" charset="0"/>
              </a:rPr>
              <a:t>2</a:t>
            </a:r>
            <a:r>
              <a:rPr lang="en-US" altLang="ja-JP" sz="1600" dirty="0" smtClean="0">
                <a:solidFill>
                  <a:schemeClr val="bg1"/>
                </a:solidFill>
                <a:latin typeface="Cambria" panose="02040503050406030204" pitchFamily="18" charset="0"/>
              </a:rPr>
              <a:t>Na complexes, the one and two electron transfer in GPCNa</a:t>
            </a:r>
            <a:r>
              <a:rPr lang="en-US" altLang="ja-JP" sz="1600" baseline="-25000" dirty="0" smtClean="0">
                <a:solidFill>
                  <a:schemeClr val="bg1"/>
                </a:solidFill>
                <a:latin typeface="Cambria" panose="02040503050406030204" pitchFamily="18" charset="0"/>
              </a:rPr>
              <a:t>2</a:t>
            </a:r>
            <a:r>
              <a:rPr lang="en-US" altLang="ja-JP" sz="1600" dirty="0" smtClean="0">
                <a:solidFill>
                  <a:schemeClr val="bg1"/>
                </a:solidFill>
                <a:latin typeface="Cambria" panose="02040503050406030204" pitchFamily="18" charset="0"/>
              </a:rPr>
              <a:t> complex also highly </a:t>
            </a:r>
            <a:r>
              <a:rPr lang="en-US" altLang="ja-JP" sz="1600" dirty="0">
                <a:solidFill>
                  <a:schemeClr val="bg1"/>
                </a:solidFill>
                <a:latin typeface="Cambria" panose="02040503050406030204" pitchFamily="18" charset="0"/>
              </a:rPr>
              <a:t>exothermic</a:t>
            </a:r>
            <a:r>
              <a:rPr lang="en-US" altLang="ja-JP" sz="1600" dirty="0" smtClean="0">
                <a:solidFill>
                  <a:schemeClr val="bg1"/>
                </a:solidFill>
                <a:latin typeface="Cambria" panose="02040503050406030204" pitchFamily="18" charset="0"/>
              </a:rPr>
              <a:t>.</a:t>
            </a:r>
          </a:p>
          <a:p>
            <a:pPr algn="just"/>
            <a:r>
              <a:rPr lang="en-US" altLang="ja-JP" sz="1600" dirty="0">
                <a:solidFill>
                  <a:schemeClr val="bg1"/>
                </a:solidFill>
                <a:latin typeface="Cambria" panose="02040503050406030204" pitchFamily="18" charset="0"/>
              </a:rPr>
              <a:t>The negative reaction energies suggests that </a:t>
            </a:r>
            <a:r>
              <a:rPr lang="en-US" altLang="ja-JP" sz="1600" dirty="0" smtClean="0">
                <a:solidFill>
                  <a:schemeClr val="bg1"/>
                </a:solidFill>
                <a:latin typeface="Cambria" panose="02040503050406030204" pitchFamily="18" charset="0"/>
              </a:rPr>
              <a:t>electron </a:t>
            </a:r>
            <a:r>
              <a:rPr lang="en-US" altLang="ja-JP" sz="1600" dirty="0">
                <a:solidFill>
                  <a:schemeClr val="bg1"/>
                </a:solidFill>
                <a:latin typeface="Cambria" panose="02040503050406030204" pitchFamily="18" charset="0"/>
              </a:rPr>
              <a:t>transfer </a:t>
            </a:r>
            <a:r>
              <a:rPr lang="en-US" altLang="ja-JP" sz="1600" dirty="0" smtClean="0">
                <a:solidFill>
                  <a:schemeClr val="bg1"/>
                </a:solidFill>
                <a:latin typeface="Cambria" panose="02040503050406030204" pitchFamily="18" charset="0"/>
              </a:rPr>
              <a:t>to PC on the </a:t>
            </a:r>
            <a:r>
              <a:rPr lang="en-US" altLang="ja-JP" sz="1600" dirty="0">
                <a:solidFill>
                  <a:schemeClr val="bg1"/>
                </a:solidFill>
                <a:latin typeface="Cambria" panose="02040503050406030204" pitchFamily="18" charset="0"/>
              </a:rPr>
              <a:t>graphene surface is thermodynamically favorable. </a:t>
            </a:r>
            <a:r>
              <a:rPr lang="en-US" altLang="ja-JP" sz="1600" dirty="0" smtClean="0">
                <a:solidFill>
                  <a:schemeClr val="bg1"/>
                </a:solidFill>
                <a:latin typeface="Cambria" panose="02040503050406030204" pitchFamily="18" charset="0"/>
              </a:rPr>
              <a:t> </a:t>
            </a:r>
            <a:endParaRPr lang="ja-JP" altLang="en-US" sz="1600" dirty="0">
              <a:solidFill>
                <a:schemeClr val="bg1"/>
              </a:solidFill>
              <a:latin typeface="Cambria" panose="02040503050406030204"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650" t="20540" r="4262" b="11952"/>
          <a:stretch/>
        </p:blipFill>
        <p:spPr>
          <a:xfrm>
            <a:off x="220967" y="1755441"/>
            <a:ext cx="2368979" cy="1828800"/>
          </a:xfrm>
          <a:prstGeom prst="rect">
            <a:avLst/>
          </a:prstGeom>
        </p:spPr>
      </p:pic>
      <p:sp>
        <p:nvSpPr>
          <p:cNvPr id="27" name="TextBox 26"/>
          <p:cNvSpPr txBox="1"/>
          <p:nvPr/>
        </p:nvSpPr>
        <p:spPr>
          <a:xfrm>
            <a:off x="6930195" y="3697596"/>
            <a:ext cx="1664815"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-2e</a:t>
            </a:r>
            <a:r>
              <a:rPr lang="en-US" altLang="ja-JP" sz="1200" dirty="0">
                <a:solidFill>
                  <a:schemeClr val="bg1"/>
                </a:solidFill>
                <a:latin typeface="Cambria" panose="02040503050406030204" pitchFamily="18" charset="0"/>
              </a:rPr>
              <a:t>   -153.846 </a:t>
            </a:r>
          </a:p>
        </p:txBody>
      </p:sp>
      <p:sp>
        <p:nvSpPr>
          <p:cNvPr id="28" name="TextBox 27"/>
          <p:cNvSpPr txBox="1"/>
          <p:nvPr/>
        </p:nvSpPr>
        <p:spPr>
          <a:xfrm>
            <a:off x="741364" y="3697089"/>
            <a:ext cx="1328184"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-1</a:t>
            </a:r>
            <a:r>
              <a:rPr lang="en-US" altLang="ja-JP" sz="1200" dirty="0" smtClean="0">
                <a:solidFill>
                  <a:schemeClr val="bg1"/>
                </a:solidFill>
                <a:latin typeface="Cambria" panose="02040503050406030204" pitchFamily="18" charset="0"/>
              </a:rPr>
              <a:t>   0.000</a:t>
            </a:r>
            <a:endParaRPr lang="ja-JP" altLang="en-US" sz="1200" dirty="0">
              <a:solidFill>
                <a:schemeClr val="bg1"/>
              </a:solidFill>
              <a:latin typeface="Cambria" panose="02040503050406030204" pitchFamily="18" charset="0"/>
            </a:endParaRPr>
          </a:p>
        </p:txBody>
      </p:sp>
      <p:sp>
        <p:nvSpPr>
          <p:cNvPr id="29" name="TextBox 28"/>
          <p:cNvSpPr txBox="1"/>
          <p:nvPr/>
        </p:nvSpPr>
        <p:spPr>
          <a:xfrm>
            <a:off x="3688335" y="3698169"/>
            <a:ext cx="1664815"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-1e</a:t>
            </a:r>
            <a:r>
              <a:rPr lang="en-US" altLang="ja-JP" sz="1200" dirty="0">
                <a:solidFill>
                  <a:schemeClr val="bg1"/>
                </a:solidFill>
                <a:latin typeface="Cambria" panose="02040503050406030204" pitchFamily="18" charset="0"/>
              </a:rPr>
              <a:t>   -103.166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528" t="26186" r="9035" b="23123"/>
          <a:stretch/>
        </p:blipFill>
        <p:spPr>
          <a:xfrm>
            <a:off x="2904549" y="1782607"/>
            <a:ext cx="2851541" cy="18288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045" t="22462" r="5197" b="21442"/>
          <a:stretch/>
        </p:blipFill>
        <p:spPr>
          <a:xfrm>
            <a:off x="6070693" y="1755441"/>
            <a:ext cx="2745158" cy="1828800"/>
          </a:xfrm>
          <a:prstGeom prst="rect">
            <a:avLst/>
          </a:prstGeom>
        </p:spPr>
      </p:pic>
      <p:sp>
        <p:nvSpPr>
          <p:cNvPr id="11" name="Slide Number Placeholder 1"/>
          <p:cNvSpPr txBox="1">
            <a:spLocks/>
          </p:cNvSpPr>
          <p:nvPr/>
        </p:nvSpPr>
        <p:spPr>
          <a:xfrm>
            <a:off x="8766741" y="6404620"/>
            <a:ext cx="30274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a:solidFill>
                  <a:schemeClr val="bg1"/>
                </a:solidFill>
                <a:latin typeface="Arial" panose="020B0604020202020204" pitchFamily="34" charset="0"/>
                <a:cs typeface="Arial" panose="020B0604020202020204" pitchFamily="34" charset="0"/>
              </a:rPr>
              <a:t>8</a:t>
            </a:r>
            <a:endParaRPr lang="ja-JP" alt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6514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770" y="487665"/>
            <a:ext cx="4514335" cy="430887"/>
          </a:xfrm>
          <a:prstGeom prst="rect">
            <a:avLst/>
          </a:prstGeom>
        </p:spPr>
        <p:txBody>
          <a:bodyPr wrap="square">
            <a:spAutoFit/>
          </a:bodyPr>
          <a:lstStyle/>
          <a:p>
            <a:r>
              <a:rPr lang="en-US" altLang="ja-JP" sz="2200" b="1" dirty="0" smtClean="0">
                <a:latin typeface="Cambria" panose="02040503050406030204" pitchFamily="18" charset="0"/>
              </a:rPr>
              <a:t>C</a:t>
            </a:r>
            <a:r>
              <a:rPr lang="en-US" altLang="ja-JP" sz="2200" b="1" baseline="-25000" dirty="0" smtClean="0">
                <a:latin typeface="Cambria" panose="02040503050406030204" pitchFamily="18" charset="0"/>
              </a:rPr>
              <a:t>4</a:t>
            </a:r>
            <a:r>
              <a:rPr lang="en-US" altLang="ja-JP" sz="2200" b="1" dirty="0" smtClean="0">
                <a:latin typeface="Cambria" panose="02040503050406030204" pitchFamily="18" charset="0"/>
              </a:rPr>
              <a:t>-O</a:t>
            </a:r>
            <a:r>
              <a:rPr lang="en-US" altLang="ja-JP" sz="2200" b="1" baseline="-25000" dirty="0" smtClean="0">
                <a:latin typeface="Cambria" panose="02040503050406030204" pitchFamily="18" charset="0"/>
              </a:rPr>
              <a:t>3</a:t>
            </a:r>
            <a:r>
              <a:rPr lang="en-US" altLang="ja-JP" sz="2200" b="1" dirty="0" smtClean="0">
                <a:latin typeface="Cambria" panose="02040503050406030204" pitchFamily="18" charset="0"/>
              </a:rPr>
              <a:t> Bond </a:t>
            </a:r>
            <a:r>
              <a:rPr lang="en-US" altLang="ja-JP" sz="2200" b="1" dirty="0">
                <a:latin typeface="Cambria" panose="02040503050406030204" pitchFamily="18" charset="0"/>
              </a:rPr>
              <a:t>C</a:t>
            </a:r>
            <a:r>
              <a:rPr lang="en-US" altLang="ja-JP" sz="2200" b="1" dirty="0" smtClean="0">
                <a:latin typeface="Cambria" panose="02040503050406030204" pitchFamily="18" charset="0"/>
              </a:rPr>
              <a:t>leavage Products</a:t>
            </a:r>
            <a:endParaRPr lang="ja-JP" altLang="en-US" sz="2200" b="1" dirty="0"/>
          </a:p>
        </p:txBody>
      </p:sp>
      <p:sp>
        <p:nvSpPr>
          <p:cNvPr id="26" name="TextBox 25"/>
          <p:cNvSpPr txBox="1"/>
          <p:nvPr/>
        </p:nvSpPr>
        <p:spPr>
          <a:xfrm>
            <a:off x="258690" y="5345849"/>
            <a:ext cx="8659421"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altLang="ja-JP" sz="1600" dirty="0" smtClean="0">
                <a:solidFill>
                  <a:schemeClr val="bg1"/>
                </a:solidFill>
                <a:latin typeface="Cambria" panose="02040503050406030204" pitchFamily="18" charset="0"/>
              </a:rPr>
              <a:t>Activation energy barrier of C</a:t>
            </a:r>
            <a:r>
              <a:rPr lang="en-US" altLang="ja-JP" sz="1600" baseline="-25000" dirty="0" smtClean="0">
                <a:solidFill>
                  <a:schemeClr val="bg1"/>
                </a:solidFill>
                <a:latin typeface="Cambria" panose="02040503050406030204" pitchFamily="18" charset="0"/>
              </a:rPr>
              <a:t>4</a:t>
            </a:r>
            <a:r>
              <a:rPr lang="en-US" altLang="ja-JP" sz="1600" dirty="0" smtClean="0">
                <a:solidFill>
                  <a:schemeClr val="bg1"/>
                </a:solidFill>
                <a:latin typeface="Cambria" panose="02040503050406030204" pitchFamily="18" charset="0"/>
              </a:rPr>
              <a:t>-O</a:t>
            </a:r>
            <a:r>
              <a:rPr lang="en-US" altLang="ja-JP" sz="1600" baseline="-25000" dirty="0" smtClean="0">
                <a:solidFill>
                  <a:schemeClr val="bg1"/>
                </a:solidFill>
                <a:latin typeface="Cambria" panose="02040503050406030204" pitchFamily="18" charset="0"/>
              </a:rPr>
              <a:t>3</a:t>
            </a:r>
            <a:r>
              <a:rPr lang="en-US" altLang="ja-JP" sz="1600" dirty="0" smtClean="0">
                <a:solidFill>
                  <a:schemeClr val="bg1"/>
                </a:solidFill>
                <a:latin typeface="Cambria" panose="02040503050406030204" pitchFamily="18" charset="0"/>
              </a:rPr>
              <a:t> </a:t>
            </a:r>
            <a:r>
              <a:rPr lang="en-US" altLang="ja-JP" sz="1600" dirty="0">
                <a:solidFill>
                  <a:schemeClr val="bg1"/>
                </a:solidFill>
                <a:latin typeface="Cambria" panose="02040503050406030204" pitchFamily="18" charset="0"/>
              </a:rPr>
              <a:t>bond cleavage in </a:t>
            </a:r>
            <a:r>
              <a:rPr lang="en-US" altLang="ja-JP" sz="1600" dirty="0" smtClean="0">
                <a:solidFill>
                  <a:schemeClr val="bg1"/>
                </a:solidFill>
                <a:latin typeface="Cambria" panose="02040503050406030204" pitchFamily="18" charset="0"/>
              </a:rPr>
              <a:t>GPCNa </a:t>
            </a:r>
            <a:r>
              <a:rPr lang="en-US" altLang="ja-JP" sz="1600" dirty="0">
                <a:solidFill>
                  <a:schemeClr val="bg1"/>
                </a:solidFill>
                <a:latin typeface="Cambria" panose="02040503050406030204" pitchFamily="18" charset="0"/>
              </a:rPr>
              <a:t>(22.740 kcal/mol</a:t>
            </a:r>
            <a:r>
              <a:rPr lang="en-US" altLang="ja-JP" sz="1600" dirty="0" smtClean="0">
                <a:solidFill>
                  <a:schemeClr val="bg1"/>
                </a:solidFill>
                <a:latin typeface="Cambria" panose="02040503050406030204" pitchFamily="18" charset="0"/>
              </a:rPr>
              <a:t>) and GPCNa</a:t>
            </a:r>
            <a:r>
              <a:rPr lang="en-US" altLang="ja-JP" sz="1600" baseline="-25000" dirty="0" smtClean="0">
                <a:solidFill>
                  <a:schemeClr val="bg1"/>
                </a:solidFill>
                <a:latin typeface="Cambria" panose="02040503050406030204" pitchFamily="18" charset="0"/>
              </a:rPr>
              <a:t>2</a:t>
            </a:r>
            <a:r>
              <a:rPr lang="en-US" altLang="ja-JP" sz="1600" dirty="0" smtClean="0">
                <a:solidFill>
                  <a:schemeClr val="bg1"/>
                </a:solidFill>
                <a:latin typeface="Cambria" panose="02040503050406030204" pitchFamily="18" charset="0"/>
              </a:rPr>
              <a:t> (28.631 kcal/mol) complexes are comparable. </a:t>
            </a:r>
          </a:p>
          <a:p>
            <a:pPr algn="just"/>
            <a:r>
              <a:rPr lang="en-US" altLang="ja-JP" sz="1600" dirty="0" smtClean="0">
                <a:solidFill>
                  <a:schemeClr val="bg1"/>
                </a:solidFill>
                <a:latin typeface="Cambria" panose="02040503050406030204" pitchFamily="18" charset="0"/>
              </a:rPr>
              <a:t>However, the product formed in GPCNa</a:t>
            </a:r>
            <a:r>
              <a:rPr lang="en-US" altLang="ja-JP" sz="1600" baseline="-25000" dirty="0" smtClean="0">
                <a:solidFill>
                  <a:schemeClr val="bg1"/>
                </a:solidFill>
                <a:latin typeface="Cambria" panose="02040503050406030204" pitchFamily="18" charset="0"/>
              </a:rPr>
              <a:t>2</a:t>
            </a:r>
            <a:r>
              <a:rPr lang="en-US" altLang="ja-JP" sz="1600" dirty="0" smtClean="0">
                <a:solidFill>
                  <a:schemeClr val="bg1"/>
                </a:solidFill>
                <a:latin typeface="Cambria" panose="02040503050406030204" pitchFamily="18" charset="0"/>
              </a:rPr>
              <a:t> complex is thermodynamically stable with lower energy (-19.823 kcal/mol) than the product of GPCNa complex (</a:t>
            </a:r>
            <a:r>
              <a:rPr lang="en-US" altLang="ja-JP" sz="1600" dirty="0">
                <a:latin typeface="Cambria" panose="02040503050406030204" pitchFamily="18" charset="0"/>
              </a:rPr>
              <a:t>13.211 </a:t>
            </a:r>
            <a:r>
              <a:rPr lang="en-US" altLang="ja-JP" sz="1600" dirty="0" smtClean="0">
                <a:latin typeface="Cambria" panose="02040503050406030204" pitchFamily="18" charset="0"/>
              </a:rPr>
              <a:t>kcal/mol).</a:t>
            </a:r>
            <a:endParaRPr lang="en-US" altLang="ja-JP" sz="1600" dirty="0" smtClean="0">
              <a:solidFill>
                <a:schemeClr val="bg1"/>
              </a:solidFill>
              <a:latin typeface="Cambria" panose="02040503050406030204" pitchFamily="18" charset="0"/>
            </a:endParaRPr>
          </a:p>
        </p:txBody>
      </p:sp>
      <p:grpSp>
        <p:nvGrpSpPr>
          <p:cNvPr id="11" name="Group 10"/>
          <p:cNvGrpSpPr/>
          <p:nvPr/>
        </p:nvGrpSpPr>
        <p:grpSpPr>
          <a:xfrm>
            <a:off x="41187" y="1672283"/>
            <a:ext cx="9053385" cy="2555696"/>
            <a:chOff x="41187" y="1968843"/>
            <a:chExt cx="9053385" cy="2555696"/>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27" t="11171" r="5351" b="18078"/>
            <a:stretch/>
          </p:blipFill>
          <p:spPr>
            <a:xfrm>
              <a:off x="41187" y="2051099"/>
              <a:ext cx="2665189" cy="20574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83" t="14414" r="4746" b="17718"/>
            <a:stretch/>
          </p:blipFill>
          <p:spPr>
            <a:xfrm>
              <a:off x="3159273" y="2051099"/>
              <a:ext cx="2803891" cy="20574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3574" r="5073" b="19760"/>
            <a:stretch/>
          </p:blipFill>
          <p:spPr>
            <a:xfrm>
              <a:off x="6251301" y="1968843"/>
              <a:ext cx="2843271" cy="2057400"/>
            </a:xfrm>
            <a:prstGeom prst="rect">
              <a:avLst/>
            </a:prstGeom>
          </p:spPr>
        </p:pic>
        <p:sp>
          <p:nvSpPr>
            <p:cNvPr id="17" name="Rectangle 16"/>
            <p:cNvSpPr/>
            <p:nvPr/>
          </p:nvSpPr>
          <p:spPr>
            <a:xfrm>
              <a:off x="2747800" y="3184900"/>
              <a:ext cx="587020"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prstClr val="black"/>
                  </a:solidFill>
                  <a:effectLst/>
                  <a:uLnTx/>
                  <a:uFillTx/>
                  <a:latin typeface="Cambria" panose="02040503050406030204" pitchFamily="18" charset="0"/>
                </a:rPr>
                <a:t>C</a:t>
              </a:r>
              <a:r>
                <a:rPr kumimoji="0" lang="en-US" altLang="ja-JP" sz="1200" b="1" i="0" u="none" strike="noStrike" kern="0" cap="none" spc="0" normalizeH="0" baseline="-25000" noProof="0" dirty="0" smtClean="0">
                  <a:ln>
                    <a:noFill/>
                  </a:ln>
                  <a:solidFill>
                    <a:prstClr val="black"/>
                  </a:solidFill>
                  <a:effectLst/>
                  <a:uLnTx/>
                  <a:uFillTx/>
                  <a:latin typeface="Cambria" panose="02040503050406030204" pitchFamily="18" charset="0"/>
                </a:rPr>
                <a:t>4</a:t>
              </a:r>
              <a:r>
                <a:rPr kumimoji="0" lang="en-US" altLang="ja-JP" sz="1200" b="1" i="0" u="none" strike="noStrike" kern="0" cap="none" spc="0" normalizeH="0" baseline="0" noProof="0" dirty="0" smtClean="0">
                  <a:ln>
                    <a:noFill/>
                  </a:ln>
                  <a:solidFill>
                    <a:prstClr val="black"/>
                  </a:solidFill>
                  <a:effectLst/>
                  <a:uLnTx/>
                  <a:uFillTx/>
                  <a:latin typeface="Cambria" panose="02040503050406030204" pitchFamily="18" charset="0"/>
                </a:rPr>
                <a:t>-O</a:t>
              </a:r>
              <a:r>
                <a:rPr kumimoji="0" lang="en-US" altLang="ja-JP" sz="1200" b="1" i="0" u="none" strike="noStrike" kern="0" cap="none" spc="0" normalizeH="0" baseline="-25000" noProof="0" dirty="0" smtClean="0">
                  <a:ln>
                    <a:noFill/>
                  </a:ln>
                  <a:solidFill>
                    <a:prstClr val="black"/>
                  </a:solidFill>
                  <a:effectLst/>
                  <a:uLnTx/>
                  <a:uFillTx/>
                  <a:latin typeface="Cambria" panose="02040503050406030204" pitchFamily="18" charset="0"/>
                </a:rPr>
                <a:t>3</a:t>
              </a:r>
              <a:r>
                <a:rPr kumimoji="0" lang="en-US" altLang="ja-JP" sz="1200" b="1" i="0" u="none" strike="noStrike" kern="0" cap="none" spc="0" normalizeH="0" baseline="0" noProof="0" dirty="0" smtClean="0">
                  <a:ln>
                    <a:noFill/>
                  </a:ln>
                  <a:solidFill>
                    <a:prstClr val="black"/>
                  </a:solidFill>
                  <a:effectLst/>
                  <a:uLnTx/>
                  <a:uFillTx/>
                  <a:latin typeface="Cambria" panose="02040503050406030204" pitchFamily="18" charset="0"/>
                </a:rPr>
                <a:t> </a:t>
              </a:r>
              <a:endParaRPr kumimoji="0" lang="ja-JP" altLang="en-US" sz="1200" b="1" i="0" u="none" strike="noStrike" kern="0" cap="none" spc="0" normalizeH="0" baseline="0" noProof="0" dirty="0" smtClean="0">
                <a:ln>
                  <a:noFill/>
                </a:ln>
                <a:solidFill>
                  <a:prstClr val="black"/>
                </a:solidFill>
                <a:effectLst/>
                <a:uLnTx/>
                <a:uFillTx/>
              </a:endParaRPr>
            </a:p>
          </p:txBody>
        </p:sp>
        <p:cxnSp>
          <p:nvCxnSpPr>
            <p:cNvPr id="18" name="Straight Arrow Connector 17"/>
            <p:cNvCxnSpPr/>
            <p:nvPr/>
          </p:nvCxnSpPr>
          <p:spPr>
            <a:xfrm flipV="1">
              <a:off x="5795057" y="3163330"/>
              <a:ext cx="506892" cy="8403"/>
            </a:xfrm>
            <a:prstGeom prst="straightConnector1">
              <a:avLst/>
            </a:prstGeom>
            <a:noFill/>
            <a:ln w="6350" cap="flat" cmpd="sng" algn="ctr">
              <a:solidFill>
                <a:srgbClr val="5B9BD5"/>
              </a:solidFill>
              <a:prstDash val="solid"/>
              <a:miter lim="800000"/>
              <a:tailEnd type="triangle"/>
            </a:ln>
            <a:effectLst/>
          </p:spPr>
        </p:cxnSp>
        <p:cxnSp>
          <p:nvCxnSpPr>
            <p:cNvPr id="21" name="Straight Arrow Connector 20"/>
            <p:cNvCxnSpPr/>
            <p:nvPr/>
          </p:nvCxnSpPr>
          <p:spPr>
            <a:xfrm flipV="1">
              <a:off x="2755804" y="3422718"/>
              <a:ext cx="506892" cy="8403"/>
            </a:xfrm>
            <a:prstGeom prst="straightConnector1">
              <a:avLst/>
            </a:prstGeom>
            <a:noFill/>
            <a:ln w="6350" cap="flat" cmpd="sng" algn="ctr">
              <a:solidFill>
                <a:srgbClr val="5B9BD5"/>
              </a:solidFill>
              <a:prstDash val="solid"/>
              <a:miter lim="800000"/>
              <a:tailEnd type="triangle"/>
            </a:ln>
            <a:effectLst/>
          </p:spPr>
        </p:cxnSp>
        <p:sp>
          <p:nvSpPr>
            <p:cNvPr id="22" name="TextBox 21"/>
            <p:cNvSpPr txBox="1"/>
            <p:nvPr/>
          </p:nvSpPr>
          <p:spPr>
            <a:xfrm>
              <a:off x="528457" y="4223591"/>
              <a:ext cx="1409938"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-1e</a:t>
              </a:r>
              <a:r>
                <a:rPr lang="en-US" altLang="ja-JP" sz="1200" dirty="0" smtClean="0">
                  <a:solidFill>
                    <a:schemeClr val="bg1"/>
                  </a:solidFill>
                  <a:latin typeface="Cambria" panose="02040503050406030204" pitchFamily="18" charset="0"/>
                </a:rPr>
                <a:t>   0.000</a:t>
              </a:r>
              <a:endParaRPr lang="ja-JP" altLang="en-US" sz="1200" dirty="0">
                <a:solidFill>
                  <a:schemeClr val="bg1"/>
                </a:solidFill>
                <a:latin typeface="Cambria" panose="02040503050406030204" pitchFamily="18" charset="0"/>
              </a:endParaRPr>
            </a:p>
          </p:txBody>
        </p:sp>
        <p:sp>
          <p:nvSpPr>
            <p:cNvPr id="23" name="TextBox 22"/>
            <p:cNvSpPr txBox="1"/>
            <p:nvPr/>
          </p:nvSpPr>
          <p:spPr>
            <a:xfrm>
              <a:off x="3764289" y="4247540"/>
              <a:ext cx="1845633"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-1e-TS1</a:t>
              </a:r>
              <a:r>
                <a:rPr lang="en-US" altLang="ja-JP" sz="1200" dirty="0" smtClean="0">
                  <a:solidFill>
                    <a:schemeClr val="bg1"/>
                  </a:solidFill>
                  <a:latin typeface="Cambria" panose="02040503050406030204" pitchFamily="18" charset="0"/>
                </a:rPr>
                <a:t>   </a:t>
              </a:r>
              <a:r>
                <a:rPr lang="en-US" altLang="ja-JP" sz="1200" dirty="0">
                  <a:solidFill>
                    <a:schemeClr val="bg1"/>
                  </a:solidFill>
                  <a:latin typeface="Cambria" panose="02040503050406030204" pitchFamily="18" charset="0"/>
                </a:rPr>
                <a:t>28.631 </a:t>
              </a:r>
            </a:p>
          </p:txBody>
        </p:sp>
        <p:sp>
          <p:nvSpPr>
            <p:cNvPr id="24" name="TextBox 23"/>
            <p:cNvSpPr txBox="1"/>
            <p:nvPr/>
          </p:nvSpPr>
          <p:spPr>
            <a:xfrm>
              <a:off x="6867472" y="4223590"/>
              <a:ext cx="1914883" cy="276999"/>
            </a:xfrm>
            <a:prstGeom prst="rect">
              <a:avLst/>
            </a:prstGeom>
            <a:noFill/>
          </p:spPr>
          <p:txBody>
            <a:bodyPr wrap="none" rtlCol="0">
              <a:spAutoFit/>
            </a:bodyPr>
            <a:lstStyle/>
            <a:p>
              <a:r>
                <a:rPr lang="en-US" altLang="ja-JP" sz="1200" b="1" dirty="0" smtClean="0">
                  <a:solidFill>
                    <a:schemeClr val="bg1"/>
                  </a:solidFill>
                  <a:latin typeface="Cambria" panose="02040503050406030204" pitchFamily="18" charset="0"/>
                </a:rPr>
                <a:t>GPCNa</a:t>
              </a:r>
              <a:r>
                <a:rPr lang="en-US" altLang="ja-JP" sz="1200" b="1" baseline="-25000" dirty="0" smtClean="0">
                  <a:solidFill>
                    <a:schemeClr val="bg1"/>
                  </a:solidFill>
                  <a:latin typeface="Cambria" panose="02040503050406030204" pitchFamily="18" charset="0"/>
                </a:rPr>
                <a:t>2</a:t>
              </a:r>
              <a:r>
                <a:rPr lang="en-US" altLang="ja-JP" sz="1200" b="1" dirty="0" smtClean="0">
                  <a:solidFill>
                    <a:schemeClr val="bg1"/>
                  </a:solidFill>
                  <a:latin typeface="Cambria" panose="02040503050406030204" pitchFamily="18" charset="0"/>
                </a:rPr>
                <a:t>-1e-IN1</a:t>
              </a:r>
              <a:r>
                <a:rPr lang="en-US" altLang="ja-JP" sz="1200" dirty="0" smtClean="0">
                  <a:solidFill>
                    <a:schemeClr val="bg1"/>
                  </a:solidFill>
                  <a:latin typeface="Cambria" panose="02040503050406030204" pitchFamily="18" charset="0"/>
                </a:rPr>
                <a:t>   </a:t>
              </a:r>
              <a:r>
                <a:rPr lang="en-US" altLang="ja-JP" sz="1200" dirty="0">
                  <a:solidFill>
                    <a:schemeClr val="bg1"/>
                  </a:solidFill>
                  <a:latin typeface="Cambria" panose="02040503050406030204" pitchFamily="18" charset="0"/>
                </a:rPr>
                <a:t>-19.823 </a:t>
              </a:r>
              <a:r>
                <a:rPr lang="en-US" altLang="ja-JP" sz="1200" dirty="0" smtClean="0">
                  <a:solidFill>
                    <a:schemeClr val="bg1"/>
                  </a:solidFill>
                  <a:latin typeface="Cambria" panose="02040503050406030204" pitchFamily="18" charset="0"/>
                </a:rPr>
                <a:t> </a:t>
              </a:r>
              <a:endParaRPr lang="en-US" altLang="ja-JP" sz="1200" dirty="0">
                <a:solidFill>
                  <a:schemeClr val="bg1"/>
                </a:solidFill>
                <a:latin typeface="Cambria" panose="02040503050406030204" pitchFamily="18" charset="0"/>
              </a:endParaRPr>
            </a:p>
          </p:txBody>
        </p:sp>
      </p:grpSp>
      <p:sp>
        <p:nvSpPr>
          <p:cNvPr id="31" name="TextBox 30"/>
          <p:cNvSpPr txBox="1"/>
          <p:nvPr/>
        </p:nvSpPr>
        <p:spPr>
          <a:xfrm>
            <a:off x="130352" y="4263631"/>
            <a:ext cx="8801009" cy="738664"/>
          </a:xfrm>
          <a:prstGeom prst="rect">
            <a:avLst/>
          </a:prstGeom>
          <a:noFill/>
        </p:spPr>
        <p:txBody>
          <a:bodyPr wrap="square" rtlCol="0">
            <a:spAutoFit/>
          </a:bodyPr>
          <a:lstStyle/>
          <a:p>
            <a:pPr algn="ctr"/>
            <a:r>
              <a:rPr lang="en-US" altLang="ja-JP" sz="1400" dirty="0" smtClean="0">
                <a:solidFill>
                  <a:prstClr val="black"/>
                </a:solidFill>
                <a:latin typeface="Cambria" panose="02040503050406030204" pitchFamily="18" charset="0"/>
              </a:rPr>
              <a:t>Fig. Calculated transition </a:t>
            </a:r>
            <a:r>
              <a:rPr lang="en-US" altLang="ja-JP" sz="1400" dirty="0">
                <a:solidFill>
                  <a:prstClr val="black"/>
                </a:solidFill>
                <a:latin typeface="Cambria" panose="02040503050406030204" pitchFamily="18" charset="0"/>
              </a:rPr>
              <a:t>state </a:t>
            </a:r>
            <a:r>
              <a:rPr lang="en-US" altLang="ja-JP" sz="1400" dirty="0" smtClean="0">
                <a:solidFill>
                  <a:prstClr val="black"/>
                </a:solidFill>
                <a:latin typeface="Cambria" panose="02040503050406030204" pitchFamily="18" charset="0"/>
              </a:rPr>
              <a:t>(</a:t>
            </a:r>
            <a:r>
              <a:rPr lang="en-US" altLang="ja-JP" sz="1400" dirty="0" smtClean="0">
                <a:solidFill>
                  <a:schemeClr val="bg1"/>
                </a:solidFill>
                <a:latin typeface="Cambria" panose="02040503050406030204" pitchFamily="18" charset="0"/>
              </a:rPr>
              <a:t>GPCNa</a:t>
            </a:r>
            <a:r>
              <a:rPr lang="en-US" altLang="ja-JP" sz="1400" baseline="-25000" dirty="0" smtClean="0">
                <a:solidFill>
                  <a:schemeClr val="bg1"/>
                </a:solidFill>
                <a:latin typeface="Cambria" panose="02040503050406030204" pitchFamily="18" charset="0"/>
              </a:rPr>
              <a:t>2</a:t>
            </a:r>
            <a:r>
              <a:rPr lang="en-US" altLang="ja-JP" sz="1400" dirty="0" smtClean="0">
                <a:solidFill>
                  <a:schemeClr val="bg1"/>
                </a:solidFill>
                <a:latin typeface="Cambria" panose="02040503050406030204" pitchFamily="18" charset="0"/>
              </a:rPr>
              <a:t>-1e-TS1</a:t>
            </a:r>
            <a:r>
              <a:rPr lang="en-US" altLang="ja-JP" sz="1400" dirty="0" smtClean="0">
                <a:solidFill>
                  <a:prstClr val="black"/>
                </a:solidFill>
                <a:latin typeface="Cambria" panose="02040503050406030204" pitchFamily="18" charset="0"/>
              </a:rPr>
              <a:t>) and product (</a:t>
            </a:r>
            <a:r>
              <a:rPr lang="en-US" altLang="ja-JP" sz="1400" dirty="0" smtClean="0">
                <a:solidFill>
                  <a:schemeClr val="bg1"/>
                </a:solidFill>
                <a:latin typeface="Cambria" panose="02040503050406030204" pitchFamily="18" charset="0"/>
              </a:rPr>
              <a:t>GPCNa</a:t>
            </a:r>
            <a:r>
              <a:rPr lang="en-US" altLang="ja-JP" sz="1400" baseline="-25000" dirty="0" smtClean="0">
                <a:solidFill>
                  <a:schemeClr val="bg1"/>
                </a:solidFill>
                <a:latin typeface="Cambria" panose="02040503050406030204" pitchFamily="18" charset="0"/>
              </a:rPr>
              <a:t>2</a:t>
            </a:r>
            <a:r>
              <a:rPr lang="en-US" altLang="ja-JP" sz="1400" dirty="0" smtClean="0">
                <a:solidFill>
                  <a:schemeClr val="bg1"/>
                </a:solidFill>
                <a:latin typeface="Cambria" panose="02040503050406030204" pitchFamily="18" charset="0"/>
              </a:rPr>
              <a:t>-1e-IN1</a:t>
            </a:r>
            <a:r>
              <a:rPr lang="en-US" altLang="ja-JP" sz="1400" dirty="0" smtClean="0">
                <a:solidFill>
                  <a:prstClr val="black"/>
                </a:solidFill>
                <a:latin typeface="Cambria" panose="02040503050406030204" pitchFamily="18" charset="0"/>
              </a:rPr>
              <a:t>) of </a:t>
            </a:r>
            <a:r>
              <a:rPr lang="en-US" altLang="ja-JP" sz="1400" dirty="0">
                <a:solidFill>
                  <a:prstClr val="black"/>
                </a:solidFill>
                <a:latin typeface="Cambria" panose="02040503050406030204" pitchFamily="18" charset="0"/>
              </a:rPr>
              <a:t>PC C</a:t>
            </a:r>
            <a:r>
              <a:rPr lang="en-US" altLang="ja-JP" sz="1400" baseline="-25000" dirty="0">
                <a:solidFill>
                  <a:prstClr val="black"/>
                </a:solidFill>
                <a:latin typeface="Cambria" panose="02040503050406030204" pitchFamily="18" charset="0"/>
              </a:rPr>
              <a:t>4</a:t>
            </a:r>
            <a:r>
              <a:rPr lang="en-US" altLang="ja-JP" sz="1400" dirty="0">
                <a:solidFill>
                  <a:prstClr val="black"/>
                </a:solidFill>
                <a:latin typeface="Cambria" panose="02040503050406030204" pitchFamily="18" charset="0"/>
              </a:rPr>
              <a:t>-O</a:t>
            </a:r>
            <a:r>
              <a:rPr lang="en-US" altLang="ja-JP" sz="1400" baseline="-25000" dirty="0">
                <a:solidFill>
                  <a:prstClr val="black"/>
                </a:solidFill>
                <a:latin typeface="Cambria" panose="02040503050406030204" pitchFamily="18" charset="0"/>
              </a:rPr>
              <a:t>3</a:t>
            </a:r>
            <a:r>
              <a:rPr lang="en-US" altLang="ja-JP" sz="1400" dirty="0">
                <a:solidFill>
                  <a:prstClr val="black"/>
                </a:solidFill>
                <a:latin typeface="Cambria" panose="02040503050406030204" pitchFamily="18" charset="0"/>
              </a:rPr>
              <a:t> </a:t>
            </a:r>
            <a:r>
              <a:rPr lang="en-US" altLang="ja-JP" sz="1400" dirty="0" smtClean="0">
                <a:solidFill>
                  <a:prstClr val="black"/>
                </a:solidFill>
                <a:latin typeface="Cambria" panose="02040503050406030204" pitchFamily="18" charset="0"/>
              </a:rPr>
              <a:t>bond cleavage after one electron reduction in GPCNa</a:t>
            </a:r>
            <a:r>
              <a:rPr lang="en-US" altLang="ja-JP" sz="1400" baseline="-25000" dirty="0" smtClean="0">
                <a:solidFill>
                  <a:prstClr val="black"/>
                </a:solidFill>
                <a:latin typeface="Cambria" panose="02040503050406030204" pitchFamily="18" charset="0"/>
              </a:rPr>
              <a:t>2</a:t>
            </a:r>
            <a:r>
              <a:rPr lang="en-US" altLang="ja-JP" sz="1400" dirty="0" smtClean="0">
                <a:solidFill>
                  <a:prstClr val="black"/>
                </a:solidFill>
                <a:latin typeface="Cambria" panose="02040503050406030204" pitchFamily="18" charset="0"/>
              </a:rPr>
              <a:t> complex and their relative free energies (RE) at B3LYP-D3/6-31G(d)  level of theory.</a:t>
            </a:r>
            <a:endParaRPr lang="ja-JP" altLang="en-US" sz="1400" dirty="0">
              <a:solidFill>
                <a:prstClr val="black"/>
              </a:solidFill>
              <a:latin typeface="Cambria" panose="02040503050406030204" pitchFamily="18" charset="0"/>
            </a:endParaRPr>
          </a:p>
        </p:txBody>
      </p:sp>
      <p:sp>
        <p:nvSpPr>
          <p:cNvPr id="15" name="Slide Number Placeholder 1"/>
          <p:cNvSpPr txBox="1">
            <a:spLocks/>
          </p:cNvSpPr>
          <p:nvPr/>
        </p:nvSpPr>
        <p:spPr>
          <a:xfrm>
            <a:off x="8766741" y="6404620"/>
            <a:ext cx="30274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a:solidFill>
                  <a:schemeClr val="bg1"/>
                </a:solidFill>
                <a:latin typeface="Arial" panose="020B0604020202020204" pitchFamily="34" charset="0"/>
                <a:cs typeface="Arial" panose="020B0604020202020204" pitchFamily="34" charset="0"/>
              </a:rPr>
              <a:t>9</a:t>
            </a:r>
            <a:endParaRPr lang="ja-JP" alt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64089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Grid Segoe Template_TP10286790">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9245</TotalTime>
  <Words>1097</Words>
  <Application>Microsoft Office PowerPoint</Application>
  <PresentationFormat>On-screen Show (4:3)</PresentationFormat>
  <Paragraphs>129</Paragraphs>
  <Slides>12</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ＭＳ Ｐゴシック</vt:lpstr>
      <vt:lpstr>Segoe</vt:lpstr>
      <vt:lpstr>メイリオ</vt:lpstr>
      <vt:lpstr>Arial</vt:lpstr>
      <vt:lpstr>Calibri</vt:lpstr>
      <vt:lpstr>Cambria</vt:lpstr>
      <vt:lpstr>Cambria Math</vt:lpstr>
      <vt:lpstr>Times New Roman</vt:lpstr>
      <vt:lpstr>Wingdings</vt:lpstr>
      <vt:lpstr>1_White with Blue Grid Segoe Template_TP10286790</vt:lpstr>
      <vt:lpstr>CS ChemDraw Drawing</vt:lpstr>
      <vt:lpstr>Graphene Electrode Dependency on the Reduction Mechanism of Propylene Carbonate in Sodium-ion Batteries: A Density Functional Theory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uppula</dc:creator>
  <cp:lastModifiedBy>uppula</cp:lastModifiedBy>
  <cp:revision>1131</cp:revision>
  <cp:lastPrinted>2015-10-05T01:47:39Z</cp:lastPrinted>
  <dcterms:created xsi:type="dcterms:W3CDTF">2015-04-22T01:24:06Z</dcterms:created>
  <dcterms:modified xsi:type="dcterms:W3CDTF">2016-07-25T03:37:46Z</dcterms:modified>
</cp:coreProperties>
</file>