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1" r:id="rId3"/>
    <p:sldId id="262" r:id="rId4"/>
    <p:sldId id="263" r:id="rId5"/>
    <p:sldId id="264" r:id="rId6"/>
    <p:sldId id="260" r:id="rId7"/>
    <p:sldId id="268" r:id="rId8"/>
    <p:sldId id="269" r:id="rId9"/>
    <p:sldId id="258" r:id="rId10"/>
    <p:sldId id="259" r:id="rId11"/>
    <p:sldId id="257" r:id="rId12"/>
    <p:sldId id="273" r:id="rId13"/>
    <p:sldId id="266" r:id="rId14"/>
    <p:sldId id="270" r:id="rId15"/>
    <p:sldId id="274" r:id="rId16"/>
    <p:sldId id="272" r:id="rId17"/>
    <p:sldId id="271" r:id="rId18"/>
    <p:sldId id="275" r:id="rId19"/>
  </p:sldIdLst>
  <p:sldSz cx="9144000" cy="6858000" type="screen4x3"/>
  <p:notesSz cx="6796088" cy="9925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 autoAdjust="0"/>
    <p:restoredTop sz="94660"/>
  </p:normalViewPr>
  <p:slideViewPr>
    <p:cSldViewPr>
      <p:cViewPr varScale="1">
        <p:scale>
          <a:sx n="96" d="100"/>
          <a:sy n="96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FA1CB-B594-46E1-92B8-C448AEAE91F1}" type="datetimeFigureOut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7188" cy="446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4529-4B86-4EE3-96E1-691A54C5C6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0118-BE52-4C3B-9A67-225E4F1B3D0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45018-9CA1-46A8-BBD0-976585AC3B8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A74-14EE-47D7-B329-FA419708488B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EB79-383B-4B04-8349-A2D8EFEAD8C5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6E17-29FB-475B-B636-CE85B7EAFDF8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B1A8-20D5-40C5-A2CB-2B8D0EDAE1F2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9EFA-19C3-434A-9D33-766E938F4E67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1D9-F7D6-48AE-96C1-DC80164FC519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1573-F05E-4DC9-B5FC-313E1F889FC8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B82D-8741-4BDE-AE6F-C0C62EF9EB69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A42-2C20-416D-85C1-2C02827B1877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8BA-779B-4D7F-AE5F-D2C962AB22C5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D689-C13C-4008-80F1-3FB2BF07982D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0265-E548-4EBE-8B88-297ED82D6052}" type="datetime1">
              <a:rPr kumimoji="1" lang="ja-JP" altLang="en-US" smtClean="0"/>
              <a:pPr/>
              <a:t>2016/4/22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10E1-9FE9-4AFE-A1D1-6273738BE7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package" Target="../embeddings/Microsoft_Office_Excel___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68574" y="272842"/>
            <a:ext cx="2358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FY2016 </a:t>
            </a:r>
            <a:r>
              <a:rPr lang="en-US" altLang="ja-JP" sz="2000" dirty="0" smtClean="0"/>
              <a:t>1</a:t>
            </a:r>
            <a:r>
              <a:rPr lang="en-US" altLang="ja-JP" sz="2000" baseline="30000" dirty="0" smtClean="0"/>
              <a:t>st</a:t>
            </a:r>
            <a:r>
              <a:rPr kumimoji="1" lang="en-US" altLang="ja-JP" sz="2000" dirty="0" smtClean="0"/>
              <a:t> CREST WS</a:t>
            </a:r>
          </a:p>
          <a:p>
            <a:pPr algn="r"/>
            <a:r>
              <a:rPr lang="en-US" altLang="ja-JP" sz="2000" dirty="0" smtClean="0"/>
              <a:t>Apr. 22</a:t>
            </a:r>
            <a:r>
              <a:rPr lang="en-US" altLang="ja-JP" sz="2000" baseline="30000" dirty="0" smtClean="0"/>
              <a:t>nd</a:t>
            </a:r>
            <a:r>
              <a:rPr lang="en-US" altLang="ja-JP" sz="2000" dirty="0" smtClean="0"/>
              <a:t>, 2016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24804" y="1484784"/>
            <a:ext cx="80873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 smtClean="0"/>
              <a:t>Conformations of poly(</a:t>
            </a:r>
            <a:r>
              <a:rPr lang="en-US" altLang="ja-JP" sz="4800" b="1" dirty="0" smtClean="0">
                <a:latin typeface="Symbol" pitchFamily="18" charset="2"/>
              </a:rPr>
              <a:t>b</a:t>
            </a:r>
            <a:r>
              <a:rPr lang="en-US" altLang="ja-JP" sz="4800" b="1" dirty="0" smtClean="0"/>
              <a:t>-</a:t>
            </a:r>
            <a:r>
              <a:rPr lang="en-US" altLang="ja-JP" sz="4800" b="1" dirty="0" err="1" smtClean="0"/>
              <a:t>alanine</a:t>
            </a:r>
            <a:r>
              <a:rPr lang="en-US" altLang="ja-JP" sz="4800" b="1" dirty="0" smtClean="0"/>
              <a:t>)</a:t>
            </a:r>
            <a:r>
              <a:rPr lang="en-US" altLang="ja-JP" sz="4800" b="1" baseline="-25000" dirty="0" smtClean="0"/>
              <a:t>8</a:t>
            </a:r>
            <a:r>
              <a:rPr lang="en-US" altLang="ja-JP" sz="4800" b="1" dirty="0" smtClean="0"/>
              <a:t> under the interaction with Candida </a:t>
            </a:r>
            <a:r>
              <a:rPr lang="en-US" altLang="ja-JP" sz="4800" b="1" dirty="0" err="1" smtClean="0"/>
              <a:t>antarctica</a:t>
            </a:r>
            <a:r>
              <a:rPr lang="en-US" altLang="ja-JP" sz="4800" b="1" dirty="0" smtClean="0"/>
              <a:t> lipase B (CALB)</a:t>
            </a:r>
          </a:p>
          <a:p>
            <a:pPr algn="ctr"/>
            <a:endParaRPr lang="en-US" altLang="ja-JP" sz="2000" b="1" dirty="0" smtClean="0"/>
          </a:p>
          <a:p>
            <a:pPr algn="ctr"/>
            <a:r>
              <a:rPr lang="en-US" altLang="ja-JP" sz="3600" dirty="0" smtClean="0"/>
              <a:t>Ikuo KURISAKI</a:t>
            </a:r>
            <a:endParaRPr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kurisaki\Documents\PD_at_Nagoya-u\Project_EnzymaticPolymerization\_Theme-1_CALB_ring-open-polymerization\PMF_CALB-bAla\_5_Analyze_Traj\Integ_NPT_Rlx-CALB_poly8bAla_NaTol_ed_0005_NPT_EXT_0002-005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7788"/>
            <a:ext cx="4545541" cy="4345003"/>
          </a:xfrm>
          <a:prstGeom prst="rect">
            <a:avLst/>
          </a:prstGeom>
          <a:noFill/>
        </p:spPr>
      </p:pic>
      <p:pic>
        <p:nvPicPr>
          <p:cNvPr id="5" name="図 4" descr="Integ_NPT_Rlx-CALB_poly8bAla_NaTol_ed_0003_NPT_EXT_0002-005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19796"/>
            <a:ext cx="4427984" cy="423158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07300" y="6146140"/>
            <a:ext cx="812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7675" indent="-447675" algn="just"/>
            <a:r>
              <a:rPr kumimoji="1" lang="en-US" altLang="ja-JP" sz="2800" dirty="0" smtClean="0">
                <a:sym typeface="Wingdings" pitchFamily="2" charset="2"/>
              </a:rPr>
              <a:t>   It prevents </a:t>
            </a:r>
            <a:r>
              <a:rPr kumimoji="1" lang="en-US" altLang="ja-JP" sz="2800" dirty="0" smtClean="0">
                <a:latin typeface="Symbol" pitchFamily="18" charset="2"/>
                <a:sym typeface="Wingdings" pitchFamily="2" charset="2"/>
              </a:rPr>
              <a:t>b</a:t>
            </a:r>
            <a:r>
              <a:rPr kumimoji="1" lang="en-US" altLang="ja-JP" sz="2800" dirty="0" smtClean="0">
                <a:sym typeface="Wingdings" pitchFamily="2" charset="2"/>
              </a:rPr>
              <a:t>-</a:t>
            </a:r>
            <a:r>
              <a:rPr kumimoji="1" lang="en-US" altLang="ja-JP" sz="2800" dirty="0" err="1" smtClean="0">
                <a:sym typeface="Wingdings" pitchFamily="2" charset="2"/>
              </a:rPr>
              <a:t>lactam</a:t>
            </a:r>
            <a:r>
              <a:rPr kumimoji="1" lang="en-US" altLang="ja-JP" sz="2800" dirty="0" smtClean="0">
                <a:sym typeface="Wingdings" pitchFamily="2" charset="2"/>
              </a:rPr>
              <a:t> from accessing the active site</a:t>
            </a:r>
            <a:endParaRPr kumimoji="1" lang="ja-JP" altLang="en-US" sz="2800" dirty="0"/>
          </a:p>
        </p:txBody>
      </p:sp>
      <p:sp>
        <p:nvSpPr>
          <p:cNvPr id="8" name="円/楕円 7"/>
          <p:cNvSpPr/>
          <p:nvPr/>
        </p:nvSpPr>
        <p:spPr>
          <a:xfrm>
            <a:off x="2051720" y="3492004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444208" y="3203972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8229" y="292900"/>
            <a:ext cx="8339915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Poly(</a:t>
            </a:r>
            <a:r>
              <a:rPr kumimoji="1" lang="en-US" altLang="ja-JP" sz="3200" b="1" dirty="0" smtClean="0">
                <a:latin typeface="Symbol" pitchFamily="18" charset="2"/>
              </a:rPr>
              <a:t>b</a:t>
            </a:r>
            <a:r>
              <a:rPr kumimoji="1" lang="en-US" altLang="ja-JP" sz="3200" b="1" dirty="0" smtClean="0"/>
              <a:t>-</a:t>
            </a:r>
            <a:r>
              <a:rPr kumimoji="1" lang="en-US" altLang="ja-JP" sz="3200" b="1" dirty="0" err="1" smtClean="0"/>
              <a:t>alanine</a:t>
            </a:r>
            <a:r>
              <a:rPr kumimoji="1" lang="en-US" altLang="ja-JP" sz="3200" b="1" dirty="0" smtClean="0"/>
              <a:t>)</a:t>
            </a:r>
            <a:r>
              <a:rPr kumimoji="1" lang="en-US" altLang="ja-JP" sz="3200" b="1" baseline="-25000" dirty="0" smtClean="0"/>
              <a:t>8</a:t>
            </a:r>
            <a:r>
              <a:rPr kumimoji="1" lang="en-US" altLang="ja-JP" sz="3200" b="1" dirty="0" smtClean="0"/>
              <a:t> assumes hairpin conformation, where the active site is occupied by the polymer</a:t>
            </a:r>
            <a:endParaRPr kumimoji="1" lang="ja-JP" altLang="en-US" sz="3200" b="1" dirty="0"/>
          </a:p>
        </p:txBody>
      </p:sp>
      <p:cxnSp>
        <p:nvCxnSpPr>
          <p:cNvPr id="11" name="直線コネクタ 10"/>
          <p:cNvCxnSpPr>
            <a:stCxn id="8" idx="1"/>
          </p:cNvCxnSpPr>
          <p:nvPr/>
        </p:nvCxnSpPr>
        <p:spPr>
          <a:xfrm flipH="1" flipV="1">
            <a:off x="1304384" y="2508265"/>
            <a:ext cx="821153" cy="10681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67544" y="2204864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cxnSp>
        <p:nvCxnSpPr>
          <p:cNvPr id="14" name="直線コネクタ 13"/>
          <p:cNvCxnSpPr/>
          <p:nvPr/>
        </p:nvCxnSpPr>
        <p:spPr>
          <a:xfrm flipH="1" flipV="1">
            <a:off x="5840887" y="2580272"/>
            <a:ext cx="708483" cy="6623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004048" y="227687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urisaki\Documents\PD_at_Nagoya-u\Project_EnzymaticPolymerization\_Theme-1_CALB_ring-open-polymerization\PMF_CALB-bAla\_5_Analyze_Traj\Integ_NPT_Rlx-CALB_poly8bAla_NaTol_ed_0002_NPT_EXT_0002-005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70699"/>
            <a:ext cx="4860032" cy="4806573"/>
          </a:xfrm>
          <a:prstGeom prst="rect">
            <a:avLst/>
          </a:prstGeom>
          <a:noFill/>
        </p:spPr>
      </p:pic>
      <p:sp>
        <p:nvSpPr>
          <p:cNvPr id="5" name="円/楕円 4"/>
          <p:cNvSpPr/>
          <p:nvPr/>
        </p:nvSpPr>
        <p:spPr>
          <a:xfrm>
            <a:off x="4283968" y="3272467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60648"/>
            <a:ext cx="8339915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Poly(</a:t>
            </a:r>
            <a:r>
              <a:rPr kumimoji="1" lang="en-US" altLang="ja-JP" sz="3200" b="1" dirty="0" smtClean="0">
                <a:latin typeface="Symbol" pitchFamily="18" charset="2"/>
              </a:rPr>
              <a:t>b</a:t>
            </a:r>
            <a:r>
              <a:rPr kumimoji="1" lang="en-US" altLang="ja-JP" sz="3200" b="1" dirty="0" smtClean="0"/>
              <a:t>-</a:t>
            </a:r>
            <a:r>
              <a:rPr kumimoji="1" lang="en-US" altLang="ja-JP" sz="3200" b="1" dirty="0" err="1" smtClean="0"/>
              <a:t>alanine</a:t>
            </a:r>
            <a:r>
              <a:rPr kumimoji="1" lang="en-US" altLang="ja-JP" sz="3200" b="1" dirty="0" smtClean="0"/>
              <a:t>)</a:t>
            </a:r>
            <a:r>
              <a:rPr kumimoji="1" lang="en-US" altLang="ja-JP" sz="3200" b="1" baseline="-25000" dirty="0" smtClean="0"/>
              <a:t>8</a:t>
            </a:r>
            <a:r>
              <a:rPr kumimoji="1" lang="en-US" altLang="ja-JP" sz="3200" b="1" dirty="0" smtClean="0"/>
              <a:t> assumes hairpin conformation and interacts with CALB surface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300" y="5858108"/>
            <a:ext cx="812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7675" indent="-447675" algn="just"/>
            <a:r>
              <a:rPr kumimoji="1" lang="en-US" altLang="ja-JP" sz="2800" dirty="0" smtClean="0">
                <a:sym typeface="Wingdings" pitchFamily="2" charset="2"/>
              </a:rPr>
              <a:t>   It prevents </a:t>
            </a:r>
            <a:r>
              <a:rPr kumimoji="1" lang="en-US" altLang="ja-JP" sz="2800" dirty="0" smtClean="0">
                <a:latin typeface="Symbol" pitchFamily="18" charset="2"/>
                <a:sym typeface="Wingdings" pitchFamily="2" charset="2"/>
              </a:rPr>
              <a:t>b</a:t>
            </a:r>
            <a:r>
              <a:rPr kumimoji="1" lang="en-US" altLang="ja-JP" sz="2800" dirty="0" smtClean="0">
                <a:sym typeface="Wingdings" pitchFamily="2" charset="2"/>
              </a:rPr>
              <a:t>-</a:t>
            </a:r>
            <a:r>
              <a:rPr kumimoji="1" lang="en-US" altLang="ja-JP" sz="2800" dirty="0" err="1" smtClean="0">
                <a:sym typeface="Wingdings" pitchFamily="2" charset="2"/>
              </a:rPr>
              <a:t>lactam</a:t>
            </a:r>
            <a:r>
              <a:rPr kumimoji="1" lang="en-US" altLang="ja-JP" sz="2800" dirty="0" smtClean="0">
                <a:sym typeface="Wingdings" pitchFamily="2" charset="2"/>
              </a:rPr>
              <a:t> from accessing the active site</a:t>
            </a:r>
            <a:endParaRPr kumimoji="1" lang="ja-JP" altLang="en-US" sz="2800" dirty="0"/>
          </a:p>
        </p:txBody>
      </p:sp>
      <p:cxnSp>
        <p:nvCxnSpPr>
          <p:cNvPr id="8" name="直線コネクタ 7"/>
          <p:cNvCxnSpPr>
            <a:stCxn id="5" idx="1"/>
          </p:cNvCxnSpPr>
          <p:nvPr/>
        </p:nvCxnSpPr>
        <p:spPr>
          <a:xfrm flipH="1" flipV="1">
            <a:off x="3248600" y="2436257"/>
            <a:ext cx="1109185" cy="9205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411760" y="2132856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Integ_NPT_Rlx-CALB_poly8bAla_NaTol_ed_0001_NPT_EXT_0002-0050_Helix5_Helix10.bmp"/>
          <p:cNvPicPr>
            <a:picLocks noChangeAspect="1"/>
          </p:cNvPicPr>
          <p:nvPr/>
        </p:nvPicPr>
        <p:blipFill>
          <a:blip r:embed="rId2" cstate="print"/>
          <a:srcRect r="14856"/>
          <a:stretch>
            <a:fillRect/>
          </a:stretch>
        </p:blipFill>
        <p:spPr>
          <a:xfrm>
            <a:off x="3387620" y="2269215"/>
            <a:ext cx="2820272" cy="317600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5536" y="260648"/>
            <a:ext cx="8339915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Symbol" pitchFamily="18" charset="2"/>
              </a:rPr>
              <a:t>a</a:t>
            </a:r>
            <a:r>
              <a:rPr kumimoji="1" lang="en-US" altLang="ja-JP" sz="3200" b="1" dirty="0" smtClean="0"/>
              <a:t>5 helix interacts with poly(</a:t>
            </a:r>
            <a:r>
              <a:rPr kumimoji="1" lang="en-US" altLang="ja-JP" sz="3200" b="1" dirty="0" smtClean="0">
                <a:latin typeface="Symbol" pitchFamily="18" charset="2"/>
              </a:rPr>
              <a:t>b</a:t>
            </a:r>
            <a:r>
              <a:rPr kumimoji="1" lang="en-US" altLang="ja-JP" sz="3200" b="1" dirty="0" smtClean="0"/>
              <a:t>-</a:t>
            </a:r>
            <a:r>
              <a:rPr kumimoji="1" lang="en-US" altLang="ja-JP" sz="3200" b="1" dirty="0" err="1" smtClean="0"/>
              <a:t>alanine</a:t>
            </a:r>
            <a:r>
              <a:rPr kumimoji="1" lang="en-US" altLang="ja-JP" sz="3200" b="1" dirty="0" smtClean="0"/>
              <a:t>)</a:t>
            </a:r>
            <a:endParaRPr kumimoji="1" lang="ja-JP" altLang="en-US" sz="3200" b="1" dirty="0"/>
          </a:p>
        </p:txBody>
      </p:sp>
      <p:pic>
        <p:nvPicPr>
          <p:cNvPr id="3" name="図 2" descr="4k6g_Chain-B_alpha-5-helix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146" y="1812886"/>
            <a:ext cx="2808312" cy="2842508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391274" y="2893006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1823323" y="2172926"/>
            <a:ext cx="720079" cy="7920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382472" y="1795129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9" name="円/楕円 8"/>
          <p:cNvSpPr/>
          <p:nvPr/>
        </p:nvSpPr>
        <p:spPr>
          <a:xfrm>
            <a:off x="2039346" y="3469070"/>
            <a:ext cx="72008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20185565">
            <a:off x="647694" y="2176754"/>
            <a:ext cx="720080" cy="2214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9" idx="0"/>
          </p:cNvCxnSpPr>
          <p:nvPr/>
        </p:nvCxnSpPr>
        <p:spPr>
          <a:xfrm flipV="1">
            <a:off x="2399386" y="2965014"/>
            <a:ext cx="288032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553341" y="261459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a</a:t>
            </a:r>
            <a:r>
              <a:rPr kumimoji="1" lang="en-US" altLang="ja-JP" sz="2000" dirty="0" smtClean="0"/>
              <a:t>5 helix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44" y="155679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a</a:t>
            </a:r>
            <a:r>
              <a:rPr kumimoji="1" lang="en-US" altLang="ja-JP" sz="2000" dirty="0" smtClean="0"/>
              <a:t>10 helix</a:t>
            </a:r>
            <a:endParaRPr kumimoji="1" lang="ja-JP" altLang="en-US" sz="2000" dirty="0"/>
          </a:p>
        </p:txBody>
      </p:sp>
      <p:cxnSp>
        <p:nvCxnSpPr>
          <p:cNvPr id="19" name="直線コネクタ 18"/>
          <p:cNvCxnSpPr>
            <a:stCxn id="10" idx="0"/>
          </p:cNvCxnSpPr>
          <p:nvPr/>
        </p:nvCxnSpPr>
        <p:spPr>
          <a:xfrm flipH="1" flipV="1">
            <a:off x="363284" y="1956902"/>
            <a:ext cx="201683" cy="3122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07300" y="4499828"/>
            <a:ext cx="240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(Original PDB structure)</a:t>
            </a:r>
            <a:endParaRPr kumimoji="1" lang="ja-JP" altLang="en-US" dirty="0"/>
          </a:p>
        </p:txBody>
      </p:sp>
      <p:pic>
        <p:nvPicPr>
          <p:cNvPr id="26" name="図 25" descr="Integ_NPT_Rlx-CALB_poly8bAla_NaTol_ed_0003_NPT_EXT_0002-0051_Helix5_Helix10.bmp"/>
          <p:cNvPicPr>
            <a:picLocks noChangeAspect="1"/>
          </p:cNvPicPr>
          <p:nvPr/>
        </p:nvPicPr>
        <p:blipFill>
          <a:blip r:embed="rId4" cstate="print"/>
          <a:srcRect l="11906" r="11906"/>
          <a:stretch>
            <a:fillRect/>
          </a:stretch>
        </p:blipFill>
        <p:spPr>
          <a:xfrm>
            <a:off x="6300192" y="2295744"/>
            <a:ext cx="2306734" cy="2893386"/>
          </a:xfrm>
          <a:prstGeom prst="rect">
            <a:avLst/>
          </a:prstGeom>
        </p:spPr>
      </p:pic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139952" y="980728"/>
            <a:ext cx="3680431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helix: </a:t>
            </a:r>
            <a:r>
              <a:rPr lang="en-US" altLang="ja-JP" sz="28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GPLDALA</a:t>
            </a:r>
            <a:r>
              <a:rPr lang="en-US" altLang="ja-JP" sz="28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</a:t>
            </a:r>
            <a:endParaRPr lang="ja-JP" altLang="en-US" sz="2800" b="1" baseline="30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5089" y="5243716"/>
            <a:ext cx="838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n-US" altLang="ja-JP" sz="2400" dirty="0" smtClean="0">
                <a:latin typeface="Symbol" pitchFamily="18" charset="2"/>
              </a:rPr>
              <a:t>a</a:t>
            </a:r>
            <a:r>
              <a:rPr lang="en-US" altLang="ja-JP" sz="2400" dirty="0" smtClean="0"/>
              <a:t>5 helix is unfolded: this could be due to the relatively higher temperature (90 </a:t>
            </a:r>
            <a:r>
              <a:rPr lang="en-US" altLang="ja-JP" sz="2400" dirty="0" smtClean="0">
                <a:latin typeface="Arial"/>
                <a:cs typeface="Arial"/>
              </a:rPr>
              <a:t>˚C</a:t>
            </a:r>
            <a:r>
              <a:rPr lang="en-US" altLang="ja-JP" sz="2400" dirty="0" smtClean="0"/>
              <a:t>).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n-US" altLang="ja-JP" sz="2400" dirty="0" smtClean="0"/>
              <a:t>Poly(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) in the middle and right panels mainly make contact with Pro143 and Leu147, respectively.</a:t>
            </a:r>
            <a:endParaRPr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35896" y="170254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The polymer interacts with CALB’s surface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28184" y="155679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The polymer is unfolded and occupies the active site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9788" y="148281"/>
            <a:ext cx="8358676" cy="120032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Suggestion on improvement of polymerization reaction performance (1)</a:t>
            </a:r>
            <a:endParaRPr kumimoji="1" lang="ja-JP" altLang="en-US" sz="3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628800"/>
            <a:ext cx="45786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/>
              <a:t>Only </a:t>
            </a:r>
            <a:r>
              <a:rPr lang="en-US" altLang="ja-JP" sz="2400" b="1" i="1" dirty="0" smtClean="0"/>
              <a:t>3 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-</a:t>
            </a:r>
            <a:r>
              <a:rPr lang="en-US" altLang="ja-JP" sz="2400" b="1" i="1" dirty="0" err="1" smtClean="0"/>
              <a:t>alanine</a:t>
            </a:r>
            <a:r>
              <a:rPr lang="en-US" altLang="ja-JP" sz="2400" b="1" i="1" dirty="0" smtClean="0"/>
              <a:t> residues can stay inside the active site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kumimoji="1" lang="en-US" altLang="ja-JP" sz="2000" dirty="0" smtClean="0"/>
              <a:t>The polymer is not packed in the active site, which would allows </a:t>
            </a:r>
            <a:r>
              <a:rPr kumimoji="1" lang="en-US" altLang="ja-JP" sz="2000" dirty="0" smtClean="0">
                <a:latin typeface="Symbol" pitchFamily="18" charset="2"/>
              </a:rPr>
              <a:t>b</a:t>
            </a:r>
            <a:r>
              <a:rPr kumimoji="1" lang="en-US" altLang="ja-JP" sz="2000" dirty="0" smtClean="0"/>
              <a:t>-</a:t>
            </a:r>
            <a:r>
              <a:rPr kumimoji="1" lang="en-US" altLang="ja-JP" sz="2000" dirty="0" err="1" smtClean="0"/>
              <a:t>lactam</a:t>
            </a:r>
            <a:r>
              <a:rPr kumimoji="1" lang="en-US" altLang="ja-JP" sz="2000" dirty="0" smtClean="0"/>
              <a:t> to access Ser105.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ja-JP" sz="2000" dirty="0" smtClean="0"/>
              <a:t>Meanwhile, the polymer should be anchored on the surface of CALB, or it would be released.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kumimoji="1" lang="en-US" altLang="ja-JP" sz="2000" dirty="0" smtClean="0"/>
              <a:t>It could thus be assumed that modification of CALB surface affects the reaction through stabilization of the polymer</a:t>
            </a:r>
          </a:p>
          <a:p>
            <a:pPr algn="just"/>
            <a:endParaRPr lang="en-US" altLang="ja-JP" sz="1200" b="1" dirty="0" smtClean="0"/>
          </a:p>
        </p:txBody>
      </p:sp>
      <p:pic>
        <p:nvPicPr>
          <p:cNvPr id="6" name="Picture 2" descr="C:\Users\kurisaki\Documents\PD_at_Nagoya-u\Project_EnzymaticPolymerization\_Theme-1_CALB_ring-open-polymerization\PMF_CALB-bAla\_5_Analyze_Traj\Integ_NPT_Rlx-CALB_poly8bAla_NaTol_ed_0001_NPT_EXT_0002-0050.bmp"/>
          <p:cNvPicPr>
            <a:picLocks noChangeAspect="1" noChangeArrowheads="1"/>
          </p:cNvPicPr>
          <p:nvPr/>
        </p:nvPicPr>
        <p:blipFill>
          <a:blip r:embed="rId2" cstate="print"/>
          <a:srcRect l="9525" t="14951" r="19050"/>
          <a:stretch>
            <a:fillRect/>
          </a:stretch>
        </p:blipFill>
        <p:spPr bwMode="auto">
          <a:xfrm>
            <a:off x="5379241" y="1671276"/>
            <a:ext cx="3369223" cy="3834928"/>
          </a:xfrm>
          <a:prstGeom prst="rect">
            <a:avLst/>
          </a:prstGeom>
          <a:noFill/>
        </p:spPr>
      </p:pic>
      <p:sp>
        <p:nvSpPr>
          <p:cNvPr id="7" name="右中かっこ 6"/>
          <p:cNvSpPr/>
          <p:nvPr/>
        </p:nvSpPr>
        <p:spPr>
          <a:xfrm rot="10629331">
            <a:off x="6396916" y="3784541"/>
            <a:ext cx="288032" cy="1003315"/>
          </a:xfrm>
          <a:prstGeom prst="rightBrace">
            <a:avLst>
              <a:gd name="adj1" fmla="val 5319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831504" y="3329106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stCxn id="8" idx="7"/>
          </p:cNvCxnSpPr>
          <p:nvPr/>
        </p:nvCxnSpPr>
        <p:spPr>
          <a:xfrm flipV="1">
            <a:off x="7261743" y="2060849"/>
            <a:ext cx="478609" cy="135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452320" y="1700808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1" y="558258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Analyze interaction between CALB and the polymer, and introduce points mutation to promote stability of the complex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9" y="2142723"/>
            <a:ext cx="48245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1" i="1" dirty="0" smtClean="0"/>
              <a:t>Poly(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-</a:t>
            </a:r>
            <a:r>
              <a:rPr lang="en-US" altLang="ja-JP" sz="2400" b="1" i="1" dirty="0" err="1" smtClean="0"/>
              <a:t>alanine</a:t>
            </a:r>
            <a:r>
              <a:rPr lang="en-US" altLang="ja-JP" sz="2400" b="1" i="1" dirty="0" smtClean="0"/>
              <a:t>)</a:t>
            </a:r>
            <a:r>
              <a:rPr lang="en-US" altLang="ja-JP" sz="2400" b="1" i="1" baseline="-25000" dirty="0" smtClean="0"/>
              <a:t>8</a:t>
            </a:r>
            <a:r>
              <a:rPr lang="en-US" altLang="ja-JP" sz="2400" b="1" i="1" dirty="0" smtClean="0"/>
              <a:t> assumes folded conformations and sometime leaves from the active site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ja-JP" sz="2000" dirty="0" smtClean="0"/>
              <a:t>Folding should prevent </a:t>
            </a:r>
            <a:r>
              <a:rPr lang="en-US" altLang="ja-JP" sz="2000" dirty="0" smtClean="0">
                <a:latin typeface="Symbol" pitchFamily="18" charset="2"/>
              </a:rPr>
              <a:t>b</a:t>
            </a:r>
            <a:r>
              <a:rPr lang="en-US" altLang="ja-JP" sz="2000" dirty="0" smtClean="0"/>
              <a:t>-</a:t>
            </a:r>
            <a:r>
              <a:rPr lang="en-US" altLang="ja-JP" sz="2000" dirty="0" err="1" smtClean="0"/>
              <a:t>lactam</a:t>
            </a:r>
            <a:r>
              <a:rPr lang="en-US" altLang="ja-JP" sz="2000" dirty="0" smtClean="0"/>
              <a:t> access to the active site and also polymerization reaction itself.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If such folding could be blocked, it would promote </a:t>
            </a:r>
            <a:r>
              <a:rPr lang="en-US" altLang="ja-JP" sz="2000" dirty="0" smtClean="0">
                <a:latin typeface="Symbol" pitchFamily="18" charset="2"/>
              </a:rPr>
              <a:t>b</a:t>
            </a:r>
            <a:r>
              <a:rPr lang="en-US" altLang="ja-JP" sz="2000" dirty="0" smtClean="0"/>
              <a:t>-</a:t>
            </a:r>
            <a:r>
              <a:rPr lang="en-US" altLang="ja-JP" sz="2000" dirty="0" err="1" smtClean="0"/>
              <a:t>lactam</a:t>
            </a:r>
            <a:r>
              <a:rPr lang="en-US" altLang="ja-JP" sz="2000" dirty="0" smtClean="0"/>
              <a:t> access and CALB-polymer interaction, enhancing the reaction, accordingly </a:t>
            </a:r>
          </a:p>
          <a:p>
            <a:pPr algn="just">
              <a:buFont typeface="Arial" pitchFamily="34" charset="0"/>
              <a:buChar char="•"/>
            </a:pP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788" y="148281"/>
            <a:ext cx="8358676" cy="120032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Suggestion on improvement of polymerization reaction performance (2)</a:t>
            </a:r>
            <a:endParaRPr kumimoji="1" lang="ja-JP" altLang="en-US" sz="3600" b="1" dirty="0"/>
          </a:p>
        </p:txBody>
      </p:sp>
      <p:pic>
        <p:nvPicPr>
          <p:cNvPr id="5" name="Picture 6" descr="C:\Users\kurisaki\Documents\PD_at_Nagoya-u\Project_EnzymaticPolymerization\_Theme-1_CALB_ring-open-polymerization\PMF_CALB-bAla\_5_Analyze_Traj\Integ_NPT_Rlx-CALB_poly8bAla_NaTol_ed_0005_NPT_EXT_0002-0051.bmp"/>
          <p:cNvPicPr>
            <a:picLocks noChangeAspect="1" noChangeArrowheads="1"/>
          </p:cNvPicPr>
          <p:nvPr/>
        </p:nvPicPr>
        <p:blipFill>
          <a:blip r:embed="rId2" cstate="print"/>
          <a:srcRect l="11906" t="7475" r="4762" b="4984"/>
          <a:stretch>
            <a:fillRect/>
          </a:stretch>
        </p:blipFill>
        <p:spPr bwMode="auto">
          <a:xfrm>
            <a:off x="5282141" y="1916832"/>
            <a:ext cx="3787896" cy="3803616"/>
          </a:xfrm>
          <a:prstGeom prst="rect">
            <a:avLst/>
          </a:prstGeom>
          <a:noFill/>
        </p:spPr>
      </p:pic>
      <p:sp>
        <p:nvSpPr>
          <p:cNvPr id="7" name="円/楕円 6"/>
          <p:cNvSpPr/>
          <p:nvPr/>
        </p:nvSpPr>
        <p:spPr>
          <a:xfrm>
            <a:off x="6804248" y="3461252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H="1" flipV="1">
            <a:off x="6300192" y="2492896"/>
            <a:ext cx="628194" cy="10279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724128" y="2134977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5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3403616" cy="131556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95536" y="4716433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ja-JP" sz="1600" dirty="0" smtClean="0"/>
              <a:t>Maximum  degree of polymerization(</a:t>
            </a:r>
            <a:r>
              <a:rPr lang="en-US" altLang="ja-JP" sz="1600" dirty="0" err="1" smtClean="0"/>
              <a:t>DP</a:t>
            </a:r>
            <a:r>
              <a:rPr lang="en-US" altLang="ja-JP" sz="1600" baseline="-25000" dirty="0" err="1" smtClean="0"/>
              <a:t>max</a:t>
            </a:r>
            <a:r>
              <a:rPr lang="en-US" altLang="ja-JP" sz="1600" dirty="0" smtClean="0"/>
              <a:t>) = 78</a:t>
            </a:r>
          </a:p>
          <a:p>
            <a:pPr marL="3175" lvl="1"/>
            <a:r>
              <a:rPr lang="en-US" altLang="ja-JP" sz="1600" dirty="0" smtClean="0"/>
              <a:t>Average DP = 29</a:t>
            </a:r>
            <a:endParaRPr lang="en-US" altLang="ja-JP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1" y="5406315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Find a compound which breaks </a:t>
            </a:r>
            <a:r>
              <a:rPr kumimoji="1" lang="en-US" altLang="ja-JP" sz="2400" b="1" i="1" dirty="0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-peptide structure, and confirm that it is irrelevant to polymerization reaction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9788" y="148281"/>
            <a:ext cx="8358676" cy="120032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Suggestion on improvement of polymerization reaction performance (2)</a:t>
            </a:r>
            <a:endParaRPr lang="en-US" altLang="ja-JP" sz="3600" b="1" i="1" dirty="0" smtClean="0"/>
          </a:p>
        </p:txBody>
      </p:sp>
      <p:sp>
        <p:nvSpPr>
          <p:cNvPr id="9" name="ストライプ矢印 8"/>
          <p:cNvSpPr/>
          <p:nvPr/>
        </p:nvSpPr>
        <p:spPr>
          <a:xfrm rot="10800000">
            <a:off x="4860033" y="3933056"/>
            <a:ext cx="526360" cy="484632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342900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There is no -NH group in this polymer so that it would not form intra-molecular interaction thus assuming partially or fully extended conformation frequently.</a:t>
            </a:r>
            <a:endParaRPr kumimoji="1" lang="ja-JP" alt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61396" cy="122413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23528" y="270892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ja-JP" sz="1600" dirty="0" smtClean="0"/>
              <a:t>Maximum  degree of polymerization(</a:t>
            </a:r>
            <a:r>
              <a:rPr lang="en-US" altLang="ja-JP" sz="1600" dirty="0" err="1" smtClean="0"/>
              <a:t>DP</a:t>
            </a:r>
            <a:r>
              <a:rPr lang="en-US" altLang="ja-JP" sz="1600" baseline="-25000" dirty="0" err="1" smtClean="0"/>
              <a:t>max</a:t>
            </a:r>
            <a:r>
              <a:rPr lang="en-US" altLang="ja-JP" sz="1600" dirty="0" smtClean="0"/>
              <a:t>) = 18</a:t>
            </a:r>
          </a:p>
          <a:p>
            <a:pPr marL="3175" lvl="1"/>
            <a:r>
              <a:rPr lang="en-US" altLang="ja-JP" sz="1600" dirty="0" smtClean="0"/>
              <a:t>Average DP = 8</a:t>
            </a:r>
            <a:endParaRPr lang="en-US" altLang="ja-JP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0112" y="165260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There are –CO and -NH groups in this polymer. It can form intra-molecular interaction and folded conformation.</a:t>
            </a:r>
            <a:endParaRPr kumimoji="1" lang="ja-JP" altLang="en-US" dirty="0"/>
          </a:p>
        </p:txBody>
      </p:sp>
      <p:sp>
        <p:nvSpPr>
          <p:cNvPr id="14" name="ストライプ矢印 13"/>
          <p:cNvSpPr/>
          <p:nvPr/>
        </p:nvSpPr>
        <p:spPr>
          <a:xfrm rot="10800000">
            <a:off x="4860032" y="1988840"/>
            <a:ext cx="526360" cy="484632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9"/>
          <p:cNvSpPr/>
          <p:nvPr/>
        </p:nvSpPr>
        <p:spPr>
          <a:xfrm>
            <a:off x="108712" y="6464369"/>
            <a:ext cx="619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K. Loos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Biomacromolecules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2014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234-241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トライプ矢印 37"/>
          <p:cNvSpPr/>
          <p:nvPr/>
        </p:nvSpPr>
        <p:spPr>
          <a:xfrm rot="5400000">
            <a:off x="2663431" y="3949224"/>
            <a:ext cx="631513" cy="846825"/>
          </a:xfrm>
          <a:prstGeom prst="stripedRightArrow">
            <a:avLst>
              <a:gd name="adj1" fmla="val 30974"/>
              <a:gd name="adj2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CALB_poly8bAla_SMD-001_SMD-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2952328" cy="2821378"/>
          </a:xfrm>
          <a:prstGeom prst="rect">
            <a:avLst/>
          </a:prstGeom>
        </p:spPr>
      </p:pic>
      <p:sp>
        <p:nvSpPr>
          <p:cNvPr id="31" name="円/楕円 30"/>
          <p:cNvSpPr/>
          <p:nvPr/>
        </p:nvSpPr>
        <p:spPr>
          <a:xfrm>
            <a:off x="2915816" y="3244914"/>
            <a:ext cx="251584" cy="251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>
            <a:stCxn id="31" idx="1"/>
          </p:cNvCxnSpPr>
          <p:nvPr/>
        </p:nvCxnSpPr>
        <p:spPr>
          <a:xfrm flipH="1" flipV="1">
            <a:off x="2339752" y="2803864"/>
            <a:ext cx="612908" cy="4778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487507" y="2515832"/>
            <a:ext cx="96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cxnSp>
        <p:nvCxnSpPr>
          <p:cNvPr id="36" name="直線コネクタ 35"/>
          <p:cNvCxnSpPr/>
          <p:nvPr/>
        </p:nvCxnSpPr>
        <p:spPr>
          <a:xfrm flipH="1" flipV="1">
            <a:off x="2123728" y="4253026"/>
            <a:ext cx="130146" cy="17352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2186483" y="4325034"/>
            <a:ext cx="2025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</a:t>
            </a:r>
            <a:r>
              <a:rPr kumimoji="1" lang="en-US" altLang="ja-JP" sz="2000" dirty="0" smtClean="0"/>
              <a:t>oly(</a:t>
            </a:r>
            <a:r>
              <a:rPr kumimoji="1" lang="en-US" altLang="ja-JP" sz="2000" dirty="0" smtClean="0">
                <a:latin typeface="Symbol" pitchFamily="18" charset="2"/>
              </a:rPr>
              <a:t>b</a:t>
            </a:r>
            <a:r>
              <a:rPr kumimoji="1" lang="en-US" altLang="ja-JP" sz="2000" dirty="0" smtClean="0"/>
              <a:t>-</a:t>
            </a:r>
            <a:r>
              <a:rPr kumimoji="1" lang="en-US" altLang="ja-JP" sz="2000" dirty="0" err="1" smtClean="0"/>
              <a:t>alanine</a:t>
            </a:r>
            <a:r>
              <a:rPr kumimoji="1" lang="en-US" altLang="ja-JP" sz="2000" dirty="0" smtClean="0"/>
              <a:t>)</a:t>
            </a:r>
            <a:r>
              <a:rPr kumimoji="1" lang="en-US" altLang="ja-JP" sz="2000" baseline="-25000" dirty="0" smtClean="0"/>
              <a:t>8</a:t>
            </a:r>
            <a:endParaRPr kumimoji="1" lang="ja-JP" altLang="en-US" sz="2000" baseline="-2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789" y="148281"/>
            <a:ext cx="8574700" cy="120032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Effect of polymer length on </a:t>
            </a:r>
            <a:r>
              <a:rPr lang="en-US" altLang="ja-JP" sz="3600" b="1" dirty="0" smtClean="0">
                <a:latin typeface="Symbol" pitchFamily="18" charset="2"/>
              </a:rPr>
              <a:t>b</a:t>
            </a:r>
            <a:r>
              <a:rPr lang="en-US" altLang="ja-JP" sz="3600" b="1" dirty="0" smtClean="0"/>
              <a:t>-</a:t>
            </a:r>
            <a:r>
              <a:rPr lang="en-US" altLang="ja-JP" sz="3600" b="1" dirty="0" err="1" smtClean="0"/>
              <a:t>lactam</a:t>
            </a:r>
            <a:r>
              <a:rPr lang="en-US" altLang="ja-JP" sz="3600" b="1" dirty="0" smtClean="0"/>
              <a:t> access to the active site</a:t>
            </a:r>
            <a:endParaRPr kumimoji="1" lang="ja-JP" altLang="en-US" sz="3600" b="1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5797933" y="3140968"/>
            <a:ext cx="0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797933" y="5710943"/>
            <a:ext cx="29523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619011" y="2708920"/>
            <a:ext cx="13581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active site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4535625" y="4289078"/>
            <a:ext cx="180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ctivation energy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71202" y="2708920"/>
            <a:ext cx="15492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bulk solvent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85965" y="5795972"/>
            <a:ext cx="206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Reaction coordinate</a:t>
            </a:r>
            <a:endParaRPr kumimoji="1" lang="ja-JP" altLang="en-US" dirty="0"/>
          </a:p>
        </p:txBody>
      </p:sp>
      <p:sp>
        <p:nvSpPr>
          <p:cNvPr id="26" name="フリーフォーム 25"/>
          <p:cNvSpPr/>
          <p:nvPr/>
        </p:nvSpPr>
        <p:spPr>
          <a:xfrm>
            <a:off x="6085965" y="4659186"/>
            <a:ext cx="2177683" cy="940905"/>
          </a:xfrm>
          <a:custGeom>
            <a:avLst/>
            <a:gdLst>
              <a:gd name="connsiteX0" fmla="*/ 0 w 2196547"/>
              <a:gd name="connsiteY0" fmla="*/ 530088 h 940905"/>
              <a:gd name="connsiteX1" fmla="*/ 646043 w 2196547"/>
              <a:gd name="connsiteY1" fmla="*/ 480392 h 940905"/>
              <a:gd name="connsiteX2" fmla="*/ 1043608 w 2196547"/>
              <a:gd name="connsiteY2" fmla="*/ 53009 h 940905"/>
              <a:gd name="connsiteX3" fmla="*/ 1500808 w 2196547"/>
              <a:gd name="connsiteY3" fmla="*/ 798444 h 940905"/>
              <a:gd name="connsiteX4" fmla="*/ 2196547 w 2196547"/>
              <a:gd name="connsiteY4" fmla="*/ 907775 h 940905"/>
              <a:gd name="connsiteX0" fmla="*/ 0 w 2177683"/>
              <a:gd name="connsiteY0" fmla="*/ 570656 h 940905"/>
              <a:gd name="connsiteX1" fmla="*/ 627179 w 2177683"/>
              <a:gd name="connsiteY1" fmla="*/ 480392 h 940905"/>
              <a:gd name="connsiteX2" fmla="*/ 1024744 w 2177683"/>
              <a:gd name="connsiteY2" fmla="*/ 53009 h 940905"/>
              <a:gd name="connsiteX3" fmla="*/ 1481944 w 2177683"/>
              <a:gd name="connsiteY3" fmla="*/ 798444 h 940905"/>
              <a:gd name="connsiteX4" fmla="*/ 2177683 w 2177683"/>
              <a:gd name="connsiteY4" fmla="*/ 907775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683" h="940905">
                <a:moveTo>
                  <a:pt x="0" y="570656"/>
                </a:moveTo>
                <a:cubicBezTo>
                  <a:pt x="236054" y="585564"/>
                  <a:pt x="456388" y="566667"/>
                  <a:pt x="627179" y="480392"/>
                </a:cubicBezTo>
                <a:cubicBezTo>
                  <a:pt x="797970" y="394117"/>
                  <a:pt x="882283" y="0"/>
                  <a:pt x="1024744" y="53009"/>
                </a:cubicBezTo>
                <a:cubicBezTo>
                  <a:pt x="1167205" y="106018"/>
                  <a:pt x="1289788" y="655983"/>
                  <a:pt x="1481944" y="798444"/>
                </a:cubicBezTo>
                <a:cubicBezTo>
                  <a:pt x="1674100" y="940905"/>
                  <a:pt x="1925891" y="924340"/>
                  <a:pt x="2177683" y="90777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リーフォーム 27"/>
          <p:cNvSpPr/>
          <p:nvPr/>
        </p:nvSpPr>
        <p:spPr>
          <a:xfrm>
            <a:off x="6049961" y="4096826"/>
            <a:ext cx="2268252" cy="1564422"/>
          </a:xfrm>
          <a:custGeom>
            <a:avLst/>
            <a:gdLst>
              <a:gd name="connsiteX0" fmla="*/ 0 w 2196547"/>
              <a:gd name="connsiteY0" fmla="*/ 530088 h 940905"/>
              <a:gd name="connsiteX1" fmla="*/ 646043 w 2196547"/>
              <a:gd name="connsiteY1" fmla="*/ 480392 h 940905"/>
              <a:gd name="connsiteX2" fmla="*/ 1043608 w 2196547"/>
              <a:gd name="connsiteY2" fmla="*/ 53009 h 940905"/>
              <a:gd name="connsiteX3" fmla="*/ 1500808 w 2196547"/>
              <a:gd name="connsiteY3" fmla="*/ 798444 h 940905"/>
              <a:gd name="connsiteX4" fmla="*/ 2196547 w 2196547"/>
              <a:gd name="connsiteY4" fmla="*/ 907775 h 940905"/>
              <a:gd name="connsiteX0" fmla="*/ 0 w 2196547"/>
              <a:gd name="connsiteY0" fmla="*/ 1015145 h 1506805"/>
              <a:gd name="connsiteX1" fmla="*/ 646043 w 2196547"/>
              <a:gd name="connsiteY1" fmla="*/ 965449 h 1506805"/>
              <a:gd name="connsiteX2" fmla="*/ 1008112 w 2196547"/>
              <a:gd name="connsiteY2" fmla="*/ 53009 h 1506805"/>
              <a:gd name="connsiteX3" fmla="*/ 1500808 w 2196547"/>
              <a:gd name="connsiteY3" fmla="*/ 1283501 h 1506805"/>
              <a:gd name="connsiteX4" fmla="*/ 2196547 w 2196547"/>
              <a:gd name="connsiteY4" fmla="*/ 1392832 h 1506805"/>
              <a:gd name="connsiteX0" fmla="*/ 107674 w 2304221"/>
              <a:gd name="connsiteY0" fmla="*/ 1015145 h 1506805"/>
              <a:gd name="connsiteX1" fmla="*/ 107674 w 2304221"/>
              <a:gd name="connsiteY1" fmla="*/ 1061121 h 1506805"/>
              <a:gd name="connsiteX2" fmla="*/ 753717 w 2304221"/>
              <a:gd name="connsiteY2" fmla="*/ 965449 h 1506805"/>
              <a:gd name="connsiteX3" fmla="*/ 1115786 w 2304221"/>
              <a:gd name="connsiteY3" fmla="*/ 53009 h 1506805"/>
              <a:gd name="connsiteX4" fmla="*/ 1608482 w 2304221"/>
              <a:gd name="connsiteY4" fmla="*/ 1283501 h 1506805"/>
              <a:gd name="connsiteX5" fmla="*/ 2304221 w 2304221"/>
              <a:gd name="connsiteY5" fmla="*/ 1392832 h 1506805"/>
              <a:gd name="connsiteX0" fmla="*/ 0 w 2340563"/>
              <a:gd name="connsiteY0" fmla="*/ 1061121 h 1506805"/>
              <a:gd name="connsiteX1" fmla="*/ 144016 w 2340563"/>
              <a:gd name="connsiteY1" fmla="*/ 1061121 h 1506805"/>
              <a:gd name="connsiteX2" fmla="*/ 790059 w 2340563"/>
              <a:gd name="connsiteY2" fmla="*/ 965449 h 1506805"/>
              <a:gd name="connsiteX3" fmla="*/ 1152128 w 2340563"/>
              <a:gd name="connsiteY3" fmla="*/ 53009 h 1506805"/>
              <a:gd name="connsiteX4" fmla="*/ 1644824 w 2340563"/>
              <a:gd name="connsiteY4" fmla="*/ 1283501 h 1506805"/>
              <a:gd name="connsiteX5" fmla="*/ 2340563 w 2340563"/>
              <a:gd name="connsiteY5" fmla="*/ 1392832 h 1506805"/>
              <a:gd name="connsiteX0" fmla="*/ 0 w 2376264"/>
              <a:gd name="connsiteY0" fmla="*/ 1061121 h 1511526"/>
              <a:gd name="connsiteX1" fmla="*/ 144016 w 2376264"/>
              <a:gd name="connsiteY1" fmla="*/ 1061121 h 1511526"/>
              <a:gd name="connsiteX2" fmla="*/ 790059 w 2376264"/>
              <a:gd name="connsiteY2" fmla="*/ 965449 h 1511526"/>
              <a:gd name="connsiteX3" fmla="*/ 1152128 w 2376264"/>
              <a:gd name="connsiteY3" fmla="*/ 53009 h 1511526"/>
              <a:gd name="connsiteX4" fmla="*/ 1644824 w 2376264"/>
              <a:gd name="connsiteY4" fmla="*/ 1283501 h 1511526"/>
              <a:gd name="connsiteX5" fmla="*/ 2376264 w 2376264"/>
              <a:gd name="connsiteY5" fmla="*/ 1421161 h 1511526"/>
              <a:gd name="connsiteX0" fmla="*/ 107674 w 2339922"/>
              <a:gd name="connsiteY0" fmla="*/ 1008112 h 1511526"/>
              <a:gd name="connsiteX1" fmla="*/ 107674 w 2339922"/>
              <a:gd name="connsiteY1" fmla="*/ 1061121 h 1511526"/>
              <a:gd name="connsiteX2" fmla="*/ 753717 w 2339922"/>
              <a:gd name="connsiteY2" fmla="*/ 965449 h 1511526"/>
              <a:gd name="connsiteX3" fmla="*/ 1115786 w 2339922"/>
              <a:gd name="connsiteY3" fmla="*/ 53009 h 1511526"/>
              <a:gd name="connsiteX4" fmla="*/ 1608482 w 2339922"/>
              <a:gd name="connsiteY4" fmla="*/ 1283501 h 1511526"/>
              <a:gd name="connsiteX5" fmla="*/ 2339922 w 2339922"/>
              <a:gd name="connsiteY5" fmla="*/ 1421161 h 1511526"/>
              <a:gd name="connsiteX0" fmla="*/ 107674 w 2339922"/>
              <a:gd name="connsiteY0" fmla="*/ 1008112 h 1511526"/>
              <a:gd name="connsiteX1" fmla="*/ 107674 w 2339922"/>
              <a:gd name="connsiteY1" fmla="*/ 1061121 h 1511526"/>
              <a:gd name="connsiteX2" fmla="*/ 753717 w 2339922"/>
              <a:gd name="connsiteY2" fmla="*/ 965449 h 1511526"/>
              <a:gd name="connsiteX3" fmla="*/ 1115786 w 2339922"/>
              <a:gd name="connsiteY3" fmla="*/ 53009 h 1511526"/>
              <a:gd name="connsiteX4" fmla="*/ 1608482 w 2339922"/>
              <a:gd name="connsiteY4" fmla="*/ 1283501 h 1511526"/>
              <a:gd name="connsiteX5" fmla="*/ 2339922 w 2339922"/>
              <a:gd name="connsiteY5" fmla="*/ 1421161 h 1511526"/>
              <a:gd name="connsiteX0" fmla="*/ 108012 w 2340260"/>
              <a:gd name="connsiteY0" fmla="*/ 1061008 h 1564422"/>
              <a:gd name="connsiteX1" fmla="*/ 108012 w 2340260"/>
              <a:gd name="connsiteY1" fmla="*/ 1114017 h 1564422"/>
              <a:gd name="connsiteX2" fmla="*/ 756084 w 2340260"/>
              <a:gd name="connsiteY2" fmla="*/ 700968 h 1564422"/>
              <a:gd name="connsiteX3" fmla="*/ 1116124 w 2340260"/>
              <a:gd name="connsiteY3" fmla="*/ 105905 h 1564422"/>
              <a:gd name="connsiteX4" fmla="*/ 1608820 w 2340260"/>
              <a:gd name="connsiteY4" fmla="*/ 1336397 h 1564422"/>
              <a:gd name="connsiteX5" fmla="*/ 2340260 w 2340260"/>
              <a:gd name="connsiteY5" fmla="*/ 1474057 h 1564422"/>
              <a:gd name="connsiteX0" fmla="*/ 36004 w 2268252"/>
              <a:gd name="connsiteY0" fmla="*/ 1061008 h 1564422"/>
              <a:gd name="connsiteX1" fmla="*/ 108012 w 2268252"/>
              <a:gd name="connsiteY1" fmla="*/ 700968 h 1564422"/>
              <a:gd name="connsiteX2" fmla="*/ 684076 w 2268252"/>
              <a:gd name="connsiteY2" fmla="*/ 700968 h 1564422"/>
              <a:gd name="connsiteX3" fmla="*/ 1044116 w 2268252"/>
              <a:gd name="connsiteY3" fmla="*/ 105905 h 1564422"/>
              <a:gd name="connsiteX4" fmla="*/ 1536812 w 2268252"/>
              <a:gd name="connsiteY4" fmla="*/ 1336397 h 1564422"/>
              <a:gd name="connsiteX5" fmla="*/ 2268252 w 2268252"/>
              <a:gd name="connsiteY5" fmla="*/ 1474057 h 1564422"/>
              <a:gd name="connsiteX0" fmla="*/ 36004 w 2268252"/>
              <a:gd name="connsiteY0" fmla="*/ 700968 h 1564422"/>
              <a:gd name="connsiteX1" fmla="*/ 108012 w 2268252"/>
              <a:gd name="connsiteY1" fmla="*/ 700968 h 1564422"/>
              <a:gd name="connsiteX2" fmla="*/ 684076 w 2268252"/>
              <a:gd name="connsiteY2" fmla="*/ 700968 h 1564422"/>
              <a:gd name="connsiteX3" fmla="*/ 1044116 w 2268252"/>
              <a:gd name="connsiteY3" fmla="*/ 105905 h 1564422"/>
              <a:gd name="connsiteX4" fmla="*/ 1536812 w 2268252"/>
              <a:gd name="connsiteY4" fmla="*/ 1336397 h 1564422"/>
              <a:gd name="connsiteX5" fmla="*/ 2268252 w 2268252"/>
              <a:gd name="connsiteY5" fmla="*/ 1474057 h 156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8252" h="1564422">
                <a:moveTo>
                  <a:pt x="36004" y="700968"/>
                </a:moveTo>
                <a:cubicBezTo>
                  <a:pt x="38911" y="751835"/>
                  <a:pt x="0" y="700968"/>
                  <a:pt x="108012" y="700968"/>
                </a:cubicBezTo>
                <a:cubicBezTo>
                  <a:pt x="216024" y="700968"/>
                  <a:pt x="528059" y="800145"/>
                  <a:pt x="684076" y="700968"/>
                </a:cubicBezTo>
                <a:cubicBezTo>
                  <a:pt x="840093" y="601791"/>
                  <a:pt x="901993" y="0"/>
                  <a:pt x="1044116" y="105905"/>
                </a:cubicBezTo>
                <a:cubicBezTo>
                  <a:pt x="1186239" y="211810"/>
                  <a:pt x="1332789" y="1108372"/>
                  <a:pt x="1536812" y="1336397"/>
                </a:cubicBezTo>
                <a:cubicBezTo>
                  <a:pt x="1740835" y="1564422"/>
                  <a:pt x="2016460" y="1490622"/>
                  <a:pt x="2268252" y="1474057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97355" y="4869802"/>
            <a:ext cx="104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ligand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23993" y="4149080"/>
            <a:ext cx="9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1</a:t>
            </a:r>
            <a:r>
              <a:rPr kumimoji="1" lang="en-US" altLang="ja-JP" dirty="0" smtClean="0">
                <a:solidFill>
                  <a:srgbClr val="00B0F0"/>
                </a:solidFill>
              </a:rPr>
              <a:t> ligand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1682" y="1556792"/>
            <a:ext cx="7940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/>
              <a:t>‘Three </a:t>
            </a:r>
            <a:r>
              <a:rPr lang="en-US" altLang="ja-JP" sz="2800" i="1" dirty="0" smtClean="0">
                <a:latin typeface="Symbol" pitchFamily="18" charset="2"/>
              </a:rPr>
              <a:t>b</a:t>
            </a:r>
            <a:r>
              <a:rPr lang="en-US" altLang="ja-JP" sz="2800" i="1" dirty="0" smtClean="0"/>
              <a:t>-</a:t>
            </a:r>
            <a:r>
              <a:rPr lang="en-US" altLang="ja-JP" sz="2800" i="1" dirty="0" err="1" smtClean="0"/>
              <a:t>alanine</a:t>
            </a:r>
            <a:r>
              <a:rPr lang="en-US" altLang="ja-JP" sz="2800" i="1" dirty="0" smtClean="0"/>
              <a:t> residues are found in the active site.’</a:t>
            </a:r>
            <a:endParaRPr kumimoji="1" lang="ja-JP" altLang="en-US" sz="2800" i="1" dirty="0"/>
          </a:p>
        </p:txBody>
      </p:sp>
      <p:sp>
        <p:nvSpPr>
          <p:cNvPr id="33" name="フリーフォーム 32"/>
          <p:cNvSpPr/>
          <p:nvPr/>
        </p:nvSpPr>
        <p:spPr>
          <a:xfrm>
            <a:off x="6051059" y="3212976"/>
            <a:ext cx="2268252" cy="2428518"/>
          </a:xfrm>
          <a:custGeom>
            <a:avLst/>
            <a:gdLst>
              <a:gd name="connsiteX0" fmla="*/ 0 w 2196547"/>
              <a:gd name="connsiteY0" fmla="*/ 530088 h 940905"/>
              <a:gd name="connsiteX1" fmla="*/ 646043 w 2196547"/>
              <a:gd name="connsiteY1" fmla="*/ 480392 h 940905"/>
              <a:gd name="connsiteX2" fmla="*/ 1043608 w 2196547"/>
              <a:gd name="connsiteY2" fmla="*/ 53009 h 940905"/>
              <a:gd name="connsiteX3" fmla="*/ 1500808 w 2196547"/>
              <a:gd name="connsiteY3" fmla="*/ 798444 h 940905"/>
              <a:gd name="connsiteX4" fmla="*/ 2196547 w 2196547"/>
              <a:gd name="connsiteY4" fmla="*/ 907775 h 940905"/>
              <a:gd name="connsiteX0" fmla="*/ 0 w 2196547"/>
              <a:gd name="connsiteY0" fmla="*/ 1015145 h 1506805"/>
              <a:gd name="connsiteX1" fmla="*/ 646043 w 2196547"/>
              <a:gd name="connsiteY1" fmla="*/ 965449 h 1506805"/>
              <a:gd name="connsiteX2" fmla="*/ 1008112 w 2196547"/>
              <a:gd name="connsiteY2" fmla="*/ 53009 h 1506805"/>
              <a:gd name="connsiteX3" fmla="*/ 1500808 w 2196547"/>
              <a:gd name="connsiteY3" fmla="*/ 1283501 h 1506805"/>
              <a:gd name="connsiteX4" fmla="*/ 2196547 w 2196547"/>
              <a:gd name="connsiteY4" fmla="*/ 1392832 h 1506805"/>
              <a:gd name="connsiteX0" fmla="*/ 107674 w 2304221"/>
              <a:gd name="connsiteY0" fmla="*/ 1015145 h 1506805"/>
              <a:gd name="connsiteX1" fmla="*/ 107674 w 2304221"/>
              <a:gd name="connsiteY1" fmla="*/ 1061121 h 1506805"/>
              <a:gd name="connsiteX2" fmla="*/ 753717 w 2304221"/>
              <a:gd name="connsiteY2" fmla="*/ 965449 h 1506805"/>
              <a:gd name="connsiteX3" fmla="*/ 1115786 w 2304221"/>
              <a:gd name="connsiteY3" fmla="*/ 53009 h 1506805"/>
              <a:gd name="connsiteX4" fmla="*/ 1608482 w 2304221"/>
              <a:gd name="connsiteY4" fmla="*/ 1283501 h 1506805"/>
              <a:gd name="connsiteX5" fmla="*/ 2304221 w 2304221"/>
              <a:gd name="connsiteY5" fmla="*/ 1392832 h 1506805"/>
              <a:gd name="connsiteX0" fmla="*/ 0 w 2340563"/>
              <a:gd name="connsiteY0" fmla="*/ 1061121 h 1506805"/>
              <a:gd name="connsiteX1" fmla="*/ 144016 w 2340563"/>
              <a:gd name="connsiteY1" fmla="*/ 1061121 h 1506805"/>
              <a:gd name="connsiteX2" fmla="*/ 790059 w 2340563"/>
              <a:gd name="connsiteY2" fmla="*/ 965449 h 1506805"/>
              <a:gd name="connsiteX3" fmla="*/ 1152128 w 2340563"/>
              <a:gd name="connsiteY3" fmla="*/ 53009 h 1506805"/>
              <a:gd name="connsiteX4" fmla="*/ 1644824 w 2340563"/>
              <a:gd name="connsiteY4" fmla="*/ 1283501 h 1506805"/>
              <a:gd name="connsiteX5" fmla="*/ 2340563 w 2340563"/>
              <a:gd name="connsiteY5" fmla="*/ 1392832 h 1506805"/>
              <a:gd name="connsiteX0" fmla="*/ 0 w 2376264"/>
              <a:gd name="connsiteY0" fmla="*/ 1061121 h 1511526"/>
              <a:gd name="connsiteX1" fmla="*/ 144016 w 2376264"/>
              <a:gd name="connsiteY1" fmla="*/ 1061121 h 1511526"/>
              <a:gd name="connsiteX2" fmla="*/ 790059 w 2376264"/>
              <a:gd name="connsiteY2" fmla="*/ 965449 h 1511526"/>
              <a:gd name="connsiteX3" fmla="*/ 1152128 w 2376264"/>
              <a:gd name="connsiteY3" fmla="*/ 53009 h 1511526"/>
              <a:gd name="connsiteX4" fmla="*/ 1644824 w 2376264"/>
              <a:gd name="connsiteY4" fmla="*/ 1283501 h 1511526"/>
              <a:gd name="connsiteX5" fmla="*/ 2376264 w 2376264"/>
              <a:gd name="connsiteY5" fmla="*/ 1421161 h 1511526"/>
              <a:gd name="connsiteX0" fmla="*/ 107674 w 2339922"/>
              <a:gd name="connsiteY0" fmla="*/ 1008112 h 1511526"/>
              <a:gd name="connsiteX1" fmla="*/ 107674 w 2339922"/>
              <a:gd name="connsiteY1" fmla="*/ 1061121 h 1511526"/>
              <a:gd name="connsiteX2" fmla="*/ 753717 w 2339922"/>
              <a:gd name="connsiteY2" fmla="*/ 965449 h 1511526"/>
              <a:gd name="connsiteX3" fmla="*/ 1115786 w 2339922"/>
              <a:gd name="connsiteY3" fmla="*/ 53009 h 1511526"/>
              <a:gd name="connsiteX4" fmla="*/ 1608482 w 2339922"/>
              <a:gd name="connsiteY4" fmla="*/ 1283501 h 1511526"/>
              <a:gd name="connsiteX5" fmla="*/ 2339922 w 2339922"/>
              <a:gd name="connsiteY5" fmla="*/ 1421161 h 1511526"/>
              <a:gd name="connsiteX0" fmla="*/ 107674 w 2339922"/>
              <a:gd name="connsiteY0" fmla="*/ 1008112 h 1511526"/>
              <a:gd name="connsiteX1" fmla="*/ 107674 w 2339922"/>
              <a:gd name="connsiteY1" fmla="*/ 1061121 h 1511526"/>
              <a:gd name="connsiteX2" fmla="*/ 753717 w 2339922"/>
              <a:gd name="connsiteY2" fmla="*/ 965449 h 1511526"/>
              <a:gd name="connsiteX3" fmla="*/ 1115786 w 2339922"/>
              <a:gd name="connsiteY3" fmla="*/ 53009 h 1511526"/>
              <a:gd name="connsiteX4" fmla="*/ 1608482 w 2339922"/>
              <a:gd name="connsiteY4" fmla="*/ 1283501 h 1511526"/>
              <a:gd name="connsiteX5" fmla="*/ 2339922 w 2339922"/>
              <a:gd name="connsiteY5" fmla="*/ 1421161 h 1511526"/>
              <a:gd name="connsiteX0" fmla="*/ 108012 w 2340260"/>
              <a:gd name="connsiteY0" fmla="*/ 1061008 h 1564422"/>
              <a:gd name="connsiteX1" fmla="*/ 108012 w 2340260"/>
              <a:gd name="connsiteY1" fmla="*/ 1114017 h 1564422"/>
              <a:gd name="connsiteX2" fmla="*/ 756084 w 2340260"/>
              <a:gd name="connsiteY2" fmla="*/ 700968 h 1564422"/>
              <a:gd name="connsiteX3" fmla="*/ 1116124 w 2340260"/>
              <a:gd name="connsiteY3" fmla="*/ 105905 h 1564422"/>
              <a:gd name="connsiteX4" fmla="*/ 1608820 w 2340260"/>
              <a:gd name="connsiteY4" fmla="*/ 1336397 h 1564422"/>
              <a:gd name="connsiteX5" fmla="*/ 2340260 w 2340260"/>
              <a:gd name="connsiteY5" fmla="*/ 1474057 h 1564422"/>
              <a:gd name="connsiteX0" fmla="*/ 36004 w 2268252"/>
              <a:gd name="connsiteY0" fmla="*/ 1061008 h 1564422"/>
              <a:gd name="connsiteX1" fmla="*/ 108012 w 2268252"/>
              <a:gd name="connsiteY1" fmla="*/ 700968 h 1564422"/>
              <a:gd name="connsiteX2" fmla="*/ 684076 w 2268252"/>
              <a:gd name="connsiteY2" fmla="*/ 700968 h 1564422"/>
              <a:gd name="connsiteX3" fmla="*/ 1044116 w 2268252"/>
              <a:gd name="connsiteY3" fmla="*/ 105905 h 1564422"/>
              <a:gd name="connsiteX4" fmla="*/ 1536812 w 2268252"/>
              <a:gd name="connsiteY4" fmla="*/ 1336397 h 1564422"/>
              <a:gd name="connsiteX5" fmla="*/ 2268252 w 2268252"/>
              <a:gd name="connsiteY5" fmla="*/ 1474057 h 1564422"/>
              <a:gd name="connsiteX0" fmla="*/ 36004 w 2268252"/>
              <a:gd name="connsiteY0" fmla="*/ 700968 h 1564422"/>
              <a:gd name="connsiteX1" fmla="*/ 108012 w 2268252"/>
              <a:gd name="connsiteY1" fmla="*/ 700968 h 1564422"/>
              <a:gd name="connsiteX2" fmla="*/ 684076 w 2268252"/>
              <a:gd name="connsiteY2" fmla="*/ 700968 h 1564422"/>
              <a:gd name="connsiteX3" fmla="*/ 1044116 w 2268252"/>
              <a:gd name="connsiteY3" fmla="*/ 105905 h 1564422"/>
              <a:gd name="connsiteX4" fmla="*/ 1536812 w 2268252"/>
              <a:gd name="connsiteY4" fmla="*/ 1336397 h 1564422"/>
              <a:gd name="connsiteX5" fmla="*/ 2268252 w 2268252"/>
              <a:gd name="connsiteY5" fmla="*/ 1474057 h 156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8252" h="1564422">
                <a:moveTo>
                  <a:pt x="36004" y="700968"/>
                </a:moveTo>
                <a:cubicBezTo>
                  <a:pt x="38911" y="751835"/>
                  <a:pt x="0" y="700968"/>
                  <a:pt x="108012" y="700968"/>
                </a:cubicBezTo>
                <a:cubicBezTo>
                  <a:pt x="216024" y="700968"/>
                  <a:pt x="528059" y="800145"/>
                  <a:pt x="684076" y="700968"/>
                </a:cubicBezTo>
                <a:cubicBezTo>
                  <a:pt x="840093" y="601791"/>
                  <a:pt x="901993" y="0"/>
                  <a:pt x="1044116" y="105905"/>
                </a:cubicBezTo>
                <a:cubicBezTo>
                  <a:pt x="1186239" y="211810"/>
                  <a:pt x="1332789" y="1108372"/>
                  <a:pt x="1536812" y="1336397"/>
                </a:cubicBezTo>
                <a:cubicBezTo>
                  <a:pt x="1740835" y="1564422"/>
                  <a:pt x="2016460" y="1490622"/>
                  <a:pt x="2268252" y="147405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555677" y="3429000"/>
            <a:ext cx="10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&gt; 3</a:t>
            </a:r>
            <a:r>
              <a:rPr kumimoji="1" lang="en-US" altLang="ja-JP" dirty="0" smtClean="0">
                <a:solidFill>
                  <a:srgbClr val="FF0000"/>
                </a:solidFill>
              </a:rPr>
              <a:t> ligand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5719" y="4941168"/>
            <a:ext cx="4804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The activation barrier of </a:t>
            </a:r>
            <a:r>
              <a:rPr kumimoji="1" lang="en-US" altLang="ja-JP" sz="2400" dirty="0" smtClean="0">
                <a:latin typeface="Symbol" pitchFamily="18" charset="2"/>
              </a:rPr>
              <a:t>b</a:t>
            </a:r>
            <a:r>
              <a:rPr kumimoji="1" lang="en-US" altLang="ja-JP" sz="2400" dirty="0" smtClean="0"/>
              <a:t>-</a:t>
            </a:r>
            <a:r>
              <a:rPr kumimoji="1" lang="en-US" altLang="ja-JP" sz="2400" dirty="0" err="1" smtClean="0"/>
              <a:t>lactam</a:t>
            </a:r>
            <a:r>
              <a:rPr kumimoji="1" lang="en-US" altLang="ja-JP" sz="2400" dirty="0" smtClean="0"/>
              <a:t> access might </a:t>
            </a:r>
            <a:r>
              <a:rPr lang="en-US" altLang="ja-JP" sz="2400" dirty="0" smtClean="0"/>
              <a:t>not change </a:t>
            </a:r>
            <a:r>
              <a:rPr kumimoji="1" lang="en-US" altLang="ja-JP" sz="2400" dirty="0" smtClean="0"/>
              <a:t>after </a:t>
            </a:r>
            <a:r>
              <a:rPr kumimoji="1" lang="en-US" altLang="ja-JP" sz="2400" dirty="0" err="1" smtClean="0"/>
              <a:t>trimer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err="1" smtClean="0"/>
              <a:t>quadramer</a:t>
            </a:r>
            <a:r>
              <a:rPr kumimoji="1" lang="en-US" altLang="ja-JP" sz="2400" dirty="0" smtClean="0"/>
              <a:t> is generated.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95936" y="616793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baseline="30000" dirty="0" smtClean="0"/>
              <a:t>*</a:t>
            </a:r>
            <a:r>
              <a:rPr lang="en-US" altLang="ja-JP" dirty="0" smtClean="0"/>
              <a:t>Schematic image for the dependence of activation barrier for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lactam</a:t>
            </a:r>
            <a:r>
              <a:rPr lang="en-US" altLang="ja-JP" dirty="0" smtClean="0"/>
              <a:t> access on polymer length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34627" y="5632217"/>
            <a:ext cx="5075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smtClean="0"/>
              <a:t>Thank you for your attention</a:t>
            </a:r>
            <a:endParaRPr kumimoji="1" lang="ja-JP" altLang="en-US" sz="3200" b="1" i="1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788" y="148281"/>
            <a:ext cx="8358676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Supporting Information</a:t>
            </a:r>
            <a:endParaRPr kumimoji="1" lang="ja-JP" altLang="en-US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134" y="1260945"/>
            <a:ext cx="8904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ACE and NME denote acetyl and N-methyl amide groups, respectively.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3769876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</a:t>
            </a:r>
            <a:r>
              <a:rPr kumimoji="1" lang="en-US" altLang="ja-JP" sz="2800" baseline="-25000" dirty="0" smtClean="0"/>
              <a:t>3</a:t>
            </a:r>
            <a:r>
              <a:rPr kumimoji="1" lang="en-US" altLang="ja-JP" sz="2800" dirty="0" smtClean="0"/>
              <a:t>C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9016" y="2996008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O</a:t>
            </a:r>
            <a:endParaRPr kumimoji="1" lang="ja-JP" altLang="en-US" sz="28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1578400" y="3410780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650408" y="3410780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1187624" y="3747768"/>
            <a:ext cx="432048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619672" y="3765988"/>
            <a:ext cx="432048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555776" y="2947052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</a:t>
            </a:r>
            <a:r>
              <a:rPr kumimoji="1" lang="en-US" altLang="ja-JP" sz="2800" baseline="-25000" dirty="0" smtClean="0"/>
              <a:t>3</a:t>
            </a:r>
            <a:r>
              <a:rPr kumimoji="1" lang="en-US" altLang="ja-JP" sz="2800" dirty="0" smtClean="0"/>
              <a:t>C</a:t>
            </a:r>
            <a:endParaRPr kumimoji="1" lang="ja-JP" altLang="en-US" sz="2800" dirty="0"/>
          </a:p>
        </p:txBody>
      </p:sp>
      <p:cxnSp>
        <p:nvCxnSpPr>
          <p:cNvPr id="20" name="直線コネクタ 19"/>
          <p:cNvCxnSpPr/>
          <p:nvPr/>
        </p:nvCxnSpPr>
        <p:spPr>
          <a:xfrm flipH="1">
            <a:off x="3275856" y="2924944"/>
            <a:ext cx="432048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101532" y="2943164"/>
            <a:ext cx="432048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692536" y="266281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</a:t>
            </a:r>
            <a:endParaRPr kumimoji="1" lang="ja-JP" altLang="en-US" sz="2800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3882656" y="2564904"/>
            <a:ext cx="0" cy="2083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684852" y="2132856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H</a:t>
            </a:r>
            <a:endParaRPr kumimoji="1" lang="ja-JP" altLang="en-US" sz="2800" dirty="0"/>
          </a:p>
        </p:txBody>
      </p:sp>
      <p:sp>
        <p:nvSpPr>
          <p:cNvPr id="26" name="円/楕円 25"/>
          <p:cNvSpPr/>
          <p:nvPr/>
        </p:nvSpPr>
        <p:spPr>
          <a:xfrm>
            <a:off x="323528" y="2924944"/>
            <a:ext cx="2304256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 flipH="1" flipV="1">
            <a:off x="467544" y="1700808"/>
            <a:ext cx="504056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/>
          <p:cNvSpPr/>
          <p:nvPr/>
        </p:nvSpPr>
        <p:spPr>
          <a:xfrm>
            <a:off x="2555776" y="2060848"/>
            <a:ext cx="2304256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 flipH="1" flipV="1">
            <a:off x="1619672" y="1700808"/>
            <a:ext cx="1080120" cy="86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Research background</a:t>
            </a:r>
            <a:endParaRPr kumimoji="1" lang="ja-JP" altLang="en-US" sz="36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0215" y="6429483"/>
            <a:ext cx="425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2060"/>
                </a:solidFill>
              </a:rPr>
              <a:t>The illustration is gifted from Dr. Barberot.</a:t>
            </a:r>
            <a:endParaRPr kumimoji="1" lang="ja-JP" altLang="en-US" b="1" i="1" dirty="0">
              <a:solidFill>
                <a:srgbClr val="002060"/>
              </a:solidFill>
            </a:endParaRPr>
          </a:p>
        </p:txBody>
      </p:sp>
      <p:pic>
        <p:nvPicPr>
          <p:cNvPr id="8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1628800"/>
            <a:ext cx="3250299" cy="31469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88026" y="1268760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Wingdings" pitchFamily="2" charset="2"/>
              <a:buChar char="l"/>
            </a:pPr>
            <a:r>
              <a:rPr kumimoji="1" lang="en-US" altLang="ja-JP" sz="2400" dirty="0" smtClean="0"/>
              <a:t>Enzyme catalyzed polymerization reaction has drawn attention in the field of green chemistry</a:t>
            </a:r>
          </a:p>
          <a:p>
            <a:pPr marL="268288" indent="-268288" algn="just">
              <a:buFont typeface="Wingdings" pitchFamily="2" charset="2"/>
              <a:buChar char="l"/>
            </a:pPr>
            <a:r>
              <a:rPr kumimoji="1" lang="en-US" altLang="ja-JP" sz="2400" i="1" dirty="0" smtClean="0"/>
              <a:t>Candida </a:t>
            </a:r>
            <a:r>
              <a:rPr kumimoji="1" lang="en-US" altLang="ja-JP" sz="2400" i="1" dirty="0" err="1" smtClean="0"/>
              <a:t>Antarica</a:t>
            </a:r>
            <a:r>
              <a:rPr kumimoji="1" lang="en-US" altLang="ja-JP" sz="2400" i="1" dirty="0" smtClean="0"/>
              <a:t> </a:t>
            </a:r>
            <a:r>
              <a:rPr kumimoji="1" lang="en-US" altLang="ja-JP" sz="2400" dirty="0" smtClean="0"/>
              <a:t>Lipase B (CALB) has long been studied in this purpose</a:t>
            </a:r>
          </a:p>
          <a:p>
            <a:pPr marL="268288" indent="-268288" algn="just">
              <a:buFont typeface="Wingdings" pitchFamily="2" charset="2"/>
              <a:buChar char="l"/>
            </a:pPr>
            <a:r>
              <a:rPr lang="en-US" altLang="ja-JP" sz="2400" dirty="0" smtClean="0"/>
              <a:t>This enzyme catalyzes polymerization of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lactam</a:t>
            </a:r>
            <a:r>
              <a:rPr lang="en-US" altLang="ja-JP" sz="2400" dirty="0" smtClean="0"/>
              <a:t> to generate poly(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), nylon-3</a:t>
            </a:r>
          </a:p>
          <a:p>
            <a:pPr marL="268288" indent="-268288" algn="just">
              <a:buFont typeface="Wingdings" pitchFamily="2" charset="2"/>
              <a:buChar char="l"/>
            </a:pPr>
            <a:r>
              <a:rPr kumimoji="1" lang="en-US" altLang="ja-JP" sz="2400" dirty="0" smtClean="0"/>
              <a:t>However, this reaction system has rooms to be improved because the product </a:t>
            </a:r>
            <a:r>
              <a:rPr lang="en-US" altLang="ja-JP" sz="2400" dirty="0" smtClean="0"/>
              <a:t>do not satisfy industrial quality, as for the length and yield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4941168"/>
            <a:ext cx="27394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FY2015 4</a:t>
            </a:r>
            <a:r>
              <a:rPr kumimoji="1"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1560" y="908720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 length must influence polymer elongation reaction. We first examined conformation of the polymer.</a:t>
            </a:r>
          </a:p>
          <a:p>
            <a:pPr algn="just"/>
            <a:endParaRPr lang="ja-JP" altLang="ja-JP" sz="3200" b="1" i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906-63B6-45DB-B3DC-7C1E3D31685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7" name="ストライプ矢印 6"/>
          <p:cNvSpPr/>
          <p:nvPr/>
        </p:nvSpPr>
        <p:spPr>
          <a:xfrm rot="9853209">
            <a:off x="2932039" y="3203405"/>
            <a:ext cx="526360" cy="484632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トライプ矢印 8"/>
          <p:cNvSpPr/>
          <p:nvPr/>
        </p:nvSpPr>
        <p:spPr>
          <a:xfrm rot="11732584">
            <a:off x="2957454" y="3904745"/>
            <a:ext cx="526360" cy="382610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"/>
          <p:cNvGrpSpPr/>
          <p:nvPr/>
        </p:nvGrpSpPr>
        <p:grpSpPr>
          <a:xfrm>
            <a:off x="1403648" y="2878833"/>
            <a:ext cx="1944216" cy="1944216"/>
            <a:chOff x="208441" y="1261175"/>
            <a:chExt cx="1944216" cy="1944216"/>
          </a:xfrm>
        </p:grpSpPr>
        <p:sp>
          <p:nvSpPr>
            <p:cNvPr id="11" name="パイ 10"/>
            <p:cNvSpPr/>
            <p:nvPr/>
          </p:nvSpPr>
          <p:spPr>
            <a:xfrm rot="21230429">
              <a:off x="208441" y="1261175"/>
              <a:ext cx="1944216" cy="1944216"/>
            </a:xfrm>
            <a:prstGeom prst="pie">
              <a:avLst>
                <a:gd name="adj1" fmla="val 2380934"/>
                <a:gd name="adj2" fmla="val 1930721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93255" y="2022295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Ser</a:t>
              </a:r>
              <a:r>
                <a:rPr kumimoji="1" lang="en-US" altLang="ja-JP" baseline="30000" dirty="0" smtClean="0"/>
                <a:t>105</a:t>
              </a:r>
              <a:r>
                <a:rPr kumimoji="1" lang="en-US" altLang="ja-JP" dirty="0" smtClean="0"/>
                <a:t>-OH</a:t>
              </a:r>
              <a:endParaRPr kumimoji="1" lang="ja-JP" altLang="en-US" dirty="0"/>
            </a:p>
          </p:txBody>
        </p:sp>
      </p:grpSp>
      <p:grpSp>
        <p:nvGrpSpPr>
          <p:cNvPr id="4" name="グループ化 12"/>
          <p:cNvGrpSpPr/>
          <p:nvPr/>
        </p:nvGrpSpPr>
        <p:grpSpPr>
          <a:xfrm>
            <a:off x="3625957" y="3184881"/>
            <a:ext cx="308217" cy="270016"/>
            <a:chOff x="3151718" y="1412776"/>
            <a:chExt cx="308217" cy="270016"/>
          </a:xfrm>
        </p:grpSpPr>
        <p:sp>
          <p:nvSpPr>
            <p:cNvPr id="14" name="円/楕円 13"/>
            <p:cNvSpPr/>
            <p:nvPr/>
          </p:nvSpPr>
          <p:spPr>
            <a:xfrm>
              <a:off x="3203848" y="141277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 flipH="1">
              <a:off x="3151718" y="1544418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flipH="1">
              <a:off x="3333935" y="1556792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3594012" y="4128867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17"/>
          <p:cNvGrpSpPr/>
          <p:nvPr/>
        </p:nvGrpSpPr>
        <p:grpSpPr>
          <a:xfrm>
            <a:off x="5580112" y="2924944"/>
            <a:ext cx="1944216" cy="1944216"/>
            <a:chOff x="208441" y="1261175"/>
            <a:chExt cx="1944216" cy="1944216"/>
          </a:xfrm>
        </p:grpSpPr>
        <p:sp>
          <p:nvSpPr>
            <p:cNvPr id="19" name="パイ 18"/>
            <p:cNvSpPr/>
            <p:nvPr/>
          </p:nvSpPr>
          <p:spPr>
            <a:xfrm rot="21230429">
              <a:off x="208441" y="1261175"/>
              <a:ext cx="1944216" cy="1944216"/>
            </a:xfrm>
            <a:prstGeom prst="pie">
              <a:avLst>
                <a:gd name="adj1" fmla="val 2380934"/>
                <a:gd name="adj2" fmla="val 1930721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93255" y="2022295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Ser</a:t>
              </a:r>
              <a:r>
                <a:rPr kumimoji="1" lang="en-US" altLang="ja-JP" baseline="30000" dirty="0" smtClean="0"/>
                <a:t>105</a:t>
              </a:r>
              <a:r>
                <a:rPr kumimoji="1" lang="en-US" altLang="ja-JP" dirty="0" smtClean="0"/>
                <a:t>-O</a:t>
              </a:r>
              <a:endParaRPr kumimoji="1" lang="ja-JP" altLang="en-US" dirty="0"/>
            </a:p>
          </p:txBody>
        </p:sp>
      </p:grpSp>
      <p:sp>
        <p:nvSpPr>
          <p:cNvPr id="41" name="ストライプ矢印 40"/>
          <p:cNvSpPr/>
          <p:nvPr/>
        </p:nvSpPr>
        <p:spPr>
          <a:xfrm rot="9853209">
            <a:off x="7340081" y="3062744"/>
            <a:ext cx="526360" cy="306636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トライプ矢印 41"/>
          <p:cNvSpPr/>
          <p:nvPr/>
        </p:nvSpPr>
        <p:spPr>
          <a:xfrm rot="11732584">
            <a:off x="7384174" y="4289166"/>
            <a:ext cx="526360" cy="100657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42"/>
          <p:cNvGrpSpPr/>
          <p:nvPr/>
        </p:nvGrpSpPr>
        <p:grpSpPr>
          <a:xfrm>
            <a:off x="8008199" y="2942960"/>
            <a:ext cx="308217" cy="270016"/>
            <a:chOff x="3151718" y="1412776"/>
            <a:chExt cx="308217" cy="270016"/>
          </a:xfrm>
        </p:grpSpPr>
        <p:sp>
          <p:nvSpPr>
            <p:cNvPr id="44" name="円/楕円 43"/>
            <p:cNvSpPr/>
            <p:nvPr/>
          </p:nvSpPr>
          <p:spPr>
            <a:xfrm>
              <a:off x="3203848" y="141277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 flipH="1">
              <a:off x="3151718" y="1544418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flipH="1">
              <a:off x="3333935" y="1556792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" name="正方形/長方形 46"/>
          <p:cNvSpPr/>
          <p:nvPr/>
        </p:nvSpPr>
        <p:spPr>
          <a:xfrm>
            <a:off x="8008507" y="442473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矢印 52"/>
          <p:cNvSpPr/>
          <p:nvPr/>
        </p:nvSpPr>
        <p:spPr>
          <a:xfrm>
            <a:off x="4283968" y="3501008"/>
            <a:ext cx="936104" cy="648072"/>
          </a:xfrm>
          <a:prstGeom prst="rightArrow">
            <a:avLst>
              <a:gd name="adj1" fmla="val 29491"/>
              <a:gd name="adj2" fmla="val 63196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779912" y="4653136"/>
            <a:ext cx="841769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latin typeface="Symbol" pitchFamily="18" charset="2"/>
              </a:rPr>
              <a:t>b</a:t>
            </a:r>
            <a:r>
              <a:rPr lang="en-US" altLang="ja-JP" sz="1400" b="1" dirty="0" smtClean="0"/>
              <a:t>-</a:t>
            </a:r>
            <a:r>
              <a:rPr lang="en-US" altLang="ja-JP" sz="1400" b="1" dirty="0" err="1" smtClean="0"/>
              <a:t>lactam</a:t>
            </a:r>
            <a:endParaRPr lang="ja-JP" altLang="en-US" sz="1400" b="1" dirty="0"/>
          </a:p>
        </p:txBody>
      </p:sp>
      <p:sp>
        <p:nvSpPr>
          <p:cNvPr id="55" name="正方形/長方形 54"/>
          <p:cNvSpPr/>
          <p:nvPr/>
        </p:nvSpPr>
        <p:spPr>
          <a:xfrm>
            <a:off x="7700874" y="3789040"/>
            <a:ext cx="1335622" cy="30777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400" b="1" dirty="0" smtClean="0">
                <a:cs typeface="Arial" pitchFamily="34" charset="0"/>
              </a:rPr>
              <a:t>Poly</a:t>
            </a:r>
            <a:r>
              <a:rPr lang="en-US" altLang="ja-JP" sz="1400" b="1" dirty="0" smtClean="0">
                <a:latin typeface="Symbol" pitchFamily="18" charset="2"/>
              </a:rPr>
              <a:t>(b</a:t>
            </a:r>
            <a:r>
              <a:rPr lang="en-US" altLang="ja-JP" sz="1400" b="1" dirty="0" smtClean="0"/>
              <a:t>-</a:t>
            </a:r>
            <a:r>
              <a:rPr lang="en-US" altLang="ja-JP" sz="1400" b="1" dirty="0" err="1" smtClean="0"/>
              <a:t>alanine</a:t>
            </a:r>
            <a:r>
              <a:rPr lang="en-US" altLang="ja-JP" sz="1400" b="1" dirty="0" smtClean="0"/>
              <a:t>)</a:t>
            </a:r>
            <a:endParaRPr lang="ja-JP" altLang="en-US" sz="14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115616" y="2564904"/>
            <a:ext cx="6639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CALB</a:t>
            </a:r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3779912" y="2780928"/>
            <a:ext cx="616515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water</a:t>
            </a:r>
            <a:endParaRPr lang="ja-JP" altLang="en-US" sz="1400" b="1" dirty="0"/>
          </a:p>
        </p:txBody>
      </p:sp>
      <p:sp>
        <p:nvSpPr>
          <p:cNvPr id="58" name="フリーフォーム 57"/>
          <p:cNvSpPr/>
          <p:nvPr/>
        </p:nvSpPr>
        <p:spPr>
          <a:xfrm>
            <a:off x="6804248" y="3573016"/>
            <a:ext cx="745434" cy="582887"/>
          </a:xfrm>
          <a:custGeom>
            <a:avLst/>
            <a:gdLst>
              <a:gd name="connsiteX0" fmla="*/ 0 w 745434"/>
              <a:gd name="connsiteY0" fmla="*/ 269953 h 582887"/>
              <a:gd name="connsiteX1" fmla="*/ 19878 w 745434"/>
              <a:gd name="connsiteY1" fmla="*/ 240136 h 582887"/>
              <a:gd name="connsiteX2" fmla="*/ 109330 w 745434"/>
              <a:gd name="connsiteY2" fmla="*/ 240136 h 582887"/>
              <a:gd name="connsiteX3" fmla="*/ 318052 w 745434"/>
              <a:gd name="connsiteY3" fmla="*/ 250075 h 582887"/>
              <a:gd name="connsiteX4" fmla="*/ 367747 w 745434"/>
              <a:gd name="connsiteY4" fmla="*/ 170562 h 582887"/>
              <a:gd name="connsiteX5" fmla="*/ 377687 w 745434"/>
              <a:gd name="connsiteY5" fmla="*/ 140745 h 582887"/>
              <a:gd name="connsiteX6" fmla="*/ 417443 w 745434"/>
              <a:gd name="connsiteY6" fmla="*/ 11536 h 582887"/>
              <a:gd name="connsiteX7" fmla="*/ 457200 w 745434"/>
              <a:gd name="connsiteY7" fmla="*/ 1597 h 582887"/>
              <a:gd name="connsiteX8" fmla="*/ 606287 w 745434"/>
              <a:gd name="connsiteY8" fmla="*/ 11536 h 582887"/>
              <a:gd name="connsiteX9" fmla="*/ 665921 w 745434"/>
              <a:gd name="connsiteY9" fmla="*/ 51292 h 582887"/>
              <a:gd name="connsiteX10" fmla="*/ 735495 w 745434"/>
              <a:gd name="connsiteY10" fmla="*/ 91049 h 582887"/>
              <a:gd name="connsiteX11" fmla="*/ 745434 w 745434"/>
              <a:gd name="connsiteY11" fmla="*/ 120866 h 582887"/>
              <a:gd name="connsiteX12" fmla="*/ 735495 w 745434"/>
              <a:gd name="connsiteY12" fmla="*/ 180501 h 582887"/>
              <a:gd name="connsiteX13" fmla="*/ 705678 w 745434"/>
              <a:gd name="connsiteY13" fmla="*/ 200379 h 582887"/>
              <a:gd name="connsiteX14" fmla="*/ 576469 w 745434"/>
              <a:gd name="connsiteY14" fmla="*/ 220258 h 582887"/>
              <a:gd name="connsiteX15" fmla="*/ 546652 w 745434"/>
              <a:gd name="connsiteY15" fmla="*/ 230197 h 582887"/>
              <a:gd name="connsiteX16" fmla="*/ 506895 w 745434"/>
              <a:gd name="connsiteY16" fmla="*/ 289832 h 582887"/>
              <a:gd name="connsiteX17" fmla="*/ 477078 w 745434"/>
              <a:gd name="connsiteY17" fmla="*/ 359405 h 582887"/>
              <a:gd name="connsiteX18" fmla="*/ 437321 w 745434"/>
              <a:gd name="connsiteY18" fmla="*/ 399162 h 582887"/>
              <a:gd name="connsiteX19" fmla="*/ 427382 w 745434"/>
              <a:gd name="connsiteY19" fmla="*/ 428979 h 582887"/>
              <a:gd name="connsiteX20" fmla="*/ 367747 w 745434"/>
              <a:gd name="connsiteY20" fmla="*/ 448858 h 582887"/>
              <a:gd name="connsiteX21" fmla="*/ 367747 w 745434"/>
              <a:gd name="connsiteY21" fmla="*/ 558188 h 582887"/>
              <a:gd name="connsiteX22" fmla="*/ 387626 w 745434"/>
              <a:gd name="connsiteY22" fmla="*/ 578066 h 582887"/>
              <a:gd name="connsiteX23" fmla="*/ 447260 w 745434"/>
              <a:gd name="connsiteY23" fmla="*/ 578066 h 5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5434" h="582887">
                <a:moveTo>
                  <a:pt x="0" y="269953"/>
                </a:moveTo>
                <a:cubicBezTo>
                  <a:pt x="6626" y="260014"/>
                  <a:pt x="10550" y="247598"/>
                  <a:pt x="19878" y="240136"/>
                </a:cubicBezTo>
                <a:cubicBezTo>
                  <a:pt x="45189" y="219887"/>
                  <a:pt x="84803" y="236048"/>
                  <a:pt x="109330" y="240136"/>
                </a:cubicBezTo>
                <a:cubicBezTo>
                  <a:pt x="216215" y="275764"/>
                  <a:pt x="148058" y="261408"/>
                  <a:pt x="318052" y="250075"/>
                </a:cubicBezTo>
                <a:cubicBezTo>
                  <a:pt x="365304" y="218574"/>
                  <a:pt x="344090" y="241530"/>
                  <a:pt x="367747" y="170562"/>
                </a:cubicBezTo>
                <a:lnTo>
                  <a:pt x="377687" y="140745"/>
                </a:lnTo>
                <a:cubicBezTo>
                  <a:pt x="387449" y="23605"/>
                  <a:pt x="350054" y="30790"/>
                  <a:pt x="417443" y="11536"/>
                </a:cubicBezTo>
                <a:cubicBezTo>
                  <a:pt x="430578" y="7783"/>
                  <a:pt x="443948" y="4910"/>
                  <a:pt x="457200" y="1597"/>
                </a:cubicBezTo>
                <a:cubicBezTo>
                  <a:pt x="506896" y="4910"/>
                  <a:pt x="557835" y="0"/>
                  <a:pt x="606287" y="11536"/>
                </a:cubicBezTo>
                <a:cubicBezTo>
                  <a:pt x="629528" y="17069"/>
                  <a:pt x="644553" y="40608"/>
                  <a:pt x="665921" y="51292"/>
                </a:cubicBezTo>
                <a:cubicBezTo>
                  <a:pt x="716362" y="76513"/>
                  <a:pt x="693350" y="62952"/>
                  <a:pt x="735495" y="91049"/>
                </a:cubicBezTo>
                <a:cubicBezTo>
                  <a:pt x="738808" y="100988"/>
                  <a:pt x="745434" y="110389"/>
                  <a:pt x="745434" y="120866"/>
                </a:cubicBezTo>
                <a:cubicBezTo>
                  <a:pt x="745434" y="141019"/>
                  <a:pt x="744507" y="162476"/>
                  <a:pt x="735495" y="180501"/>
                </a:cubicBezTo>
                <a:cubicBezTo>
                  <a:pt x="730153" y="191185"/>
                  <a:pt x="716657" y="195673"/>
                  <a:pt x="705678" y="200379"/>
                </a:cubicBezTo>
                <a:cubicBezTo>
                  <a:pt x="675547" y="213292"/>
                  <a:pt x="594435" y="218262"/>
                  <a:pt x="576469" y="220258"/>
                </a:cubicBezTo>
                <a:cubicBezTo>
                  <a:pt x="566530" y="223571"/>
                  <a:pt x="554060" y="222789"/>
                  <a:pt x="546652" y="230197"/>
                </a:cubicBezTo>
                <a:cubicBezTo>
                  <a:pt x="529759" y="247090"/>
                  <a:pt x="506895" y="289832"/>
                  <a:pt x="506895" y="289832"/>
                </a:cubicBezTo>
                <a:cubicBezTo>
                  <a:pt x="497753" y="326402"/>
                  <a:pt x="501303" y="331142"/>
                  <a:pt x="477078" y="359405"/>
                </a:cubicBezTo>
                <a:cubicBezTo>
                  <a:pt x="464881" y="373635"/>
                  <a:pt x="437321" y="399162"/>
                  <a:pt x="437321" y="399162"/>
                </a:cubicBezTo>
                <a:cubicBezTo>
                  <a:pt x="434008" y="409101"/>
                  <a:pt x="435907" y="422890"/>
                  <a:pt x="427382" y="428979"/>
                </a:cubicBezTo>
                <a:cubicBezTo>
                  <a:pt x="410331" y="441158"/>
                  <a:pt x="367747" y="448858"/>
                  <a:pt x="367747" y="448858"/>
                </a:cubicBezTo>
                <a:cubicBezTo>
                  <a:pt x="358491" y="495140"/>
                  <a:pt x="349502" y="509535"/>
                  <a:pt x="367747" y="558188"/>
                </a:cubicBezTo>
                <a:cubicBezTo>
                  <a:pt x="371037" y="566962"/>
                  <a:pt x="378535" y="575793"/>
                  <a:pt x="387626" y="578066"/>
                </a:cubicBezTo>
                <a:cubicBezTo>
                  <a:pt x="406911" y="582887"/>
                  <a:pt x="427382" y="578066"/>
                  <a:pt x="447260" y="578066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69100" y="6167045"/>
            <a:ext cx="273940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FY2015 4</a:t>
            </a:r>
            <a:r>
              <a:rPr kumimoji="1"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modification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41580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Problem setting</a:t>
            </a:r>
            <a:endParaRPr kumimoji="1" lang="ja-JP" altLang="en-US" sz="3600" b="1" i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5536" y="5055567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Poly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(b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alanine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en-US" altLang="ja-JP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kumimoji="1" lang="ja-JP" alt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539552" y="5617876"/>
            <a:ext cx="5156485" cy="1123492"/>
            <a:chOff x="1258477" y="4816584"/>
            <a:chExt cx="7551120" cy="1884135"/>
          </a:xfrm>
        </p:grpSpPr>
        <p:sp>
          <p:nvSpPr>
            <p:cNvPr id="37" name="下カーブ矢印 36"/>
            <p:cNvSpPr/>
            <p:nvPr/>
          </p:nvSpPr>
          <p:spPr>
            <a:xfrm rot="3495843">
              <a:off x="4324706" y="5546927"/>
              <a:ext cx="539138" cy="316394"/>
            </a:xfrm>
            <a:prstGeom prst="curved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646608" y="6103456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/>
                <a:t>C</a:t>
              </a:r>
              <a:r>
                <a:rPr kumimoji="1" lang="en-US" altLang="ja-JP" sz="2000" dirty="0" err="1" smtClean="0">
                  <a:latin typeface="Symbol" pitchFamily="18" charset="2"/>
                </a:rPr>
                <a:t>b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39" name="左矢印 38"/>
            <p:cNvSpPr/>
            <p:nvPr/>
          </p:nvSpPr>
          <p:spPr>
            <a:xfrm rot="5400000">
              <a:off x="4780464" y="5752688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左矢印 39"/>
            <p:cNvSpPr/>
            <p:nvPr/>
          </p:nvSpPr>
          <p:spPr>
            <a:xfrm rot="16200000">
              <a:off x="3999424" y="5484976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3382720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4174808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グループ化 112"/>
            <p:cNvGrpSpPr/>
            <p:nvPr/>
          </p:nvGrpSpPr>
          <p:grpSpPr>
            <a:xfrm>
              <a:off x="2518624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77" name="直線コネクタ 76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14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テキスト ボックス 49"/>
            <p:cNvSpPr txBox="1"/>
            <p:nvPr/>
          </p:nvSpPr>
          <p:spPr>
            <a:xfrm>
              <a:off x="1258477" y="5579197"/>
              <a:ext cx="868643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ACE</a:t>
              </a:r>
              <a:endParaRPr kumimoji="1" lang="ja-JP" altLang="en-US" sz="20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878664" y="5248632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</a:t>
              </a:r>
              <a:endParaRPr kumimoji="1" lang="ja-JP" altLang="en-US" sz="2000" dirty="0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3094688" y="5757044"/>
              <a:ext cx="0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2879726" y="604072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H</a:t>
              </a:r>
              <a:endParaRPr kumimoji="1" lang="ja-JP" altLang="en-US" sz="2000" dirty="0"/>
            </a:p>
          </p:txBody>
        </p:sp>
        <p:grpSp>
          <p:nvGrpSpPr>
            <p:cNvPr id="61" name="グループ化 120"/>
            <p:cNvGrpSpPr/>
            <p:nvPr/>
          </p:nvGrpSpPr>
          <p:grpSpPr>
            <a:xfrm>
              <a:off x="5696248" y="5907752"/>
              <a:ext cx="113090" cy="483736"/>
              <a:chOff x="4674934" y="4560808"/>
              <a:chExt cx="124138" cy="864096"/>
            </a:xfrm>
          </p:grpSpPr>
          <p:cxnSp>
            <p:nvCxnSpPr>
              <p:cNvPr id="75" name="直線コネクタ 74"/>
              <p:cNvCxnSpPr/>
              <p:nvPr/>
            </p:nvCxnSpPr>
            <p:spPr>
              <a:xfrm>
                <a:off x="4674934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4799072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テキスト ボックス 61"/>
            <p:cNvSpPr txBox="1"/>
            <p:nvPr/>
          </p:nvSpPr>
          <p:spPr>
            <a:xfrm>
              <a:off x="5531912" y="6300609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63" name="直線コネクタ 62"/>
            <p:cNvCxnSpPr/>
            <p:nvPr/>
          </p:nvCxnSpPr>
          <p:spPr>
            <a:xfrm flipH="1">
              <a:off x="2106896" y="552650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7352040" y="5887993"/>
              <a:ext cx="460566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8</a:t>
              </a:r>
              <a:endParaRPr kumimoji="1" lang="ja-JP" altLang="en-US" sz="2000" dirty="0"/>
            </a:p>
          </p:txBody>
        </p:sp>
        <p:cxnSp>
          <p:nvCxnSpPr>
            <p:cNvPr id="65" name="直線コネクタ 64"/>
            <p:cNvCxnSpPr/>
            <p:nvPr/>
          </p:nvCxnSpPr>
          <p:spPr>
            <a:xfrm>
              <a:off x="49668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グループ化 127"/>
            <p:cNvGrpSpPr/>
            <p:nvPr/>
          </p:nvGrpSpPr>
          <p:grpSpPr>
            <a:xfrm flipH="1">
              <a:off x="7105040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72" name="直線コネクタ 71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テキスト ボックス 66"/>
            <p:cNvSpPr txBox="1"/>
            <p:nvPr/>
          </p:nvSpPr>
          <p:spPr>
            <a:xfrm>
              <a:off x="7792692" y="5597624"/>
              <a:ext cx="1016905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NME</a:t>
              </a:r>
              <a:endParaRPr kumimoji="1" lang="ja-JP" altLang="en-US" sz="20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814768" y="481658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C</a:t>
              </a:r>
              <a:r>
                <a:rPr kumimoji="1" lang="en-US" altLang="ja-JP" sz="2000" dirty="0" smtClean="0">
                  <a:latin typeface="Symbol" pitchFamily="18" charset="2"/>
                </a:rPr>
                <a:t>a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6508656" y="5248632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70" name="直線コネクタ 69"/>
            <p:cNvCxnSpPr/>
            <p:nvPr/>
          </p:nvCxnSpPr>
          <p:spPr>
            <a:xfrm flipH="1">
              <a:off x="57580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6961024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8640960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 conformations derived from </a:t>
            </a:r>
            <a:r>
              <a:rPr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REMD with explicit water </a:t>
            </a:r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300K</a:t>
            </a:r>
            <a:endParaRPr kumimoji="1" lang="ja-JP" altLang="en-US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09" name="Picture 1" descr="C:\Users\kurisaki\DOCUME~1\PD_AT_~1\PRC4D7~1\_THEME~1\REMD_B~1\_4_ANA~1\_0_CLU~1\_PONTI~2\Mod_Rep-Clust05-01_remd_exWat_001_300K_noWat_No4_Clust-01.bmp"/>
          <p:cNvPicPr>
            <a:picLocks noChangeAspect="1" noChangeArrowheads="1"/>
          </p:cNvPicPr>
          <p:nvPr/>
        </p:nvPicPr>
        <p:blipFill>
          <a:blip r:embed="rId2" cstate="print"/>
          <a:srcRect t="32393" b="22426"/>
          <a:stretch>
            <a:fillRect/>
          </a:stretch>
        </p:blipFill>
        <p:spPr bwMode="auto">
          <a:xfrm>
            <a:off x="323528" y="2123985"/>
            <a:ext cx="3390330" cy="1464117"/>
          </a:xfrm>
          <a:prstGeom prst="rect">
            <a:avLst/>
          </a:prstGeom>
          <a:noFill/>
        </p:spPr>
      </p:pic>
      <p:pic>
        <p:nvPicPr>
          <p:cNvPr id="17410" name="Picture 2" descr="C:\Users\kurisaki\DOCUME~1\PD_AT_~1\PRC4D7~1\_THEME~1\REMD_B~1\_4_ANA~1\_0_CLU~1\_PONTI~2\Mod_Rep-Clust05-01_remd_exWat_001_300K_noWat_No4_Clust-0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12372"/>
            <a:ext cx="2022034" cy="1932826"/>
          </a:xfrm>
          <a:prstGeom prst="rect">
            <a:avLst/>
          </a:prstGeom>
          <a:noFill/>
        </p:spPr>
      </p:pic>
      <p:pic>
        <p:nvPicPr>
          <p:cNvPr id="17411" name="Picture 3" descr="C:\Users\kurisaki\DOCUME~1\PD_AT_~1\PRC4D7~1\_THEME~1\REMD_B~1\_4_ANA~1\_0_CLU~1\_PONTI~2\Mod_Rep-Clust05-01_remd_exWat_001_300K_noWat_No4_Clust-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8449" y="2066034"/>
            <a:ext cx="1843911" cy="1762562"/>
          </a:xfrm>
          <a:prstGeom prst="rect">
            <a:avLst/>
          </a:prstGeom>
          <a:noFill/>
        </p:spPr>
      </p:pic>
      <p:pic>
        <p:nvPicPr>
          <p:cNvPr id="17412" name="Picture 4" descr="C:\Users\kurisaki\DOCUME~1\PD_AT_~1\PRC4D7~1\_THEME~1\REMD_B~1\_4_ANA~1\_0_CLU~1\_PONTI~2\Mod_Rep-Clust05-01_remd_exWat_001_300K_noWat_No4_Clust-0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2232248" cy="2133766"/>
          </a:xfrm>
          <a:prstGeom prst="rect">
            <a:avLst/>
          </a:prstGeom>
          <a:noFill/>
        </p:spPr>
      </p:pic>
      <p:pic>
        <p:nvPicPr>
          <p:cNvPr id="17413" name="Picture 5" descr="C:\Users\kurisaki\DOCUME~1\PD_AT_~1\PRC4D7~1\_THEME~1\REMD_B~1\_4_ANA~1\_0_CLU~1\_PONTI~2\Mod_Rep-Clust05-01_remd_exWat_001_300K_noWat_No4_Clust-0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188636"/>
            <a:ext cx="1595134" cy="1524760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1257595" y="1628800"/>
            <a:ext cx="136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13785" y="16288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hairpin</a:t>
            </a:r>
            <a:endParaRPr kumimoji="1" lang="ja-JP" altLang="en-US" sz="2400" b="1" i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88346" y="162880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turn@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Ala3</a:t>
            </a:r>
            <a:endParaRPr kumimoji="1" lang="ja-JP" altLang="en-US" sz="2400" b="1" i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7584" y="361257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turn@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Ala6</a:t>
            </a:r>
            <a:endParaRPr kumimoji="1" lang="ja-JP" altLang="en-US" sz="2400" b="1" i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28416" y="3612572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globule</a:t>
            </a:r>
            <a:endParaRPr kumimoji="1" lang="ja-JP" altLang="en-US" sz="2400" b="1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48064" y="4221088"/>
            <a:ext cx="3744416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Averaged # of HB: </a:t>
            </a:r>
            <a:r>
              <a:rPr lang="en-US" altLang="ja-JP" sz="2400" dirty="0" smtClean="0"/>
              <a:t>0.07</a:t>
            </a:r>
          </a:p>
          <a:p>
            <a:pPr algn="ctr"/>
            <a:r>
              <a:rPr kumimoji="1" lang="en-US" altLang="ja-JP" sz="2400" dirty="0" smtClean="0"/>
              <a:t>(total 45,000 conf.)</a:t>
            </a:r>
          </a:p>
          <a:p>
            <a:pPr algn="ctr"/>
            <a:r>
              <a:rPr lang="en-US" altLang="ja-JP" sz="2400" dirty="0" smtClean="0">
                <a:sym typeface="Wingdings" pitchFamily="2" charset="2"/>
              </a:rPr>
              <a:t> Supported by the earlier experimental study</a:t>
            </a:r>
            <a:r>
              <a:rPr lang="en-US" altLang="ja-JP" sz="2400" baseline="30000" dirty="0" smtClean="0">
                <a:sym typeface="Wingdings" pitchFamily="2" charset="2"/>
              </a:rPr>
              <a:t>1</a:t>
            </a:r>
            <a:endParaRPr kumimoji="1" lang="ja-JP" altLang="en-US" sz="2400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513" y="645494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[1] </a:t>
            </a:r>
            <a:r>
              <a:rPr lang="en-US" altLang="ja-JP" sz="1600" dirty="0" smtClean="0"/>
              <a:t>J. D. </a:t>
            </a:r>
            <a:r>
              <a:rPr kumimoji="1" lang="en-US" altLang="ja-JP" sz="1600" dirty="0" err="1" smtClean="0"/>
              <a:t>Glickson</a:t>
            </a:r>
            <a:r>
              <a:rPr kumimoji="1" lang="en-US" altLang="ja-JP" sz="1600" dirty="0" smtClean="0"/>
              <a:t> and J. </a:t>
            </a:r>
            <a:r>
              <a:rPr kumimoji="1" lang="en-US" altLang="ja-JP" sz="1600" dirty="0" err="1" smtClean="0"/>
              <a:t>Applequist</a:t>
            </a:r>
            <a:r>
              <a:rPr kumimoji="1" lang="en-US" altLang="ja-JP" sz="1600" dirty="0" smtClean="0"/>
              <a:t>. </a:t>
            </a:r>
            <a:r>
              <a:rPr kumimoji="1" lang="en-US" altLang="ja-JP" sz="1600" i="1" dirty="0" smtClean="0"/>
              <a:t>J.A.C.S.</a:t>
            </a:r>
            <a:r>
              <a:rPr kumimoji="1" lang="en-US" altLang="ja-JP" sz="1600" dirty="0" smtClean="0"/>
              <a:t>, 1971, </a:t>
            </a:r>
            <a:r>
              <a:rPr kumimoji="1" lang="en-US" altLang="ja-JP" sz="1600" b="1" dirty="0" smtClean="0"/>
              <a:t>93</a:t>
            </a:r>
            <a:r>
              <a:rPr kumimoji="1" lang="en-US" altLang="ja-JP" sz="1600" dirty="0" smtClean="0"/>
              <a:t>, 3276-3286</a:t>
            </a:r>
            <a:endParaRPr kumimoji="1" lang="ja-JP" altLang="en-US" sz="1600" dirty="0"/>
          </a:p>
        </p:txBody>
      </p:sp>
      <p:sp>
        <p:nvSpPr>
          <p:cNvPr id="15" name="正方形/長方形 14"/>
          <p:cNvSpPr/>
          <p:nvPr/>
        </p:nvSpPr>
        <p:spPr>
          <a:xfrm>
            <a:off x="0" y="6379408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97092" y="6453336"/>
            <a:ext cx="27394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FY2015 6</a:t>
            </a:r>
            <a:r>
              <a:rPr kumimoji="1"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for representative conformations </a:t>
            </a:r>
            <a:endParaRPr kumimoji="1" lang="ja-JP" altLang="en-US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95732" y="1971997"/>
            <a:ext cx="4496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buFont typeface="Arial" pitchFamily="34" charset="0"/>
              <a:buChar char="•"/>
            </a:pPr>
            <a:r>
              <a:rPr lang="en-US" altLang="ja-JP" sz="2800" dirty="0" smtClean="0"/>
              <a:t>Extended conformation occupies &gt; 80% of the conformation ensemble.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216024" y="1556791"/>
          <a:ext cx="4067944" cy="2592289"/>
        </p:xfrm>
        <a:graphic>
          <a:graphicData uri="http://schemas.openxmlformats.org/drawingml/2006/table">
            <a:tbl>
              <a:tblPr/>
              <a:tblGrid>
                <a:gridCol w="2182799"/>
                <a:gridCol w="1885145"/>
              </a:tblGrid>
              <a:tr h="38336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conformation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frequency [%]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extended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86.9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hairpin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6.2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turn@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b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Ala3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4.3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turn@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b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Ala6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globule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0.1</a:t>
                      </a:r>
                    </a:p>
                  </a:txBody>
                  <a:tcPr marL="14489" marR="14489" marT="144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40024" y="4564285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buFont typeface="Arial" pitchFamily="34" charset="0"/>
              <a:buChar char="•"/>
            </a:pPr>
            <a:r>
              <a:rPr lang="en-US" altLang="ja-JP" sz="2800" dirty="0" smtClean="0"/>
              <a:t>This results can be reasonable, </a:t>
            </a:r>
            <a:r>
              <a:rPr lang="en-US" altLang="ja-JP" sz="2800" dirty="0" err="1" smtClean="0"/>
              <a:t>physico</a:t>
            </a:r>
            <a:r>
              <a:rPr lang="en-US" altLang="ja-JP" sz="2800" dirty="0" smtClean="0"/>
              <a:t>-chemically, because the polymer can be energetically stabilized forming hydrogen bonds with polarized solvent molecules.</a:t>
            </a:r>
          </a:p>
        </p:txBody>
      </p:sp>
      <p:sp>
        <p:nvSpPr>
          <p:cNvPr id="7" name="円/楕円 6"/>
          <p:cNvSpPr/>
          <p:nvPr/>
        </p:nvSpPr>
        <p:spPr>
          <a:xfrm>
            <a:off x="467544" y="2276872"/>
            <a:ext cx="3600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endCxn id="7" idx="7"/>
          </p:cNvCxnSpPr>
          <p:nvPr/>
        </p:nvCxnSpPr>
        <p:spPr>
          <a:xfrm flipH="1">
            <a:off x="3540677" y="1722580"/>
            <a:ext cx="721519" cy="6175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217436" y="1412056"/>
            <a:ext cx="2451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conformation!!</a:t>
            </a:r>
            <a:endParaRPr kumimoji="1" lang="ja-JP" alt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6176" y="6309320"/>
            <a:ext cx="27394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FY2015 6</a:t>
            </a:r>
            <a:r>
              <a:rPr kumimoji="1"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urisaki\Documents\PD_at_Nagoya-u\Project_EnzymaticPolymerization\_Theme-1_CALB_ring-open-polymerization\REMD_b-alanine\_4_Analyses\_0_Clustering_bAla8_ExplicitToluene\Rep-Clust04-01_remd_001_exTol-1_374K_noTol_no2_Cluser_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52267"/>
            <a:ext cx="2520280" cy="2408494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37321" y="148281"/>
            <a:ext cx="886576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REMD </a:t>
            </a:r>
            <a:r>
              <a:rPr lang="en-US" altLang="ja-JP" sz="3600" b="1" dirty="0" smtClean="0"/>
              <a:t>simulation of </a:t>
            </a:r>
            <a:r>
              <a:rPr lang="en-US" altLang="ja-JP" sz="3600" b="1" dirty="0" smtClean="0">
                <a:latin typeface="Symbol" pitchFamily="18" charset="2"/>
              </a:rPr>
              <a:t>b</a:t>
            </a:r>
            <a:r>
              <a:rPr lang="en-US" altLang="ja-JP" sz="3600" b="1" dirty="0" smtClean="0"/>
              <a:t>Ala</a:t>
            </a:r>
            <a:r>
              <a:rPr lang="en-US" altLang="ja-JP" sz="3600" b="1" baseline="-25000" dirty="0" smtClean="0"/>
              <a:t>8</a:t>
            </a:r>
            <a:r>
              <a:rPr lang="en-US" altLang="ja-JP" sz="3600" b="1" dirty="0" smtClean="0"/>
              <a:t> in toluene @ 374 K</a:t>
            </a:r>
            <a:endParaRPr kumimoji="1" lang="ja-JP" altLang="en-US" sz="3600" b="1" dirty="0"/>
          </a:p>
        </p:txBody>
      </p:sp>
      <p:pic>
        <p:nvPicPr>
          <p:cNvPr id="1026" name="Picture 2" descr="C:\Users\kurisaki\Documents\PD_at_Nagoya-u\Project_EnzymaticPolymerization\_Theme-1_CALB_ring-open-polymerization\REMD_b-alanine\_4_Analyses\_0_Clustering_bAla8_ExplicitToluene\Rep-Clust04-01_remd_001_exTol-1_374K_noTol_no2_Cluser_0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84315"/>
            <a:ext cx="1511811" cy="1444755"/>
          </a:xfrm>
          <a:prstGeom prst="rect">
            <a:avLst/>
          </a:prstGeom>
          <a:noFill/>
        </p:spPr>
      </p:pic>
      <p:pic>
        <p:nvPicPr>
          <p:cNvPr id="1027" name="Picture 3" descr="C:\Users\kurisaki\Documents\PD_at_Nagoya-u\Project_EnzymaticPolymerization\_Theme-1_CALB_ring-open-polymerization\REMD_b-alanine\_4_Analyses\_0_Clustering_bAla8_ExplicitToluene\Rep-Clust04-01_remd_001_exTol-1_374K_noTol_no2_Cluser_0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528331"/>
            <a:ext cx="1511811" cy="1444755"/>
          </a:xfrm>
          <a:prstGeom prst="rect">
            <a:avLst/>
          </a:prstGeom>
          <a:noFill/>
        </p:spPr>
      </p:pic>
      <p:pic>
        <p:nvPicPr>
          <p:cNvPr id="1028" name="Picture 4" descr="C:\Users\kurisaki\Documents\PD_at_Nagoya-u\Project_EnzymaticPolymerization\_Theme-1_CALB_ring-open-polymerization\REMD_b-alanine\_4_Analyses\_0_Clustering_bAla8_ExplicitToluene\Rep-Clust04-01_remd_001_exTol-1_374K_noTol_no2_Cluser_0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528331"/>
            <a:ext cx="1511811" cy="1444755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353345" y="501317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b="1" dirty="0" smtClean="0"/>
              <a:t>In non-polarized solvent, a polymer mainly assumes folded conformation with </a:t>
            </a:r>
            <a:r>
              <a:rPr kumimoji="1" lang="en-US" altLang="ja-JP" sz="2800" b="1" dirty="0" err="1" smtClean="0"/>
              <a:t>intramolecular</a:t>
            </a:r>
            <a:r>
              <a:rPr kumimoji="1" lang="en-US" altLang="ja-JP" sz="2800" b="1" dirty="0" smtClean="0"/>
              <a:t> hydrogen bonds, so that our results seems to be reasonable.</a:t>
            </a:r>
            <a:endParaRPr kumimoji="1" lang="ja-JP" altLang="en-US" sz="2800" b="1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95536" y="2780928"/>
          <a:ext cx="3434723" cy="2081138"/>
        </p:xfrm>
        <a:graphic>
          <a:graphicData uri="http://schemas.openxmlformats.org/presentationml/2006/ole">
            <p:oleObj spid="_x0000_s2050" name="ワークシート" r:id="rId7" imgW="1933457" imgH="1171513" progId="Excel.Sheet.12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739250" y="836712"/>
            <a:ext cx="1361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i="1" dirty="0" smtClean="0"/>
              <a:t>f</a:t>
            </a:r>
            <a:r>
              <a:rPr kumimoji="1" lang="en-US" altLang="ja-JP" sz="2400" b="1" i="1" dirty="0" smtClean="0"/>
              <a:t>ull</a:t>
            </a:r>
          </a:p>
          <a:p>
            <a:pPr algn="ctr"/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49674" y="102137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hairpin</a:t>
            </a:r>
            <a:endParaRPr kumimoji="1" lang="ja-JP" altLang="en-US" sz="2400" b="1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635" y="1021378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globule</a:t>
            </a:r>
            <a:endParaRPr kumimoji="1" lang="ja-JP" altLang="en-US" sz="2400" b="1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7294" y="836712"/>
            <a:ext cx="1361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i="1" dirty="0" smtClean="0"/>
              <a:t>p</a:t>
            </a:r>
            <a:r>
              <a:rPr kumimoji="1" lang="en-US" altLang="ja-JP" sz="2400" b="1" i="1" dirty="0" smtClean="0"/>
              <a:t>artially </a:t>
            </a:r>
          </a:p>
          <a:p>
            <a:pPr algn="ctr"/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11960" y="3380799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/>
              <a:t>In contrast to REMD </a:t>
            </a:r>
            <a:r>
              <a:rPr lang="en-US" altLang="ja-JP" sz="2400" dirty="0" smtClean="0"/>
              <a:t>with</a:t>
            </a:r>
            <a:r>
              <a:rPr kumimoji="1" lang="en-US" altLang="ja-JP" sz="2400" dirty="0" smtClean="0"/>
              <a:t> water solvent, the folded conformations mainly appear.</a:t>
            </a:r>
            <a:endParaRPr kumimoji="1" lang="ja-JP" altLang="en-US" sz="2400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69100" y="6444044"/>
            <a:ext cx="27394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FY2015 8</a:t>
            </a:r>
            <a:r>
              <a:rPr kumimoji="1"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9788" y="148281"/>
            <a:ext cx="8358676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Suggestion on polymerization reaction</a:t>
            </a:r>
            <a:endParaRPr kumimoji="1" lang="ja-JP" altLang="en-US" sz="3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597" y="1268760"/>
            <a:ext cx="835292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buFont typeface="Arial" pitchFamily="34" charset="0"/>
              <a:buChar char="•"/>
            </a:pPr>
            <a:r>
              <a:rPr kumimoji="1" lang="en-US" altLang="ja-JP" sz="2800" dirty="0" smtClean="0"/>
              <a:t>Assuming extended conformation is energetically preferable in CALB active site</a:t>
            </a:r>
          </a:p>
          <a:p>
            <a:pPr marL="357188" indent="-357188" algn="just">
              <a:buFont typeface="Arial" pitchFamily="34" charset="0"/>
              <a:buChar char="•"/>
            </a:pPr>
            <a:endParaRPr kumimoji="1" lang="en-US" altLang="ja-JP" sz="1050" dirty="0" smtClean="0"/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2800" dirty="0" smtClean="0"/>
              <a:t>However, as shown in our REMD simulation, the polymer should assume non-extended conformation in toluene solvent</a:t>
            </a:r>
          </a:p>
          <a:p>
            <a:pPr marL="357188" indent="-357188" algn="just">
              <a:buFont typeface="Arial" pitchFamily="34" charset="0"/>
              <a:buChar char="•"/>
            </a:pPr>
            <a:endParaRPr lang="en-US" altLang="ja-JP" sz="1050" dirty="0" smtClean="0"/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2800" dirty="0" smtClean="0"/>
              <a:t>Once the polymer moves to solvent, it forms non-extended conformation and rarely comes back to the active site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896" y="5212357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/>
              <a:t>Anchoring polymer to the entrance of the active site could improve the average length of polymer generated by CABL.</a:t>
            </a:r>
            <a:endParaRPr kumimoji="1" lang="ja-JP" altLang="en-US" sz="28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9788" y="148281"/>
            <a:ext cx="8358676" cy="120032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Molecular Dynamics Simulation of CALB-poly(</a:t>
            </a:r>
            <a:r>
              <a:rPr lang="en-US" altLang="ja-JP" sz="3600" b="1" dirty="0" smtClean="0">
                <a:latin typeface="Symbol" pitchFamily="18" charset="2"/>
              </a:rPr>
              <a:t>b</a:t>
            </a:r>
            <a:r>
              <a:rPr lang="en-US" altLang="ja-JP" sz="3600" b="1" dirty="0" smtClean="0"/>
              <a:t>-</a:t>
            </a:r>
            <a:r>
              <a:rPr lang="en-US" altLang="ja-JP" sz="3600" b="1" dirty="0" err="1" smtClean="0"/>
              <a:t>alanine</a:t>
            </a:r>
            <a:r>
              <a:rPr lang="en-US" altLang="ja-JP" sz="3600" b="1" dirty="0" smtClean="0"/>
              <a:t>)</a:t>
            </a:r>
            <a:r>
              <a:rPr lang="en-US" altLang="ja-JP" sz="3600" b="1" baseline="-25000" dirty="0" smtClean="0"/>
              <a:t>8</a:t>
            </a:r>
            <a:r>
              <a:rPr lang="en-US" altLang="ja-JP" sz="3600" b="1" dirty="0" smtClean="0"/>
              <a:t> complex</a:t>
            </a:r>
            <a:endParaRPr kumimoji="1" lang="ja-JP" altLang="en-US" sz="3600" b="1" dirty="0"/>
          </a:p>
        </p:txBody>
      </p:sp>
      <p:pic>
        <p:nvPicPr>
          <p:cNvPr id="5" name="図 4" descr="CALB_poly8bAla_SMD-001_SMD-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55792"/>
            <a:ext cx="3672408" cy="350951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9552" y="1829341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Initial atomic coordinates of the complex</a:t>
            </a:r>
            <a:endParaRPr kumimoji="1" lang="ja-JP" altLang="en-US" sz="2000" b="1" dirty="0"/>
          </a:p>
        </p:txBody>
      </p:sp>
      <p:sp>
        <p:nvSpPr>
          <p:cNvPr id="7" name="円/楕円 6"/>
          <p:cNvSpPr/>
          <p:nvPr/>
        </p:nvSpPr>
        <p:spPr>
          <a:xfrm>
            <a:off x="1900020" y="3773557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stCxn id="7" idx="1"/>
          </p:cNvCxnSpPr>
          <p:nvPr/>
        </p:nvCxnSpPr>
        <p:spPr>
          <a:xfrm flipH="1" flipV="1">
            <a:off x="1244264" y="3163905"/>
            <a:ext cx="708483" cy="6623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07425" y="286050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cxnSp>
        <p:nvCxnSpPr>
          <p:cNvPr id="11" name="直線コネクタ 10"/>
          <p:cNvCxnSpPr/>
          <p:nvPr/>
        </p:nvCxnSpPr>
        <p:spPr>
          <a:xfrm flipH="1" flipV="1">
            <a:off x="1028240" y="4748081"/>
            <a:ext cx="432047" cy="576063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426700" y="5164761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</a:t>
            </a:r>
            <a:r>
              <a:rPr kumimoji="1" lang="en-US" altLang="ja-JP" sz="2000" dirty="0" smtClean="0"/>
              <a:t>oly(</a:t>
            </a:r>
            <a:r>
              <a:rPr kumimoji="1" lang="en-US" altLang="ja-JP" sz="2000" dirty="0" smtClean="0">
                <a:latin typeface="Symbol" pitchFamily="18" charset="2"/>
              </a:rPr>
              <a:t>b</a:t>
            </a:r>
            <a:r>
              <a:rPr kumimoji="1" lang="en-US" altLang="ja-JP" sz="2000" dirty="0" smtClean="0"/>
              <a:t>-</a:t>
            </a:r>
            <a:r>
              <a:rPr kumimoji="1" lang="en-US" altLang="ja-JP" sz="2000" dirty="0" err="1" smtClean="0"/>
              <a:t>alanine</a:t>
            </a:r>
            <a:r>
              <a:rPr kumimoji="1" lang="en-US" altLang="ja-JP" sz="2000" dirty="0" smtClean="0"/>
              <a:t>)</a:t>
            </a:r>
            <a:r>
              <a:rPr kumimoji="1" lang="en-US" altLang="ja-JP" sz="2000" baseline="-25000" dirty="0" smtClean="0"/>
              <a:t>8</a:t>
            </a:r>
            <a:endParaRPr kumimoji="1" lang="ja-JP" altLang="en-US" sz="2000" baseline="-250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3906816" y="2089484"/>
            <a:ext cx="5156485" cy="1123492"/>
            <a:chOff x="1258477" y="4816584"/>
            <a:chExt cx="7551120" cy="1884135"/>
          </a:xfrm>
        </p:grpSpPr>
        <p:sp>
          <p:nvSpPr>
            <p:cNvPr id="16" name="下カーブ矢印 15"/>
            <p:cNvSpPr/>
            <p:nvPr/>
          </p:nvSpPr>
          <p:spPr>
            <a:xfrm rot="3495843">
              <a:off x="4324706" y="5546927"/>
              <a:ext cx="539138" cy="316394"/>
            </a:xfrm>
            <a:prstGeom prst="curved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646608" y="6103456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/>
                <a:t>C</a:t>
              </a:r>
              <a:r>
                <a:rPr kumimoji="1" lang="en-US" altLang="ja-JP" sz="2000" dirty="0" err="1" smtClean="0">
                  <a:latin typeface="Symbol" pitchFamily="18" charset="2"/>
                </a:rPr>
                <a:t>b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18" name="左矢印 17"/>
            <p:cNvSpPr/>
            <p:nvPr/>
          </p:nvSpPr>
          <p:spPr>
            <a:xfrm rot="5400000">
              <a:off x="4780464" y="5752688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9" name="左矢印 18"/>
            <p:cNvSpPr/>
            <p:nvPr/>
          </p:nvSpPr>
          <p:spPr>
            <a:xfrm rot="16200000">
              <a:off x="3999424" y="5484976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3382720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4174808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グループ化 112"/>
            <p:cNvGrpSpPr/>
            <p:nvPr/>
          </p:nvGrpSpPr>
          <p:grpSpPr>
            <a:xfrm>
              <a:off x="2518624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43" name="直線コネクタ 42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14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/>
            <p:cNvSpPr txBox="1"/>
            <p:nvPr/>
          </p:nvSpPr>
          <p:spPr>
            <a:xfrm>
              <a:off x="1258477" y="5579197"/>
              <a:ext cx="868643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ACE</a:t>
              </a:r>
              <a:endParaRPr kumimoji="1" lang="ja-JP" altLang="en-US" sz="20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78664" y="5248632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</a:t>
              </a:r>
              <a:endParaRPr kumimoji="1" lang="ja-JP" altLang="en-US" sz="2000" dirty="0"/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3138352" y="5773711"/>
              <a:ext cx="0" cy="360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2879726" y="604072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H</a:t>
              </a:r>
              <a:endParaRPr kumimoji="1" lang="ja-JP" altLang="en-US" sz="2000" dirty="0"/>
            </a:p>
          </p:txBody>
        </p:sp>
        <p:grpSp>
          <p:nvGrpSpPr>
            <p:cNvPr id="27" name="グループ化 120"/>
            <p:cNvGrpSpPr/>
            <p:nvPr/>
          </p:nvGrpSpPr>
          <p:grpSpPr>
            <a:xfrm>
              <a:off x="5696248" y="5907752"/>
              <a:ext cx="113090" cy="483736"/>
              <a:chOff x="4674934" y="4560808"/>
              <a:chExt cx="124138" cy="864096"/>
            </a:xfrm>
          </p:grpSpPr>
          <p:cxnSp>
            <p:nvCxnSpPr>
              <p:cNvPr id="41" name="直線コネクタ 40"/>
              <p:cNvCxnSpPr/>
              <p:nvPr/>
            </p:nvCxnSpPr>
            <p:spPr>
              <a:xfrm>
                <a:off x="4674934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4799072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テキスト ボックス 27"/>
            <p:cNvSpPr txBox="1"/>
            <p:nvPr/>
          </p:nvSpPr>
          <p:spPr>
            <a:xfrm>
              <a:off x="5531912" y="6300609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29" name="直線コネクタ 28"/>
            <p:cNvCxnSpPr/>
            <p:nvPr/>
          </p:nvCxnSpPr>
          <p:spPr>
            <a:xfrm flipH="1">
              <a:off x="2106896" y="552650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7352040" y="5887993"/>
              <a:ext cx="460566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8</a:t>
              </a:r>
              <a:endParaRPr kumimoji="1" lang="ja-JP" altLang="en-US" sz="2000" dirty="0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49668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グループ化 127"/>
            <p:cNvGrpSpPr/>
            <p:nvPr/>
          </p:nvGrpSpPr>
          <p:grpSpPr>
            <a:xfrm flipH="1">
              <a:off x="7105040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38" name="直線コネクタ 37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テキスト ボックス 32"/>
            <p:cNvSpPr txBox="1"/>
            <p:nvPr/>
          </p:nvSpPr>
          <p:spPr>
            <a:xfrm>
              <a:off x="7792692" y="5597624"/>
              <a:ext cx="1016905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NME</a:t>
              </a:r>
              <a:endParaRPr kumimoji="1" lang="ja-JP" altLang="en-US" sz="20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814768" y="481658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C</a:t>
              </a:r>
              <a:r>
                <a:rPr kumimoji="1" lang="en-US" altLang="ja-JP" sz="2000" dirty="0" smtClean="0">
                  <a:latin typeface="Symbol" pitchFamily="18" charset="2"/>
                </a:rPr>
                <a:t>a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508656" y="5248632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36" name="直線コネクタ 35"/>
            <p:cNvCxnSpPr/>
            <p:nvPr/>
          </p:nvCxnSpPr>
          <p:spPr>
            <a:xfrm flipH="1">
              <a:off x="57580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6961024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/>
          <p:cNvSpPr txBox="1"/>
          <p:nvPr/>
        </p:nvSpPr>
        <p:spPr>
          <a:xfrm>
            <a:off x="3556204" y="4956264"/>
            <a:ext cx="5328592" cy="17851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MD </a:t>
            </a:r>
            <a:r>
              <a:rPr lang="en-US" altLang="ja-JP" sz="2000" b="1" dirty="0" smtClean="0"/>
              <a:t>simulation setup</a:t>
            </a:r>
          </a:p>
          <a:p>
            <a:r>
              <a:rPr kumimoji="1" lang="en-US" altLang="ja-JP" dirty="0" smtClean="0"/>
              <a:t>Force Field: Amber99SB, TIP3P, JC ions for TIP3P, </a:t>
            </a:r>
            <a:r>
              <a:rPr lang="en-US" altLang="ja-JP" dirty="0" smtClean="0"/>
              <a:t>GAFF</a:t>
            </a:r>
          </a:p>
          <a:p>
            <a:r>
              <a:rPr kumimoji="1" lang="en-US" altLang="ja-JP" dirty="0" smtClean="0"/>
              <a:t>Solvent: Toluene</a:t>
            </a:r>
          </a:p>
          <a:p>
            <a:r>
              <a:rPr kumimoji="1" lang="en-US" altLang="ja-JP" dirty="0" smtClean="0"/>
              <a:t>Ensemble: NPT (1 bar; 363 K)</a:t>
            </a:r>
          </a:p>
          <a:p>
            <a:r>
              <a:rPr lang="en-US" altLang="ja-JP" dirty="0" smtClean="0"/>
              <a:t>Simulation length:  50 ns</a:t>
            </a:r>
          </a:p>
          <a:p>
            <a:r>
              <a:rPr kumimoji="1" lang="en-US" altLang="ja-JP" dirty="0" smtClean="0"/>
              <a:t>Total number of simulations: 5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692716" y="4438678"/>
            <a:ext cx="527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Three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 residues are found in the active site.</a:t>
            </a:r>
            <a:endParaRPr kumimoji="1" lang="ja-JP" altLang="en-US" dirty="0"/>
          </a:p>
        </p:txBody>
      </p:sp>
      <p:pic>
        <p:nvPicPr>
          <p:cNvPr id="65" name="図 64" descr="bLa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429000"/>
            <a:ext cx="1059710" cy="1012707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207128" y="3429000"/>
            <a:ext cx="131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lactam</a:t>
            </a:r>
            <a:endParaRPr kumimoji="1" lang="ja-JP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スライド番号プレースホルダ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172432" y="1527175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Poly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(b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alanine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en-US" altLang="ja-JP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kumimoji="1" lang="ja-JP" alt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円/楕円 48"/>
          <p:cNvSpPr/>
          <p:nvPr/>
        </p:nvSpPr>
        <p:spPr>
          <a:xfrm rot="19612947">
            <a:off x="1227492" y="4100523"/>
            <a:ext cx="72008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 flipH="1" flipV="1">
            <a:off x="1835697" y="4293097"/>
            <a:ext cx="1152127" cy="36003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>
            <a:off x="2987825" y="4653136"/>
            <a:ext cx="648071" cy="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risaki\Documents\PD_at_Nagoya-u\Project_EnzymaticPolymerization\_Theme-1_CALB_ring-open-polymerization\PMF_CALB-bAla\_5_Analyze_Traj\Integ_NPT_Rlx-CALB_poly8bAla_NaTol_ed_0001_NPT_EXT_0002-005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717078" cy="4508971"/>
          </a:xfrm>
          <a:prstGeom prst="rect">
            <a:avLst/>
          </a:prstGeom>
          <a:noFill/>
        </p:spPr>
      </p:pic>
      <p:pic>
        <p:nvPicPr>
          <p:cNvPr id="1029" name="Picture 5" descr="C:\Users\kurisaki\Documents\PD_at_Nagoya-u\Project_EnzymaticPolymerization\_Theme-1_CALB_ring-open-polymerization\PMF_CALB-bAla\_5_Analyze_Traj\Integ_NPT_Rlx-CALB_poly8bAla_NaTol_ed_0004_NPT_EXT_0002-005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542" y="1249699"/>
            <a:ext cx="4320480" cy="4129871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55282" y="312778"/>
            <a:ext cx="8829084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Poly(</a:t>
            </a:r>
            <a:r>
              <a:rPr kumimoji="1" lang="en-US" altLang="ja-JP" sz="3200" b="1" dirty="0" smtClean="0">
                <a:latin typeface="Symbol" pitchFamily="18" charset="2"/>
              </a:rPr>
              <a:t>b</a:t>
            </a:r>
            <a:r>
              <a:rPr kumimoji="1" lang="en-US" altLang="ja-JP" sz="3200" b="1" dirty="0" smtClean="0"/>
              <a:t>-</a:t>
            </a:r>
            <a:r>
              <a:rPr kumimoji="1" lang="en-US" altLang="ja-JP" sz="3200" b="1" dirty="0" err="1" smtClean="0"/>
              <a:t>alanine</a:t>
            </a:r>
            <a:r>
              <a:rPr kumimoji="1" lang="en-US" altLang="ja-JP" sz="3200" b="1" dirty="0" smtClean="0"/>
              <a:t>)</a:t>
            </a:r>
            <a:r>
              <a:rPr kumimoji="1" lang="en-US" altLang="ja-JP" sz="3200" b="1" baseline="-25000" dirty="0" smtClean="0"/>
              <a:t>8</a:t>
            </a:r>
            <a:r>
              <a:rPr kumimoji="1" lang="en-US" altLang="ja-JP" sz="3200" b="1" dirty="0" smtClean="0"/>
              <a:t> interacts with CALB on the surface</a:t>
            </a:r>
            <a:endParaRPr kumimoji="1" lang="ja-JP" altLang="en-US" sz="32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3" y="5284365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 algn="just"/>
            <a:r>
              <a:rPr kumimoji="1" lang="en-US" altLang="ja-JP" sz="2800" dirty="0" smtClean="0">
                <a:sym typeface="Wingdings" pitchFamily="2" charset="2"/>
              </a:rPr>
              <a:t> </a:t>
            </a:r>
            <a:r>
              <a:rPr kumimoji="1" lang="en-US" altLang="ja-JP" sz="2800" dirty="0" smtClean="0"/>
              <a:t>These interactions could anchor the polymer on the surface, thus preventing it from releasing to the solvent</a:t>
            </a:r>
            <a:endParaRPr kumimoji="1" lang="ja-JP" altLang="en-US" sz="2800" dirty="0"/>
          </a:p>
        </p:txBody>
      </p:sp>
      <p:sp>
        <p:nvSpPr>
          <p:cNvPr id="10" name="円/楕円 9"/>
          <p:cNvSpPr/>
          <p:nvPr/>
        </p:nvSpPr>
        <p:spPr>
          <a:xfrm>
            <a:off x="2078976" y="2897058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10" idx="1"/>
          </p:cNvCxnSpPr>
          <p:nvPr/>
        </p:nvCxnSpPr>
        <p:spPr>
          <a:xfrm flipH="1" flipV="1">
            <a:off x="1043608" y="2060848"/>
            <a:ext cx="1109185" cy="9205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06768" y="1757447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3" name="円/楕円 12"/>
          <p:cNvSpPr/>
          <p:nvPr/>
        </p:nvSpPr>
        <p:spPr>
          <a:xfrm>
            <a:off x="6183432" y="2897058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3" idx="1"/>
          </p:cNvCxnSpPr>
          <p:nvPr/>
        </p:nvCxnSpPr>
        <p:spPr>
          <a:xfrm flipH="1" flipV="1">
            <a:off x="5580112" y="1844824"/>
            <a:ext cx="677137" cy="11365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788024" y="1484784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985</Words>
  <Application>Microsoft Office PowerPoint</Application>
  <PresentationFormat>画面に合わせる (4:3)</PresentationFormat>
  <Paragraphs>183</Paragraphs>
  <Slides>18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Office テーマ</vt:lpstr>
      <vt:lpstr>ワークシート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kurisaki</dc:creator>
  <cp:lastModifiedBy>kurisaki</cp:lastModifiedBy>
  <cp:revision>87</cp:revision>
  <dcterms:created xsi:type="dcterms:W3CDTF">2016-04-07T06:05:57Z</dcterms:created>
  <dcterms:modified xsi:type="dcterms:W3CDTF">2016-04-22T04:14:42Z</dcterms:modified>
</cp:coreProperties>
</file>