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501" r:id="rId3"/>
    <p:sldId id="522" r:id="rId4"/>
    <p:sldId id="512" r:id="rId5"/>
    <p:sldId id="523" r:id="rId6"/>
    <p:sldId id="504" r:id="rId7"/>
    <p:sldId id="506" r:id="rId8"/>
    <p:sldId id="513" r:id="rId9"/>
    <p:sldId id="508" r:id="rId10"/>
    <p:sldId id="515" r:id="rId11"/>
    <p:sldId id="516" r:id="rId12"/>
    <p:sldId id="517" r:id="rId13"/>
    <p:sldId id="521" r:id="rId14"/>
    <p:sldId id="520" r:id="rId15"/>
    <p:sldId id="519" r:id="rId16"/>
    <p:sldId id="511" r:id="rId17"/>
    <p:sldId id="499" r:id="rId18"/>
    <p:sldId id="524" r:id="rId19"/>
  </p:sldIdLst>
  <p:sldSz cx="9144000" cy="6858000" type="screen4x3"/>
  <p:notesSz cx="6802438" cy="9937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29">
          <p15:clr>
            <a:srgbClr val="A4A3A4"/>
          </p15:clr>
        </p15:guide>
        <p15:guide id="4" orient="horz" pos="1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erot" initials="B" lastIdx="2" clrIdx="0">
    <p:extLst>
      <p:ext uri="{19B8F6BF-5375-455C-9EA6-DF929625EA0E}">
        <p15:presenceInfo xmlns:p15="http://schemas.microsoft.com/office/powerpoint/2012/main" userId="Barberot" providerId="None"/>
      </p:ext>
    </p:extLst>
  </p:cmAuthor>
  <p:cmAuthor id="2" name="kurisaki" initials="k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C000"/>
    <a:srgbClr val="DBD600"/>
    <a:srgbClr val="BA0CBE"/>
    <a:srgbClr val="C9FFFF"/>
    <a:srgbClr val="F7A5F9"/>
    <a:srgbClr val="ABDBFF"/>
    <a:srgbClr val="ABFFD1"/>
    <a:srgbClr val="FFC5C5"/>
    <a:srgbClr val="6B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85339" autoAdjust="0"/>
  </p:normalViewPr>
  <p:slideViewPr>
    <p:cSldViewPr snapToGrid="0">
      <p:cViewPr varScale="1">
        <p:scale>
          <a:sx n="93" d="100"/>
          <a:sy n="93" d="100"/>
        </p:scale>
        <p:origin x="1122" y="78"/>
      </p:cViewPr>
      <p:guideLst>
        <p:guide orient="horz" pos="2160"/>
        <p:guide pos="2880"/>
        <p:guide orient="horz" pos="2229"/>
        <p:guide orient="horz" pos="1913"/>
      </p:guideLst>
    </p:cSldViewPr>
  </p:slideViewPr>
  <p:outlineViewPr>
    <p:cViewPr>
      <p:scale>
        <a:sx n="33" d="100"/>
        <a:sy n="33" d="100"/>
      </p:scale>
      <p:origin x="0" y="-807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91"/>
    </p:cViewPr>
  </p:sorterViewPr>
  <p:notesViewPr>
    <p:cSldViewPr snapToGrid="0">
      <p:cViewPr varScale="1">
        <p:scale>
          <a:sx n="77" d="100"/>
          <a:sy n="77" d="100"/>
        </p:scale>
        <p:origin x="21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47722" cy="498613"/>
          </a:xfrm>
          <a:prstGeom prst="rect">
            <a:avLst/>
          </a:prstGeom>
        </p:spPr>
        <p:txBody>
          <a:bodyPr vert="horz" lIns="91429" tIns="45712" rIns="91429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3150" y="8"/>
            <a:ext cx="2947722" cy="498613"/>
          </a:xfrm>
          <a:prstGeom prst="rect">
            <a:avLst/>
          </a:prstGeom>
        </p:spPr>
        <p:txBody>
          <a:bodyPr vert="horz" lIns="91429" tIns="45712" rIns="91429" bIns="45712" rtlCol="0"/>
          <a:lstStyle>
            <a:lvl1pPr algn="r">
              <a:defRPr sz="1200"/>
            </a:lvl1pPr>
          </a:lstStyle>
          <a:p>
            <a:fld id="{CE63C9E6-2AC6-4A84-9F64-1AE0849217D6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0" y="9439141"/>
            <a:ext cx="2947722" cy="498612"/>
          </a:xfrm>
          <a:prstGeom prst="rect">
            <a:avLst/>
          </a:prstGeom>
        </p:spPr>
        <p:txBody>
          <a:bodyPr vert="horz" lIns="91429" tIns="45712" rIns="91429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3150" y="9439141"/>
            <a:ext cx="2947722" cy="498612"/>
          </a:xfrm>
          <a:prstGeom prst="rect">
            <a:avLst/>
          </a:prstGeom>
        </p:spPr>
        <p:txBody>
          <a:bodyPr vert="horz" lIns="91429" tIns="45712" rIns="91429" bIns="45712" rtlCol="0" anchor="b"/>
          <a:lstStyle>
            <a:lvl1pPr algn="r">
              <a:defRPr sz="1200"/>
            </a:lvl1pPr>
          </a:lstStyle>
          <a:p>
            <a:fld id="{08BB4A0C-A429-44EA-A715-4441A91C84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47722" cy="498613"/>
          </a:xfrm>
          <a:prstGeom prst="rect">
            <a:avLst/>
          </a:prstGeom>
        </p:spPr>
        <p:txBody>
          <a:bodyPr vert="horz" lIns="91429" tIns="45712" rIns="91429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3150" y="8"/>
            <a:ext cx="2947722" cy="498613"/>
          </a:xfrm>
          <a:prstGeom prst="rect">
            <a:avLst/>
          </a:prstGeom>
        </p:spPr>
        <p:txBody>
          <a:bodyPr vert="horz" lIns="91429" tIns="45712" rIns="91429" bIns="45712" rtlCol="0"/>
          <a:lstStyle>
            <a:lvl1pPr algn="r">
              <a:defRPr sz="1200"/>
            </a:lvl1pPr>
          </a:lstStyle>
          <a:p>
            <a:fld id="{D761599A-8B19-41E2-854D-DBC301441C4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198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2" rIns="91429" bIns="45712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45" y="4782545"/>
            <a:ext cx="5441950" cy="3912990"/>
          </a:xfrm>
          <a:prstGeom prst="rect">
            <a:avLst/>
          </a:prstGeom>
        </p:spPr>
        <p:txBody>
          <a:bodyPr vert="horz" lIns="91429" tIns="45712" rIns="91429" bIns="4571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0" y="9439141"/>
            <a:ext cx="2947722" cy="498612"/>
          </a:xfrm>
          <a:prstGeom prst="rect">
            <a:avLst/>
          </a:prstGeom>
        </p:spPr>
        <p:txBody>
          <a:bodyPr vert="horz" lIns="91429" tIns="45712" rIns="91429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3150" y="9439141"/>
            <a:ext cx="2947722" cy="498612"/>
          </a:xfrm>
          <a:prstGeom prst="rect">
            <a:avLst/>
          </a:prstGeom>
        </p:spPr>
        <p:txBody>
          <a:bodyPr vert="horz" lIns="91429" tIns="45712" rIns="91429" bIns="45712" rtlCol="0" anchor="b"/>
          <a:lstStyle>
            <a:lvl1pPr algn="r">
              <a:defRPr sz="1200"/>
            </a:lvl1pPr>
          </a:lstStyle>
          <a:p>
            <a:fld id="{EF937F55-DFA7-40E8-ABE0-3D0C1D317FA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8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08">
              <a:defRPr/>
            </a:pPr>
            <a:r>
              <a:rPr lang="en-US" sz="1800" dirty="0"/>
              <a:t> or in the case of Trp104 of H3 to Ser105.</a:t>
            </a:r>
            <a:endParaRPr lang="en-US" sz="1800" b="1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1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3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26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angstrom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5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2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595533"/>
            <a:ext cx="7543800" cy="3063748"/>
          </a:xfrm>
        </p:spPr>
        <p:txBody>
          <a:bodyPr anchor="b">
            <a:normAutofit/>
          </a:bodyPr>
          <a:lstStyle>
            <a:lvl1pPr algn="just">
              <a:lnSpc>
                <a:spcPct val="85000"/>
              </a:lnSpc>
              <a:defRPr sz="3600" spc="-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4907999"/>
            <a:ext cx="7543800" cy="126792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6821-9907-451D-BF27-959D9ABA84C9}" type="datetime1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77358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53D9-B928-44D2-81EC-D4C48FAD9C63}" type="datetime1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481A-C82C-474F-9E84-1BD3AF461F7A}" type="datetime1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CE4D-663B-4D2D-8009-96CBBB1B27EB}" type="datetime1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6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2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2DB1-2B73-4F3D-B948-6F6DCE192B12}" type="datetime1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3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6186" y="253948"/>
            <a:ext cx="8082642" cy="5134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186" y="930729"/>
            <a:ext cx="4020094" cy="493836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39" y="930730"/>
            <a:ext cx="3925389" cy="493836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922-8854-4F87-865E-4A4CC4C44ECD}" type="datetime1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6186" y="270275"/>
            <a:ext cx="7997734" cy="52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186" y="931655"/>
            <a:ext cx="4020094" cy="736282"/>
          </a:xfrm>
        </p:spPr>
        <p:txBody>
          <a:bodyPr lIns="91440" rIns="91440" anchor="ctr">
            <a:normAutofit/>
          </a:bodyPr>
          <a:lstStyle>
            <a:lvl1pPr marL="0" indent="0" algn="just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86" y="1783139"/>
            <a:ext cx="4020094" cy="408595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931643"/>
            <a:ext cx="384048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783139"/>
            <a:ext cx="3840480" cy="408595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58E6-B03E-4F74-876C-40D0E035C384}" type="datetime1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698B-D05B-4183-BAAD-77B18F60DE96}" type="datetime1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48C6-CF57-48E8-BC59-1F0A6A812D5D}" type="datetime1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7C4FF55-A0E0-4FE0-8BF6-B2264754F78A}" type="datetime1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5F8C-9406-4679-868C-F2E16CB6470F}" type="datetime1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5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6185" y="286604"/>
            <a:ext cx="8196943" cy="497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186" y="928447"/>
            <a:ext cx="8196943" cy="5211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2A2F4B8F-08AB-4308-BFE8-771DFFBC0440}" type="datetime1">
              <a:rPr lang="en-US" smtClean="0"/>
              <a:t>8/26/2015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4nd CREST meeting - 07/30/2015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AC3BFF3A-6A4F-43D2-8502-2EE79BCAD269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84522" y="857250"/>
            <a:ext cx="8643938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spc="-5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3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14.gif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4.gif"/><Relationship Id="rId7" Type="http://schemas.openxmlformats.org/officeDocument/2006/relationships/image" Target="../media/image33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4.gif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10" Type="http://schemas.openxmlformats.org/officeDocument/2006/relationships/image" Target="../media/image16.gif"/><Relationship Id="rId4" Type="http://schemas.openxmlformats.org/officeDocument/2006/relationships/image" Target="../media/image14.gif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gif"/><Relationship Id="rId7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11" Type="http://schemas.openxmlformats.org/officeDocument/2006/relationships/image" Target="../media/image21.gif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3567" y="1595533"/>
            <a:ext cx="8338634" cy="3063748"/>
          </a:xfrm>
        </p:spPr>
        <p:txBody>
          <a:bodyPr>
            <a:normAutofit/>
          </a:bodyPr>
          <a:lstStyle/>
          <a:p>
            <a:r>
              <a:rPr lang="en-US" sz="3400" dirty="0"/>
              <a:t>Improvement of the hybrid MC/MD algorithm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to </a:t>
            </a:r>
            <a:r>
              <a:rPr lang="en-US" sz="3400" dirty="0"/>
              <a:t>study </a:t>
            </a:r>
            <a:r>
              <a:rPr lang="en-US" sz="3400" dirty="0" smtClean="0"/>
              <a:t>the </a:t>
            </a:r>
            <a:r>
              <a:rPr lang="en-US" sz="3400" dirty="0"/>
              <a:t>mechanism of CAL-B catalyzed ring-opening </a:t>
            </a:r>
            <a:r>
              <a:rPr lang="en-US" sz="3400" dirty="0" smtClean="0"/>
              <a:t>polymerization of </a:t>
            </a:r>
            <a:r>
              <a:rPr lang="en-US" sz="3400" dirty="0"/>
              <a:t>β-lactam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u="sng" dirty="0" smtClean="0"/>
              <a:t>Chantal Barberot</a:t>
            </a:r>
            <a:r>
              <a:rPr lang="en-US" dirty="0" smtClean="0"/>
              <a:t>, </a:t>
            </a:r>
            <a:r>
              <a:rPr lang="en-US" dirty="0" err="1"/>
              <a:t>Ikuo</a:t>
            </a:r>
            <a:r>
              <a:rPr lang="en-US" dirty="0"/>
              <a:t> </a:t>
            </a:r>
            <a:r>
              <a:rPr lang="en-US" dirty="0" smtClean="0"/>
              <a:t>Kurisaki, </a:t>
            </a:r>
            <a:r>
              <a:rPr lang="en-US" dirty="0"/>
              <a:t>Yuichi </a:t>
            </a:r>
            <a:r>
              <a:rPr lang="en-US" dirty="0" smtClean="0"/>
              <a:t>Suzuki, </a:t>
            </a:r>
            <a:r>
              <a:rPr lang="en-US" dirty="0" err="1" smtClean="0"/>
              <a:t>Masataka</a:t>
            </a:r>
            <a:r>
              <a:rPr lang="en-US" dirty="0" smtClean="0"/>
              <a:t> </a:t>
            </a:r>
            <a:r>
              <a:rPr lang="en-US" dirty="0" err="1" smtClean="0"/>
              <a:t>Nagaoka</a:t>
            </a:r>
            <a:endParaRPr lang="en-US" dirty="0" smtClean="0"/>
          </a:p>
          <a:p>
            <a:pPr algn="ctr"/>
            <a:r>
              <a:rPr lang="en-US" dirty="0" err="1" smtClean="0"/>
              <a:t>Nagaoka</a:t>
            </a:r>
            <a:r>
              <a:rPr lang="en-US" dirty="0" smtClean="0"/>
              <a:t> Laboratory, Graduate School of Information Science, Nagoya University 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7" y="232856"/>
            <a:ext cx="2934788" cy="7315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30" y="0"/>
            <a:ext cx="2311111" cy="10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286193" y="1693305"/>
            <a:ext cx="2926080" cy="2194560"/>
            <a:chOff x="338743" y="1693305"/>
            <a:chExt cx="2926080" cy="219456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43" y="1693305"/>
              <a:ext cx="2926080" cy="219456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243" y="3602941"/>
              <a:ext cx="2471087" cy="265176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/>
        </p:nvGrpSpPr>
        <p:grpSpPr>
          <a:xfrm>
            <a:off x="287965" y="3961266"/>
            <a:ext cx="2926080" cy="2194560"/>
            <a:chOff x="382555" y="3961266"/>
            <a:chExt cx="2926080" cy="219456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55" y="3961266"/>
              <a:ext cx="2926080" cy="219456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12" y="5880156"/>
              <a:ext cx="2471087" cy="265176"/>
            </a:xfrm>
            <a:prstGeom prst="rect">
              <a:avLst/>
            </a:prstGeom>
          </p:spPr>
        </p:pic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04" y="1689757"/>
            <a:ext cx="2926080" cy="21945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68" y="1691945"/>
            <a:ext cx="2926080" cy="21945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11" y="3958452"/>
            <a:ext cx="2926080" cy="21945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MC/MD simulation results - Accepted Reaction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2555" y="940905"/>
            <a:ext cx="8332237" cy="74885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By adding the water binding, chemical reactions more occur often than without.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Binding event occur more often in comparison to chemical reaction.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9E42-8FC7-4CB5-BD60-E0B35E1ED2DE}" type="slidenum">
              <a:rPr lang="en-US" smtClean="0"/>
              <a:t>10</a:t>
            </a:fld>
            <a:endParaRPr lang="en-US"/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795895" y="1824440"/>
            <a:ext cx="1657350" cy="457200"/>
            <a:chOff x="6495612" y="2296511"/>
            <a:chExt cx="2320290" cy="64008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612" y="2296511"/>
              <a:ext cx="2320290" cy="640080"/>
            </a:xfrm>
            <a:prstGeom prst="rect">
              <a:avLst/>
            </a:prstGeom>
          </p:spPr>
        </p:pic>
        <p:cxnSp>
          <p:nvCxnSpPr>
            <p:cNvPr id="11" name="Connecteur droit 10"/>
            <p:cNvCxnSpPr/>
            <p:nvPr/>
          </p:nvCxnSpPr>
          <p:spPr>
            <a:xfrm>
              <a:off x="6517469" y="2400300"/>
              <a:ext cx="518331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517469" y="2611789"/>
              <a:ext cx="518331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6517469" y="2823720"/>
              <a:ext cx="518331" cy="0"/>
            </a:xfrm>
            <a:prstGeom prst="line">
              <a:avLst/>
            </a:prstGeom>
            <a:ln w="1270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>
            <a:off x="2712089" y="1763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610923" y="1760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8426748" y="1760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2747179" y="4080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638357" y="4035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9605" y="1392230"/>
            <a:ext cx="3048000" cy="2286000"/>
            <a:chOff x="9605" y="1392230"/>
            <a:chExt cx="3048000" cy="228600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5" y="1392230"/>
              <a:ext cx="3048000" cy="2286000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15" y="3373855"/>
              <a:ext cx="2556297" cy="274320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5096" y="3779992"/>
            <a:ext cx="3048000" cy="2286000"/>
            <a:chOff x="5096" y="3779992"/>
            <a:chExt cx="3048000" cy="22860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" y="3779992"/>
              <a:ext cx="3048000" cy="228600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33" y="5775349"/>
              <a:ext cx="2556297" cy="27432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MC/MD simulation results </a:t>
            </a:r>
            <a:r>
              <a:rPr lang="en-US" sz="2200" dirty="0" smtClean="0"/>
              <a:t>- Nature of the accepted chemical reaction</a:t>
            </a:r>
            <a:endParaRPr lang="en-US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2555" y="940905"/>
            <a:ext cx="8601762" cy="104429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The termination reaction occurs more often than the other chemical reaction.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9E42-8FC7-4CB5-BD60-E0B35E1ED2DE}" type="slidenum">
              <a:rPr lang="en-US" smtClean="0"/>
              <a:t>11</a:t>
            </a:fld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67" y="1387948"/>
            <a:ext cx="3048000" cy="2286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72" y="1390870"/>
            <a:ext cx="3048000" cy="2286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1" y="3786703"/>
            <a:ext cx="3048000" cy="2286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90745" y="2767784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8AC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enzyme</a:t>
            </a:r>
            <a:endParaRPr lang="en-US" sz="1400" dirty="0">
              <a:solidFill>
                <a:srgbClr val="48AC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45225" y="5255746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8AC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enzyme</a:t>
            </a:r>
            <a:endParaRPr lang="en-US" sz="1400" dirty="0">
              <a:solidFill>
                <a:srgbClr val="48AC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227477" y="2316780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8AC0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enzyme</a:t>
            </a:r>
            <a:endParaRPr lang="en-US" sz="1400" dirty="0">
              <a:solidFill>
                <a:srgbClr val="48AC0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530727" y="1563646"/>
            <a:ext cx="1565702" cy="534010"/>
            <a:chOff x="1882859" y="4731943"/>
            <a:chExt cx="1957127" cy="667512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859" y="4731943"/>
              <a:ext cx="1957127" cy="667512"/>
            </a:xfrm>
            <a:prstGeom prst="rect">
              <a:avLst/>
            </a:prstGeom>
          </p:spPr>
        </p:pic>
        <p:grpSp>
          <p:nvGrpSpPr>
            <p:cNvPr id="31" name="Groupe 30"/>
            <p:cNvGrpSpPr/>
            <p:nvPr/>
          </p:nvGrpSpPr>
          <p:grpSpPr>
            <a:xfrm>
              <a:off x="1911434" y="4811328"/>
              <a:ext cx="402485" cy="504824"/>
              <a:chOff x="64240" y="2828929"/>
              <a:chExt cx="402485" cy="504824"/>
            </a:xfrm>
          </p:grpSpPr>
          <p:cxnSp>
            <p:nvCxnSpPr>
              <p:cNvPr id="32" name="Connecteur droit 31"/>
              <p:cNvCxnSpPr/>
              <p:nvPr/>
            </p:nvCxnSpPr>
            <p:spPr>
              <a:xfrm flipH="1">
                <a:off x="66621" y="2828929"/>
                <a:ext cx="40010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H="1">
                <a:off x="69002" y="3165378"/>
                <a:ext cx="397723" cy="0"/>
              </a:xfrm>
              <a:prstGeom prst="line">
                <a:avLst/>
              </a:prstGeom>
              <a:ln w="19050">
                <a:solidFill>
                  <a:srgbClr val="0091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H="1">
                <a:off x="64240" y="3333753"/>
                <a:ext cx="402485" cy="0"/>
              </a:xfrm>
              <a:prstGeom prst="line">
                <a:avLst/>
              </a:prstGeom>
              <a:ln w="19050">
                <a:solidFill>
                  <a:srgbClr val="BA0C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flipH="1">
                <a:off x="66621" y="2995615"/>
                <a:ext cx="40010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0" name="ZoneTexte 159"/>
          <p:cNvSpPr txBox="1"/>
          <p:nvPr/>
        </p:nvSpPr>
        <p:spPr>
          <a:xfrm>
            <a:off x="2586596" y="1506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61" name="ZoneTexte 160"/>
          <p:cNvSpPr txBox="1"/>
          <p:nvPr/>
        </p:nvSpPr>
        <p:spPr>
          <a:xfrm>
            <a:off x="5666792" y="15019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62" name="ZoneTexte 161"/>
          <p:cNvSpPr txBox="1"/>
          <p:nvPr/>
        </p:nvSpPr>
        <p:spPr>
          <a:xfrm>
            <a:off x="8682631" y="1461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63" name="ZoneTexte 162"/>
          <p:cNvSpPr txBox="1"/>
          <p:nvPr/>
        </p:nvSpPr>
        <p:spPr>
          <a:xfrm>
            <a:off x="2546595" y="38550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4" name="ZoneTexte 163"/>
          <p:cNvSpPr txBox="1"/>
          <p:nvPr/>
        </p:nvSpPr>
        <p:spPr>
          <a:xfrm>
            <a:off x="5705483" y="3868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65" name="Rectangle 164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255590" y="3762593"/>
            <a:ext cx="2804160" cy="2216266"/>
            <a:chOff x="255590" y="3762593"/>
            <a:chExt cx="2804160" cy="221626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90" y="3762593"/>
              <a:ext cx="2804160" cy="210312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38" y="5732360"/>
              <a:ext cx="2297042" cy="246499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251149" y="1438937"/>
            <a:ext cx="2804160" cy="2211396"/>
            <a:chOff x="251149" y="1438937"/>
            <a:chExt cx="2804160" cy="2211396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49" y="1438937"/>
              <a:ext cx="2804160" cy="210312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95" y="3403834"/>
              <a:ext cx="2297042" cy="246499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3145530" y="1436472"/>
            <a:ext cx="2804160" cy="2229544"/>
            <a:chOff x="3145530" y="1531063"/>
            <a:chExt cx="2804160" cy="222954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530" y="1531063"/>
              <a:ext cx="2804160" cy="210312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844" y="3514108"/>
              <a:ext cx="2297042" cy="246499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MC/MD simulation results </a:t>
            </a:r>
            <a:r>
              <a:rPr lang="en-US" sz="2200" dirty="0" smtClean="0"/>
              <a:t>- Number and nature of the polymers obtained</a:t>
            </a:r>
            <a:endParaRPr lang="en-US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Because the binding events often occur, only short polymer is obtained.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9E42-8FC7-4CB5-BD60-E0B35E1ED2DE}" type="slidenum">
              <a:rPr lang="en-US" smtClean="0"/>
              <a:t>12</a:t>
            </a:fld>
            <a:endParaRPr lang="en-US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69" y="1431525"/>
            <a:ext cx="2804160" cy="210312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3136005" y="3762033"/>
            <a:ext cx="2804160" cy="2216243"/>
            <a:chOff x="3136005" y="3856624"/>
            <a:chExt cx="2804160" cy="221624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005" y="3856624"/>
              <a:ext cx="2804160" cy="210312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197" y="5826368"/>
              <a:ext cx="2297042" cy="246499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>
          <a:xfrm>
            <a:off x="6892960" y="4527139"/>
            <a:ext cx="1064768" cy="731520"/>
            <a:chOff x="5347505" y="1720930"/>
            <a:chExt cx="1064768" cy="73152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505" y="1749011"/>
              <a:ext cx="1064768" cy="703439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973" y="1720930"/>
              <a:ext cx="332860" cy="731520"/>
            </a:xfrm>
            <a:prstGeom prst="rect">
              <a:avLst/>
            </a:prstGeom>
          </p:spPr>
        </p:pic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77" y="3399757"/>
            <a:ext cx="2297042" cy="24649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593784" y="1536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492974" y="1536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8390682" y="15191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2555958" y="38623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503553" y="3859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MC/MD simulation results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437" y="970639"/>
            <a:ext cx="4581189" cy="52110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 the beginning of the simulation, only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–alanine is formed.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–alanine generated are stored in the active site of CAL-B.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These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–alanine </a:t>
            </a:r>
            <a:r>
              <a:rPr lang="en-US" dirty="0" smtClean="0"/>
              <a:t>may not be consumed in the elongation reaction.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08" name="Groupe 207"/>
          <p:cNvGrpSpPr/>
          <p:nvPr/>
        </p:nvGrpSpPr>
        <p:grpSpPr>
          <a:xfrm>
            <a:off x="1758529" y="1608424"/>
            <a:ext cx="3241725" cy="2560320"/>
            <a:chOff x="3058616" y="978034"/>
            <a:chExt cx="3241725" cy="2560320"/>
          </a:xfrm>
        </p:grpSpPr>
        <p:grpSp>
          <p:nvGrpSpPr>
            <p:cNvPr id="57" name="Groupe 56"/>
            <p:cNvGrpSpPr>
              <a:grpSpLocks noChangeAspect="1"/>
            </p:cNvGrpSpPr>
            <p:nvPr/>
          </p:nvGrpSpPr>
          <p:grpSpPr>
            <a:xfrm>
              <a:off x="3058616" y="978034"/>
              <a:ext cx="3241725" cy="2560320"/>
              <a:chOff x="63436" y="1384107"/>
              <a:chExt cx="2804160" cy="2214731"/>
            </a:xfrm>
          </p:grpSpPr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36" y="1384107"/>
                <a:ext cx="2804160" cy="2103120"/>
              </a:xfrm>
              <a:prstGeom prst="rect">
                <a:avLst/>
              </a:prstGeom>
            </p:spPr>
          </p:pic>
          <p:pic>
            <p:nvPicPr>
              <p:cNvPr id="56" name="Image 5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544" y="3352339"/>
                <a:ext cx="2297042" cy="246499"/>
              </a:xfrm>
              <a:prstGeom prst="rect">
                <a:avLst/>
              </a:prstGeom>
            </p:spPr>
          </p:pic>
        </p:grpSp>
        <p:sp>
          <p:nvSpPr>
            <p:cNvPr id="207" name="ZoneTexte 206"/>
            <p:cNvSpPr txBox="1"/>
            <p:nvPr/>
          </p:nvSpPr>
          <p:spPr>
            <a:xfrm>
              <a:off x="5858626" y="10205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cxnSp>
        <p:nvCxnSpPr>
          <p:cNvPr id="11" name="Connecteur droit 10"/>
          <p:cNvCxnSpPr/>
          <p:nvPr/>
        </p:nvCxnSpPr>
        <p:spPr>
          <a:xfrm flipV="1">
            <a:off x="3970872" y="1931590"/>
            <a:ext cx="0" cy="1914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ZoneTexte 208"/>
          <p:cNvSpPr txBox="1"/>
          <p:nvPr/>
        </p:nvSpPr>
        <p:spPr>
          <a:xfrm>
            <a:off x="3342625" y="1643551"/>
            <a:ext cx="119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Cycle 1400</a:t>
            </a:r>
            <a:endParaRPr lang="en-US" b="1" dirty="0"/>
          </a:p>
        </p:txBody>
      </p:sp>
      <p:pic>
        <p:nvPicPr>
          <p:cNvPr id="210" name="Image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47" y="957606"/>
            <a:ext cx="3732663" cy="53035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1" name="ZoneTexte 210"/>
          <p:cNvSpPr txBox="1"/>
          <p:nvPr/>
        </p:nvSpPr>
        <p:spPr>
          <a:xfrm>
            <a:off x="5325247" y="927976"/>
            <a:ext cx="119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Cycle 1400</a:t>
            </a:r>
            <a:endParaRPr lang="en-US" b="1" dirty="0"/>
          </a:p>
        </p:txBody>
      </p:sp>
      <p:sp>
        <p:nvSpPr>
          <p:cNvPr id="212" name="ZoneTexte 211"/>
          <p:cNvSpPr txBox="1"/>
          <p:nvPr/>
        </p:nvSpPr>
        <p:spPr>
          <a:xfrm>
            <a:off x="8020886" y="5623690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DBD600"/>
                </a:solidFill>
                <a:latin typeface="Calibri" panose="020F0502020204030204" pitchFamily="34" charset="0"/>
              </a:rPr>
              <a:t>β</a:t>
            </a:r>
            <a:r>
              <a:rPr lang="en-US" dirty="0" smtClean="0">
                <a:solidFill>
                  <a:srgbClr val="DBD600"/>
                </a:solidFill>
              </a:rPr>
              <a:t>-lactam</a:t>
            </a:r>
          </a:p>
          <a:p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-alanine</a:t>
            </a:r>
          </a:p>
        </p:txBody>
      </p:sp>
      <p:sp>
        <p:nvSpPr>
          <p:cNvPr id="213" name="Rectangle à coins arrondis 212"/>
          <p:cNvSpPr/>
          <p:nvPr/>
        </p:nvSpPr>
        <p:spPr>
          <a:xfrm rot="20608887">
            <a:off x="6366486" y="3461442"/>
            <a:ext cx="1119798" cy="35372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ZoneTexte 213"/>
          <p:cNvSpPr txBox="1"/>
          <p:nvPr/>
        </p:nvSpPr>
        <p:spPr>
          <a:xfrm>
            <a:off x="5419856" y="3111753"/>
            <a:ext cx="1435594" cy="355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catalytic triad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7354958" y="2256183"/>
            <a:ext cx="1054405" cy="1211472"/>
          </a:xfrm>
          <a:prstGeom prst="straightConnector1">
            <a:avLst/>
          </a:prstGeom>
          <a:ln w="38100">
            <a:solidFill>
              <a:srgbClr val="00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ZoneTexte 214"/>
          <p:cNvSpPr txBox="1"/>
          <p:nvPr/>
        </p:nvSpPr>
        <p:spPr>
          <a:xfrm>
            <a:off x="7917353" y="279081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FF"/>
                </a:solidFill>
              </a:rPr>
              <a:t>18</a:t>
            </a:r>
            <a:r>
              <a:rPr lang="en-US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Å</a:t>
            </a:r>
            <a:endParaRPr lang="en-US" b="1" dirty="0">
              <a:solidFill>
                <a:srgbClr val="00FFFF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e 20"/>
          <p:cNvGrpSpPr/>
          <p:nvPr/>
        </p:nvGrpSpPr>
        <p:grpSpPr>
          <a:xfrm>
            <a:off x="444007" y="2496159"/>
            <a:ext cx="1064768" cy="731520"/>
            <a:chOff x="5347505" y="1720930"/>
            <a:chExt cx="1064768" cy="73152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505" y="1749011"/>
              <a:ext cx="1064768" cy="703439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973" y="1720930"/>
              <a:ext cx="33286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8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11" grpId="0"/>
      <p:bldP spid="212" grpId="0"/>
      <p:bldP spid="213" grpId="0" animBg="1"/>
      <p:bldP spid="214" grpId="0"/>
      <p:bldP spid="2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e 363"/>
          <p:cNvGrpSpPr/>
          <p:nvPr/>
        </p:nvGrpSpPr>
        <p:grpSpPr>
          <a:xfrm>
            <a:off x="6111359" y="920432"/>
            <a:ext cx="2769796" cy="2032622"/>
            <a:chOff x="2866669" y="970639"/>
            <a:chExt cx="3087805" cy="2032622"/>
          </a:xfrm>
        </p:grpSpPr>
        <p:grpSp>
          <p:nvGrpSpPr>
            <p:cNvPr id="354" name="Groupe 353"/>
            <p:cNvGrpSpPr>
              <a:grpSpLocks noChangeAspect="1"/>
            </p:cNvGrpSpPr>
            <p:nvPr/>
          </p:nvGrpSpPr>
          <p:grpSpPr>
            <a:xfrm>
              <a:off x="2866669" y="970639"/>
              <a:ext cx="3087805" cy="2032622"/>
              <a:chOff x="3058616" y="978034"/>
              <a:chExt cx="3241724" cy="2591947"/>
            </a:xfrm>
          </p:grpSpPr>
          <p:grpSp>
            <p:nvGrpSpPr>
              <p:cNvPr id="355" name="Groupe 354"/>
              <p:cNvGrpSpPr>
                <a:grpSpLocks noChangeAspect="1"/>
              </p:cNvGrpSpPr>
              <p:nvPr/>
            </p:nvGrpSpPr>
            <p:grpSpPr>
              <a:xfrm>
                <a:off x="3058616" y="978034"/>
                <a:ext cx="3241724" cy="2591947"/>
                <a:chOff x="63436" y="1384107"/>
                <a:chExt cx="2804159" cy="2242088"/>
              </a:xfrm>
            </p:grpSpPr>
            <p:pic>
              <p:nvPicPr>
                <p:cNvPr id="357" name="Image 35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36" y="1384107"/>
                  <a:ext cx="2804159" cy="2103119"/>
                </a:xfrm>
                <a:prstGeom prst="rect">
                  <a:avLst/>
                </a:prstGeom>
              </p:spPr>
            </p:pic>
            <p:pic>
              <p:nvPicPr>
                <p:cNvPr id="358" name="Image 35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9101" y="3365686"/>
                  <a:ext cx="2381798" cy="260509"/>
                </a:xfrm>
                <a:prstGeom prst="rect">
                  <a:avLst/>
                </a:prstGeom>
              </p:spPr>
            </p:pic>
          </p:grpSp>
          <p:sp>
            <p:nvSpPr>
              <p:cNvPr id="356" name="ZoneTexte 355"/>
              <p:cNvSpPr txBox="1"/>
              <p:nvPr/>
            </p:nvSpPr>
            <p:spPr>
              <a:xfrm>
                <a:off x="3814668" y="1325163"/>
                <a:ext cx="301686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</a:t>
                </a:r>
                <a:endParaRPr lang="en-US" b="1" dirty="0"/>
              </a:p>
            </p:txBody>
          </p:sp>
        </p:grpSp>
        <p:sp>
          <p:nvSpPr>
            <p:cNvPr id="359" name="ZoneTexte 358"/>
            <p:cNvSpPr txBox="1"/>
            <p:nvPr/>
          </p:nvSpPr>
          <p:spPr>
            <a:xfrm>
              <a:off x="4696611" y="1220083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360" name="ZoneTexte 359"/>
            <p:cNvSpPr txBox="1"/>
            <p:nvPr/>
          </p:nvSpPr>
          <p:spPr>
            <a:xfrm>
              <a:off x="4174796" y="108985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361" name="ZoneTexte 360"/>
            <p:cNvSpPr txBox="1"/>
            <p:nvPr/>
          </p:nvSpPr>
          <p:spPr>
            <a:xfrm>
              <a:off x="5318645" y="105652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362" name="ZoneTexte 361"/>
            <p:cNvSpPr txBox="1"/>
            <p:nvPr/>
          </p:nvSpPr>
          <p:spPr>
            <a:xfrm>
              <a:off x="5540937" y="126885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</a:t>
              </a:r>
              <a:endParaRPr lang="en-US" b="1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MC/MD simulation </a:t>
            </a:r>
            <a:r>
              <a:rPr lang="en-US" dirty="0" smtClean="0"/>
              <a:t>results – trimer formation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438" y="970639"/>
            <a:ext cx="3837236" cy="52110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previously generated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–alanine </a:t>
            </a:r>
            <a:r>
              <a:rPr lang="en-US" dirty="0" smtClean="0"/>
              <a:t>molecules are </a:t>
            </a:r>
            <a:r>
              <a:rPr lang="en-US" dirty="0"/>
              <a:t>not used in the elongation reaction.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polymer formation occurs sequentially.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03" name="Groupe 202"/>
          <p:cNvGrpSpPr>
            <a:grpSpLocks noChangeAspect="1"/>
          </p:cNvGrpSpPr>
          <p:nvPr/>
        </p:nvGrpSpPr>
        <p:grpSpPr>
          <a:xfrm>
            <a:off x="4951906" y="4916012"/>
            <a:ext cx="1340384" cy="1371600"/>
            <a:chOff x="6162494" y="3767480"/>
            <a:chExt cx="893589" cy="914400"/>
          </a:xfrm>
        </p:grpSpPr>
        <p:sp>
          <p:nvSpPr>
            <p:cNvPr id="146" name="Forme libre 145"/>
            <p:cNvSpPr/>
            <p:nvPr/>
          </p:nvSpPr>
          <p:spPr>
            <a:xfrm>
              <a:off x="6162494" y="3767480"/>
              <a:ext cx="847671" cy="914400"/>
            </a:xfrm>
            <a:custGeom>
              <a:avLst/>
              <a:gdLst>
                <a:gd name="connsiteX0" fmla="*/ 838200 w 838200"/>
                <a:gd name="connsiteY0" fmla="*/ 654050 h 654050"/>
                <a:gd name="connsiteX1" fmla="*/ 0 w 838200"/>
                <a:gd name="connsiteY1" fmla="*/ 654050 h 654050"/>
                <a:gd name="connsiteX2" fmla="*/ 0 w 838200"/>
                <a:gd name="connsiteY2" fmla="*/ 0 h 654050"/>
                <a:gd name="connsiteX3" fmla="*/ 828675 w 838200"/>
                <a:gd name="connsiteY3" fmla="*/ 0 h 654050"/>
                <a:gd name="connsiteX4" fmla="*/ 828675 w 838200"/>
                <a:gd name="connsiteY4" fmla="*/ 231775 h 654050"/>
                <a:gd name="connsiteX5" fmla="*/ 495300 w 838200"/>
                <a:gd name="connsiteY5" fmla="*/ 231775 h 654050"/>
                <a:gd name="connsiteX6" fmla="*/ 495300 w 838200"/>
                <a:gd name="connsiteY6" fmla="*/ 457200 h 654050"/>
                <a:gd name="connsiteX7" fmla="*/ 838200 w 838200"/>
                <a:gd name="connsiteY7" fmla="*/ 457200 h 654050"/>
                <a:gd name="connsiteX8" fmla="*/ 838200 w 838200"/>
                <a:gd name="connsiteY8" fmla="*/ 654050 h 654050"/>
                <a:gd name="connsiteX0" fmla="*/ 838200 w 838200"/>
                <a:gd name="connsiteY0" fmla="*/ 654050 h 654050"/>
                <a:gd name="connsiteX1" fmla="*/ 0 w 838200"/>
                <a:gd name="connsiteY1" fmla="*/ 654050 h 654050"/>
                <a:gd name="connsiteX2" fmla="*/ 0 w 838200"/>
                <a:gd name="connsiteY2" fmla="*/ 0 h 654050"/>
                <a:gd name="connsiteX3" fmla="*/ 828675 w 838200"/>
                <a:gd name="connsiteY3" fmla="*/ 0 h 654050"/>
                <a:gd name="connsiteX4" fmla="*/ 828675 w 838200"/>
                <a:gd name="connsiteY4" fmla="*/ 231775 h 654050"/>
                <a:gd name="connsiteX5" fmla="*/ 452438 w 838200"/>
                <a:gd name="connsiteY5" fmla="*/ 231775 h 654050"/>
                <a:gd name="connsiteX6" fmla="*/ 495300 w 838200"/>
                <a:gd name="connsiteY6" fmla="*/ 457200 h 654050"/>
                <a:gd name="connsiteX7" fmla="*/ 838200 w 838200"/>
                <a:gd name="connsiteY7" fmla="*/ 457200 h 654050"/>
                <a:gd name="connsiteX8" fmla="*/ 838200 w 838200"/>
                <a:gd name="connsiteY8" fmla="*/ 654050 h 654050"/>
                <a:gd name="connsiteX0" fmla="*/ 838200 w 838200"/>
                <a:gd name="connsiteY0" fmla="*/ 654050 h 654050"/>
                <a:gd name="connsiteX1" fmla="*/ 0 w 838200"/>
                <a:gd name="connsiteY1" fmla="*/ 654050 h 654050"/>
                <a:gd name="connsiteX2" fmla="*/ 0 w 838200"/>
                <a:gd name="connsiteY2" fmla="*/ 0 h 654050"/>
                <a:gd name="connsiteX3" fmla="*/ 828675 w 838200"/>
                <a:gd name="connsiteY3" fmla="*/ 0 h 654050"/>
                <a:gd name="connsiteX4" fmla="*/ 828675 w 838200"/>
                <a:gd name="connsiteY4" fmla="*/ 231775 h 654050"/>
                <a:gd name="connsiteX5" fmla="*/ 452438 w 838200"/>
                <a:gd name="connsiteY5" fmla="*/ 231775 h 654050"/>
                <a:gd name="connsiteX6" fmla="*/ 450056 w 838200"/>
                <a:gd name="connsiteY6" fmla="*/ 452437 h 654050"/>
                <a:gd name="connsiteX7" fmla="*/ 838200 w 838200"/>
                <a:gd name="connsiteY7" fmla="*/ 457200 h 654050"/>
                <a:gd name="connsiteX8" fmla="*/ 838200 w 838200"/>
                <a:gd name="connsiteY8" fmla="*/ 654050 h 654050"/>
                <a:gd name="connsiteX0" fmla="*/ 838200 w 838200"/>
                <a:gd name="connsiteY0" fmla="*/ 654050 h 654050"/>
                <a:gd name="connsiteX1" fmla="*/ 0 w 838200"/>
                <a:gd name="connsiteY1" fmla="*/ 654050 h 654050"/>
                <a:gd name="connsiteX2" fmla="*/ 0 w 838200"/>
                <a:gd name="connsiteY2" fmla="*/ 0 h 654050"/>
                <a:gd name="connsiteX3" fmla="*/ 828675 w 838200"/>
                <a:gd name="connsiteY3" fmla="*/ 0 h 654050"/>
                <a:gd name="connsiteX4" fmla="*/ 828529 w 838200"/>
                <a:gd name="connsiteY4" fmla="*/ 206721 h 654050"/>
                <a:gd name="connsiteX5" fmla="*/ 452438 w 838200"/>
                <a:gd name="connsiteY5" fmla="*/ 231775 h 654050"/>
                <a:gd name="connsiteX6" fmla="*/ 450056 w 838200"/>
                <a:gd name="connsiteY6" fmla="*/ 452437 h 654050"/>
                <a:gd name="connsiteX7" fmla="*/ 838200 w 838200"/>
                <a:gd name="connsiteY7" fmla="*/ 457200 h 654050"/>
                <a:gd name="connsiteX8" fmla="*/ 838200 w 838200"/>
                <a:gd name="connsiteY8" fmla="*/ 654050 h 654050"/>
                <a:gd name="connsiteX0" fmla="*/ 838200 w 838200"/>
                <a:gd name="connsiteY0" fmla="*/ 654050 h 654050"/>
                <a:gd name="connsiteX1" fmla="*/ 0 w 838200"/>
                <a:gd name="connsiteY1" fmla="*/ 654050 h 654050"/>
                <a:gd name="connsiteX2" fmla="*/ 0 w 838200"/>
                <a:gd name="connsiteY2" fmla="*/ 0 h 654050"/>
                <a:gd name="connsiteX3" fmla="*/ 828675 w 838200"/>
                <a:gd name="connsiteY3" fmla="*/ 0 h 654050"/>
                <a:gd name="connsiteX4" fmla="*/ 828529 w 838200"/>
                <a:gd name="connsiteY4" fmla="*/ 206721 h 654050"/>
                <a:gd name="connsiteX5" fmla="*/ 392435 w 838200"/>
                <a:gd name="connsiteY5" fmla="*/ 204339 h 654050"/>
                <a:gd name="connsiteX6" fmla="*/ 450056 w 838200"/>
                <a:gd name="connsiteY6" fmla="*/ 452437 h 654050"/>
                <a:gd name="connsiteX7" fmla="*/ 838200 w 838200"/>
                <a:gd name="connsiteY7" fmla="*/ 457200 h 654050"/>
                <a:gd name="connsiteX8" fmla="*/ 838200 w 838200"/>
                <a:gd name="connsiteY8" fmla="*/ 654050 h 654050"/>
                <a:gd name="connsiteX0" fmla="*/ 838200 w 838200"/>
                <a:gd name="connsiteY0" fmla="*/ 654050 h 654050"/>
                <a:gd name="connsiteX1" fmla="*/ 0 w 838200"/>
                <a:gd name="connsiteY1" fmla="*/ 654050 h 654050"/>
                <a:gd name="connsiteX2" fmla="*/ 0 w 838200"/>
                <a:gd name="connsiteY2" fmla="*/ 0 h 654050"/>
                <a:gd name="connsiteX3" fmla="*/ 828675 w 838200"/>
                <a:gd name="connsiteY3" fmla="*/ 0 h 654050"/>
                <a:gd name="connsiteX4" fmla="*/ 828529 w 838200"/>
                <a:gd name="connsiteY4" fmla="*/ 206721 h 654050"/>
                <a:gd name="connsiteX5" fmla="*/ 392435 w 838200"/>
                <a:gd name="connsiteY5" fmla="*/ 204339 h 654050"/>
                <a:gd name="connsiteX6" fmla="*/ 392435 w 838200"/>
                <a:gd name="connsiteY6" fmla="*/ 463896 h 654050"/>
                <a:gd name="connsiteX7" fmla="*/ 838200 w 838200"/>
                <a:gd name="connsiteY7" fmla="*/ 457200 h 654050"/>
                <a:gd name="connsiteX8" fmla="*/ 838200 w 838200"/>
                <a:gd name="connsiteY8" fmla="*/ 654050 h 654050"/>
                <a:gd name="connsiteX0" fmla="*/ 838200 w 838200"/>
                <a:gd name="connsiteY0" fmla="*/ 654050 h 654050"/>
                <a:gd name="connsiteX1" fmla="*/ 0 w 838200"/>
                <a:gd name="connsiteY1" fmla="*/ 654050 h 654050"/>
                <a:gd name="connsiteX2" fmla="*/ 0 w 838200"/>
                <a:gd name="connsiteY2" fmla="*/ 0 h 654050"/>
                <a:gd name="connsiteX3" fmla="*/ 828675 w 838200"/>
                <a:gd name="connsiteY3" fmla="*/ 0 h 654050"/>
                <a:gd name="connsiteX4" fmla="*/ 828529 w 838200"/>
                <a:gd name="connsiteY4" fmla="*/ 206721 h 654050"/>
                <a:gd name="connsiteX5" fmla="*/ 392435 w 838200"/>
                <a:gd name="connsiteY5" fmla="*/ 204339 h 654050"/>
                <a:gd name="connsiteX6" fmla="*/ 395421 w 838200"/>
                <a:gd name="connsiteY6" fmla="*/ 451989 h 654050"/>
                <a:gd name="connsiteX7" fmla="*/ 838200 w 838200"/>
                <a:gd name="connsiteY7" fmla="*/ 457200 h 654050"/>
                <a:gd name="connsiteX8" fmla="*/ 838200 w 838200"/>
                <a:gd name="connsiteY8" fmla="*/ 654050 h 654050"/>
                <a:gd name="connsiteX0" fmla="*/ 838200 w 838200"/>
                <a:gd name="connsiteY0" fmla="*/ 654050 h 654050"/>
                <a:gd name="connsiteX1" fmla="*/ 0 w 838200"/>
                <a:gd name="connsiteY1" fmla="*/ 654050 h 654050"/>
                <a:gd name="connsiteX2" fmla="*/ 0 w 838200"/>
                <a:gd name="connsiteY2" fmla="*/ 0 h 654050"/>
                <a:gd name="connsiteX3" fmla="*/ 828675 w 838200"/>
                <a:gd name="connsiteY3" fmla="*/ 0 h 654050"/>
                <a:gd name="connsiteX4" fmla="*/ 828529 w 838200"/>
                <a:gd name="connsiteY4" fmla="*/ 206721 h 654050"/>
                <a:gd name="connsiteX5" fmla="*/ 392435 w 838200"/>
                <a:gd name="connsiteY5" fmla="*/ 204339 h 654050"/>
                <a:gd name="connsiteX6" fmla="*/ 398408 w 838200"/>
                <a:gd name="connsiteY6" fmla="*/ 454371 h 654050"/>
                <a:gd name="connsiteX7" fmla="*/ 838200 w 838200"/>
                <a:gd name="connsiteY7" fmla="*/ 457200 h 654050"/>
                <a:gd name="connsiteX8" fmla="*/ 838200 w 838200"/>
                <a:gd name="connsiteY8" fmla="*/ 65405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" h="654050">
                  <a:moveTo>
                    <a:pt x="838200" y="654050"/>
                  </a:moveTo>
                  <a:lnTo>
                    <a:pt x="0" y="654050"/>
                  </a:lnTo>
                  <a:lnTo>
                    <a:pt x="0" y="0"/>
                  </a:lnTo>
                  <a:lnTo>
                    <a:pt x="828675" y="0"/>
                  </a:lnTo>
                  <a:cubicBezTo>
                    <a:pt x="828626" y="68907"/>
                    <a:pt x="828578" y="137814"/>
                    <a:pt x="828529" y="206721"/>
                  </a:cubicBezTo>
                  <a:lnTo>
                    <a:pt x="392435" y="204339"/>
                  </a:lnTo>
                  <a:cubicBezTo>
                    <a:pt x="393430" y="286889"/>
                    <a:pt x="397413" y="371821"/>
                    <a:pt x="398408" y="454371"/>
                  </a:cubicBezTo>
                  <a:lnTo>
                    <a:pt x="838200" y="457200"/>
                  </a:lnTo>
                  <a:lnTo>
                    <a:pt x="838200" y="654050"/>
                  </a:lnTo>
                  <a:close/>
                </a:path>
              </a:pathLst>
            </a:cu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grpSp>
          <p:nvGrpSpPr>
            <p:cNvPr id="147" name="Groupe 146"/>
            <p:cNvGrpSpPr/>
            <p:nvPr/>
          </p:nvGrpSpPr>
          <p:grpSpPr>
            <a:xfrm rot="9112694">
              <a:off x="6815988" y="4112763"/>
              <a:ext cx="240095" cy="58804"/>
              <a:chOff x="7090996" y="5210175"/>
              <a:chExt cx="162657" cy="39838"/>
            </a:xfrm>
          </p:grpSpPr>
          <p:cxnSp>
            <p:nvCxnSpPr>
              <p:cNvPr id="148" name="Connecteur droit 147"/>
              <p:cNvCxnSpPr/>
              <p:nvPr/>
            </p:nvCxnSpPr>
            <p:spPr>
              <a:xfrm flipV="1">
                <a:off x="7090996" y="5210175"/>
                <a:ext cx="43229" cy="3983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/>
              <p:cNvCxnSpPr/>
              <p:nvPr/>
            </p:nvCxnSpPr>
            <p:spPr>
              <a:xfrm flipH="1" flipV="1">
                <a:off x="7134226" y="5210175"/>
                <a:ext cx="38099" cy="3983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/>
              <p:cNvCxnSpPr/>
              <p:nvPr/>
            </p:nvCxnSpPr>
            <p:spPr>
              <a:xfrm flipV="1">
                <a:off x="7172325" y="5210175"/>
                <a:ext cx="43229" cy="3983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flipH="1" flipV="1">
                <a:off x="7215554" y="5210175"/>
                <a:ext cx="38099" cy="3983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Connecteur droit 151"/>
            <p:cNvCxnSpPr/>
            <p:nvPr/>
          </p:nvCxnSpPr>
          <p:spPr>
            <a:xfrm flipV="1">
              <a:off x="6563821" y="4217104"/>
              <a:ext cx="84622" cy="26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ZoneTexte 152"/>
            <p:cNvSpPr txBox="1"/>
            <p:nvPr/>
          </p:nvSpPr>
          <p:spPr>
            <a:xfrm>
              <a:off x="6590637" y="4122187"/>
              <a:ext cx="253274" cy="175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/>
                <a:t>Ser</a:t>
              </a:r>
              <a:endParaRPr lang="en-US" sz="1000" b="1" dirty="0"/>
            </a:p>
          </p:txBody>
        </p:sp>
        <p:grpSp>
          <p:nvGrpSpPr>
            <p:cNvPr id="154" name="Groupe 153"/>
            <p:cNvGrpSpPr/>
            <p:nvPr/>
          </p:nvGrpSpPr>
          <p:grpSpPr>
            <a:xfrm rot="1013339">
              <a:off x="6594866" y="4084798"/>
              <a:ext cx="240095" cy="58804"/>
              <a:chOff x="6906923" y="2796917"/>
              <a:chExt cx="240095" cy="58804"/>
            </a:xfrm>
          </p:grpSpPr>
          <p:cxnSp>
            <p:nvCxnSpPr>
              <p:cNvPr id="155" name="Connecteur droit 154"/>
              <p:cNvCxnSpPr/>
              <p:nvPr/>
            </p:nvCxnSpPr>
            <p:spPr>
              <a:xfrm flipV="1">
                <a:off x="6906923" y="2796917"/>
                <a:ext cx="63810" cy="5880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 flipH="1" flipV="1">
                <a:off x="6970734" y="2796917"/>
                <a:ext cx="56237" cy="5880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 flipV="1">
                <a:off x="7026971" y="2796917"/>
                <a:ext cx="63810" cy="5880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/>
              <p:cNvCxnSpPr/>
              <p:nvPr/>
            </p:nvCxnSpPr>
            <p:spPr>
              <a:xfrm flipH="1" flipV="1">
                <a:off x="7090781" y="2796917"/>
                <a:ext cx="56237" cy="5880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e 158"/>
            <p:cNvGrpSpPr/>
            <p:nvPr/>
          </p:nvGrpSpPr>
          <p:grpSpPr>
            <a:xfrm rot="10355150">
              <a:off x="6729630" y="4306291"/>
              <a:ext cx="240095" cy="58804"/>
              <a:chOff x="8036613" y="1786886"/>
              <a:chExt cx="240095" cy="58804"/>
            </a:xfrm>
          </p:grpSpPr>
          <p:cxnSp>
            <p:nvCxnSpPr>
              <p:cNvPr id="160" name="Connecteur droit 159"/>
              <p:cNvCxnSpPr/>
              <p:nvPr/>
            </p:nvCxnSpPr>
            <p:spPr>
              <a:xfrm flipV="1">
                <a:off x="8036613" y="1786886"/>
                <a:ext cx="63810" cy="588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/>
              <p:cNvCxnSpPr/>
              <p:nvPr/>
            </p:nvCxnSpPr>
            <p:spPr>
              <a:xfrm flipH="1" flipV="1">
                <a:off x="8100424" y="1786886"/>
                <a:ext cx="56237" cy="588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/>
              <p:cNvCxnSpPr/>
              <p:nvPr/>
            </p:nvCxnSpPr>
            <p:spPr>
              <a:xfrm flipV="1">
                <a:off x="8156661" y="1786886"/>
                <a:ext cx="63810" cy="588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/>
              <p:cNvCxnSpPr/>
              <p:nvPr/>
            </p:nvCxnSpPr>
            <p:spPr>
              <a:xfrm flipH="1" flipV="1">
                <a:off x="8220471" y="1786886"/>
                <a:ext cx="56237" cy="588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1" name="Groupe 340"/>
          <p:cNvGrpSpPr/>
          <p:nvPr/>
        </p:nvGrpSpPr>
        <p:grpSpPr>
          <a:xfrm>
            <a:off x="3048514" y="4886152"/>
            <a:ext cx="1519834" cy="1371600"/>
            <a:chOff x="4506218" y="2670604"/>
            <a:chExt cx="1519834" cy="1371600"/>
          </a:xfrm>
        </p:grpSpPr>
        <p:grpSp>
          <p:nvGrpSpPr>
            <p:cNvPr id="329" name="Groupe 328"/>
            <p:cNvGrpSpPr/>
            <p:nvPr/>
          </p:nvGrpSpPr>
          <p:grpSpPr>
            <a:xfrm>
              <a:off x="4506218" y="2670604"/>
              <a:ext cx="1519834" cy="1371600"/>
              <a:chOff x="5978443" y="2662143"/>
              <a:chExt cx="1519834" cy="1371600"/>
            </a:xfrm>
          </p:grpSpPr>
          <p:sp>
            <p:nvSpPr>
              <p:cNvPr id="164" name="Forme libre 163"/>
              <p:cNvSpPr/>
              <p:nvPr/>
            </p:nvSpPr>
            <p:spPr>
              <a:xfrm>
                <a:off x="5978443" y="2662143"/>
                <a:ext cx="1271505" cy="1371600"/>
              </a:xfrm>
              <a:custGeom>
                <a:avLst/>
                <a:gdLst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95300 w 838200"/>
                  <a:gd name="connsiteY5" fmla="*/ 231775 h 654050"/>
                  <a:gd name="connsiteX6" fmla="*/ 495300 w 838200"/>
                  <a:gd name="connsiteY6" fmla="*/ 457200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52438 w 838200"/>
                  <a:gd name="connsiteY5" fmla="*/ 231775 h 654050"/>
                  <a:gd name="connsiteX6" fmla="*/ 495300 w 838200"/>
                  <a:gd name="connsiteY6" fmla="*/ 457200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52438 w 838200"/>
                  <a:gd name="connsiteY5" fmla="*/ 231775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452438 w 838200"/>
                  <a:gd name="connsiteY5" fmla="*/ 231775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2435 w 838200"/>
                  <a:gd name="connsiteY6" fmla="*/ 463896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5421 w 838200"/>
                  <a:gd name="connsiteY6" fmla="*/ 451989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8408 w 838200"/>
                  <a:gd name="connsiteY6" fmla="*/ 454371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654050">
                    <a:moveTo>
                      <a:pt x="838200" y="654050"/>
                    </a:moveTo>
                    <a:lnTo>
                      <a:pt x="0" y="654050"/>
                    </a:lnTo>
                    <a:lnTo>
                      <a:pt x="0" y="0"/>
                    </a:lnTo>
                    <a:lnTo>
                      <a:pt x="828675" y="0"/>
                    </a:lnTo>
                    <a:cubicBezTo>
                      <a:pt x="828626" y="68907"/>
                      <a:pt x="828578" y="137814"/>
                      <a:pt x="828529" y="206721"/>
                    </a:cubicBezTo>
                    <a:lnTo>
                      <a:pt x="392435" y="204339"/>
                    </a:lnTo>
                    <a:cubicBezTo>
                      <a:pt x="393430" y="286889"/>
                      <a:pt x="397413" y="371821"/>
                      <a:pt x="398408" y="454371"/>
                    </a:cubicBezTo>
                    <a:lnTo>
                      <a:pt x="838200" y="457200"/>
                    </a:lnTo>
                    <a:lnTo>
                      <a:pt x="838200" y="654050"/>
                    </a:lnTo>
                    <a:close/>
                  </a:path>
                </a:pathLst>
              </a:cu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65" name="Groupe 164"/>
              <p:cNvGrpSpPr/>
              <p:nvPr/>
            </p:nvGrpSpPr>
            <p:grpSpPr>
              <a:xfrm rot="9112694">
                <a:off x="7138135" y="3155577"/>
                <a:ext cx="360142" cy="88206"/>
                <a:chOff x="7090996" y="5210175"/>
                <a:chExt cx="162657" cy="39838"/>
              </a:xfrm>
            </p:grpSpPr>
            <p:cxnSp>
              <p:nvCxnSpPr>
                <p:cNvPr id="166" name="Connecteur droit 165"/>
                <p:cNvCxnSpPr/>
                <p:nvPr/>
              </p:nvCxnSpPr>
              <p:spPr>
                <a:xfrm flipV="1">
                  <a:off x="7090996" y="5210175"/>
                  <a:ext cx="4322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onnecteur droit 166"/>
                <p:cNvCxnSpPr/>
                <p:nvPr/>
              </p:nvCxnSpPr>
              <p:spPr>
                <a:xfrm flipH="1" flipV="1">
                  <a:off x="7134226" y="5210175"/>
                  <a:ext cx="3809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Connecteur droit 167"/>
                <p:cNvCxnSpPr/>
                <p:nvPr/>
              </p:nvCxnSpPr>
              <p:spPr>
                <a:xfrm flipV="1">
                  <a:off x="7172325" y="5210175"/>
                  <a:ext cx="4322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Connecteur droit 168"/>
                <p:cNvCxnSpPr/>
                <p:nvPr/>
              </p:nvCxnSpPr>
              <p:spPr>
                <a:xfrm flipH="1" flipV="1">
                  <a:off x="7215554" y="5210175"/>
                  <a:ext cx="3809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0" name="Connecteur droit 169"/>
              <p:cNvCxnSpPr/>
              <p:nvPr/>
            </p:nvCxnSpPr>
            <p:spPr>
              <a:xfrm flipV="1">
                <a:off x="6580433" y="3336579"/>
                <a:ext cx="126933" cy="396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ZoneTexte 170"/>
              <p:cNvSpPr txBox="1"/>
              <p:nvPr/>
            </p:nvSpPr>
            <p:spPr>
              <a:xfrm>
                <a:off x="6607692" y="3198816"/>
                <a:ext cx="379912" cy="26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>
                    <a:solidFill>
                      <a:srgbClr val="00B050"/>
                    </a:solidFill>
                  </a:rPr>
                  <a:t>Ser</a:t>
                </a:r>
                <a:endParaRPr lang="en-US" sz="1000" b="1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72" name="Groupe 171"/>
              <p:cNvGrpSpPr/>
              <p:nvPr/>
            </p:nvGrpSpPr>
            <p:grpSpPr>
              <a:xfrm rot="21278290">
                <a:off x="6781176" y="3180843"/>
                <a:ext cx="360142" cy="88206"/>
                <a:chOff x="6906923" y="2796917"/>
                <a:chExt cx="240095" cy="58804"/>
              </a:xfrm>
            </p:grpSpPr>
            <p:cxnSp>
              <p:nvCxnSpPr>
                <p:cNvPr id="173" name="Connecteur droit 172"/>
                <p:cNvCxnSpPr/>
                <p:nvPr/>
              </p:nvCxnSpPr>
              <p:spPr>
                <a:xfrm flipV="1">
                  <a:off x="6906923" y="2796917"/>
                  <a:ext cx="63810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Connecteur droit 173"/>
                <p:cNvCxnSpPr/>
                <p:nvPr/>
              </p:nvCxnSpPr>
              <p:spPr>
                <a:xfrm flipH="1" flipV="1">
                  <a:off x="6970734" y="2796917"/>
                  <a:ext cx="56237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Connecteur droit 174"/>
                <p:cNvCxnSpPr/>
                <p:nvPr/>
              </p:nvCxnSpPr>
              <p:spPr>
                <a:xfrm flipV="1">
                  <a:off x="7026971" y="2796917"/>
                  <a:ext cx="63810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Connecteur droit 175"/>
                <p:cNvCxnSpPr/>
                <p:nvPr/>
              </p:nvCxnSpPr>
              <p:spPr>
                <a:xfrm flipH="1" flipV="1">
                  <a:off x="7090781" y="2796917"/>
                  <a:ext cx="56237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e 176"/>
              <p:cNvGrpSpPr/>
              <p:nvPr/>
            </p:nvGrpSpPr>
            <p:grpSpPr>
              <a:xfrm rot="10800000">
                <a:off x="6864748" y="3483063"/>
                <a:ext cx="360142" cy="88206"/>
                <a:chOff x="8036613" y="1786886"/>
                <a:chExt cx="240095" cy="58804"/>
              </a:xfrm>
            </p:grpSpPr>
            <p:cxnSp>
              <p:nvCxnSpPr>
                <p:cNvPr id="178" name="Connecteur droit 177"/>
                <p:cNvCxnSpPr/>
                <p:nvPr/>
              </p:nvCxnSpPr>
              <p:spPr>
                <a:xfrm flipV="1">
                  <a:off x="8036613" y="1786886"/>
                  <a:ext cx="63810" cy="5880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eur droit 178"/>
                <p:cNvCxnSpPr/>
                <p:nvPr/>
              </p:nvCxnSpPr>
              <p:spPr>
                <a:xfrm flipH="1" flipV="1">
                  <a:off x="8100424" y="1786886"/>
                  <a:ext cx="56237" cy="5880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eur droit 179"/>
                <p:cNvCxnSpPr/>
                <p:nvPr/>
              </p:nvCxnSpPr>
              <p:spPr>
                <a:xfrm flipV="1">
                  <a:off x="8156661" y="1786886"/>
                  <a:ext cx="63810" cy="5880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necteur droit 180"/>
                <p:cNvCxnSpPr/>
                <p:nvPr/>
              </p:nvCxnSpPr>
              <p:spPr>
                <a:xfrm flipH="1" flipV="1">
                  <a:off x="8220471" y="1786886"/>
                  <a:ext cx="56237" cy="5880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3" name="Ellipse 322"/>
            <p:cNvSpPr>
              <a:spLocks noChangeAspect="1"/>
            </p:cNvSpPr>
            <p:nvPr/>
          </p:nvSpPr>
          <p:spPr>
            <a:xfrm>
              <a:off x="5167421" y="343608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Groupe 339"/>
          <p:cNvGrpSpPr/>
          <p:nvPr/>
        </p:nvGrpSpPr>
        <p:grpSpPr>
          <a:xfrm>
            <a:off x="6933529" y="4927429"/>
            <a:ext cx="1340384" cy="1371600"/>
            <a:chOff x="7579422" y="2662143"/>
            <a:chExt cx="1340384" cy="1371600"/>
          </a:xfrm>
        </p:grpSpPr>
        <p:grpSp>
          <p:nvGrpSpPr>
            <p:cNvPr id="204" name="Groupe 203"/>
            <p:cNvGrpSpPr>
              <a:grpSpLocks noChangeAspect="1"/>
            </p:cNvGrpSpPr>
            <p:nvPr/>
          </p:nvGrpSpPr>
          <p:grpSpPr>
            <a:xfrm>
              <a:off x="7579422" y="2662143"/>
              <a:ext cx="1340384" cy="1371600"/>
              <a:chOff x="7410196" y="3506046"/>
              <a:chExt cx="893589" cy="914400"/>
            </a:xfrm>
          </p:grpSpPr>
          <p:sp>
            <p:nvSpPr>
              <p:cNvPr id="125" name="Forme libre 124"/>
              <p:cNvSpPr/>
              <p:nvPr/>
            </p:nvSpPr>
            <p:spPr>
              <a:xfrm>
                <a:off x="7410196" y="3506046"/>
                <a:ext cx="847671" cy="914400"/>
              </a:xfrm>
              <a:custGeom>
                <a:avLst/>
                <a:gdLst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95300 w 838200"/>
                  <a:gd name="connsiteY5" fmla="*/ 231775 h 654050"/>
                  <a:gd name="connsiteX6" fmla="*/ 495300 w 838200"/>
                  <a:gd name="connsiteY6" fmla="*/ 457200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52438 w 838200"/>
                  <a:gd name="connsiteY5" fmla="*/ 231775 h 654050"/>
                  <a:gd name="connsiteX6" fmla="*/ 495300 w 838200"/>
                  <a:gd name="connsiteY6" fmla="*/ 457200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52438 w 838200"/>
                  <a:gd name="connsiteY5" fmla="*/ 231775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452438 w 838200"/>
                  <a:gd name="connsiteY5" fmla="*/ 231775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2435 w 838200"/>
                  <a:gd name="connsiteY6" fmla="*/ 463896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5421 w 838200"/>
                  <a:gd name="connsiteY6" fmla="*/ 451989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8408 w 838200"/>
                  <a:gd name="connsiteY6" fmla="*/ 454371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654050">
                    <a:moveTo>
                      <a:pt x="838200" y="654050"/>
                    </a:moveTo>
                    <a:lnTo>
                      <a:pt x="0" y="654050"/>
                    </a:lnTo>
                    <a:lnTo>
                      <a:pt x="0" y="0"/>
                    </a:lnTo>
                    <a:lnTo>
                      <a:pt x="828675" y="0"/>
                    </a:lnTo>
                    <a:cubicBezTo>
                      <a:pt x="828626" y="68907"/>
                      <a:pt x="828578" y="137814"/>
                      <a:pt x="828529" y="206721"/>
                    </a:cubicBezTo>
                    <a:lnTo>
                      <a:pt x="392435" y="204339"/>
                    </a:lnTo>
                    <a:cubicBezTo>
                      <a:pt x="393430" y="286889"/>
                      <a:pt x="397413" y="371821"/>
                      <a:pt x="398408" y="454371"/>
                    </a:cubicBezTo>
                    <a:lnTo>
                      <a:pt x="838200" y="457200"/>
                    </a:lnTo>
                    <a:lnTo>
                      <a:pt x="838200" y="654050"/>
                    </a:lnTo>
                    <a:close/>
                  </a:path>
                </a:pathLst>
              </a:cu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26" name="Groupe 125"/>
              <p:cNvGrpSpPr/>
              <p:nvPr/>
            </p:nvGrpSpPr>
            <p:grpSpPr>
              <a:xfrm rot="9112694">
                <a:off x="8063690" y="3851329"/>
                <a:ext cx="240095" cy="58804"/>
                <a:chOff x="7090996" y="5210175"/>
                <a:chExt cx="162657" cy="39838"/>
              </a:xfrm>
            </p:grpSpPr>
            <p:cxnSp>
              <p:nvCxnSpPr>
                <p:cNvPr id="127" name="Connecteur droit 126"/>
                <p:cNvCxnSpPr/>
                <p:nvPr/>
              </p:nvCxnSpPr>
              <p:spPr>
                <a:xfrm flipV="1">
                  <a:off x="7090996" y="5210175"/>
                  <a:ext cx="4322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/>
                <p:cNvCxnSpPr/>
                <p:nvPr/>
              </p:nvCxnSpPr>
              <p:spPr>
                <a:xfrm flipH="1" flipV="1">
                  <a:off x="7134226" y="5210175"/>
                  <a:ext cx="3809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128"/>
                <p:cNvCxnSpPr/>
                <p:nvPr/>
              </p:nvCxnSpPr>
              <p:spPr>
                <a:xfrm flipV="1">
                  <a:off x="7172325" y="5210175"/>
                  <a:ext cx="4322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cteur droit 129"/>
                <p:cNvCxnSpPr/>
                <p:nvPr/>
              </p:nvCxnSpPr>
              <p:spPr>
                <a:xfrm flipH="1" flipV="1">
                  <a:off x="7215554" y="5210175"/>
                  <a:ext cx="3809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Connecteur droit 130"/>
              <p:cNvCxnSpPr/>
              <p:nvPr/>
            </p:nvCxnSpPr>
            <p:spPr>
              <a:xfrm flipV="1">
                <a:off x="7811523" y="3955670"/>
                <a:ext cx="84622" cy="26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ZoneTexte 131"/>
              <p:cNvSpPr txBox="1"/>
              <p:nvPr/>
            </p:nvSpPr>
            <p:spPr>
              <a:xfrm>
                <a:off x="7827089" y="3864405"/>
                <a:ext cx="253274" cy="175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>
                    <a:solidFill>
                      <a:srgbClr val="FFC000"/>
                    </a:solidFill>
                  </a:rPr>
                  <a:t>Ser</a:t>
                </a:r>
                <a:endParaRPr lang="en-US" sz="1000" b="1" dirty="0">
                  <a:solidFill>
                    <a:srgbClr val="FFC000"/>
                  </a:solidFill>
                </a:endParaRPr>
              </a:p>
            </p:txBody>
          </p:sp>
          <p:grpSp>
            <p:nvGrpSpPr>
              <p:cNvPr id="133" name="Groupe 132"/>
              <p:cNvGrpSpPr/>
              <p:nvPr/>
            </p:nvGrpSpPr>
            <p:grpSpPr>
              <a:xfrm rot="1013339">
                <a:off x="7842568" y="3823364"/>
                <a:ext cx="240095" cy="58804"/>
                <a:chOff x="6906923" y="2796917"/>
                <a:chExt cx="240095" cy="58804"/>
              </a:xfrm>
            </p:grpSpPr>
            <p:cxnSp>
              <p:nvCxnSpPr>
                <p:cNvPr id="134" name="Connecteur droit 133"/>
                <p:cNvCxnSpPr/>
                <p:nvPr/>
              </p:nvCxnSpPr>
              <p:spPr>
                <a:xfrm flipV="1">
                  <a:off x="6906923" y="2796917"/>
                  <a:ext cx="63810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necteur droit 134"/>
                <p:cNvCxnSpPr/>
                <p:nvPr/>
              </p:nvCxnSpPr>
              <p:spPr>
                <a:xfrm flipH="1" flipV="1">
                  <a:off x="6970734" y="2796917"/>
                  <a:ext cx="56237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necteur droit 135"/>
                <p:cNvCxnSpPr/>
                <p:nvPr/>
              </p:nvCxnSpPr>
              <p:spPr>
                <a:xfrm flipV="1">
                  <a:off x="7026971" y="2796917"/>
                  <a:ext cx="63810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necteur droit 136"/>
                <p:cNvCxnSpPr/>
                <p:nvPr/>
              </p:nvCxnSpPr>
              <p:spPr>
                <a:xfrm flipH="1" flipV="1">
                  <a:off x="7090781" y="2796917"/>
                  <a:ext cx="56237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Groupe 140"/>
              <p:cNvGrpSpPr/>
              <p:nvPr/>
            </p:nvGrpSpPr>
            <p:grpSpPr>
              <a:xfrm rot="11412185">
                <a:off x="7994469" y="4013927"/>
                <a:ext cx="240095" cy="58804"/>
                <a:chOff x="8036613" y="1786886"/>
                <a:chExt cx="240095" cy="58804"/>
              </a:xfrm>
            </p:grpSpPr>
            <p:cxnSp>
              <p:nvCxnSpPr>
                <p:cNvPr id="142" name="Connecteur droit 141"/>
                <p:cNvCxnSpPr/>
                <p:nvPr/>
              </p:nvCxnSpPr>
              <p:spPr>
                <a:xfrm flipV="1">
                  <a:off x="8036613" y="1786886"/>
                  <a:ext cx="63810" cy="5880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necteur droit 142"/>
                <p:cNvCxnSpPr/>
                <p:nvPr/>
              </p:nvCxnSpPr>
              <p:spPr>
                <a:xfrm flipH="1" flipV="1">
                  <a:off x="8100424" y="1786886"/>
                  <a:ext cx="56237" cy="5880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necteur droit 143"/>
                <p:cNvCxnSpPr/>
                <p:nvPr/>
              </p:nvCxnSpPr>
              <p:spPr>
                <a:xfrm flipV="1">
                  <a:off x="8156661" y="1786886"/>
                  <a:ext cx="63810" cy="5880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necteur droit 144"/>
                <p:cNvCxnSpPr/>
                <p:nvPr/>
              </p:nvCxnSpPr>
              <p:spPr>
                <a:xfrm flipH="1" flipV="1">
                  <a:off x="8220471" y="1786886"/>
                  <a:ext cx="56237" cy="5880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8" name="Ellipse 327"/>
            <p:cNvSpPr>
              <a:spLocks noChangeAspect="1"/>
            </p:cNvSpPr>
            <p:nvPr/>
          </p:nvSpPr>
          <p:spPr>
            <a:xfrm>
              <a:off x="8253163" y="342762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Groupe 337"/>
          <p:cNvGrpSpPr/>
          <p:nvPr/>
        </p:nvGrpSpPr>
        <p:grpSpPr>
          <a:xfrm>
            <a:off x="4926928" y="3066401"/>
            <a:ext cx="1282106" cy="1371600"/>
            <a:chOff x="5993679" y="1058036"/>
            <a:chExt cx="1282106" cy="1371600"/>
          </a:xfrm>
        </p:grpSpPr>
        <p:grpSp>
          <p:nvGrpSpPr>
            <p:cNvPr id="201" name="Groupe 200"/>
            <p:cNvGrpSpPr>
              <a:grpSpLocks noChangeAspect="1"/>
            </p:cNvGrpSpPr>
            <p:nvPr/>
          </p:nvGrpSpPr>
          <p:grpSpPr>
            <a:xfrm>
              <a:off x="5993679" y="1058036"/>
              <a:ext cx="1282106" cy="1371600"/>
              <a:chOff x="6389986" y="2473523"/>
              <a:chExt cx="854736" cy="914400"/>
            </a:xfrm>
          </p:grpSpPr>
          <p:sp>
            <p:nvSpPr>
              <p:cNvPr id="98" name="Forme libre 97"/>
              <p:cNvSpPr/>
              <p:nvPr/>
            </p:nvSpPr>
            <p:spPr>
              <a:xfrm>
                <a:off x="6389986" y="2473523"/>
                <a:ext cx="847671" cy="914400"/>
              </a:xfrm>
              <a:custGeom>
                <a:avLst/>
                <a:gdLst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95300 w 838200"/>
                  <a:gd name="connsiteY5" fmla="*/ 231775 h 654050"/>
                  <a:gd name="connsiteX6" fmla="*/ 495300 w 838200"/>
                  <a:gd name="connsiteY6" fmla="*/ 457200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52438 w 838200"/>
                  <a:gd name="connsiteY5" fmla="*/ 231775 h 654050"/>
                  <a:gd name="connsiteX6" fmla="*/ 495300 w 838200"/>
                  <a:gd name="connsiteY6" fmla="*/ 457200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52438 w 838200"/>
                  <a:gd name="connsiteY5" fmla="*/ 231775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452438 w 838200"/>
                  <a:gd name="connsiteY5" fmla="*/ 231775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2435 w 838200"/>
                  <a:gd name="connsiteY6" fmla="*/ 463896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5421 w 838200"/>
                  <a:gd name="connsiteY6" fmla="*/ 451989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8408 w 838200"/>
                  <a:gd name="connsiteY6" fmla="*/ 454371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654050">
                    <a:moveTo>
                      <a:pt x="838200" y="654050"/>
                    </a:moveTo>
                    <a:lnTo>
                      <a:pt x="0" y="654050"/>
                    </a:lnTo>
                    <a:lnTo>
                      <a:pt x="0" y="0"/>
                    </a:lnTo>
                    <a:lnTo>
                      <a:pt x="828675" y="0"/>
                    </a:lnTo>
                    <a:cubicBezTo>
                      <a:pt x="828626" y="68907"/>
                      <a:pt x="828578" y="137814"/>
                      <a:pt x="828529" y="206721"/>
                    </a:cubicBezTo>
                    <a:lnTo>
                      <a:pt x="392435" y="204339"/>
                    </a:lnTo>
                    <a:cubicBezTo>
                      <a:pt x="393430" y="286889"/>
                      <a:pt x="397413" y="371821"/>
                      <a:pt x="398408" y="454371"/>
                    </a:cubicBezTo>
                    <a:lnTo>
                      <a:pt x="838200" y="457200"/>
                    </a:lnTo>
                    <a:lnTo>
                      <a:pt x="838200" y="654050"/>
                    </a:lnTo>
                    <a:close/>
                  </a:path>
                </a:pathLst>
              </a:cu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99" name="Groupe 98"/>
              <p:cNvGrpSpPr/>
              <p:nvPr/>
            </p:nvGrpSpPr>
            <p:grpSpPr>
              <a:xfrm rot="2541004">
                <a:off x="7004627" y="2972217"/>
                <a:ext cx="240095" cy="58804"/>
                <a:chOff x="7090996" y="5210175"/>
                <a:chExt cx="162657" cy="39838"/>
              </a:xfrm>
            </p:grpSpPr>
            <p:cxnSp>
              <p:nvCxnSpPr>
                <p:cNvPr id="100" name="Connecteur droit 99"/>
                <p:cNvCxnSpPr/>
                <p:nvPr/>
              </p:nvCxnSpPr>
              <p:spPr>
                <a:xfrm flipV="1">
                  <a:off x="7090996" y="5210175"/>
                  <a:ext cx="4322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cteur droit 100"/>
                <p:cNvCxnSpPr/>
                <p:nvPr/>
              </p:nvCxnSpPr>
              <p:spPr>
                <a:xfrm flipH="1" flipV="1">
                  <a:off x="7134226" y="5210175"/>
                  <a:ext cx="3809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101"/>
                <p:cNvCxnSpPr/>
                <p:nvPr/>
              </p:nvCxnSpPr>
              <p:spPr>
                <a:xfrm flipV="1">
                  <a:off x="7172325" y="5210175"/>
                  <a:ext cx="4322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necteur droit 102"/>
                <p:cNvCxnSpPr/>
                <p:nvPr/>
              </p:nvCxnSpPr>
              <p:spPr>
                <a:xfrm flipH="1" flipV="1">
                  <a:off x="7215554" y="5210175"/>
                  <a:ext cx="3809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Connecteur droit 95"/>
              <p:cNvCxnSpPr/>
              <p:nvPr/>
            </p:nvCxnSpPr>
            <p:spPr>
              <a:xfrm flipV="1">
                <a:off x="6791313" y="2890777"/>
                <a:ext cx="63810" cy="588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ZoneTexte 96"/>
              <p:cNvSpPr txBox="1"/>
              <p:nvPr/>
            </p:nvSpPr>
            <p:spPr>
              <a:xfrm>
                <a:off x="6789098" y="2793776"/>
                <a:ext cx="253274" cy="175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/>
                  <a:t>Ser</a:t>
                </a:r>
                <a:endParaRPr lang="en-US" sz="1000" b="1" dirty="0"/>
              </a:p>
            </p:txBody>
          </p:sp>
          <p:grpSp>
            <p:nvGrpSpPr>
              <p:cNvPr id="108" name="Groupe 107"/>
              <p:cNvGrpSpPr/>
              <p:nvPr/>
            </p:nvGrpSpPr>
            <p:grpSpPr>
              <a:xfrm rot="20067393">
                <a:off x="6989306" y="2837282"/>
                <a:ext cx="240095" cy="58804"/>
                <a:chOff x="6906923" y="2796917"/>
                <a:chExt cx="240095" cy="58804"/>
              </a:xfrm>
            </p:grpSpPr>
            <p:cxnSp>
              <p:nvCxnSpPr>
                <p:cNvPr id="104" name="Connecteur droit 103"/>
                <p:cNvCxnSpPr/>
                <p:nvPr/>
              </p:nvCxnSpPr>
              <p:spPr>
                <a:xfrm flipV="1">
                  <a:off x="6906923" y="2796917"/>
                  <a:ext cx="63810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Connecteur droit 104"/>
                <p:cNvCxnSpPr/>
                <p:nvPr/>
              </p:nvCxnSpPr>
              <p:spPr>
                <a:xfrm flipH="1" flipV="1">
                  <a:off x="6970734" y="2796917"/>
                  <a:ext cx="56237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Connecteur droit 105"/>
                <p:cNvCxnSpPr/>
                <p:nvPr/>
              </p:nvCxnSpPr>
              <p:spPr>
                <a:xfrm flipV="1">
                  <a:off x="7026971" y="2796917"/>
                  <a:ext cx="63810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necteur droit 106"/>
                <p:cNvCxnSpPr/>
                <p:nvPr/>
              </p:nvCxnSpPr>
              <p:spPr>
                <a:xfrm flipH="1" flipV="1">
                  <a:off x="7090781" y="2796917"/>
                  <a:ext cx="56237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0" name="Ellipse 329"/>
            <p:cNvSpPr>
              <a:spLocks noChangeAspect="1"/>
            </p:cNvSpPr>
            <p:nvPr/>
          </p:nvSpPr>
          <p:spPr>
            <a:xfrm>
              <a:off x="6659532" y="183735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Groupe 338"/>
          <p:cNvGrpSpPr/>
          <p:nvPr/>
        </p:nvGrpSpPr>
        <p:grpSpPr>
          <a:xfrm>
            <a:off x="6908341" y="3066401"/>
            <a:ext cx="1589283" cy="1371600"/>
            <a:chOff x="7554717" y="1058036"/>
            <a:chExt cx="1589283" cy="1371600"/>
          </a:xfrm>
        </p:grpSpPr>
        <p:grpSp>
          <p:nvGrpSpPr>
            <p:cNvPr id="202" name="Groupe 201"/>
            <p:cNvGrpSpPr>
              <a:grpSpLocks noChangeAspect="1"/>
            </p:cNvGrpSpPr>
            <p:nvPr/>
          </p:nvGrpSpPr>
          <p:grpSpPr>
            <a:xfrm>
              <a:off x="7554717" y="1058036"/>
              <a:ext cx="1589283" cy="1371600"/>
              <a:chOff x="7326882" y="2492381"/>
              <a:chExt cx="1059524" cy="914400"/>
            </a:xfrm>
          </p:grpSpPr>
          <p:sp>
            <p:nvSpPr>
              <p:cNvPr id="109" name="Forme libre 108"/>
              <p:cNvSpPr/>
              <p:nvPr/>
            </p:nvSpPr>
            <p:spPr>
              <a:xfrm>
                <a:off x="7326882" y="2492381"/>
                <a:ext cx="847671" cy="914400"/>
              </a:xfrm>
              <a:custGeom>
                <a:avLst/>
                <a:gdLst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95300 w 838200"/>
                  <a:gd name="connsiteY5" fmla="*/ 231775 h 654050"/>
                  <a:gd name="connsiteX6" fmla="*/ 495300 w 838200"/>
                  <a:gd name="connsiteY6" fmla="*/ 457200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52438 w 838200"/>
                  <a:gd name="connsiteY5" fmla="*/ 231775 h 654050"/>
                  <a:gd name="connsiteX6" fmla="*/ 495300 w 838200"/>
                  <a:gd name="connsiteY6" fmla="*/ 457200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52438 w 838200"/>
                  <a:gd name="connsiteY5" fmla="*/ 231775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452438 w 838200"/>
                  <a:gd name="connsiteY5" fmla="*/ 231775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2435 w 838200"/>
                  <a:gd name="connsiteY6" fmla="*/ 463896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5421 w 838200"/>
                  <a:gd name="connsiteY6" fmla="*/ 451989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8408 w 838200"/>
                  <a:gd name="connsiteY6" fmla="*/ 454371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654050">
                    <a:moveTo>
                      <a:pt x="838200" y="654050"/>
                    </a:moveTo>
                    <a:lnTo>
                      <a:pt x="0" y="654050"/>
                    </a:lnTo>
                    <a:lnTo>
                      <a:pt x="0" y="0"/>
                    </a:lnTo>
                    <a:lnTo>
                      <a:pt x="828675" y="0"/>
                    </a:lnTo>
                    <a:cubicBezTo>
                      <a:pt x="828626" y="68907"/>
                      <a:pt x="828578" y="137814"/>
                      <a:pt x="828529" y="206721"/>
                    </a:cubicBezTo>
                    <a:lnTo>
                      <a:pt x="392435" y="204339"/>
                    </a:lnTo>
                    <a:cubicBezTo>
                      <a:pt x="393430" y="286889"/>
                      <a:pt x="397413" y="371821"/>
                      <a:pt x="398408" y="454371"/>
                    </a:cubicBezTo>
                    <a:lnTo>
                      <a:pt x="838200" y="457200"/>
                    </a:lnTo>
                    <a:lnTo>
                      <a:pt x="838200" y="654050"/>
                    </a:lnTo>
                    <a:close/>
                  </a:path>
                </a:pathLst>
              </a:cu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10" name="Groupe 109"/>
              <p:cNvGrpSpPr/>
              <p:nvPr/>
            </p:nvGrpSpPr>
            <p:grpSpPr>
              <a:xfrm rot="9112694">
                <a:off x="7980376" y="2837664"/>
                <a:ext cx="240095" cy="58804"/>
                <a:chOff x="7090996" y="5210175"/>
                <a:chExt cx="162657" cy="39838"/>
              </a:xfrm>
            </p:grpSpPr>
            <p:cxnSp>
              <p:nvCxnSpPr>
                <p:cNvPr id="111" name="Connecteur droit 110"/>
                <p:cNvCxnSpPr/>
                <p:nvPr/>
              </p:nvCxnSpPr>
              <p:spPr>
                <a:xfrm flipV="1">
                  <a:off x="7090996" y="5210175"/>
                  <a:ext cx="4322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necteur droit 111"/>
                <p:cNvCxnSpPr/>
                <p:nvPr/>
              </p:nvCxnSpPr>
              <p:spPr>
                <a:xfrm flipH="1" flipV="1">
                  <a:off x="7134226" y="5210175"/>
                  <a:ext cx="3809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eur droit 112"/>
                <p:cNvCxnSpPr/>
                <p:nvPr/>
              </p:nvCxnSpPr>
              <p:spPr>
                <a:xfrm flipV="1">
                  <a:off x="7172325" y="5210175"/>
                  <a:ext cx="4322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necteur droit 113"/>
                <p:cNvCxnSpPr/>
                <p:nvPr/>
              </p:nvCxnSpPr>
              <p:spPr>
                <a:xfrm flipH="1" flipV="1">
                  <a:off x="7215554" y="5210175"/>
                  <a:ext cx="38099" cy="3983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Connecteur droit 114"/>
              <p:cNvCxnSpPr/>
              <p:nvPr/>
            </p:nvCxnSpPr>
            <p:spPr>
              <a:xfrm flipV="1">
                <a:off x="7728209" y="2942005"/>
                <a:ext cx="84622" cy="26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ZoneTexte 115"/>
              <p:cNvSpPr txBox="1"/>
              <p:nvPr/>
            </p:nvSpPr>
            <p:spPr>
              <a:xfrm>
                <a:off x="7750717" y="2845652"/>
                <a:ext cx="253274" cy="175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/>
                  <a:t>Ser</a:t>
                </a:r>
                <a:endParaRPr lang="en-US" sz="1000" b="1" dirty="0"/>
              </a:p>
            </p:txBody>
          </p:sp>
          <p:grpSp>
            <p:nvGrpSpPr>
              <p:cNvPr id="117" name="Groupe 116"/>
              <p:cNvGrpSpPr/>
              <p:nvPr/>
            </p:nvGrpSpPr>
            <p:grpSpPr>
              <a:xfrm rot="1013339">
                <a:off x="7759254" y="2809699"/>
                <a:ext cx="240095" cy="58804"/>
                <a:chOff x="6906923" y="2796917"/>
                <a:chExt cx="240095" cy="58804"/>
              </a:xfrm>
            </p:grpSpPr>
            <p:cxnSp>
              <p:nvCxnSpPr>
                <p:cNvPr id="118" name="Connecteur droit 117"/>
                <p:cNvCxnSpPr/>
                <p:nvPr/>
              </p:nvCxnSpPr>
              <p:spPr>
                <a:xfrm flipV="1">
                  <a:off x="6906923" y="2796917"/>
                  <a:ext cx="63810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eur droit 118"/>
                <p:cNvCxnSpPr/>
                <p:nvPr/>
              </p:nvCxnSpPr>
              <p:spPr>
                <a:xfrm flipH="1" flipV="1">
                  <a:off x="6970734" y="2796917"/>
                  <a:ext cx="56237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necteur droit 119"/>
                <p:cNvCxnSpPr/>
                <p:nvPr/>
              </p:nvCxnSpPr>
              <p:spPr>
                <a:xfrm flipV="1">
                  <a:off x="7026971" y="2796917"/>
                  <a:ext cx="63810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Connecteur droit 120"/>
                <p:cNvCxnSpPr/>
                <p:nvPr/>
              </p:nvCxnSpPr>
              <p:spPr>
                <a:xfrm flipH="1" flipV="1">
                  <a:off x="7090781" y="2796917"/>
                  <a:ext cx="56237" cy="5880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正方形/長方形 13"/>
              <p:cNvSpPr/>
              <p:nvPr/>
            </p:nvSpPr>
            <p:spPr>
              <a:xfrm>
                <a:off x="8276878" y="2905167"/>
                <a:ext cx="109528" cy="11139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/>
              </a:p>
            </p:txBody>
          </p:sp>
          <p:cxnSp>
            <p:nvCxnSpPr>
              <p:cNvPr id="123" name="Connecteur droit avec flèche 122"/>
              <p:cNvCxnSpPr/>
              <p:nvPr/>
            </p:nvCxnSpPr>
            <p:spPr>
              <a:xfrm flipH="1">
                <a:off x="7986687" y="2960863"/>
                <a:ext cx="25674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1" name="Ellipse 330"/>
            <p:cNvSpPr>
              <a:spLocks noChangeAspect="1"/>
            </p:cNvSpPr>
            <p:nvPr/>
          </p:nvSpPr>
          <p:spPr>
            <a:xfrm>
              <a:off x="8239766" y="183735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e 335"/>
          <p:cNvGrpSpPr/>
          <p:nvPr/>
        </p:nvGrpSpPr>
        <p:grpSpPr>
          <a:xfrm>
            <a:off x="1068685" y="3067634"/>
            <a:ext cx="1524031" cy="1371600"/>
            <a:chOff x="2767437" y="1058036"/>
            <a:chExt cx="1524031" cy="1371600"/>
          </a:xfrm>
        </p:grpSpPr>
        <p:grpSp>
          <p:nvGrpSpPr>
            <p:cNvPr id="65" name="Groupe 64"/>
            <p:cNvGrpSpPr>
              <a:grpSpLocks noChangeAspect="1"/>
            </p:cNvGrpSpPr>
            <p:nvPr/>
          </p:nvGrpSpPr>
          <p:grpSpPr>
            <a:xfrm>
              <a:off x="2767437" y="1058036"/>
              <a:ext cx="1524031" cy="1371600"/>
              <a:chOff x="6381742" y="1444634"/>
              <a:chExt cx="1016021" cy="914400"/>
            </a:xfrm>
          </p:grpSpPr>
          <p:grpSp>
            <p:nvGrpSpPr>
              <p:cNvPr id="6" name="Groupe 5"/>
              <p:cNvGrpSpPr>
                <a:grpSpLocks noChangeAspect="1"/>
              </p:cNvGrpSpPr>
              <p:nvPr/>
            </p:nvGrpSpPr>
            <p:grpSpPr>
              <a:xfrm>
                <a:off x="6381742" y="1444634"/>
                <a:ext cx="1016021" cy="914400"/>
                <a:chOff x="6229591" y="4460557"/>
                <a:chExt cx="688322" cy="619477"/>
              </a:xfrm>
            </p:grpSpPr>
            <p:sp>
              <p:nvSpPr>
                <p:cNvPr id="7" name="Forme libre 6"/>
                <p:cNvSpPr/>
                <p:nvPr/>
              </p:nvSpPr>
              <p:spPr>
                <a:xfrm>
                  <a:off x="6229591" y="4460557"/>
                  <a:ext cx="574270" cy="619477"/>
                </a:xfrm>
                <a:custGeom>
                  <a:avLst/>
                  <a:gdLst>
                    <a:gd name="connsiteX0" fmla="*/ 838200 w 838200"/>
                    <a:gd name="connsiteY0" fmla="*/ 654050 h 654050"/>
                    <a:gd name="connsiteX1" fmla="*/ 0 w 838200"/>
                    <a:gd name="connsiteY1" fmla="*/ 654050 h 654050"/>
                    <a:gd name="connsiteX2" fmla="*/ 0 w 838200"/>
                    <a:gd name="connsiteY2" fmla="*/ 0 h 654050"/>
                    <a:gd name="connsiteX3" fmla="*/ 828675 w 838200"/>
                    <a:gd name="connsiteY3" fmla="*/ 0 h 654050"/>
                    <a:gd name="connsiteX4" fmla="*/ 828675 w 838200"/>
                    <a:gd name="connsiteY4" fmla="*/ 231775 h 654050"/>
                    <a:gd name="connsiteX5" fmla="*/ 495300 w 838200"/>
                    <a:gd name="connsiteY5" fmla="*/ 231775 h 654050"/>
                    <a:gd name="connsiteX6" fmla="*/ 495300 w 838200"/>
                    <a:gd name="connsiteY6" fmla="*/ 457200 h 654050"/>
                    <a:gd name="connsiteX7" fmla="*/ 838200 w 838200"/>
                    <a:gd name="connsiteY7" fmla="*/ 457200 h 654050"/>
                    <a:gd name="connsiteX8" fmla="*/ 838200 w 838200"/>
                    <a:gd name="connsiteY8" fmla="*/ 654050 h 654050"/>
                    <a:gd name="connsiteX0" fmla="*/ 838200 w 838200"/>
                    <a:gd name="connsiteY0" fmla="*/ 654050 h 654050"/>
                    <a:gd name="connsiteX1" fmla="*/ 0 w 838200"/>
                    <a:gd name="connsiteY1" fmla="*/ 654050 h 654050"/>
                    <a:gd name="connsiteX2" fmla="*/ 0 w 838200"/>
                    <a:gd name="connsiteY2" fmla="*/ 0 h 654050"/>
                    <a:gd name="connsiteX3" fmla="*/ 828675 w 838200"/>
                    <a:gd name="connsiteY3" fmla="*/ 0 h 654050"/>
                    <a:gd name="connsiteX4" fmla="*/ 828675 w 838200"/>
                    <a:gd name="connsiteY4" fmla="*/ 231775 h 654050"/>
                    <a:gd name="connsiteX5" fmla="*/ 452438 w 838200"/>
                    <a:gd name="connsiteY5" fmla="*/ 231775 h 654050"/>
                    <a:gd name="connsiteX6" fmla="*/ 495300 w 838200"/>
                    <a:gd name="connsiteY6" fmla="*/ 457200 h 654050"/>
                    <a:gd name="connsiteX7" fmla="*/ 838200 w 838200"/>
                    <a:gd name="connsiteY7" fmla="*/ 457200 h 654050"/>
                    <a:gd name="connsiteX8" fmla="*/ 838200 w 838200"/>
                    <a:gd name="connsiteY8" fmla="*/ 654050 h 654050"/>
                    <a:gd name="connsiteX0" fmla="*/ 838200 w 838200"/>
                    <a:gd name="connsiteY0" fmla="*/ 654050 h 654050"/>
                    <a:gd name="connsiteX1" fmla="*/ 0 w 838200"/>
                    <a:gd name="connsiteY1" fmla="*/ 654050 h 654050"/>
                    <a:gd name="connsiteX2" fmla="*/ 0 w 838200"/>
                    <a:gd name="connsiteY2" fmla="*/ 0 h 654050"/>
                    <a:gd name="connsiteX3" fmla="*/ 828675 w 838200"/>
                    <a:gd name="connsiteY3" fmla="*/ 0 h 654050"/>
                    <a:gd name="connsiteX4" fmla="*/ 828675 w 838200"/>
                    <a:gd name="connsiteY4" fmla="*/ 231775 h 654050"/>
                    <a:gd name="connsiteX5" fmla="*/ 452438 w 838200"/>
                    <a:gd name="connsiteY5" fmla="*/ 231775 h 654050"/>
                    <a:gd name="connsiteX6" fmla="*/ 450056 w 838200"/>
                    <a:gd name="connsiteY6" fmla="*/ 452437 h 654050"/>
                    <a:gd name="connsiteX7" fmla="*/ 838200 w 838200"/>
                    <a:gd name="connsiteY7" fmla="*/ 457200 h 654050"/>
                    <a:gd name="connsiteX8" fmla="*/ 838200 w 838200"/>
                    <a:gd name="connsiteY8" fmla="*/ 654050 h 654050"/>
                    <a:gd name="connsiteX0" fmla="*/ 838200 w 838200"/>
                    <a:gd name="connsiteY0" fmla="*/ 654050 h 654050"/>
                    <a:gd name="connsiteX1" fmla="*/ 0 w 838200"/>
                    <a:gd name="connsiteY1" fmla="*/ 654050 h 654050"/>
                    <a:gd name="connsiteX2" fmla="*/ 0 w 838200"/>
                    <a:gd name="connsiteY2" fmla="*/ 0 h 654050"/>
                    <a:gd name="connsiteX3" fmla="*/ 828675 w 838200"/>
                    <a:gd name="connsiteY3" fmla="*/ 0 h 654050"/>
                    <a:gd name="connsiteX4" fmla="*/ 828529 w 838200"/>
                    <a:gd name="connsiteY4" fmla="*/ 206721 h 654050"/>
                    <a:gd name="connsiteX5" fmla="*/ 452438 w 838200"/>
                    <a:gd name="connsiteY5" fmla="*/ 231775 h 654050"/>
                    <a:gd name="connsiteX6" fmla="*/ 450056 w 838200"/>
                    <a:gd name="connsiteY6" fmla="*/ 452437 h 654050"/>
                    <a:gd name="connsiteX7" fmla="*/ 838200 w 838200"/>
                    <a:gd name="connsiteY7" fmla="*/ 457200 h 654050"/>
                    <a:gd name="connsiteX8" fmla="*/ 838200 w 838200"/>
                    <a:gd name="connsiteY8" fmla="*/ 654050 h 654050"/>
                    <a:gd name="connsiteX0" fmla="*/ 838200 w 838200"/>
                    <a:gd name="connsiteY0" fmla="*/ 654050 h 654050"/>
                    <a:gd name="connsiteX1" fmla="*/ 0 w 838200"/>
                    <a:gd name="connsiteY1" fmla="*/ 654050 h 654050"/>
                    <a:gd name="connsiteX2" fmla="*/ 0 w 838200"/>
                    <a:gd name="connsiteY2" fmla="*/ 0 h 654050"/>
                    <a:gd name="connsiteX3" fmla="*/ 828675 w 838200"/>
                    <a:gd name="connsiteY3" fmla="*/ 0 h 654050"/>
                    <a:gd name="connsiteX4" fmla="*/ 828529 w 838200"/>
                    <a:gd name="connsiteY4" fmla="*/ 206721 h 654050"/>
                    <a:gd name="connsiteX5" fmla="*/ 392435 w 838200"/>
                    <a:gd name="connsiteY5" fmla="*/ 204339 h 654050"/>
                    <a:gd name="connsiteX6" fmla="*/ 450056 w 838200"/>
                    <a:gd name="connsiteY6" fmla="*/ 452437 h 654050"/>
                    <a:gd name="connsiteX7" fmla="*/ 838200 w 838200"/>
                    <a:gd name="connsiteY7" fmla="*/ 457200 h 654050"/>
                    <a:gd name="connsiteX8" fmla="*/ 838200 w 838200"/>
                    <a:gd name="connsiteY8" fmla="*/ 654050 h 654050"/>
                    <a:gd name="connsiteX0" fmla="*/ 838200 w 838200"/>
                    <a:gd name="connsiteY0" fmla="*/ 654050 h 654050"/>
                    <a:gd name="connsiteX1" fmla="*/ 0 w 838200"/>
                    <a:gd name="connsiteY1" fmla="*/ 654050 h 654050"/>
                    <a:gd name="connsiteX2" fmla="*/ 0 w 838200"/>
                    <a:gd name="connsiteY2" fmla="*/ 0 h 654050"/>
                    <a:gd name="connsiteX3" fmla="*/ 828675 w 838200"/>
                    <a:gd name="connsiteY3" fmla="*/ 0 h 654050"/>
                    <a:gd name="connsiteX4" fmla="*/ 828529 w 838200"/>
                    <a:gd name="connsiteY4" fmla="*/ 206721 h 654050"/>
                    <a:gd name="connsiteX5" fmla="*/ 392435 w 838200"/>
                    <a:gd name="connsiteY5" fmla="*/ 204339 h 654050"/>
                    <a:gd name="connsiteX6" fmla="*/ 392435 w 838200"/>
                    <a:gd name="connsiteY6" fmla="*/ 463896 h 654050"/>
                    <a:gd name="connsiteX7" fmla="*/ 838200 w 838200"/>
                    <a:gd name="connsiteY7" fmla="*/ 457200 h 654050"/>
                    <a:gd name="connsiteX8" fmla="*/ 838200 w 838200"/>
                    <a:gd name="connsiteY8" fmla="*/ 654050 h 654050"/>
                    <a:gd name="connsiteX0" fmla="*/ 838200 w 838200"/>
                    <a:gd name="connsiteY0" fmla="*/ 654050 h 654050"/>
                    <a:gd name="connsiteX1" fmla="*/ 0 w 838200"/>
                    <a:gd name="connsiteY1" fmla="*/ 654050 h 654050"/>
                    <a:gd name="connsiteX2" fmla="*/ 0 w 838200"/>
                    <a:gd name="connsiteY2" fmla="*/ 0 h 654050"/>
                    <a:gd name="connsiteX3" fmla="*/ 828675 w 838200"/>
                    <a:gd name="connsiteY3" fmla="*/ 0 h 654050"/>
                    <a:gd name="connsiteX4" fmla="*/ 828529 w 838200"/>
                    <a:gd name="connsiteY4" fmla="*/ 206721 h 654050"/>
                    <a:gd name="connsiteX5" fmla="*/ 392435 w 838200"/>
                    <a:gd name="connsiteY5" fmla="*/ 204339 h 654050"/>
                    <a:gd name="connsiteX6" fmla="*/ 395421 w 838200"/>
                    <a:gd name="connsiteY6" fmla="*/ 451989 h 654050"/>
                    <a:gd name="connsiteX7" fmla="*/ 838200 w 838200"/>
                    <a:gd name="connsiteY7" fmla="*/ 457200 h 654050"/>
                    <a:gd name="connsiteX8" fmla="*/ 838200 w 838200"/>
                    <a:gd name="connsiteY8" fmla="*/ 654050 h 654050"/>
                    <a:gd name="connsiteX0" fmla="*/ 838200 w 838200"/>
                    <a:gd name="connsiteY0" fmla="*/ 654050 h 654050"/>
                    <a:gd name="connsiteX1" fmla="*/ 0 w 838200"/>
                    <a:gd name="connsiteY1" fmla="*/ 654050 h 654050"/>
                    <a:gd name="connsiteX2" fmla="*/ 0 w 838200"/>
                    <a:gd name="connsiteY2" fmla="*/ 0 h 654050"/>
                    <a:gd name="connsiteX3" fmla="*/ 828675 w 838200"/>
                    <a:gd name="connsiteY3" fmla="*/ 0 h 654050"/>
                    <a:gd name="connsiteX4" fmla="*/ 828529 w 838200"/>
                    <a:gd name="connsiteY4" fmla="*/ 206721 h 654050"/>
                    <a:gd name="connsiteX5" fmla="*/ 392435 w 838200"/>
                    <a:gd name="connsiteY5" fmla="*/ 204339 h 654050"/>
                    <a:gd name="connsiteX6" fmla="*/ 398408 w 838200"/>
                    <a:gd name="connsiteY6" fmla="*/ 454371 h 654050"/>
                    <a:gd name="connsiteX7" fmla="*/ 838200 w 838200"/>
                    <a:gd name="connsiteY7" fmla="*/ 457200 h 654050"/>
                    <a:gd name="connsiteX8" fmla="*/ 838200 w 838200"/>
                    <a:gd name="connsiteY8" fmla="*/ 654050 h 654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8200" h="654050">
                      <a:moveTo>
                        <a:pt x="838200" y="654050"/>
                      </a:moveTo>
                      <a:lnTo>
                        <a:pt x="0" y="654050"/>
                      </a:lnTo>
                      <a:lnTo>
                        <a:pt x="0" y="0"/>
                      </a:lnTo>
                      <a:lnTo>
                        <a:pt x="828675" y="0"/>
                      </a:lnTo>
                      <a:cubicBezTo>
                        <a:pt x="828626" y="68907"/>
                        <a:pt x="828578" y="137814"/>
                        <a:pt x="828529" y="206721"/>
                      </a:cubicBezTo>
                      <a:lnTo>
                        <a:pt x="392435" y="204339"/>
                      </a:lnTo>
                      <a:cubicBezTo>
                        <a:pt x="393430" y="286889"/>
                        <a:pt x="397413" y="371821"/>
                        <a:pt x="398408" y="454371"/>
                      </a:cubicBezTo>
                      <a:lnTo>
                        <a:pt x="838200" y="457200"/>
                      </a:lnTo>
                      <a:lnTo>
                        <a:pt x="838200" y="654050"/>
                      </a:lnTo>
                      <a:close/>
                    </a:path>
                  </a:pathLst>
                </a:cu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" name="正方形/長方形 13"/>
                <p:cNvSpPr/>
                <p:nvPr/>
              </p:nvSpPr>
              <p:spPr>
                <a:xfrm>
                  <a:off x="6843711" y="4725421"/>
                  <a:ext cx="74202" cy="7546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/>
                </a:p>
              </p:txBody>
            </p:sp>
            <p:cxnSp>
              <p:nvCxnSpPr>
                <p:cNvPr id="9" name="Connecteur droit avec flèche 8"/>
                <p:cNvCxnSpPr/>
                <p:nvPr/>
              </p:nvCxnSpPr>
              <p:spPr>
                <a:xfrm flipH="1">
                  <a:off x="6647116" y="4763153"/>
                  <a:ext cx="17393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e 12"/>
                <p:cNvGrpSpPr/>
                <p:nvPr/>
              </p:nvGrpSpPr>
              <p:grpSpPr>
                <a:xfrm>
                  <a:off x="6546106" y="4840716"/>
                  <a:ext cx="162657" cy="39838"/>
                  <a:chOff x="7090996" y="5210175"/>
                  <a:chExt cx="162657" cy="39838"/>
                </a:xfrm>
              </p:grpSpPr>
              <p:cxnSp>
                <p:nvCxnSpPr>
                  <p:cNvPr id="14" name="Connecteur droit 13"/>
                  <p:cNvCxnSpPr/>
                  <p:nvPr/>
                </p:nvCxnSpPr>
                <p:spPr>
                  <a:xfrm flipV="1">
                    <a:off x="7090996" y="5210175"/>
                    <a:ext cx="43229" cy="3983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necteur droit 14"/>
                  <p:cNvCxnSpPr/>
                  <p:nvPr/>
                </p:nvCxnSpPr>
                <p:spPr>
                  <a:xfrm flipH="1" flipV="1">
                    <a:off x="7134226" y="5210175"/>
                    <a:ext cx="38099" cy="3983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necteur droit 15"/>
                  <p:cNvCxnSpPr/>
                  <p:nvPr/>
                </p:nvCxnSpPr>
                <p:spPr>
                  <a:xfrm flipV="1">
                    <a:off x="7172325" y="5210175"/>
                    <a:ext cx="43229" cy="3983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Connecteur droit 16"/>
                  <p:cNvCxnSpPr/>
                  <p:nvPr/>
                </p:nvCxnSpPr>
                <p:spPr>
                  <a:xfrm flipH="1" flipV="1">
                    <a:off x="7215554" y="5210175"/>
                    <a:ext cx="38099" cy="3983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3" name="Connecteur droit 62"/>
              <p:cNvCxnSpPr/>
              <p:nvPr/>
            </p:nvCxnSpPr>
            <p:spPr>
              <a:xfrm flipV="1">
                <a:off x="6783072" y="1861888"/>
                <a:ext cx="63810" cy="588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ZoneTexte 63"/>
              <p:cNvSpPr txBox="1"/>
              <p:nvPr/>
            </p:nvSpPr>
            <p:spPr>
              <a:xfrm>
                <a:off x="6780601" y="1760341"/>
                <a:ext cx="253274" cy="175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/>
                  <a:t>Ser</a:t>
                </a:r>
                <a:endParaRPr lang="en-US" sz="1000" b="1" dirty="0"/>
              </a:p>
            </p:txBody>
          </p:sp>
        </p:grpSp>
        <p:sp>
          <p:nvSpPr>
            <p:cNvPr id="333" name="Ellipse 332"/>
            <p:cNvSpPr>
              <a:spLocks noChangeAspect="1"/>
            </p:cNvSpPr>
            <p:nvPr/>
          </p:nvSpPr>
          <p:spPr>
            <a:xfrm>
              <a:off x="3861518" y="185175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Groupe 336"/>
          <p:cNvGrpSpPr/>
          <p:nvPr/>
        </p:nvGrpSpPr>
        <p:grpSpPr>
          <a:xfrm>
            <a:off x="3044056" y="3075415"/>
            <a:ext cx="1271506" cy="1371600"/>
            <a:chOff x="4485490" y="1058036"/>
            <a:chExt cx="1271506" cy="1371600"/>
          </a:xfrm>
        </p:grpSpPr>
        <p:grpSp>
          <p:nvGrpSpPr>
            <p:cNvPr id="200" name="Groupe 199"/>
            <p:cNvGrpSpPr>
              <a:grpSpLocks noChangeAspect="1"/>
            </p:cNvGrpSpPr>
            <p:nvPr/>
          </p:nvGrpSpPr>
          <p:grpSpPr>
            <a:xfrm>
              <a:off x="4485490" y="1058036"/>
              <a:ext cx="1271506" cy="1371600"/>
              <a:chOff x="7519676" y="1463492"/>
              <a:chExt cx="847671" cy="914400"/>
            </a:xfrm>
          </p:grpSpPr>
          <p:grpSp>
            <p:nvGrpSpPr>
              <p:cNvPr id="78" name="Groupe 77"/>
              <p:cNvGrpSpPr/>
              <p:nvPr/>
            </p:nvGrpSpPr>
            <p:grpSpPr>
              <a:xfrm>
                <a:off x="7519676" y="1463492"/>
                <a:ext cx="847671" cy="914400"/>
                <a:chOff x="6381745" y="1444634"/>
                <a:chExt cx="847671" cy="914400"/>
              </a:xfrm>
            </p:grpSpPr>
            <p:grpSp>
              <p:nvGrpSpPr>
                <p:cNvPr id="79" name="Groupe 78"/>
                <p:cNvGrpSpPr>
                  <a:grpSpLocks noChangeAspect="1"/>
                </p:cNvGrpSpPr>
                <p:nvPr/>
              </p:nvGrpSpPr>
              <p:grpSpPr>
                <a:xfrm>
                  <a:off x="6381745" y="1444634"/>
                  <a:ext cx="847671" cy="914400"/>
                  <a:chOff x="6229591" y="4460557"/>
                  <a:chExt cx="574270" cy="619477"/>
                </a:xfrm>
              </p:grpSpPr>
              <p:sp>
                <p:nvSpPr>
                  <p:cNvPr id="82" name="Forme libre 81"/>
                  <p:cNvSpPr/>
                  <p:nvPr/>
                </p:nvSpPr>
                <p:spPr>
                  <a:xfrm>
                    <a:off x="6229591" y="4460557"/>
                    <a:ext cx="574270" cy="619477"/>
                  </a:xfrm>
                  <a:custGeom>
                    <a:avLst/>
                    <a:gdLst>
                      <a:gd name="connsiteX0" fmla="*/ 838200 w 838200"/>
                      <a:gd name="connsiteY0" fmla="*/ 654050 h 654050"/>
                      <a:gd name="connsiteX1" fmla="*/ 0 w 838200"/>
                      <a:gd name="connsiteY1" fmla="*/ 654050 h 654050"/>
                      <a:gd name="connsiteX2" fmla="*/ 0 w 838200"/>
                      <a:gd name="connsiteY2" fmla="*/ 0 h 654050"/>
                      <a:gd name="connsiteX3" fmla="*/ 828675 w 838200"/>
                      <a:gd name="connsiteY3" fmla="*/ 0 h 654050"/>
                      <a:gd name="connsiteX4" fmla="*/ 828675 w 838200"/>
                      <a:gd name="connsiteY4" fmla="*/ 231775 h 654050"/>
                      <a:gd name="connsiteX5" fmla="*/ 495300 w 838200"/>
                      <a:gd name="connsiteY5" fmla="*/ 231775 h 654050"/>
                      <a:gd name="connsiteX6" fmla="*/ 495300 w 838200"/>
                      <a:gd name="connsiteY6" fmla="*/ 457200 h 654050"/>
                      <a:gd name="connsiteX7" fmla="*/ 838200 w 838200"/>
                      <a:gd name="connsiteY7" fmla="*/ 457200 h 654050"/>
                      <a:gd name="connsiteX8" fmla="*/ 838200 w 838200"/>
                      <a:gd name="connsiteY8" fmla="*/ 654050 h 654050"/>
                      <a:gd name="connsiteX0" fmla="*/ 838200 w 838200"/>
                      <a:gd name="connsiteY0" fmla="*/ 654050 h 654050"/>
                      <a:gd name="connsiteX1" fmla="*/ 0 w 838200"/>
                      <a:gd name="connsiteY1" fmla="*/ 654050 h 654050"/>
                      <a:gd name="connsiteX2" fmla="*/ 0 w 838200"/>
                      <a:gd name="connsiteY2" fmla="*/ 0 h 654050"/>
                      <a:gd name="connsiteX3" fmla="*/ 828675 w 838200"/>
                      <a:gd name="connsiteY3" fmla="*/ 0 h 654050"/>
                      <a:gd name="connsiteX4" fmla="*/ 828675 w 838200"/>
                      <a:gd name="connsiteY4" fmla="*/ 231775 h 654050"/>
                      <a:gd name="connsiteX5" fmla="*/ 452438 w 838200"/>
                      <a:gd name="connsiteY5" fmla="*/ 231775 h 654050"/>
                      <a:gd name="connsiteX6" fmla="*/ 495300 w 838200"/>
                      <a:gd name="connsiteY6" fmla="*/ 457200 h 654050"/>
                      <a:gd name="connsiteX7" fmla="*/ 838200 w 838200"/>
                      <a:gd name="connsiteY7" fmla="*/ 457200 h 654050"/>
                      <a:gd name="connsiteX8" fmla="*/ 838200 w 838200"/>
                      <a:gd name="connsiteY8" fmla="*/ 654050 h 654050"/>
                      <a:gd name="connsiteX0" fmla="*/ 838200 w 838200"/>
                      <a:gd name="connsiteY0" fmla="*/ 654050 h 654050"/>
                      <a:gd name="connsiteX1" fmla="*/ 0 w 838200"/>
                      <a:gd name="connsiteY1" fmla="*/ 654050 h 654050"/>
                      <a:gd name="connsiteX2" fmla="*/ 0 w 838200"/>
                      <a:gd name="connsiteY2" fmla="*/ 0 h 654050"/>
                      <a:gd name="connsiteX3" fmla="*/ 828675 w 838200"/>
                      <a:gd name="connsiteY3" fmla="*/ 0 h 654050"/>
                      <a:gd name="connsiteX4" fmla="*/ 828675 w 838200"/>
                      <a:gd name="connsiteY4" fmla="*/ 231775 h 654050"/>
                      <a:gd name="connsiteX5" fmla="*/ 452438 w 838200"/>
                      <a:gd name="connsiteY5" fmla="*/ 231775 h 654050"/>
                      <a:gd name="connsiteX6" fmla="*/ 450056 w 838200"/>
                      <a:gd name="connsiteY6" fmla="*/ 452437 h 654050"/>
                      <a:gd name="connsiteX7" fmla="*/ 838200 w 838200"/>
                      <a:gd name="connsiteY7" fmla="*/ 457200 h 654050"/>
                      <a:gd name="connsiteX8" fmla="*/ 838200 w 838200"/>
                      <a:gd name="connsiteY8" fmla="*/ 654050 h 654050"/>
                      <a:gd name="connsiteX0" fmla="*/ 838200 w 838200"/>
                      <a:gd name="connsiteY0" fmla="*/ 654050 h 654050"/>
                      <a:gd name="connsiteX1" fmla="*/ 0 w 838200"/>
                      <a:gd name="connsiteY1" fmla="*/ 654050 h 654050"/>
                      <a:gd name="connsiteX2" fmla="*/ 0 w 838200"/>
                      <a:gd name="connsiteY2" fmla="*/ 0 h 654050"/>
                      <a:gd name="connsiteX3" fmla="*/ 828675 w 838200"/>
                      <a:gd name="connsiteY3" fmla="*/ 0 h 654050"/>
                      <a:gd name="connsiteX4" fmla="*/ 828529 w 838200"/>
                      <a:gd name="connsiteY4" fmla="*/ 206721 h 654050"/>
                      <a:gd name="connsiteX5" fmla="*/ 452438 w 838200"/>
                      <a:gd name="connsiteY5" fmla="*/ 231775 h 654050"/>
                      <a:gd name="connsiteX6" fmla="*/ 450056 w 838200"/>
                      <a:gd name="connsiteY6" fmla="*/ 452437 h 654050"/>
                      <a:gd name="connsiteX7" fmla="*/ 838200 w 838200"/>
                      <a:gd name="connsiteY7" fmla="*/ 457200 h 654050"/>
                      <a:gd name="connsiteX8" fmla="*/ 838200 w 838200"/>
                      <a:gd name="connsiteY8" fmla="*/ 654050 h 654050"/>
                      <a:gd name="connsiteX0" fmla="*/ 838200 w 838200"/>
                      <a:gd name="connsiteY0" fmla="*/ 654050 h 654050"/>
                      <a:gd name="connsiteX1" fmla="*/ 0 w 838200"/>
                      <a:gd name="connsiteY1" fmla="*/ 654050 h 654050"/>
                      <a:gd name="connsiteX2" fmla="*/ 0 w 838200"/>
                      <a:gd name="connsiteY2" fmla="*/ 0 h 654050"/>
                      <a:gd name="connsiteX3" fmla="*/ 828675 w 838200"/>
                      <a:gd name="connsiteY3" fmla="*/ 0 h 654050"/>
                      <a:gd name="connsiteX4" fmla="*/ 828529 w 838200"/>
                      <a:gd name="connsiteY4" fmla="*/ 206721 h 654050"/>
                      <a:gd name="connsiteX5" fmla="*/ 392435 w 838200"/>
                      <a:gd name="connsiteY5" fmla="*/ 204339 h 654050"/>
                      <a:gd name="connsiteX6" fmla="*/ 450056 w 838200"/>
                      <a:gd name="connsiteY6" fmla="*/ 452437 h 654050"/>
                      <a:gd name="connsiteX7" fmla="*/ 838200 w 838200"/>
                      <a:gd name="connsiteY7" fmla="*/ 457200 h 654050"/>
                      <a:gd name="connsiteX8" fmla="*/ 838200 w 838200"/>
                      <a:gd name="connsiteY8" fmla="*/ 654050 h 654050"/>
                      <a:gd name="connsiteX0" fmla="*/ 838200 w 838200"/>
                      <a:gd name="connsiteY0" fmla="*/ 654050 h 654050"/>
                      <a:gd name="connsiteX1" fmla="*/ 0 w 838200"/>
                      <a:gd name="connsiteY1" fmla="*/ 654050 h 654050"/>
                      <a:gd name="connsiteX2" fmla="*/ 0 w 838200"/>
                      <a:gd name="connsiteY2" fmla="*/ 0 h 654050"/>
                      <a:gd name="connsiteX3" fmla="*/ 828675 w 838200"/>
                      <a:gd name="connsiteY3" fmla="*/ 0 h 654050"/>
                      <a:gd name="connsiteX4" fmla="*/ 828529 w 838200"/>
                      <a:gd name="connsiteY4" fmla="*/ 206721 h 654050"/>
                      <a:gd name="connsiteX5" fmla="*/ 392435 w 838200"/>
                      <a:gd name="connsiteY5" fmla="*/ 204339 h 654050"/>
                      <a:gd name="connsiteX6" fmla="*/ 392435 w 838200"/>
                      <a:gd name="connsiteY6" fmla="*/ 463896 h 654050"/>
                      <a:gd name="connsiteX7" fmla="*/ 838200 w 838200"/>
                      <a:gd name="connsiteY7" fmla="*/ 457200 h 654050"/>
                      <a:gd name="connsiteX8" fmla="*/ 838200 w 838200"/>
                      <a:gd name="connsiteY8" fmla="*/ 654050 h 654050"/>
                      <a:gd name="connsiteX0" fmla="*/ 838200 w 838200"/>
                      <a:gd name="connsiteY0" fmla="*/ 654050 h 654050"/>
                      <a:gd name="connsiteX1" fmla="*/ 0 w 838200"/>
                      <a:gd name="connsiteY1" fmla="*/ 654050 h 654050"/>
                      <a:gd name="connsiteX2" fmla="*/ 0 w 838200"/>
                      <a:gd name="connsiteY2" fmla="*/ 0 h 654050"/>
                      <a:gd name="connsiteX3" fmla="*/ 828675 w 838200"/>
                      <a:gd name="connsiteY3" fmla="*/ 0 h 654050"/>
                      <a:gd name="connsiteX4" fmla="*/ 828529 w 838200"/>
                      <a:gd name="connsiteY4" fmla="*/ 206721 h 654050"/>
                      <a:gd name="connsiteX5" fmla="*/ 392435 w 838200"/>
                      <a:gd name="connsiteY5" fmla="*/ 204339 h 654050"/>
                      <a:gd name="connsiteX6" fmla="*/ 395421 w 838200"/>
                      <a:gd name="connsiteY6" fmla="*/ 451989 h 654050"/>
                      <a:gd name="connsiteX7" fmla="*/ 838200 w 838200"/>
                      <a:gd name="connsiteY7" fmla="*/ 457200 h 654050"/>
                      <a:gd name="connsiteX8" fmla="*/ 838200 w 838200"/>
                      <a:gd name="connsiteY8" fmla="*/ 654050 h 654050"/>
                      <a:gd name="connsiteX0" fmla="*/ 838200 w 838200"/>
                      <a:gd name="connsiteY0" fmla="*/ 654050 h 654050"/>
                      <a:gd name="connsiteX1" fmla="*/ 0 w 838200"/>
                      <a:gd name="connsiteY1" fmla="*/ 654050 h 654050"/>
                      <a:gd name="connsiteX2" fmla="*/ 0 w 838200"/>
                      <a:gd name="connsiteY2" fmla="*/ 0 h 654050"/>
                      <a:gd name="connsiteX3" fmla="*/ 828675 w 838200"/>
                      <a:gd name="connsiteY3" fmla="*/ 0 h 654050"/>
                      <a:gd name="connsiteX4" fmla="*/ 828529 w 838200"/>
                      <a:gd name="connsiteY4" fmla="*/ 206721 h 654050"/>
                      <a:gd name="connsiteX5" fmla="*/ 392435 w 838200"/>
                      <a:gd name="connsiteY5" fmla="*/ 204339 h 654050"/>
                      <a:gd name="connsiteX6" fmla="*/ 398408 w 838200"/>
                      <a:gd name="connsiteY6" fmla="*/ 454371 h 654050"/>
                      <a:gd name="connsiteX7" fmla="*/ 838200 w 838200"/>
                      <a:gd name="connsiteY7" fmla="*/ 457200 h 654050"/>
                      <a:gd name="connsiteX8" fmla="*/ 838200 w 838200"/>
                      <a:gd name="connsiteY8" fmla="*/ 654050 h 65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200" h="654050">
                        <a:moveTo>
                          <a:pt x="838200" y="654050"/>
                        </a:moveTo>
                        <a:lnTo>
                          <a:pt x="0" y="654050"/>
                        </a:lnTo>
                        <a:lnTo>
                          <a:pt x="0" y="0"/>
                        </a:lnTo>
                        <a:lnTo>
                          <a:pt x="828675" y="0"/>
                        </a:lnTo>
                        <a:cubicBezTo>
                          <a:pt x="828626" y="68907"/>
                          <a:pt x="828578" y="137814"/>
                          <a:pt x="828529" y="206721"/>
                        </a:cubicBezTo>
                        <a:lnTo>
                          <a:pt x="392435" y="204339"/>
                        </a:lnTo>
                        <a:cubicBezTo>
                          <a:pt x="393430" y="286889"/>
                          <a:pt x="397413" y="371821"/>
                          <a:pt x="398408" y="454371"/>
                        </a:cubicBezTo>
                        <a:lnTo>
                          <a:pt x="838200" y="457200"/>
                        </a:lnTo>
                        <a:lnTo>
                          <a:pt x="838200" y="654050"/>
                        </a:lnTo>
                        <a:close/>
                      </a:path>
                    </a:pathLst>
                  </a:custGeom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grpSp>
                <p:nvGrpSpPr>
                  <p:cNvPr id="85" name="Groupe 84"/>
                  <p:cNvGrpSpPr/>
                  <p:nvPr/>
                </p:nvGrpSpPr>
                <p:grpSpPr>
                  <a:xfrm>
                    <a:off x="6546106" y="4840716"/>
                    <a:ext cx="162657" cy="39838"/>
                    <a:chOff x="7090996" y="5210175"/>
                    <a:chExt cx="162657" cy="39838"/>
                  </a:xfrm>
                </p:grpSpPr>
                <p:cxnSp>
                  <p:nvCxnSpPr>
                    <p:cNvPr id="86" name="Connecteur droit 85"/>
                    <p:cNvCxnSpPr/>
                    <p:nvPr/>
                  </p:nvCxnSpPr>
                  <p:spPr>
                    <a:xfrm flipV="1">
                      <a:off x="7090996" y="5210175"/>
                      <a:ext cx="43229" cy="39838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Connecteur droit 86"/>
                    <p:cNvCxnSpPr/>
                    <p:nvPr/>
                  </p:nvCxnSpPr>
                  <p:spPr>
                    <a:xfrm flipH="1" flipV="1">
                      <a:off x="7134226" y="5210175"/>
                      <a:ext cx="38099" cy="39838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Connecteur droit 87"/>
                    <p:cNvCxnSpPr/>
                    <p:nvPr/>
                  </p:nvCxnSpPr>
                  <p:spPr>
                    <a:xfrm flipV="1">
                      <a:off x="7172325" y="5210175"/>
                      <a:ext cx="43229" cy="39838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Connecteur droit 88"/>
                    <p:cNvCxnSpPr/>
                    <p:nvPr/>
                  </p:nvCxnSpPr>
                  <p:spPr>
                    <a:xfrm flipH="1" flipV="1">
                      <a:off x="7215554" y="5210175"/>
                      <a:ext cx="38099" cy="39838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80" name="Connecteur droit 79"/>
                <p:cNvCxnSpPr/>
                <p:nvPr/>
              </p:nvCxnSpPr>
              <p:spPr>
                <a:xfrm flipV="1">
                  <a:off x="6783072" y="1861888"/>
                  <a:ext cx="63810" cy="5880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ZoneTexte 80"/>
                <p:cNvSpPr txBox="1"/>
                <p:nvPr/>
              </p:nvSpPr>
              <p:spPr>
                <a:xfrm>
                  <a:off x="6778066" y="1767021"/>
                  <a:ext cx="253274" cy="1758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err="1" smtClean="0">
                      <a:solidFill>
                        <a:srgbClr val="FFC000"/>
                      </a:solidFill>
                    </a:rPr>
                    <a:t>Ser</a:t>
                  </a:r>
                  <a:endParaRPr lang="en-US" sz="1000" b="1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140" name="Groupe 139"/>
              <p:cNvGrpSpPr/>
              <p:nvPr/>
            </p:nvGrpSpPr>
            <p:grpSpPr>
              <a:xfrm>
                <a:off x="8036613" y="1786886"/>
                <a:ext cx="240095" cy="58804"/>
                <a:chOff x="8036613" y="1786886"/>
                <a:chExt cx="240095" cy="58804"/>
              </a:xfrm>
            </p:grpSpPr>
            <p:cxnSp>
              <p:nvCxnSpPr>
                <p:cNvPr id="90" name="Connecteur droit 89"/>
                <p:cNvCxnSpPr/>
                <p:nvPr/>
              </p:nvCxnSpPr>
              <p:spPr>
                <a:xfrm flipV="1">
                  <a:off x="8036613" y="1786886"/>
                  <a:ext cx="63810" cy="5880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cteur droit 90"/>
                <p:cNvCxnSpPr/>
                <p:nvPr/>
              </p:nvCxnSpPr>
              <p:spPr>
                <a:xfrm flipH="1" flipV="1">
                  <a:off x="8100424" y="1786886"/>
                  <a:ext cx="56237" cy="5880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eur droit 91"/>
                <p:cNvCxnSpPr/>
                <p:nvPr/>
              </p:nvCxnSpPr>
              <p:spPr>
                <a:xfrm flipV="1">
                  <a:off x="8156661" y="1786886"/>
                  <a:ext cx="63810" cy="5880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eur droit 92"/>
                <p:cNvCxnSpPr/>
                <p:nvPr/>
              </p:nvCxnSpPr>
              <p:spPr>
                <a:xfrm flipH="1" flipV="1">
                  <a:off x="8220471" y="1786886"/>
                  <a:ext cx="56237" cy="5880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4" name="Ellipse 333"/>
            <p:cNvSpPr>
              <a:spLocks noChangeAspect="1"/>
            </p:cNvSpPr>
            <p:nvPr/>
          </p:nvSpPr>
          <p:spPr>
            <a:xfrm>
              <a:off x="5598307" y="183735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Groupe 341"/>
          <p:cNvGrpSpPr/>
          <p:nvPr/>
        </p:nvGrpSpPr>
        <p:grpSpPr>
          <a:xfrm>
            <a:off x="1095925" y="4849558"/>
            <a:ext cx="1462248" cy="1371600"/>
            <a:chOff x="2810776" y="2662143"/>
            <a:chExt cx="1462248" cy="1371600"/>
          </a:xfrm>
        </p:grpSpPr>
        <p:grpSp>
          <p:nvGrpSpPr>
            <p:cNvPr id="205" name="Groupe 204"/>
            <p:cNvGrpSpPr>
              <a:grpSpLocks noChangeAspect="1"/>
            </p:cNvGrpSpPr>
            <p:nvPr/>
          </p:nvGrpSpPr>
          <p:grpSpPr>
            <a:xfrm>
              <a:off x="2810776" y="2662143"/>
              <a:ext cx="1462248" cy="1371600"/>
              <a:chOff x="7362878" y="4867379"/>
              <a:chExt cx="974831" cy="914400"/>
            </a:xfrm>
          </p:grpSpPr>
          <p:sp>
            <p:nvSpPr>
              <p:cNvPr id="182" name="Forme libre 181"/>
              <p:cNvSpPr/>
              <p:nvPr/>
            </p:nvSpPr>
            <p:spPr>
              <a:xfrm>
                <a:off x="7362878" y="4867379"/>
                <a:ext cx="847671" cy="914400"/>
              </a:xfrm>
              <a:custGeom>
                <a:avLst/>
                <a:gdLst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95300 w 838200"/>
                  <a:gd name="connsiteY5" fmla="*/ 231775 h 654050"/>
                  <a:gd name="connsiteX6" fmla="*/ 495300 w 838200"/>
                  <a:gd name="connsiteY6" fmla="*/ 457200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52438 w 838200"/>
                  <a:gd name="connsiteY5" fmla="*/ 231775 h 654050"/>
                  <a:gd name="connsiteX6" fmla="*/ 495300 w 838200"/>
                  <a:gd name="connsiteY6" fmla="*/ 457200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675 w 838200"/>
                  <a:gd name="connsiteY4" fmla="*/ 231775 h 654050"/>
                  <a:gd name="connsiteX5" fmla="*/ 452438 w 838200"/>
                  <a:gd name="connsiteY5" fmla="*/ 231775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452438 w 838200"/>
                  <a:gd name="connsiteY5" fmla="*/ 231775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450056 w 838200"/>
                  <a:gd name="connsiteY6" fmla="*/ 452437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2435 w 838200"/>
                  <a:gd name="connsiteY6" fmla="*/ 463896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5421 w 838200"/>
                  <a:gd name="connsiteY6" fmla="*/ 451989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  <a:gd name="connsiteX0" fmla="*/ 838200 w 838200"/>
                  <a:gd name="connsiteY0" fmla="*/ 654050 h 654050"/>
                  <a:gd name="connsiteX1" fmla="*/ 0 w 838200"/>
                  <a:gd name="connsiteY1" fmla="*/ 654050 h 654050"/>
                  <a:gd name="connsiteX2" fmla="*/ 0 w 838200"/>
                  <a:gd name="connsiteY2" fmla="*/ 0 h 654050"/>
                  <a:gd name="connsiteX3" fmla="*/ 828675 w 838200"/>
                  <a:gd name="connsiteY3" fmla="*/ 0 h 654050"/>
                  <a:gd name="connsiteX4" fmla="*/ 828529 w 838200"/>
                  <a:gd name="connsiteY4" fmla="*/ 206721 h 654050"/>
                  <a:gd name="connsiteX5" fmla="*/ 392435 w 838200"/>
                  <a:gd name="connsiteY5" fmla="*/ 204339 h 654050"/>
                  <a:gd name="connsiteX6" fmla="*/ 398408 w 838200"/>
                  <a:gd name="connsiteY6" fmla="*/ 454371 h 654050"/>
                  <a:gd name="connsiteX7" fmla="*/ 838200 w 838200"/>
                  <a:gd name="connsiteY7" fmla="*/ 457200 h 654050"/>
                  <a:gd name="connsiteX8" fmla="*/ 838200 w 838200"/>
                  <a:gd name="connsiteY8" fmla="*/ 654050 h 65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654050">
                    <a:moveTo>
                      <a:pt x="838200" y="654050"/>
                    </a:moveTo>
                    <a:lnTo>
                      <a:pt x="0" y="654050"/>
                    </a:lnTo>
                    <a:lnTo>
                      <a:pt x="0" y="0"/>
                    </a:lnTo>
                    <a:lnTo>
                      <a:pt x="828675" y="0"/>
                    </a:lnTo>
                    <a:cubicBezTo>
                      <a:pt x="828626" y="68907"/>
                      <a:pt x="828578" y="137814"/>
                      <a:pt x="828529" y="206721"/>
                    </a:cubicBezTo>
                    <a:lnTo>
                      <a:pt x="392435" y="204339"/>
                    </a:lnTo>
                    <a:cubicBezTo>
                      <a:pt x="393430" y="286889"/>
                      <a:pt x="397413" y="371821"/>
                      <a:pt x="398408" y="454371"/>
                    </a:cubicBezTo>
                    <a:lnTo>
                      <a:pt x="838200" y="457200"/>
                    </a:lnTo>
                    <a:lnTo>
                      <a:pt x="838200" y="654050"/>
                    </a:lnTo>
                    <a:close/>
                  </a:path>
                </a:pathLst>
              </a:cu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grpSp>
            <p:nvGrpSpPr>
              <p:cNvPr id="183" name="Groupe 182"/>
              <p:cNvGrpSpPr/>
              <p:nvPr/>
            </p:nvGrpSpPr>
            <p:grpSpPr>
              <a:xfrm rot="9112694">
                <a:off x="8250520" y="5169663"/>
                <a:ext cx="87189" cy="198541"/>
                <a:chOff x="7183981" y="5151461"/>
                <a:chExt cx="59068" cy="134504"/>
              </a:xfrm>
            </p:grpSpPr>
            <p:cxnSp>
              <p:nvCxnSpPr>
                <p:cNvPr id="184" name="Connecteur droit 183"/>
                <p:cNvCxnSpPr/>
                <p:nvPr/>
              </p:nvCxnSpPr>
              <p:spPr>
                <a:xfrm rot="12487306">
                  <a:off x="7204958" y="5151461"/>
                  <a:ext cx="27783" cy="48505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Connecteur droit 184"/>
                <p:cNvCxnSpPr/>
                <p:nvPr/>
              </p:nvCxnSpPr>
              <p:spPr>
                <a:xfrm rot="12487306" flipH="1">
                  <a:off x="7199353" y="5198052"/>
                  <a:ext cx="8819" cy="43353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Connecteur droit 185"/>
                <p:cNvCxnSpPr/>
                <p:nvPr/>
              </p:nvCxnSpPr>
              <p:spPr>
                <a:xfrm rot="12487306">
                  <a:off x="7183981" y="5241026"/>
                  <a:ext cx="34449" cy="30857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Connecteur droit 186"/>
                <p:cNvCxnSpPr/>
                <p:nvPr/>
              </p:nvCxnSpPr>
              <p:spPr>
                <a:xfrm rot="12487306" flipV="1">
                  <a:off x="7220743" y="5239086"/>
                  <a:ext cx="22306" cy="4687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8" name="Connecteur droit 187"/>
              <p:cNvCxnSpPr/>
              <p:nvPr/>
            </p:nvCxnSpPr>
            <p:spPr>
              <a:xfrm flipV="1">
                <a:off x="7764205" y="5317003"/>
                <a:ext cx="84622" cy="264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ZoneTexte 188"/>
              <p:cNvSpPr txBox="1"/>
              <p:nvPr/>
            </p:nvSpPr>
            <p:spPr>
              <a:xfrm>
                <a:off x="7791930" y="5224201"/>
                <a:ext cx="253274" cy="175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err="1" smtClean="0"/>
                  <a:t>Ser</a:t>
                </a:r>
                <a:endParaRPr lang="en-US" sz="1000" b="1" dirty="0"/>
              </a:p>
            </p:txBody>
          </p:sp>
          <p:grpSp>
            <p:nvGrpSpPr>
              <p:cNvPr id="190" name="Groupe 189"/>
              <p:cNvGrpSpPr/>
              <p:nvPr/>
            </p:nvGrpSpPr>
            <p:grpSpPr>
              <a:xfrm rot="20326589">
                <a:off x="7993943" y="5233209"/>
                <a:ext cx="236025" cy="77914"/>
                <a:chOff x="6919732" y="2787363"/>
                <a:chExt cx="236025" cy="77914"/>
              </a:xfrm>
            </p:grpSpPr>
            <p:cxnSp>
              <p:nvCxnSpPr>
                <p:cNvPr id="191" name="Connecteur droit 190"/>
                <p:cNvCxnSpPr/>
                <p:nvPr/>
              </p:nvCxnSpPr>
              <p:spPr>
                <a:xfrm rot="1273411" flipV="1">
                  <a:off x="6919732" y="2787364"/>
                  <a:ext cx="38195" cy="77913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necteur droit 191"/>
                <p:cNvCxnSpPr/>
                <p:nvPr/>
              </p:nvCxnSpPr>
              <p:spPr>
                <a:xfrm rot="1273411" flipH="1" flipV="1">
                  <a:off x="6962000" y="2809092"/>
                  <a:ext cx="73709" cy="34457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necteur droit 192"/>
                <p:cNvCxnSpPr/>
                <p:nvPr/>
              </p:nvCxnSpPr>
              <p:spPr>
                <a:xfrm rot="1273411" flipV="1">
                  <a:off x="7039781" y="2787363"/>
                  <a:ext cx="38195" cy="77913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necteur droit 193"/>
                <p:cNvCxnSpPr/>
                <p:nvPr/>
              </p:nvCxnSpPr>
              <p:spPr>
                <a:xfrm rot="1273411" flipH="1" flipV="1">
                  <a:off x="7082048" y="2809093"/>
                  <a:ext cx="73709" cy="34457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e 194"/>
              <p:cNvGrpSpPr/>
              <p:nvPr/>
            </p:nvGrpSpPr>
            <p:grpSpPr>
              <a:xfrm rot="12249058">
                <a:off x="7998812" y="5386276"/>
                <a:ext cx="234842" cy="76666"/>
                <a:chOff x="8027374" y="1777956"/>
                <a:chExt cx="234842" cy="76666"/>
              </a:xfrm>
            </p:grpSpPr>
            <p:cxnSp>
              <p:nvCxnSpPr>
                <p:cNvPr id="196" name="Connecteur droit 195"/>
                <p:cNvCxnSpPr/>
                <p:nvPr/>
              </p:nvCxnSpPr>
              <p:spPr>
                <a:xfrm rot="9350942" flipH="1">
                  <a:off x="8027374" y="1802514"/>
                  <a:ext cx="82283" cy="2754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Connecteur droit 196"/>
                <p:cNvCxnSpPr/>
                <p:nvPr/>
              </p:nvCxnSpPr>
              <p:spPr>
                <a:xfrm rot="9350942">
                  <a:off x="8114912" y="1777956"/>
                  <a:ext cx="27256" cy="76665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 rot="9350942" flipH="1">
                  <a:off x="8147421" y="1802515"/>
                  <a:ext cx="82283" cy="2754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Connecteur droit 198"/>
                <p:cNvCxnSpPr/>
                <p:nvPr/>
              </p:nvCxnSpPr>
              <p:spPr>
                <a:xfrm rot="9350942">
                  <a:off x="8234960" y="1777957"/>
                  <a:ext cx="27256" cy="76665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5" name="Ellipse 334"/>
            <p:cNvSpPr>
              <a:spLocks noChangeAspect="1"/>
            </p:cNvSpPr>
            <p:nvPr/>
          </p:nvSpPr>
          <p:spPr>
            <a:xfrm>
              <a:off x="3471769" y="342762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1" name="ZoneTexte 270"/>
          <p:cNvSpPr txBox="1"/>
          <p:nvPr/>
        </p:nvSpPr>
        <p:spPr>
          <a:xfrm>
            <a:off x="1059392" y="3065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5" name="ZoneTexte 274"/>
          <p:cNvSpPr txBox="1"/>
          <p:nvPr/>
        </p:nvSpPr>
        <p:spPr>
          <a:xfrm>
            <a:off x="2287655" y="45405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72" name="ZoneTexte 271"/>
          <p:cNvSpPr txBox="1"/>
          <p:nvPr/>
        </p:nvSpPr>
        <p:spPr>
          <a:xfrm>
            <a:off x="3035559" y="306768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3" name="ZoneTexte 272"/>
          <p:cNvSpPr txBox="1"/>
          <p:nvPr/>
        </p:nvSpPr>
        <p:spPr>
          <a:xfrm>
            <a:off x="4926928" y="3047408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4" name="ZoneTexte 273"/>
          <p:cNvSpPr txBox="1"/>
          <p:nvPr/>
        </p:nvSpPr>
        <p:spPr>
          <a:xfrm>
            <a:off x="6933529" y="49314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44" name="Connecteur droit avec flèche 343"/>
          <p:cNvCxnSpPr/>
          <p:nvPr/>
        </p:nvCxnSpPr>
        <p:spPr>
          <a:xfrm>
            <a:off x="2435857" y="4191817"/>
            <a:ext cx="5260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cteur droit avec flèche 344"/>
          <p:cNvCxnSpPr/>
          <p:nvPr/>
        </p:nvCxnSpPr>
        <p:spPr>
          <a:xfrm>
            <a:off x="4361168" y="4191817"/>
            <a:ext cx="5260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necteur droit avec flèche 345"/>
          <p:cNvCxnSpPr/>
          <p:nvPr/>
        </p:nvCxnSpPr>
        <p:spPr>
          <a:xfrm>
            <a:off x="6292986" y="4191817"/>
            <a:ext cx="5260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necteur droit avec flèche 346"/>
          <p:cNvCxnSpPr/>
          <p:nvPr/>
        </p:nvCxnSpPr>
        <p:spPr>
          <a:xfrm>
            <a:off x="6312864" y="6083565"/>
            <a:ext cx="52600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eur droit avec flèche 347"/>
          <p:cNvCxnSpPr/>
          <p:nvPr/>
        </p:nvCxnSpPr>
        <p:spPr>
          <a:xfrm>
            <a:off x="4361168" y="6083565"/>
            <a:ext cx="52600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eur droit avec flèche 352"/>
          <p:cNvCxnSpPr/>
          <p:nvPr/>
        </p:nvCxnSpPr>
        <p:spPr>
          <a:xfrm>
            <a:off x="7510330" y="4500798"/>
            <a:ext cx="0" cy="386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ZoneTexte 364"/>
          <p:cNvSpPr txBox="1"/>
          <p:nvPr/>
        </p:nvSpPr>
        <p:spPr>
          <a:xfrm>
            <a:off x="219310" y="5949975"/>
            <a:ext cx="60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water</a:t>
            </a:r>
            <a:endParaRPr lang="en-US" sz="1400" dirty="0"/>
          </a:p>
        </p:txBody>
      </p:sp>
      <p:sp>
        <p:nvSpPr>
          <p:cNvPr id="366" name="Ellipse 365"/>
          <p:cNvSpPr>
            <a:spLocks noChangeAspect="1"/>
          </p:cNvSpPr>
          <p:nvPr/>
        </p:nvSpPr>
        <p:spPr>
          <a:xfrm>
            <a:off x="104041" y="6060541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ZoneTexte 366"/>
          <p:cNvSpPr txBox="1"/>
          <p:nvPr/>
        </p:nvSpPr>
        <p:spPr>
          <a:xfrm>
            <a:off x="956408" y="2706606"/>
            <a:ext cx="156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atalytic site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9" name="Connecteur droit avec flèche 368"/>
          <p:cNvCxnSpPr/>
          <p:nvPr/>
        </p:nvCxnSpPr>
        <p:spPr>
          <a:xfrm>
            <a:off x="2435857" y="6076992"/>
            <a:ext cx="52600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oupe 205"/>
          <p:cNvGrpSpPr/>
          <p:nvPr/>
        </p:nvGrpSpPr>
        <p:grpSpPr>
          <a:xfrm>
            <a:off x="4889755" y="1510163"/>
            <a:ext cx="1064768" cy="731520"/>
            <a:chOff x="5347505" y="1720930"/>
            <a:chExt cx="1064768" cy="731520"/>
          </a:xfrm>
        </p:grpSpPr>
        <p:pic>
          <p:nvPicPr>
            <p:cNvPr id="207" name="Image 20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505" y="1749011"/>
              <a:ext cx="1064768" cy="703439"/>
            </a:xfrm>
            <a:prstGeom prst="rect">
              <a:avLst/>
            </a:prstGeom>
          </p:spPr>
        </p:pic>
        <p:pic>
          <p:nvPicPr>
            <p:cNvPr id="208" name="Image 20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973" y="1720930"/>
              <a:ext cx="33286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60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  <p:bldP spid="272" grpId="0"/>
      <p:bldP spid="273" grpId="0"/>
      <p:bldP spid="274" grpId="0"/>
      <p:bldP spid="365" grpId="0"/>
      <p:bldP spid="366" grpId="0" animBg="1"/>
      <p:bldP spid="3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MC/MD </a:t>
            </a:r>
            <a:r>
              <a:rPr lang="en-US" dirty="0"/>
              <a:t>simulation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consumed the previously generated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-alanine, the diffusion of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-alanine in the active could be considered as a reaction.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could lead to obtaining longer polymer.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Another alternative is to consider a different water concentration.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9E42-8FC7-4CB5-BD60-E0B35E1ED2DE}" type="slidenum">
              <a:rPr lang="en-US" smtClean="0"/>
              <a:t>15</a:t>
            </a:fld>
            <a:endParaRPr lang="en-US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3" y="2017362"/>
            <a:ext cx="4052048" cy="3657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6" name="ZoneTexte 55"/>
          <p:cNvSpPr txBox="1"/>
          <p:nvPr/>
        </p:nvSpPr>
        <p:spPr>
          <a:xfrm>
            <a:off x="947879" y="4751648"/>
            <a:ext cx="1064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DBD600"/>
                </a:solidFill>
                <a:latin typeface="Calibri" panose="020F0502020204030204" pitchFamily="34" charset="0"/>
              </a:rPr>
              <a:t>β</a:t>
            </a:r>
            <a:r>
              <a:rPr lang="en-US" dirty="0" smtClean="0">
                <a:solidFill>
                  <a:srgbClr val="DBD600"/>
                </a:solidFill>
              </a:rPr>
              <a:t>-lactam</a:t>
            </a:r>
          </a:p>
          <a:p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-alanine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dimer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71" name="Groupe 70"/>
          <p:cNvGrpSpPr/>
          <p:nvPr/>
        </p:nvGrpSpPr>
        <p:grpSpPr>
          <a:xfrm>
            <a:off x="5476788" y="2254487"/>
            <a:ext cx="2804160" cy="2216243"/>
            <a:chOff x="6023263" y="1463185"/>
            <a:chExt cx="2804160" cy="2216243"/>
          </a:xfrm>
        </p:grpSpPr>
        <p:grpSp>
          <p:nvGrpSpPr>
            <p:cNvPr id="65" name="Groupe 64"/>
            <p:cNvGrpSpPr/>
            <p:nvPr/>
          </p:nvGrpSpPr>
          <p:grpSpPr>
            <a:xfrm>
              <a:off x="6023263" y="1463185"/>
              <a:ext cx="2804160" cy="2216243"/>
              <a:chOff x="3136005" y="3856624"/>
              <a:chExt cx="2804160" cy="2216243"/>
            </a:xfrm>
          </p:grpSpPr>
          <p:pic>
            <p:nvPicPr>
              <p:cNvPr id="66" name="Image 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6005" y="3856624"/>
                <a:ext cx="2804160" cy="2103120"/>
              </a:xfrm>
              <a:prstGeom prst="rect">
                <a:avLst/>
              </a:prstGeom>
            </p:spPr>
          </p:pic>
          <p:pic>
            <p:nvPicPr>
              <p:cNvPr id="67" name="Image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8197" y="5826368"/>
                <a:ext cx="2297042" cy="246499"/>
              </a:xfrm>
              <a:prstGeom prst="rect">
                <a:avLst/>
              </a:prstGeom>
            </p:spPr>
          </p:pic>
        </p:grpSp>
        <p:sp>
          <p:nvSpPr>
            <p:cNvPr id="69" name="ZoneTexte 68"/>
            <p:cNvSpPr txBox="1"/>
            <p:nvPr/>
          </p:nvSpPr>
          <p:spPr>
            <a:xfrm>
              <a:off x="8312747" y="15583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</a:t>
              </a:r>
              <a:endParaRPr lang="en-US" b="1" dirty="0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e 13"/>
          <p:cNvGrpSpPr/>
          <p:nvPr/>
        </p:nvGrpSpPr>
        <p:grpSpPr>
          <a:xfrm>
            <a:off x="5939482" y="2463931"/>
            <a:ext cx="1064768" cy="731520"/>
            <a:chOff x="5347505" y="1720930"/>
            <a:chExt cx="1064768" cy="73152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505" y="1749011"/>
              <a:ext cx="1064768" cy="70343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973" y="1720930"/>
              <a:ext cx="332860" cy="731520"/>
            </a:xfrm>
            <a:prstGeom prst="rect">
              <a:avLst/>
            </a:prstGeom>
          </p:spPr>
        </p:pic>
      </p:grpSp>
      <p:cxnSp>
        <p:nvCxnSpPr>
          <p:cNvPr id="7" name="Connecteur droit avec flèche 6"/>
          <p:cNvCxnSpPr/>
          <p:nvPr/>
        </p:nvCxnSpPr>
        <p:spPr>
          <a:xfrm flipH="1">
            <a:off x="3560467" y="2902722"/>
            <a:ext cx="725214" cy="683173"/>
          </a:xfrm>
          <a:prstGeom prst="straightConnector1">
            <a:avLst/>
          </a:prstGeom>
          <a:ln w="381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 rot="20608887">
            <a:off x="3019907" y="3664957"/>
            <a:ext cx="532924" cy="35372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1783667" y="3382374"/>
            <a:ext cx="1435594" cy="355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catalytic triad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water molecule in the </a:t>
            </a:r>
            <a:r>
              <a:rPr lang="el-GR" dirty="0" smtClean="0">
                <a:latin typeface="Calibri" panose="020F0502020204030204" pitchFamily="34" charset="0"/>
              </a:rPr>
              <a:t>ε</a:t>
            </a:r>
            <a:r>
              <a:rPr lang="en-US" dirty="0" smtClean="0"/>
              <a:t>-CL polymerization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 increase of water content does not influence the conversion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By decreasing the water content, the number of polymer decrease.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But polymers with longer length are obtained.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By modifying the water concentration, it is possible to increase the polymer length.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9E42-8FC7-4CB5-BD60-E0B35E1ED2DE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32" y="60608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[2] Gross</a:t>
            </a:r>
            <a:r>
              <a:rPr lang="en-US" sz="10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</a:t>
            </a:r>
            <a:r>
              <a:rPr lang="en-US" sz="1000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00" i="1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US" sz="1000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Macromolecules</a:t>
            </a:r>
            <a:r>
              <a:rPr lang="en-US" sz="1000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2003</a:t>
            </a:r>
            <a:r>
              <a:rPr lang="en-US" sz="10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10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(15), 5530–5536.</a:t>
            </a:r>
            <a:endParaRPr lang="en-US" sz="1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" y="2670928"/>
            <a:ext cx="2865588" cy="21945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3" y="2670928"/>
            <a:ext cx="2944874" cy="21945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47" y="2680546"/>
            <a:ext cx="3053496" cy="2194560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H="1">
            <a:off x="5481183" y="4200525"/>
            <a:ext cx="352424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481183" y="3829050"/>
            <a:ext cx="352424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8761331" y="3213100"/>
            <a:ext cx="352424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7604578" y="2901950"/>
            <a:ext cx="352424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the </a:t>
            </a:r>
            <a:r>
              <a:rPr lang="en-US" dirty="0"/>
              <a:t>system setting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Novozyme 435 catalyst consists of the CAL-B (20 % of the catalyst weight) immobilized on a resin</a:t>
            </a:r>
            <a:r>
              <a:rPr lang="en-US" dirty="0"/>
              <a:t> </a:t>
            </a:r>
            <a:r>
              <a:rPr lang="en-US" dirty="0" smtClean="0"/>
              <a:t>(80 </a:t>
            </a:r>
            <a:r>
              <a:rPr lang="en-US" dirty="0"/>
              <a:t>% of the catalyst weight)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Else in dried experimental condition, water is always present in the catalyst</a:t>
            </a:r>
            <a:r>
              <a:rPr lang="en-US" baseline="30000" dirty="0"/>
              <a:t>[3]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location of the water molecule was not analyzed.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the current simulation, we will consider a water content of 1% (w/w). We first consider that all the molecules are located on the protein surface.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4nd CREST meeting - 07/30/2015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3" name="Groupe 62"/>
          <p:cNvGrpSpPr>
            <a:grpSpLocks noChangeAspect="1"/>
          </p:cNvGrpSpPr>
          <p:nvPr/>
        </p:nvGrpSpPr>
        <p:grpSpPr>
          <a:xfrm>
            <a:off x="6056337" y="4169976"/>
            <a:ext cx="3087663" cy="2194560"/>
            <a:chOff x="6389244" y="4077789"/>
            <a:chExt cx="2389217" cy="1698140"/>
          </a:xfrm>
        </p:grpSpPr>
        <p:pic>
          <p:nvPicPr>
            <p:cNvPr id="64" name="Espace réservé du contenu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454" y="4077789"/>
              <a:ext cx="840007" cy="1097280"/>
            </a:xfrm>
            <a:prstGeom prst="rect">
              <a:avLst/>
            </a:prstGeom>
          </p:spPr>
        </p:pic>
        <p:grpSp>
          <p:nvGrpSpPr>
            <p:cNvPr id="65" name="Groupe 64"/>
            <p:cNvGrpSpPr/>
            <p:nvPr/>
          </p:nvGrpSpPr>
          <p:grpSpPr>
            <a:xfrm>
              <a:off x="6435127" y="4169525"/>
              <a:ext cx="1345112" cy="1330645"/>
              <a:chOff x="620848" y="1786462"/>
              <a:chExt cx="1345112" cy="133064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620848" y="1786462"/>
                <a:ext cx="1345112" cy="1330645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625611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817447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1009283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201119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1392955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1584791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1776629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625613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817449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1009285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1201121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1392957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1584793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1776631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625605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817441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1009277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1201113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1392949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1584785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1776623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630364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822200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1014036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1205872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1397708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1589544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1781382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630358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822194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1014030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1205866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1397702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1589538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1781376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630347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822183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1014019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Ellipse 107"/>
              <p:cNvSpPr/>
              <p:nvPr/>
            </p:nvSpPr>
            <p:spPr>
              <a:xfrm>
                <a:off x="1205855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1397691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1589527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1781365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630341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822177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1014013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1205849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1397685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1589521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1781359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Connecteur droit avec flèche 65"/>
            <p:cNvCxnSpPr/>
            <p:nvPr/>
          </p:nvCxnSpPr>
          <p:spPr>
            <a:xfrm flipH="1">
              <a:off x="7682342" y="4555309"/>
              <a:ext cx="351051" cy="927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66"/>
            <p:cNvSpPr txBox="1"/>
            <p:nvPr/>
          </p:nvSpPr>
          <p:spPr>
            <a:xfrm>
              <a:off x="6389244" y="5500170"/>
              <a:ext cx="1549210" cy="27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</a:rPr>
                <a:t>Poly-acrylate resin</a:t>
              </a:r>
              <a:endParaRPr lang="en-US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8033393" y="5051276"/>
              <a:ext cx="430091" cy="21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CAL-B</a:t>
              </a:r>
              <a:endParaRPr lang="fr-FR" sz="1600" dirty="0"/>
            </a:p>
          </p:txBody>
        </p:sp>
      </p:grpSp>
      <p:pic>
        <p:nvPicPr>
          <p:cNvPr id="119" name="Imag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4" y="3442607"/>
            <a:ext cx="705173" cy="457200"/>
          </a:xfrm>
          <a:prstGeom prst="rect">
            <a:avLst/>
          </a:prstGeom>
        </p:spPr>
      </p:pic>
      <p:sp>
        <p:nvSpPr>
          <p:cNvPr id="120" name="Rectangle 119"/>
          <p:cNvSpPr/>
          <p:nvPr/>
        </p:nvSpPr>
        <p:spPr>
          <a:xfrm>
            <a:off x="47232" y="60608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[3] Gross</a:t>
            </a:r>
            <a:r>
              <a:rPr lang="en-US" sz="10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</a:t>
            </a:r>
            <a:r>
              <a:rPr lang="en-US" sz="1000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00" i="1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US" sz="1000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Macromolecules</a:t>
            </a:r>
            <a:r>
              <a:rPr lang="en-US" sz="1000" dirty="0" smtClean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2003</a:t>
            </a:r>
            <a:r>
              <a:rPr lang="en-US" sz="10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10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(15), 5530–5536.</a:t>
            </a:r>
            <a:endParaRPr lang="en-US" sz="1000" dirty="0"/>
          </a:p>
        </p:txBody>
      </p:sp>
      <p:cxnSp>
        <p:nvCxnSpPr>
          <p:cNvPr id="122" name="Connecteur droit avec flèche 121"/>
          <p:cNvCxnSpPr>
            <a:stCxn id="119" idx="2"/>
          </p:cNvCxnSpPr>
          <p:nvPr/>
        </p:nvCxnSpPr>
        <p:spPr>
          <a:xfrm flipH="1">
            <a:off x="6947043" y="3899807"/>
            <a:ext cx="532488" cy="533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>
            <a:stCxn id="119" idx="2"/>
          </p:cNvCxnSpPr>
          <p:nvPr/>
        </p:nvCxnSpPr>
        <p:spPr>
          <a:xfrm>
            <a:off x="7479531" y="3899807"/>
            <a:ext cx="931487" cy="474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6600400" y="383176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7887614" y="377880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42310" y="3522361"/>
            <a:ext cx="52264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Another repartition </a:t>
            </a:r>
            <a:r>
              <a:rPr lang="en-US" sz="2000" dirty="0" smtClean="0"/>
              <a:t>could be </a:t>
            </a:r>
            <a:r>
              <a:rPr lang="en-US" sz="2000" dirty="0"/>
              <a:t>considered in the future </a:t>
            </a:r>
            <a:r>
              <a:rPr lang="en-US" sz="2000" dirty="0" smtClean="0"/>
              <a:t>simulation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/>
              <a:t>W</a:t>
            </a:r>
            <a:r>
              <a:rPr lang="en-US" sz="2000" dirty="0" smtClean="0"/>
              <a:t>e could </a:t>
            </a:r>
            <a:r>
              <a:rPr lang="en-US" sz="2000" dirty="0"/>
              <a:t>consider that 20% of water molecule are present on the protein surface while the other are located on the resin.</a:t>
            </a:r>
          </a:p>
          <a:p>
            <a:pPr algn="just"/>
            <a:endParaRPr lang="en-US" sz="2000" dirty="0"/>
          </a:p>
        </p:txBody>
      </p:sp>
      <p:sp>
        <p:nvSpPr>
          <p:cNvPr id="129" name="Rectangle 128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8"/>
            <a:ext cx="8196943" cy="24653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Taking in account the water binding in the reaction scheme allows to accelerate the simulation of the polymerization reaction.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water binding increase the number of polymer.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result, shorter polymer is obtained.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2000 MC/MD cycles were performed, this conclusion could change by increasing the number of cycle.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38125" y="3455752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itre 1"/>
          <p:cNvSpPr txBox="1">
            <a:spLocks/>
          </p:cNvSpPr>
          <p:nvPr/>
        </p:nvSpPr>
        <p:spPr>
          <a:xfrm>
            <a:off x="503293" y="3601304"/>
            <a:ext cx="8196943" cy="497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Perspective</a:t>
            </a:r>
            <a:endParaRPr lang="en-US" dirty="0"/>
          </a:p>
        </p:txBody>
      </p:sp>
      <p:cxnSp>
        <p:nvCxnSpPr>
          <p:cNvPr id="69" name="Connecteur droit 68"/>
          <p:cNvCxnSpPr/>
          <p:nvPr/>
        </p:nvCxnSpPr>
        <p:spPr>
          <a:xfrm flipH="1">
            <a:off x="238124" y="4180334"/>
            <a:ext cx="86963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contenu 2"/>
          <p:cNvSpPr txBox="1">
            <a:spLocks/>
          </p:cNvSpPr>
          <p:nvPr/>
        </p:nvSpPr>
        <p:spPr>
          <a:xfrm>
            <a:off x="487815" y="4356262"/>
            <a:ext cx="8196943" cy="19111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obtain simulation results consistent with the experimental one, two ways could be envisaged:</a:t>
            </a:r>
          </a:p>
          <a:p>
            <a:pPr marL="841248" lvl="1" indent="-457200">
              <a:buFont typeface="+mj-lt"/>
              <a:buAutoNum type="arabicPeriod"/>
            </a:pPr>
            <a:r>
              <a:rPr lang="en-US" dirty="0" smtClean="0"/>
              <a:t>considering the diffusion of poly(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-alanine) in the protein active site as a reaction.</a:t>
            </a:r>
            <a:endParaRPr lang="en-US" dirty="0"/>
          </a:p>
          <a:p>
            <a:pPr marL="841248" lvl="1" indent="-457200">
              <a:buFont typeface="+mj-lt"/>
              <a:buAutoNum type="arabicPeriod"/>
            </a:pPr>
            <a:r>
              <a:rPr lang="en-US" dirty="0" smtClean="0"/>
              <a:t>considering a different water content.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poly(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-alanine) catalyzed by CAL-B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lipase catalyzed ring-opening </a:t>
            </a:r>
            <a:r>
              <a:rPr lang="en-US" dirty="0"/>
              <a:t>polymerization of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-lactam reaction gives short polymer</a:t>
            </a:r>
            <a:r>
              <a:rPr lang="en-US" baseline="30000" dirty="0" smtClean="0"/>
              <a:t>[1]</a:t>
            </a:r>
          </a:p>
          <a:p>
            <a:pPr lvl="2"/>
            <a:r>
              <a:rPr lang="en-US" dirty="0"/>
              <a:t>Reaction yield = 73%</a:t>
            </a:r>
          </a:p>
          <a:p>
            <a:pPr lvl="2"/>
            <a:r>
              <a:rPr lang="en-US" dirty="0"/>
              <a:t>Maximum  degree of polymerization (DP) = 18 monomeric units</a:t>
            </a:r>
          </a:p>
          <a:p>
            <a:pPr lvl="2"/>
            <a:r>
              <a:rPr lang="en-US" dirty="0"/>
              <a:t>Average DP = 8 monomeric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order to apply this strategy for an industrial use, it seems important to optimize the reaction conditions or improve the enzymatic function of the CAL-B itself.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understand the obtaining of short polymer, hybrid </a:t>
            </a:r>
            <a:r>
              <a:rPr lang="en-US" dirty="0"/>
              <a:t>MC/MD </a:t>
            </a:r>
            <a:r>
              <a:rPr lang="en-US" dirty="0" smtClean="0"/>
              <a:t>simulations</a:t>
            </a:r>
            <a:r>
              <a:rPr lang="en-US" baseline="30000" dirty="0" smtClean="0"/>
              <a:t>[2]</a:t>
            </a:r>
            <a:r>
              <a:rPr lang="en-US" dirty="0" smtClean="0"/>
              <a:t> is performed.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63" y="2403905"/>
            <a:ext cx="5227981" cy="1463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89" y="5906503"/>
            <a:ext cx="532755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 smtClean="0"/>
              <a:t>[1] </a:t>
            </a:r>
            <a:r>
              <a:rPr lang="en-US" sz="1000" dirty="0">
                <a:ea typeface="MS Mincho" panose="02020609040205080304" pitchFamily="49" charset="-128"/>
                <a:cs typeface="Times New Roman" panose="02020603050405020304" pitchFamily="18" charset="0"/>
              </a:rPr>
              <a:t>K. Loos </a:t>
            </a:r>
            <a:r>
              <a:rPr lang="en-US" sz="10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000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Macromol</a:t>
            </a:r>
            <a:r>
              <a:rPr lang="en-US" sz="10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 Rapid. </a:t>
            </a:r>
            <a:r>
              <a:rPr lang="en-US" sz="1000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Commun</a:t>
            </a:r>
            <a:r>
              <a:rPr lang="en-US" sz="1000" dirty="0"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2008</a:t>
            </a:r>
            <a:r>
              <a:rPr lang="en-US" sz="1000" dirty="0"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29</a:t>
            </a:r>
            <a:r>
              <a:rPr lang="en-US" sz="1000" dirty="0">
                <a:ea typeface="MS Mincho" panose="02020609040205080304" pitchFamily="49" charset="-128"/>
                <a:cs typeface="Times New Roman" panose="02020603050405020304" pitchFamily="18" charset="0"/>
              </a:rPr>
              <a:t>, 794-797</a:t>
            </a:r>
            <a:r>
              <a:rPr lang="en-US" sz="10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1000" dirty="0"/>
              <a:t> </a:t>
            </a:r>
            <a:endParaRPr lang="en-US" sz="1000" dirty="0" smtClean="0"/>
          </a:p>
          <a:p>
            <a:pPr>
              <a:lnSpc>
                <a:spcPct val="107000"/>
              </a:lnSpc>
            </a:pPr>
            <a:r>
              <a:rPr lang="en-US" sz="1000" dirty="0" smtClean="0"/>
              <a:t>[2] </a:t>
            </a:r>
            <a:r>
              <a:rPr lang="en-US" sz="1000" dirty="0" err="1"/>
              <a:t>Nagaoka</a:t>
            </a:r>
            <a:r>
              <a:rPr lang="en-US" sz="1000" dirty="0"/>
              <a:t>, M.; Suzuki, Y.; Okamoto, T.; </a:t>
            </a:r>
            <a:r>
              <a:rPr lang="en-US" sz="1000" dirty="0" err="1"/>
              <a:t>Takenaka</a:t>
            </a:r>
            <a:r>
              <a:rPr lang="en-US" sz="1000" dirty="0"/>
              <a:t>, N. </a:t>
            </a:r>
            <a:r>
              <a:rPr lang="en-US" sz="1000" i="1" dirty="0"/>
              <a:t>Chem. Phys. Lett.</a:t>
            </a:r>
            <a:r>
              <a:rPr lang="en-US" sz="1000" dirty="0"/>
              <a:t> </a:t>
            </a:r>
            <a:r>
              <a:rPr lang="en-US" sz="1000" b="1" dirty="0"/>
              <a:t>2013</a:t>
            </a:r>
            <a:r>
              <a:rPr lang="en-US" sz="1000" dirty="0"/>
              <a:t>, </a:t>
            </a:r>
            <a:r>
              <a:rPr lang="en-US" sz="1000" i="1" dirty="0"/>
              <a:t>583</a:t>
            </a:r>
            <a:r>
              <a:rPr lang="en-US" sz="1000" dirty="0"/>
              <a:t>, </a:t>
            </a:r>
            <a:r>
              <a:rPr lang="en-US" sz="1000" dirty="0" smtClean="0"/>
              <a:t>80–86.</a:t>
            </a:r>
            <a:endParaRPr lang="en-US" sz="1000" dirty="0"/>
          </a:p>
        </p:txBody>
      </p:sp>
      <p:sp>
        <p:nvSpPr>
          <p:cNvPr id="71" name="Rectangle 7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9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details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06187" y="928447"/>
            <a:ext cx="4894702" cy="52110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/>
              <a:t>The </a:t>
            </a:r>
            <a:r>
              <a:rPr lang="en-US" sz="1900" b="1" dirty="0" err="1"/>
              <a:t>acylated</a:t>
            </a:r>
            <a:r>
              <a:rPr lang="en-US" sz="1900" b="1" dirty="0"/>
              <a:t> CAL-B </a:t>
            </a:r>
            <a:r>
              <a:rPr lang="en-US" sz="1900" dirty="0"/>
              <a:t>is solvated in a toluene </a:t>
            </a:r>
            <a:r>
              <a:rPr lang="en-US" sz="1900" dirty="0" smtClean="0"/>
              <a:t>box.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92 </a:t>
            </a:r>
            <a:r>
              <a:rPr lang="en-US" sz="1900" dirty="0"/>
              <a:t>water molecules are added to the system corresponding to an </a:t>
            </a:r>
            <a:r>
              <a:rPr lang="en-US" sz="1900" b="1" dirty="0"/>
              <a:t>enzyme water content of 1 % </a:t>
            </a:r>
            <a:r>
              <a:rPr lang="en-US" sz="1900" dirty="0"/>
              <a:t>(w/w).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The </a:t>
            </a:r>
            <a:r>
              <a:rPr lang="el-GR" sz="1900" dirty="0"/>
              <a:t>β</a:t>
            </a:r>
            <a:r>
              <a:rPr lang="en-US" sz="1900" dirty="0"/>
              <a:t>-lactam concentration corresponds to the experimental one (0.285 mol.L</a:t>
            </a:r>
            <a:r>
              <a:rPr lang="en-US" sz="1900" baseline="30000" dirty="0"/>
              <a:t>-1</a:t>
            </a:r>
            <a:r>
              <a:rPr lang="en-US" sz="1900" dirty="0" smtClean="0"/>
              <a:t>), </a:t>
            </a:r>
            <a:r>
              <a:rPr lang="en-US" sz="1900" b="1" dirty="0"/>
              <a:t>92 </a:t>
            </a:r>
            <a:r>
              <a:rPr lang="el-GR" sz="1900" b="1" dirty="0"/>
              <a:t>β</a:t>
            </a:r>
            <a:r>
              <a:rPr lang="en-US" sz="1900" b="1" dirty="0"/>
              <a:t>-lactam molecules</a:t>
            </a:r>
            <a:r>
              <a:rPr lang="en-US" sz="19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Periodic </a:t>
            </a:r>
            <a:r>
              <a:rPr lang="en-US" sz="1900" dirty="0"/>
              <a:t>boundaries conditions are applied.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/>
              <a:t>SHAKE method </a:t>
            </a:r>
            <a:r>
              <a:rPr lang="en-US" sz="1900" dirty="0" smtClean="0"/>
              <a:t>is used </a:t>
            </a:r>
            <a:r>
              <a:rPr lang="en-US" sz="1900" dirty="0"/>
              <a:t>to constrain bond involving hydrogen </a:t>
            </a:r>
            <a:r>
              <a:rPr lang="en-US" sz="1900" dirty="0" smtClean="0"/>
              <a:t>atoms.</a:t>
            </a:r>
            <a:endParaRPr lang="en-US" sz="1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/>
              <a:t>To equilibrate the system, a series of MD </a:t>
            </a:r>
            <a:r>
              <a:rPr lang="en-US" sz="1900" dirty="0" smtClean="0"/>
              <a:t>are performed </a:t>
            </a:r>
            <a:r>
              <a:rPr lang="en-US" sz="1900" dirty="0"/>
              <a:t>at 363K and 1 atm</a:t>
            </a:r>
            <a:r>
              <a:rPr lang="en-US" sz="19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/>
              <a:t>First, 2000 MC/MD cycles are performed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The </a:t>
            </a:r>
            <a:r>
              <a:rPr lang="en-US" sz="1900" dirty="0"/>
              <a:t>NVT-MD (363K) simulation time in one MC/MD cycle is set to 10 ps</a:t>
            </a:r>
            <a:r>
              <a:rPr lang="en-US" sz="19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900" dirty="0" smtClean="0"/>
              <a:t>Force </a:t>
            </a:r>
            <a:r>
              <a:rPr lang="en-US" sz="1900" dirty="0"/>
              <a:t>field parameters:</a:t>
            </a:r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Organic molecules: general AMBER force field</a:t>
            </a:r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Protein: Amber force field ff99SB</a:t>
            </a:r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Water molecules: TIP3P model</a:t>
            </a:r>
          </a:p>
          <a:p>
            <a:pPr marL="66979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Na</a:t>
            </a:r>
            <a:r>
              <a:rPr lang="en-US" sz="1600" baseline="30000" dirty="0"/>
              <a:t>+</a:t>
            </a:r>
            <a:r>
              <a:rPr lang="en-US" sz="1600" dirty="0"/>
              <a:t>: JC ion </a:t>
            </a:r>
            <a:r>
              <a:rPr lang="en-US" sz="1600" dirty="0" smtClean="0"/>
              <a:t>parameters</a:t>
            </a:r>
            <a:endParaRPr lang="en-US" sz="1600" dirty="0"/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5543264" y="978408"/>
            <a:ext cx="3474331" cy="3749040"/>
            <a:chOff x="5283637" y="958819"/>
            <a:chExt cx="3998206" cy="431433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637" y="958819"/>
              <a:ext cx="3688260" cy="4206240"/>
            </a:xfrm>
            <a:prstGeom prst="rect">
              <a:avLst/>
            </a:prstGeom>
          </p:spPr>
        </p:pic>
        <p:cxnSp>
          <p:nvCxnSpPr>
            <p:cNvPr id="11" name="Connecteur droit 10"/>
            <p:cNvCxnSpPr/>
            <p:nvPr/>
          </p:nvCxnSpPr>
          <p:spPr>
            <a:xfrm>
              <a:off x="8541266" y="1034796"/>
              <a:ext cx="0" cy="4122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8548887" y="4151376"/>
              <a:ext cx="244524" cy="1019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5298278" y="4534490"/>
              <a:ext cx="3250608" cy="636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6586534" y="4903822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76 </a:t>
              </a:r>
              <a:r>
                <a:rPr lang="en-US" dirty="0" smtClean="0">
                  <a:latin typeface="Calibri" panose="020F0502020204030204" pitchFamily="34" charset="0"/>
                </a:rPr>
                <a:t>Å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541266" y="3064078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82 </a:t>
              </a:r>
              <a:r>
                <a:rPr lang="en-US" dirty="0" smtClean="0">
                  <a:latin typeface="Calibri" panose="020F0502020204030204" pitchFamily="34" charset="0"/>
                </a:rPr>
                <a:t>Å</a:t>
              </a:r>
              <a:endParaRPr lang="en-US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677190" y="453449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96 </a:t>
              </a:r>
              <a:r>
                <a:rPr lang="en-US" dirty="0" smtClean="0">
                  <a:latin typeface="Calibri" panose="020F0502020204030204" pitchFamily="34" charset="0"/>
                </a:rPr>
                <a:t>Å</a:t>
              </a:r>
              <a:endParaRPr lang="en-US" dirty="0"/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52" y="4882344"/>
            <a:ext cx="1108750" cy="9144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2" y="4992714"/>
            <a:ext cx="767166" cy="82296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74" y="4928064"/>
            <a:ext cx="640080" cy="82296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7" y="5221314"/>
            <a:ext cx="439838" cy="36576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311894" y="5729172"/>
            <a:ext cx="120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Acylated</a:t>
            </a:r>
            <a:r>
              <a:rPr lang="en-US" dirty="0" smtClean="0"/>
              <a:t> </a:t>
            </a:r>
            <a:r>
              <a:rPr lang="en-US" baseline="30000" dirty="0" smtClean="0"/>
              <a:t>105</a:t>
            </a:r>
            <a:r>
              <a:rPr lang="en-US" dirty="0" smtClean="0"/>
              <a:t>Ser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7413335" y="5867671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6452186" y="5867671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-lactam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8173671" y="5867671"/>
            <a:ext cx="92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oluene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scheme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9E42-8FC7-4CB5-BD60-E0B35E1ED2DE}" type="slidenum">
              <a:rPr lang="en-US" smtClean="0"/>
              <a:t>4</a:t>
            </a:fld>
            <a:endParaRPr lang="en-US"/>
          </a:p>
        </p:txBody>
      </p:sp>
      <p:grpSp>
        <p:nvGrpSpPr>
          <p:cNvPr id="31" name="Groupe 30"/>
          <p:cNvGrpSpPr/>
          <p:nvPr/>
        </p:nvGrpSpPr>
        <p:grpSpPr>
          <a:xfrm>
            <a:off x="836895" y="1620437"/>
            <a:ext cx="7877897" cy="3616035"/>
            <a:chOff x="836895" y="1620437"/>
            <a:chExt cx="7877897" cy="3616035"/>
          </a:xfrm>
        </p:grpSpPr>
        <p:pic>
          <p:nvPicPr>
            <p:cNvPr id="9" name="Espace réservé du contenu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304" y="2124185"/>
              <a:ext cx="7644488" cy="3112287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2820470" y="2788240"/>
              <a:ext cx="415944" cy="401995"/>
            </a:xfrm>
            <a:prstGeom prst="ellipse">
              <a:avLst/>
            </a:prstGeom>
            <a:solidFill>
              <a:srgbClr val="FFC5C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118175" y="3767045"/>
              <a:ext cx="415944" cy="401995"/>
            </a:xfrm>
            <a:prstGeom prst="ellipse">
              <a:avLst/>
            </a:prstGeom>
            <a:solidFill>
              <a:srgbClr val="ABDB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3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6559056" y="2892444"/>
              <a:ext cx="415944" cy="401995"/>
            </a:xfrm>
            <a:prstGeom prst="ellipse">
              <a:avLst/>
            </a:prstGeom>
            <a:solidFill>
              <a:srgbClr val="F7A5F9"/>
            </a:solidFill>
            <a:ln>
              <a:solidFill>
                <a:srgbClr val="BA0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4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1840935" y="2509011"/>
              <a:ext cx="415944" cy="401995"/>
            </a:xfrm>
            <a:prstGeom prst="ellipse">
              <a:avLst/>
            </a:prstGeom>
            <a:solidFill>
              <a:srgbClr val="C9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5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3249693" y="4169041"/>
              <a:ext cx="415944" cy="401995"/>
            </a:xfrm>
            <a:prstGeom prst="ellipse">
              <a:avLst/>
            </a:prstGeom>
            <a:solidFill>
              <a:srgbClr val="ABFFD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2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Flèche vers le bas 14"/>
            <p:cNvSpPr/>
            <p:nvPr/>
          </p:nvSpPr>
          <p:spPr>
            <a:xfrm rot="10800000" flipV="1">
              <a:off x="2220000" y="2518145"/>
              <a:ext cx="354490" cy="540189"/>
            </a:xfrm>
            <a:prstGeom prst="downArrow">
              <a:avLst>
                <a:gd name="adj1" fmla="val 31132"/>
                <a:gd name="adj2" fmla="val 50000"/>
              </a:avLst>
            </a:prstGeom>
            <a:solidFill>
              <a:srgbClr val="C9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184" y="1620437"/>
              <a:ext cx="742165" cy="797611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7415264" y="2892443"/>
              <a:ext cx="415945" cy="401994"/>
            </a:xfrm>
            <a:prstGeom prst="ellipse">
              <a:avLst/>
            </a:prstGeom>
            <a:solidFill>
              <a:srgbClr val="ABFFD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2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584015" y="3456488"/>
              <a:ext cx="828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21.71 </a:t>
              </a:r>
            </a:p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[kcal/mol]</a:t>
              </a:r>
              <a:endParaRPr lang="en-US" sz="1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484824" y="4122851"/>
              <a:ext cx="76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19.82</a:t>
              </a:r>
            </a:p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[kcal/mol]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566832" y="3302409"/>
              <a:ext cx="8799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33.70 [kcal/mol]</a:t>
              </a:r>
              <a:endParaRPr lang="en-US" sz="1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443683" y="1966122"/>
              <a:ext cx="76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19.82</a:t>
              </a:r>
            </a:p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[kcal/mol]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422990" y="2673338"/>
              <a:ext cx="823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15.23 [kcal/mol]</a:t>
              </a:r>
              <a:endParaRPr lang="en-US" sz="1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正方形/長方形 59"/>
            <p:cNvSpPr/>
            <p:nvPr/>
          </p:nvSpPr>
          <p:spPr>
            <a:xfrm>
              <a:off x="4640980" y="4343232"/>
              <a:ext cx="890287" cy="3281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Elongation</a:t>
              </a:r>
              <a:endParaRPr kumimoji="1" lang="ja-JP" altLang="en-US" sz="1200" b="1" dirty="0"/>
            </a:p>
          </p:txBody>
        </p:sp>
        <p:sp>
          <p:nvSpPr>
            <p:cNvPr id="26" name="正方形/長方形 61"/>
            <p:cNvSpPr/>
            <p:nvPr/>
          </p:nvSpPr>
          <p:spPr>
            <a:xfrm>
              <a:off x="4604656" y="2577193"/>
              <a:ext cx="890286" cy="328168"/>
            </a:xfrm>
            <a:prstGeom prst="rect">
              <a:avLst/>
            </a:prstGeom>
            <a:solidFill>
              <a:srgbClr val="BA0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Chain end activation</a:t>
              </a:r>
              <a:endParaRPr kumimoji="1" lang="ja-JP" altLang="en-US" sz="1200" b="1" dirty="0"/>
            </a:p>
          </p:txBody>
        </p:sp>
        <p:sp>
          <p:nvSpPr>
            <p:cNvPr id="27" name="正方形/長方形 62"/>
            <p:cNvSpPr/>
            <p:nvPr/>
          </p:nvSpPr>
          <p:spPr>
            <a:xfrm>
              <a:off x="7223319" y="2477349"/>
              <a:ext cx="890286" cy="3264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b="1" dirty="0" smtClean="0"/>
                <a:t>Termination</a:t>
              </a:r>
              <a:endParaRPr kumimoji="1" lang="ja-JP" altLang="en-US" sz="1000" b="1" dirty="0"/>
            </a:p>
          </p:txBody>
        </p:sp>
        <p:sp>
          <p:nvSpPr>
            <p:cNvPr id="28" name="正方形/長方形 60"/>
            <p:cNvSpPr/>
            <p:nvPr/>
          </p:nvSpPr>
          <p:spPr>
            <a:xfrm>
              <a:off x="2665749" y="2422598"/>
              <a:ext cx="890288" cy="3281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Activation</a:t>
              </a:r>
              <a:endParaRPr kumimoji="1" lang="ja-JP" altLang="en-US" sz="1200" b="1" dirty="0"/>
            </a:p>
          </p:txBody>
        </p:sp>
        <p:sp>
          <p:nvSpPr>
            <p:cNvPr id="29" name="正方形/長方形 59"/>
            <p:cNvSpPr/>
            <p:nvPr/>
          </p:nvSpPr>
          <p:spPr>
            <a:xfrm>
              <a:off x="836895" y="2544800"/>
              <a:ext cx="890287" cy="32816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Ligand</a:t>
              </a:r>
            </a:p>
            <a:p>
              <a:pPr algn="ctr"/>
              <a:r>
                <a:rPr kumimoji="1" lang="en-US" altLang="ja-JP" sz="1200" b="1" dirty="0" smtClean="0"/>
                <a:t>binding</a:t>
              </a:r>
              <a:endParaRPr kumimoji="1" lang="ja-JP" altLang="en-US" sz="1200" b="1" dirty="0"/>
            </a:p>
          </p:txBody>
        </p:sp>
        <p:sp>
          <p:nvSpPr>
            <p:cNvPr id="30" name="正方形/長方形 62"/>
            <p:cNvSpPr/>
            <p:nvPr/>
          </p:nvSpPr>
          <p:spPr>
            <a:xfrm>
              <a:off x="1603764" y="4180875"/>
              <a:ext cx="890286" cy="3264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b="1" dirty="0" smtClean="0"/>
                <a:t>Termination</a:t>
              </a:r>
              <a:endParaRPr kumimoji="1" lang="ja-JP" altLang="en-US" sz="1000" b="1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Ligand binding process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docking process can influence the polymerization results.</a:t>
            </a:r>
          </a:p>
          <a:p>
            <a:pPr marL="726948" lvl="1" indent="-342900">
              <a:buFont typeface="Calibri" panose="020F0502020204030204" pitchFamily="34" charset="0"/>
              <a:buChar char="→"/>
            </a:pPr>
            <a:r>
              <a:rPr lang="en-US" dirty="0"/>
              <a:t>A distance criteria will be used (12 </a:t>
            </a:r>
            <a:r>
              <a:rPr lang="en-US" dirty="0">
                <a:latin typeface="Calibri" panose="020F0502020204030204" pitchFamily="34" charset="0"/>
              </a:rPr>
              <a:t>Å </a:t>
            </a:r>
            <a:r>
              <a:rPr lang="en-US" dirty="0"/>
              <a:t>from the catalytic serine oxygen).</a:t>
            </a:r>
          </a:p>
          <a:p>
            <a:pPr marL="726948" lvl="1" indent="-342900">
              <a:buFont typeface="Calibri" panose="020F0502020204030204" pitchFamily="34" charset="0"/>
              <a:buChar char="→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270829" y="1537078"/>
            <a:ext cx="4155512" cy="4766892"/>
            <a:chOff x="4957125" y="1484325"/>
            <a:chExt cx="4155512" cy="4766892"/>
          </a:xfrm>
        </p:grpSpPr>
        <p:grpSp>
          <p:nvGrpSpPr>
            <p:cNvPr id="7" name="Groupe 6"/>
            <p:cNvGrpSpPr/>
            <p:nvPr/>
          </p:nvGrpSpPr>
          <p:grpSpPr>
            <a:xfrm>
              <a:off x="4957125" y="1484325"/>
              <a:ext cx="4155429" cy="2789336"/>
              <a:chOff x="4947077" y="1456269"/>
              <a:chExt cx="4155429" cy="2789336"/>
            </a:xfrm>
          </p:grpSpPr>
          <p:sp>
            <p:nvSpPr>
              <p:cNvPr id="19" name="ZoneTexte 18"/>
              <p:cNvSpPr txBox="1"/>
              <p:nvPr/>
            </p:nvSpPr>
            <p:spPr>
              <a:xfrm>
                <a:off x="4950846" y="3783940"/>
                <a:ext cx="205718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Docking reaction weight  &lt;&lt; chemical reaction weight</a:t>
                </a:r>
                <a:endParaRPr lang="en-US" sz="1200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5076062" y="1664031"/>
                <a:ext cx="186860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No </a:t>
                </a:r>
                <a:r>
                  <a:rPr lang="el-GR" sz="1200" dirty="0" smtClean="0">
                    <a:latin typeface="Calibri" panose="020F0502020204030204" pitchFamily="34" charset="0"/>
                  </a:rPr>
                  <a:t>β</a:t>
                </a:r>
                <a:r>
                  <a:rPr lang="en-US" sz="1200" dirty="0" smtClean="0"/>
                  <a:t>–lactam present in the catalytic site?</a:t>
                </a:r>
                <a:endParaRPr lang="en-US" sz="1200" dirty="0"/>
              </a:p>
            </p:txBody>
          </p:sp>
          <p:sp>
            <p:nvSpPr>
              <p:cNvPr id="21" name="Losange 20"/>
              <p:cNvSpPr/>
              <p:nvPr/>
            </p:nvSpPr>
            <p:spPr>
              <a:xfrm>
                <a:off x="4947077" y="1456269"/>
                <a:ext cx="2056588" cy="814471"/>
              </a:xfrm>
              <a:prstGeom prst="diamon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5065176" y="2856301"/>
                <a:ext cx="186860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alibri" panose="020F0502020204030204" pitchFamily="34" charset="0"/>
                  </a:rPr>
                  <a:t>Catalytic serine </a:t>
                </a:r>
                <a:r>
                  <a:rPr lang="en-US" sz="1200" dirty="0" err="1">
                    <a:latin typeface="Calibri" panose="020F0502020204030204" pitchFamily="34" charset="0"/>
                  </a:rPr>
                  <a:t>acylated</a:t>
                </a:r>
                <a:r>
                  <a:rPr lang="en-US" sz="1200" dirty="0">
                    <a:latin typeface="Calibri" panose="020F0502020204030204" pitchFamily="34" charset="0"/>
                  </a:rPr>
                  <a:t>?</a:t>
                </a:r>
                <a:endParaRPr lang="en-US" sz="1200" dirty="0"/>
              </a:p>
            </p:txBody>
          </p:sp>
          <p:sp>
            <p:nvSpPr>
              <p:cNvPr id="23" name="Losange 22"/>
              <p:cNvSpPr/>
              <p:nvPr/>
            </p:nvSpPr>
            <p:spPr>
              <a:xfrm>
                <a:off x="4947077" y="2623079"/>
                <a:ext cx="2056588" cy="728999"/>
              </a:xfrm>
              <a:prstGeom prst="diamon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necteur droit avec flèche 23"/>
              <p:cNvCxnSpPr>
                <a:stCxn id="21" idx="2"/>
                <a:endCxn id="23" idx="0"/>
              </p:cNvCxnSpPr>
              <p:nvPr/>
            </p:nvCxnSpPr>
            <p:spPr>
              <a:xfrm>
                <a:off x="5975371" y="2270740"/>
                <a:ext cx="0" cy="3523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>
              <a:xfrm>
                <a:off x="7045317" y="3783940"/>
                <a:ext cx="205718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0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Docking reaction weight=0</a:t>
                </a:r>
              </a:p>
              <a:p>
                <a:pPr algn="ctr"/>
                <a:endParaRPr lang="en-US" sz="600" dirty="0" smtClean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26" name="Connecteur droit avec flèche 25"/>
              <p:cNvCxnSpPr>
                <a:stCxn id="23" idx="2"/>
                <a:endCxn id="19" idx="0"/>
              </p:cNvCxnSpPr>
              <p:nvPr/>
            </p:nvCxnSpPr>
            <p:spPr>
              <a:xfrm>
                <a:off x="5975371" y="3352078"/>
                <a:ext cx="4070" cy="431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>
                <a:endCxn id="25" idx="0"/>
              </p:cNvCxnSpPr>
              <p:nvPr/>
            </p:nvCxnSpPr>
            <p:spPr>
              <a:xfrm flipH="1">
                <a:off x="8073912" y="1857510"/>
                <a:ext cx="5603" cy="19264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>
                <a:stCxn id="21" idx="3"/>
              </p:cNvCxnSpPr>
              <p:nvPr/>
            </p:nvCxnSpPr>
            <p:spPr>
              <a:xfrm>
                <a:off x="7003665" y="1863505"/>
                <a:ext cx="1075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7003665" y="2987455"/>
                <a:ext cx="10758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5932274" y="2249789"/>
                <a:ext cx="4483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yes</a:t>
                </a:r>
                <a:endParaRPr lang="en-US" sz="1200" dirty="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5926109" y="3395329"/>
                <a:ext cx="4483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yes</a:t>
                </a:r>
                <a:endParaRPr lang="en-US" sz="1200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7008035" y="1602139"/>
                <a:ext cx="4483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no</a:t>
                </a:r>
                <a:endParaRPr lang="en-US" sz="1200" dirty="0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6992682" y="2720256"/>
                <a:ext cx="4483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no</a:t>
                </a:r>
                <a:endParaRPr lang="en-US" sz="1200" dirty="0"/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4961194" y="4264136"/>
              <a:ext cx="4151443" cy="1987081"/>
              <a:chOff x="4951146" y="4236080"/>
              <a:chExt cx="4151443" cy="1987081"/>
            </a:xfrm>
          </p:grpSpPr>
          <p:cxnSp>
            <p:nvCxnSpPr>
              <p:cNvPr id="9" name="Connecteur droit avec flèche 8"/>
              <p:cNvCxnSpPr>
                <a:stCxn id="19" idx="2"/>
                <a:endCxn id="10" idx="0"/>
              </p:cNvCxnSpPr>
              <p:nvPr/>
            </p:nvCxnSpPr>
            <p:spPr>
              <a:xfrm flipH="1">
                <a:off x="5979440" y="4236080"/>
                <a:ext cx="1" cy="4157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Losange 9"/>
              <p:cNvSpPr/>
              <p:nvPr/>
            </p:nvSpPr>
            <p:spPr>
              <a:xfrm>
                <a:off x="4951146" y="4651829"/>
                <a:ext cx="2056588" cy="728999"/>
              </a:xfrm>
              <a:prstGeom prst="diamon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5045137" y="4699976"/>
                <a:ext cx="186860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dirty="0" smtClean="0">
                    <a:latin typeface="Calibri" panose="020F0502020204030204" pitchFamily="34" charset="0"/>
                  </a:rPr>
                  <a:t>β</a:t>
                </a:r>
                <a:r>
                  <a:rPr lang="en-US" sz="1200" dirty="0" smtClean="0"/>
                  <a:t>–lactam is </a:t>
                </a:r>
              </a:p>
              <a:p>
                <a:pPr algn="ctr"/>
                <a:r>
                  <a:rPr lang="en-US" sz="1200" dirty="0" smtClean="0"/>
                  <a:t>located &lt; </a:t>
                </a:r>
                <a:r>
                  <a:rPr lang="en-US" sz="1200" i="1" dirty="0" smtClean="0"/>
                  <a:t>d</a:t>
                </a:r>
                <a:r>
                  <a:rPr lang="en-US" sz="1200" dirty="0" smtClean="0"/>
                  <a:t> of the catalytic serine</a:t>
                </a:r>
                <a:endParaRPr lang="en-US" sz="1200" dirty="0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954543" y="5761496"/>
                <a:ext cx="205718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Docking reaction can be selected</a:t>
                </a:r>
                <a:endParaRPr lang="en-US" sz="1200" dirty="0"/>
              </a:p>
            </p:txBody>
          </p:sp>
          <p:cxnSp>
            <p:nvCxnSpPr>
              <p:cNvPr id="13" name="Connecteur droit avec flèche 12"/>
              <p:cNvCxnSpPr>
                <a:stCxn id="10" idx="2"/>
                <a:endCxn id="12" idx="0"/>
              </p:cNvCxnSpPr>
              <p:nvPr/>
            </p:nvCxnSpPr>
            <p:spPr>
              <a:xfrm>
                <a:off x="5979440" y="5380828"/>
                <a:ext cx="3698" cy="3806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/>
              <p:cNvSpPr txBox="1"/>
              <p:nvPr/>
            </p:nvSpPr>
            <p:spPr>
              <a:xfrm>
                <a:off x="7045400" y="5761495"/>
                <a:ext cx="205718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Calibri" panose="020F0502020204030204" pitchFamily="34" charset="0"/>
                  </a:rPr>
                  <a:t>Docking reaction can not be selected</a:t>
                </a:r>
                <a:endParaRPr lang="en-US" sz="1200" dirty="0"/>
              </a:p>
            </p:txBody>
          </p:sp>
          <p:cxnSp>
            <p:nvCxnSpPr>
              <p:cNvPr id="15" name="Connecteur droit 14"/>
              <p:cNvCxnSpPr/>
              <p:nvPr/>
            </p:nvCxnSpPr>
            <p:spPr>
              <a:xfrm>
                <a:off x="7011732" y="5009977"/>
                <a:ext cx="10677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>
                <a:endCxn id="14" idx="0"/>
              </p:cNvCxnSpPr>
              <p:nvPr/>
            </p:nvCxnSpPr>
            <p:spPr>
              <a:xfrm>
                <a:off x="8069996" y="5009977"/>
                <a:ext cx="3999" cy="7515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5975371" y="5368126"/>
                <a:ext cx="4483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yes</a:t>
                </a:r>
                <a:endParaRPr lang="en-US" sz="1200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6992682" y="4739329"/>
                <a:ext cx="4483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no</a:t>
                </a:r>
                <a:endParaRPr lang="en-US" sz="1200" dirty="0"/>
              </a:p>
            </p:txBody>
          </p:sp>
        </p:grpSp>
      </p:grpSp>
      <p:grpSp>
        <p:nvGrpSpPr>
          <p:cNvPr id="34" name="Groupe 33"/>
          <p:cNvGrpSpPr>
            <a:grpSpLocks noChangeAspect="1"/>
          </p:cNvGrpSpPr>
          <p:nvPr/>
        </p:nvGrpSpPr>
        <p:grpSpPr>
          <a:xfrm>
            <a:off x="4499248" y="2479339"/>
            <a:ext cx="4628247" cy="2743200"/>
            <a:chOff x="796802" y="1718311"/>
            <a:chExt cx="7713745" cy="4572000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02" y="1718311"/>
              <a:ext cx="7713745" cy="457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6" name="ZoneTexte 35"/>
            <p:cNvSpPr txBox="1"/>
            <p:nvPr/>
          </p:nvSpPr>
          <p:spPr>
            <a:xfrm>
              <a:off x="803504" y="3067188"/>
              <a:ext cx="2062425" cy="512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C000"/>
                  </a:solidFill>
                </a:rPr>
                <a:t>Selection area</a:t>
              </a:r>
              <a:endParaRPr lang="en-US" sz="14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37" name="Connecteur droit avec flèche 36"/>
            <p:cNvCxnSpPr>
              <a:stCxn id="38" idx="1"/>
            </p:cNvCxnSpPr>
            <p:nvPr/>
          </p:nvCxnSpPr>
          <p:spPr>
            <a:xfrm flipH="1">
              <a:off x="6356245" y="3106614"/>
              <a:ext cx="450895" cy="506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6807140" y="2850133"/>
              <a:ext cx="1400277" cy="512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>
                  <a:latin typeface="Calibri" panose="020F0502020204030204" pitchFamily="34" charset="0"/>
                </a:rPr>
                <a:t>β</a:t>
              </a:r>
              <a:r>
                <a:rPr lang="en-US" sz="1400" b="1" dirty="0"/>
                <a:t>-lactam</a:t>
              </a:r>
            </a:p>
          </p:txBody>
        </p:sp>
        <p:sp>
          <p:nvSpPr>
            <p:cNvPr id="39" name="Ellipse 38"/>
            <p:cNvSpPr/>
            <p:nvPr/>
          </p:nvSpPr>
          <p:spPr>
            <a:xfrm>
              <a:off x="4166119" y="3720562"/>
              <a:ext cx="506028" cy="50966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150479" y="5242684"/>
              <a:ext cx="1162712" cy="512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4"/>
                  </a:solidFill>
                </a:rPr>
                <a:t>Ser105</a:t>
              </a:r>
              <a:endParaRPr lang="en-US" sz="14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41" name="Connecteur droit avec flèche 40"/>
            <p:cNvCxnSpPr>
              <a:stCxn id="40" idx="0"/>
              <a:endCxn id="39" idx="4"/>
            </p:cNvCxnSpPr>
            <p:nvPr/>
          </p:nvCxnSpPr>
          <p:spPr>
            <a:xfrm flipH="1" flipV="1">
              <a:off x="4419134" y="4230223"/>
              <a:ext cx="312702" cy="10124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3292287" y="2282666"/>
              <a:ext cx="1400277" cy="872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</a:rPr>
                <a:t>Selected</a:t>
              </a:r>
            </a:p>
            <a:p>
              <a:r>
                <a:rPr lang="el-GR" sz="1400" b="1" dirty="0" smtClean="0">
                  <a:latin typeface="Calibri" panose="020F0502020204030204" pitchFamily="34" charset="0"/>
                </a:rPr>
                <a:t>β</a:t>
              </a:r>
              <a:r>
                <a:rPr lang="en-US" sz="1400" b="1" dirty="0"/>
                <a:t>-lactam</a:t>
              </a:r>
            </a:p>
          </p:txBody>
        </p:sp>
        <p:cxnSp>
          <p:nvCxnSpPr>
            <p:cNvPr id="43" name="Connecteur droit avec flèche 42"/>
            <p:cNvCxnSpPr>
              <a:stCxn id="42" idx="2"/>
            </p:cNvCxnSpPr>
            <p:nvPr/>
          </p:nvCxnSpPr>
          <p:spPr>
            <a:xfrm>
              <a:off x="3992425" y="3154699"/>
              <a:ext cx="638893" cy="3160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2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e 94"/>
          <p:cNvGrpSpPr>
            <a:grpSpLocks noChangeAspect="1"/>
          </p:cNvGrpSpPr>
          <p:nvPr/>
        </p:nvGrpSpPr>
        <p:grpSpPr>
          <a:xfrm>
            <a:off x="171012" y="1188514"/>
            <a:ext cx="2788669" cy="2194559"/>
            <a:chOff x="712925" y="1278309"/>
            <a:chExt cx="3413760" cy="2686477"/>
          </a:xfrm>
        </p:grpSpPr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25" y="1278309"/>
              <a:ext cx="3413760" cy="2560318"/>
            </a:xfrm>
            <a:prstGeom prst="rect">
              <a:avLst/>
            </a:prstGeom>
          </p:spPr>
        </p:pic>
        <p:pic>
          <p:nvPicPr>
            <p:cNvPr id="97" name="Imag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290" y="3663034"/>
              <a:ext cx="2811933" cy="301752"/>
            </a:xfrm>
            <a:prstGeom prst="rect">
              <a:avLst/>
            </a:prstGeom>
          </p:spPr>
        </p:pic>
        <p:grpSp>
          <p:nvGrpSpPr>
            <p:cNvPr id="98" name="Groupe 97"/>
            <p:cNvGrpSpPr/>
            <p:nvPr/>
          </p:nvGrpSpPr>
          <p:grpSpPr>
            <a:xfrm>
              <a:off x="1238571" y="1432031"/>
              <a:ext cx="1207610" cy="831540"/>
              <a:chOff x="71317" y="5258681"/>
              <a:chExt cx="1207610" cy="831540"/>
            </a:xfrm>
          </p:grpSpPr>
          <p:pic>
            <p:nvPicPr>
              <p:cNvPr id="99" name="Image 9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63" y="5298852"/>
                <a:ext cx="1197864" cy="791369"/>
              </a:xfrm>
              <a:prstGeom prst="rect">
                <a:avLst/>
              </a:prstGeom>
            </p:spPr>
          </p:pic>
          <p:pic>
            <p:nvPicPr>
              <p:cNvPr id="100" name="Image 9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17" y="5258681"/>
                <a:ext cx="374468" cy="822960"/>
              </a:xfrm>
              <a:prstGeom prst="rect">
                <a:avLst/>
              </a:prstGeom>
            </p:spPr>
          </p:pic>
        </p:grpSp>
      </p:grpSp>
      <p:grpSp>
        <p:nvGrpSpPr>
          <p:cNvPr id="66" name="Groupe 65"/>
          <p:cNvGrpSpPr>
            <a:grpSpLocks noChangeAspect="1"/>
          </p:cNvGrpSpPr>
          <p:nvPr/>
        </p:nvGrpSpPr>
        <p:grpSpPr>
          <a:xfrm>
            <a:off x="1892338" y="3334301"/>
            <a:ext cx="5577918" cy="2484119"/>
            <a:chOff x="836895" y="1728060"/>
            <a:chExt cx="7877897" cy="3508411"/>
          </a:xfrm>
        </p:grpSpPr>
        <p:pic>
          <p:nvPicPr>
            <p:cNvPr id="67" name="Espace réservé du contenu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303" y="2124185"/>
              <a:ext cx="7644489" cy="3112286"/>
            </a:xfrm>
            <a:prstGeom prst="rect">
              <a:avLst/>
            </a:prstGeom>
          </p:spPr>
        </p:pic>
        <p:sp>
          <p:nvSpPr>
            <p:cNvPr id="68" name="Ellipse 67"/>
            <p:cNvSpPr/>
            <p:nvPr/>
          </p:nvSpPr>
          <p:spPr>
            <a:xfrm>
              <a:off x="2820470" y="2788240"/>
              <a:ext cx="415944" cy="401995"/>
            </a:xfrm>
            <a:prstGeom prst="ellipse">
              <a:avLst/>
            </a:prstGeom>
            <a:solidFill>
              <a:srgbClr val="FFC5C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1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Ellipse 68"/>
            <p:cNvSpPr/>
            <p:nvPr/>
          </p:nvSpPr>
          <p:spPr>
            <a:xfrm>
              <a:off x="5118175" y="3767045"/>
              <a:ext cx="415944" cy="401995"/>
            </a:xfrm>
            <a:prstGeom prst="ellipse">
              <a:avLst/>
            </a:prstGeom>
            <a:solidFill>
              <a:srgbClr val="ABDB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3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Ellipse 69"/>
            <p:cNvSpPr/>
            <p:nvPr/>
          </p:nvSpPr>
          <p:spPr>
            <a:xfrm>
              <a:off x="6559056" y="2892444"/>
              <a:ext cx="415944" cy="401995"/>
            </a:xfrm>
            <a:prstGeom prst="ellipse">
              <a:avLst/>
            </a:prstGeom>
            <a:solidFill>
              <a:srgbClr val="F7A5F9"/>
            </a:solidFill>
            <a:ln>
              <a:solidFill>
                <a:srgbClr val="BA0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4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Ellipse 70"/>
            <p:cNvSpPr/>
            <p:nvPr/>
          </p:nvSpPr>
          <p:spPr>
            <a:xfrm>
              <a:off x="1840935" y="2509011"/>
              <a:ext cx="415944" cy="401995"/>
            </a:xfrm>
            <a:prstGeom prst="ellipse">
              <a:avLst/>
            </a:prstGeom>
            <a:solidFill>
              <a:srgbClr val="C9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5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Ellipse 71"/>
            <p:cNvSpPr/>
            <p:nvPr/>
          </p:nvSpPr>
          <p:spPr>
            <a:xfrm>
              <a:off x="3249693" y="4169041"/>
              <a:ext cx="415944" cy="401995"/>
            </a:xfrm>
            <a:prstGeom prst="ellipse">
              <a:avLst/>
            </a:prstGeom>
            <a:solidFill>
              <a:srgbClr val="ABFFD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2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Flèche vers le bas 72"/>
            <p:cNvSpPr/>
            <p:nvPr/>
          </p:nvSpPr>
          <p:spPr>
            <a:xfrm rot="10800000" flipV="1">
              <a:off x="2260358" y="2558502"/>
              <a:ext cx="354489" cy="540189"/>
            </a:xfrm>
            <a:prstGeom prst="downArrow">
              <a:avLst>
                <a:gd name="adj1" fmla="val 31132"/>
                <a:gd name="adj2" fmla="val 50000"/>
              </a:avLst>
            </a:prstGeom>
            <a:solidFill>
              <a:srgbClr val="C9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184" y="1728060"/>
              <a:ext cx="742164" cy="797610"/>
            </a:xfrm>
            <a:prstGeom prst="rect">
              <a:avLst/>
            </a:prstGeom>
          </p:spPr>
        </p:pic>
        <p:sp>
          <p:nvSpPr>
            <p:cNvPr id="75" name="Ellipse 74"/>
            <p:cNvSpPr/>
            <p:nvPr/>
          </p:nvSpPr>
          <p:spPr>
            <a:xfrm>
              <a:off x="7415264" y="2892443"/>
              <a:ext cx="415945" cy="401994"/>
            </a:xfrm>
            <a:prstGeom prst="ellipse">
              <a:avLst/>
            </a:prstGeom>
            <a:solidFill>
              <a:srgbClr val="ABFFD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2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正方形/長方形 59"/>
            <p:cNvSpPr/>
            <p:nvPr/>
          </p:nvSpPr>
          <p:spPr>
            <a:xfrm>
              <a:off x="4640980" y="4343232"/>
              <a:ext cx="890287" cy="3281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b="1" dirty="0" smtClean="0"/>
                <a:t>Elongation</a:t>
              </a:r>
              <a:endParaRPr kumimoji="1" lang="ja-JP" altLang="en-US" sz="600" b="1" dirty="0"/>
            </a:p>
          </p:txBody>
        </p:sp>
        <p:sp>
          <p:nvSpPr>
            <p:cNvPr id="82" name="正方形/長方形 61"/>
            <p:cNvSpPr/>
            <p:nvPr/>
          </p:nvSpPr>
          <p:spPr>
            <a:xfrm>
              <a:off x="4604656" y="2577193"/>
              <a:ext cx="890286" cy="328168"/>
            </a:xfrm>
            <a:prstGeom prst="rect">
              <a:avLst/>
            </a:prstGeom>
            <a:solidFill>
              <a:srgbClr val="BA0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b="1" dirty="0" smtClean="0"/>
                <a:t>Chain end activation</a:t>
              </a:r>
              <a:endParaRPr kumimoji="1" lang="ja-JP" altLang="en-US" sz="600" b="1" dirty="0"/>
            </a:p>
          </p:txBody>
        </p:sp>
        <p:sp>
          <p:nvSpPr>
            <p:cNvPr id="83" name="正方形/長方形 62"/>
            <p:cNvSpPr/>
            <p:nvPr/>
          </p:nvSpPr>
          <p:spPr>
            <a:xfrm>
              <a:off x="7223319" y="2477349"/>
              <a:ext cx="890286" cy="3264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b="1" dirty="0" smtClean="0"/>
                <a:t>Termination</a:t>
              </a:r>
              <a:endParaRPr kumimoji="1" lang="ja-JP" altLang="en-US" sz="600" b="1" dirty="0"/>
            </a:p>
          </p:txBody>
        </p:sp>
        <p:sp>
          <p:nvSpPr>
            <p:cNvPr id="84" name="正方形/長方形 60"/>
            <p:cNvSpPr/>
            <p:nvPr/>
          </p:nvSpPr>
          <p:spPr>
            <a:xfrm>
              <a:off x="2754811" y="2422597"/>
              <a:ext cx="890287" cy="3281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b="1" dirty="0" smtClean="0"/>
                <a:t>Activation</a:t>
              </a:r>
              <a:endParaRPr kumimoji="1" lang="ja-JP" altLang="en-US" sz="600" b="1" dirty="0"/>
            </a:p>
          </p:txBody>
        </p:sp>
        <p:sp>
          <p:nvSpPr>
            <p:cNvPr id="85" name="正方形/長方形 59"/>
            <p:cNvSpPr/>
            <p:nvPr/>
          </p:nvSpPr>
          <p:spPr>
            <a:xfrm>
              <a:off x="836895" y="2544800"/>
              <a:ext cx="890287" cy="32816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b="1" dirty="0" smtClean="0"/>
                <a:t>Ligand</a:t>
              </a:r>
            </a:p>
            <a:p>
              <a:pPr algn="ctr"/>
              <a:r>
                <a:rPr kumimoji="1" lang="en-US" altLang="ja-JP" sz="600" b="1" dirty="0" smtClean="0"/>
                <a:t>binding</a:t>
              </a:r>
              <a:endParaRPr kumimoji="1" lang="ja-JP" altLang="en-US" sz="600" b="1" dirty="0"/>
            </a:p>
          </p:txBody>
        </p:sp>
        <p:sp>
          <p:nvSpPr>
            <p:cNvPr id="86" name="正方形/長方形 62"/>
            <p:cNvSpPr/>
            <p:nvPr/>
          </p:nvSpPr>
          <p:spPr>
            <a:xfrm>
              <a:off x="2200584" y="4180875"/>
              <a:ext cx="890286" cy="326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" b="1" dirty="0" smtClean="0"/>
                <a:t>Termination</a:t>
              </a:r>
              <a:endParaRPr kumimoji="1" lang="ja-JP" altLang="en-US" sz="600" b="1" dirty="0"/>
            </a:p>
          </p:txBody>
        </p:sp>
      </p:grpSp>
      <p:grpSp>
        <p:nvGrpSpPr>
          <p:cNvPr id="87" name="Groupe 86"/>
          <p:cNvGrpSpPr>
            <a:grpSpLocks noChangeAspect="1"/>
          </p:cNvGrpSpPr>
          <p:nvPr/>
        </p:nvGrpSpPr>
        <p:grpSpPr>
          <a:xfrm>
            <a:off x="3034405" y="1188514"/>
            <a:ext cx="2926080" cy="2194560"/>
            <a:chOff x="-293915" y="950108"/>
            <a:chExt cx="3657600" cy="27432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3915" y="950108"/>
              <a:ext cx="3657600" cy="2743200"/>
            </a:xfrm>
            <a:prstGeom prst="rect">
              <a:avLst/>
            </a:prstGeom>
          </p:spPr>
        </p:pic>
        <p:grpSp>
          <p:nvGrpSpPr>
            <p:cNvPr id="60" name="Groupe 59"/>
            <p:cNvGrpSpPr/>
            <p:nvPr/>
          </p:nvGrpSpPr>
          <p:grpSpPr>
            <a:xfrm>
              <a:off x="381897" y="1172768"/>
              <a:ext cx="1746679" cy="320040"/>
              <a:chOff x="3577352" y="624029"/>
              <a:chExt cx="1746679" cy="320040"/>
            </a:xfrm>
          </p:grpSpPr>
          <p:pic>
            <p:nvPicPr>
              <p:cNvPr id="59" name="Image 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3537" y="624029"/>
                <a:ext cx="1740494" cy="320040"/>
              </a:xfrm>
              <a:prstGeom prst="rect">
                <a:avLst/>
              </a:prstGeom>
            </p:spPr>
          </p:pic>
          <p:cxnSp>
            <p:nvCxnSpPr>
              <p:cNvPr id="11" name="Connecteur droit 10"/>
              <p:cNvCxnSpPr/>
              <p:nvPr/>
            </p:nvCxnSpPr>
            <p:spPr>
              <a:xfrm flipH="1">
                <a:off x="3578399" y="686569"/>
                <a:ext cx="40010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H="1">
                <a:off x="3577352" y="843004"/>
                <a:ext cx="400104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MC/MD simulation results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6"/>
            <a:ext cx="8196943" cy="55313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During 2000 MC/MD cycles, only few chemical reactions occur.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accelerate the simulation, it is possible to consider the water binding in the reaction scheme.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4nd CREST meeting - 07/30/2015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01" name="Groupe 100"/>
          <p:cNvGrpSpPr/>
          <p:nvPr/>
        </p:nvGrpSpPr>
        <p:grpSpPr>
          <a:xfrm>
            <a:off x="6009448" y="1188514"/>
            <a:ext cx="2926080" cy="2194560"/>
            <a:chOff x="6009448" y="1719548"/>
            <a:chExt cx="2926080" cy="2194560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448" y="1719548"/>
              <a:ext cx="2926080" cy="2194560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>
              <a:off x="6356775" y="3344387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solidFill>
                    <a:srgbClr val="FF0000"/>
                  </a:solidFill>
                </a:rPr>
                <a:t>Acylated</a:t>
              </a:r>
              <a:r>
                <a:rPr lang="en-US" sz="1000" b="1" dirty="0" smtClean="0">
                  <a:solidFill>
                    <a:srgbClr val="FF0000"/>
                  </a:solidFill>
                </a:rPr>
                <a:t> Serine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6541570" y="1905702"/>
              <a:ext cx="1503074" cy="512649"/>
              <a:chOff x="1882858" y="4731942"/>
              <a:chExt cx="1957127" cy="667512"/>
            </a:xfrm>
          </p:grpSpPr>
          <p:pic>
            <p:nvPicPr>
              <p:cNvPr id="64" name="Image 6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858" y="4731942"/>
                <a:ext cx="1957127" cy="667512"/>
              </a:xfrm>
              <a:prstGeom prst="rect">
                <a:avLst/>
              </a:prstGeom>
            </p:spPr>
          </p:pic>
          <p:grpSp>
            <p:nvGrpSpPr>
              <p:cNvPr id="48" name="Groupe 47"/>
              <p:cNvGrpSpPr/>
              <p:nvPr/>
            </p:nvGrpSpPr>
            <p:grpSpPr>
              <a:xfrm>
                <a:off x="1911434" y="4811328"/>
                <a:ext cx="402485" cy="504824"/>
                <a:chOff x="64240" y="2828929"/>
                <a:chExt cx="402485" cy="504824"/>
              </a:xfrm>
            </p:grpSpPr>
            <p:cxnSp>
              <p:nvCxnSpPr>
                <p:cNvPr id="49" name="Connecteur droit 48"/>
                <p:cNvCxnSpPr/>
                <p:nvPr/>
              </p:nvCxnSpPr>
              <p:spPr>
                <a:xfrm flipH="1">
                  <a:off x="66621" y="2828929"/>
                  <a:ext cx="400104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 flipH="1">
                  <a:off x="69002" y="3165378"/>
                  <a:ext cx="397723" cy="0"/>
                </a:xfrm>
                <a:prstGeom prst="line">
                  <a:avLst/>
                </a:prstGeom>
                <a:ln w="19050">
                  <a:solidFill>
                    <a:srgbClr val="0091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/>
                <p:nvPr/>
              </p:nvCxnSpPr>
              <p:spPr>
                <a:xfrm flipH="1">
                  <a:off x="64240" y="3333753"/>
                  <a:ext cx="402485" cy="0"/>
                </a:xfrm>
                <a:prstGeom prst="line">
                  <a:avLst/>
                </a:prstGeom>
                <a:ln w="19050">
                  <a:solidFill>
                    <a:srgbClr val="BA0CB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/>
                <p:cNvCxnSpPr/>
                <p:nvPr/>
              </p:nvCxnSpPr>
              <p:spPr>
                <a:xfrm flipH="1">
                  <a:off x="66621" y="2995615"/>
                  <a:ext cx="400104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3" name="Rectangle 102"/>
          <p:cNvSpPr/>
          <p:nvPr/>
        </p:nvSpPr>
        <p:spPr>
          <a:xfrm>
            <a:off x="3651196" y="4053737"/>
            <a:ext cx="1539256" cy="663330"/>
          </a:xfrm>
          <a:prstGeom prst="rect">
            <a:avLst/>
          </a:prstGeom>
          <a:solidFill>
            <a:srgbClr val="FFFF00">
              <a:alpha val="10196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>
            <a:grpSpLocks noChangeAspect="1"/>
          </p:cNvGrpSpPr>
          <p:nvPr/>
        </p:nvGrpSpPr>
        <p:grpSpPr>
          <a:xfrm>
            <a:off x="4514666" y="1147165"/>
            <a:ext cx="4516879" cy="4846320"/>
            <a:chOff x="2875516" y="984877"/>
            <a:chExt cx="4687327" cy="5029200"/>
          </a:xfrm>
        </p:grpSpPr>
        <p:grpSp>
          <p:nvGrpSpPr>
            <p:cNvPr id="20" name="Groupe 19"/>
            <p:cNvGrpSpPr>
              <a:grpSpLocks noChangeAspect="1"/>
            </p:cNvGrpSpPr>
            <p:nvPr/>
          </p:nvGrpSpPr>
          <p:grpSpPr>
            <a:xfrm>
              <a:off x="2875516" y="984877"/>
              <a:ext cx="4687327" cy="5029200"/>
              <a:chOff x="4300103" y="999801"/>
              <a:chExt cx="4857775" cy="5212080"/>
            </a:xfrm>
          </p:grpSpPr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0103" y="999801"/>
                <a:ext cx="3948248" cy="5212080"/>
              </a:xfrm>
              <a:prstGeom prst="rect">
                <a:avLst/>
              </a:prstGeom>
            </p:spPr>
          </p:pic>
          <p:sp>
            <p:nvSpPr>
              <p:cNvPr id="25" name="Flèche droite 24"/>
              <p:cNvSpPr/>
              <p:nvPr/>
            </p:nvSpPr>
            <p:spPr>
              <a:xfrm rot="12297421">
                <a:off x="7732606" y="3486397"/>
                <a:ext cx="892361" cy="508728"/>
              </a:xfrm>
              <a:prstGeom prst="rightArrow">
                <a:avLst/>
              </a:prstGeom>
              <a:solidFill>
                <a:schemeClr val="accent4">
                  <a:lumMod val="75000"/>
                  <a:alpha val="30196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8556313" y="3781580"/>
                <a:ext cx="601565" cy="348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PWC</a:t>
                </a:r>
                <a:endParaRPr lang="en-US" b="1" dirty="0"/>
              </a:p>
            </p:txBody>
          </p:sp>
          <p:sp>
            <p:nvSpPr>
              <p:cNvPr id="27" name="Flèche droite 26"/>
              <p:cNvSpPr/>
              <p:nvPr/>
            </p:nvSpPr>
            <p:spPr>
              <a:xfrm rot="1699900">
                <a:off x="4635762" y="2199398"/>
                <a:ext cx="892361" cy="508728"/>
              </a:xfrm>
              <a:prstGeom prst="rightArrow">
                <a:avLst/>
              </a:prstGeom>
              <a:solidFill>
                <a:schemeClr val="accent4">
                  <a:lumMod val="75000"/>
                  <a:alpha val="30196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4441621" y="1777018"/>
                <a:ext cx="62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b="1" dirty="0" smtClean="0"/>
                  <a:t>WC</a:t>
                </a:r>
                <a:endParaRPr lang="en-US" b="1" dirty="0"/>
              </a:p>
            </p:txBody>
          </p:sp>
          <p:sp>
            <p:nvSpPr>
              <p:cNvPr id="29" name="Flèche droite 28"/>
              <p:cNvSpPr/>
              <p:nvPr/>
            </p:nvSpPr>
            <p:spPr>
              <a:xfrm rot="17003058">
                <a:off x="5956339" y="4137008"/>
                <a:ext cx="892361" cy="508728"/>
              </a:xfrm>
              <a:prstGeom prst="rightArrow">
                <a:avLst/>
              </a:prstGeom>
              <a:solidFill>
                <a:schemeClr val="accent4">
                  <a:lumMod val="75000"/>
                  <a:alpha val="30196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5947194" y="4844325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IWE1</a:t>
                </a:r>
                <a:endParaRPr lang="en-US" b="1" dirty="0"/>
              </a:p>
            </p:txBody>
          </p:sp>
          <p:sp>
            <p:nvSpPr>
              <p:cNvPr id="31" name="Flèche droite 30"/>
              <p:cNvSpPr/>
              <p:nvPr/>
            </p:nvSpPr>
            <p:spPr>
              <a:xfrm rot="5667776">
                <a:off x="6946672" y="1364958"/>
                <a:ext cx="892361" cy="508728"/>
              </a:xfrm>
              <a:prstGeom prst="rightArrow">
                <a:avLst/>
              </a:prstGeom>
              <a:solidFill>
                <a:schemeClr val="accent4">
                  <a:lumMod val="75000"/>
                  <a:alpha val="30196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7632003" y="1467801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IWE2</a:t>
                </a:r>
                <a:endParaRPr lang="en-US" b="1" dirty="0"/>
              </a:p>
            </p:txBody>
          </p:sp>
          <p:sp>
            <p:nvSpPr>
              <p:cNvPr id="33" name="Rectangle à coins arrondis 32"/>
              <p:cNvSpPr/>
              <p:nvPr/>
            </p:nvSpPr>
            <p:spPr>
              <a:xfrm rot="20608887">
                <a:off x="5499389" y="3361460"/>
                <a:ext cx="1204311" cy="523406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à coins arrondis 33"/>
              <p:cNvSpPr/>
              <p:nvPr/>
            </p:nvSpPr>
            <p:spPr>
              <a:xfrm rot="2496601">
                <a:off x="6655107" y="3070151"/>
                <a:ext cx="560992" cy="344560"/>
              </a:xfrm>
              <a:prstGeom prst="roundRect">
                <a:avLst/>
              </a:prstGeom>
              <a:noFill/>
              <a:ln w="28575">
                <a:solidFill>
                  <a:srgbClr val="75C5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3030756" y="2903633"/>
              <a:ext cx="1489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catalytic triad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411061" y="2555195"/>
              <a:ext cx="1526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oxyanion hole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Identifying Water Access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Pathways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71" y="928447"/>
            <a:ext cx="4170361" cy="44788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Four </a:t>
            </a:r>
            <a:r>
              <a:rPr lang="en-US" dirty="0"/>
              <a:t>predominant water access pathways </a:t>
            </a:r>
            <a:r>
              <a:rPr lang="en-US" dirty="0" smtClean="0"/>
              <a:t>were identified</a:t>
            </a:r>
            <a:r>
              <a:rPr lang="en-US" baseline="30000" dirty="0" smtClean="0"/>
              <a:t>[4]</a:t>
            </a:r>
            <a:r>
              <a:rPr lang="en-US" dirty="0" smtClean="0"/>
              <a:t>:</a:t>
            </a:r>
          </a:p>
          <a:p>
            <a:pPr marL="726948" lvl="1" indent="-34290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dirty="0"/>
              <a:t>the primary water channel (</a:t>
            </a:r>
            <a:r>
              <a:rPr lang="en-US" b="1" dirty="0"/>
              <a:t>PWC</a:t>
            </a:r>
            <a:r>
              <a:rPr lang="en-US" dirty="0"/>
              <a:t>).</a:t>
            </a:r>
          </a:p>
          <a:p>
            <a:pPr marL="726948" lvl="1" indent="-34290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dirty="0"/>
              <a:t>the secondary water channel (</a:t>
            </a:r>
            <a:r>
              <a:rPr lang="en-US" b="1" dirty="0"/>
              <a:t>SWC</a:t>
            </a:r>
            <a:r>
              <a:rPr lang="en-US" dirty="0"/>
              <a:t>).</a:t>
            </a:r>
          </a:p>
          <a:p>
            <a:pPr marL="726948" lvl="1" indent="-34290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dirty="0"/>
              <a:t>Two interfacial water entrances </a:t>
            </a:r>
            <a:r>
              <a:rPr lang="en-US" b="1" dirty="0"/>
              <a:t>IWE1</a:t>
            </a:r>
            <a:r>
              <a:rPr lang="en-US" dirty="0"/>
              <a:t> and </a:t>
            </a:r>
            <a:r>
              <a:rPr lang="en-US" b="1" dirty="0"/>
              <a:t>IWE2</a:t>
            </a:r>
            <a:r>
              <a:rPr lang="en-US" dirty="0"/>
              <a:t>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Water molecule can be selected for binding reaction if it located closed to a water pathway entrance.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4nd CREST meeting - 07/30/2015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093586"/>
            <a:ext cx="4121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[4] S. </a:t>
            </a:r>
            <a:r>
              <a:rPr lang="en-US" sz="1000" dirty="0"/>
              <a:t>P. Benson and </a:t>
            </a:r>
            <a:r>
              <a:rPr lang="en-US" sz="1000" dirty="0" smtClean="0"/>
              <a:t>J. </a:t>
            </a:r>
            <a:r>
              <a:rPr lang="en-US" sz="1000" dirty="0" err="1" smtClean="0"/>
              <a:t>Pleiss</a:t>
            </a:r>
            <a:r>
              <a:rPr lang="en-US" sz="1000" dirty="0" smtClean="0"/>
              <a:t>, </a:t>
            </a:r>
            <a:r>
              <a:rPr lang="en-US" sz="1000" i="1" dirty="0" smtClean="0"/>
              <a:t>J</a:t>
            </a:r>
            <a:r>
              <a:rPr lang="en-US" sz="1000" i="1" dirty="0"/>
              <a:t>. Chem. Theory. </a:t>
            </a:r>
            <a:r>
              <a:rPr lang="en-US" sz="1000" i="1" dirty="0" err="1"/>
              <a:t>Comput</a:t>
            </a:r>
            <a:r>
              <a:rPr lang="en-US" sz="1000" dirty="0"/>
              <a:t>. </a:t>
            </a:r>
            <a:r>
              <a:rPr lang="en-US" sz="1000" b="1" dirty="0"/>
              <a:t>2014</a:t>
            </a:r>
            <a:r>
              <a:rPr lang="en-US" sz="1000" dirty="0"/>
              <a:t>, </a:t>
            </a:r>
            <a:r>
              <a:rPr lang="en-US" sz="1000" i="1" dirty="0"/>
              <a:t>10</a:t>
            </a:r>
            <a:r>
              <a:rPr lang="en-US" sz="1000" dirty="0"/>
              <a:t>, 5206-5214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308941" y="4310337"/>
            <a:ext cx="4151443" cy="1571332"/>
            <a:chOff x="4951146" y="4651829"/>
            <a:chExt cx="4151443" cy="1571332"/>
          </a:xfrm>
        </p:grpSpPr>
        <p:sp>
          <p:nvSpPr>
            <p:cNvPr id="36" name="Losange 35"/>
            <p:cNvSpPr/>
            <p:nvPr/>
          </p:nvSpPr>
          <p:spPr>
            <a:xfrm>
              <a:off x="4951146" y="4651829"/>
              <a:ext cx="2056588" cy="728999"/>
            </a:xfrm>
            <a:prstGeom prst="diamond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092250" y="4792235"/>
              <a:ext cx="18686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Water </a:t>
              </a:r>
              <a:r>
                <a:rPr lang="en-US" sz="1200" dirty="0" smtClean="0"/>
                <a:t>&lt; </a:t>
              </a:r>
              <a:r>
                <a:rPr lang="en-US" sz="1200" dirty="0"/>
                <a:t>3.0 </a:t>
              </a:r>
              <a:r>
                <a:rPr lang="en-US" sz="1200" dirty="0">
                  <a:latin typeface="Calibri" panose="020F0502020204030204" pitchFamily="34" charset="0"/>
                </a:rPr>
                <a:t>Å</a:t>
              </a:r>
              <a:r>
                <a:rPr lang="en-US" sz="1200" dirty="0" smtClean="0"/>
                <a:t> of the contact residue</a:t>
              </a:r>
              <a:endParaRPr lang="en-US" sz="12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954543" y="5761496"/>
              <a:ext cx="205718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Water binding reaction can be selected</a:t>
              </a:r>
              <a:endParaRPr lang="en-US" sz="1200" dirty="0"/>
            </a:p>
          </p:txBody>
        </p:sp>
        <p:cxnSp>
          <p:nvCxnSpPr>
            <p:cNvPr id="39" name="Connecteur droit avec flèche 38"/>
            <p:cNvCxnSpPr>
              <a:stCxn id="36" idx="2"/>
              <a:endCxn id="38" idx="0"/>
            </p:cNvCxnSpPr>
            <p:nvPr/>
          </p:nvCxnSpPr>
          <p:spPr>
            <a:xfrm>
              <a:off x="5979440" y="5380828"/>
              <a:ext cx="3698" cy="3806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7045400" y="5761495"/>
              <a:ext cx="205718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Water binding reaction can not be selected</a:t>
              </a:r>
              <a:endParaRPr lang="en-US" sz="1200" dirty="0"/>
            </a:p>
          </p:txBody>
        </p:sp>
        <p:cxnSp>
          <p:nvCxnSpPr>
            <p:cNvPr id="41" name="Connecteur droit 40"/>
            <p:cNvCxnSpPr/>
            <p:nvPr/>
          </p:nvCxnSpPr>
          <p:spPr>
            <a:xfrm>
              <a:off x="7011732" y="5009977"/>
              <a:ext cx="10677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endCxn id="40" idx="0"/>
            </p:cNvCxnSpPr>
            <p:nvPr/>
          </p:nvCxnSpPr>
          <p:spPr>
            <a:xfrm>
              <a:off x="8069996" y="5009977"/>
              <a:ext cx="3999" cy="7515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5975371" y="5368126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yes</a:t>
              </a:r>
              <a:endParaRPr lang="en-US" sz="12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992682" y="4739329"/>
              <a:ext cx="448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</a:t>
              </a:r>
              <a:endParaRPr lang="en-US" sz="12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scheme with water binding event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561303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several reactions are selected at the same time, the reaction weights will be considered.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reaction with a high reaction weight has more probability to be selected than a reaction with a low reaction weight.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4nd CREST meeting - 07/30/2015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9E42-8FC7-4CB5-BD60-E0B35E1ED2DE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675290" y="1075314"/>
            <a:ext cx="7969162" cy="3616035"/>
            <a:chOff x="745628" y="1620437"/>
            <a:chExt cx="7969162" cy="3616035"/>
          </a:xfrm>
        </p:grpSpPr>
        <p:pic>
          <p:nvPicPr>
            <p:cNvPr id="9" name="Espace réservé du contenu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305" y="2124185"/>
              <a:ext cx="7644485" cy="3112287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2820470" y="2788240"/>
              <a:ext cx="415944" cy="401995"/>
            </a:xfrm>
            <a:prstGeom prst="ellipse">
              <a:avLst/>
            </a:prstGeom>
            <a:solidFill>
              <a:srgbClr val="FFC5C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118175" y="3767045"/>
              <a:ext cx="415944" cy="401995"/>
            </a:xfrm>
            <a:prstGeom prst="ellipse">
              <a:avLst/>
            </a:prstGeom>
            <a:solidFill>
              <a:srgbClr val="ABDB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3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6559056" y="2892444"/>
              <a:ext cx="415944" cy="401995"/>
            </a:xfrm>
            <a:prstGeom prst="ellipse">
              <a:avLst/>
            </a:prstGeom>
            <a:solidFill>
              <a:srgbClr val="F7A5F9"/>
            </a:solidFill>
            <a:ln>
              <a:solidFill>
                <a:srgbClr val="BA0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4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1840935" y="2509011"/>
              <a:ext cx="415944" cy="401995"/>
            </a:xfrm>
            <a:prstGeom prst="ellipse">
              <a:avLst/>
            </a:prstGeom>
            <a:solidFill>
              <a:srgbClr val="C9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5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3249693" y="4169041"/>
              <a:ext cx="415944" cy="401995"/>
            </a:xfrm>
            <a:prstGeom prst="ellipse">
              <a:avLst/>
            </a:prstGeom>
            <a:solidFill>
              <a:srgbClr val="ABFFD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2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Flèche vers le bas 14"/>
            <p:cNvSpPr/>
            <p:nvPr/>
          </p:nvSpPr>
          <p:spPr>
            <a:xfrm rot="10800000" flipV="1">
              <a:off x="2220000" y="2518145"/>
              <a:ext cx="354490" cy="540189"/>
            </a:xfrm>
            <a:prstGeom prst="downArrow">
              <a:avLst>
                <a:gd name="adj1" fmla="val 31132"/>
                <a:gd name="adj2" fmla="val 50000"/>
              </a:avLst>
            </a:prstGeom>
            <a:solidFill>
              <a:srgbClr val="C9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184" y="1620437"/>
              <a:ext cx="742165" cy="797611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7415264" y="2892443"/>
              <a:ext cx="415945" cy="401994"/>
            </a:xfrm>
            <a:prstGeom prst="ellipse">
              <a:avLst/>
            </a:prstGeom>
            <a:solidFill>
              <a:srgbClr val="ABFFD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2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584015" y="3456488"/>
              <a:ext cx="828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21.71 </a:t>
              </a:r>
            </a:p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[kcal/mol]</a:t>
              </a:r>
              <a:endParaRPr lang="en-US" sz="1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484824" y="4122851"/>
              <a:ext cx="76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19.82</a:t>
              </a:r>
            </a:p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[kcal/mol]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562416" y="3294437"/>
              <a:ext cx="8799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33.70 [kcal/mol]</a:t>
              </a:r>
              <a:endParaRPr lang="en-US" sz="1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443683" y="1966122"/>
              <a:ext cx="76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19.82</a:t>
              </a:r>
            </a:p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[kcal/mol]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422990" y="2673338"/>
              <a:ext cx="823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15.23 [kcal/mol]</a:t>
              </a:r>
              <a:endParaRPr lang="en-US" sz="1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正方形/長方形 59"/>
            <p:cNvSpPr/>
            <p:nvPr/>
          </p:nvSpPr>
          <p:spPr>
            <a:xfrm>
              <a:off x="4640980" y="4343232"/>
              <a:ext cx="890287" cy="3281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Elongation</a:t>
              </a:r>
              <a:endParaRPr kumimoji="1" lang="ja-JP" altLang="en-US" sz="1200" b="1" dirty="0"/>
            </a:p>
          </p:txBody>
        </p:sp>
        <p:sp>
          <p:nvSpPr>
            <p:cNvPr id="26" name="正方形/長方形 61"/>
            <p:cNvSpPr/>
            <p:nvPr/>
          </p:nvSpPr>
          <p:spPr>
            <a:xfrm>
              <a:off x="4604656" y="2577193"/>
              <a:ext cx="890286" cy="328168"/>
            </a:xfrm>
            <a:prstGeom prst="rect">
              <a:avLst/>
            </a:prstGeom>
            <a:solidFill>
              <a:srgbClr val="BA0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Chain end activation</a:t>
              </a:r>
              <a:endParaRPr kumimoji="1" lang="ja-JP" altLang="en-US" sz="1200" b="1" dirty="0"/>
            </a:p>
          </p:txBody>
        </p:sp>
        <p:sp>
          <p:nvSpPr>
            <p:cNvPr id="27" name="正方形/長方形 62"/>
            <p:cNvSpPr/>
            <p:nvPr/>
          </p:nvSpPr>
          <p:spPr>
            <a:xfrm>
              <a:off x="7223319" y="2477349"/>
              <a:ext cx="890286" cy="3264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b="1" dirty="0" smtClean="0"/>
                <a:t>Termination</a:t>
              </a:r>
              <a:endParaRPr kumimoji="1" lang="ja-JP" altLang="en-US" sz="1000" b="1" dirty="0"/>
            </a:p>
          </p:txBody>
        </p:sp>
        <p:sp>
          <p:nvSpPr>
            <p:cNvPr id="28" name="正方形/長方形 60"/>
            <p:cNvSpPr/>
            <p:nvPr/>
          </p:nvSpPr>
          <p:spPr>
            <a:xfrm>
              <a:off x="2665749" y="2422598"/>
              <a:ext cx="890288" cy="3281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Activation</a:t>
              </a:r>
              <a:endParaRPr kumimoji="1" lang="ja-JP" altLang="en-US" sz="1200" b="1" dirty="0"/>
            </a:p>
          </p:txBody>
        </p:sp>
        <p:sp>
          <p:nvSpPr>
            <p:cNvPr id="29" name="正方形/長方形 59"/>
            <p:cNvSpPr/>
            <p:nvPr/>
          </p:nvSpPr>
          <p:spPr>
            <a:xfrm>
              <a:off x="836895" y="2544800"/>
              <a:ext cx="890287" cy="32816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Ligand</a:t>
              </a:r>
            </a:p>
            <a:p>
              <a:pPr algn="ctr"/>
              <a:r>
                <a:rPr kumimoji="1" lang="en-US" altLang="ja-JP" sz="1200" b="1" dirty="0" smtClean="0"/>
                <a:t>binding</a:t>
              </a:r>
              <a:endParaRPr kumimoji="1" lang="ja-JP" altLang="en-US" sz="1200" b="1" dirty="0"/>
            </a:p>
          </p:txBody>
        </p:sp>
        <p:sp>
          <p:nvSpPr>
            <p:cNvPr id="30" name="正方形/長方形 62"/>
            <p:cNvSpPr/>
            <p:nvPr/>
          </p:nvSpPr>
          <p:spPr>
            <a:xfrm>
              <a:off x="1603764" y="4180875"/>
              <a:ext cx="890286" cy="3264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b="1" dirty="0" smtClean="0"/>
                <a:t>Termination</a:t>
              </a:r>
              <a:endParaRPr kumimoji="1" lang="ja-JP" altLang="en-US" sz="1000" b="1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45628" y="4834477"/>
              <a:ext cx="415944" cy="401995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6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正方形/長方形 59"/>
            <p:cNvSpPr/>
            <p:nvPr/>
          </p:nvSpPr>
          <p:spPr>
            <a:xfrm>
              <a:off x="1279045" y="4889805"/>
              <a:ext cx="890287" cy="3281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/>
                <a:t>Water</a:t>
              </a:r>
            </a:p>
            <a:p>
              <a:pPr algn="ctr"/>
              <a:r>
                <a:rPr kumimoji="1" lang="en-US" altLang="ja-JP" sz="1200" b="1" dirty="0" smtClean="0"/>
                <a:t>binding</a:t>
              </a:r>
              <a:endParaRPr kumimoji="1" lang="ja-JP" altLang="en-US" sz="1200" b="1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weight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2555" y="940904"/>
            <a:ext cx="8332237" cy="54154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Reaction weights are estimated from the reaction activation energy.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weight the binding events, we consider the self-diffusion </a:t>
            </a:r>
            <a:r>
              <a:rPr lang="en-US" dirty="0" smtClean="0"/>
              <a:t>coefficient.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molecule binding should occur less often than the chemical reactions. </a:t>
            </a: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4nd CREST meeting - 07/30/2015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9E42-8FC7-4CB5-BD60-E0B35E1ED2D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36857"/>
              </p:ext>
            </p:extLst>
          </p:nvPr>
        </p:nvGraphicFramePr>
        <p:xfrm>
          <a:off x="219074" y="1371283"/>
          <a:ext cx="875538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021"/>
                <a:gridCol w="1379220"/>
                <a:gridCol w="1318260"/>
                <a:gridCol w="2523096"/>
                <a:gridCol w="14697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Reaction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Ea</a:t>
                      </a:r>
                      <a:r>
                        <a:rPr lang="en-US" sz="1400" dirty="0" smtClean="0"/>
                        <a:t> (kcal.mol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effectLst/>
                        </a:rPr>
                        <a:t>exp</a:t>
                      </a:r>
                      <a:r>
                        <a:rPr lang="en-US" sz="1400" u="none" strike="noStrike" dirty="0" smtClean="0">
                          <a:effectLst/>
                        </a:rPr>
                        <a:t>(-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Ea</a:t>
                      </a:r>
                      <a:r>
                        <a:rPr lang="en-US" sz="1400" u="none" strike="noStrike" dirty="0" smtClean="0">
                          <a:effectLst/>
                        </a:rPr>
                        <a:t>/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K</a:t>
                      </a:r>
                      <a:r>
                        <a:rPr lang="en-US" sz="1400" u="none" strike="noStrike" baseline="-25000" dirty="0" err="1" smtClean="0">
                          <a:effectLst/>
                        </a:rPr>
                        <a:t>b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T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Relative reaction probability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Reaction</a:t>
                      </a:r>
                      <a:r>
                        <a:rPr lang="en-US" sz="1400" baseline="0" dirty="0" smtClean="0"/>
                        <a:t> weight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 Activation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21.71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8.38</a:t>
                      </a:r>
                      <a:r>
                        <a:rPr lang="en-US" sz="1400" baseline="0" dirty="0" smtClean="0"/>
                        <a:t> ×10</a:t>
                      </a:r>
                      <a:r>
                        <a:rPr lang="en-US" sz="1400" baseline="30000" dirty="0" smtClean="0"/>
                        <a:t>-13</a:t>
                      </a:r>
                      <a:endParaRPr lang="en-US" sz="14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1.0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×10</a:t>
                      </a:r>
                      <a:r>
                        <a:rPr lang="en-US" sz="1400" baseline="30000" dirty="0" smtClean="0"/>
                        <a:t>-4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1.0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×10</a:t>
                      </a:r>
                      <a:r>
                        <a:rPr lang="en-US" sz="1400" baseline="30000" dirty="0" smtClean="0"/>
                        <a:t>-4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Termination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19.82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9.43 ×10</a:t>
                      </a:r>
                      <a:r>
                        <a:rPr lang="en-US" sz="1400" baseline="30000" dirty="0" smtClean="0"/>
                        <a:t>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/>
                        <a:t>1.0 ×10</a:t>
                      </a:r>
                      <a:r>
                        <a:rPr lang="en-US" sz="1400" baseline="30000" smtClean="0"/>
                        <a:t>-3</a:t>
                      </a:r>
                      <a:endParaRPr lang="en-US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1.0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×10</a:t>
                      </a:r>
                      <a:r>
                        <a:rPr lang="en-US" sz="1400" baseline="30000" dirty="0" smtClean="0"/>
                        <a:t>-3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 Elongation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33.70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1.79 ×10</a:t>
                      </a:r>
                      <a:r>
                        <a:rPr lang="en-US" sz="1400" baseline="30000" dirty="0" smtClean="0"/>
                        <a:t>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1.0 ×10</a:t>
                      </a:r>
                      <a:r>
                        <a:rPr lang="en-US" sz="1400" baseline="30000" dirty="0" smtClean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1.0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×</a:t>
                      </a:r>
                      <a:r>
                        <a:rPr lang="en-US" sz="1400" baseline="0" dirty="0" smtClean="0"/>
                        <a:t>10</a:t>
                      </a:r>
                      <a:r>
                        <a:rPr lang="en-US" sz="1400" baseline="30000" dirty="0" smtClean="0"/>
                        <a:t>-10</a:t>
                      </a:r>
                      <a:endParaRPr lang="en-US" sz="140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 Chain end activation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15.23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3.37 ×10</a:t>
                      </a:r>
                      <a:r>
                        <a:rPr lang="en-US" sz="1400" baseline="30000" dirty="0" smtClean="0"/>
                        <a:t>-09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45313"/>
              </p:ext>
            </p:extLst>
          </p:nvPr>
        </p:nvGraphicFramePr>
        <p:xfrm>
          <a:off x="382555" y="4587715"/>
          <a:ext cx="833223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5454"/>
                <a:gridCol w="3051313"/>
                <a:gridCol w="2256182"/>
                <a:gridCol w="14492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Reaction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self-diffusion coefficient (10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5 </a:t>
                      </a:r>
                      <a:r>
                        <a:rPr lang="en-US" sz="1400" u="none" strike="noStrike" dirty="0" smtClean="0">
                          <a:effectLst/>
                        </a:rPr>
                        <a:t>cm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1400" u="none" strike="noStrike" dirty="0" smtClean="0">
                          <a:effectLst/>
                        </a:rPr>
                        <a:t>.s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-1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*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Relative reaction probability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Reaction</a:t>
                      </a:r>
                      <a:r>
                        <a:rPr lang="en-US" sz="1400" baseline="0" dirty="0" smtClean="0"/>
                        <a:t> weight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400" dirty="0" smtClean="0"/>
                        <a:t>-lactam binding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5.27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0.39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4.0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smtClean="0"/>
                        <a:t>×</a:t>
                      </a:r>
                      <a:r>
                        <a:rPr lang="en-US" sz="1400" baseline="0" smtClean="0"/>
                        <a:t>10</a:t>
                      </a:r>
                      <a:r>
                        <a:rPr lang="en-US" sz="1400" baseline="30000" smtClean="0"/>
                        <a:t>-12</a:t>
                      </a:r>
                      <a:endParaRPr lang="en-US" sz="1400" baseline="300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Water binding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13.34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1.0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×</a:t>
                      </a:r>
                      <a:r>
                        <a:rPr lang="en-US" sz="1400" baseline="0" dirty="0" smtClean="0"/>
                        <a:t>10</a:t>
                      </a:r>
                      <a:r>
                        <a:rPr lang="en-US" sz="1400" baseline="30000" dirty="0" smtClean="0"/>
                        <a:t>-11</a:t>
                      </a:r>
                      <a:endParaRPr lang="en-US" sz="1400" baseline="300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31584" y="5724573"/>
            <a:ext cx="758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*</a:t>
            </a:r>
            <a:r>
              <a:rPr lang="en-US" sz="1400" dirty="0" smtClean="0"/>
              <a:t>Self-diffusion coefficient computed from 276 molecules in the toluene solvent.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Rétrospective">
  <a:themeElements>
    <a:clrScheme name="Personnalisé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C7A2E3"/>
      </a:accent2>
      <a:accent3>
        <a:srgbClr val="75BDA7"/>
      </a:accent3>
      <a:accent4>
        <a:srgbClr val="BE16F2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49342</TotalTime>
  <Words>1510</Words>
  <Application>Microsoft Office PowerPoint</Application>
  <PresentationFormat>Affichage à l'écran (4:3)</PresentationFormat>
  <Paragraphs>380</Paragraphs>
  <Slides>18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MS Mincho</vt:lpstr>
      <vt:lpstr>ＭＳ Ｐゴシック</vt:lpstr>
      <vt:lpstr>Arial</vt:lpstr>
      <vt:lpstr>Calibri</vt:lpstr>
      <vt:lpstr>Calibri Light</vt:lpstr>
      <vt:lpstr>Helvetica</vt:lpstr>
      <vt:lpstr>Times</vt:lpstr>
      <vt:lpstr>Times New Roman</vt:lpstr>
      <vt:lpstr>Rétrospective</vt:lpstr>
      <vt:lpstr>Improvement of the hybrid MC/MD algorithm  to study the mechanism of CAL-B catalyzed ring-opening polymerization of β-lactam</vt:lpstr>
      <vt:lpstr>Synthesis of poly(β-alanine) catalyzed by CAL-B</vt:lpstr>
      <vt:lpstr>Computational details</vt:lpstr>
      <vt:lpstr>Reaction scheme</vt:lpstr>
      <vt:lpstr>Ligand binding process</vt:lpstr>
      <vt:lpstr>MC/MD simulation results</vt:lpstr>
      <vt:lpstr>Identifying Water Access Pathways</vt:lpstr>
      <vt:lpstr>Reaction scheme with water binding event</vt:lpstr>
      <vt:lpstr>Reaction weight</vt:lpstr>
      <vt:lpstr>MC/MD simulation results - Accepted Reaction</vt:lpstr>
      <vt:lpstr>MC/MD simulation results - Nature of the accepted chemical reaction</vt:lpstr>
      <vt:lpstr>MC/MD simulation results - Number and nature of the polymers obtained</vt:lpstr>
      <vt:lpstr>MC/MD simulation results</vt:lpstr>
      <vt:lpstr>MC/MD simulation results – trimer formation</vt:lpstr>
      <vt:lpstr>MC/MD simulation results</vt:lpstr>
      <vt:lpstr>Role of water molecule in the ε-CL polymerization</vt:lpstr>
      <vt:lpstr>Modification of the system setting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Barberot</dc:creator>
  <cp:lastModifiedBy>Barberot</cp:lastModifiedBy>
  <cp:revision>4635</cp:revision>
  <cp:lastPrinted>2015-07-30T02:21:38Z</cp:lastPrinted>
  <dcterms:created xsi:type="dcterms:W3CDTF">2014-07-22T01:23:06Z</dcterms:created>
  <dcterms:modified xsi:type="dcterms:W3CDTF">2015-08-26T01:01:11Z</dcterms:modified>
</cp:coreProperties>
</file>