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7" r:id="rId3"/>
    <p:sldId id="381" r:id="rId4"/>
    <p:sldId id="394" r:id="rId5"/>
    <p:sldId id="395" r:id="rId6"/>
    <p:sldId id="382" r:id="rId7"/>
    <p:sldId id="396" r:id="rId8"/>
    <p:sldId id="400" r:id="rId9"/>
    <p:sldId id="397" r:id="rId10"/>
    <p:sldId id="402" r:id="rId11"/>
    <p:sldId id="404" r:id="rId12"/>
    <p:sldId id="405" r:id="rId13"/>
  </p:sldIdLst>
  <p:sldSz cx="9144000" cy="6858000" type="screen4x3"/>
  <p:notesSz cx="6769100" cy="9906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47"/>
    <a:srgbClr val="B30D6C"/>
    <a:srgbClr val="007FDE"/>
    <a:srgbClr val="F791CB"/>
    <a:srgbClr val="FF0000"/>
    <a:srgbClr val="C59EE2"/>
    <a:srgbClr val="005A9E"/>
    <a:srgbClr val="B888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1" d="100"/>
          <a:sy n="13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53F0ED6-18D8-4484-B182-5E4D0DA451D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F903A-8D8F-4557-BF10-2631D397353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B079-7B2A-4C4D-92A8-363033FFED4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83100-E3BA-418E-90B7-8C94167F30F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9FF6-501B-450F-A75C-00902859D27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AE5E9-71BD-40AE-BD3A-F48128C0895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7EFF-F13D-4EB3-86F4-97FD5032ECF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AC00-D101-40EC-8FCF-5885CBF87A1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B7747-5F5D-4BBD-9410-6A8831446BB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F197-20F0-48C8-A44D-9EC2BB138B7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3311A-56B0-4404-B085-12410892A88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54E-2EBE-41C9-97B1-3099031AA0B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1A34-D0B5-4945-94F8-175C26CC08C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0A303B9-89E3-4634-BE46-0A25E6FE840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62BFBC-8E59-4BC1-9302-C90D090B7BA7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5725" y="1000125"/>
            <a:ext cx="8972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平成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22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年度第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回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CREST-JST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ワークショップ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268538" y="4786313"/>
            <a:ext cx="4606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 dirty="0">
                <a:latin typeface="Times New Roman" pitchFamily="18" charset="0"/>
              </a:rPr>
              <a:t>名古屋大学　竹中規雄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7524328" y="299837"/>
            <a:ext cx="1214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2010/10/5</a:t>
            </a:r>
            <a:endParaRPr lang="en-US" altLang="ja-JP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5775" y="2897188"/>
            <a:ext cx="81724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QM/MM-MD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シミュレーションの高精度化 その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~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OE-MD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法へのスムージングアルゴリズムの実装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~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27599" y="476672"/>
            <a:ext cx="58855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スムージングアルゴリズム適用後の勾配の時間変化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2055" y="988547"/>
            <a:ext cx="762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 smtClean="0"/>
              <a:t>　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平衡化後</a:t>
            </a:r>
            <a:r>
              <a:rPr kumimoji="1" lang="en-US" altLang="ja-JP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1000 step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のサンプリングを行い、スムージング領域に存在する</a:t>
            </a:r>
            <a:r>
              <a:rPr lang="ja-JP" altLang="en-US" sz="1600" dirty="0" smtClean="0">
                <a:solidFill>
                  <a:srgbClr val="007FDE"/>
                </a:solidFill>
                <a:latin typeface="Times New Roman" pitchFamily="18" charset="0"/>
                <a:cs typeface="Times New Roman" pitchFamily="18" charset="0"/>
              </a:rPr>
              <a:t>残基</a:t>
            </a:r>
            <a:r>
              <a:rPr lang="en-US" altLang="ja-JP" sz="1600" dirty="0" smtClean="0">
                <a:solidFill>
                  <a:srgbClr val="007FD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および</a:t>
            </a:r>
            <a:r>
              <a:rPr lang="ja-JP" altLang="en-US" sz="1600" dirty="0" smtClean="0">
                <a:solidFill>
                  <a:srgbClr val="B30D6C"/>
                </a:solidFill>
                <a:latin typeface="Times New Roman" pitchFamily="18" charset="0"/>
                <a:cs typeface="Times New Roman" pitchFamily="18" charset="0"/>
              </a:rPr>
              <a:t>残基</a:t>
            </a:r>
            <a:r>
              <a:rPr lang="en-US" altLang="ja-JP" sz="1600" dirty="0" smtClean="0">
                <a:solidFill>
                  <a:srgbClr val="B30D6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の</a:t>
            </a:r>
            <a:r>
              <a:rPr kumimoji="1" lang="ja-JP" altLang="en-US" sz="1600" u="sng" dirty="0" smtClean="0">
                <a:latin typeface="Times New Roman" pitchFamily="18" charset="0"/>
                <a:cs typeface="Times New Roman" pitchFamily="18" charset="0"/>
              </a:rPr>
              <a:t>溶媒水分子の酸素原子の</a:t>
            </a:r>
            <a:r>
              <a:rPr kumimoji="1" lang="en-US" altLang="ja-JP" sz="160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ja-JP" altLang="en-US" sz="1600" u="sng" dirty="0" smtClean="0">
                <a:latin typeface="Times New Roman" pitchFamily="18" charset="0"/>
                <a:cs typeface="Times New Roman" pitchFamily="18" charset="0"/>
              </a:rPr>
              <a:t>座標</a:t>
            </a:r>
            <a:r>
              <a:rPr lang="en-US" altLang="ja-JP" sz="1600" u="sng" dirty="0" smtClean="0">
                <a:latin typeface="Times New Roman" pitchFamily="18" charset="0"/>
                <a:cs typeface="Times New Roman" pitchFamily="18" charset="0"/>
              </a:rPr>
              <a:t>(O</a:t>
            </a:r>
            <a:r>
              <a:rPr lang="en-US" altLang="ja-JP" sz="1600" i="1" u="sng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6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ja-JP" altLang="en-US" sz="1600" u="sng" dirty="0" smtClean="0">
                <a:latin typeface="Times New Roman" pitchFamily="18" charset="0"/>
                <a:cs typeface="Times New Roman" pitchFamily="18" charset="0"/>
              </a:rPr>
              <a:t>の勾配</a:t>
            </a:r>
            <a:r>
              <a:rPr kumimoji="1" lang="en-US" altLang="ja-JP" sz="16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eal,low</a:t>
            </a:r>
            <a:r>
              <a:rPr kumimoji="1" lang="en-US" altLang="ja-JP" sz="16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ja-JP" altLang="en-US" sz="1600" u="sng" dirty="0" smtClean="0">
                <a:latin typeface="Times New Roman" pitchFamily="18" charset="0"/>
                <a:cs typeface="Times New Roman" pitchFamily="18" charset="0"/>
              </a:rPr>
              <a:t>の時間変化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を求めた。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6940" y="5475517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図</a:t>
            </a:r>
            <a:r>
              <a:rPr kumimoji="1" lang="en-US" altLang="ja-JP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ja-JP" alt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残基</a:t>
            </a:r>
            <a:r>
              <a:rPr kumimoji="1" lang="en-US" altLang="ja-JP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の勾配のトラジェクトリ</a:t>
            </a:r>
            <a:endParaRPr kumimoji="1" lang="ja-JP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74072" y="5476011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図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1200" b="1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200" b="1" dirty="0" smtClean="0">
                <a:solidFill>
                  <a:srgbClr val="B30D6C"/>
                </a:solidFill>
                <a:latin typeface="Times New Roman" pitchFamily="18" charset="0"/>
                <a:cs typeface="Times New Roman" pitchFamily="18" charset="0"/>
              </a:rPr>
              <a:t>残基</a:t>
            </a:r>
            <a:r>
              <a:rPr lang="en-US" altLang="ja-JP" sz="1200" b="1" dirty="0" smtClean="0">
                <a:solidFill>
                  <a:srgbClr val="B30D6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ja-JP" altLang="en-US" sz="1200" b="1" dirty="0" smtClean="0">
                <a:latin typeface="Times New Roman" pitchFamily="18" charset="0"/>
                <a:cs typeface="Times New Roman" pitchFamily="18" charset="0"/>
              </a:rPr>
              <a:t>の勾配のトラジェクトリ</a:t>
            </a:r>
            <a:endParaRPr kumimoji="1" lang="ja-JP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91599"/>
            <a:ext cx="3923928" cy="31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線コネクタ 11"/>
          <p:cNvCxnSpPr/>
          <p:nvPr/>
        </p:nvCxnSpPr>
        <p:spPr>
          <a:xfrm rot="5400000">
            <a:off x="99191" y="3669963"/>
            <a:ext cx="288032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2032342" y="4024442"/>
            <a:ext cx="219899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>
            <a:off x="3072266" y="2281064"/>
            <a:ext cx="11914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下矢印 22"/>
          <p:cNvSpPr/>
          <p:nvPr/>
        </p:nvSpPr>
        <p:spPr>
          <a:xfrm rot="2601030">
            <a:off x="1641771" y="2013871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 rot="18818046">
            <a:off x="2796605" y="201121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57826" y="183651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accent1">
                    <a:lumMod val="75000"/>
                  </a:schemeClr>
                </a:solidFill>
              </a:rPr>
              <a:t>切り替わり</a:t>
            </a:r>
            <a:endParaRPr kumimoji="1" lang="ja-JP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rot="5400000">
            <a:off x="467544" y="3658841"/>
            <a:ext cx="288032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下矢印 26"/>
          <p:cNvSpPr/>
          <p:nvPr/>
        </p:nvSpPr>
        <p:spPr>
          <a:xfrm rot="1357306">
            <a:off x="1968637" y="208854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 rot="5400000">
            <a:off x="3940554" y="3653337"/>
            <a:ext cx="288032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746" y="2085788"/>
            <a:ext cx="39380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直線コネクタ 28"/>
          <p:cNvCxnSpPr/>
          <p:nvPr/>
        </p:nvCxnSpPr>
        <p:spPr>
          <a:xfrm rot="5400000">
            <a:off x="3840798" y="3669963"/>
            <a:ext cx="288032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5400000">
            <a:off x="6593785" y="4024442"/>
            <a:ext cx="219899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>
            <a:off x="7633709" y="2266905"/>
            <a:ext cx="11914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5400000">
            <a:off x="6939951" y="3669963"/>
            <a:ext cx="288032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014720" y="5733256"/>
            <a:ext cx="711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　スムージングアルゴリズム適用後の勾配の時間変化は連続的であり、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本アルゴリズムが非常に有効であることを示している。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-720266" y="349248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勾配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, kcal/mol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en-US" altLang="ja-JP" sz="16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Å</a:t>
            </a:r>
            <a:endParaRPr kumimoji="1" lang="ja-JP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3769169" y="3511751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勾配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, kcal/mol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en-US" altLang="ja-JP" sz="16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Å</a:t>
            </a:r>
            <a:endParaRPr kumimoji="1" lang="ja-JP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03648" y="5132253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Time step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86716" y="509257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(1 ps)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243711" y="510145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(1 ps)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11124" y="5131691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Time step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34909" y="260648"/>
            <a:ext cx="60741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スムージングへの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QM/MM-Ewald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法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の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影響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の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検証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0127" y="699953"/>
            <a:ext cx="7703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 smtClean="0"/>
              <a:t>　</a:t>
            </a:r>
            <a:r>
              <a:rPr lang="en-US" altLang="ja-JP" sz="16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1600" baseline="-25000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では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Ewald</a:t>
            </a:r>
            <a:r>
              <a:rPr lang="ja-JP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により遠距離の静電相互作用が考慮されているのに対して、</a:t>
            </a:r>
            <a:r>
              <a:rPr lang="en-US" altLang="ja-JP" sz="16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1600" baseline="-25000" dirty="0" err="1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では</a:t>
            </a:r>
            <a:r>
              <a:rPr lang="ja-JP" alt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カットオフ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を用いているため、相互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作用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する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溶媒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の数に違いがある。この違いがどの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程度</a:t>
            </a:r>
            <a:endParaRPr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影響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するのか調査するため、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QM/MM-Ewald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を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用いた場合に、スムージング領域に存在する</a:t>
            </a:r>
            <a:r>
              <a:rPr lang="ja-JP" altLang="en-US" sz="1600" dirty="0" smtClean="0">
                <a:solidFill>
                  <a:srgbClr val="007FDE"/>
                </a:solidFill>
                <a:latin typeface="Times New Roman" pitchFamily="18" charset="0"/>
                <a:cs typeface="Times New Roman" pitchFamily="18" charset="0"/>
              </a:rPr>
              <a:t>残基</a:t>
            </a:r>
            <a:r>
              <a:rPr lang="en-US" altLang="ja-JP" sz="1600" dirty="0" smtClean="0">
                <a:solidFill>
                  <a:srgbClr val="007FD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の</a:t>
            </a:r>
            <a:r>
              <a:rPr kumimoji="1" lang="ja-JP" altLang="en-US" sz="1600" u="sng" dirty="0" smtClean="0">
                <a:latin typeface="Times New Roman" pitchFamily="18" charset="0"/>
                <a:cs typeface="Times New Roman" pitchFamily="18" charset="0"/>
              </a:rPr>
              <a:t>溶媒水分子の酸素原子の</a:t>
            </a:r>
            <a:r>
              <a:rPr kumimoji="1" lang="en-US" altLang="ja-JP" sz="160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ja-JP" altLang="en-US" sz="1600" u="sng" dirty="0" smtClean="0">
                <a:latin typeface="Times New Roman" pitchFamily="18" charset="0"/>
                <a:cs typeface="Times New Roman" pitchFamily="18" charset="0"/>
              </a:rPr>
              <a:t>座標</a:t>
            </a:r>
            <a:r>
              <a:rPr lang="en-US" altLang="ja-JP" sz="1600" u="sng" dirty="0" smtClean="0">
                <a:latin typeface="Times New Roman" pitchFamily="18" charset="0"/>
                <a:cs typeface="Times New Roman" pitchFamily="18" charset="0"/>
              </a:rPr>
              <a:t>(O</a:t>
            </a:r>
            <a:r>
              <a:rPr lang="en-US" altLang="ja-JP" sz="1600" i="1" u="sng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6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ja-JP" altLang="en-US" sz="1600" u="sng" dirty="0" smtClean="0">
                <a:latin typeface="Times New Roman" pitchFamily="18" charset="0"/>
                <a:cs typeface="Times New Roman" pitchFamily="18" charset="0"/>
              </a:rPr>
              <a:t>の勾配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に関して解析を行った。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43392"/>
            <a:ext cx="372863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1457974" y="537177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Time step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96538" y="532311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(1 ps)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605840" y="362228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sz="1600" baseline="-25000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6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Å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0154" y="5694386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図</a:t>
            </a:r>
            <a:r>
              <a:rPr kumimoji="1" lang="en-US" altLang="ja-JP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残基</a:t>
            </a:r>
            <a:r>
              <a:rPr lang="en-US" altLang="ja-JP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sz="1200" b="1" dirty="0" smtClean="0">
                <a:latin typeface="Times New Roman" pitchFamily="18" charset="0"/>
                <a:cs typeface="Times New Roman" pitchFamily="18" charset="0"/>
              </a:rPr>
              <a:t>の距離のトラジェクトリ　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ja-JP" altLang="en-US" sz="1200" b="1" dirty="0" smtClean="0">
                <a:latin typeface="Times New Roman" pitchFamily="18" charset="0"/>
                <a:cs typeface="Times New Roman" pitchFamily="18" charset="0"/>
              </a:rPr>
              <a:t>境界領域のみ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117" y="2235307"/>
            <a:ext cx="36004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テキスト ボックス 11"/>
          <p:cNvSpPr txBox="1"/>
          <p:nvPr/>
        </p:nvSpPr>
        <p:spPr>
          <a:xfrm>
            <a:off x="4774072" y="552588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図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1200" b="1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残基</a:t>
            </a:r>
            <a:r>
              <a:rPr lang="en-US" altLang="ja-JP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sz="1200" b="1" dirty="0" smtClean="0">
                <a:latin typeface="Times New Roman" pitchFamily="18" charset="0"/>
                <a:cs typeface="Times New Roman" pitchFamily="18" charset="0"/>
              </a:rPr>
              <a:t>の勾配のトラジェクトリ</a:t>
            </a:r>
            <a:endParaRPr lang="en-US" altLang="ja-JP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en-US" altLang="ja-JP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初期構造は同じであるが、それ以降の構造は異なる</a:t>
            </a:r>
            <a:r>
              <a:rPr kumimoji="1" lang="en-US" altLang="ja-JP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69591" y="517381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(1 ps)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11124" y="5181569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Time step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14720" y="6021288"/>
            <a:ext cx="711455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　スムージングを行う場合、</a:t>
            </a:r>
            <a:r>
              <a:rPr kumimoji="1" lang="en-US" altLang="ja-JP" dirty="0" smtClean="0">
                <a:solidFill>
                  <a:srgbClr val="FF4747"/>
                </a:solidFill>
                <a:latin typeface="Times New Roman" pitchFamily="18" charset="0"/>
                <a:cs typeface="Times New Roman" pitchFamily="18" charset="0"/>
              </a:rPr>
              <a:t>QM/MM-Ewald</a:t>
            </a:r>
            <a:r>
              <a:rPr kumimoji="1" lang="ja-JP" altLang="en-US" dirty="0" smtClean="0">
                <a:solidFill>
                  <a:srgbClr val="FF4747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の影響は無視できない。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個別のトラジェクトリではなく、</a:t>
            </a:r>
            <a:r>
              <a:rPr lang="ja-JP" altLang="en-US" sz="1400" u="sng" dirty="0" smtClean="0">
                <a:latin typeface="Times New Roman" pitchFamily="18" charset="0"/>
                <a:cs typeface="Times New Roman" pitchFamily="18" charset="0"/>
              </a:rPr>
              <a:t>統計量への影響については今後調査予定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5" name="テキスト ボックス 23"/>
          <p:cNvSpPr txBox="1">
            <a:spLocks noChangeArrowheads="1"/>
          </p:cNvSpPr>
          <p:nvPr/>
        </p:nvSpPr>
        <p:spPr bwMode="auto">
          <a:xfrm>
            <a:off x="942752" y="836712"/>
            <a:ext cx="7258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今後の予定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9612" y="155679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・ </a:t>
            </a:r>
            <a:r>
              <a:rPr kumimoji="1" lang="en-US" altLang="ja-JP" dirty="0" smtClean="0">
                <a:solidFill>
                  <a:srgbClr val="FF4747"/>
                </a:solidFill>
                <a:latin typeface="Times New Roman" pitchFamily="18" charset="0"/>
                <a:cs typeface="Times New Roman" pitchFamily="18" charset="0"/>
              </a:rPr>
              <a:t>OE-MD</a:t>
            </a:r>
            <a:r>
              <a:rPr kumimoji="1" lang="ja-JP" altLang="en-US" dirty="0" smtClean="0">
                <a:solidFill>
                  <a:srgbClr val="FF4747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のプログラム開発はほぼ完了したので、本手法を具体的な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イオン化反応系や界面反応系などへ適用し、論文としてまとめる。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9331" y="2751387"/>
            <a:ext cx="72728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・ </a:t>
            </a:r>
            <a:r>
              <a:rPr kumimoji="1" lang="ja-JP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通常の</a:t>
            </a:r>
            <a:r>
              <a:rPr kumimoji="1" lang="en-US" altLang="ja-JP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QM/MM-MD</a:t>
            </a:r>
            <a:r>
              <a:rPr kumimoji="1" lang="ja-JP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および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OE-MD</a:t>
            </a:r>
            <a:r>
              <a:rPr kumimoji="1"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において、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水溶液中振動解析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を高速に行うため、</a:t>
            </a: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Gaussian09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とのインターフェイスを利用したプログラム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の開発を行う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u="sng" dirty="0" smtClean="0">
                <a:latin typeface="Times New Roman" pitchFamily="18" charset="0"/>
                <a:cs typeface="Times New Roman" pitchFamily="18" charset="0"/>
              </a:rPr>
              <a:t>QM/MM-MD</a:t>
            </a:r>
            <a:r>
              <a:rPr lang="ja-JP" altLang="en-US" u="sng" dirty="0" smtClean="0">
                <a:latin typeface="Times New Roman" pitchFamily="18" charset="0"/>
                <a:cs typeface="Times New Roman" pitchFamily="18" charset="0"/>
              </a:rPr>
              <a:t>法のアルゴリズムについては以前報告済み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612" y="4437112"/>
            <a:ext cx="69847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・ 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OE-MD</a:t>
            </a:r>
            <a:r>
              <a:rPr kumimoji="1"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で用いる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PM6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法の計算精度をアップグレードするため、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 </a:t>
            </a:r>
            <a:r>
              <a:rPr lang="en-US" altLang="ja-JP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NDDO-SSRP</a:t>
            </a:r>
            <a:r>
              <a:rPr lang="ja-JP" alt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を単分子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(QM)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からクラスター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(QM)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へ拡張する。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u="sng" dirty="0" smtClean="0">
                <a:latin typeface="Times New Roman" pitchFamily="18" charset="0"/>
                <a:cs typeface="Times New Roman" pitchFamily="18" charset="0"/>
              </a:rPr>
              <a:t>PM6</a:t>
            </a:r>
            <a:r>
              <a:rPr lang="ja-JP" altLang="en-US" u="sng" dirty="0" smtClean="0">
                <a:latin typeface="Times New Roman" pitchFamily="18" charset="0"/>
                <a:cs typeface="Times New Roman" pitchFamily="18" charset="0"/>
              </a:rPr>
              <a:t>法は、グリシン</a:t>
            </a:r>
            <a:r>
              <a:rPr lang="en-US" altLang="ja-JP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ja-JP" altLang="en-US" u="sng" dirty="0" smtClean="0">
                <a:latin typeface="Times New Roman" pitchFamily="18" charset="0"/>
                <a:cs typeface="Times New Roman" pitchFamily="18" charset="0"/>
              </a:rPr>
              <a:t>水分子系への適用においては十分に有効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A11386-C334-4002-8D4C-E0D9EDFFA0D3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5" name="テキスト ボックス 23"/>
          <p:cNvSpPr txBox="1">
            <a:spLocks noChangeArrowheads="1"/>
          </p:cNvSpPr>
          <p:nvPr/>
        </p:nvSpPr>
        <p:spPr bwMode="auto">
          <a:xfrm>
            <a:off x="2057400" y="692696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今回のワークショップの目的</a:t>
            </a:r>
          </a:p>
        </p:txBody>
      </p:sp>
      <p:sp>
        <p:nvSpPr>
          <p:cNvPr id="7" name="テキスト ボックス 23"/>
          <p:cNvSpPr txBox="1">
            <a:spLocks noChangeArrowheads="1"/>
          </p:cNvSpPr>
          <p:nvPr/>
        </p:nvSpPr>
        <p:spPr bwMode="auto">
          <a:xfrm>
            <a:off x="2011362" y="4020702"/>
            <a:ext cx="512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ワークショップの内容</a:t>
            </a:r>
          </a:p>
        </p:txBody>
      </p:sp>
      <p:sp>
        <p:nvSpPr>
          <p:cNvPr id="6149" name="テキスト ボックス 8"/>
          <p:cNvSpPr txBox="1">
            <a:spLocks noChangeArrowheads="1"/>
          </p:cNvSpPr>
          <p:nvPr/>
        </p:nvSpPr>
        <p:spPr bwMode="auto">
          <a:xfrm>
            <a:off x="899592" y="1412776"/>
            <a:ext cx="73448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レイヤー</a:t>
            </a:r>
            <a:r>
              <a:rPr lang="en-US" altLang="ja-JP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ONIOM-EE-MD(OE-MD)</a:t>
            </a:r>
            <a:r>
              <a:rPr lang="ja-JP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の高精度化のため、溶媒水分子の入れ替えを考慮した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スムージングアルゴリズム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の実装を行い、本アルゴリズムの有効性を検証した。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テキスト ボックス 11"/>
          <p:cNvSpPr txBox="1">
            <a:spLocks noChangeArrowheads="1"/>
          </p:cNvSpPr>
          <p:nvPr/>
        </p:nvSpPr>
        <p:spPr bwMode="auto">
          <a:xfrm>
            <a:off x="2554428" y="4719573"/>
            <a:ext cx="40282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・ スムージングアルゴリズムの実装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・ テスト計算結果と考察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・ 今後の予定</a:t>
            </a: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38" name="テキスト ボックス 23"/>
          <p:cNvSpPr txBox="1">
            <a:spLocks noChangeArrowheads="1"/>
          </p:cNvSpPr>
          <p:nvPr/>
        </p:nvSpPr>
        <p:spPr bwMode="auto">
          <a:xfrm>
            <a:off x="942752" y="304190"/>
            <a:ext cx="7258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レイヤー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ONIOM-EE-MD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法の概要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962" y="3717032"/>
            <a:ext cx="133858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6448" y="3667357"/>
            <a:ext cx="195200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2093576" y="453814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481789" y="3947570"/>
            <a:ext cx="1440160" cy="136815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902512" y="4099405"/>
            <a:ext cx="1008112" cy="10081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718" y="3675176"/>
            <a:ext cx="2214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円/楕円 10"/>
          <p:cNvSpPr/>
          <p:nvPr/>
        </p:nvSpPr>
        <p:spPr>
          <a:xfrm>
            <a:off x="4040782" y="4251240"/>
            <a:ext cx="1008112" cy="10081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4850" y="5741075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気液界面系への適用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4320" y="574833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酵素反応系への適用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462" y="5734380"/>
            <a:ext cx="2709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溶液中イオン化反応への適用</a:t>
            </a:r>
            <a:endParaRPr kumimoji="1" lang="ja-JP" altLang="en-US" sz="1400" dirty="0"/>
          </a:p>
        </p:txBody>
      </p:sp>
      <p:graphicFrame>
        <p:nvGraphicFramePr>
          <p:cNvPr id="15" name="Object 31"/>
          <p:cNvGraphicFramePr>
            <a:graphicFrameLocks noChangeAspect="1"/>
          </p:cNvGraphicFramePr>
          <p:nvPr/>
        </p:nvGraphicFramePr>
        <p:xfrm>
          <a:off x="1985283" y="1254808"/>
          <a:ext cx="5037138" cy="496887"/>
        </p:xfrm>
        <a:graphic>
          <a:graphicData uri="http://schemas.openxmlformats.org/presentationml/2006/ole">
            <p:oleObj spid="_x0000_s1027" name="Equation" r:id="rId6" imgW="2831760" imgH="279360" progId="Equation.DSMT4">
              <p:embed/>
            </p:oleObj>
          </a:graphicData>
        </a:graphic>
      </p:graphicFrame>
      <p:cxnSp>
        <p:nvCxnSpPr>
          <p:cNvPr id="16" name="直線コネクタ 15"/>
          <p:cNvCxnSpPr/>
          <p:nvPr/>
        </p:nvCxnSpPr>
        <p:spPr>
          <a:xfrm>
            <a:off x="3280683" y="1732645"/>
            <a:ext cx="10001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3552146" y="1731058"/>
            <a:ext cx="428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200" b="1">
                <a:solidFill>
                  <a:srgbClr val="FF0000"/>
                </a:solidFill>
              </a:rPr>
              <a:t>①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4611008" y="1732645"/>
            <a:ext cx="92868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4852308" y="1732645"/>
            <a:ext cx="428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200" b="1">
                <a:solidFill>
                  <a:srgbClr val="0070C0"/>
                </a:solidFill>
              </a:rPr>
              <a:t>②</a:t>
            </a:r>
          </a:p>
        </p:txBody>
      </p:sp>
      <p:cxnSp>
        <p:nvCxnSpPr>
          <p:cNvPr id="20" name="直線コネクタ 19"/>
          <p:cNvCxnSpPr/>
          <p:nvPr/>
        </p:nvCxnSpPr>
        <p:spPr>
          <a:xfrm>
            <a:off x="5873071" y="1732645"/>
            <a:ext cx="1000125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3"/>
          <p:cNvSpPr txBox="1">
            <a:spLocks noChangeArrowheads="1"/>
          </p:cNvSpPr>
          <p:nvPr/>
        </p:nvSpPr>
        <p:spPr bwMode="auto">
          <a:xfrm>
            <a:off x="6128658" y="1740583"/>
            <a:ext cx="428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200" b="1">
                <a:solidFill>
                  <a:srgbClr val="00B050"/>
                </a:solidFill>
              </a:rPr>
              <a:t>③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437971" y="1183370"/>
            <a:ext cx="2598737" cy="857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テキスト ボックス 16"/>
          <p:cNvSpPr txBox="1">
            <a:spLocks noChangeArrowheads="1"/>
          </p:cNvSpPr>
          <p:nvPr/>
        </p:nvSpPr>
        <p:spPr bwMode="auto">
          <a:xfrm>
            <a:off x="4525283" y="2040620"/>
            <a:ext cx="2350973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en-US" altLang="ja-JP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Embedding</a:t>
            </a:r>
            <a:r>
              <a:rPr lang="ja-JP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(EE)</a:t>
            </a:r>
            <a:r>
              <a:rPr lang="ja-JP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endParaRPr lang="en-US" altLang="ja-JP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ja-JP" altLang="en-US" sz="1200" u="sng" dirty="0" smtClean="0">
                <a:latin typeface="Times New Roman" pitchFamily="18" charset="0"/>
                <a:cs typeface="Times New Roman" pitchFamily="18" charset="0"/>
              </a:rPr>
              <a:t>内側の</a:t>
            </a:r>
            <a:r>
              <a:rPr lang="en-US" altLang="ja-JP" sz="1200" u="sng" dirty="0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lang="ja-JP" altLang="en-US" sz="1200" u="sng" dirty="0" smtClean="0">
                <a:latin typeface="Times New Roman" pitchFamily="18" charset="0"/>
                <a:cs typeface="Times New Roman" pitchFamily="18" charset="0"/>
              </a:rPr>
              <a:t>領域の計算の際に、周りの環境の影響を考慮する。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42098" y="3090446"/>
            <a:ext cx="3744416" cy="33855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QM/MM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間の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LJ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パラメータ依存性の緩和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70490" y="3083189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＋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04048" y="3083189"/>
            <a:ext cx="3182866" cy="33855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活性中心の周りの環境の分極効果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37813" y="2104390"/>
            <a:ext cx="3058421" cy="723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en-US" altLang="ja-JP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QM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領域を低コストで大幅に拡張可能 </a:t>
            </a:r>
            <a:endParaRPr kumimoji="1" lang="en-US" altLang="ja-JP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1200" u="sng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ja-JP" altLang="en-US" sz="1200" u="sng" dirty="0" smtClean="0">
                <a:latin typeface="Times New Roman" pitchFamily="18" charset="0"/>
                <a:cs typeface="Times New Roman" pitchFamily="18" charset="0"/>
              </a:rPr>
              <a:t>数百原子程度を</a:t>
            </a:r>
            <a:r>
              <a:rPr lang="en-US" altLang="ja-JP" sz="1200" u="sng" dirty="0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lang="ja-JP" altLang="en-US" sz="1200" u="sng" dirty="0" smtClean="0">
                <a:latin typeface="Times New Roman" pitchFamily="18" charset="0"/>
                <a:cs typeface="Times New Roman" pitchFamily="18" charset="0"/>
              </a:rPr>
              <a:t>で扱ったとしても溶質のみの</a:t>
            </a:r>
            <a:r>
              <a:rPr lang="en-US" altLang="ja-JP" sz="1200" u="sng" dirty="0" smtClean="0">
                <a:latin typeface="Times New Roman" pitchFamily="18" charset="0"/>
                <a:cs typeface="Times New Roman" pitchFamily="18" charset="0"/>
              </a:rPr>
              <a:t>QM/MM-MD</a:t>
            </a:r>
            <a:r>
              <a:rPr lang="ja-JP" altLang="en-US" sz="1200" u="sng" dirty="0" smtClean="0">
                <a:latin typeface="Times New Roman" pitchFamily="18" charset="0"/>
                <a:cs typeface="Times New Roman" pitchFamily="18" charset="0"/>
              </a:rPr>
              <a:t>法と同程度のコスト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5" name="テキスト ボックス 23"/>
          <p:cNvSpPr txBox="1">
            <a:spLocks noChangeArrowheads="1"/>
          </p:cNvSpPr>
          <p:nvPr/>
        </p:nvSpPr>
        <p:spPr bwMode="auto">
          <a:xfrm>
            <a:off x="942752" y="332656"/>
            <a:ext cx="7258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スムージングアルゴリズムの実装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6679" y="1412776"/>
            <a:ext cx="65842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QM-MM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領域間の勾配に対するスムージングアルゴリズム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64253" y="2160708"/>
          <a:ext cx="2825750" cy="358775"/>
        </p:xfrm>
        <a:graphic>
          <a:graphicData uri="http://schemas.openxmlformats.org/presentationml/2006/ole">
            <p:oleObj spid="_x0000_s49154" name="Equation" r:id="rId3" imgW="1993680" imgH="253800" progId="Equation.DSMT4">
              <p:embed/>
            </p:oleObj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4032" y="3468095"/>
            <a:ext cx="457410" cy="287920"/>
          </a:xfrm>
          <a:prstGeom prst="rect">
            <a:avLst/>
          </a:prstGeom>
          <a:noFill/>
          <a:ln w="25400" algn="ctr">
            <a:noFill/>
            <a:prstDash val="sysDot"/>
            <a:miter lim="800000"/>
            <a:headEnd/>
            <a:tailEnd/>
          </a:ln>
          <a:scene3d>
            <a:camera prst="orthographicFront">
              <a:rot lat="0" lon="0" rev="17400000"/>
            </a:camera>
            <a:lightRig rig="threePt" dir="t"/>
          </a:scene3d>
        </p:spPr>
      </p:pic>
      <p:sp>
        <p:nvSpPr>
          <p:cNvPr id="9" name="フリーフォーム 8"/>
          <p:cNvSpPr/>
          <p:nvPr/>
        </p:nvSpPr>
        <p:spPr>
          <a:xfrm>
            <a:off x="1520277" y="2359861"/>
            <a:ext cx="357188" cy="1744663"/>
          </a:xfrm>
          <a:custGeom>
            <a:avLst/>
            <a:gdLst>
              <a:gd name="connsiteX0" fmla="*/ 0 w 664564"/>
              <a:gd name="connsiteY0" fmla="*/ 0 h 2383436"/>
              <a:gd name="connsiteX1" fmla="*/ 644577 w 664564"/>
              <a:gd name="connsiteY1" fmla="*/ 1206709 h 2383436"/>
              <a:gd name="connsiteX2" fmla="*/ 119921 w 664564"/>
              <a:gd name="connsiteY2" fmla="*/ 2383436 h 238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564" h="2383436">
                <a:moveTo>
                  <a:pt x="0" y="0"/>
                </a:moveTo>
                <a:cubicBezTo>
                  <a:pt x="312295" y="404735"/>
                  <a:pt x="624590" y="809470"/>
                  <a:pt x="644577" y="1206709"/>
                </a:cubicBezTo>
                <a:cubicBezTo>
                  <a:pt x="664564" y="1603948"/>
                  <a:pt x="392242" y="1993692"/>
                  <a:pt x="119921" y="2383436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テキスト ボックス 58"/>
          <p:cNvSpPr txBox="1">
            <a:spLocks noChangeArrowheads="1"/>
          </p:cNvSpPr>
          <p:nvPr/>
        </p:nvSpPr>
        <p:spPr bwMode="auto">
          <a:xfrm>
            <a:off x="1738032" y="2356137"/>
            <a:ext cx="964749" cy="307777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境界領域</a:t>
            </a:r>
          </a:p>
        </p:txBody>
      </p:sp>
      <p:sp>
        <p:nvSpPr>
          <p:cNvPr id="11" name="テキスト ボックス 59"/>
          <p:cNvSpPr txBox="1">
            <a:spLocks noChangeArrowheads="1"/>
          </p:cNvSpPr>
          <p:nvPr/>
        </p:nvSpPr>
        <p:spPr bwMode="auto">
          <a:xfrm>
            <a:off x="2945968" y="2370651"/>
            <a:ext cx="936103" cy="307777"/>
          </a:xfrm>
          <a:prstGeom prst="rect">
            <a:avLst/>
          </a:prstGeom>
          <a:noFill/>
          <a:ln w="31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ja-JP" alt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領域</a:t>
            </a:r>
          </a:p>
        </p:txBody>
      </p:sp>
      <p:sp>
        <p:nvSpPr>
          <p:cNvPr id="12" name="テキスト ボックス 60"/>
          <p:cNvSpPr txBox="1">
            <a:spLocks noChangeArrowheads="1"/>
          </p:cNvSpPr>
          <p:nvPr/>
        </p:nvSpPr>
        <p:spPr bwMode="auto">
          <a:xfrm>
            <a:off x="489315" y="2356137"/>
            <a:ext cx="871915" cy="307777"/>
          </a:xfrm>
          <a:prstGeom prst="rect">
            <a:avLst/>
          </a:prstGeom>
          <a:noFill/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QM</a:t>
            </a:r>
            <a:r>
              <a:rPr lang="ja-JP" alt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領域</a:t>
            </a:r>
            <a:endParaRPr lang="ja-JP" alt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5400000">
            <a:off x="2152075" y="3631109"/>
            <a:ext cx="214313" cy="214313"/>
          </a:xfrm>
          <a:prstGeom prst="straightConnector1">
            <a:avLst/>
          </a:prstGeom>
          <a:ln w="25400">
            <a:solidFill>
              <a:srgbClr val="005A9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2217739" y="3810797"/>
          <a:ext cx="194022" cy="291033"/>
        </p:xfrm>
        <a:graphic>
          <a:graphicData uri="http://schemas.openxmlformats.org/presentationml/2006/ole">
            <p:oleObj spid="_x0000_s49155" name="Equation" r:id="rId5" imgW="152280" imgH="228600" progId="Equation.DSMT4">
              <p:embed/>
            </p:oleObj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4265837" y="2639557"/>
          <a:ext cx="4348163" cy="1571625"/>
        </p:xfrm>
        <a:graphic>
          <a:graphicData uri="http://schemas.openxmlformats.org/presentationml/2006/ole">
            <p:oleObj spid="_x0000_s49156" name="Equation" r:id="rId6" imgW="3085920" imgH="1117440" progId="Equation.DSMT4">
              <p:embed/>
            </p:oleObj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1495337" y="4150109"/>
          <a:ext cx="207963" cy="341313"/>
        </p:xfrm>
        <a:graphic>
          <a:graphicData uri="http://schemas.openxmlformats.org/presentationml/2006/ole">
            <p:oleObj spid="_x0000_s49157" name="Equation" r:id="rId7" imgW="139680" imgH="228600" progId="Equation.DSMT4">
              <p:embed/>
            </p:oleObj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2624501" y="4148522"/>
          <a:ext cx="195262" cy="350837"/>
        </p:xfrm>
        <a:graphic>
          <a:graphicData uri="http://schemas.openxmlformats.org/presentationml/2006/ole">
            <p:oleObj spid="_x0000_s49158" name="Equation" r:id="rId8" imgW="126720" imgH="228600" progId="Equation.DSMT4">
              <p:embed/>
            </p:oleObj>
          </a:graphicData>
        </a:graphic>
      </p:graphicFrame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46622">
            <a:off x="2752898" y="3059476"/>
            <a:ext cx="457410" cy="287920"/>
          </a:xfrm>
          <a:prstGeom prst="rect">
            <a:avLst/>
          </a:prstGeom>
          <a:noFill/>
          <a:ln w="25400" algn="ctr">
            <a:noFill/>
            <a:prstDash val="sysDot"/>
            <a:miter lim="800000"/>
            <a:headEnd/>
            <a:tailEnd/>
          </a:ln>
          <a:scene3d>
            <a:camera prst="orthographicFront">
              <a:rot lat="0" lon="0" rev="17400000"/>
            </a:camera>
            <a:lightRig rig="threePt" dir="t"/>
          </a:scene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3832" y="3036047"/>
            <a:ext cx="9330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直線コネクタ 20"/>
          <p:cNvCxnSpPr/>
          <p:nvPr/>
        </p:nvCxnSpPr>
        <p:spPr>
          <a:xfrm>
            <a:off x="1197691" y="3554617"/>
            <a:ext cx="1152128" cy="7200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1187624" y="3068960"/>
            <a:ext cx="1648407" cy="48224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2822037" y="2996952"/>
            <a:ext cx="288032" cy="72008"/>
          </a:xfrm>
          <a:prstGeom prst="straightConnector1">
            <a:avLst/>
          </a:prstGeom>
          <a:ln w="25400">
            <a:solidFill>
              <a:srgbClr val="005A9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17"/>
          <p:cNvGraphicFramePr>
            <a:graphicFrameLocks noChangeAspect="1"/>
          </p:cNvGraphicFramePr>
          <p:nvPr/>
        </p:nvGraphicFramePr>
        <p:xfrm>
          <a:off x="4307725" y="4365104"/>
          <a:ext cx="362778" cy="313308"/>
        </p:xfrm>
        <a:graphic>
          <a:graphicData uri="http://schemas.openxmlformats.org/presentationml/2006/ole">
            <p:oleObj spid="_x0000_s49159" name="Equation" r:id="rId10" imgW="279360" imgH="241200" progId="Equation.DSMT4">
              <p:embed/>
            </p:oleObj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4579868" y="435059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領域 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での勾配、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18"/>
          <p:cNvGraphicFramePr>
            <a:graphicFrameLocks noChangeAspect="1"/>
          </p:cNvGraphicFramePr>
          <p:nvPr/>
        </p:nvGraphicFramePr>
        <p:xfrm>
          <a:off x="6524030" y="4373367"/>
          <a:ext cx="357566" cy="279769"/>
        </p:xfrm>
        <a:graphic>
          <a:graphicData uri="http://schemas.openxmlformats.org/presentationml/2006/ole">
            <p:oleObj spid="_x0000_s49160" name="Equation" r:id="rId11" imgW="291960" imgH="228600" progId="Equation.DSMT4">
              <p:embed/>
            </p:oleObj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6802611" y="4350590"/>
            <a:ext cx="195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領域 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sz="1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での勾配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870857" y="3258766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kumimoji="1" lang="ja-JP" alt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93845" y="3702518"/>
            <a:ext cx="10081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rgbClr val="92D050"/>
                </a:solidFill>
              </a:rPr>
              <a:t>最近接距離</a:t>
            </a:r>
            <a:endParaRPr kumimoji="1" lang="ja-JP" altLang="en-US" sz="1200" b="1" dirty="0">
              <a:solidFill>
                <a:srgbClr val="92D050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4292349" y="4638060"/>
            <a:ext cx="4392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 17"/>
          <p:cNvSpPr/>
          <p:nvPr/>
        </p:nvSpPr>
        <p:spPr>
          <a:xfrm>
            <a:off x="2638329" y="2408846"/>
            <a:ext cx="357188" cy="1743075"/>
          </a:xfrm>
          <a:custGeom>
            <a:avLst/>
            <a:gdLst>
              <a:gd name="connsiteX0" fmla="*/ 0 w 664564"/>
              <a:gd name="connsiteY0" fmla="*/ 0 h 2383436"/>
              <a:gd name="connsiteX1" fmla="*/ 644577 w 664564"/>
              <a:gd name="connsiteY1" fmla="*/ 1206709 h 2383436"/>
              <a:gd name="connsiteX2" fmla="*/ 119921 w 664564"/>
              <a:gd name="connsiteY2" fmla="*/ 2383436 h 238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564" h="2383436">
                <a:moveTo>
                  <a:pt x="0" y="0"/>
                </a:moveTo>
                <a:cubicBezTo>
                  <a:pt x="312295" y="404735"/>
                  <a:pt x="624590" y="809470"/>
                  <a:pt x="644577" y="1206709"/>
                </a:cubicBezTo>
                <a:cubicBezTo>
                  <a:pt x="664564" y="1603948"/>
                  <a:pt x="392242" y="1993692"/>
                  <a:pt x="119921" y="2383436"/>
                </a:cubicBez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76710" y="5063975"/>
            <a:ext cx="6977379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　今回の実装では、</a:t>
            </a:r>
            <a:r>
              <a:rPr kumimoji="1" lang="en-US" altLang="ja-JP" u="sng" dirty="0" smtClean="0">
                <a:latin typeface="Times New Roman" pitchFamily="18" charset="0"/>
                <a:cs typeface="Times New Roman" pitchFamily="18" charset="0"/>
              </a:rPr>
              <a:t>QM/MM</a:t>
            </a:r>
            <a:r>
              <a:rPr kumimoji="1" lang="ja-JP" altLang="en-US" u="sng" dirty="0" smtClean="0">
                <a:latin typeface="Times New Roman" pitchFamily="18" charset="0"/>
                <a:cs typeface="Times New Roman" pitchFamily="18" charset="0"/>
              </a:rPr>
              <a:t>間相互作用のカットオフ判定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や</a:t>
            </a:r>
            <a:r>
              <a:rPr kumimoji="1" lang="en-US" altLang="ja-JP" u="sng" dirty="0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kumimoji="1" lang="ja-JP" altLang="en-US" u="sng" dirty="0" smtClean="0">
                <a:latin typeface="Times New Roman" pitchFamily="18" charset="0"/>
                <a:cs typeface="Times New Roman" pitchFamily="18" charset="0"/>
              </a:rPr>
              <a:t>領域のカットオフ判定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と同様に、</a:t>
            </a:r>
            <a:r>
              <a:rPr kumimoji="1" lang="ja-JP" alt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溶質</a:t>
            </a:r>
            <a:r>
              <a:rPr kumimoji="1" lang="en-US" altLang="ja-JP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ja-JP" alt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溶媒水分子間の最近接原子間距離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を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用いて、</a:t>
            </a:r>
            <a:r>
              <a:rPr kumimoji="1" lang="ja-JP" alt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残基単位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で溶媒水分子の勾配のスムージングを行った。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38549" y="276641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前回の資料の式から訂正あり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54805" y="836712"/>
            <a:ext cx="46343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スムージングアルゴリズムの計算手順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21451" y="1661762"/>
            <a:ext cx="74888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① 通常の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OE-MD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法の計算では、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1step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当たり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回の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QM/MM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計算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real,low</a:t>
            </a:r>
            <a:r>
              <a:rPr lang="ja-JP" altLang="en-US" dirty="0" err="1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ja-JP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model,high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model,low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を行う。スムージングを行う場合、追加で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領域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  を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系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よりもさらに拡張した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QM/MM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計算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dirty="0" smtClean="0">
                <a:solidFill>
                  <a:srgbClr val="F791CB"/>
                </a:solidFill>
                <a:latin typeface="Times New Roman" pitchFamily="18" charset="0"/>
                <a:cs typeface="Times New Roman" pitchFamily="18" charset="0"/>
              </a:rPr>
              <a:t>real’,low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も行う。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27584" y="3429611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② スムージング領域に含まれる</a:t>
            </a:r>
            <a:r>
              <a:rPr lang="ja-JP" altLang="en-US" u="sng" dirty="0" smtClean="0">
                <a:latin typeface="Times New Roman" pitchFamily="18" charset="0"/>
                <a:cs typeface="Times New Roman" pitchFamily="18" charset="0"/>
              </a:rPr>
              <a:t>溶媒水分子の番号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とその</a:t>
            </a:r>
            <a:r>
              <a:rPr lang="ja-JP" altLang="en-US" u="sng" dirty="0" smtClean="0">
                <a:latin typeface="Times New Roman" pitchFamily="18" charset="0"/>
                <a:cs typeface="Times New Roman" pitchFamily="18" charset="0"/>
              </a:rPr>
              <a:t>最近接原子間距離　</a:t>
            </a:r>
            <a:endParaRPr lang="en-US" altLang="ja-JP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　を配列へ記録し、スムージングを行う溶媒水分子を特定する。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27584" y="4765309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③ スムージング領域に含まれる溶媒水分子に対して、　　　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dirty="0" smtClean="0">
                <a:solidFill>
                  <a:srgbClr val="F791CB"/>
                </a:solidFill>
                <a:latin typeface="Times New Roman" pitchFamily="18" charset="0"/>
                <a:cs typeface="Times New Roman" pitchFamily="18" charset="0"/>
              </a:rPr>
              <a:t>real’,low</a:t>
            </a:r>
            <a:r>
              <a:rPr lang="ja-JP" altLang="en-US" dirty="0" smtClean="0">
                <a:solidFill>
                  <a:srgbClr val="F791CB"/>
                </a:solidFill>
                <a:latin typeface="Times New Roman" pitchFamily="18" charset="0"/>
                <a:cs typeface="Times New Roman" pitchFamily="18" charset="0"/>
              </a:rPr>
              <a:t>の勾配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　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　と　　 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real,low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の勾配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を用いて、前頁の計算式により勾配へ補正を行う。　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163433" y="4896551"/>
          <a:ext cx="361950" cy="312738"/>
        </p:xfrm>
        <a:graphic>
          <a:graphicData uri="http://schemas.openxmlformats.org/presentationml/2006/ole">
            <p:oleObj spid="_x0000_s52226" name="Equation" r:id="rId3" imgW="279360" imgH="241200" progId="Equation.DSMT4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410905" y="5303456"/>
          <a:ext cx="357188" cy="279400"/>
        </p:xfrm>
        <a:graphic>
          <a:graphicData uri="http://schemas.openxmlformats.org/presentationml/2006/ole">
            <p:oleObj spid="_x0000_s52227" name="Equation" r:id="rId4" imgW="29196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5" name="テキスト ボックス 23"/>
          <p:cNvSpPr txBox="1">
            <a:spLocks noChangeArrowheads="1"/>
          </p:cNvSpPr>
          <p:nvPr/>
        </p:nvSpPr>
        <p:spPr bwMode="auto">
          <a:xfrm>
            <a:off x="942752" y="332656"/>
            <a:ext cx="7258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テスト計算結果と考察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7"/>
          <p:cNvSpPr txBox="1">
            <a:spLocks noChangeArrowheads="1"/>
          </p:cNvSpPr>
          <p:nvPr/>
        </p:nvSpPr>
        <p:spPr bwMode="auto">
          <a:xfrm>
            <a:off x="963612" y="1196752"/>
            <a:ext cx="7216775" cy="368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b="1" dirty="0">
                <a:latin typeface="Times New Roman" pitchFamily="18" charset="0"/>
                <a:cs typeface="Times New Roman" pitchFamily="18" charset="0"/>
              </a:rPr>
              <a:t>対象モデル： グリシン分子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ZW)</a:t>
            </a:r>
            <a:r>
              <a:rPr lang="ja-JP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個</a:t>
            </a:r>
            <a:r>
              <a:rPr lang="ja-JP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ja-JP" altLang="en-US" b="1" dirty="0">
                <a:latin typeface="Times New Roman" pitchFamily="18" charset="0"/>
                <a:cs typeface="Times New Roman" pitchFamily="18" charset="0"/>
              </a:rPr>
              <a:t>水分子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5306</a:t>
            </a:r>
            <a:r>
              <a:rPr lang="ja-JP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個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正方形/長方形 10"/>
          <p:cNvSpPr>
            <a:spLocks noChangeArrowheads="1"/>
          </p:cNvSpPr>
          <p:nvPr/>
        </p:nvSpPr>
        <p:spPr bwMode="auto">
          <a:xfrm>
            <a:off x="596484" y="1837005"/>
            <a:ext cx="4778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グリシン分子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ja-JP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MP2/6-31+G(d,p)</a:t>
            </a:r>
            <a:r>
              <a:rPr lang="ja-JP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溶媒水分子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ja-JP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QM(PM6</a:t>
            </a:r>
            <a:r>
              <a:rPr lang="ja-JP" alt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lang="en-US" altLang="ja-JP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MM(TIP3P</a:t>
            </a:r>
            <a:r>
              <a:rPr lang="ja-JP" alt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モデル</a:t>
            </a:r>
            <a:r>
              <a:rPr lang="en-US" altLang="ja-JP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ja-JP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溶媒の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領域のカットオフ距離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qmcut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Å, 6 Å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インターバル距離：</a:t>
            </a:r>
            <a:r>
              <a:rPr lang="en-US" altLang="ja-JP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Å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600" u="sng" dirty="0" smtClean="0">
                <a:latin typeface="Times New Roman" pitchFamily="18" charset="0"/>
                <a:cs typeface="Times New Roman" pitchFamily="18" charset="0"/>
              </a:rPr>
              <a:t>1 fs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刻みでサンプリング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過去の論文では</a:t>
            </a:r>
            <a:r>
              <a:rPr lang="en-US" altLang="ja-JP" sz="1600" u="sng" dirty="0" smtClean="0">
                <a:latin typeface="Times New Roman" pitchFamily="18" charset="0"/>
                <a:cs typeface="Times New Roman" pitchFamily="18" charset="0"/>
              </a:rPr>
              <a:t>0.2 fs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刻みで</a:t>
            </a:r>
            <a:r>
              <a:rPr lang="en-US" altLang="ja-JP" sz="1600" u="sng" dirty="0" smtClean="0"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ja-JP" altLang="en-US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u="sng" dirty="0" smtClean="0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の値を採用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QM-MM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間および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間のカットオフ距離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Å,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Å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セルサイズ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54.8×54.8×54.8 </a:t>
            </a:r>
            <a:r>
              <a:rPr lang="en-US" altLang="ja-JP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US" altLang="ja-JP" sz="16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密度 約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1.0 g/cm</a:t>
            </a:r>
            <a:r>
              <a:rPr lang="en-US" altLang="ja-JP" sz="1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NVT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アンサンブル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温度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: 300 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215" y="2098257"/>
            <a:ext cx="3111502" cy="29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角丸四角形 10"/>
          <p:cNvSpPr/>
          <p:nvPr/>
        </p:nvSpPr>
        <p:spPr>
          <a:xfrm>
            <a:off x="474238" y="1771691"/>
            <a:ext cx="4817841" cy="3579192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5647858"/>
            <a:ext cx="7488832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MM-MD</a:t>
            </a:r>
            <a:r>
              <a:rPr kumimoji="1" lang="ja-JP" alt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計算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で平衡化後、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レイヤー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OE-MD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法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によりサンプリングを行った。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8681" y="448768"/>
            <a:ext cx="69466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スムージングアルゴリズム適用前と適用後の勾配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(qmcut=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Times New Roman" pitchFamily="18" charset="0"/>
              </a:rPr>
              <a:t>Å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427819" y="3623503"/>
          <a:ext cx="6288361" cy="2027900"/>
        </p:xfrm>
        <a:graphic>
          <a:graphicData uri="http://schemas.openxmlformats.org/drawingml/2006/table">
            <a:tbl>
              <a:tblPr/>
              <a:tblGrid>
                <a:gridCol w="938987"/>
                <a:gridCol w="938987"/>
                <a:gridCol w="1508068"/>
                <a:gridCol w="1508068"/>
                <a:gridCol w="1394251"/>
              </a:tblGrid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label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明朝"/>
                        </a:rPr>
                        <a:t>最短距離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real, low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の勾配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MM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791CB"/>
                          </a:solidFill>
                          <a:latin typeface="Times New Roman"/>
                        </a:rPr>
                        <a:t>real’, low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明朝"/>
                        </a:rPr>
                        <a:t>の勾配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QM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明朝"/>
                        </a:rPr>
                        <a:t>スムージング後の勾配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3.246421794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12.20241606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1.134146609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2.504335963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20.54772912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12.04852131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13.10067532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-4.516470961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-6.422722327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-6.186739155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H1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-6.960123255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-2.530049355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-3.078467526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H1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-6.252674865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0.373488168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-0.446793457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H1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1.758939432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-0.277773848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-2.56E-02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H2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-5.925603882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0.247731036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-0.516493021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H2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-10.8152614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-11.61197091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-11.51334276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H2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-1.168211247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4.673198123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3.950064578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430580" y="1704943"/>
            <a:ext cx="628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表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境界領域に含まれる溶媒水分子の酸素原子の</a:t>
            </a:r>
            <a:r>
              <a:rPr lang="en-US" altLang="ja-JP" sz="1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座標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(O</a:t>
            </a:r>
            <a:r>
              <a:rPr lang="en-US" altLang="ja-JP" sz="1400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の勾配</a:t>
            </a:r>
            <a:endParaRPr lang="en-US" altLang="ja-JP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75756" y="3313700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ja-JP" alt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残基</a:t>
            </a:r>
            <a:r>
              <a:rPr lang="en-US" altLang="ja-JP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の溶媒水分子の勾配</a:t>
            </a:r>
            <a:endParaRPr lang="en-US" altLang="ja-JP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463823" y="2010861"/>
          <a:ext cx="6216353" cy="1124565"/>
        </p:xfrm>
        <a:graphic>
          <a:graphicData uri="http://schemas.openxmlformats.org/drawingml/2006/table">
            <a:tbl>
              <a:tblPr/>
              <a:tblGrid>
                <a:gridCol w="928234"/>
                <a:gridCol w="928234"/>
                <a:gridCol w="1490800"/>
                <a:gridCol w="1490800"/>
                <a:gridCol w="1378285"/>
              </a:tblGrid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residue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明朝"/>
                        </a:rPr>
                        <a:t>最短距離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real, low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の勾配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MM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791CB"/>
                          </a:solidFill>
                          <a:latin typeface="Times New Roman"/>
                        </a:rPr>
                        <a:t>real’, low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明朝"/>
                        </a:rPr>
                        <a:t>の勾配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QM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明朝"/>
                        </a:rPr>
                        <a:t>スムージング後の勾配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A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3.246421794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12.20241606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1.134146609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2.504335963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3.039492318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1.202864563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-1.744554782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-1.734522166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3.612314277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-29.90689543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-16.49194675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-24.76413047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3.92370752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-31.9773027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-3.337792415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-31.3734115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3.681901534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-13.39422134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-11.255819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-12.79439313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99592" y="95282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u="sng" dirty="0" smtClean="0">
                <a:latin typeface="Times New Roman" pitchFamily="18" charset="0"/>
                <a:cs typeface="Times New Roman" pitchFamily="18" charset="0"/>
              </a:rPr>
              <a:t>OE-MD</a:t>
            </a:r>
            <a:r>
              <a:rPr kumimoji="1" lang="ja-JP" altLang="en-US" sz="1600" u="sng" dirty="0" smtClean="0">
                <a:latin typeface="Times New Roman" pitchFamily="18" charset="0"/>
                <a:cs typeface="Times New Roman" pitchFamily="18" charset="0"/>
              </a:rPr>
              <a:t>法で平衡化直後の溶媒配置に対して、スムージング前後のデータを示す。</a:t>
            </a:r>
            <a:endParaRPr kumimoji="1" lang="en-US" altLang="ja-JP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(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表の単位は</a:t>
            </a:r>
            <a:r>
              <a:rPr lang="en-US" altLang="ja-JP" sz="1600" u="sng" dirty="0" smtClean="0">
                <a:latin typeface="Times New Roman" pitchFamily="18" charset="0"/>
                <a:cs typeface="Times New Roman" pitchFamily="18" charset="0"/>
              </a:rPr>
              <a:t>kcal/mol</a:t>
            </a:r>
            <a:r>
              <a:rPr lang="ja-JP" altLang="en-US" sz="1600" u="sng" dirty="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en-US" altLang="ja-JP" sz="1600" u="sng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Å</a:t>
            </a:r>
            <a:r>
              <a:rPr lang="en-US" altLang="ja-JP" sz="16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5596" y="5926073"/>
            <a:ext cx="7272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baseline="-25000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と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baseline="-25000" dirty="0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のずれは大きいため、スムージングは必須である。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8681" y="476672"/>
            <a:ext cx="69466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スムージングアルゴリズム適用前と適用後の勾配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(qmcut=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Times New Roman" pitchFamily="18" charset="0"/>
              </a:rPr>
              <a:t>Å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62071" y="1052736"/>
            <a:ext cx="6813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表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境界領域に含まれる溶媒水分子の酸素原子の</a:t>
            </a:r>
            <a:r>
              <a:rPr lang="en-US" altLang="ja-JP" sz="1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座標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(O</a:t>
            </a:r>
            <a:r>
              <a:rPr lang="en-US" altLang="ja-JP" sz="1400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の勾配 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残基のみ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75756" y="285293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ja-JP" altLang="en-US" sz="1400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ja-JP" alt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残基</a:t>
            </a:r>
            <a:r>
              <a:rPr lang="en-US" altLang="ja-JP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の溶媒水分子の勾配</a:t>
            </a:r>
            <a:endParaRPr lang="en-US" altLang="ja-JP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463824" y="1377053"/>
          <a:ext cx="6216351" cy="1308920"/>
        </p:xfrm>
        <a:graphic>
          <a:graphicData uri="http://schemas.openxmlformats.org/drawingml/2006/table">
            <a:tbl>
              <a:tblPr/>
              <a:tblGrid>
                <a:gridCol w="928234"/>
                <a:gridCol w="928234"/>
                <a:gridCol w="1490799"/>
                <a:gridCol w="1490799"/>
                <a:gridCol w="1378285"/>
              </a:tblGrid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label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明朝"/>
                        </a:rPr>
                        <a:t>最短距離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real, low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の勾配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MM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791CB"/>
                          </a:solidFill>
                          <a:latin typeface="Times New Roman"/>
                        </a:rPr>
                        <a:t>real’, low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明朝"/>
                        </a:rPr>
                        <a:t>の勾配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QM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明朝"/>
                        </a:rPr>
                        <a:t>スムージング後の勾配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F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6.806113732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-21.9667197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-4.128914348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-20.0092883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6.17484559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-14.20804177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-5.185878321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-5.83239359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6.691119685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-8.382354856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-3.296611805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-7.117960419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6.170241543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-2.812889535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-8.782765606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-8.376186304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6.300622576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-23.78769426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-14.2821937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-16.15196558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~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~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~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~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~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1388010" y="3221357"/>
          <a:ext cx="6360369" cy="2027900"/>
        </p:xfrm>
        <a:graphic>
          <a:graphicData uri="http://schemas.openxmlformats.org/drawingml/2006/table">
            <a:tbl>
              <a:tblPr/>
              <a:tblGrid>
                <a:gridCol w="949739"/>
                <a:gridCol w="949739"/>
                <a:gridCol w="1525337"/>
                <a:gridCol w="1525337"/>
                <a:gridCol w="1410217"/>
              </a:tblGrid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label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明朝"/>
                        </a:rPr>
                        <a:t>最短距離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real, low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の勾配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MM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791CB"/>
                          </a:solidFill>
                          <a:latin typeface="Times New Roman"/>
                        </a:rPr>
                        <a:t>real’, low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明朝"/>
                        </a:rPr>
                        <a:t>の勾配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QM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明朝"/>
                        </a:rPr>
                        <a:t>スムージング後の勾配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6.806113732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-21.9667197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-4.128914348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-20.0092883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1.404127916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6.106117793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1.920100732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1.412517567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-2.519074468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0.981084351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H1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9.37481621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0.709877371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8.423969225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H1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-0.717717547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-3.955566314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-1.073022852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H1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5.961620219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10.47741363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6.457160768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H2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15.48914012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3.3067969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14.15231079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H2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3.92049946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0.914102613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3.590592529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H2</a:t>
                      </a:r>
                      <a:r>
                        <a:rPr lang="en-US" sz="1100" b="0" i="1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-9.067630497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-9.209797765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-9.083231221</a:t>
                      </a:r>
                    </a:p>
                  </a:txBody>
                  <a:tcPr marL="9218" marR="9218" marT="92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935596" y="544522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理論レベルの違い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(MM or QM)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の違いが本質的であり、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領域を拡張したとしても、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baseline="-25000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と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baseline="-25000" dirty="0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のずれは大きく、スムージングは必要である。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AE5E9-71BD-40AE-BD3A-F48128C08950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06693" y="476672"/>
            <a:ext cx="673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スムージング領域に存在する溶媒水分子の距離の時間変化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77224"/>
            <a:ext cx="3888432" cy="281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171130" y="5026615"/>
            <a:ext cx="427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図</a:t>
            </a:r>
            <a:r>
              <a:rPr kumimoji="1" lang="en-US" altLang="ja-JP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en-US" altLang="ja-JP" sz="1200" b="1" dirty="0" smtClean="0">
                <a:latin typeface="Times New Roman" pitchFamily="18" charset="0"/>
                <a:cs typeface="Times New Roman" pitchFamily="18" charset="0"/>
              </a:rPr>
              <a:t>0 step</a:t>
            </a:r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の時点で存在する溶媒水分子の距離のトラジェクトリ</a:t>
            </a:r>
            <a:endParaRPr kumimoji="1" lang="en-US" altLang="ja-JP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ja-JP" alt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スムージングを行っていない場合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4245" y="5018796"/>
            <a:ext cx="426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図</a:t>
            </a:r>
            <a:r>
              <a:rPr lang="en-US" altLang="ja-JP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1200" b="1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en-US" altLang="ja-JP" sz="1200" b="1" dirty="0" smtClean="0">
                <a:latin typeface="Times New Roman" pitchFamily="18" charset="0"/>
                <a:cs typeface="Times New Roman" pitchFamily="18" charset="0"/>
              </a:rPr>
              <a:t>0 step</a:t>
            </a:r>
            <a:r>
              <a:rPr kumimoji="1" lang="ja-JP" altLang="en-US" sz="1200" b="1" dirty="0" smtClean="0">
                <a:latin typeface="Times New Roman" pitchFamily="18" charset="0"/>
                <a:cs typeface="Times New Roman" pitchFamily="18" charset="0"/>
              </a:rPr>
              <a:t>の時点で存在する溶媒水分子の距離のトラジェクトリ</a:t>
            </a:r>
            <a:endParaRPr kumimoji="1" lang="en-US" altLang="ja-JP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en-US" altLang="ja-JP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スムージングを行った場合</a:t>
            </a:r>
            <a:r>
              <a:rPr kumimoji="1" lang="en-US" altLang="ja-JP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60668" y="468553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Time step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01683" y="456272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(1 ps)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703146" y="306074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sz="1600" baseline="-25000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6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Å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2228" y="988547"/>
            <a:ext cx="762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 smtClean="0"/>
              <a:t>　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溶媒の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QM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領域のカットオフ距離が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ja-JP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Å</a:t>
            </a:r>
            <a:r>
              <a:rPr lang="ja-JP" altLang="en-US" sz="16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の場合に、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平衡化後</a:t>
            </a:r>
            <a:r>
              <a:rPr kumimoji="1" lang="en-US" altLang="ja-JP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1000 step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のサンプリングを行い、スムージング領域に存在する</a:t>
            </a:r>
            <a:r>
              <a:rPr kumimoji="1" lang="ja-JP" altLang="en-US" sz="1600" u="sng" dirty="0" smtClean="0">
                <a:latin typeface="Times New Roman" pitchFamily="18" charset="0"/>
                <a:cs typeface="Times New Roman" pitchFamily="18" charset="0"/>
              </a:rPr>
              <a:t>溶媒水分子と溶質との最近接原子間距離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を求めた。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6615" y="5591742"/>
            <a:ext cx="7460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　スムージングを行うと、スムージング領域に含まれる水分子のトラジェクトリに大きな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違いがみられるものの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、距離の時間変化そのものは緩やかである。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9641"/>
            <a:ext cx="3816424" cy="277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8258922" y="456329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(1 ps)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8144" y="468497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Time step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059430" y="2725546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565893" y="2725546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8261034" y="3539764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854327" y="3548077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258627" y="3528756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524328" y="3556390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08104" y="3861048"/>
            <a:ext cx="27363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　</a:t>
            </a:r>
            <a:r>
              <a:rPr lang="ja-JP" altLang="en-US" sz="1200" b="1" dirty="0" smtClean="0"/>
              <a:t>次</a:t>
            </a:r>
            <a:r>
              <a:rPr lang="ja-JP" altLang="en-US" sz="1200" b="1" dirty="0" smtClean="0">
                <a:latin typeface="Times New Roman" pitchFamily="18" charset="0"/>
                <a:cs typeface="Times New Roman" pitchFamily="18" charset="0"/>
              </a:rPr>
              <a:t>頁</a:t>
            </a:r>
            <a:r>
              <a:rPr kumimoji="1" lang="ja-JP" altLang="en-US" sz="1200" b="1" dirty="0" smtClean="0"/>
              <a:t>では赤丸部分で勾配がスムーズに</a:t>
            </a:r>
            <a:r>
              <a:rPr lang="ja-JP" altLang="en-US" sz="1200" b="1" dirty="0" smtClean="0"/>
              <a:t>移行できているか</a:t>
            </a:r>
            <a:r>
              <a:rPr kumimoji="1" lang="ja-JP" altLang="en-US" sz="1200" b="1" dirty="0" smtClean="0"/>
              <a:t>チェックを行った。</a:t>
            </a:r>
            <a:endParaRPr kumimoji="1" lang="ja-JP" altLang="en-US" sz="1200" b="1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3735273" y="3071821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sz="1600" baseline="-25000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6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Å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32404</TotalTime>
  <Words>838</Words>
  <Application>Microsoft Office PowerPoint</Application>
  <PresentationFormat>画面に合わせる (4:3)</PresentationFormat>
  <Paragraphs>277</Paragraphs>
  <Slides>12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標準デザイン</vt:lpstr>
      <vt:lpstr>Equation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Company>名古屋大学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竹中規雄</dc:creator>
  <cp:lastModifiedBy>Takenaka</cp:lastModifiedBy>
  <cp:revision>3058</cp:revision>
  <dcterms:created xsi:type="dcterms:W3CDTF">2009-03-30T04:36:52Z</dcterms:created>
  <dcterms:modified xsi:type="dcterms:W3CDTF">2010-10-04T04:41:57Z</dcterms:modified>
</cp:coreProperties>
</file>