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tiff" ContentType="image/tiff"/>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257" r:id="rId3"/>
    <p:sldId id="258" r:id="rId4"/>
    <p:sldId id="259" r:id="rId5"/>
    <p:sldId id="270" r:id="rId6"/>
    <p:sldId id="263" r:id="rId7"/>
    <p:sldId id="284" r:id="rId8"/>
    <p:sldId id="278" r:id="rId9"/>
    <p:sldId id="277" r:id="rId10"/>
    <p:sldId id="279" r:id="rId11"/>
    <p:sldId id="311" r:id="rId12"/>
    <p:sldId id="280" r:id="rId13"/>
    <p:sldId id="275" r:id="rId14"/>
    <p:sldId id="281" r:id="rId15"/>
    <p:sldId id="301" r:id="rId16"/>
    <p:sldId id="282" r:id="rId17"/>
    <p:sldId id="290" r:id="rId18"/>
    <p:sldId id="304" r:id="rId19"/>
    <p:sldId id="306" r:id="rId20"/>
    <p:sldId id="305" r:id="rId21"/>
    <p:sldId id="302" r:id="rId22"/>
    <p:sldId id="300" r:id="rId23"/>
    <p:sldId id="310" r:id="rId24"/>
    <p:sldId id="303" r:id="rId25"/>
    <p:sldId id="312" r:id="rId26"/>
    <p:sldId id="308" r:id="rId27"/>
    <p:sldId id="307" r:id="rId28"/>
  </p:sldIdLst>
  <p:sldSz cx="9144000" cy="6858000" type="screen4x3"/>
  <p:notesSz cx="6796088" cy="992505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71DE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695" autoAdjust="0"/>
    <p:restoredTop sz="94660"/>
  </p:normalViewPr>
  <p:slideViewPr>
    <p:cSldViewPr>
      <p:cViewPr varScale="1">
        <p:scale>
          <a:sx n="124" d="100"/>
          <a:sy n="124" d="100"/>
        </p:scale>
        <p:origin x="-52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image" Target="../media/image23.wmf"/><Relationship Id="rId1" Type="http://schemas.openxmlformats.org/officeDocument/2006/relationships/image" Target="../media/image22.wmf"/><Relationship Id="rId4" Type="http://schemas.openxmlformats.org/officeDocument/2006/relationships/image" Target="../media/image2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4971" cy="49625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49544" y="0"/>
            <a:ext cx="2944971" cy="496253"/>
          </a:xfrm>
          <a:prstGeom prst="rect">
            <a:avLst/>
          </a:prstGeom>
        </p:spPr>
        <p:txBody>
          <a:bodyPr vert="horz" lIns="91440" tIns="45720" rIns="91440" bIns="45720" rtlCol="0"/>
          <a:lstStyle>
            <a:lvl1pPr algn="r">
              <a:defRPr sz="1200"/>
            </a:lvl1pPr>
          </a:lstStyle>
          <a:p>
            <a:fld id="{F5DA8BA6-886F-40B6-9077-3EBF00E9F0BF}" type="datetimeFigureOut">
              <a:rPr kumimoji="1" lang="ja-JP" altLang="en-US" smtClean="0"/>
              <a:pPr/>
              <a:t>2015/8/17</a:t>
            </a:fld>
            <a:endParaRPr kumimoji="1" lang="ja-JP" altLang="en-US"/>
          </a:p>
        </p:txBody>
      </p:sp>
      <p:sp>
        <p:nvSpPr>
          <p:cNvPr id="4" name="スライド イメージ プレースホルダ 3"/>
          <p:cNvSpPr>
            <a:spLocks noGrp="1" noRot="1" noChangeAspect="1"/>
          </p:cNvSpPr>
          <p:nvPr>
            <p:ph type="sldImg" idx="2"/>
          </p:nvPr>
        </p:nvSpPr>
        <p:spPr>
          <a:xfrm>
            <a:off x="919163" y="744538"/>
            <a:ext cx="4959350" cy="3721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79609" y="4714399"/>
            <a:ext cx="5436870" cy="446627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427075"/>
            <a:ext cx="2944971" cy="496253"/>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49544" y="9427075"/>
            <a:ext cx="2944971" cy="496253"/>
          </a:xfrm>
          <a:prstGeom prst="rect">
            <a:avLst/>
          </a:prstGeom>
        </p:spPr>
        <p:txBody>
          <a:bodyPr vert="horz" lIns="91440" tIns="45720" rIns="91440" bIns="45720" rtlCol="0" anchor="b"/>
          <a:lstStyle>
            <a:lvl1pPr algn="r">
              <a:defRPr sz="1200"/>
            </a:lvl1pPr>
          </a:lstStyle>
          <a:p>
            <a:fld id="{6B580118-BE52-4C3B-9A67-225E4F1B3D02}"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6B580118-BE52-4C3B-9A67-225E4F1B3D02}" type="slidenum">
              <a:rPr kumimoji="1" lang="ja-JP" altLang="en-US" smtClean="0"/>
              <a:pPr/>
              <a:t>6</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0A37C03D-D773-4411-9EC5-06AE72655ED7}" type="datetime1">
              <a:rPr kumimoji="1" lang="ja-JP" altLang="en-US" smtClean="0"/>
              <a:pPr/>
              <a:t>2015/8/17</a:t>
            </a:fld>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FY2015 4th CREST WS</a:t>
            </a:r>
            <a:endParaRPr kumimoji="1" lang="ja-JP" altLang="en-US"/>
          </a:p>
        </p:txBody>
      </p:sp>
      <p:sp>
        <p:nvSpPr>
          <p:cNvPr id="6" name="スライド番号プレースホルダ 5"/>
          <p:cNvSpPr>
            <a:spLocks noGrp="1"/>
          </p:cNvSpPr>
          <p:nvPr>
            <p:ph type="sldNum" sz="quarter" idx="12"/>
          </p:nvPr>
        </p:nvSpPr>
        <p:spPr/>
        <p:txBody>
          <a:bodyPr/>
          <a:lstStyle/>
          <a:p>
            <a:fld id="{48213906-63B6-45DB-B3DC-7C1E3D316857}"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05073DA0-464E-48C7-955F-8518A1B55365}" type="datetime1">
              <a:rPr kumimoji="1" lang="ja-JP" altLang="en-US" smtClean="0"/>
              <a:pPr/>
              <a:t>2015/8/17</a:t>
            </a:fld>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FY2015 4th CREST WS</a:t>
            </a:r>
            <a:endParaRPr kumimoji="1" lang="ja-JP" altLang="en-US"/>
          </a:p>
        </p:txBody>
      </p:sp>
      <p:sp>
        <p:nvSpPr>
          <p:cNvPr id="6" name="スライド番号プレースホルダ 5"/>
          <p:cNvSpPr>
            <a:spLocks noGrp="1"/>
          </p:cNvSpPr>
          <p:nvPr>
            <p:ph type="sldNum" sz="quarter" idx="12"/>
          </p:nvPr>
        </p:nvSpPr>
        <p:spPr/>
        <p:txBody>
          <a:bodyPr/>
          <a:lstStyle/>
          <a:p>
            <a:fld id="{48213906-63B6-45DB-B3DC-7C1E3D316857}"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76D05790-BF35-4496-9320-FB56E767F5D6}" type="datetime1">
              <a:rPr kumimoji="1" lang="ja-JP" altLang="en-US" smtClean="0"/>
              <a:pPr/>
              <a:t>2015/8/17</a:t>
            </a:fld>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FY2015 4th CREST WS</a:t>
            </a:r>
            <a:endParaRPr kumimoji="1" lang="ja-JP" altLang="en-US"/>
          </a:p>
        </p:txBody>
      </p:sp>
      <p:sp>
        <p:nvSpPr>
          <p:cNvPr id="6" name="スライド番号プレースホルダ 5"/>
          <p:cNvSpPr>
            <a:spLocks noGrp="1"/>
          </p:cNvSpPr>
          <p:nvPr>
            <p:ph type="sldNum" sz="quarter" idx="12"/>
          </p:nvPr>
        </p:nvSpPr>
        <p:spPr/>
        <p:txBody>
          <a:bodyPr/>
          <a:lstStyle/>
          <a:p>
            <a:fld id="{48213906-63B6-45DB-B3DC-7C1E3D316857}"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AE73CC25-2609-438F-B707-DC5663B22DE8}" type="datetime1">
              <a:rPr kumimoji="1" lang="ja-JP" altLang="en-US" smtClean="0"/>
              <a:pPr/>
              <a:t>2015/8/17</a:t>
            </a:fld>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FY2015 4th CREST WS</a:t>
            </a:r>
            <a:endParaRPr kumimoji="1" lang="ja-JP" altLang="en-US"/>
          </a:p>
        </p:txBody>
      </p:sp>
      <p:sp>
        <p:nvSpPr>
          <p:cNvPr id="6" name="スライド番号プレースホルダ 5"/>
          <p:cNvSpPr>
            <a:spLocks noGrp="1"/>
          </p:cNvSpPr>
          <p:nvPr>
            <p:ph type="sldNum" sz="quarter" idx="12"/>
          </p:nvPr>
        </p:nvSpPr>
        <p:spPr/>
        <p:txBody>
          <a:bodyPr/>
          <a:lstStyle/>
          <a:p>
            <a:fld id="{48213906-63B6-45DB-B3DC-7C1E3D316857}"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6DAE84F6-D131-4F05-ACE4-EA88B7276258}" type="datetime1">
              <a:rPr kumimoji="1" lang="ja-JP" altLang="en-US" smtClean="0"/>
              <a:pPr/>
              <a:t>2015/8/17</a:t>
            </a:fld>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FY2015 4th CREST WS</a:t>
            </a:r>
            <a:endParaRPr kumimoji="1" lang="ja-JP" altLang="en-US"/>
          </a:p>
        </p:txBody>
      </p:sp>
      <p:sp>
        <p:nvSpPr>
          <p:cNvPr id="6" name="スライド番号プレースホルダ 5"/>
          <p:cNvSpPr>
            <a:spLocks noGrp="1"/>
          </p:cNvSpPr>
          <p:nvPr>
            <p:ph type="sldNum" sz="quarter" idx="12"/>
          </p:nvPr>
        </p:nvSpPr>
        <p:spPr/>
        <p:txBody>
          <a:bodyPr/>
          <a:lstStyle/>
          <a:p>
            <a:fld id="{48213906-63B6-45DB-B3DC-7C1E3D316857}"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FE1CC26B-6B32-4A84-863D-6AAC48B94429}" type="datetime1">
              <a:rPr kumimoji="1" lang="ja-JP" altLang="en-US" smtClean="0"/>
              <a:pPr/>
              <a:t>2015/8/17</a:t>
            </a:fld>
            <a:endParaRPr kumimoji="1" lang="ja-JP" altLang="en-US"/>
          </a:p>
        </p:txBody>
      </p:sp>
      <p:sp>
        <p:nvSpPr>
          <p:cNvPr id="6" name="フッター プレースホルダ 5"/>
          <p:cNvSpPr>
            <a:spLocks noGrp="1"/>
          </p:cNvSpPr>
          <p:nvPr>
            <p:ph type="ftr" sz="quarter" idx="11"/>
          </p:nvPr>
        </p:nvSpPr>
        <p:spPr/>
        <p:txBody>
          <a:bodyPr/>
          <a:lstStyle/>
          <a:p>
            <a:r>
              <a:rPr kumimoji="1" lang="en-US" altLang="ja-JP" smtClean="0"/>
              <a:t>FY2015 4th CREST WS</a:t>
            </a:r>
            <a:endParaRPr kumimoji="1" lang="ja-JP" altLang="en-US"/>
          </a:p>
        </p:txBody>
      </p:sp>
      <p:sp>
        <p:nvSpPr>
          <p:cNvPr id="7" name="スライド番号プレースホルダ 6"/>
          <p:cNvSpPr>
            <a:spLocks noGrp="1"/>
          </p:cNvSpPr>
          <p:nvPr>
            <p:ph type="sldNum" sz="quarter" idx="12"/>
          </p:nvPr>
        </p:nvSpPr>
        <p:spPr/>
        <p:txBody>
          <a:bodyPr/>
          <a:lstStyle/>
          <a:p>
            <a:fld id="{48213906-63B6-45DB-B3DC-7C1E3D316857}"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594B0F72-80BB-4035-A652-8888E2B32556}" type="datetime1">
              <a:rPr kumimoji="1" lang="ja-JP" altLang="en-US" smtClean="0"/>
              <a:pPr/>
              <a:t>2015/8/17</a:t>
            </a:fld>
            <a:endParaRPr kumimoji="1" lang="ja-JP" altLang="en-US"/>
          </a:p>
        </p:txBody>
      </p:sp>
      <p:sp>
        <p:nvSpPr>
          <p:cNvPr id="8" name="フッター プレースホルダ 7"/>
          <p:cNvSpPr>
            <a:spLocks noGrp="1"/>
          </p:cNvSpPr>
          <p:nvPr>
            <p:ph type="ftr" sz="quarter" idx="11"/>
          </p:nvPr>
        </p:nvSpPr>
        <p:spPr/>
        <p:txBody>
          <a:bodyPr/>
          <a:lstStyle/>
          <a:p>
            <a:r>
              <a:rPr kumimoji="1" lang="en-US" altLang="ja-JP" smtClean="0"/>
              <a:t>FY2015 4th CREST WS</a:t>
            </a:r>
            <a:endParaRPr kumimoji="1" lang="ja-JP" altLang="en-US"/>
          </a:p>
        </p:txBody>
      </p:sp>
      <p:sp>
        <p:nvSpPr>
          <p:cNvPr id="9" name="スライド番号プレースホルダ 8"/>
          <p:cNvSpPr>
            <a:spLocks noGrp="1"/>
          </p:cNvSpPr>
          <p:nvPr>
            <p:ph type="sldNum" sz="quarter" idx="12"/>
          </p:nvPr>
        </p:nvSpPr>
        <p:spPr/>
        <p:txBody>
          <a:bodyPr/>
          <a:lstStyle/>
          <a:p>
            <a:fld id="{48213906-63B6-45DB-B3DC-7C1E3D316857}"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818EEEEE-B60C-4D3E-B0C5-1E546118109B}" type="datetime1">
              <a:rPr kumimoji="1" lang="ja-JP" altLang="en-US" smtClean="0"/>
              <a:pPr/>
              <a:t>2015/8/17</a:t>
            </a:fld>
            <a:endParaRPr kumimoji="1" lang="ja-JP" altLang="en-US"/>
          </a:p>
        </p:txBody>
      </p:sp>
      <p:sp>
        <p:nvSpPr>
          <p:cNvPr id="4" name="フッター プレースホルダ 3"/>
          <p:cNvSpPr>
            <a:spLocks noGrp="1"/>
          </p:cNvSpPr>
          <p:nvPr>
            <p:ph type="ftr" sz="quarter" idx="11"/>
          </p:nvPr>
        </p:nvSpPr>
        <p:spPr/>
        <p:txBody>
          <a:bodyPr/>
          <a:lstStyle/>
          <a:p>
            <a:r>
              <a:rPr kumimoji="1" lang="en-US" altLang="ja-JP" smtClean="0"/>
              <a:t>FY2015 4th CREST WS</a:t>
            </a:r>
            <a:endParaRPr kumimoji="1" lang="ja-JP" altLang="en-US"/>
          </a:p>
        </p:txBody>
      </p:sp>
      <p:sp>
        <p:nvSpPr>
          <p:cNvPr id="5" name="スライド番号プレースホルダ 4"/>
          <p:cNvSpPr>
            <a:spLocks noGrp="1"/>
          </p:cNvSpPr>
          <p:nvPr>
            <p:ph type="sldNum" sz="quarter" idx="12"/>
          </p:nvPr>
        </p:nvSpPr>
        <p:spPr/>
        <p:txBody>
          <a:bodyPr/>
          <a:lstStyle/>
          <a:p>
            <a:fld id="{48213906-63B6-45DB-B3DC-7C1E3D316857}"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528C4F87-E7EF-4026-B652-C9270729A745}" type="datetime1">
              <a:rPr kumimoji="1" lang="ja-JP" altLang="en-US" smtClean="0"/>
              <a:pPr/>
              <a:t>2015/8/17</a:t>
            </a:fld>
            <a:endParaRPr kumimoji="1" lang="ja-JP" altLang="en-US"/>
          </a:p>
        </p:txBody>
      </p:sp>
      <p:sp>
        <p:nvSpPr>
          <p:cNvPr id="3" name="フッター プレースホルダ 2"/>
          <p:cNvSpPr>
            <a:spLocks noGrp="1"/>
          </p:cNvSpPr>
          <p:nvPr>
            <p:ph type="ftr" sz="quarter" idx="11"/>
          </p:nvPr>
        </p:nvSpPr>
        <p:spPr/>
        <p:txBody>
          <a:bodyPr/>
          <a:lstStyle/>
          <a:p>
            <a:r>
              <a:rPr kumimoji="1" lang="en-US" altLang="ja-JP" smtClean="0"/>
              <a:t>FY2015 4th CREST WS</a:t>
            </a:r>
            <a:endParaRPr kumimoji="1" lang="ja-JP" altLang="en-US"/>
          </a:p>
        </p:txBody>
      </p:sp>
      <p:sp>
        <p:nvSpPr>
          <p:cNvPr id="4" name="スライド番号プレースホルダ 3"/>
          <p:cNvSpPr>
            <a:spLocks noGrp="1"/>
          </p:cNvSpPr>
          <p:nvPr>
            <p:ph type="sldNum" sz="quarter" idx="12"/>
          </p:nvPr>
        </p:nvSpPr>
        <p:spPr/>
        <p:txBody>
          <a:bodyPr/>
          <a:lstStyle/>
          <a:p>
            <a:fld id="{48213906-63B6-45DB-B3DC-7C1E3D316857}"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0FA8BA7F-0917-4F3F-9099-E80B12594010}" type="datetime1">
              <a:rPr kumimoji="1" lang="ja-JP" altLang="en-US" smtClean="0"/>
              <a:pPr/>
              <a:t>2015/8/17</a:t>
            </a:fld>
            <a:endParaRPr kumimoji="1" lang="ja-JP" altLang="en-US"/>
          </a:p>
        </p:txBody>
      </p:sp>
      <p:sp>
        <p:nvSpPr>
          <p:cNvPr id="6" name="フッター プレースホルダ 5"/>
          <p:cNvSpPr>
            <a:spLocks noGrp="1"/>
          </p:cNvSpPr>
          <p:nvPr>
            <p:ph type="ftr" sz="quarter" idx="11"/>
          </p:nvPr>
        </p:nvSpPr>
        <p:spPr/>
        <p:txBody>
          <a:bodyPr/>
          <a:lstStyle/>
          <a:p>
            <a:r>
              <a:rPr kumimoji="1" lang="en-US" altLang="ja-JP" smtClean="0"/>
              <a:t>FY2015 4th CREST WS</a:t>
            </a:r>
            <a:endParaRPr kumimoji="1" lang="ja-JP" altLang="en-US"/>
          </a:p>
        </p:txBody>
      </p:sp>
      <p:sp>
        <p:nvSpPr>
          <p:cNvPr id="7" name="スライド番号プレースホルダ 6"/>
          <p:cNvSpPr>
            <a:spLocks noGrp="1"/>
          </p:cNvSpPr>
          <p:nvPr>
            <p:ph type="sldNum" sz="quarter" idx="12"/>
          </p:nvPr>
        </p:nvSpPr>
        <p:spPr/>
        <p:txBody>
          <a:bodyPr/>
          <a:lstStyle/>
          <a:p>
            <a:fld id="{48213906-63B6-45DB-B3DC-7C1E3D316857}"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B8BF41E2-11D7-4D73-8CA4-9883FBBE1259}" type="datetime1">
              <a:rPr kumimoji="1" lang="ja-JP" altLang="en-US" smtClean="0"/>
              <a:pPr/>
              <a:t>2015/8/17</a:t>
            </a:fld>
            <a:endParaRPr kumimoji="1" lang="ja-JP" altLang="en-US"/>
          </a:p>
        </p:txBody>
      </p:sp>
      <p:sp>
        <p:nvSpPr>
          <p:cNvPr id="6" name="フッター プレースホルダ 5"/>
          <p:cNvSpPr>
            <a:spLocks noGrp="1"/>
          </p:cNvSpPr>
          <p:nvPr>
            <p:ph type="ftr" sz="quarter" idx="11"/>
          </p:nvPr>
        </p:nvSpPr>
        <p:spPr/>
        <p:txBody>
          <a:bodyPr/>
          <a:lstStyle/>
          <a:p>
            <a:r>
              <a:rPr kumimoji="1" lang="en-US" altLang="ja-JP" smtClean="0"/>
              <a:t>FY2015 4th CREST WS</a:t>
            </a:r>
            <a:endParaRPr kumimoji="1" lang="ja-JP" altLang="en-US"/>
          </a:p>
        </p:txBody>
      </p:sp>
      <p:sp>
        <p:nvSpPr>
          <p:cNvPr id="7" name="スライド番号プレースホルダ 6"/>
          <p:cNvSpPr>
            <a:spLocks noGrp="1"/>
          </p:cNvSpPr>
          <p:nvPr>
            <p:ph type="sldNum" sz="quarter" idx="12"/>
          </p:nvPr>
        </p:nvSpPr>
        <p:spPr/>
        <p:txBody>
          <a:bodyPr/>
          <a:lstStyle/>
          <a:p>
            <a:fld id="{48213906-63B6-45DB-B3DC-7C1E3D316857}"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97B982-766C-457F-9DAE-A66A111A14AD}" type="datetime1">
              <a:rPr kumimoji="1" lang="ja-JP" altLang="en-US" smtClean="0"/>
              <a:pPr/>
              <a:t>2015/8/17</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en-US" altLang="ja-JP" smtClean="0"/>
              <a:t>FY2015 4th CREST WS</a:t>
            </a:r>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213906-63B6-45DB-B3DC-7C1E3D316857}"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3.bin"/></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19.xml.rels><?xml version="1.0" encoding="UTF-8" standalone="yes"?>
<Relationships xmlns="http://schemas.openxmlformats.org/package/2006/relationships"><Relationship Id="rId3" Type="http://schemas.openxmlformats.org/officeDocument/2006/relationships/image" Target="../media/image15.png"/><Relationship Id="rId7"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 Id="rId4" Type="http://schemas.openxmlformats.org/officeDocument/2006/relationships/image" Target="../media/image21.png"/></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9.bin"/><Relationship Id="rId5" Type="http://schemas.openxmlformats.org/officeDocument/2006/relationships/oleObject" Target="../embeddings/oleObject8.bin"/><Relationship Id="rId4" Type="http://schemas.openxmlformats.org/officeDocument/2006/relationships/oleObject" Target="../embeddings/oleObject7.bin"/></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51520" y="1556792"/>
            <a:ext cx="8640960" cy="3600986"/>
          </a:xfrm>
          <a:prstGeom prst="rect">
            <a:avLst/>
          </a:prstGeom>
        </p:spPr>
        <p:txBody>
          <a:bodyPr wrap="square">
            <a:spAutoFit/>
          </a:bodyPr>
          <a:lstStyle/>
          <a:p>
            <a:pPr algn="ctr"/>
            <a:r>
              <a:rPr lang="en-US" altLang="ja-JP" sz="4000" b="1" dirty="0"/>
              <a:t>Role of Non-site Specific Interaction in </a:t>
            </a:r>
            <a:r>
              <a:rPr lang="en-US" altLang="ja-JP" sz="4000" b="1" dirty="0" err="1"/>
              <a:t>Biocatalyzed</a:t>
            </a:r>
            <a:r>
              <a:rPr lang="en-US" altLang="ja-JP" sz="4000" b="1" dirty="0"/>
              <a:t> Reaction: Conformational characterization of </a:t>
            </a:r>
            <a:r>
              <a:rPr lang="en-US" altLang="ja-JP" sz="4000" b="1" dirty="0" smtClean="0"/>
              <a:t>poly(</a:t>
            </a:r>
            <a:r>
              <a:rPr lang="en-US" altLang="ja-JP" sz="4000" b="1" dirty="0" smtClean="0">
                <a:latin typeface="Symbol" pitchFamily="18" charset="2"/>
              </a:rPr>
              <a:t>b</a:t>
            </a:r>
            <a:r>
              <a:rPr lang="en-US" altLang="ja-JP" sz="4000" b="1" dirty="0" smtClean="0"/>
              <a:t>-</a:t>
            </a:r>
            <a:r>
              <a:rPr lang="en-US" altLang="ja-JP" sz="4000" b="1" dirty="0" err="1" smtClean="0"/>
              <a:t>alanine</a:t>
            </a:r>
            <a:r>
              <a:rPr lang="en-US" altLang="ja-JP" sz="4000" b="1" dirty="0" smtClean="0"/>
              <a:t>)</a:t>
            </a:r>
          </a:p>
          <a:p>
            <a:pPr algn="ctr"/>
            <a:endParaRPr lang="en-US" altLang="ja-JP" sz="3600" b="1" dirty="0"/>
          </a:p>
          <a:p>
            <a:pPr lvl="0" algn="ctr"/>
            <a:r>
              <a:rPr lang="en-US" altLang="ja-JP" sz="3600" dirty="0" smtClean="0">
                <a:latin typeface="+mn-ea"/>
                <a:cs typeface="ＭＳ Ｐゴシック" pitchFamily="50" charset="-128"/>
              </a:rPr>
              <a:t>Ikuo KURISAKI</a:t>
            </a:r>
            <a:endParaRPr lang="ja-JP" altLang="en-US" sz="3600" dirty="0">
              <a:latin typeface="+mn-ea"/>
              <a:cs typeface="ＭＳ Ｐゴシック" pitchFamily="50" charset="-128"/>
            </a:endParaRPr>
          </a:p>
          <a:p>
            <a:pPr algn="ctr"/>
            <a:endParaRPr lang="ja-JP" altLang="en-US" sz="3600" b="1" dirty="0"/>
          </a:p>
        </p:txBody>
      </p:sp>
      <p:sp>
        <p:nvSpPr>
          <p:cNvPr id="6" name="テキスト ボックス 5"/>
          <p:cNvSpPr txBox="1"/>
          <p:nvPr/>
        </p:nvSpPr>
        <p:spPr>
          <a:xfrm>
            <a:off x="6512079" y="176592"/>
            <a:ext cx="2464457" cy="1015663"/>
          </a:xfrm>
          <a:prstGeom prst="rect">
            <a:avLst/>
          </a:prstGeom>
          <a:noFill/>
        </p:spPr>
        <p:txBody>
          <a:bodyPr wrap="none" rtlCol="0">
            <a:spAutoFit/>
          </a:bodyPr>
          <a:lstStyle/>
          <a:p>
            <a:pPr algn="r"/>
            <a:r>
              <a:rPr kumimoji="1" lang="en-US" altLang="ja-JP" sz="2000" dirty="0" smtClean="0"/>
              <a:t>FY2015 4</a:t>
            </a:r>
            <a:r>
              <a:rPr kumimoji="1" lang="en-US" altLang="ja-JP" sz="2000" baseline="30000" dirty="0" smtClean="0"/>
              <a:t>th</a:t>
            </a:r>
            <a:r>
              <a:rPr kumimoji="1" lang="en-US" altLang="ja-JP" sz="2000" dirty="0" smtClean="0"/>
              <a:t> CREST WS</a:t>
            </a:r>
          </a:p>
          <a:p>
            <a:pPr algn="r"/>
            <a:r>
              <a:rPr lang="en-US" altLang="ja-JP" sz="2000" dirty="0" smtClean="0"/>
              <a:t>Jul. 30</a:t>
            </a:r>
            <a:r>
              <a:rPr lang="en-US" altLang="ja-JP" sz="2000" baseline="30000" dirty="0" smtClean="0"/>
              <a:t>th</a:t>
            </a:r>
            <a:r>
              <a:rPr lang="en-US" altLang="ja-JP" sz="2000" dirty="0" smtClean="0"/>
              <a:t>, 2015</a:t>
            </a:r>
          </a:p>
          <a:p>
            <a:pPr algn="r"/>
            <a:r>
              <a:rPr kumimoji="1" lang="en-US" altLang="ja-JP" sz="2000" b="1" i="1" dirty="0" smtClean="0">
                <a:solidFill>
                  <a:srgbClr val="FF0000"/>
                </a:solidFill>
                <a:effectLst>
                  <a:outerShdw blurRad="38100" dist="38100" dir="2700000" algn="tl">
                    <a:srgbClr val="000000">
                      <a:alpha val="43137"/>
                    </a:srgbClr>
                  </a:outerShdw>
                </a:effectLst>
              </a:rPr>
              <a:t>Revised Jul. 31</a:t>
            </a:r>
            <a:r>
              <a:rPr kumimoji="1" lang="en-US" altLang="ja-JP" sz="2000" b="1" i="1" baseline="30000" dirty="0" smtClean="0">
                <a:solidFill>
                  <a:srgbClr val="FF0000"/>
                </a:solidFill>
                <a:effectLst>
                  <a:outerShdw blurRad="38100" dist="38100" dir="2700000" algn="tl">
                    <a:srgbClr val="000000">
                      <a:alpha val="43137"/>
                    </a:srgbClr>
                  </a:outerShdw>
                </a:effectLst>
              </a:rPr>
              <a:t>st</a:t>
            </a:r>
            <a:r>
              <a:rPr lang="en-US" altLang="ja-JP" sz="2000" b="1" i="1" dirty="0" smtClean="0">
                <a:solidFill>
                  <a:srgbClr val="FF0000"/>
                </a:solidFill>
                <a:effectLst>
                  <a:outerShdw blurRad="38100" dist="38100" dir="2700000" algn="tl">
                    <a:srgbClr val="000000">
                      <a:alpha val="43137"/>
                    </a:srgbClr>
                  </a:outerShdw>
                </a:effectLst>
              </a:rPr>
              <a:t>, 2015</a:t>
            </a:r>
            <a:endParaRPr kumimoji="1" lang="ja-JP" altLang="en-US" sz="2000" b="1" i="1" dirty="0">
              <a:solidFill>
                <a:srgbClr val="FF0000"/>
              </a:solidFill>
              <a:effectLst>
                <a:outerShdw blurRad="38100" dist="38100" dir="2700000" algn="tl">
                  <a:srgbClr val="000000">
                    <a:alpha val="43137"/>
                  </a:srgbClr>
                </a:outerShdw>
              </a:effectLst>
            </a:endParaRPr>
          </a:p>
        </p:txBody>
      </p:sp>
      <p:sp>
        <p:nvSpPr>
          <p:cNvPr id="5" name="スライド番号プレースホルダ 4"/>
          <p:cNvSpPr>
            <a:spLocks noGrp="1"/>
          </p:cNvSpPr>
          <p:nvPr>
            <p:ph type="sldNum" sz="quarter" idx="12"/>
          </p:nvPr>
        </p:nvSpPr>
        <p:spPr/>
        <p:txBody>
          <a:bodyPr/>
          <a:lstStyle/>
          <a:p>
            <a:fld id="{48213906-63B6-45DB-B3DC-7C1E3D316857}" type="slidenum">
              <a:rPr kumimoji="1" lang="ja-JP" altLang="en-US" smtClean="0"/>
              <a:pPr/>
              <a:t>1</a:t>
            </a:fld>
            <a:endParaRPr kumimoji="1" lang="ja-JP" altLang="en-US"/>
          </a:p>
        </p:txBody>
      </p:sp>
      <p:sp>
        <p:nvSpPr>
          <p:cNvPr id="7" name="フッター プレースホルダ 6"/>
          <p:cNvSpPr>
            <a:spLocks noGrp="1"/>
          </p:cNvSpPr>
          <p:nvPr>
            <p:ph type="ftr" sz="quarter" idx="11"/>
          </p:nvPr>
        </p:nvSpPr>
        <p:spPr/>
        <p:txBody>
          <a:bodyPr/>
          <a:lstStyle/>
          <a:p>
            <a:r>
              <a:rPr kumimoji="1" lang="en-US" altLang="ja-JP" smtClean="0"/>
              <a:t>FY2015 4th CREST WS</a:t>
            </a:r>
            <a:endParaRPr kumimoji="1" lang="ja-JP" alt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611560" y="310343"/>
            <a:ext cx="7920880" cy="1200329"/>
          </a:xfrm>
          <a:prstGeom prst="rect">
            <a:avLst/>
          </a:prstGeom>
        </p:spPr>
        <p:txBody>
          <a:bodyPr wrap="square">
            <a:spAutoFit/>
          </a:bodyPr>
          <a:lstStyle/>
          <a:p>
            <a:pPr algn="just"/>
            <a:r>
              <a:rPr lang="en-US" altLang="ja-JP" sz="3600" b="1" i="1" dirty="0" smtClean="0">
                <a:effectLst>
                  <a:outerShdw blurRad="38100" dist="38100" dir="2700000" algn="tl">
                    <a:srgbClr val="000000">
                      <a:alpha val="43137"/>
                    </a:srgbClr>
                  </a:outerShdw>
                </a:effectLst>
              </a:rPr>
              <a:t>Replica exchange molecular dynamics (REMD) simulation</a:t>
            </a:r>
            <a:r>
              <a:rPr lang="en-US" altLang="ja-JP" sz="3600" b="1" i="1" baseline="30000" dirty="0" smtClean="0">
                <a:effectLst>
                  <a:outerShdw blurRad="38100" dist="38100" dir="2700000" algn="tl">
                    <a:srgbClr val="000000">
                      <a:alpha val="43137"/>
                    </a:srgbClr>
                  </a:outerShdw>
                </a:effectLst>
              </a:rPr>
              <a:t>1</a:t>
            </a:r>
          </a:p>
        </p:txBody>
      </p:sp>
      <p:sp>
        <p:nvSpPr>
          <p:cNvPr id="8" name="テキスト ボックス 7"/>
          <p:cNvSpPr txBox="1"/>
          <p:nvPr/>
        </p:nvSpPr>
        <p:spPr>
          <a:xfrm>
            <a:off x="179513" y="6454944"/>
            <a:ext cx="8784976" cy="338554"/>
          </a:xfrm>
          <a:prstGeom prst="rect">
            <a:avLst/>
          </a:prstGeom>
          <a:noFill/>
        </p:spPr>
        <p:txBody>
          <a:bodyPr wrap="square" rtlCol="0">
            <a:spAutoFit/>
          </a:bodyPr>
          <a:lstStyle/>
          <a:p>
            <a:r>
              <a:rPr kumimoji="1" lang="en-US" altLang="ja-JP" sz="1600" dirty="0" smtClean="0"/>
              <a:t>[1] A. </a:t>
            </a:r>
            <a:r>
              <a:rPr kumimoji="1" lang="en-US" altLang="ja-JP" sz="1600" dirty="0" err="1" smtClean="0"/>
              <a:t>Mitsutake</a:t>
            </a:r>
            <a:r>
              <a:rPr kumimoji="1" lang="en-US" altLang="ja-JP" sz="1600" dirty="0" smtClean="0"/>
              <a:t> et al. </a:t>
            </a:r>
            <a:r>
              <a:rPr kumimoji="1" lang="en-US" altLang="ja-JP" sz="1600" i="1" dirty="0" smtClean="0"/>
              <a:t>Biopolymer</a:t>
            </a:r>
            <a:r>
              <a:rPr kumimoji="1" lang="en-US" altLang="ja-JP" sz="1600" dirty="0" smtClean="0"/>
              <a:t>, 2001, </a:t>
            </a:r>
            <a:r>
              <a:rPr kumimoji="1" lang="en-US" altLang="ja-JP" sz="1600" b="1" dirty="0" smtClean="0"/>
              <a:t>60</a:t>
            </a:r>
            <a:r>
              <a:rPr kumimoji="1" lang="en-US" altLang="ja-JP" sz="1600" dirty="0" smtClean="0"/>
              <a:t>, 96-123; [2] </a:t>
            </a:r>
            <a:r>
              <a:rPr lang="en-US" altLang="ja-JP" sz="1600" dirty="0" smtClean="0"/>
              <a:t>Amber 14 manual.</a:t>
            </a:r>
            <a:endParaRPr kumimoji="1" lang="ja-JP" altLang="en-US" sz="1600" dirty="0"/>
          </a:p>
        </p:txBody>
      </p:sp>
      <p:sp>
        <p:nvSpPr>
          <p:cNvPr id="9" name="正方形/長方形 8"/>
          <p:cNvSpPr/>
          <p:nvPr/>
        </p:nvSpPr>
        <p:spPr>
          <a:xfrm>
            <a:off x="0" y="6379408"/>
            <a:ext cx="9144000" cy="4571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26" name="Picture 2"/>
          <p:cNvPicPr>
            <a:picLocks noChangeAspect="1" noChangeArrowheads="1"/>
          </p:cNvPicPr>
          <p:nvPr/>
        </p:nvPicPr>
        <p:blipFill>
          <a:blip r:embed="rId2" cstate="print"/>
          <a:srcRect/>
          <a:stretch>
            <a:fillRect/>
          </a:stretch>
        </p:blipFill>
        <p:spPr bwMode="auto">
          <a:xfrm>
            <a:off x="2143606" y="1628800"/>
            <a:ext cx="4848225" cy="3648075"/>
          </a:xfrm>
          <a:prstGeom prst="rect">
            <a:avLst/>
          </a:prstGeom>
          <a:noFill/>
          <a:ln w="9525">
            <a:noFill/>
            <a:miter lim="800000"/>
            <a:headEnd/>
            <a:tailEnd/>
          </a:ln>
        </p:spPr>
      </p:pic>
      <p:sp>
        <p:nvSpPr>
          <p:cNvPr id="11" name="正方形/長方形 10"/>
          <p:cNvSpPr/>
          <p:nvPr/>
        </p:nvSpPr>
        <p:spPr>
          <a:xfrm>
            <a:off x="2235492" y="5283718"/>
            <a:ext cx="4679504" cy="1015663"/>
          </a:xfrm>
          <a:prstGeom prst="rect">
            <a:avLst/>
          </a:prstGeom>
        </p:spPr>
        <p:txBody>
          <a:bodyPr wrap="square">
            <a:spAutoFit/>
          </a:bodyPr>
          <a:lstStyle/>
          <a:p>
            <a:pPr algn="just"/>
            <a:r>
              <a:rPr lang="en-US" altLang="ja-JP" sz="1200" b="1" dirty="0" smtClean="0"/>
              <a:t>Figure 21. 1.</a:t>
            </a:r>
            <a:r>
              <a:rPr lang="en-US" altLang="ja-JP" sz="1200" dirty="0" smtClean="0"/>
              <a:t>: Replica exchange schematic showing 5 replicas combined in an expanded ensemble. Large arrows represent MD trajectories of sub-ensembles while the smaller arrows represent attempted swaps between replicas in state space. Question marks represent Monte Carlo exchange attempts (green for successful, red for failed)</a:t>
            </a:r>
            <a:r>
              <a:rPr lang="en-US" altLang="ja-JP" sz="1200" baseline="30000" dirty="0" smtClean="0"/>
              <a:t>2</a:t>
            </a:r>
            <a:r>
              <a:rPr lang="en-US" altLang="ja-JP" sz="1200" dirty="0" smtClean="0"/>
              <a:t>.</a:t>
            </a:r>
            <a:endParaRPr lang="ja-JP" altLang="en-US" sz="1200" baseline="30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49561" y="242645"/>
            <a:ext cx="8642919" cy="646331"/>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p:spPr>
        <p:txBody>
          <a:bodyPr wrap="square" rtlCol="0">
            <a:spAutoFit/>
          </a:bodyPr>
          <a:lstStyle/>
          <a:p>
            <a:pPr algn="ctr"/>
            <a:r>
              <a:rPr kumimoji="1" lang="en-US" altLang="ja-JP" sz="3600" b="1" i="1" dirty="0" smtClean="0"/>
              <a:t>Suggestions at 2</a:t>
            </a:r>
            <a:r>
              <a:rPr kumimoji="1" lang="en-US" altLang="ja-JP" sz="3600" b="1" i="1" baseline="30000" dirty="0" smtClean="0"/>
              <a:t>nd</a:t>
            </a:r>
            <a:r>
              <a:rPr kumimoji="1" lang="en-US" altLang="ja-JP" sz="3600" b="1" i="1" dirty="0" smtClean="0"/>
              <a:t> CREST WS</a:t>
            </a:r>
            <a:endParaRPr kumimoji="1" lang="ja-JP" altLang="en-US" sz="3600" b="1" i="1" dirty="0"/>
          </a:p>
        </p:txBody>
      </p:sp>
      <p:sp>
        <p:nvSpPr>
          <p:cNvPr id="5" name="テキスト ボックス 4"/>
          <p:cNvSpPr txBox="1"/>
          <p:nvPr/>
        </p:nvSpPr>
        <p:spPr>
          <a:xfrm>
            <a:off x="251520" y="1268760"/>
            <a:ext cx="8640960" cy="4770537"/>
          </a:xfrm>
          <a:prstGeom prst="rect">
            <a:avLst/>
          </a:prstGeom>
          <a:noFill/>
        </p:spPr>
        <p:txBody>
          <a:bodyPr wrap="square" rtlCol="0">
            <a:spAutoFit/>
          </a:bodyPr>
          <a:lstStyle/>
          <a:p>
            <a:pPr marL="174625" indent="-174625" algn="just">
              <a:buFont typeface="Arial" pitchFamily="34" charset="0"/>
              <a:buChar char="•"/>
            </a:pPr>
            <a:r>
              <a:rPr lang="en-US" altLang="ja-JP" sz="2800" b="1" dirty="0" smtClean="0">
                <a:solidFill>
                  <a:schemeClr val="bg2">
                    <a:lumMod val="75000"/>
                  </a:schemeClr>
                </a:solidFill>
                <a:sym typeface="Wingdings" pitchFamily="2" charset="2"/>
              </a:rPr>
              <a:t>Nagaoka-sensei</a:t>
            </a:r>
          </a:p>
          <a:p>
            <a:pPr marL="174625" indent="-174625" algn="just"/>
            <a:r>
              <a:rPr lang="en-US" altLang="ja-JP" sz="2800" dirty="0" smtClean="0">
                <a:solidFill>
                  <a:schemeClr val="bg2">
                    <a:lumMod val="75000"/>
                  </a:schemeClr>
                </a:solidFill>
                <a:sym typeface="Wingdings" pitchFamily="2" charset="2"/>
              </a:rPr>
              <a:t>	 Is there any poly(</a:t>
            </a:r>
            <a:r>
              <a:rPr lang="en-US" altLang="ja-JP" sz="2800" dirty="0" smtClean="0">
                <a:solidFill>
                  <a:schemeClr val="bg2">
                    <a:lumMod val="75000"/>
                  </a:schemeClr>
                </a:solidFill>
                <a:latin typeface="Symbol" pitchFamily="18" charset="2"/>
                <a:sym typeface="Wingdings" pitchFamily="2" charset="2"/>
              </a:rPr>
              <a:t>b</a:t>
            </a:r>
            <a:r>
              <a:rPr lang="en-US" altLang="ja-JP" sz="2800" dirty="0" smtClean="0">
                <a:solidFill>
                  <a:schemeClr val="bg2">
                    <a:lumMod val="75000"/>
                  </a:schemeClr>
                </a:solidFill>
                <a:sym typeface="Wingdings" pitchFamily="2" charset="2"/>
              </a:rPr>
              <a:t>-</a:t>
            </a:r>
            <a:r>
              <a:rPr lang="en-US" altLang="ja-JP" sz="2800" dirty="0" err="1" smtClean="0">
                <a:solidFill>
                  <a:schemeClr val="bg2">
                    <a:lumMod val="75000"/>
                  </a:schemeClr>
                </a:solidFill>
                <a:sym typeface="Wingdings" pitchFamily="2" charset="2"/>
              </a:rPr>
              <a:t>alanine</a:t>
            </a:r>
            <a:r>
              <a:rPr lang="en-US" altLang="ja-JP" sz="2800" dirty="0" smtClean="0">
                <a:solidFill>
                  <a:schemeClr val="bg2">
                    <a:lumMod val="75000"/>
                  </a:schemeClr>
                </a:solidFill>
                <a:sym typeface="Wingdings" pitchFamily="2" charset="2"/>
              </a:rPr>
              <a:t>) structure, e.g., in Cambridge data library? This could be a good reference.</a:t>
            </a:r>
            <a:endParaRPr lang="en-US" altLang="ja-JP" sz="2800" dirty="0" smtClean="0">
              <a:solidFill>
                <a:schemeClr val="bg2">
                  <a:lumMod val="75000"/>
                </a:schemeClr>
              </a:solidFill>
            </a:endParaRPr>
          </a:p>
          <a:p>
            <a:pPr marL="174625" indent="-174625" algn="just">
              <a:buFont typeface="Arial" pitchFamily="34" charset="0"/>
              <a:buChar char="•"/>
            </a:pPr>
            <a:r>
              <a:rPr kumimoji="1" lang="en-US" altLang="ja-JP" sz="2800" b="1" dirty="0" smtClean="0"/>
              <a:t>Takayanagi-san </a:t>
            </a:r>
          </a:p>
          <a:p>
            <a:pPr marL="174625" indent="-174625" algn="just"/>
            <a:r>
              <a:rPr lang="en-US" altLang="ja-JP" sz="2800" dirty="0" smtClean="0">
                <a:sym typeface="Wingdings" pitchFamily="2" charset="2"/>
              </a:rPr>
              <a:t>	</a:t>
            </a:r>
            <a:r>
              <a:rPr kumimoji="1" lang="en-US" altLang="ja-JP" sz="2800" dirty="0" smtClean="0">
                <a:sym typeface="Wingdings" pitchFamily="2" charset="2"/>
              </a:rPr>
              <a:t> </a:t>
            </a:r>
            <a:r>
              <a:rPr kumimoji="1" lang="en-US" altLang="ja-JP" sz="2800" dirty="0" smtClean="0"/>
              <a:t>Dihedral angle parameters should be well considered because it haves influence on dynamics of polymer.</a:t>
            </a:r>
          </a:p>
          <a:p>
            <a:pPr marL="174625" indent="-174625" algn="just"/>
            <a:r>
              <a:rPr lang="en-US" altLang="ja-JP" sz="2800" dirty="0" smtClean="0"/>
              <a:t>	</a:t>
            </a:r>
            <a:r>
              <a:rPr lang="en-US" altLang="ja-JP" sz="2800" dirty="0" smtClean="0">
                <a:sym typeface="Wingdings" pitchFamily="2" charset="2"/>
              </a:rPr>
              <a:t> Actually, using General Amber Force Field (GAFF) sometimes generates discussion in reviewing process.</a:t>
            </a:r>
          </a:p>
          <a:p>
            <a:pPr marL="174625" indent="-174625" algn="just"/>
            <a:r>
              <a:rPr lang="en-US" altLang="ja-JP" sz="2800" dirty="0" smtClean="0">
                <a:sym typeface="Wingdings" pitchFamily="2" charset="2"/>
              </a:rPr>
              <a:t>	 Practically, higher energy barrier would retard conformational change.</a:t>
            </a:r>
          </a:p>
          <a:p>
            <a:pPr marL="174625" indent="-174625" algn="just"/>
            <a:endParaRPr kumimoji="1" lang="ja-JP" altLang="en-US"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611560" y="1268760"/>
            <a:ext cx="7920880" cy="4278094"/>
          </a:xfrm>
          <a:prstGeom prst="rect">
            <a:avLst/>
          </a:prstGeom>
          <a:noFill/>
        </p:spPr>
        <p:txBody>
          <a:bodyPr wrap="square" rtlCol="0">
            <a:spAutoFit/>
          </a:bodyPr>
          <a:lstStyle/>
          <a:p>
            <a:pPr algn="just"/>
            <a:r>
              <a:rPr lang="en-US" altLang="ja-JP" sz="2800" dirty="0" smtClean="0"/>
              <a:t>Here we focus on poly(</a:t>
            </a:r>
            <a:r>
              <a:rPr lang="en-US" altLang="ja-JP" sz="2800" dirty="0" smtClean="0">
                <a:latin typeface="Symbol" pitchFamily="18" charset="2"/>
              </a:rPr>
              <a:t>b</a:t>
            </a:r>
            <a:r>
              <a:rPr lang="en-US" altLang="ja-JP" sz="2800" dirty="0" smtClean="0"/>
              <a:t>-</a:t>
            </a:r>
            <a:r>
              <a:rPr lang="en-US" altLang="ja-JP" sz="2800" dirty="0" err="1" smtClean="0"/>
              <a:t>alanine</a:t>
            </a:r>
            <a:r>
              <a:rPr lang="en-US" altLang="ja-JP" sz="2800" dirty="0" smtClean="0"/>
              <a:t>) with specific length, namely 8-mer and 18-mer</a:t>
            </a:r>
            <a:r>
              <a:rPr lang="en-US" altLang="ja-JP" sz="2800" baseline="30000" dirty="0" smtClean="0"/>
              <a:t>1</a:t>
            </a:r>
            <a:r>
              <a:rPr lang="en-US" altLang="ja-JP" sz="2800" dirty="0" smtClean="0"/>
              <a:t>.</a:t>
            </a:r>
            <a:endParaRPr lang="en-US" altLang="ja-JP" sz="2800" b="1" dirty="0" smtClean="0"/>
          </a:p>
          <a:p>
            <a:pPr algn="just"/>
            <a:endParaRPr lang="en-US" altLang="ja-JP" sz="1000" b="1" dirty="0" smtClean="0"/>
          </a:p>
          <a:p>
            <a:pPr algn="just"/>
            <a:r>
              <a:rPr lang="en-US" altLang="ja-JP" sz="2800" b="1" dirty="0" smtClean="0"/>
              <a:t>Purpose</a:t>
            </a:r>
            <a:r>
              <a:rPr lang="en-US" altLang="ja-JP" sz="2800" dirty="0" smtClean="0"/>
              <a:t>:</a:t>
            </a:r>
          </a:p>
          <a:p>
            <a:pPr algn="just"/>
            <a:r>
              <a:rPr lang="en-US" altLang="ja-JP" sz="2800" dirty="0" smtClean="0"/>
              <a:t>Confirm whether REMD with GAFF reproduces experimental observations, namely, ‘</a:t>
            </a:r>
            <a:r>
              <a:rPr lang="en-US" altLang="ja-JP" sz="2800" b="1" i="1" dirty="0" smtClean="0">
                <a:solidFill>
                  <a:srgbClr val="002060"/>
                </a:solidFill>
                <a:effectLst>
                  <a:outerShdw blurRad="38100" dist="38100" dir="2700000" algn="tl">
                    <a:srgbClr val="000000">
                      <a:alpha val="43137"/>
                    </a:srgbClr>
                  </a:outerShdw>
                </a:effectLst>
              </a:rPr>
              <a:t>disordered conformation</a:t>
            </a:r>
            <a:r>
              <a:rPr lang="en-US" altLang="ja-JP" sz="2800" dirty="0" smtClean="0"/>
              <a:t>’ of poly(</a:t>
            </a:r>
            <a:r>
              <a:rPr lang="en-US" altLang="ja-JP" sz="2800" dirty="0" smtClean="0">
                <a:latin typeface="Symbol" pitchFamily="18" charset="2"/>
              </a:rPr>
              <a:t>b</a:t>
            </a:r>
            <a:r>
              <a:rPr lang="en-US" altLang="ja-JP" sz="2800" dirty="0" smtClean="0"/>
              <a:t>-</a:t>
            </a:r>
            <a:r>
              <a:rPr lang="en-US" altLang="ja-JP" sz="2800" dirty="0" err="1" smtClean="0"/>
              <a:t>alanine</a:t>
            </a:r>
            <a:r>
              <a:rPr lang="en-US" altLang="ja-JP" sz="2800" dirty="0" smtClean="0"/>
              <a:t>) </a:t>
            </a:r>
            <a:r>
              <a:rPr lang="en-US" altLang="ja-JP" sz="2800" b="1" i="1" dirty="0" smtClean="0">
                <a:solidFill>
                  <a:srgbClr val="002060"/>
                </a:solidFill>
                <a:effectLst>
                  <a:outerShdw blurRad="38100" dist="38100" dir="2700000" algn="tl">
                    <a:srgbClr val="000000">
                      <a:alpha val="43137"/>
                    </a:srgbClr>
                  </a:outerShdw>
                </a:effectLst>
              </a:rPr>
              <a:t>in aqueous solution</a:t>
            </a:r>
            <a:r>
              <a:rPr lang="en-US" altLang="ja-JP" sz="2800" baseline="30000" dirty="0" smtClean="0"/>
              <a:t>2</a:t>
            </a:r>
            <a:endParaRPr lang="en-US" altLang="ja-JP" sz="2800" dirty="0" smtClean="0"/>
          </a:p>
          <a:p>
            <a:pPr algn="just"/>
            <a:endParaRPr lang="en-US" altLang="ja-JP" sz="1000" dirty="0" smtClean="0"/>
          </a:p>
          <a:p>
            <a:pPr algn="just"/>
            <a:r>
              <a:rPr lang="en-US" altLang="ja-JP" sz="2800" dirty="0" smtClean="0"/>
              <a:t>‘</a:t>
            </a:r>
            <a:r>
              <a:rPr lang="en-US" altLang="ja-JP" sz="2800" b="1" i="1" dirty="0" smtClean="0">
                <a:solidFill>
                  <a:srgbClr val="002060"/>
                </a:solidFill>
              </a:rPr>
              <a:t>Disorder</a:t>
            </a:r>
            <a:r>
              <a:rPr lang="en-US" altLang="ja-JP" sz="2800" dirty="0" smtClean="0"/>
              <a:t>’ means that a polymer does not form hydrogen bonds (HBs)</a:t>
            </a:r>
          </a:p>
        </p:txBody>
      </p:sp>
      <p:sp>
        <p:nvSpPr>
          <p:cNvPr id="7" name="正方形/長方形 6"/>
          <p:cNvSpPr/>
          <p:nvPr/>
        </p:nvSpPr>
        <p:spPr>
          <a:xfrm>
            <a:off x="611560" y="290465"/>
            <a:ext cx="7920880" cy="646331"/>
          </a:xfrm>
          <a:prstGeom prst="rect">
            <a:avLst/>
          </a:prstGeom>
        </p:spPr>
        <p:txBody>
          <a:bodyPr wrap="square">
            <a:spAutoFit/>
          </a:bodyPr>
          <a:lstStyle/>
          <a:p>
            <a:pPr algn="ctr"/>
            <a:r>
              <a:rPr lang="en-US" altLang="ja-JP" sz="3600" b="1" i="1" dirty="0" smtClean="0">
                <a:effectLst>
                  <a:outerShdw blurRad="38100" dist="38100" dir="2700000" algn="tl">
                    <a:srgbClr val="000000">
                      <a:alpha val="43137"/>
                    </a:srgbClr>
                  </a:outerShdw>
                </a:effectLst>
              </a:rPr>
              <a:t>Purpose of REMD simulation</a:t>
            </a:r>
          </a:p>
        </p:txBody>
      </p:sp>
      <p:sp>
        <p:nvSpPr>
          <p:cNvPr id="8" name="テキスト ボックス 7"/>
          <p:cNvSpPr txBox="1"/>
          <p:nvPr/>
        </p:nvSpPr>
        <p:spPr>
          <a:xfrm>
            <a:off x="179513" y="6237312"/>
            <a:ext cx="8784976" cy="584775"/>
          </a:xfrm>
          <a:prstGeom prst="rect">
            <a:avLst/>
          </a:prstGeom>
          <a:noFill/>
        </p:spPr>
        <p:txBody>
          <a:bodyPr wrap="square" rtlCol="0">
            <a:spAutoFit/>
          </a:bodyPr>
          <a:lstStyle/>
          <a:p>
            <a:r>
              <a:rPr kumimoji="1" lang="en-US" altLang="ja-JP" sz="1600" dirty="0" smtClean="0"/>
              <a:t>[1] L.W. Schwab et al., </a:t>
            </a:r>
            <a:r>
              <a:rPr kumimoji="1" lang="en-US" altLang="ja-JP" sz="1600" i="1" dirty="0" err="1" smtClean="0"/>
              <a:t>Macromol</a:t>
            </a:r>
            <a:r>
              <a:rPr kumimoji="1" lang="en-US" altLang="ja-JP" sz="1600" i="1" dirty="0" smtClean="0"/>
              <a:t>. Rapid. </a:t>
            </a:r>
            <a:r>
              <a:rPr kumimoji="1" lang="en-US" altLang="ja-JP" sz="1600" i="1" dirty="0" err="1" smtClean="0"/>
              <a:t>Commun</a:t>
            </a:r>
            <a:r>
              <a:rPr kumimoji="1" lang="en-US" altLang="ja-JP" sz="1600" dirty="0" smtClean="0"/>
              <a:t>. </a:t>
            </a:r>
            <a:r>
              <a:rPr kumimoji="1" lang="en-US" altLang="ja-JP" sz="1600" b="1" dirty="0" smtClean="0"/>
              <a:t>2008</a:t>
            </a:r>
            <a:r>
              <a:rPr kumimoji="1" lang="en-US" altLang="ja-JP" sz="1600" dirty="0" smtClean="0"/>
              <a:t>, 29, 794-797; [2] </a:t>
            </a:r>
            <a:r>
              <a:rPr lang="en-US" altLang="ja-JP" sz="1600" dirty="0" smtClean="0"/>
              <a:t>J. D. </a:t>
            </a:r>
            <a:r>
              <a:rPr kumimoji="1" lang="en-US" altLang="ja-JP" sz="1600" dirty="0" err="1" smtClean="0"/>
              <a:t>Glickson</a:t>
            </a:r>
            <a:r>
              <a:rPr kumimoji="1" lang="en-US" altLang="ja-JP" sz="1600" dirty="0" smtClean="0"/>
              <a:t> and J. </a:t>
            </a:r>
            <a:r>
              <a:rPr kumimoji="1" lang="en-US" altLang="ja-JP" sz="1600" dirty="0" err="1" smtClean="0"/>
              <a:t>Applequist</a:t>
            </a:r>
            <a:r>
              <a:rPr kumimoji="1" lang="en-US" altLang="ja-JP" sz="1600" dirty="0" smtClean="0"/>
              <a:t>. </a:t>
            </a:r>
            <a:r>
              <a:rPr kumimoji="1" lang="en-US" altLang="ja-JP" sz="1600" i="1" dirty="0" smtClean="0"/>
              <a:t>J.A.C.S.</a:t>
            </a:r>
            <a:r>
              <a:rPr kumimoji="1" lang="en-US" altLang="ja-JP" sz="1600" dirty="0" smtClean="0"/>
              <a:t>, 1971, </a:t>
            </a:r>
            <a:r>
              <a:rPr kumimoji="1" lang="en-US" altLang="ja-JP" sz="1600" b="1" dirty="0" smtClean="0"/>
              <a:t>93</a:t>
            </a:r>
            <a:r>
              <a:rPr kumimoji="1" lang="en-US" altLang="ja-JP" sz="1600" dirty="0" smtClean="0"/>
              <a:t>, 3276-3286</a:t>
            </a:r>
            <a:r>
              <a:rPr lang="en-US" altLang="ja-JP" sz="1600" dirty="0" smtClean="0"/>
              <a:t>.</a:t>
            </a:r>
            <a:endParaRPr kumimoji="1" lang="ja-JP" altLang="en-US" sz="1600" dirty="0"/>
          </a:p>
        </p:txBody>
      </p:sp>
      <p:sp>
        <p:nvSpPr>
          <p:cNvPr id="9" name="正方形/長方形 8"/>
          <p:cNvSpPr/>
          <p:nvPr/>
        </p:nvSpPr>
        <p:spPr>
          <a:xfrm>
            <a:off x="0" y="6161776"/>
            <a:ext cx="9144000" cy="4571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41581" y="294128"/>
            <a:ext cx="8650899" cy="584775"/>
          </a:xfrm>
          <a:prstGeom prst="rect">
            <a:avLst/>
          </a:prstGeom>
          <a:noFill/>
        </p:spPr>
        <p:txBody>
          <a:bodyPr wrap="square" rtlCol="0">
            <a:spAutoFit/>
          </a:bodyPr>
          <a:lstStyle/>
          <a:p>
            <a:pPr algn="ctr"/>
            <a:r>
              <a:rPr kumimoji="1" lang="en-US" altLang="ja-JP" sz="3200" b="1" dirty="0" smtClean="0"/>
              <a:t>Setup of replica exchange molecular dynamics</a:t>
            </a:r>
            <a:endParaRPr kumimoji="1" lang="ja-JP" altLang="en-US" sz="3200" b="1" dirty="0"/>
          </a:p>
        </p:txBody>
      </p:sp>
      <p:sp>
        <p:nvSpPr>
          <p:cNvPr id="7" name="テキスト ボックス 6"/>
          <p:cNvSpPr txBox="1"/>
          <p:nvPr/>
        </p:nvSpPr>
        <p:spPr>
          <a:xfrm>
            <a:off x="251520" y="3356992"/>
            <a:ext cx="8640960" cy="230832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just"/>
            <a:r>
              <a:rPr kumimoji="1" lang="en-US" altLang="ja-JP" sz="2400" b="1" dirty="0" smtClean="0">
                <a:effectLst>
                  <a:outerShdw blurRad="38100" dist="38100" dir="2700000" algn="tl">
                    <a:srgbClr val="000000">
                      <a:alpha val="43137"/>
                    </a:srgbClr>
                  </a:outerShdw>
                </a:effectLst>
              </a:rPr>
              <a:t>Simulation setting</a:t>
            </a:r>
          </a:p>
          <a:p>
            <a:pPr marL="357188" algn="just"/>
            <a:r>
              <a:rPr lang="en-US" altLang="ja-JP" sz="2000" dirty="0" smtClean="0"/>
              <a:t>Heat bath: </a:t>
            </a:r>
            <a:r>
              <a:rPr lang="en-US" altLang="ja-JP" sz="2000" dirty="0" err="1" smtClean="0"/>
              <a:t>Langevin</a:t>
            </a:r>
            <a:r>
              <a:rPr lang="en-US" altLang="ja-JP" sz="2000" dirty="0" smtClean="0"/>
              <a:t> thermostat with collision frequency of 1.0 ps</a:t>
            </a:r>
            <a:r>
              <a:rPr lang="en-US" altLang="ja-JP" sz="2000" baseline="30000" dirty="0" smtClean="0">
                <a:latin typeface="Arial"/>
                <a:cs typeface="Arial"/>
              </a:rPr>
              <a:t>−</a:t>
            </a:r>
            <a:r>
              <a:rPr lang="en-US" altLang="ja-JP" sz="2000" baseline="30000" dirty="0" smtClean="0"/>
              <a:t>1</a:t>
            </a:r>
          </a:p>
          <a:p>
            <a:pPr marL="357188" algn="just"/>
            <a:r>
              <a:rPr kumimoji="1" lang="en-US" altLang="ja-JP" sz="2000" dirty="0" smtClean="0"/>
              <a:t>Solvent model: generalized Born model developed by A. Onufriev et al.</a:t>
            </a:r>
            <a:r>
              <a:rPr lang="en-US" altLang="ja-JP" sz="2000" baseline="30000" dirty="0" smtClean="0"/>
              <a:t>1 </a:t>
            </a:r>
            <a:r>
              <a:rPr lang="en-US" altLang="ja-JP" sz="2000" dirty="0" smtClean="0"/>
              <a:t>with solvent dielectric constant of 78.5 (simulating aqueous solvent)</a:t>
            </a:r>
            <a:endParaRPr kumimoji="1" lang="en-US" altLang="ja-JP" sz="2000" dirty="0" smtClean="0"/>
          </a:p>
          <a:p>
            <a:pPr marL="357188" algn="just"/>
            <a:r>
              <a:rPr lang="en-US" altLang="ja-JP" sz="2000" dirty="0" smtClean="0"/>
              <a:t>Force field: General Amber Force Field (GAFF)</a:t>
            </a:r>
            <a:r>
              <a:rPr lang="en-US" altLang="ja-JP" sz="2000" baseline="30000" dirty="0" smtClean="0"/>
              <a:t>2</a:t>
            </a:r>
          </a:p>
          <a:p>
            <a:pPr marL="357188" algn="just"/>
            <a:r>
              <a:rPr lang="en-US" altLang="ja-JP" sz="2000" dirty="0" smtClean="0"/>
              <a:t>Time length of independent MD: 100 </a:t>
            </a:r>
            <a:r>
              <a:rPr lang="en-US" altLang="ja-JP" sz="2000" dirty="0" err="1" smtClean="0"/>
              <a:t>ps</a:t>
            </a:r>
            <a:endParaRPr lang="en-US" altLang="ja-JP" sz="2000" dirty="0" smtClean="0"/>
          </a:p>
          <a:p>
            <a:pPr marL="357188" algn="just"/>
            <a:r>
              <a:rPr lang="en-US" altLang="ja-JP" sz="2000" dirty="0" smtClean="0"/>
              <a:t>Number of Exchange: 2000</a:t>
            </a:r>
            <a:endParaRPr kumimoji="1" lang="en-US" altLang="ja-JP" sz="2000" i="1" dirty="0" smtClean="0"/>
          </a:p>
        </p:txBody>
      </p:sp>
      <p:sp>
        <p:nvSpPr>
          <p:cNvPr id="8" name="テキスト ボックス 7"/>
          <p:cNvSpPr txBox="1"/>
          <p:nvPr/>
        </p:nvSpPr>
        <p:spPr>
          <a:xfrm>
            <a:off x="179513" y="6237312"/>
            <a:ext cx="8784976" cy="584775"/>
          </a:xfrm>
          <a:prstGeom prst="rect">
            <a:avLst/>
          </a:prstGeom>
          <a:noFill/>
        </p:spPr>
        <p:txBody>
          <a:bodyPr wrap="square" rtlCol="0">
            <a:spAutoFit/>
          </a:bodyPr>
          <a:lstStyle/>
          <a:p>
            <a:r>
              <a:rPr kumimoji="1" lang="en-US" altLang="ja-JP" sz="1600" dirty="0" smtClean="0"/>
              <a:t>[1] A. Onufriev et al. </a:t>
            </a:r>
            <a:r>
              <a:rPr kumimoji="1" lang="en-US" altLang="ja-JP" sz="1600" i="1" dirty="0" smtClean="0"/>
              <a:t>Proteins</a:t>
            </a:r>
            <a:r>
              <a:rPr kumimoji="1" lang="en-US" altLang="ja-JP" sz="1600" dirty="0" smtClean="0"/>
              <a:t>, 2004, </a:t>
            </a:r>
            <a:r>
              <a:rPr kumimoji="1" lang="en-US" altLang="ja-JP" sz="1600" b="1" dirty="0" smtClean="0"/>
              <a:t>55</a:t>
            </a:r>
            <a:r>
              <a:rPr kumimoji="1" lang="en-US" altLang="ja-JP" sz="1600" dirty="0" smtClean="0"/>
              <a:t>, 383-394;</a:t>
            </a:r>
            <a:r>
              <a:rPr lang="en-US" altLang="ja-JP" sz="1600" dirty="0" smtClean="0"/>
              <a:t> [2] J. Wang et al. </a:t>
            </a:r>
            <a:r>
              <a:rPr lang="en-US" altLang="ja-JP" sz="1600" i="1" dirty="0" smtClean="0"/>
              <a:t>J. </a:t>
            </a:r>
            <a:r>
              <a:rPr lang="en-US" altLang="ja-JP" sz="1600" i="1" dirty="0" err="1" smtClean="0"/>
              <a:t>Comput</a:t>
            </a:r>
            <a:r>
              <a:rPr lang="en-US" altLang="ja-JP" sz="1600" i="1" dirty="0" smtClean="0"/>
              <a:t>. Chem.</a:t>
            </a:r>
            <a:r>
              <a:rPr lang="en-US" altLang="ja-JP" sz="1600" dirty="0" smtClean="0"/>
              <a:t>, 2004, </a:t>
            </a:r>
            <a:r>
              <a:rPr lang="en-US" altLang="ja-JP" sz="1600" b="1" dirty="0" smtClean="0"/>
              <a:t>25</a:t>
            </a:r>
            <a:r>
              <a:rPr lang="en-US" altLang="ja-JP" sz="1600" dirty="0" smtClean="0"/>
              <a:t>, 1157-1174.</a:t>
            </a:r>
            <a:endParaRPr kumimoji="1" lang="ja-JP" altLang="en-US" sz="1600" dirty="0"/>
          </a:p>
        </p:txBody>
      </p:sp>
      <p:sp>
        <p:nvSpPr>
          <p:cNvPr id="9" name="正方形/長方形 8"/>
          <p:cNvSpPr/>
          <p:nvPr/>
        </p:nvSpPr>
        <p:spPr>
          <a:xfrm>
            <a:off x="0" y="6161776"/>
            <a:ext cx="9144000" cy="4571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323528" y="1332057"/>
            <a:ext cx="3600400" cy="584775"/>
          </a:xfrm>
          <a:prstGeom prst="rect">
            <a:avLst/>
          </a:prstGeom>
          <a:noFill/>
        </p:spPr>
        <p:txBody>
          <a:bodyPr wrap="square" rtlCol="0">
            <a:spAutoFit/>
          </a:bodyPr>
          <a:lstStyle/>
          <a:p>
            <a:pPr algn="ctr"/>
            <a:r>
              <a:rPr kumimoji="1" lang="en-US" altLang="ja-JP" sz="3200" b="1" dirty="0" smtClean="0">
                <a:solidFill>
                  <a:srgbClr val="002060"/>
                </a:solidFill>
              </a:rPr>
              <a:t>8-mer</a:t>
            </a:r>
            <a:endParaRPr kumimoji="1" lang="ja-JP" altLang="en-US" sz="3200" b="1" dirty="0">
              <a:solidFill>
                <a:srgbClr val="002060"/>
              </a:solidFill>
            </a:endParaRPr>
          </a:p>
        </p:txBody>
      </p:sp>
      <p:sp>
        <p:nvSpPr>
          <p:cNvPr id="12" name="テキスト ボックス 11"/>
          <p:cNvSpPr txBox="1"/>
          <p:nvPr/>
        </p:nvSpPr>
        <p:spPr>
          <a:xfrm>
            <a:off x="4499992" y="1332057"/>
            <a:ext cx="3600400" cy="584775"/>
          </a:xfrm>
          <a:prstGeom prst="rect">
            <a:avLst/>
          </a:prstGeom>
          <a:noFill/>
        </p:spPr>
        <p:txBody>
          <a:bodyPr wrap="square" rtlCol="0">
            <a:spAutoFit/>
          </a:bodyPr>
          <a:lstStyle/>
          <a:p>
            <a:pPr algn="ctr"/>
            <a:r>
              <a:rPr kumimoji="1" lang="en-US" altLang="ja-JP" sz="3200" b="1" dirty="0" smtClean="0">
                <a:solidFill>
                  <a:srgbClr val="002060"/>
                </a:solidFill>
              </a:rPr>
              <a:t>18-mer</a:t>
            </a:r>
            <a:endParaRPr kumimoji="1" lang="ja-JP" altLang="en-US" sz="3200" b="1" dirty="0">
              <a:solidFill>
                <a:srgbClr val="002060"/>
              </a:solidFill>
            </a:endParaRPr>
          </a:p>
        </p:txBody>
      </p:sp>
      <p:pic>
        <p:nvPicPr>
          <p:cNvPr id="2051" name="Picture 3" descr="C:\Users\kurisaki\Documents\PD_at_Nagoya-u\Project_EnzymaticPolymerization\_Theme-1_CALB_ring-open-polymerization\REMD_b-alanine\_1_Prep_Initial_Structure\bAla_8.bmp"/>
          <p:cNvPicPr>
            <a:picLocks noChangeAspect="1" noChangeArrowheads="1"/>
          </p:cNvPicPr>
          <p:nvPr/>
        </p:nvPicPr>
        <p:blipFill>
          <a:blip r:embed="rId2" cstate="print"/>
          <a:srcRect/>
          <a:stretch>
            <a:fillRect/>
          </a:stretch>
        </p:blipFill>
        <p:spPr bwMode="auto">
          <a:xfrm>
            <a:off x="611560" y="1772816"/>
            <a:ext cx="2925016" cy="1368152"/>
          </a:xfrm>
          <a:prstGeom prst="rect">
            <a:avLst/>
          </a:prstGeom>
          <a:noFill/>
        </p:spPr>
      </p:pic>
      <p:pic>
        <p:nvPicPr>
          <p:cNvPr id="2052" name="Picture 4" descr="C:\Users\kurisaki\Documents\PD_at_Nagoya-u\Project_EnzymaticPolymerization\_Theme-1_CALB_ring-open-polymerization\REMD_b-alanine\_1_Prep_Initial_Structure\bAla_18.bmp"/>
          <p:cNvPicPr>
            <a:picLocks noChangeAspect="1" noChangeArrowheads="1"/>
          </p:cNvPicPr>
          <p:nvPr/>
        </p:nvPicPr>
        <p:blipFill>
          <a:blip r:embed="rId3" cstate="print"/>
          <a:srcRect/>
          <a:stretch>
            <a:fillRect/>
          </a:stretch>
        </p:blipFill>
        <p:spPr bwMode="auto">
          <a:xfrm>
            <a:off x="4067944" y="1772816"/>
            <a:ext cx="4320480" cy="1437256"/>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241581" y="294128"/>
            <a:ext cx="8650899" cy="1077218"/>
          </a:xfrm>
          <a:prstGeom prst="rect">
            <a:avLst/>
          </a:prstGeom>
          <a:noFill/>
        </p:spPr>
        <p:txBody>
          <a:bodyPr wrap="square" rtlCol="0">
            <a:spAutoFit/>
          </a:bodyPr>
          <a:lstStyle/>
          <a:p>
            <a:r>
              <a:rPr kumimoji="1" lang="en-US" altLang="ja-JP" sz="3200" b="1" dirty="0" smtClean="0"/>
              <a:t>Setup of replica exchange molecular dynamics for </a:t>
            </a:r>
          </a:p>
          <a:p>
            <a:r>
              <a:rPr lang="en-US" altLang="ja-JP" sz="3200" b="1" dirty="0" smtClean="0"/>
              <a:t>8-mer</a:t>
            </a:r>
            <a:endParaRPr kumimoji="1" lang="ja-JP" altLang="en-US" sz="3200" b="1" dirty="0"/>
          </a:p>
        </p:txBody>
      </p:sp>
      <p:graphicFrame>
        <p:nvGraphicFramePr>
          <p:cNvPr id="3074" name="Object 2"/>
          <p:cNvGraphicFramePr>
            <a:graphicFrameLocks noChangeAspect="1"/>
          </p:cNvGraphicFramePr>
          <p:nvPr/>
        </p:nvGraphicFramePr>
        <p:xfrm>
          <a:off x="-180528" y="1558882"/>
          <a:ext cx="6768752" cy="4729846"/>
        </p:xfrm>
        <a:graphic>
          <a:graphicData uri="http://schemas.openxmlformats.org/presentationml/2006/ole">
            <p:oleObj spid="_x0000_s3074" name="ｸﾞﾗﾌ" r:id="rId3" imgW="4153680" imgH="2901600" progId="Origin50.Graph">
              <p:embed/>
            </p:oleObj>
          </a:graphicData>
        </a:graphic>
      </p:graphicFrame>
      <p:sp>
        <p:nvSpPr>
          <p:cNvPr id="12" name="テキスト ボックス 11"/>
          <p:cNvSpPr txBox="1"/>
          <p:nvPr/>
        </p:nvSpPr>
        <p:spPr>
          <a:xfrm>
            <a:off x="1439827" y="1703176"/>
            <a:ext cx="708848" cy="369332"/>
          </a:xfrm>
          <a:prstGeom prst="rect">
            <a:avLst/>
          </a:prstGeom>
          <a:noFill/>
        </p:spPr>
        <p:txBody>
          <a:bodyPr wrap="none" rtlCol="0">
            <a:spAutoFit/>
          </a:bodyPr>
          <a:lstStyle/>
          <a:p>
            <a:r>
              <a:rPr kumimoji="1" lang="en-US" altLang="ja-JP" dirty="0" smtClean="0"/>
              <a:t>240 K</a:t>
            </a:r>
            <a:endParaRPr kumimoji="1" lang="ja-JP" altLang="en-US" dirty="0"/>
          </a:p>
        </p:txBody>
      </p:sp>
      <p:sp>
        <p:nvSpPr>
          <p:cNvPr id="13" name="テキスト ボックス 12"/>
          <p:cNvSpPr txBox="1"/>
          <p:nvPr/>
        </p:nvSpPr>
        <p:spPr>
          <a:xfrm>
            <a:off x="2051720" y="2292352"/>
            <a:ext cx="708848" cy="369332"/>
          </a:xfrm>
          <a:prstGeom prst="rect">
            <a:avLst/>
          </a:prstGeom>
          <a:noFill/>
        </p:spPr>
        <p:txBody>
          <a:bodyPr wrap="none" rtlCol="0">
            <a:spAutoFit/>
          </a:bodyPr>
          <a:lstStyle/>
          <a:p>
            <a:r>
              <a:rPr kumimoji="1" lang="en-US" altLang="ja-JP" dirty="0" smtClean="0"/>
              <a:t>300 K</a:t>
            </a:r>
            <a:endParaRPr kumimoji="1" lang="ja-JP" altLang="en-US" dirty="0"/>
          </a:p>
        </p:txBody>
      </p:sp>
      <p:sp>
        <p:nvSpPr>
          <p:cNvPr id="14" name="テキスト ボックス 13"/>
          <p:cNvSpPr txBox="1"/>
          <p:nvPr/>
        </p:nvSpPr>
        <p:spPr>
          <a:xfrm>
            <a:off x="2495000" y="2724400"/>
            <a:ext cx="708848" cy="369332"/>
          </a:xfrm>
          <a:prstGeom prst="rect">
            <a:avLst/>
          </a:prstGeom>
          <a:noFill/>
        </p:spPr>
        <p:txBody>
          <a:bodyPr wrap="none" rtlCol="0">
            <a:spAutoFit/>
          </a:bodyPr>
          <a:lstStyle/>
          <a:p>
            <a:r>
              <a:rPr kumimoji="1" lang="en-US" altLang="ja-JP" dirty="0" smtClean="0"/>
              <a:t>363 K</a:t>
            </a:r>
            <a:endParaRPr kumimoji="1" lang="ja-JP" altLang="en-US" dirty="0"/>
          </a:p>
        </p:txBody>
      </p:sp>
      <p:sp>
        <p:nvSpPr>
          <p:cNvPr id="15" name="テキスト ボックス 14"/>
          <p:cNvSpPr txBox="1"/>
          <p:nvPr/>
        </p:nvSpPr>
        <p:spPr>
          <a:xfrm>
            <a:off x="4315498" y="3702544"/>
            <a:ext cx="708848" cy="369332"/>
          </a:xfrm>
          <a:prstGeom prst="rect">
            <a:avLst/>
          </a:prstGeom>
          <a:noFill/>
        </p:spPr>
        <p:txBody>
          <a:bodyPr wrap="none" rtlCol="0">
            <a:spAutoFit/>
          </a:bodyPr>
          <a:lstStyle/>
          <a:p>
            <a:r>
              <a:rPr kumimoji="1" lang="en-US" altLang="ja-JP" dirty="0" smtClean="0"/>
              <a:t>600 K</a:t>
            </a:r>
            <a:endParaRPr kumimoji="1" lang="ja-JP" altLang="en-US" dirty="0"/>
          </a:p>
        </p:txBody>
      </p:sp>
      <p:sp>
        <p:nvSpPr>
          <p:cNvPr id="16" name="テキスト ボックス 15"/>
          <p:cNvSpPr txBox="1"/>
          <p:nvPr/>
        </p:nvSpPr>
        <p:spPr>
          <a:xfrm>
            <a:off x="3563888" y="3444480"/>
            <a:ext cx="708848" cy="369332"/>
          </a:xfrm>
          <a:prstGeom prst="rect">
            <a:avLst/>
          </a:prstGeom>
          <a:noFill/>
        </p:spPr>
        <p:txBody>
          <a:bodyPr wrap="none" rtlCol="0">
            <a:spAutoFit/>
          </a:bodyPr>
          <a:lstStyle/>
          <a:p>
            <a:r>
              <a:rPr kumimoji="1" lang="en-US" altLang="ja-JP" dirty="0" smtClean="0"/>
              <a:t>540 K</a:t>
            </a:r>
            <a:endParaRPr kumimoji="1" lang="ja-JP" altLang="en-US" dirty="0"/>
          </a:p>
        </p:txBody>
      </p:sp>
      <p:sp>
        <p:nvSpPr>
          <p:cNvPr id="17" name="テキスト ボックス 16"/>
          <p:cNvSpPr txBox="1"/>
          <p:nvPr/>
        </p:nvSpPr>
        <p:spPr>
          <a:xfrm>
            <a:off x="2999056" y="3084440"/>
            <a:ext cx="708848" cy="369332"/>
          </a:xfrm>
          <a:prstGeom prst="rect">
            <a:avLst/>
          </a:prstGeom>
          <a:noFill/>
        </p:spPr>
        <p:txBody>
          <a:bodyPr wrap="none" rtlCol="0">
            <a:spAutoFit/>
          </a:bodyPr>
          <a:lstStyle/>
          <a:p>
            <a:r>
              <a:rPr kumimoji="1" lang="en-US" altLang="ja-JP" dirty="0" smtClean="0"/>
              <a:t>420 K</a:t>
            </a:r>
            <a:endParaRPr kumimoji="1" lang="ja-JP" altLang="en-US" dirty="0"/>
          </a:p>
        </p:txBody>
      </p:sp>
      <p:sp>
        <p:nvSpPr>
          <p:cNvPr id="18" name="円/楕円 17"/>
          <p:cNvSpPr/>
          <p:nvPr/>
        </p:nvSpPr>
        <p:spPr>
          <a:xfrm>
            <a:off x="1979712" y="2207323"/>
            <a:ext cx="792088" cy="50405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0" name="直線コネクタ 19"/>
          <p:cNvCxnSpPr>
            <a:stCxn id="18" idx="7"/>
          </p:cNvCxnSpPr>
          <p:nvPr/>
        </p:nvCxnSpPr>
        <p:spPr>
          <a:xfrm flipV="1">
            <a:off x="2655801" y="1869596"/>
            <a:ext cx="404031" cy="411544"/>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23" name="テキスト ボックス 22"/>
          <p:cNvSpPr txBox="1"/>
          <p:nvPr/>
        </p:nvSpPr>
        <p:spPr>
          <a:xfrm>
            <a:off x="2491272" y="1340768"/>
            <a:ext cx="1775807" cy="523220"/>
          </a:xfrm>
          <a:prstGeom prst="rect">
            <a:avLst/>
          </a:prstGeom>
          <a:noFill/>
        </p:spPr>
        <p:txBody>
          <a:bodyPr wrap="none" rtlCol="0">
            <a:spAutoFit/>
          </a:bodyPr>
          <a:lstStyle/>
          <a:p>
            <a:r>
              <a:rPr kumimoji="1" lang="en-US" altLang="ja-JP" sz="2800" b="1" i="1" dirty="0" smtClean="0">
                <a:solidFill>
                  <a:srgbClr val="FF0000"/>
                </a:solidFill>
              </a:rPr>
              <a:t>Analyzed!!</a:t>
            </a:r>
            <a:endParaRPr kumimoji="1" lang="ja-JP" altLang="en-US" sz="2800" b="1" i="1" dirty="0">
              <a:solidFill>
                <a:srgbClr val="FF0000"/>
              </a:solidFill>
            </a:endParaRPr>
          </a:p>
        </p:txBody>
      </p:sp>
      <p:sp>
        <p:nvSpPr>
          <p:cNvPr id="24" name="円/楕円 23"/>
          <p:cNvSpPr/>
          <p:nvPr/>
        </p:nvSpPr>
        <p:spPr>
          <a:xfrm>
            <a:off x="2483768" y="2661684"/>
            <a:ext cx="792088" cy="50405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5" name="直線コネクタ 24"/>
          <p:cNvCxnSpPr/>
          <p:nvPr/>
        </p:nvCxnSpPr>
        <p:spPr>
          <a:xfrm flipV="1">
            <a:off x="2987824" y="1869596"/>
            <a:ext cx="72008" cy="79208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graphicFrame>
        <p:nvGraphicFramePr>
          <p:cNvPr id="29" name="オブジェクト 28"/>
          <p:cNvGraphicFramePr>
            <a:graphicFrameLocks noChangeAspect="1"/>
          </p:cNvGraphicFramePr>
          <p:nvPr/>
        </p:nvGraphicFramePr>
        <p:xfrm>
          <a:off x="4963682" y="2966523"/>
          <a:ext cx="3004458" cy="310243"/>
        </p:xfrm>
        <a:graphic>
          <a:graphicData uri="http://schemas.openxmlformats.org/presentationml/2006/ole">
            <p:oleObj spid="_x0000_s3075" name="数式" r:id="rId4" imgW="2336760" imgH="241200" progId="Equation.3">
              <p:embed/>
            </p:oleObj>
          </a:graphicData>
        </a:graphic>
      </p:graphicFrame>
      <p:sp>
        <p:nvSpPr>
          <p:cNvPr id="30" name="テキスト ボックス 29"/>
          <p:cNvSpPr txBox="1"/>
          <p:nvPr/>
        </p:nvSpPr>
        <p:spPr>
          <a:xfrm>
            <a:off x="4740154" y="1791980"/>
            <a:ext cx="4152326" cy="1508105"/>
          </a:xfrm>
          <a:prstGeom prst="rect">
            <a:avLst/>
          </a:prstGeom>
          <a:noFill/>
        </p:spPr>
        <p:txBody>
          <a:bodyPr wrap="square" rtlCol="0">
            <a:spAutoFit/>
          </a:bodyPr>
          <a:lstStyle/>
          <a:p>
            <a:pPr algn="just"/>
            <a:r>
              <a:rPr kumimoji="1" lang="en-US" altLang="ja-JP" sz="1600" dirty="0" smtClean="0"/>
              <a:t>‘</a:t>
            </a:r>
            <a:r>
              <a:rPr lang="en-US" altLang="ja-JP" sz="1600" dirty="0" smtClean="0"/>
              <a:t>The exchange success rate is computed via a </a:t>
            </a:r>
            <a:r>
              <a:rPr lang="en-US" altLang="ja-JP" sz="1600" b="1" i="1" dirty="0" smtClean="0">
                <a:solidFill>
                  <a:srgbClr val="002060"/>
                </a:solidFill>
                <a:effectLst>
                  <a:outerShdw blurRad="38100" dist="38100" dir="2700000" algn="tl">
                    <a:srgbClr val="000000">
                      <a:alpha val="43137"/>
                    </a:srgbClr>
                  </a:outerShdw>
                </a:effectLst>
              </a:rPr>
              <a:t>Metropolis Monte Carlo move</a:t>
            </a:r>
            <a:r>
              <a:rPr lang="en-US" altLang="ja-JP" sz="1600" dirty="0" smtClean="0"/>
              <a:t> shown in Eq. 21.10 that satisfies detailed balance for swapping temperatures.</a:t>
            </a:r>
            <a:r>
              <a:rPr kumimoji="1" lang="en-US" altLang="ja-JP" sz="1600" dirty="0" smtClean="0"/>
              <a:t>’ (</a:t>
            </a:r>
            <a:r>
              <a:rPr lang="en-US" altLang="ja-JP" sz="1600" dirty="0" smtClean="0"/>
              <a:t>Amber14 manual)</a:t>
            </a:r>
          </a:p>
          <a:p>
            <a:pPr algn="just"/>
            <a:endParaRPr kumimoji="1" lang="en-US" altLang="ja-JP" sz="900" dirty="0" smtClean="0"/>
          </a:p>
          <a:p>
            <a:pPr algn="just"/>
            <a:r>
              <a:rPr lang="ja-JP" altLang="en-US" sz="1600" dirty="0" smtClean="0"/>
              <a:t>　　　　　　　　　　　　　　　　　　　　　　　　</a:t>
            </a:r>
            <a:r>
              <a:rPr kumimoji="1" lang="en-US" altLang="ja-JP" sz="1600" dirty="0" smtClean="0"/>
              <a:t>(21.10)</a:t>
            </a:r>
            <a:endParaRPr kumimoji="1" lang="ja-JP" altLang="en-US" sz="1600" dirty="0"/>
          </a:p>
        </p:txBody>
      </p:sp>
      <p:sp>
        <p:nvSpPr>
          <p:cNvPr id="31" name="角丸四角形 30"/>
          <p:cNvSpPr/>
          <p:nvPr/>
        </p:nvSpPr>
        <p:spPr>
          <a:xfrm>
            <a:off x="4752528" y="1752224"/>
            <a:ext cx="4139952" cy="1656184"/>
          </a:xfrm>
          <a:prstGeom prst="roundRect">
            <a:avLst>
              <a:gd name="adj" fmla="val 946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noFill/>
            </a:endParaRPr>
          </a:p>
        </p:txBody>
      </p:sp>
      <p:sp>
        <p:nvSpPr>
          <p:cNvPr id="21" name="テキスト ボックス 20"/>
          <p:cNvSpPr txBox="1"/>
          <p:nvPr/>
        </p:nvSpPr>
        <p:spPr>
          <a:xfrm>
            <a:off x="5220072" y="3861048"/>
            <a:ext cx="3672408" cy="646331"/>
          </a:xfrm>
          <a:prstGeom prst="rect">
            <a:avLst/>
          </a:prstGeom>
          <a:noFill/>
        </p:spPr>
        <p:txBody>
          <a:bodyPr wrap="square" rtlCol="0">
            <a:spAutoFit/>
          </a:bodyPr>
          <a:lstStyle/>
          <a:p>
            <a:pPr algn="just"/>
            <a:r>
              <a:rPr kumimoji="1" lang="en-US" altLang="ja-JP" i="1" dirty="0" smtClean="0"/>
              <a:t>These distributions were computed from 6 independent MD simulations.</a:t>
            </a:r>
            <a:endParaRPr kumimoji="1" lang="ja-JP" altLang="en-US" i="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241581" y="294128"/>
            <a:ext cx="8650899" cy="584775"/>
          </a:xfrm>
          <a:prstGeom prst="rect">
            <a:avLst/>
          </a:prstGeom>
          <a:noFill/>
        </p:spPr>
        <p:txBody>
          <a:bodyPr wrap="square" rtlCol="0">
            <a:spAutoFit/>
          </a:bodyPr>
          <a:lstStyle/>
          <a:p>
            <a:r>
              <a:rPr lang="en-US" altLang="ja-JP" sz="3200" b="1" dirty="0" smtClean="0"/>
              <a:t>Validity</a:t>
            </a:r>
            <a:r>
              <a:rPr kumimoji="1" lang="en-US" altLang="ja-JP" sz="3200" b="1" dirty="0" smtClean="0"/>
              <a:t> of this simulation setup</a:t>
            </a:r>
            <a:endParaRPr kumimoji="1" lang="ja-JP" altLang="en-US" sz="3200" b="1" dirty="0"/>
          </a:p>
        </p:txBody>
      </p:sp>
      <p:sp>
        <p:nvSpPr>
          <p:cNvPr id="7" name="テキスト ボックス 6"/>
          <p:cNvSpPr txBox="1"/>
          <p:nvPr/>
        </p:nvSpPr>
        <p:spPr>
          <a:xfrm>
            <a:off x="251520" y="980728"/>
            <a:ext cx="8640960" cy="5047536"/>
          </a:xfrm>
          <a:prstGeom prst="rect">
            <a:avLst/>
          </a:prstGeom>
          <a:noFill/>
        </p:spPr>
        <p:txBody>
          <a:bodyPr wrap="square" rtlCol="0">
            <a:spAutoFit/>
          </a:bodyPr>
          <a:lstStyle/>
          <a:p>
            <a:pPr algn="just"/>
            <a:r>
              <a:rPr kumimoji="1" lang="en-US" altLang="ja-JP" sz="2800" b="1" i="1" dirty="0" smtClean="0"/>
              <a:t>In the experimental study</a:t>
            </a:r>
            <a:r>
              <a:rPr kumimoji="1" lang="en-US" altLang="ja-JP" sz="2800" baseline="30000" dirty="0" smtClean="0"/>
              <a:t>1</a:t>
            </a:r>
            <a:r>
              <a:rPr kumimoji="1" lang="en-US" altLang="ja-JP" sz="2800" b="1" i="1" dirty="0" smtClean="0"/>
              <a:t>, </a:t>
            </a:r>
          </a:p>
          <a:p>
            <a:pPr marL="342900" indent="-342900" algn="just"/>
            <a:r>
              <a:rPr lang="en-US" altLang="ja-JP" sz="2400" dirty="0" smtClean="0"/>
              <a:t>[1] Temperature ranges from 40 to 98 </a:t>
            </a:r>
            <a:r>
              <a:rPr lang="ja-JP" altLang="en-US" sz="2400" dirty="0" smtClean="0"/>
              <a:t>℃</a:t>
            </a:r>
            <a:r>
              <a:rPr lang="en-US" altLang="ja-JP" sz="2400" dirty="0" smtClean="0"/>
              <a:t>, namely </a:t>
            </a:r>
            <a:r>
              <a:rPr lang="en-US" altLang="ja-JP" sz="2400" b="1" dirty="0" smtClean="0">
                <a:effectLst>
                  <a:outerShdw blurRad="38100" dist="38100" dir="2700000" algn="tl">
                    <a:srgbClr val="000000">
                      <a:alpha val="43137"/>
                    </a:srgbClr>
                  </a:outerShdw>
                </a:effectLst>
              </a:rPr>
              <a:t>313 to 371 K</a:t>
            </a:r>
          </a:p>
          <a:p>
            <a:pPr marL="342900" indent="-342900" algn="just"/>
            <a:r>
              <a:rPr lang="en-US" altLang="ja-JP" sz="2400" dirty="0" smtClean="0"/>
              <a:t>[2] Estimated</a:t>
            </a:r>
            <a:r>
              <a:rPr kumimoji="1" lang="en-US" altLang="ja-JP" sz="2400" dirty="0" smtClean="0"/>
              <a:t> polymer length is ca </a:t>
            </a:r>
            <a:r>
              <a:rPr kumimoji="1" lang="en-US" altLang="ja-JP" sz="2400" b="1" dirty="0" smtClean="0">
                <a:effectLst>
                  <a:outerShdw blurRad="38100" dist="38100" dir="2700000" algn="tl">
                    <a:srgbClr val="000000">
                      <a:alpha val="43137"/>
                    </a:srgbClr>
                  </a:outerShdw>
                </a:effectLst>
              </a:rPr>
              <a:t>370</a:t>
            </a:r>
          </a:p>
          <a:p>
            <a:pPr marL="342900" indent="-342900" algn="just"/>
            <a:endParaRPr lang="en-US" altLang="ja-JP" sz="1000" dirty="0" smtClean="0"/>
          </a:p>
          <a:p>
            <a:pPr algn="just"/>
            <a:r>
              <a:rPr lang="en-US" altLang="ja-JP" sz="2400" dirty="0" smtClean="0"/>
              <a:t>Although we analyzed conformation ensemble of </a:t>
            </a:r>
            <a:r>
              <a:rPr lang="en-US" altLang="ja-JP" sz="2400" b="1" dirty="0" smtClean="0">
                <a:effectLst>
                  <a:outerShdw blurRad="38100" dist="38100" dir="2700000" algn="tl">
                    <a:srgbClr val="000000">
                      <a:alpha val="43137"/>
                    </a:srgbClr>
                  </a:outerShdw>
                </a:effectLst>
              </a:rPr>
              <a:t>8-mer under 300 K</a:t>
            </a:r>
            <a:r>
              <a:rPr lang="en-US" altLang="ja-JP" sz="2400" dirty="0" smtClean="0"/>
              <a:t>, our simulation can be available to discuss consistency between REMD with GAFF and  the study.</a:t>
            </a:r>
          </a:p>
          <a:p>
            <a:pPr marL="342900" indent="-342900" algn="just"/>
            <a:endParaRPr lang="en-US" altLang="ja-JP" sz="1000" dirty="0" smtClean="0"/>
          </a:p>
          <a:p>
            <a:pPr algn="just"/>
            <a:r>
              <a:rPr kumimoji="1" lang="en-US" altLang="ja-JP" sz="2400" dirty="0" smtClean="0"/>
              <a:t>As for [1</a:t>
            </a:r>
            <a:r>
              <a:rPr lang="en-US" altLang="ja-JP" sz="2400" dirty="0" smtClean="0"/>
              <a:t>], a polymer in aqueous solution, possibly, forms </a:t>
            </a:r>
            <a:r>
              <a:rPr lang="en-US" altLang="ja-JP" sz="2400" b="1" dirty="0" smtClean="0"/>
              <a:t>less HBs</a:t>
            </a:r>
            <a:r>
              <a:rPr lang="en-US" altLang="ja-JP" sz="2400" b="1" i="1" dirty="0" smtClean="0"/>
              <a:t> under relatively high temperature</a:t>
            </a:r>
            <a:r>
              <a:rPr lang="en-US" altLang="ja-JP" sz="2400" dirty="0" smtClean="0"/>
              <a:t>. If we observe fewer HBs at 300 K, the observation would hold to the case under higher temperature.</a:t>
            </a:r>
          </a:p>
          <a:p>
            <a:pPr algn="just"/>
            <a:endParaRPr kumimoji="1" lang="en-US" altLang="ja-JP" sz="1000" dirty="0" smtClean="0"/>
          </a:p>
          <a:p>
            <a:pPr algn="just"/>
            <a:r>
              <a:rPr lang="en-US" altLang="ja-JP" sz="2400" dirty="0" smtClean="0"/>
              <a:t>As for [2], even if polymer length is 370, the </a:t>
            </a:r>
            <a:r>
              <a:rPr lang="en-US" altLang="ja-JP" sz="2400" b="1" i="1" dirty="0" smtClean="0"/>
              <a:t>HB should be, basically, formed among neighboring residues</a:t>
            </a:r>
            <a:r>
              <a:rPr lang="en-US" altLang="ja-JP" sz="2400" dirty="0" smtClean="0"/>
              <a:t>, so that 8-mer could be a model to examine such local HB formation.</a:t>
            </a:r>
            <a:endParaRPr kumimoji="1" lang="ja-JP" altLang="en-US" sz="2400" dirty="0"/>
          </a:p>
        </p:txBody>
      </p:sp>
      <p:sp>
        <p:nvSpPr>
          <p:cNvPr id="4" name="テキスト ボックス 3"/>
          <p:cNvSpPr txBox="1"/>
          <p:nvPr/>
        </p:nvSpPr>
        <p:spPr>
          <a:xfrm>
            <a:off x="179513" y="6454944"/>
            <a:ext cx="8784976" cy="338554"/>
          </a:xfrm>
          <a:prstGeom prst="rect">
            <a:avLst/>
          </a:prstGeom>
          <a:noFill/>
        </p:spPr>
        <p:txBody>
          <a:bodyPr wrap="square" rtlCol="0">
            <a:spAutoFit/>
          </a:bodyPr>
          <a:lstStyle/>
          <a:p>
            <a:r>
              <a:rPr kumimoji="1" lang="en-US" altLang="ja-JP" sz="1600" dirty="0" smtClean="0"/>
              <a:t>[1] </a:t>
            </a:r>
            <a:r>
              <a:rPr lang="en-US" altLang="ja-JP" sz="1600" dirty="0" smtClean="0"/>
              <a:t>J. D. </a:t>
            </a:r>
            <a:r>
              <a:rPr kumimoji="1" lang="en-US" altLang="ja-JP" sz="1600" dirty="0" err="1" smtClean="0"/>
              <a:t>Glickson</a:t>
            </a:r>
            <a:r>
              <a:rPr kumimoji="1" lang="en-US" altLang="ja-JP" sz="1600" dirty="0" smtClean="0"/>
              <a:t> and J. </a:t>
            </a:r>
            <a:r>
              <a:rPr kumimoji="1" lang="en-US" altLang="ja-JP" sz="1600" dirty="0" err="1" smtClean="0"/>
              <a:t>Applequist</a:t>
            </a:r>
            <a:r>
              <a:rPr kumimoji="1" lang="en-US" altLang="ja-JP" sz="1600" dirty="0" smtClean="0"/>
              <a:t>. </a:t>
            </a:r>
            <a:r>
              <a:rPr kumimoji="1" lang="en-US" altLang="ja-JP" sz="1600" i="1" dirty="0" smtClean="0"/>
              <a:t>J.A.C.S.</a:t>
            </a:r>
            <a:r>
              <a:rPr kumimoji="1" lang="en-US" altLang="ja-JP" sz="1600" dirty="0" smtClean="0"/>
              <a:t>, 1971, </a:t>
            </a:r>
            <a:r>
              <a:rPr kumimoji="1" lang="en-US" altLang="ja-JP" sz="1600" b="1" dirty="0" smtClean="0"/>
              <a:t>93</a:t>
            </a:r>
            <a:r>
              <a:rPr kumimoji="1" lang="en-US" altLang="ja-JP" sz="1600" dirty="0" smtClean="0"/>
              <a:t>, 3276-3286</a:t>
            </a:r>
            <a:endParaRPr kumimoji="1" lang="ja-JP" altLang="en-US" sz="1600" dirty="0"/>
          </a:p>
        </p:txBody>
      </p:sp>
      <p:sp>
        <p:nvSpPr>
          <p:cNvPr id="5" name="正方形/長方形 4"/>
          <p:cNvSpPr/>
          <p:nvPr/>
        </p:nvSpPr>
        <p:spPr>
          <a:xfrm>
            <a:off x="0" y="6379408"/>
            <a:ext cx="9144000" cy="4571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 3"/>
          <p:cNvSpPr>
            <a:spLocks noGrp="1"/>
          </p:cNvSpPr>
          <p:nvPr>
            <p:ph type="ftr" sz="quarter" idx="11"/>
          </p:nvPr>
        </p:nvSpPr>
        <p:spPr/>
        <p:txBody>
          <a:bodyPr/>
          <a:lstStyle/>
          <a:p>
            <a:r>
              <a:rPr kumimoji="1" lang="en-US" altLang="ja-JP" smtClean="0"/>
              <a:t>FY2015 4th CREST WS</a:t>
            </a:r>
            <a:endParaRPr kumimoji="1" lang="ja-JP" altLang="en-US"/>
          </a:p>
        </p:txBody>
      </p:sp>
      <p:sp>
        <p:nvSpPr>
          <p:cNvPr id="5" name="スライド番号プレースホルダ 4"/>
          <p:cNvSpPr>
            <a:spLocks noGrp="1"/>
          </p:cNvSpPr>
          <p:nvPr>
            <p:ph type="sldNum" sz="quarter" idx="12"/>
          </p:nvPr>
        </p:nvSpPr>
        <p:spPr/>
        <p:txBody>
          <a:bodyPr/>
          <a:lstStyle/>
          <a:p>
            <a:fld id="{48213906-63B6-45DB-B3DC-7C1E3D316857}" type="slidenum">
              <a:rPr kumimoji="1" lang="ja-JP" altLang="en-US" smtClean="0"/>
              <a:pPr/>
              <a:t>16</a:t>
            </a:fld>
            <a:endParaRPr kumimoji="1" lang="ja-JP" altLang="en-US"/>
          </a:p>
        </p:txBody>
      </p:sp>
      <p:sp>
        <p:nvSpPr>
          <p:cNvPr id="6" name="テキスト ボックス 5"/>
          <p:cNvSpPr txBox="1"/>
          <p:nvPr/>
        </p:nvSpPr>
        <p:spPr>
          <a:xfrm>
            <a:off x="241581" y="294128"/>
            <a:ext cx="8650899" cy="584775"/>
          </a:xfrm>
          <a:prstGeom prst="rect">
            <a:avLst/>
          </a:prstGeom>
          <a:noFill/>
        </p:spPr>
        <p:txBody>
          <a:bodyPr wrap="square" rtlCol="0">
            <a:spAutoFit/>
          </a:bodyPr>
          <a:lstStyle/>
          <a:p>
            <a:r>
              <a:rPr kumimoji="1" lang="en-US" altLang="ja-JP" sz="3200" b="1" dirty="0" smtClean="0"/>
              <a:t>Representative conformations of 8-mer@300K</a:t>
            </a:r>
            <a:endParaRPr kumimoji="1" lang="ja-JP" altLang="en-US" sz="3200" b="1" dirty="0"/>
          </a:p>
        </p:txBody>
      </p:sp>
      <p:pic>
        <p:nvPicPr>
          <p:cNvPr id="7" name="図 6" descr="remd.300K_25.bmp"/>
          <p:cNvPicPr>
            <a:picLocks noChangeAspect="1"/>
          </p:cNvPicPr>
          <p:nvPr/>
        </p:nvPicPr>
        <p:blipFill>
          <a:blip r:embed="rId2" cstate="print"/>
          <a:srcRect t="29901" b="32393"/>
          <a:stretch>
            <a:fillRect/>
          </a:stretch>
        </p:blipFill>
        <p:spPr>
          <a:xfrm>
            <a:off x="251520" y="2125530"/>
            <a:ext cx="4616672" cy="1663510"/>
          </a:xfrm>
          <a:prstGeom prst="rect">
            <a:avLst/>
          </a:prstGeom>
        </p:spPr>
      </p:pic>
      <p:pic>
        <p:nvPicPr>
          <p:cNvPr id="9" name="図 8" descr="remd.300K_8520.bmp"/>
          <p:cNvPicPr>
            <a:picLocks noChangeAspect="1"/>
          </p:cNvPicPr>
          <p:nvPr/>
        </p:nvPicPr>
        <p:blipFill>
          <a:blip r:embed="rId3" cstate="print"/>
          <a:srcRect l="16669" t="27409" r="28575" b="34885"/>
          <a:stretch>
            <a:fillRect/>
          </a:stretch>
        </p:blipFill>
        <p:spPr>
          <a:xfrm>
            <a:off x="5508104" y="1837481"/>
            <a:ext cx="2638017" cy="1663527"/>
          </a:xfrm>
          <a:prstGeom prst="rect">
            <a:avLst/>
          </a:prstGeom>
        </p:spPr>
      </p:pic>
      <p:pic>
        <p:nvPicPr>
          <p:cNvPr id="10" name="図 9" descr="remd.300K_12159.bmp"/>
          <p:cNvPicPr>
            <a:picLocks noChangeAspect="1"/>
          </p:cNvPicPr>
          <p:nvPr/>
        </p:nvPicPr>
        <p:blipFill>
          <a:blip r:embed="rId4" cstate="print"/>
          <a:srcRect l="30956" t="17442" r="35719" b="22426"/>
          <a:stretch>
            <a:fillRect/>
          </a:stretch>
        </p:blipFill>
        <p:spPr>
          <a:xfrm>
            <a:off x="1043608" y="4202596"/>
            <a:ext cx="1538590" cy="2652971"/>
          </a:xfrm>
          <a:prstGeom prst="rect">
            <a:avLst/>
          </a:prstGeom>
        </p:spPr>
      </p:pic>
      <p:pic>
        <p:nvPicPr>
          <p:cNvPr id="11" name="図 10" descr="remd.300K_12949.bmp"/>
          <p:cNvPicPr>
            <a:picLocks noChangeAspect="1"/>
          </p:cNvPicPr>
          <p:nvPr/>
        </p:nvPicPr>
        <p:blipFill>
          <a:blip r:embed="rId5" cstate="print"/>
          <a:srcRect l="28575" t="24918" r="26194" b="32393"/>
          <a:stretch>
            <a:fillRect/>
          </a:stretch>
        </p:blipFill>
        <p:spPr>
          <a:xfrm>
            <a:off x="3275856" y="4551483"/>
            <a:ext cx="2088232" cy="1883361"/>
          </a:xfrm>
          <a:prstGeom prst="rect">
            <a:avLst/>
          </a:prstGeom>
        </p:spPr>
      </p:pic>
      <p:sp>
        <p:nvSpPr>
          <p:cNvPr id="12" name="テキスト ボックス 11"/>
          <p:cNvSpPr txBox="1"/>
          <p:nvPr/>
        </p:nvSpPr>
        <p:spPr>
          <a:xfrm>
            <a:off x="251520" y="1124744"/>
            <a:ext cx="2235997" cy="923330"/>
          </a:xfrm>
          <a:prstGeom prst="rect">
            <a:avLst/>
          </a:prstGeom>
          <a:noFill/>
        </p:spPr>
        <p:txBody>
          <a:bodyPr wrap="none" rtlCol="0">
            <a:spAutoFit/>
          </a:bodyPr>
          <a:lstStyle/>
          <a:p>
            <a:r>
              <a:rPr kumimoji="1" lang="en-US" altLang="ja-JP" dirty="0" smtClean="0"/>
              <a:t>Annotation: </a:t>
            </a:r>
            <a:r>
              <a:rPr kumimoji="1" lang="en-US" altLang="ja-JP" i="1" dirty="0" smtClean="0"/>
              <a:t>extended</a:t>
            </a:r>
          </a:p>
          <a:p>
            <a:r>
              <a:rPr lang="en-US" altLang="ja-JP" dirty="0" smtClean="0"/>
              <a:t>Distance: 36.6 </a:t>
            </a:r>
            <a:r>
              <a:rPr lang="en-US" altLang="ja-JP" dirty="0" smtClean="0">
                <a:latin typeface="Times"/>
              </a:rPr>
              <a:t>Å</a:t>
            </a:r>
            <a:endParaRPr lang="en-US" altLang="ja-JP" dirty="0" smtClean="0"/>
          </a:p>
          <a:p>
            <a:r>
              <a:rPr kumimoji="1" lang="en-US" altLang="ja-JP" dirty="0" smtClean="0"/>
              <a:t># HB: 0 </a:t>
            </a:r>
            <a:endParaRPr kumimoji="1" lang="ja-JP" altLang="en-US" dirty="0"/>
          </a:p>
        </p:txBody>
      </p:sp>
      <p:sp>
        <p:nvSpPr>
          <p:cNvPr id="13" name="テキスト ボックス 12"/>
          <p:cNvSpPr txBox="1"/>
          <p:nvPr/>
        </p:nvSpPr>
        <p:spPr>
          <a:xfrm>
            <a:off x="4560827" y="1137518"/>
            <a:ext cx="1801519" cy="923330"/>
          </a:xfrm>
          <a:prstGeom prst="rect">
            <a:avLst/>
          </a:prstGeom>
          <a:noFill/>
        </p:spPr>
        <p:txBody>
          <a:bodyPr wrap="none" rtlCol="0">
            <a:spAutoFit/>
          </a:bodyPr>
          <a:lstStyle/>
          <a:p>
            <a:r>
              <a:rPr kumimoji="1" lang="en-US" altLang="ja-JP" dirty="0" smtClean="0"/>
              <a:t>Annotation: </a:t>
            </a:r>
            <a:r>
              <a:rPr lang="en-US" altLang="ja-JP" i="1" dirty="0" smtClean="0"/>
              <a:t>bent</a:t>
            </a:r>
            <a:endParaRPr kumimoji="1" lang="en-US" altLang="ja-JP" i="1" dirty="0" smtClean="0"/>
          </a:p>
          <a:p>
            <a:r>
              <a:rPr lang="en-US" altLang="ja-JP" dirty="0" smtClean="0"/>
              <a:t>Distance: 25.4 </a:t>
            </a:r>
            <a:r>
              <a:rPr lang="en-US" altLang="ja-JP" dirty="0" smtClean="0">
                <a:latin typeface="Times"/>
              </a:rPr>
              <a:t>Å</a:t>
            </a:r>
            <a:endParaRPr lang="en-US" altLang="ja-JP" dirty="0" smtClean="0"/>
          </a:p>
          <a:p>
            <a:r>
              <a:rPr kumimoji="1" lang="en-US" altLang="ja-JP" dirty="0" smtClean="0"/>
              <a:t># HB: 0</a:t>
            </a:r>
            <a:endParaRPr kumimoji="1" lang="ja-JP" altLang="en-US" dirty="0"/>
          </a:p>
        </p:txBody>
      </p:sp>
      <p:sp>
        <p:nvSpPr>
          <p:cNvPr id="14" name="テキスト ボックス 13"/>
          <p:cNvSpPr txBox="1"/>
          <p:nvPr/>
        </p:nvSpPr>
        <p:spPr>
          <a:xfrm>
            <a:off x="240347" y="3626532"/>
            <a:ext cx="1769074" cy="923330"/>
          </a:xfrm>
          <a:prstGeom prst="rect">
            <a:avLst/>
          </a:prstGeom>
          <a:noFill/>
        </p:spPr>
        <p:txBody>
          <a:bodyPr wrap="none" rtlCol="0">
            <a:spAutoFit/>
          </a:bodyPr>
          <a:lstStyle/>
          <a:p>
            <a:r>
              <a:rPr kumimoji="1" lang="en-US" altLang="ja-JP" dirty="0" smtClean="0"/>
              <a:t>Annotation: </a:t>
            </a:r>
            <a:r>
              <a:rPr kumimoji="1" lang="en-US" altLang="ja-JP" i="1" dirty="0" smtClean="0"/>
              <a:t>turn</a:t>
            </a:r>
          </a:p>
          <a:p>
            <a:r>
              <a:rPr lang="en-US" altLang="ja-JP" dirty="0" smtClean="0"/>
              <a:t>Distance: 5.1 </a:t>
            </a:r>
            <a:r>
              <a:rPr lang="en-US" altLang="ja-JP" dirty="0" smtClean="0">
                <a:latin typeface="Times"/>
              </a:rPr>
              <a:t>Å</a:t>
            </a:r>
            <a:endParaRPr lang="en-US" altLang="ja-JP" dirty="0" smtClean="0"/>
          </a:p>
          <a:p>
            <a:r>
              <a:rPr kumimoji="1" lang="en-US" altLang="ja-JP" dirty="0" smtClean="0"/>
              <a:t># HB: 1</a:t>
            </a:r>
            <a:endParaRPr kumimoji="1" lang="ja-JP" altLang="en-US" dirty="0"/>
          </a:p>
        </p:txBody>
      </p:sp>
      <p:sp>
        <p:nvSpPr>
          <p:cNvPr id="15" name="テキスト ボックス 14"/>
          <p:cNvSpPr txBox="1"/>
          <p:nvPr/>
        </p:nvSpPr>
        <p:spPr>
          <a:xfrm>
            <a:off x="2987824" y="3626532"/>
            <a:ext cx="1886094" cy="923330"/>
          </a:xfrm>
          <a:prstGeom prst="rect">
            <a:avLst/>
          </a:prstGeom>
          <a:noFill/>
        </p:spPr>
        <p:txBody>
          <a:bodyPr wrap="none" rtlCol="0">
            <a:spAutoFit/>
          </a:bodyPr>
          <a:lstStyle/>
          <a:p>
            <a:r>
              <a:rPr kumimoji="1" lang="en-US" altLang="ja-JP" dirty="0" smtClean="0"/>
              <a:t>Annotation: </a:t>
            </a:r>
            <a:r>
              <a:rPr kumimoji="1" lang="en-US" altLang="ja-JP" i="1" dirty="0" smtClean="0"/>
              <a:t>twist</a:t>
            </a:r>
          </a:p>
          <a:p>
            <a:r>
              <a:rPr lang="en-US" altLang="ja-JP" dirty="0" smtClean="0"/>
              <a:t>Distance: 16.8 </a:t>
            </a:r>
            <a:r>
              <a:rPr lang="en-US" altLang="ja-JP" dirty="0" smtClean="0">
                <a:latin typeface="Times"/>
              </a:rPr>
              <a:t>Å</a:t>
            </a:r>
            <a:endParaRPr lang="en-US" altLang="ja-JP" dirty="0" smtClean="0"/>
          </a:p>
          <a:p>
            <a:r>
              <a:rPr kumimoji="1" lang="en-US" altLang="ja-JP" dirty="0" smtClean="0"/>
              <a:t># HB: 1</a:t>
            </a:r>
            <a:endParaRPr kumimoji="1" lang="ja-JP" altLang="en-US" dirty="0"/>
          </a:p>
        </p:txBody>
      </p:sp>
      <p:sp>
        <p:nvSpPr>
          <p:cNvPr id="16" name="テキスト ボックス 15"/>
          <p:cNvSpPr txBox="1"/>
          <p:nvPr/>
        </p:nvSpPr>
        <p:spPr>
          <a:xfrm>
            <a:off x="5724128" y="4293096"/>
            <a:ext cx="3024336" cy="830997"/>
          </a:xfrm>
          <a:prstGeom prst="rect">
            <a:avLst/>
          </a:prstGeom>
          <a:noFill/>
          <a:ln w="28575">
            <a:solidFill>
              <a:srgbClr val="FF0000"/>
            </a:solidFill>
          </a:ln>
        </p:spPr>
        <p:txBody>
          <a:bodyPr wrap="square" rtlCol="0">
            <a:spAutoFit/>
          </a:bodyPr>
          <a:lstStyle/>
          <a:p>
            <a:pPr algn="r"/>
            <a:r>
              <a:rPr kumimoji="1" lang="en-US" altLang="ja-JP" sz="2400" dirty="0" smtClean="0"/>
              <a:t>Averaged # of HB: </a:t>
            </a:r>
            <a:r>
              <a:rPr lang="en-US" altLang="ja-JP" sz="2400" dirty="0" smtClean="0"/>
              <a:t>0.06</a:t>
            </a:r>
          </a:p>
          <a:p>
            <a:pPr algn="r"/>
            <a:r>
              <a:rPr kumimoji="1" lang="en-US" altLang="ja-JP" sz="2400" dirty="0" smtClean="0"/>
              <a:t>(total 20,000 conf.)</a:t>
            </a:r>
            <a:endParaRPr kumimoji="1" lang="ja-JP" altLang="en-US" sz="2400" dirty="0"/>
          </a:p>
        </p:txBody>
      </p:sp>
      <p:cxnSp>
        <p:nvCxnSpPr>
          <p:cNvPr id="17" name="直線矢印コネクタ 16"/>
          <p:cNvCxnSpPr/>
          <p:nvPr/>
        </p:nvCxnSpPr>
        <p:spPr>
          <a:xfrm flipV="1">
            <a:off x="539552" y="2852936"/>
            <a:ext cx="4104456" cy="432048"/>
          </a:xfrm>
          <a:prstGeom prst="straightConnector1">
            <a:avLst/>
          </a:prstGeom>
          <a:ln w="3810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9" name="直線矢印コネクタ 18"/>
          <p:cNvCxnSpPr/>
          <p:nvPr/>
        </p:nvCxnSpPr>
        <p:spPr>
          <a:xfrm flipV="1">
            <a:off x="5796136" y="2996952"/>
            <a:ext cx="2232248" cy="144016"/>
          </a:xfrm>
          <a:prstGeom prst="straightConnector1">
            <a:avLst/>
          </a:prstGeom>
          <a:ln w="3810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p:nvPr/>
        </p:nvCxnSpPr>
        <p:spPr>
          <a:xfrm>
            <a:off x="3419872" y="5066692"/>
            <a:ext cx="1584176" cy="648072"/>
          </a:xfrm>
          <a:prstGeom prst="straightConnector1">
            <a:avLst/>
          </a:prstGeom>
          <a:ln w="3810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3" name="直線矢印コネクタ 22"/>
          <p:cNvCxnSpPr/>
          <p:nvPr/>
        </p:nvCxnSpPr>
        <p:spPr>
          <a:xfrm>
            <a:off x="1475656" y="6434844"/>
            <a:ext cx="504056" cy="144016"/>
          </a:xfrm>
          <a:prstGeom prst="straightConnector1">
            <a:avLst/>
          </a:prstGeom>
          <a:ln w="3810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5" name="テキスト ボックス 24"/>
          <p:cNvSpPr txBox="1"/>
          <p:nvPr/>
        </p:nvSpPr>
        <p:spPr>
          <a:xfrm>
            <a:off x="6948264" y="1393098"/>
            <a:ext cx="1944216" cy="461665"/>
          </a:xfrm>
          <a:prstGeom prst="rect">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5400000" scaled="1"/>
            <a:tileRect/>
          </a:gradFill>
        </p:spPr>
        <p:txBody>
          <a:bodyPr wrap="square" rtlCol="0">
            <a:spAutoFit/>
          </a:bodyPr>
          <a:lstStyle/>
          <a:p>
            <a:pPr algn="ctr"/>
            <a:r>
              <a:rPr lang="en-US" altLang="ja-JP" sz="2400" b="1" i="1" dirty="0" smtClean="0">
                <a:solidFill>
                  <a:srgbClr val="FFFF00"/>
                </a:solidFill>
                <a:effectLst>
                  <a:outerShdw blurRad="38100" dist="38100" dir="2700000" algn="tl">
                    <a:srgbClr val="000000">
                      <a:alpha val="43137"/>
                    </a:srgbClr>
                  </a:outerShdw>
                </a:effectLst>
              </a:rPr>
              <a:t>Revised!!</a:t>
            </a:r>
            <a:endParaRPr kumimoji="1" lang="ja-JP" altLang="en-US" sz="2400" b="1" i="1" dirty="0">
              <a:solidFill>
                <a:srgbClr val="FFFF00"/>
              </a:solidFill>
              <a:effectLst>
                <a:outerShdw blurRad="38100" dist="38100" dir="2700000" algn="tl">
                  <a:srgbClr val="000000">
                    <a:alpha val="43137"/>
                  </a:srgbClr>
                </a:outerShdw>
              </a:effectLst>
            </a:endParaRPr>
          </a:p>
        </p:txBody>
      </p:sp>
      <p:sp>
        <p:nvSpPr>
          <p:cNvPr id="26" name="正方形/長方形 25"/>
          <p:cNvSpPr/>
          <p:nvPr/>
        </p:nvSpPr>
        <p:spPr>
          <a:xfrm>
            <a:off x="6294" y="2182551"/>
            <a:ext cx="1509118" cy="646331"/>
          </a:xfrm>
          <a:prstGeom prst="rect">
            <a:avLst/>
          </a:prstGeom>
        </p:spPr>
        <p:txBody>
          <a:bodyPr wrap="square">
            <a:spAutoFit/>
          </a:bodyPr>
          <a:lstStyle/>
          <a:p>
            <a:pPr algn="ctr"/>
            <a:r>
              <a:rPr lang="en-US" altLang="ja-JP" b="1" dirty="0" smtClean="0"/>
              <a:t>Carbon atom in CH</a:t>
            </a:r>
            <a:r>
              <a:rPr lang="en-US" altLang="ja-JP" b="1" baseline="-25000" dirty="0" smtClean="0"/>
              <a:t>3</a:t>
            </a:r>
            <a:r>
              <a:rPr lang="en-US" altLang="ja-JP" b="1" baseline="30000" dirty="0" smtClean="0"/>
              <a:t>NME</a:t>
            </a:r>
            <a:endParaRPr lang="ja-JP" altLang="en-US" dirty="0"/>
          </a:p>
        </p:txBody>
      </p:sp>
      <p:sp>
        <p:nvSpPr>
          <p:cNvPr id="27" name="正方形/長方形 26"/>
          <p:cNvSpPr/>
          <p:nvPr/>
        </p:nvSpPr>
        <p:spPr>
          <a:xfrm>
            <a:off x="3124336" y="1916832"/>
            <a:ext cx="1440160" cy="646331"/>
          </a:xfrm>
          <a:prstGeom prst="rect">
            <a:avLst/>
          </a:prstGeom>
        </p:spPr>
        <p:txBody>
          <a:bodyPr wrap="square">
            <a:spAutoFit/>
          </a:bodyPr>
          <a:lstStyle/>
          <a:p>
            <a:pPr algn="ctr"/>
            <a:r>
              <a:rPr lang="en-US" altLang="ja-JP" b="1" dirty="0" smtClean="0"/>
              <a:t>Carbon atom in CH</a:t>
            </a:r>
            <a:r>
              <a:rPr lang="en-US" altLang="ja-JP" b="1" baseline="-25000" dirty="0" smtClean="0"/>
              <a:t>3</a:t>
            </a:r>
            <a:r>
              <a:rPr lang="en-US" altLang="ja-JP" b="1" baseline="30000" dirty="0" smtClean="0"/>
              <a:t>ACE</a:t>
            </a:r>
            <a:endParaRPr lang="ja-JP" altLang="en-US" baseline="30000" dirty="0"/>
          </a:p>
        </p:txBody>
      </p:sp>
      <p:sp>
        <p:nvSpPr>
          <p:cNvPr id="28" name="右矢印 27"/>
          <p:cNvSpPr/>
          <p:nvPr/>
        </p:nvSpPr>
        <p:spPr>
          <a:xfrm rot="4931399">
            <a:off x="388245" y="2834117"/>
            <a:ext cx="363500" cy="293237"/>
          </a:xfrm>
          <a:prstGeom prst="rightArrow">
            <a:avLst>
              <a:gd name="adj1" fmla="val 20592"/>
              <a:gd name="adj2" fmla="val 62213"/>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右矢印 28"/>
          <p:cNvSpPr/>
          <p:nvPr/>
        </p:nvSpPr>
        <p:spPr>
          <a:xfrm rot="2804365">
            <a:off x="4157281" y="2464918"/>
            <a:ext cx="363500" cy="293237"/>
          </a:xfrm>
          <a:prstGeom prst="rightArrow">
            <a:avLst>
              <a:gd name="adj1" fmla="val 20592"/>
              <a:gd name="adj2" fmla="val 62213"/>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図 12" descr="remd.300K_25.bmp"/>
          <p:cNvPicPr>
            <a:picLocks noChangeAspect="1"/>
          </p:cNvPicPr>
          <p:nvPr/>
        </p:nvPicPr>
        <p:blipFill>
          <a:blip r:embed="rId3" cstate="print"/>
          <a:srcRect t="29901" b="32393"/>
          <a:stretch>
            <a:fillRect/>
          </a:stretch>
        </p:blipFill>
        <p:spPr>
          <a:xfrm>
            <a:off x="963440" y="1572791"/>
            <a:ext cx="3752576" cy="1352153"/>
          </a:xfrm>
          <a:prstGeom prst="rect">
            <a:avLst/>
          </a:prstGeom>
        </p:spPr>
      </p:pic>
      <p:sp>
        <p:nvSpPr>
          <p:cNvPr id="5" name="スライド番号プレースホルダ 4"/>
          <p:cNvSpPr>
            <a:spLocks noGrp="1"/>
          </p:cNvSpPr>
          <p:nvPr>
            <p:ph type="sldNum" sz="quarter" idx="12"/>
          </p:nvPr>
        </p:nvSpPr>
        <p:spPr/>
        <p:txBody>
          <a:bodyPr/>
          <a:lstStyle/>
          <a:p>
            <a:fld id="{48213906-63B6-45DB-B3DC-7C1E3D316857}" type="slidenum">
              <a:rPr kumimoji="1" lang="ja-JP" altLang="en-US" smtClean="0"/>
              <a:pPr/>
              <a:t>17</a:t>
            </a:fld>
            <a:endParaRPr kumimoji="1" lang="ja-JP" altLang="en-US"/>
          </a:p>
        </p:txBody>
      </p:sp>
      <p:sp>
        <p:nvSpPr>
          <p:cNvPr id="6" name="テキスト ボックス 5"/>
          <p:cNvSpPr txBox="1"/>
          <p:nvPr/>
        </p:nvSpPr>
        <p:spPr>
          <a:xfrm>
            <a:off x="241581" y="294128"/>
            <a:ext cx="8650899" cy="1077218"/>
          </a:xfrm>
          <a:prstGeom prst="rect">
            <a:avLst/>
          </a:prstGeom>
          <a:noFill/>
        </p:spPr>
        <p:txBody>
          <a:bodyPr wrap="square" rtlCol="0">
            <a:spAutoFit/>
          </a:bodyPr>
          <a:lstStyle/>
          <a:p>
            <a:pPr algn="just"/>
            <a:r>
              <a:rPr lang="en-US" altLang="ja-JP" sz="3200" b="1" dirty="0" smtClean="0"/>
              <a:t>Distribution of distance between C in CH</a:t>
            </a:r>
            <a:r>
              <a:rPr lang="en-US" altLang="ja-JP" sz="3200" b="1" baseline="-25000" dirty="0" smtClean="0"/>
              <a:t>3</a:t>
            </a:r>
            <a:r>
              <a:rPr lang="en-US" altLang="ja-JP" sz="3200" b="1" baseline="30000" dirty="0" smtClean="0"/>
              <a:t>ACE</a:t>
            </a:r>
            <a:r>
              <a:rPr lang="en-US" altLang="ja-JP" sz="3200" b="1" dirty="0" smtClean="0"/>
              <a:t> and C in CH</a:t>
            </a:r>
            <a:r>
              <a:rPr lang="en-US" altLang="ja-JP" sz="3200" b="1" baseline="-25000" dirty="0" smtClean="0"/>
              <a:t>3</a:t>
            </a:r>
            <a:r>
              <a:rPr lang="en-US" altLang="ja-JP" sz="3200" b="1" baseline="30000" dirty="0" smtClean="0"/>
              <a:t>NME</a:t>
            </a:r>
            <a:r>
              <a:rPr lang="en-US" altLang="ja-JP" sz="3200" b="1" dirty="0" smtClean="0"/>
              <a:t> @ 300 K</a:t>
            </a:r>
            <a:endParaRPr kumimoji="1" lang="ja-JP" altLang="en-US" sz="3200" b="1" baseline="30000" dirty="0"/>
          </a:p>
        </p:txBody>
      </p:sp>
      <p:sp>
        <p:nvSpPr>
          <p:cNvPr id="14" name="正方形/長方形 13"/>
          <p:cNvSpPr/>
          <p:nvPr/>
        </p:nvSpPr>
        <p:spPr>
          <a:xfrm>
            <a:off x="129817" y="1609569"/>
            <a:ext cx="2438937" cy="369332"/>
          </a:xfrm>
          <a:prstGeom prst="rect">
            <a:avLst/>
          </a:prstGeom>
        </p:spPr>
        <p:txBody>
          <a:bodyPr wrap="none">
            <a:spAutoFit/>
          </a:bodyPr>
          <a:lstStyle/>
          <a:p>
            <a:r>
              <a:rPr lang="en-US" altLang="ja-JP" b="1" dirty="0" smtClean="0"/>
              <a:t>Carbon atom in CH</a:t>
            </a:r>
            <a:r>
              <a:rPr lang="en-US" altLang="ja-JP" b="1" baseline="-25000" dirty="0" smtClean="0"/>
              <a:t>3</a:t>
            </a:r>
            <a:r>
              <a:rPr lang="en-US" altLang="ja-JP" b="1" baseline="30000" dirty="0" smtClean="0"/>
              <a:t>NME</a:t>
            </a:r>
            <a:endParaRPr lang="ja-JP" altLang="en-US" dirty="0"/>
          </a:p>
        </p:txBody>
      </p:sp>
      <p:sp>
        <p:nvSpPr>
          <p:cNvPr id="15" name="正方形/長方形 14"/>
          <p:cNvSpPr/>
          <p:nvPr/>
        </p:nvSpPr>
        <p:spPr>
          <a:xfrm>
            <a:off x="3732027" y="1372223"/>
            <a:ext cx="2305696" cy="369332"/>
          </a:xfrm>
          <a:prstGeom prst="rect">
            <a:avLst/>
          </a:prstGeom>
        </p:spPr>
        <p:txBody>
          <a:bodyPr wrap="none">
            <a:spAutoFit/>
          </a:bodyPr>
          <a:lstStyle/>
          <a:p>
            <a:r>
              <a:rPr lang="en-US" altLang="ja-JP" b="1" dirty="0" smtClean="0"/>
              <a:t>Carbon atom in CH</a:t>
            </a:r>
            <a:r>
              <a:rPr lang="en-US" altLang="ja-JP" b="1" baseline="-25000" dirty="0" smtClean="0"/>
              <a:t>3</a:t>
            </a:r>
            <a:r>
              <a:rPr lang="en-US" altLang="ja-JP" b="1" baseline="30000" dirty="0" smtClean="0"/>
              <a:t>ACE</a:t>
            </a:r>
            <a:endParaRPr lang="ja-JP" altLang="en-US" baseline="30000" dirty="0"/>
          </a:p>
        </p:txBody>
      </p:sp>
      <p:sp>
        <p:nvSpPr>
          <p:cNvPr id="16" name="右矢印 15"/>
          <p:cNvSpPr/>
          <p:nvPr/>
        </p:nvSpPr>
        <p:spPr>
          <a:xfrm rot="4931399">
            <a:off x="1061880" y="2070402"/>
            <a:ext cx="363500" cy="293237"/>
          </a:xfrm>
          <a:prstGeom prst="rightArrow">
            <a:avLst>
              <a:gd name="adj1" fmla="val 20592"/>
              <a:gd name="adj2" fmla="val 62213"/>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右矢印 16"/>
          <p:cNvSpPr/>
          <p:nvPr/>
        </p:nvSpPr>
        <p:spPr>
          <a:xfrm rot="3702949">
            <a:off x="4096816" y="1744136"/>
            <a:ext cx="363500" cy="293237"/>
          </a:xfrm>
          <a:prstGeom prst="rightArrow">
            <a:avLst>
              <a:gd name="adj1" fmla="val 20592"/>
              <a:gd name="adj2" fmla="val 62213"/>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47111" name="Object 7"/>
          <p:cNvGraphicFramePr>
            <a:graphicFrameLocks noChangeAspect="1"/>
          </p:cNvGraphicFramePr>
          <p:nvPr/>
        </p:nvGraphicFramePr>
        <p:xfrm>
          <a:off x="1505474" y="2184986"/>
          <a:ext cx="6391458" cy="4464496"/>
        </p:xfrm>
        <a:graphic>
          <a:graphicData uri="http://schemas.openxmlformats.org/presentationml/2006/ole">
            <p:oleObj spid="_x0000_s47111" name="ｸﾞﾗﾌ" r:id="rId4" imgW="4154760" imgH="2901600" progId="Origin50.Graph">
              <p:embed/>
            </p:oleObj>
          </a:graphicData>
        </a:graphic>
      </p:graphicFrame>
      <p:cxnSp>
        <p:nvCxnSpPr>
          <p:cNvPr id="22" name="直線コネクタ 21"/>
          <p:cNvCxnSpPr/>
          <p:nvPr/>
        </p:nvCxnSpPr>
        <p:spPr>
          <a:xfrm flipH="1">
            <a:off x="3851920" y="5743195"/>
            <a:ext cx="2952328" cy="0"/>
          </a:xfrm>
          <a:prstGeom prst="line">
            <a:avLst/>
          </a:prstGeom>
          <a:ln>
            <a:prstDash val="sysDot"/>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a:xfrm>
            <a:off x="3851920" y="5733256"/>
            <a:ext cx="0" cy="216024"/>
          </a:xfrm>
          <a:prstGeom prst="line">
            <a:avLst/>
          </a:prstGeom>
          <a:ln>
            <a:prstDash val="sysDot"/>
          </a:ln>
        </p:spPr>
        <p:style>
          <a:lnRef idx="1">
            <a:schemeClr val="accent1"/>
          </a:lnRef>
          <a:fillRef idx="0">
            <a:schemeClr val="accent1"/>
          </a:fillRef>
          <a:effectRef idx="0">
            <a:schemeClr val="accent1"/>
          </a:effectRef>
          <a:fontRef idx="minor">
            <a:schemeClr val="tx1"/>
          </a:fontRef>
        </p:style>
      </p:cxnSp>
      <p:cxnSp>
        <p:nvCxnSpPr>
          <p:cNvPr id="26" name="直線矢印コネクタ 25"/>
          <p:cNvCxnSpPr/>
          <p:nvPr/>
        </p:nvCxnSpPr>
        <p:spPr>
          <a:xfrm flipH="1" flipV="1">
            <a:off x="6804248" y="5733256"/>
            <a:ext cx="504056" cy="432048"/>
          </a:xfrm>
          <a:prstGeom prst="straightConnector1">
            <a:avLst/>
          </a:prstGeom>
          <a:ln w="19050">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27" name="テキスト ボックス 26"/>
          <p:cNvSpPr txBox="1"/>
          <p:nvPr/>
        </p:nvSpPr>
        <p:spPr>
          <a:xfrm>
            <a:off x="7308304" y="6084004"/>
            <a:ext cx="582211" cy="369332"/>
          </a:xfrm>
          <a:prstGeom prst="rect">
            <a:avLst/>
          </a:prstGeom>
          <a:noFill/>
          <a:ln w="19050">
            <a:solidFill>
              <a:srgbClr val="00B0F0"/>
            </a:solidFill>
          </a:ln>
        </p:spPr>
        <p:txBody>
          <a:bodyPr wrap="none" rtlCol="0">
            <a:spAutoFit/>
          </a:bodyPr>
          <a:lstStyle/>
          <a:p>
            <a:r>
              <a:rPr lang="en-US" altLang="ja-JP" dirty="0" smtClean="0"/>
              <a:t>~</a:t>
            </a:r>
            <a:r>
              <a:rPr kumimoji="1" lang="en-US" altLang="ja-JP" dirty="0" smtClean="0"/>
              <a:t>5%</a:t>
            </a:r>
            <a:endParaRPr kumimoji="1" lang="ja-JP" altLang="en-US" dirty="0"/>
          </a:p>
        </p:txBody>
      </p:sp>
      <p:cxnSp>
        <p:nvCxnSpPr>
          <p:cNvPr id="19" name="直線矢印コネクタ 18"/>
          <p:cNvCxnSpPr/>
          <p:nvPr/>
        </p:nvCxnSpPr>
        <p:spPr>
          <a:xfrm flipV="1">
            <a:off x="1259632" y="2145230"/>
            <a:ext cx="3168352" cy="360040"/>
          </a:xfrm>
          <a:prstGeom prst="straightConnector1">
            <a:avLst/>
          </a:prstGeom>
          <a:ln w="3810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0" name="テキスト ボックス 19"/>
          <p:cNvSpPr txBox="1"/>
          <p:nvPr/>
        </p:nvSpPr>
        <p:spPr>
          <a:xfrm>
            <a:off x="6948264" y="1084988"/>
            <a:ext cx="1944216" cy="461665"/>
          </a:xfrm>
          <a:prstGeom prst="rect">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5400000" scaled="1"/>
            <a:tileRect/>
          </a:gradFill>
        </p:spPr>
        <p:txBody>
          <a:bodyPr wrap="square" rtlCol="0">
            <a:spAutoFit/>
          </a:bodyPr>
          <a:lstStyle/>
          <a:p>
            <a:pPr algn="ctr"/>
            <a:r>
              <a:rPr lang="en-US" altLang="ja-JP" sz="2400" b="1" i="1" dirty="0" smtClean="0">
                <a:solidFill>
                  <a:srgbClr val="FFFF00"/>
                </a:solidFill>
                <a:effectLst>
                  <a:outerShdw blurRad="38100" dist="38100" dir="2700000" algn="tl">
                    <a:srgbClr val="000000">
                      <a:alpha val="43137"/>
                    </a:srgbClr>
                  </a:outerShdw>
                </a:effectLst>
              </a:rPr>
              <a:t>Revised!!</a:t>
            </a:r>
            <a:endParaRPr kumimoji="1" lang="ja-JP" altLang="en-US" sz="2400" b="1" i="1" dirty="0">
              <a:solidFill>
                <a:srgbClr val="FFFF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241581" y="294128"/>
            <a:ext cx="8650899" cy="1077218"/>
          </a:xfrm>
          <a:prstGeom prst="rect">
            <a:avLst/>
          </a:prstGeom>
          <a:noFill/>
        </p:spPr>
        <p:txBody>
          <a:bodyPr wrap="square" rtlCol="0">
            <a:spAutoFit/>
          </a:bodyPr>
          <a:lstStyle/>
          <a:p>
            <a:pPr algn="just"/>
            <a:r>
              <a:rPr lang="en-US" altLang="ja-JP" sz="3200" b="1" dirty="0" smtClean="0"/>
              <a:t>Distribution of distance between C in CH</a:t>
            </a:r>
            <a:r>
              <a:rPr lang="en-US" altLang="ja-JP" sz="3200" b="1" baseline="-25000" dirty="0" smtClean="0"/>
              <a:t>3</a:t>
            </a:r>
            <a:r>
              <a:rPr lang="en-US" altLang="ja-JP" sz="3200" b="1" baseline="30000" dirty="0" smtClean="0"/>
              <a:t>ACE</a:t>
            </a:r>
            <a:r>
              <a:rPr lang="en-US" altLang="ja-JP" sz="3200" b="1" dirty="0" smtClean="0"/>
              <a:t> and C in CH</a:t>
            </a:r>
            <a:r>
              <a:rPr lang="en-US" altLang="ja-JP" sz="3200" b="1" baseline="-25000" dirty="0" smtClean="0"/>
              <a:t>3</a:t>
            </a:r>
            <a:r>
              <a:rPr lang="en-US" altLang="ja-JP" sz="3200" b="1" baseline="30000" dirty="0" smtClean="0"/>
              <a:t>NME</a:t>
            </a:r>
            <a:r>
              <a:rPr lang="en-US" altLang="ja-JP" sz="3200" b="1" dirty="0" smtClean="0"/>
              <a:t> @ 363 K</a:t>
            </a:r>
            <a:endParaRPr kumimoji="1" lang="ja-JP" altLang="en-US" sz="3200" b="1" baseline="30000" dirty="0"/>
          </a:p>
        </p:txBody>
      </p:sp>
      <p:graphicFrame>
        <p:nvGraphicFramePr>
          <p:cNvPr id="49154" name="Object 2"/>
          <p:cNvGraphicFramePr>
            <a:graphicFrameLocks noChangeAspect="1"/>
          </p:cNvGraphicFramePr>
          <p:nvPr/>
        </p:nvGraphicFramePr>
        <p:xfrm>
          <a:off x="1527786" y="1340768"/>
          <a:ext cx="6356582" cy="4439518"/>
        </p:xfrm>
        <a:graphic>
          <a:graphicData uri="http://schemas.openxmlformats.org/presentationml/2006/ole">
            <p:oleObj spid="_x0000_s49154" name="ｸﾞﾗﾌ" r:id="rId3" imgW="4154760" imgH="2901600" progId="Origin50.Graph">
              <p:embed/>
            </p:oleObj>
          </a:graphicData>
        </a:graphic>
      </p:graphicFrame>
      <p:sp>
        <p:nvSpPr>
          <p:cNvPr id="11" name="左矢印 10"/>
          <p:cNvSpPr/>
          <p:nvPr/>
        </p:nvSpPr>
        <p:spPr>
          <a:xfrm>
            <a:off x="5292080" y="2463079"/>
            <a:ext cx="648072" cy="484632"/>
          </a:xfrm>
          <a:prstGeom prst="leftArrow">
            <a:avLst>
              <a:gd name="adj1" fmla="val 33593"/>
              <a:gd name="adj2" fmla="val 50000"/>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3860479" y="2100604"/>
            <a:ext cx="1933222" cy="369332"/>
          </a:xfrm>
          <a:prstGeom prst="rect">
            <a:avLst/>
          </a:prstGeom>
          <a:noFill/>
        </p:spPr>
        <p:txBody>
          <a:bodyPr wrap="none" rtlCol="0">
            <a:spAutoFit/>
          </a:bodyPr>
          <a:lstStyle/>
          <a:p>
            <a:r>
              <a:rPr kumimoji="1" lang="en-US" altLang="ja-JP" b="1" i="1" dirty="0" smtClean="0">
                <a:effectLst>
                  <a:outerShdw blurRad="38100" dist="38100" dir="2700000" algn="tl">
                    <a:srgbClr val="000000">
                      <a:alpha val="43137"/>
                    </a:srgbClr>
                  </a:outerShdw>
                </a:effectLst>
              </a:rPr>
              <a:t>Shifted to left side</a:t>
            </a:r>
            <a:endParaRPr kumimoji="1" lang="ja-JP" altLang="en-US" b="1" i="1" dirty="0">
              <a:effectLst>
                <a:outerShdw blurRad="38100" dist="38100" dir="2700000" algn="tl">
                  <a:srgbClr val="000000">
                    <a:alpha val="43137"/>
                  </a:srgbClr>
                </a:outerShdw>
              </a:effectLst>
            </a:endParaRPr>
          </a:p>
        </p:txBody>
      </p:sp>
      <p:sp>
        <p:nvSpPr>
          <p:cNvPr id="18" name="テキスト ボックス 17"/>
          <p:cNvSpPr txBox="1"/>
          <p:nvPr/>
        </p:nvSpPr>
        <p:spPr>
          <a:xfrm>
            <a:off x="251520" y="5787261"/>
            <a:ext cx="8568952" cy="954107"/>
          </a:xfrm>
          <a:prstGeom prst="rect">
            <a:avLst/>
          </a:prstGeom>
          <a:noFill/>
        </p:spPr>
        <p:txBody>
          <a:bodyPr wrap="square" rtlCol="0">
            <a:spAutoFit/>
          </a:bodyPr>
          <a:lstStyle/>
          <a:p>
            <a:pPr algn="just"/>
            <a:r>
              <a:rPr lang="en-US" altLang="ja-JP" sz="2800" b="1" i="1" dirty="0" smtClean="0">
                <a:solidFill>
                  <a:srgbClr val="FF0000"/>
                </a:solidFill>
                <a:sym typeface="Wingdings" pitchFamily="2" charset="2"/>
              </a:rPr>
              <a:t>A polymer might likely assume bent conformation under higher temperature condition</a:t>
            </a:r>
            <a:endParaRPr kumimoji="1" lang="ja-JP" altLang="en-US" sz="2800" b="1" i="1" dirty="0">
              <a:solidFill>
                <a:srgbClr val="FF0000"/>
              </a:solidFill>
            </a:endParaRPr>
          </a:p>
        </p:txBody>
      </p:sp>
      <p:cxnSp>
        <p:nvCxnSpPr>
          <p:cNvPr id="19" name="直線コネクタ 18"/>
          <p:cNvCxnSpPr/>
          <p:nvPr/>
        </p:nvCxnSpPr>
        <p:spPr>
          <a:xfrm flipH="1">
            <a:off x="3851920" y="4799587"/>
            <a:ext cx="2880320" cy="0"/>
          </a:xfrm>
          <a:prstGeom prst="line">
            <a:avLst/>
          </a:prstGeom>
          <a:ln>
            <a:prstDash val="sysDot"/>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a:off x="3851920" y="4819465"/>
            <a:ext cx="0" cy="216024"/>
          </a:xfrm>
          <a:prstGeom prst="line">
            <a:avLst/>
          </a:prstGeom>
          <a:ln>
            <a:prstDash val="sysDot"/>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p:nvPr/>
        </p:nvCxnSpPr>
        <p:spPr>
          <a:xfrm flipH="1" flipV="1">
            <a:off x="6732240" y="4797152"/>
            <a:ext cx="576064" cy="432049"/>
          </a:xfrm>
          <a:prstGeom prst="straightConnector1">
            <a:avLst/>
          </a:prstGeom>
          <a:ln w="19050">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22" name="テキスト ボックス 21"/>
          <p:cNvSpPr txBox="1"/>
          <p:nvPr/>
        </p:nvSpPr>
        <p:spPr>
          <a:xfrm>
            <a:off x="7308304" y="5147900"/>
            <a:ext cx="582211" cy="369332"/>
          </a:xfrm>
          <a:prstGeom prst="rect">
            <a:avLst/>
          </a:prstGeom>
          <a:noFill/>
          <a:ln w="19050">
            <a:solidFill>
              <a:srgbClr val="00B0F0"/>
            </a:solidFill>
          </a:ln>
        </p:spPr>
        <p:txBody>
          <a:bodyPr wrap="none" rtlCol="0">
            <a:spAutoFit/>
          </a:bodyPr>
          <a:lstStyle/>
          <a:p>
            <a:r>
              <a:rPr lang="en-US" altLang="ja-JP" dirty="0" smtClean="0"/>
              <a:t>~</a:t>
            </a:r>
            <a:r>
              <a:rPr kumimoji="1" lang="en-US" altLang="ja-JP" dirty="0" smtClean="0"/>
              <a:t>7%</a:t>
            </a:r>
            <a:endParaRPr kumimoji="1" lang="ja-JP" altLang="en-US" dirty="0"/>
          </a:p>
        </p:txBody>
      </p:sp>
      <p:sp>
        <p:nvSpPr>
          <p:cNvPr id="13" name="テキスト ボックス 12"/>
          <p:cNvSpPr txBox="1"/>
          <p:nvPr/>
        </p:nvSpPr>
        <p:spPr>
          <a:xfrm>
            <a:off x="6948264" y="1084988"/>
            <a:ext cx="1944216" cy="461665"/>
          </a:xfrm>
          <a:prstGeom prst="rect">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5400000" scaled="1"/>
            <a:tileRect/>
          </a:gradFill>
        </p:spPr>
        <p:txBody>
          <a:bodyPr wrap="square" rtlCol="0">
            <a:spAutoFit/>
          </a:bodyPr>
          <a:lstStyle/>
          <a:p>
            <a:pPr algn="ctr"/>
            <a:r>
              <a:rPr lang="en-US" altLang="ja-JP" sz="2400" b="1" i="1" dirty="0" smtClean="0">
                <a:solidFill>
                  <a:srgbClr val="FFFF00"/>
                </a:solidFill>
                <a:effectLst>
                  <a:outerShdw blurRad="38100" dist="38100" dir="2700000" algn="tl">
                    <a:srgbClr val="000000">
                      <a:alpha val="43137"/>
                    </a:srgbClr>
                  </a:outerShdw>
                </a:effectLst>
              </a:rPr>
              <a:t>Revised!!</a:t>
            </a:r>
            <a:endParaRPr kumimoji="1" lang="ja-JP" altLang="en-US" sz="2400" b="1" i="1" dirty="0">
              <a:solidFill>
                <a:srgbClr val="FFFF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241581" y="294128"/>
            <a:ext cx="8650899" cy="584775"/>
          </a:xfrm>
          <a:prstGeom prst="rect">
            <a:avLst/>
          </a:prstGeom>
          <a:noFill/>
        </p:spPr>
        <p:txBody>
          <a:bodyPr wrap="square" rtlCol="0">
            <a:spAutoFit/>
          </a:bodyPr>
          <a:lstStyle/>
          <a:p>
            <a:r>
              <a:rPr kumimoji="1" lang="en-US" altLang="ja-JP" sz="3200" b="1" dirty="0" smtClean="0"/>
              <a:t>REMD with 8-mer poly(</a:t>
            </a:r>
            <a:r>
              <a:rPr kumimoji="1" lang="en-US" altLang="ja-JP" sz="3200" b="1" dirty="0" smtClean="0">
                <a:latin typeface="Symbol" pitchFamily="18" charset="2"/>
              </a:rPr>
              <a:t>a</a:t>
            </a:r>
            <a:r>
              <a:rPr kumimoji="1" lang="en-US" altLang="ja-JP" sz="3200" b="1" dirty="0" smtClean="0"/>
              <a:t>-</a:t>
            </a:r>
            <a:r>
              <a:rPr kumimoji="1" lang="en-US" altLang="ja-JP" sz="3200" b="1" dirty="0" err="1" smtClean="0"/>
              <a:t>alanine</a:t>
            </a:r>
            <a:r>
              <a:rPr kumimoji="1" lang="en-US" altLang="ja-JP" sz="3200" b="1" dirty="0" smtClean="0"/>
              <a:t>) @300K</a:t>
            </a:r>
            <a:endParaRPr kumimoji="1" lang="ja-JP" altLang="en-US" sz="3200" b="1" dirty="0"/>
          </a:p>
        </p:txBody>
      </p:sp>
      <p:pic>
        <p:nvPicPr>
          <p:cNvPr id="7" name="図 6" descr="remd.300K.5041.bmp"/>
          <p:cNvPicPr>
            <a:picLocks noChangeAspect="1"/>
          </p:cNvPicPr>
          <p:nvPr/>
        </p:nvPicPr>
        <p:blipFill>
          <a:blip r:embed="rId3" cstate="print"/>
          <a:srcRect t="27409" b="29901"/>
          <a:stretch>
            <a:fillRect/>
          </a:stretch>
        </p:blipFill>
        <p:spPr>
          <a:xfrm>
            <a:off x="5508104" y="2033314"/>
            <a:ext cx="2362162" cy="963638"/>
          </a:xfrm>
          <a:prstGeom prst="rect">
            <a:avLst/>
          </a:prstGeom>
        </p:spPr>
      </p:pic>
      <p:pic>
        <p:nvPicPr>
          <p:cNvPr id="8" name="図 7" descr="remd.300K.6221.bmp"/>
          <p:cNvPicPr>
            <a:picLocks noChangeAspect="1"/>
          </p:cNvPicPr>
          <p:nvPr/>
        </p:nvPicPr>
        <p:blipFill>
          <a:blip r:embed="rId4" cstate="print"/>
          <a:srcRect l="21431" t="12459" r="19050" b="19934"/>
          <a:stretch>
            <a:fillRect/>
          </a:stretch>
        </p:blipFill>
        <p:spPr>
          <a:xfrm>
            <a:off x="3343672" y="2327952"/>
            <a:ext cx="1405958" cy="1526142"/>
          </a:xfrm>
          <a:prstGeom prst="rect">
            <a:avLst/>
          </a:prstGeom>
        </p:spPr>
      </p:pic>
      <p:pic>
        <p:nvPicPr>
          <p:cNvPr id="9" name="図 8" descr="remd.300K.7400.bmp"/>
          <p:cNvPicPr>
            <a:picLocks noChangeAspect="1"/>
          </p:cNvPicPr>
          <p:nvPr/>
        </p:nvPicPr>
        <p:blipFill>
          <a:blip r:embed="rId5" cstate="print"/>
          <a:srcRect l="30956" r="21431"/>
          <a:stretch>
            <a:fillRect/>
          </a:stretch>
        </p:blipFill>
        <p:spPr>
          <a:xfrm>
            <a:off x="683568" y="1628800"/>
            <a:ext cx="1124724" cy="2257386"/>
          </a:xfrm>
          <a:prstGeom prst="rect">
            <a:avLst/>
          </a:prstGeom>
        </p:spPr>
      </p:pic>
      <p:pic>
        <p:nvPicPr>
          <p:cNvPr id="11" name="図 10" descr="remd.300K.7186.bmp"/>
          <p:cNvPicPr>
            <a:picLocks noChangeAspect="1"/>
          </p:cNvPicPr>
          <p:nvPr/>
        </p:nvPicPr>
        <p:blipFill>
          <a:blip r:embed="rId6" cstate="print"/>
          <a:srcRect t="29901" b="39868"/>
          <a:stretch>
            <a:fillRect/>
          </a:stretch>
        </p:blipFill>
        <p:spPr>
          <a:xfrm>
            <a:off x="5757152" y="3963399"/>
            <a:ext cx="3138130" cy="906554"/>
          </a:xfrm>
          <a:prstGeom prst="rect">
            <a:avLst/>
          </a:prstGeom>
        </p:spPr>
      </p:pic>
      <p:sp>
        <p:nvSpPr>
          <p:cNvPr id="13" name="テキスト ボックス 12"/>
          <p:cNvSpPr txBox="1"/>
          <p:nvPr/>
        </p:nvSpPr>
        <p:spPr>
          <a:xfrm>
            <a:off x="179512" y="908720"/>
            <a:ext cx="1955985" cy="923330"/>
          </a:xfrm>
          <a:prstGeom prst="rect">
            <a:avLst/>
          </a:prstGeom>
          <a:noFill/>
        </p:spPr>
        <p:txBody>
          <a:bodyPr wrap="none" rtlCol="0">
            <a:spAutoFit/>
          </a:bodyPr>
          <a:lstStyle/>
          <a:p>
            <a:r>
              <a:rPr kumimoji="1" lang="en-US" altLang="ja-JP" dirty="0" smtClean="0"/>
              <a:t>Annotation: </a:t>
            </a:r>
            <a:r>
              <a:rPr lang="en-US" altLang="ja-JP" i="1" dirty="0" smtClean="0"/>
              <a:t>helical</a:t>
            </a:r>
            <a:endParaRPr kumimoji="1" lang="en-US" altLang="ja-JP" i="1" dirty="0" smtClean="0"/>
          </a:p>
          <a:p>
            <a:r>
              <a:rPr lang="en-US" altLang="ja-JP" dirty="0" smtClean="0"/>
              <a:t>Distance: 14.5 </a:t>
            </a:r>
            <a:r>
              <a:rPr lang="en-US" altLang="ja-JP" dirty="0" smtClean="0">
                <a:latin typeface="Times"/>
              </a:rPr>
              <a:t>Å</a:t>
            </a:r>
            <a:endParaRPr lang="en-US" altLang="ja-JP" dirty="0" smtClean="0"/>
          </a:p>
          <a:p>
            <a:r>
              <a:rPr kumimoji="1" lang="en-US" altLang="ja-JP" dirty="0" smtClean="0"/>
              <a:t># HB: 4 </a:t>
            </a:r>
            <a:endParaRPr kumimoji="1" lang="ja-JP" altLang="en-US" dirty="0"/>
          </a:p>
        </p:txBody>
      </p:sp>
      <p:sp>
        <p:nvSpPr>
          <p:cNvPr id="14" name="テキスト ボックス 13"/>
          <p:cNvSpPr txBox="1"/>
          <p:nvPr/>
        </p:nvSpPr>
        <p:spPr>
          <a:xfrm>
            <a:off x="2072479" y="1698373"/>
            <a:ext cx="2112566" cy="923330"/>
          </a:xfrm>
          <a:prstGeom prst="rect">
            <a:avLst/>
          </a:prstGeom>
          <a:noFill/>
        </p:spPr>
        <p:txBody>
          <a:bodyPr wrap="none" rtlCol="0">
            <a:spAutoFit/>
          </a:bodyPr>
          <a:lstStyle/>
          <a:p>
            <a:r>
              <a:rPr kumimoji="1" lang="en-US" altLang="ja-JP" dirty="0" smtClean="0"/>
              <a:t>Annotation: </a:t>
            </a:r>
            <a:r>
              <a:rPr lang="en-US" altLang="ja-JP" i="1" dirty="0" smtClean="0"/>
              <a:t>globule</a:t>
            </a:r>
            <a:endParaRPr kumimoji="1" lang="en-US" altLang="ja-JP" i="1" dirty="0" smtClean="0"/>
          </a:p>
          <a:p>
            <a:r>
              <a:rPr lang="en-US" altLang="ja-JP" dirty="0" smtClean="0"/>
              <a:t>Distance: 12.3 </a:t>
            </a:r>
            <a:r>
              <a:rPr lang="en-US" altLang="ja-JP" dirty="0" smtClean="0">
                <a:latin typeface="Times"/>
              </a:rPr>
              <a:t>Å</a:t>
            </a:r>
            <a:endParaRPr lang="en-US" altLang="ja-JP" dirty="0" smtClean="0"/>
          </a:p>
          <a:p>
            <a:r>
              <a:rPr kumimoji="1" lang="en-US" altLang="ja-JP" dirty="0" smtClean="0"/>
              <a:t># HB: 3 </a:t>
            </a:r>
            <a:endParaRPr kumimoji="1" lang="ja-JP" altLang="en-US" dirty="0"/>
          </a:p>
        </p:txBody>
      </p:sp>
      <p:sp>
        <p:nvSpPr>
          <p:cNvPr id="15" name="テキスト ボックス 14"/>
          <p:cNvSpPr txBox="1"/>
          <p:nvPr/>
        </p:nvSpPr>
        <p:spPr>
          <a:xfrm>
            <a:off x="5004048" y="1412776"/>
            <a:ext cx="1796326" cy="923330"/>
          </a:xfrm>
          <a:prstGeom prst="rect">
            <a:avLst/>
          </a:prstGeom>
          <a:noFill/>
        </p:spPr>
        <p:txBody>
          <a:bodyPr wrap="none" rtlCol="0">
            <a:spAutoFit/>
          </a:bodyPr>
          <a:lstStyle/>
          <a:p>
            <a:r>
              <a:rPr kumimoji="1" lang="en-US" altLang="ja-JP" dirty="0" smtClean="0"/>
              <a:t>Annotation: </a:t>
            </a:r>
            <a:r>
              <a:rPr lang="en-US" altLang="ja-JP" i="1" dirty="0" smtClean="0"/>
              <a:t>bent</a:t>
            </a:r>
            <a:endParaRPr kumimoji="1" lang="en-US" altLang="ja-JP" i="1" dirty="0" smtClean="0"/>
          </a:p>
          <a:p>
            <a:r>
              <a:rPr lang="en-US" altLang="ja-JP" dirty="0" smtClean="0"/>
              <a:t>Distance: 22.7 </a:t>
            </a:r>
            <a:r>
              <a:rPr lang="en-US" altLang="ja-JP" dirty="0" smtClean="0">
                <a:latin typeface="Times"/>
              </a:rPr>
              <a:t>Å</a:t>
            </a:r>
            <a:endParaRPr lang="en-US" altLang="ja-JP" dirty="0" smtClean="0"/>
          </a:p>
          <a:p>
            <a:r>
              <a:rPr kumimoji="1" lang="en-US" altLang="ja-JP" dirty="0" smtClean="0"/>
              <a:t># HB: 0 </a:t>
            </a:r>
            <a:endParaRPr kumimoji="1" lang="ja-JP" altLang="en-US" dirty="0"/>
          </a:p>
        </p:txBody>
      </p:sp>
      <p:sp>
        <p:nvSpPr>
          <p:cNvPr id="16" name="テキスト ボックス 15"/>
          <p:cNvSpPr txBox="1"/>
          <p:nvPr/>
        </p:nvSpPr>
        <p:spPr>
          <a:xfrm>
            <a:off x="5076056" y="3369766"/>
            <a:ext cx="2235997" cy="923330"/>
          </a:xfrm>
          <a:prstGeom prst="rect">
            <a:avLst/>
          </a:prstGeom>
          <a:noFill/>
        </p:spPr>
        <p:txBody>
          <a:bodyPr wrap="none" rtlCol="0">
            <a:spAutoFit/>
          </a:bodyPr>
          <a:lstStyle/>
          <a:p>
            <a:r>
              <a:rPr kumimoji="1" lang="en-US" altLang="ja-JP" dirty="0" smtClean="0"/>
              <a:t>Annotation: </a:t>
            </a:r>
            <a:r>
              <a:rPr lang="en-US" altLang="ja-JP" i="1" dirty="0" smtClean="0"/>
              <a:t>extended</a:t>
            </a:r>
            <a:endParaRPr kumimoji="1" lang="en-US" altLang="ja-JP" i="1" dirty="0" smtClean="0"/>
          </a:p>
          <a:p>
            <a:r>
              <a:rPr lang="en-US" altLang="ja-JP" dirty="0" smtClean="0"/>
              <a:t>Distance: 29.8 </a:t>
            </a:r>
            <a:r>
              <a:rPr lang="en-US" altLang="ja-JP" dirty="0" smtClean="0">
                <a:latin typeface="Times"/>
              </a:rPr>
              <a:t>Å</a:t>
            </a:r>
            <a:endParaRPr lang="en-US" altLang="ja-JP" dirty="0" smtClean="0"/>
          </a:p>
          <a:p>
            <a:r>
              <a:rPr kumimoji="1" lang="en-US" altLang="ja-JP" dirty="0" smtClean="0"/>
              <a:t># HB: 0 </a:t>
            </a:r>
            <a:endParaRPr kumimoji="1" lang="ja-JP" altLang="en-US" dirty="0"/>
          </a:p>
        </p:txBody>
      </p:sp>
      <p:graphicFrame>
        <p:nvGraphicFramePr>
          <p:cNvPr id="62466" name="Object 2"/>
          <p:cNvGraphicFramePr>
            <a:graphicFrameLocks noChangeAspect="1"/>
          </p:cNvGraphicFramePr>
          <p:nvPr/>
        </p:nvGraphicFramePr>
        <p:xfrm>
          <a:off x="251520" y="3645024"/>
          <a:ext cx="4392488" cy="3069369"/>
        </p:xfrm>
        <a:graphic>
          <a:graphicData uri="http://schemas.openxmlformats.org/presentationml/2006/ole">
            <p:oleObj spid="_x0000_s62466" name="ｸﾞﾗﾌ" r:id="rId7" imgW="4153680" imgH="2901600" progId="Origin50.Graph">
              <p:embed/>
            </p:oleObj>
          </a:graphicData>
        </a:graphic>
      </p:graphicFrame>
      <p:sp>
        <p:nvSpPr>
          <p:cNvPr id="18" name="テキスト ボックス 17"/>
          <p:cNvSpPr txBox="1"/>
          <p:nvPr/>
        </p:nvSpPr>
        <p:spPr>
          <a:xfrm>
            <a:off x="5520620" y="5002640"/>
            <a:ext cx="3024336" cy="830997"/>
          </a:xfrm>
          <a:prstGeom prst="rect">
            <a:avLst/>
          </a:prstGeom>
          <a:noFill/>
          <a:ln w="28575">
            <a:solidFill>
              <a:srgbClr val="FF0000"/>
            </a:solidFill>
          </a:ln>
        </p:spPr>
        <p:txBody>
          <a:bodyPr wrap="square" rtlCol="0">
            <a:spAutoFit/>
          </a:bodyPr>
          <a:lstStyle/>
          <a:p>
            <a:pPr algn="r"/>
            <a:r>
              <a:rPr kumimoji="1" lang="en-US" altLang="ja-JP" sz="2400" dirty="0" smtClean="0"/>
              <a:t>Averaged # of HB: </a:t>
            </a:r>
            <a:r>
              <a:rPr lang="en-US" altLang="ja-JP" sz="2400" dirty="0" smtClean="0"/>
              <a:t>1.72</a:t>
            </a:r>
          </a:p>
          <a:p>
            <a:pPr algn="r"/>
            <a:r>
              <a:rPr kumimoji="1" lang="en-US" altLang="ja-JP" sz="2400" dirty="0" smtClean="0"/>
              <a:t>(total 20,000 conf.)</a:t>
            </a:r>
            <a:endParaRPr kumimoji="1" lang="ja-JP" altLang="en-US" sz="2400" dirty="0"/>
          </a:p>
        </p:txBody>
      </p:sp>
      <p:sp>
        <p:nvSpPr>
          <p:cNvPr id="17" name="テキスト ボックス 16"/>
          <p:cNvSpPr txBox="1"/>
          <p:nvPr/>
        </p:nvSpPr>
        <p:spPr>
          <a:xfrm>
            <a:off x="5994624" y="6188749"/>
            <a:ext cx="3024336" cy="584775"/>
          </a:xfrm>
          <a:prstGeom prst="rect">
            <a:avLst/>
          </a:prstGeom>
          <a:noFill/>
        </p:spPr>
        <p:txBody>
          <a:bodyPr wrap="square" rtlCol="0">
            <a:spAutoFit/>
          </a:bodyPr>
          <a:lstStyle/>
          <a:p>
            <a:pPr marL="85725" indent="-85725"/>
            <a:r>
              <a:rPr kumimoji="1" lang="en-US" altLang="ja-JP" sz="1600" i="1" baseline="30000" dirty="0" smtClean="0"/>
              <a:t>*</a:t>
            </a:r>
            <a:r>
              <a:rPr kumimoji="1" lang="en-US" altLang="ja-JP" sz="1600" i="1" dirty="0" smtClean="0"/>
              <a:t>Notify! Forces are calculated </a:t>
            </a:r>
            <a:r>
              <a:rPr lang="en-US" altLang="ja-JP" sz="1600" i="1" dirty="0" smtClean="0"/>
              <a:t>with </a:t>
            </a:r>
            <a:r>
              <a:rPr kumimoji="1" lang="en-US" altLang="ja-JP" sz="1600" i="1" dirty="0" smtClean="0"/>
              <a:t>Amber force field 99SB</a:t>
            </a:r>
            <a:endParaRPr kumimoji="1" lang="ja-JP" altLang="en-US" sz="1600" i="1" dirty="0"/>
          </a:p>
        </p:txBody>
      </p:sp>
      <p:cxnSp>
        <p:nvCxnSpPr>
          <p:cNvPr id="19" name="直線矢印コネクタ 18"/>
          <p:cNvCxnSpPr/>
          <p:nvPr/>
        </p:nvCxnSpPr>
        <p:spPr>
          <a:xfrm flipH="1">
            <a:off x="1043608" y="2060848"/>
            <a:ext cx="432048" cy="1296144"/>
          </a:xfrm>
          <a:prstGeom prst="straightConnector1">
            <a:avLst/>
          </a:prstGeom>
          <a:ln w="3810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2" name="直線矢印コネクタ 21"/>
          <p:cNvCxnSpPr/>
          <p:nvPr/>
        </p:nvCxnSpPr>
        <p:spPr>
          <a:xfrm>
            <a:off x="3995936" y="2564904"/>
            <a:ext cx="72008" cy="864096"/>
          </a:xfrm>
          <a:prstGeom prst="straightConnector1">
            <a:avLst/>
          </a:prstGeom>
          <a:ln w="3810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4" name="直線矢印コネクタ 23"/>
          <p:cNvCxnSpPr/>
          <p:nvPr/>
        </p:nvCxnSpPr>
        <p:spPr>
          <a:xfrm>
            <a:off x="5734321" y="2825402"/>
            <a:ext cx="1800200" cy="0"/>
          </a:xfrm>
          <a:prstGeom prst="straightConnector1">
            <a:avLst/>
          </a:prstGeom>
          <a:ln w="3810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6" name="直線矢印コネクタ 25"/>
          <p:cNvCxnSpPr/>
          <p:nvPr/>
        </p:nvCxnSpPr>
        <p:spPr>
          <a:xfrm>
            <a:off x="5975648" y="4437112"/>
            <a:ext cx="2628800" cy="72008"/>
          </a:xfrm>
          <a:prstGeom prst="straightConnector1">
            <a:avLst/>
          </a:prstGeom>
          <a:ln w="3810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8" name="テキスト ボックス 27"/>
          <p:cNvSpPr txBox="1"/>
          <p:nvPr/>
        </p:nvSpPr>
        <p:spPr>
          <a:xfrm>
            <a:off x="6948264" y="1084988"/>
            <a:ext cx="1944216" cy="461665"/>
          </a:xfrm>
          <a:prstGeom prst="rect">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5400000" scaled="1"/>
            <a:tileRect/>
          </a:gradFill>
        </p:spPr>
        <p:txBody>
          <a:bodyPr wrap="square" rtlCol="0">
            <a:spAutoFit/>
          </a:bodyPr>
          <a:lstStyle/>
          <a:p>
            <a:pPr algn="ctr"/>
            <a:r>
              <a:rPr lang="en-US" altLang="ja-JP" sz="2400" b="1" i="1" dirty="0" smtClean="0">
                <a:solidFill>
                  <a:srgbClr val="FFFF00"/>
                </a:solidFill>
                <a:effectLst>
                  <a:outerShdw blurRad="38100" dist="38100" dir="2700000" algn="tl">
                    <a:srgbClr val="000000">
                      <a:alpha val="43137"/>
                    </a:srgbClr>
                  </a:outerShdw>
                </a:effectLst>
              </a:rPr>
              <a:t>Revised!!</a:t>
            </a:r>
            <a:endParaRPr kumimoji="1" lang="ja-JP" altLang="en-US" sz="2400" b="1" i="1" dirty="0">
              <a:solidFill>
                <a:srgbClr val="FFFF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41581" y="260648"/>
            <a:ext cx="72008" cy="648072"/>
          </a:xfrm>
          <a:prstGeom prst="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373223" y="251356"/>
            <a:ext cx="1896866" cy="646331"/>
          </a:xfrm>
          <a:prstGeom prst="rect">
            <a:avLst/>
          </a:prstGeom>
          <a:noFill/>
        </p:spPr>
        <p:txBody>
          <a:bodyPr wrap="none" rtlCol="0">
            <a:spAutoFit/>
          </a:bodyPr>
          <a:lstStyle/>
          <a:p>
            <a:r>
              <a:rPr lang="en-US" altLang="ja-JP" sz="3600" b="1" dirty="0" smtClean="0"/>
              <a:t>Contents</a:t>
            </a:r>
            <a:endParaRPr kumimoji="1" lang="ja-JP" altLang="en-US" sz="3600" b="1" dirty="0"/>
          </a:p>
        </p:txBody>
      </p:sp>
      <p:sp>
        <p:nvSpPr>
          <p:cNvPr id="6" name="テキスト ボックス 5"/>
          <p:cNvSpPr txBox="1"/>
          <p:nvPr/>
        </p:nvSpPr>
        <p:spPr>
          <a:xfrm>
            <a:off x="497361" y="1268760"/>
            <a:ext cx="8136904" cy="3539430"/>
          </a:xfrm>
          <a:prstGeom prst="rect">
            <a:avLst/>
          </a:prstGeom>
          <a:noFill/>
        </p:spPr>
        <p:txBody>
          <a:bodyPr wrap="square" rtlCol="0">
            <a:spAutoFit/>
          </a:bodyPr>
          <a:lstStyle/>
          <a:p>
            <a:pPr>
              <a:buFont typeface="Arial" pitchFamily="34" charset="0"/>
              <a:buChar char="•"/>
            </a:pPr>
            <a:r>
              <a:rPr kumimoji="1" lang="en-US" altLang="ja-JP" sz="3200" dirty="0" smtClean="0"/>
              <a:t> Research background (P. 3)</a:t>
            </a:r>
          </a:p>
          <a:p>
            <a:pPr>
              <a:buFont typeface="Arial" pitchFamily="34" charset="0"/>
              <a:buChar char="•"/>
            </a:pPr>
            <a:r>
              <a:rPr lang="en-US" altLang="ja-JP" sz="3200" dirty="0" smtClean="0"/>
              <a:t> Purpose of this study (P. 4)</a:t>
            </a:r>
          </a:p>
          <a:p>
            <a:pPr>
              <a:buFont typeface="Arial" pitchFamily="34" charset="0"/>
              <a:buChar char="•"/>
            </a:pPr>
            <a:r>
              <a:rPr lang="en-US" altLang="ja-JP" sz="3200" dirty="0" smtClean="0"/>
              <a:t> Problem setting (P. 5-8)</a:t>
            </a:r>
          </a:p>
          <a:p>
            <a:pPr marL="268288" indent="-268288">
              <a:buFont typeface="Arial" pitchFamily="34" charset="0"/>
              <a:buChar char="•"/>
            </a:pPr>
            <a:r>
              <a:rPr lang="en-US" altLang="ja-JP" sz="3200" dirty="0" smtClean="0"/>
              <a:t>Conformational characterization of poly(</a:t>
            </a:r>
            <a:r>
              <a:rPr lang="en-US" altLang="ja-JP" sz="3200" dirty="0" smtClean="0">
                <a:latin typeface="Symbol" pitchFamily="18" charset="2"/>
              </a:rPr>
              <a:t>b</a:t>
            </a:r>
            <a:r>
              <a:rPr lang="en-US" altLang="ja-JP" sz="3200" dirty="0" smtClean="0"/>
              <a:t>-</a:t>
            </a:r>
            <a:r>
              <a:rPr lang="en-US" altLang="ja-JP" sz="3200" dirty="0" err="1" smtClean="0"/>
              <a:t>alanine</a:t>
            </a:r>
            <a:r>
              <a:rPr lang="en-US" altLang="ja-JP" sz="3200" dirty="0" smtClean="0"/>
              <a:t>) (P. </a:t>
            </a:r>
            <a:r>
              <a:rPr lang="en-US" altLang="ja-JP" sz="3200" dirty="0" smtClean="0"/>
              <a:t>9-21)</a:t>
            </a:r>
            <a:endParaRPr lang="en-US" altLang="ja-JP" sz="3200" dirty="0" smtClean="0"/>
          </a:p>
          <a:p>
            <a:pPr>
              <a:buFont typeface="Arial" pitchFamily="34" charset="0"/>
              <a:buChar char="•"/>
            </a:pPr>
            <a:r>
              <a:rPr kumimoji="1" lang="en-US" altLang="ja-JP" sz="3200" dirty="0" smtClean="0"/>
              <a:t> Research plan for the next two months (P. </a:t>
            </a:r>
            <a:r>
              <a:rPr kumimoji="1" lang="en-US" altLang="ja-JP" sz="3200" dirty="0" smtClean="0"/>
              <a:t>22)</a:t>
            </a:r>
            <a:endParaRPr kumimoji="1" lang="en-US" altLang="ja-JP" sz="3200" dirty="0" smtClean="0"/>
          </a:p>
          <a:p>
            <a:pPr>
              <a:buFont typeface="Arial" pitchFamily="34" charset="0"/>
              <a:buChar char="•"/>
            </a:pPr>
            <a:r>
              <a:rPr lang="en-US" altLang="ja-JP" sz="3200" dirty="0" smtClean="0"/>
              <a:t> Suggestions at 4</a:t>
            </a:r>
            <a:r>
              <a:rPr lang="en-US" altLang="ja-JP" sz="3200" baseline="30000" dirty="0" smtClean="0"/>
              <a:t>nd</a:t>
            </a:r>
            <a:r>
              <a:rPr lang="en-US" altLang="ja-JP" sz="3200" dirty="0" smtClean="0"/>
              <a:t> CREST </a:t>
            </a:r>
            <a:r>
              <a:rPr lang="en-US" altLang="ja-JP" sz="3200" dirty="0" smtClean="0"/>
              <a:t>WS</a:t>
            </a:r>
            <a:r>
              <a:rPr lang="en-US" altLang="ja-JP" sz="3200" dirty="0" smtClean="0"/>
              <a:t> (P. </a:t>
            </a:r>
            <a:r>
              <a:rPr lang="en-US" altLang="ja-JP" sz="3200" dirty="0" smtClean="0"/>
              <a:t>23-24)</a:t>
            </a:r>
            <a:endParaRPr lang="ja-JP" altLang="en-US" sz="3200" dirty="0" smtClean="0"/>
          </a:p>
        </p:txBody>
      </p:sp>
      <p:sp>
        <p:nvSpPr>
          <p:cNvPr id="7" name="スライド番号プレースホルダ 6"/>
          <p:cNvSpPr>
            <a:spLocks noGrp="1"/>
          </p:cNvSpPr>
          <p:nvPr>
            <p:ph type="sldNum" sz="quarter" idx="12"/>
          </p:nvPr>
        </p:nvSpPr>
        <p:spPr/>
        <p:txBody>
          <a:bodyPr/>
          <a:lstStyle/>
          <a:p>
            <a:fld id="{48213906-63B6-45DB-B3DC-7C1E3D316857}" type="slidenum">
              <a:rPr kumimoji="1" lang="ja-JP" altLang="en-US" smtClean="0"/>
              <a:pPr/>
              <a:t>2</a:t>
            </a:fld>
            <a:endParaRPr kumimoji="1" lang="ja-JP" altLang="en-US"/>
          </a:p>
        </p:txBody>
      </p:sp>
      <p:sp>
        <p:nvSpPr>
          <p:cNvPr id="8" name="フッター プレースホルダ 7"/>
          <p:cNvSpPr>
            <a:spLocks noGrp="1"/>
          </p:cNvSpPr>
          <p:nvPr>
            <p:ph type="ftr" sz="quarter" idx="11"/>
          </p:nvPr>
        </p:nvSpPr>
        <p:spPr/>
        <p:txBody>
          <a:bodyPr/>
          <a:lstStyle/>
          <a:p>
            <a:r>
              <a:rPr kumimoji="1" lang="en-US" altLang="ja-JP" smtClean="0"/>
              <a:t>FY2015 4th CREST WS</a:t>
            </a:r>
            <a:endParaRPr kumimoji="1" lang="ja-JP" altLang="en-US"/>
          </a:p>
        </p:txBody>
      </p:sp>
      <p:sp>
        <p:nvSpPr>
          <p:cNvPr id="9" name="テキスト ボックス 8"/>
          <p:cNvSpPr txBox="1"/>
          <p:nvPr/>
        </p:nvSpPr>
        <p:spPr>
          <a:xfrm>
            <a:off x="6948264" y="548680"/>
            <a:ext cx="1944216" cy="461665"/>
          </a:xfrm>
          <a:prstGeom prst="rect">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5400000" scaled="1"/>
            <a:tileRect/>
          </a:gradFill>
        </p:spPr>
        <p:txBody>
          <a:bodyPr wrap="square" rtlCol="0">
            <a:spAutoFit/>
          </a:bodyPr>
          <a:lstStyle/>
          <a:p>
            <a:pPr algn="ctr"/>
            <a:r>
              <a:rPr lang="en-US" altLang="ja-JP" sz="2400" b="1" i="1" dirty="0" smtClean="0">
                <a:solidFill>
                  <a:srgbClr val="FFFF00"/>
                </a:solidFill>
                <a:effectLst>
                  <a:outerShdw blurRad="38100" dist="38100" dir="2700000" algn="tl">
                    <a:srgbClr val="000000">
                      <a:alpha val="43137"/>
                    </a:srgbClr>
                  </a:outerShdw>
                </a:effectLst>
              </a:rPr>
              <a:t>Revised!!</a:t>
            </a:r>
            <a:endParaRPr kumimoji="1" lang="ja-JP" altLang="en-US" sz="2400" b="1" i="1" dirty="0">
              <a:solidFill>
                <a:srgbClr val="FFFF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 4"/>
          <p:cNvSpPr>
            <a:spLocks noGrp="1"/>
          </p:cNvSpPr>
          <p:nvPr>
            <p:ph type="sldNum" sz="quarter" idx="12"/>
          </p:nvPr>
        </p:nvSpPr>
        <p:spPr/>
        <p:txBody>
          <a:bodyPr/>
          <a:lstStyle/>
          <a:p>
            <a:fld id="{48213906-63B6-45DB-B3DC-7C1E3D316857}" type="slidenum">
              <a:rPr kumimoji="1" lang="ja-JP" altLang="en-US" smtClean="0"/>
              <a:pPr/>
              <a:t>20</a:t>
            </a:fld>
            <a:endParaRPr kumimoji="1" lang="ja-JP" altLang="en-US"/>
          </a:p>
        </p:txBody>
      </p:sp>
      <p:sp>
        <p:nvSpPr>
          <p:cNvPr id="9" name="下カーブ矢印 8"/>
          <p:cNvSpPr/>
          <p:nvPr/>
        </p:nvSpPr>
        <p:spPr>
          <a:xfrm rot="3495843">
            <a:off x="4095922" y="5311471"/>
            <a:ext cx="539138" cy="316394"/>
          </a:xfrm>
          <a:prstGeom prst="curvedDownArrow">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0" name="テキスト ボックス 9"/>
          <p:cNvSpPr txBox="1"/>
          <p:nvPr/>
        </p:nvSpPr>
        <p:spPr>
          <a:xfrm>
            <a:off x="4283968" y="4437112"/>
            <a:ext cx="2207207" cy="461665"/>
          </a:xfrm>
          <a:prstGeom prst="rect">
            <a:avLst/>
          </a:prstGeom>
          <a:noFill/>
        </p:spPr>
        <p:txBody>
          <a:bodyPr wrap="none" rtlCol="0">
            <a:spAutoFit/>
          </a:bodyPr>
          <a:lstStyle/>
          <a:p>
            <a:r>
              <a:rPr lang="en-US" altLang="ja-JP" sz="2400" i="1" dirty="0" smtClean="0">
                <a:solidFill>
                  <a:srgbClr val="FF0000"/>
                </a:solidFill>
              </a:rPr>
              <a:t>More </a:t>
            </a:r>
            <a:r>
              <a:rPr kumimoji="1" lang="en-US" altLang="ja-JP" sz="2400" i="1" dirty="0" smtClean="0">
                <a:solidFill>
                  <a:srgbClr val="FF0000"/>
                </a:solidFill>
              </a:rPr>
              <a:t>rotatable?</a:t>
            </a:r>
            <a:endParaRPr kumimoji="1" lang="ja-JP" altLang="en-US" sz="2400" i="1" dirty="0">
              <a:solidFill>
                <a:srgbClr val="FF0000"/>
              </a:solidFill>
            </a:endParaRPr>
          </a:p>
        </p:txBody>
      </p:sp>
      <p:sp>
        <p:nvSpPr>
          <p:cNvPr id="13" name="テキスト ボックス 12"/>
          <p:cNvSpPr txBox="1"/>
          <p:nvPr/>
        </p:nvSpPr>
        <p:spPr>
          <a:xfrm>
            <a:off x="772408" y="3711963"/>
            <a:ext cx="1787669" cy="584775"/>
          </a:xfrm>
          <a:prstGeom prst="rect">
            <a:avLst/>
          </a:prstGeom>
          <a:noFill/>
        </p:spPr>
        <p:txBody>
          <a:bodyPr wrap="none" rtlCol="0">
            <a:spAutoFit/>
          </a:bodyPr>
          <a:lstStyle/>
          <a:p>
            <a:r>
              <a:rPr lang="en-US" altLang="ja-JP" sz="3200" b="1" dirty="0" smtClean="0">
                <a:solidFill>
                  <a:srgbClr val="002060"/>
                </a:solidFill>
                <a:effectLst>
                  <a:outerShdw blurRad="38100" dist="38100" dir="2700000" algn="tl">
                    <a:srgbClr val="000000">
                      <a:alpha val="43137"/>
                    </a:srgbClr>
                  </a:outerShdw>
                </a:effectLst>
                <a:latin typeface="Symbol" pitchFamily="18" charset="2"/>
              </a:rPr>
              <a:t>b</a:t>
            </a:r>
            <a:r>
              <a:rPr kumimoji="1" lang="en-US" altLang="ja-JP" sz="3200" b="1" dirty="0" smtClean="0">
                <a:solidFill>
                  <a:srgbClr val="002060"/>
                </a:solidFill>
                <a:effectLst>
                  <a:outerShdw blurRad="38100" dist="38100" dir="2700000" algn="tl">
                    <a:srgbClr val="000000">
                      <a:alpha val="43137"/>
                    </a:srgbClr>
                  </a:outerShdw>
                </a:effectLst>
              </a:rPr>
              <a:t>-</a:t>
            </a:r>
            <a:r>
              <a:rPr kumimoji="1" lang="en-US" altLang="ja-JP" sz="3200" b="1" dirty="0" err="1" smtClean="0">
                <a:solidFill>
                  <a:srgbClr val="002060"/>
                </a:solidFill>
                <a:effectLst>
                  <a:outerShdw blurRad="38100" dist="38100" dir="2700000" algn="tl">
                    <a:srgbClr val="000000">
                      <a:alpha val="43137"/>
                    </a:srgbClr>
                  </a:outerShdw>
                </a:effectLst>
              </a:rPr>
              <a:t>alanine</a:t>
            </a:r>
            <a:endParaRPr kumimoji="1" lang="ja-JP" altLang="en-US" sz="3200" b="1" dirty="0">
              <a:solidFill>
                <a:srgbClr val="002060"/>
              </a:solidFill>
              <a:effectLst>
                <a:outerShdw blurRad="38100" dist="38100" dir="2700000" algn="tl">
                  <a:srgbClr val="000000">
                    <a:alpha val="43137"/>
                  </a:srgbClr>
                </a:outerShdw>
              </a:effectLst>
            </a:endParaRPr>
          </a:p>
        </p:txBody>
      </p:sp>
      <p:sp>
        <p:nvSpPr>
          <p:cNvPr id="14" name="テキスト ボックス 13"/>
          <p:cNvSpPr txBox="1"/>
          <p:nvPr/>
        </p:nvSpPr>
        <p:spPr>
          <a:xfrm>
            <a:off x="755576" y="1015415"/>
            <a:ext cx="1821332" cy="584775"/>
          </a:xfrm>
          <a:prstGeom prst="rect">
            <a:avLst/>
          </a:prstGeom>
          <a:noFill/>
        </p:spPr>
        <p:txBody>
          <a:bodyPr wrap="none" rtlCol="0">
            <a:spAutoFit/>
          </a:bodyPr>
          <a:lstStyle/>
          <a:p>
            <a:r>
              <a:rPr lang="en-US" altLang="ja-JP" sz="3200" b="1" dirty="0" smtClean="0">
                <a:solidFill>
                  <a:srgbClr val="002060"/>
                </a:solidFill>
                <a:effectLst>
                  <a:outerShdw blurRad="38100" dist="38100" dir="2700000" algn="tl">
                    <a:srgbClr val="000000">
                      <a:alpha val="43137"/>
                    </a:srgbClr>
                  </a:outerShdw>
                </a:effectLst>
                <a:latin typeface="Symbol" pitchFamily="18" charset="2"/>
              </a:rPr>
              <a:t>a</a:t>
            </a:r>
            <a:r>
              <a:rPr kumimoji="1" lang="en-US" altLang="ja-JP" sz="3200" b="1" dirty="0" smtClean="0">
                <a:solidFill>
                  <a:srgbClr val="002060"/>
                </a:solidFill>
                <a:effectLst>
                  <a:outerShdw blurRad="38100" dist="38100" dir="2700000" algn="tl">
                    <a:srgbClr val="000000">
                      <a:alpha val="43137"/>
                    </a:srgbClr>
                  </a:outerShdw>
                </a:effectLst>
              </a:rPr>
              <a:t>-</a:t>
            </a:r>
            <a:r>
              <a:rPr kumimoji="1" lang="en-US" altLang="ja-JP" sz="3200" b="1" dirty="0" err="1" smtClean="0">
                <a:solidFill>
                  <a:srgbClr val="002060"/>
                </a:solidFill>
                <a:effectLst>
                  <a:outerShdw blurRad="38100" dist="38100" dir="2700000" algn="tl">
                    <a:srgbClr val="000000">
                      <a:alpha val="43137"/>
                    </a:srgbClr>
                  </a:outerShdw>
                </a:effectLst>
              </a:rPr>
              <a:t>alanine</a:t>
            </a:r>
            <a:endParaRPr kumimoji="1" lang="ja-JP" altLang="en-US" sz="3200" b="1" dirty="0">
              <a:solidFill>
                <a:srgbClr val="002060"/>
              </a:solidFill>
              <a:effectLst>
                <a:outerShdw blurRad="38100" dist="38100" dir="2700000" algn="tl">
                  <a:srgbClr val="000000">
                    <a:alpha val="43137"/>
                  </a:srgbClr>
                </a:outerShdw>
              </a:effectLst>
            </a:endParaRPr>
          </a:p>
        </p:txBody>
      </p:sp>
      <p:sp>
        <p:nvSpPr>
          <p:cNvPr id="15" name="テキスト ボックス 14"/>
          <p:cNvSpPr txBox="1"/>
          <p:nvPr/>
        </p:nvSpPr>
        <p:spPr>
          <a:xfrm>
            <a:off x="4406003" y="3276273"/>
            <a:ext cx="630301" cy="584775"/>
          </a:xfrm>
          <a:prstGeom prst="rect">
            <a:avLst/>
          </a:prstGeom>
          <a:noFill/>
        </p:spPr>
        <p:txBody>
          <a:bodyPr wrap="none" rtlCol="0">
            <a:spAutoFit/>
          </a:bodyPr>
          <a:lstStyle/>
          <a:p>
            <a:r>
              <a:rPr kumimoji="1" lang="en-US" altLang="ja-JP" sz="3200" dirty="0" err="1" smtClean="0"/>
              <a:t>C</a:t>
            </a:r>
            <a:r>
              <a:rPr kumimoji="1" lang="en-US" altLang="ja-JP" sz="3200" dirty="0" err="1" smtClean="0">
                <a:latin typeface="Symbol" pitchFamily="18" charset="2"/>
              </a:rPr>
              <a:t>b</a:t>
            </a:r>
            <a:endParaRPr kumimoji="1" lang="ja-JP" altLang="en-US" sz="3200" dirty="0">
              <a:latin typeface="Symbol" pitchFamily="18" charset="2"/>
            </a:endParaRPr>
          </a:p>
        </p:txBody>
      </p:sp>
      <p:sp>
        <p:nvSpPr>
          <p:cNvPr id="16" name="左矢印 15"/>
          <p:cNvSpPr/>
          <p:nvPr/>
        </p:nvSpPr>
        <p:spPr>
          <a:xfrm>
            <a:off x="4028192" y="3459480"/>
            <a:ext cx="360040" cy="216024"/>
          </a:xfrm>
          <a:prstGeom prst="leftArrow">
            <a:avLst>
              <a:gd name="adj1" fmla="val 28658"/>
              <a:gd name="adj2" fmla="val 50000"/>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左矢印 17"/>
          <p:cNvSpPr/>
          <p:nvPr/>
        </p:nvSpPr>
        <p:spPr>
          <a:xfrm rot="16200000">
            <a:off x="3769752" y="2441208"/>
            <a:ext cx="360040" cy="216024"/>
          </a:xfrm>
          <a:prstGeom prst="leftArrow">
            <a:avLst>
              <a:gd name="adj1" fmla="val 28658"/>
              <a:gd name="adj2" fmla="val 50000"/>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p:cNvSpPr txBox="1"/>
          <p:nvPr/>
        </p:nvSpPr>
        <p:spPr>
          <a:xfrm>
            <a:off x="241581" y="294128"/>
            <a:ext cx="8650899" cy="584775"/>
          </a:xfrm>
          <a:prstGeom prst="rect">
            <a:avLst/>
          </a:prstGeom>
          <a:noFill/>
        </p:spPr>
        <p:txBody>
          <a:bodyPr wrap="square" rtlCol="0">
            <a:spAutoFit/>
          </a:bodyPr>
          <a:lstStyle/>
          <a:p>
            <a:r>
              <a:rPr kumimoji="1" lang="en-US" altLang="ja-JP" sz="3200" b="1" dirty="0" smtClean="0"/>
              <a:t>Atomic origin of poly(</a:t>
            </a:r>
            <a:r>
              <a:rPr kumimoji="1" lang="en-US" altLang="ja-JP" sz="3200" b="1" dirty="0" smtClean="0">
                <a:latin typeface="Symbol" pitchFamily="18" charset="2"/>
              </a:rPr>
              <a:t>b</a:t>
            </a:r>
            <a:r>
              <a:rPr kumimoji="1" lang="en-US" altLang="ja-JP" sz="3200" b="1" dirty="0" smtClean="0"/>
              <a:t>-</a:t>
            </a:r>
            <a:r>
              <a:rPr kumimoji="1" lang="en-US" altLang="ja-JP" sz="3200" b="1" dirty="0" err="1" smtClean="0"/>
              <a:t>alanine</a:t>
            </a:r>
            <a:r>
              <a:rPr kumimoji="1" lang="en-US" altLang="ja-JP" sz="3200" b="1" dirty="0" smtClean="0"/>
              <a:t>) disorder</a:t>
            </a:r>
            <a:endParaRPr kumimoji="1" lang="ja-JP" altLang="en-US" sz="3200" b="1" dirty="0"/>
          </a:p>
        </p:txBody>
      </p:sp>
      <p:cxnSp>
        <p:nvCxnSpPr>
          <p:cNvPr id="26" name="直線コネクタ 25"/>
          <p:cNvCxnSpPr/>
          <p:nvPr/>
        </p:nvCxnSpPr>
        <p:spPr>
          <a:xfrm>
            <a:off x="3153048" y="2492896"/>
            <a:ext cx="792088" cy="36004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直線コネクタ 26"/>
          <p:cNvCxnSpPr/>
          <p:nvPr/>
        </p:nvCxnSpPr>
        <p:spPr>
          <a:xfrm flipH="1">
            <a:off x="3945136" y="2492896"/>
            <a:ext cx="792088" cy="36004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6" name="グループ化 35"/>
          <p:cNvGrpSpPr/>
          <p:nvPr/>
        </p:nvGrpSpPr>
        <p:grpSpPr>
          <a:xfrm>
            <a:off x="2288952" y="1772816"/>
            <a:ext cx="216024" cy="1512168"/>
            <a:chOff x="971600" y="1988840"/>
            <a:chExt cx="207640" cy="1008112"/>
          </a:xfrm>
        </p:grpSpPr>
        <p:cxnSp>
          <p:nvCxnSpPr>
            <p:cNvPr id="31" name="直線コネクタ 30"/>
            <p:cNvCxnSpPr/>
            <p:nvPr/>
          </p:nvCxnSpPr>
          <p:spPr>
            <a:xfrm>
              <a:off x="971600" y="1988840"/>
              <a:ext cx="0" cy="100811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p:nvCxnSpPr>
          <p:spPr>
            <a:xfrm>
              <a:off x="971600" y="1988840"/>
              <a:ext cx="20764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a:xfrm>
              <a:off x="971600" y="2987013"/>
              <a:ext cx="20764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0" name="テキスト ボックス 39"/>
          <p:cNvSpPr txBox="1"/>
          <p:nvPr/>
        </p:nvSpPr>
        <p:spPr>
          <a:xfrm>
            <a:off x="1475656" y="2535429"/>
            <a:ext cx="441146" cy="584775"/>
          </a:xfrm>
          <a:prstGeom prst="rect">
            <a:avLst/>
          </a:prstGeom>
          <a:noFill/>
        </p:spPr>
        <p:txBody>
          <a:bodyPr wrap="none" rtlCol="0">
            <a:spAutoFit/>
          </a:bodyPr>
          <a:lstStyle/>
          <a:p>
            <a:r>
              <a:rPr kumimoji="1" lang="en-US" altLang="ja-JP" sz="3200" dirty="0" smtClean="0"/>
              <a:t>H</a:t>
            </a:r>
            <a:endParaRPr kumimoji="1" lang="ja-JP" altLang="en-US" sz="3200" dirty="0"/>
          </a:p>
        </p:txBody>
      </p:sp>
      <p:sp>
        <p:nvSpPr>
          <p:cNvPr id="46" name="テキスト ボックス 45"/>
          <p:cNvSpPr txBox="1"/>
          <p:nvPr/>
        </p:nvSpPr>
        <p:spPr>
          <a:xfrm>
            <a:off x="2648992" y="2204864"/>
            <a:ext cx="449162" cy="584775"/>
          </a:xfrm>
          <a:prstGeom prst="rect">
            <a:avLst/>
          </a:prstGeom>
          <a:noFill/>
        </p:spPr>
        <p:txBody>
          <a:bodyPr wrap="none" rtlCol="0">
            <a:spAutoFit/>
          </a:bodyPr>
          <a:lstStyle/>
          <a:p>
            <a:r>
              <a:rPr kumimoji="1" lang="en-US" altLang="ja-JP" sz="3200" dirty="0" smtClean="0"/>
              <a:t>N</a:t>
            </a:r>
            <a:endParaRPr kumimoji="1" lang="ja-JP" altLang="en-US" sz="3200" dirty="0"/>
          </a:p>
        </p:txBody>
      </p:sp>
      <p:cxnSp>
        <p:nvCxnSpPr>
          <p:cNvPr id="77" name="直線コネクタ 76"/>
          <p:cNvCxnSpPr/>
          <p:nvPr/>
        </p:nvCxnSpPr>
        <p:spPr>
          <a:xfrm>
            <a:off x="2865016" y="2713276"/>
            <a:ext cx="0" cy="36004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9" name="テキスト ボックス 78"/>
          <p:cNvSpPr txBox="1"/>
          <p:nvPr/>
        </p:nvSpPr>
        <p:spPr>
          <a:xfrm>
            <a:off x="2650054" y="2996952"/>
            <a:ext cx="441146" cy="584775"/>
          </a:xfrm>
          <a:prstGeom prst="rect">
            <a:avLst/>
          </a:prstGeom>
          <a:noFill/>
        </p:spPr>
        <p:txBody>
          <a:bodyPr wrap="none" rtlCol="0">
            <a:spAutoFit/>
          </a:bodyPr>
          <a:lstStyle/>
          <a:p>
            <a:r>
              <a:rPr kumimoji="1" lang="en-US" altLang="ja-JP" sz="3200" dirty="0" smtClean="0"/>
              <a:t>H</a:t>
            </a:r>
            <a:endParaRPr kumimoji="1" lang="ja-JP" altLang="en-US" sz="3200" dirty="0"/>
          </a:p>
        </p:txBody>
      </p:sp>
      <p:grpSp>
        <p:nvGrpSpPr>
          <p:cNvPr id="90" name="グループ化 89"/>
          <p:cNvGrpSpPr/>
          <p:nvPr/>
        </p:nvGrpSpPr>
        <p:grpSpPr>
          <a:xfrm>
            <a:off x="4696142" y="1978680"/>
            <a:ext cx="113090" cy="483736"/>
            <a:chOff x="4674934" y="4560808"/>
            <a:chExt cx="124138" cy="864096"/>
          </a:xfrm>
        </p:grpSpPr>
        <p:cxnSp>
          <p:nvCxnSpPr>
            <p:cNvPr id="85" name="直線コネクタ 84"/>
            <p:cNvCxnSpPr/>
            <p:nvPr/>
          </p:nvCxnSpPr>
          <p:spPr>
            <a:xfrm>
              <a:off x="4674934" y="4560808"/>
              <a:ext cx="0" cy="86409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直線コネクタ 85"/>
            <p:cNvCxnSpPr/>
            <p:nvPr/>
          </p:nvCxnSpPr>
          <p:spPr>
            <a:xfrm>
              <a:off x="4799072" y="4560808"/>
              <a:ext cx="0" cy="86409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7" name="テキスト ボックス 86"/>
          <p:cNvSpPr txBox="1"/>
          <p:nvPr/>
        </p:nvSpPr>
        <p:spPr>
          <a:xfrm>
            <a:off x="4511040" y="1473736"/>
            <a:ext cx="461986" cy="584775"/>
          </a:xfrm>
          <a:prstGeom prst="rect">
            <a:avLst/>
          </a:prstGeom>
          <a:noFill/>
        </p:spPr>
        <p:txBody>
          <a:bodyPr wrap="none" rtlCol="0">
            <a:spAutoFit/>
          </a:bodyPr>
          <a:lstStyle/>
          <a:p>
            <a:r>
              <a:rPr kumimoji="1" lang="en-US" altLang="ja-JP" sz="3200" dirty="0" smtClean="0"/>
              <a:t>O</a:t>
            </a:r>
            <a:endParaRPr kumimoji="1" lang="ja-JP" altLang="en-US" sz="3200" dirty="0"/>
          </a:p>
        </p:txBody>
      </p:sp>
      <p:cxnSp>
        <p:nvCxnSpPr>
          <p:cNvPr id="91" name="直線コネクタ 90"/>
          <p:cNvCxnSpPr/>
          <p:nvPr/>
        </p:nvCxnSpPr>
        <p:spPr>
          <a:xfrm flipH="1">
            <a:off x="1877224" y="2482736"/>
            <a:ext cx="792088" cy="36004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96" name="テキスト ボックス 95"/>
          <p:cNvSpPr txBox="1"/>
          <p:nvPr/>
        </p:nvSpPr>
        <p:spPr>
          <a:xfrm>
            <a:off x="6424384" y="2844225"/>
            <a:ext cx="401072" cy="584775"/>
          </a:xfrm>
          <a:prstGeom prst="rect">
            <a:avLst/>
          </a:prstGeom>
          <a:noFill/>
        </p:spPr>
        <p:txBody>
          <a:bodyPr wrap="none" rtlCol="0">
            <a:spAutoFit/>
          </a:bodyPr>
          <a:lstStyle/>
          <a:p>
            <a:r>
              <a:rPr kumimoji="1" lang="en-US" altLang="ja-JP" sz="3200" dirty="0" smtClean="0"/>
              <a:t>n</a:t>
            </a:r>
            <a:endParaRPr kumimoji="1" lang="ja-JP" altLang="en-US" sz="3200" dirty="0"/>
          </a:p>
        </p:txBody>
      </p:sp>
      <p:cxnSp>
        <p:nvCxnSpPr>
          <p:cNvPr id="97" name="直線コネクタ 96"/>
          <p:cNvCxnSpPr/>
          <p:nvPr/>
        </p:nvCxnSpPr>
        <p:spPr>
          <a:xfrm>
            <a:off x="4737224" y="2492896"/>
            <a:ext cx="792088" cy="36004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98" name="グループ化 97"/>
          <p:cNvGrpSpPr/>
          <p:nvPr/>
        </p:nvGrpSpPr>
        <p:grpSpPr>
          <a:xfrm flipH="1">
            <a:off x="6177384" y="1772816"/>
            <a:ext cx="216024" cy="1512168"/>
            <a:chOff x="971600" y="1988840"/>
            <a:chExt cx="207640" cy="1008112"/>
          </a:xfrm>
        </p:grpSpPr>
        <p:cxnSp>
          <p:nvCxnSpPr>
            <p:cNvPr id="99" name="直線コネクタ 98"/>
            <p:cNvCxnSpPr/>
            <p:nvPr/>
          </p:nvCxnSpPr>
          <p:spPr>
            <a:xfrm>
              <a:off x="971600" y="1988840"/>
              <a:ext cx="0" cy="100811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直線コネクタ 99"/>
            <p:cNvCxnSpPr/>
            <p:nvPr/>
          </p:nvCxnSpPr>
          <p:spPr>
            <a:xfrm>
              <a:off x="971600" y="1988840"/>
              <a:ext cx="20764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直線コネクタ 100"/>
            <p:cNvCxnSpPr/>
            <p:nvPr/>
          </p:nvCxnSpPr>
          <p:spPr>
            <a:xfrm>
              <a:off x="971600" y="2987013"/>
              <a:ext cx="20764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02" name="テキスト ボックス 101"/>
          <p:cNvSpPr txBox="1"/>
          <p:nvPr/>
        </p:nvSpPr>
        <p:spPr>
          <a:xfrm>
            <a:off x="6742400" y="2226633"/>
            <a:ext cx="441146" cy="584775"/>
          </a:xfrm>
          <a:prstGeom prst="rect">
            <a:avLst/>
          </a:prstGeom>
          <a:noFill/>
        </p:spPr>
        <p:txBody>
          <a:bodyPr wrap="none" rtlCol="0">
            <a:spAutoFit/>
          </a:bodyPr>
          <a:lstStyle/>
          <a:p>
            <a:r>
              <a:rPr kumimoji="1" lang="en-US" altLang="ja-JP" sz="3200" dirty="0" smtClean="0"/>
              <a:t>H</a:t>
            </a:r>
            <a:endParaRPr kumimoji="1" lang="ja-JP" altLang="en-US" sz="3200" dirty="0"/>
          </a:p>
        </p:txBody>
      </p:sp>
      <p:cxnSp>
        <p:nvCxnSpPr>
          <p:cNvPr id="103" name="直線コネクタ 102"/>
          <p:cNvCxnSpPr/>
          <p:nvPr/>
        </p:nvCxnSpPr>
        <p:spPr>
          <a:xfrm>
            <a:off x="3945136" y="2852936"/>
            <a:ext cx="0" cy="7200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05" name="テキスト ボックス 104"/>
          <p:cNvSpPr txBox="1"/>
          <p:nvPr/>
        </p:nvSpPr>
        <p:spPr>
          <a:xfrm>
            <a:off x="3585096" y="1772816"/>
            <a:ext cx="663964" cy="584775"/>
          </a:xfrm>
          <a:prstGeom prst="rect">
            <a:avLst/>
          </a:prstGeom>
          <a:noFill/>
        </p:spPr>
        <p:txBody>
          <a:bodyPr wrap="none" rtlCol="0">
            <a:spAutoFit/>
          </a:bodyPr>
          <a:lstStyle/>
          <a:p>
            <a:r>
              <a:rPr kumimoji="1" lang="en-US" altLang="ja-JP" sz="3200" dirty="0" smtClean="0"/>
              <a:t>C</a:t>
            </a:r>
            <a:r>
              <a:rPr kumimoji="1" lang="en-US" altLang="ja-JP" sz="3200" dirty="0" smtClean="0">
                <a:latin typeface="Symbol" pitchFamily="18" charset="2"/>
              </a:rPr>
              <a:t>a</a:t>
            </a:r>
            <a:endParaRPr kumimoji="1" lang="ja-JP" altLang="en-US" sz="3200" dirty="0">
              <a:latin typeface="Symbol" pitchFamily="18" charset="2"/>
            </a:endParaRPr>
          </a:p>
        </p:txBody>
      </p:sp>
      <p:cxnSp>
        <p:nvCxnSpPr>
          <p:cNvPr id="106" name="直線コネクタ 105"/>
          <p:cNvCxnSpPr/>
          <p:nvPr/>
        </p:nvCxnSpPr>
        <p:spPr>
          <a:xfrm flipH="1">
            <a:off x="5961360" y="2503056"/>
            <a:ext cx="792088" cy="36004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07" name="テキスト ボックス 106"/>
          <p:cNvSpPr txBox="1"/>
          <p:nvPr/>
        </p:nvSpPr>
        <p:spPr>
          <a:xfrm>
            <a:off x="5540902" y="2564016"/>
            <a:ext cx="461986" cy="584775"/>
          </a:xfrm>
          <a:prstGeom prst="rect">
            <a:avLst/>
          </a:prstGeom>
          <a:noFill/>
        </p:spPr>
        <p:txBody>
          <a:bodyPr wrap="none" rtlCol="0">
            <a:spAutoFit/>
          </a:bodyPr>
          <a:lstStyle/>
          <a:p>
            <a:r>
              <a:rPr kumimoji="1" lang="en-US" altLang="ja-JP" sz="3200" dirty="0" smtClean="0"/>
              <a:t>O</a:t>
            </a:r>
            <a:endParaRPr kumimoji="1" lang="ja-JP" altLang="en-US" sz="3200" dirty="0"/>
          </a:p>
        </p:txBody>
      </p:sp>
      <p:sp>
        <p:nvSpPr>
          <p:cNvPr id="108" name="テキスト ボックス 107"/>
          <p:cNvSpPr txBox="1"/>
          <p:nvPr/>
        </p:nvSpPr>
        <p:spPr>
          <a:xfrm>
            <a:off x="4417824" y="5868000"/>
            <a:ext cx="630301" cy="584775"/>
          </a:xfrm>
          <a:prstGeom prst="rect">
            <a:avLst/>
          </a:prstGeom>
          <a:noFill/>
        </p:spPr>
        <p:txBody>
          <a:bodyPr wrap="none" rtlCol="0">
            <a:spAutoFit/>
          </a:bodyPr>
          <a:lstStyle/>
          <a:p>
            <a:r>
              <a:rPr kumimoji="1" lang="en-US" altLang="ja-JP" sz="3200" dirty="0" err="1" smtClean="0"/>
              <a:t>C</a:t>
            </a:r>
            <a:r>
              <a:rPr kumimoji="1" lang="en-US" altLang="ja-JP" sz="3200" dirty="0" err="1" smtClean="0">
                <a:latin typeface="Symbol" pitchFamily="18" charset="2"/>
              </a:rPr>
              <a:t>b</a:t>
            </a:r>
            <a:endParaRPr kumimoji="1" lang="ja-JP" altLang="en-US" sz="3200" dirty="0">
              <a:latin typeface="Symbol" pitchFamily="18" charset="2"/>
            </a:endParaRPr>
          </a:p>
        </p:txBody>
      </p:sp>
      <p:sp>
        <p:nvSpPr>
          <p:cNvPr id="109" name="左矢印 108"/>
          <p:cNvSpPr/>
          <p:nvPr/>
        </p:nvSpPr>
        <p:spPr>
          <a:xfrm rot="5400000">
            <a:off x="4551680" y="5517232"/>
            <a:ext cx="360040" cy="216024"/>
          </a:xfrm>
          <a:prstGeom prst="leftArrow">
            <a:avLst>
              <a:gd name="adj1" fmla="val 28658"/>
              <a:gd name="adj2" fmla="val 50000"/>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0" name="左矢印 109"/>
          <p:cNvSpPr/>
          <p:nvPr/>
        </p:nvSpPr>
        <p:spPr>
          <a:xfrm rot="16200000">
            <a:off x="3770640" y="5249520"/>
            <a:ext cx="360040" cy="216024"/>
          </a:xfrm>
          <a:prstGeom prst="leftArrow">
            <a:avLst>
              <a:gd name="adj1" fmla="val 28658"/>
              <a:gd name="adj2" fmla="val 50000"/>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1" name="直線コネクタ 110"/>
          <p:cNvCxnSpPr/>
          <p:nvPr/>
        </p:nvCxnSpPr>
        <p:spPr>
          <a:xfrm>
            <a:off x="3153936" y="5301208"/>
            <a:ext cx="792088" cy="36004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直線コネクタ 111"/>
          <p:cNvCxnSpPr/>
          <p:nvPr/>
        </p:nvCxnSpPr>
        <p:spPr>
          <a:xfrm flipH="1">
            <a:off x="3946024" y="5301208"/>
            <a:ext cx="792088" cy="36004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13" name="グループ化 112"/>
          <p:cNvGrpSpPr/>
          <p:nvPr/>
        </p:nvGrpSpPr>
        <p:grpSpPr>
          <a:xfrm>
            <a:off x="2289840" y="4581128"/>
            <a:ext cx="216024" cy="1512168"/>
            <a:chOff x="971600" y="1988840"/>
            <a:chExt cx="207640" cy="1008112"/>
          </a:xfrm>
        </p:grpSpPr>
        <p:cxnSp>
          <p:nvCxnSpPr>
            <p:cNvPr id="114" name="直線コネクタ 113"/>
            <p:cNvCxnSpPr/>
            <p:nvPr/>
          </p:nvCxnSpPr>
          <p:spPr>
            <a:xfrm>
              <a:off x="971600" y="1988840"/>
              <a:ext cx="0" cy="100811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直線コネクタ 114"/>
            <p:cNvCxnSpPr/>
            <p:nvPr/>
          </p:nvCxnSpPr>
          <p:spPr>
            <a:xfrm>
              <a:off x="971600" y="1988840"/>
              <a:ext cx="20764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6" name="直線コネクタ 115"/>
            <p:cNvCxnSpPr/>
            <p:nvPr/>
          </p:nvCxnSpPr>
          <p:spPr>
            <a:xfrm>
              <a:off x="971600" y="2987013"/>
              <a:ext cx="20764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17" name="テキスト ボックス 116"/>
          <p:cNvSpPr txBox="1"/>
          <p:nvPr/>
        </p:nvSpPr>
        <p:spPr>
          <a:xfrm>
            <a:off x="1476544" y="5343741"/>
            <a:ext cx="441146" cy="584775"/>
          </a:xfrm>
          <a:prstGeom prst="rect">
            <a:avLst/>
          </a:prstGeom>
          <a:noFill/>
        </p:spPr>
        <p:txBody>
          <a:bodyPr wrap="none" rtlCol="0">
            <a:spAutoFit/>
          </a:bodyPr>
          <a:lstStyle/>
          <a:p>
            <a:r>
              <a:rPr kumimoji="1" lang="en-US" altLang="ja-JP" sz="3200" dirty="0" smtClean="0"/>
              <a:t>H</a:t>
            </a:r>
            <a:endParaRPr kumimoji="1" lang="ja-JP" altLang="en-US" sz="3200" dirty="0"/>
          </a:p>
        </p:txBody>
      </p:sp>
      <p:sp>
        <p:nvSpPr>
          <p:cNvPr id="118" name="テキスト ボックス 117"/>
          <p:cNvSpPr txBox="1"/>
          <p:nvPr/>
        </p:nvSpPr>
        <p:spPr>
          <a:xfrm>
            <a:off x="2649880" y="5013176"/>
            <a:ext cx="449162" cy="584775"/>
          </a:xfrm>
          <a:prstGeom prst="rect">
            <a:avLst/>
          </a:prstGeom>
          <a:noFill/>
        </p:spPr>
        <p:txBody>
          <a:bodyPr wrap="none" rtlCol="0">
            <a:spAutoFit/>
          </a:bodyPr>
          <a:lstStyle/>
          <a:p>
            <a:r>
              <a:rPr kumimoji="1" lang="en-US" altLang="ja-JP" sz="3200" dirty="0" smtClean="0"/>
              <a:t>N</a:t>
            </a:r>
            <a:endParaRPr kumimoji="1" lang="ja-JP" altLang="en-US" sz="3200" dirty="0"/>
          </a:p>
        </p:txBody>
      </p:sp>
      <p:cxnSp>
        <p:nvCxnSpPr>
          <p:cNvPr id="119" name="直線コネクタ 118"/>
          <p:cNvCxnSpPr/>
          <p:nvPr/>
        </p:nvCxnSpPr>
        <p:spPr>
          <a:xfrm>
            <a:off x="2865904" y="5521588"/>
            <a:ext cx="0" cy="36004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20" name="テキスト ボックス 119"/>
          <p:cNvSpPr txBox="1"/>
          <p:nvPr/>
        </p:nvSpPr>
        <p:spPr>
          <a:xfrm>
            <a:off x="2650942" y="5805264"/>
            <a:ext cx="441146" cy="584775"/>
          </a:xfrm>
          <a:prstGeom prst="rect">
            <a:avLst/>
          </a:prstGeom>
          <a:noFill/>
        </p:spPr>
        <p:txBody>
          <a:bodyPr wrap="none" rtlCol="0">
            <a:spAutoFit/>
          </a:bodyPr>
          <a:lstStyle/>
          <a:p>
            <a:r>
              <a:rPr kumimoji="1" lang="en-US" altLang="ja-JP" sz="3200" dirty="0" smtClean="0"/>
              <a:t>H</a:t>
            </a:r>
            <a:endParaRPr kumimoji="1" lang="ja-JP" altLang="en-US" sz="3200" dirty="0"/>
          </a:p>
        </p:txBody>
      </p:sp>
      <p:grpSp>
        <p:nvGrpSpPr>
          <p:cNvPr id="121" name="グループ化 120"/>
          <p:cNvGrpSpPr/>
          <p:nvPr/>
        </p:nvGrpSpPr>
        <p:grpSpPr>
          <a:xfrm>
            <a:off x="5467464" y="5672296"/>
            <a:ext cx="113090" cy="483736"/>
            <a:chOff x="4674934" y="4560808"/>
            <a:chExt cx="124138" cy="864096"/>
          </a:xfrm>
        </p:grpSpPr>
        <p:cxnSp>
          <p:nvCxnSpPr>
            <p:cNvPr id="122" name="直線コネクタ 121"/>
            <p:cNvCxnSpPr/>
            <p:nvPr/>
          </p:nvCxnSpPr>
          <p:spPr>
            <a:xfrm>
              <a:off x="4674934" y="4560808"/>
              <a:ext cx="0" cy="86409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直線コネクタ 122"/>
            <p:cNvCxnSpPr/>
            <p:nvPr/>
          </p:nvCxnSpPr>
          <p:spPr>
            <a:xfrm>
              <a:off x="4799072" y="4560808"/>
              <a:ext cx="0" cy="86409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24" name="テキスト ボックス 123"/>
          <p:cNvSpPr txBox="1"/>
          <p:nvPr/>
        </p:nvSpPr>
        <p:spPr>
          <a:xfrm>
            <a:off x="5303128" y="6065153"/>
            <a:ext cx="461986" cy="584775"/>
          </a:xfrm>
          <a:prstGeom prst="rect">
            <a:avLst/>
          </a:prstGeom>
          <a:noFill/>
        </p:spPr>
        <p:txBody>
          <a:bodyPr wrap="none" rtlCol="0">
            <a:spAutoFit/>
          </a:bodyPr>
          <a:lstStyle/>
          <a:p>
            <a:r>
              <a:rPr kumimoji="1" lang="en-US" altLang="ja-JP" sz="3200" dirty="0" smtClean="0"/>
              <a:t>O</a:t>
            </a:r>
            <a:endParaRPr kumimoji="1" lang="ja-JP" altLang="en-US" sz="3200" dirty="0"/>
          </a:p>
        </p:txBody>
      </p:sp>
      <p:cxnSp>
        <p:nvCxnSpPr>
          <p:cNvPr id="125" name="直線コネクタ 124"/>
          <p:cNvCxnSpPr/>
          <p:nvPr/>
        </p:nvCxnSpPr>
        <p:spPr>
          <a:xfrm flipH="1">
            <a:off x="1878112" y="5291048"/>
            <a:ext cx="792088" cy="36004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26" name="テキスト ボックス 125"/>
          <p:cNvSpPr txBox="1"/>
          <p:nvPr/>
        </p:nvSpPr>
        <p:spPr>
          <a:xfrm>
            <a:off x="7123256" y="5652537"/>
            <a:ext cx="401072" cy="584775"/>
          </a:xfrm>
          <a:prstGeom prst="rect">
            <a:avLst/>
          </a:prstGeom>
          <a:noFill/>
        </p:spPr>
        <p:txBody>
          <a:bodyPr wrap="none" rtlCol="0">
            <a:spAutoFit/>
          </a:bodyPr>
          <a:lstStyle/>
          <a:p>
            <a:r>
              <a:rPr kumimoji="1" lang="en-US" altLang="ja-JP" sz="3200" dirty="0" smtClean="0"/>
              <a:t>n</a:t>
            </a:r>
            <a:endParaRPr kumimoji="1" lang="ja-JP" altLang="en-US" sz="3200" dirty="0"/>
          </a:p>
        </p:txBody>
      </p:sp>
      <p:cxnSp>
        <p:nvCxnSpPr>
          <p:cNvPr id="127" name="直線コネクタ 126"/>
          <p:cNvCxnSpPr/>
          <p:nvPr/>
        </p:nvCxnSpPr>
        <p:spPr>
          <a:xfrm>
            <a:off x="4738112" y="5301208"/>
            <a:ext cx="792088" cy="36004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8" name="グループ化 127"/>
          <p:cNvGrpSpPr/>
          <p:nvPr/>
        </p:nvGrpSpPr>
        <p:grpSpPr>
          <a:xfrm flipH="1">
            <a:off x="6876256" y="4581128"/>
            <a:ext cx="216024" cy="1512168"/>
            <a:chOff x="971600" y="1988840"/>
            <a:chExt cx="207640" cy="1008112"/>
          </a:xfrm>
        </p:grpSpPr>
        <p:cxnSp>
          <p:nvCxnSpPr>
            <p:cNvPr id="129" name="直線コネクタ 128"/>
            <p:cNvCxnSpPr/>
            <p:nvPr/>
          </p:nvCxnSpPr>
          <p:spPr>
            <a:xfrm>
              <a:off x="971600" y="1988840"/>
              <a:ext cx="0" cy="100811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0" name="直線コネクタ 129"/>
            <p:cNvCxnSpPr/>
            <p:nvPr/>
          </p:nvCxnSpPr>
          <p:spPr>
            <a:xfrm>
              <a:off x="971600" y="1988840"/>
              <a:ext cx="20764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1" name="直線コネクタ 130"/>
            <p:cNvCxnSpPr/>
            <p:nvPr/>
          </p:nvCxnSpPr>
          <p:spPr>
            <a:xfrm>
              <a:off x="971600" y="2987013"/>
              <a:ext cx="20764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32" name="テキスト ボックス 131"/>
          <p:cNvSpPr txBox="1"/>
          <p:nvPr/>
        </p:nvSpPr>
        <p:spPr>
          <a:xfrm>
            <a:off x="7563906" y="5362168"/>
            <a:ext cx="441146" cy="584775"/>
          </a:xfrm>
          <a:prstGeom prst="rect">
            <a:avLst/>
          </a:prstGeom>
          <a:noFill/>
        </p:spPr>
        <p:txBody>
          <a:bodyPr wrap="none" rtlCol="0">
            <a:spAutoFit/>
          </a:bodyPr>
          <a:lstStyle/>
          <a:p>
            <a:r>
              <a:rPr kumimoji="1" lang="en-US" altLang="ja-JP" sz="3200" dirty="0" smtClean="0"/>
              <a:t>H</a:t>
            </a:r>
            <a:endParaRPr kumimoji="1" lang="ja-JP" altLang="en-US" sz="3200" dirty="0"/>
          </a:p>
        </p:txBody>
      </p:sp>
      <p:sp>
        <p:nvSpPr>
          <p:cNvPr id="134" name="テキスト ボックス 133"/>
          <p:cNvSpPr txBox="1"/>
          <p:nvPr/>
        </p:nvSpPr>
        <p:spPr>
          <a:xfrm>
            <a:off x="3585984" y="4581128"/>
            <a:ext cx="663964" cy="584775"/>
          </a:xfrm>
          <a:prstGeom prst="rect">
            <a:avLst/>
          </a:prstGeom>
          <a:noFill/>
        </p:spPr>
        <p:txBody>
          <a:bodyPr wrap="none" rtlCol="0">
            <a:spAutoFit/>
          </a:bodyPr>
          <a:lstStyle/>
          <a:p>
            <a:r>
              <a:rPr kumimoji="1" lang="en-US" altLang="ja-JP" sz="3200" dirty="0" smtClean="0"/>
              <a:t>C</a:t>
            </a:r>
            <a:r>
              <a:rPr kumimoji="1" lang="en-US" altLang="ja-JP" sz="3200" dirty="0" smtClean="0">
                <a:latin typeface="Symbol" pitchFamily="18" charset="2"/>
              </a:rPr>
              <a:t>a</a:t>
            </a:r>
            <a:endParaRPr kumimoji="1" lang="ja-JP" altLang="en-US" sz="3200" dirty="0">
              <a:latin typeface="Symbol" pitchFamily="18" charset="2"/>
            </a:endParaRPr>
          </a:p>
        </p:txBody>
      </p:sp>
      <p:sp>
        <p:nvSpPr>
          <p:cNvPr id="136" name="テキスト ボックス 135"/>
          <p:cNvSpPr txBox="1"/>
          <p:nvPr/>
        </p:nvSpPr>
        <p:spPr>
          <a:xfrm>
            <a:off x="6279872" y="5013176"/>
            <a:ext cx="461986" cy="584775"/>
          </a:xfrm>
          <a:prstGeom prst="rect">
            <a:avLst/>
          </a:prstGeom>
          <a:noFill/>
        </p:spPr>
        <p:txBody>
          <a:bodyPr wrap="none" rtlCol="0">
            <a:spAutoFit/>
          </a:bodyPr>
          <a:lstStyle/>
          <a:p>
            <a:r>
              <a:rPr kumimoji="1" lang="en-US" altLang="ja-JP" sz="3200" dirty="0" smtClean="0"/>
              <a:t>O</a:t>
            </a:r>
            <a:endParaRPr kumimoji="1" lang="ja-JP" altLang="en-US" sz="3200" dirty="0"/>
          </a:p>
        </p:txBody>
      </p:sp>
      <p:cxnSp>
        <p:nvCxnSpPr>
          <p:cNvPr id="137" name="直線コネクタ 136"/>
          <p:cNvCxnSpPr/>
          <p:nvPr/>
        </p:nvCxnSpPr>
        <p:spPr>
          <a:xfrm flipH="1">
            <a:off x="5529312" y="5301208"/>
            <a:ext cx="792088" cy="36004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8" name="直線コネクタ 137"/>
          <p:cNvCxnSpPr/>
          <p:nvPr/>
        </p:nvCxnSpPr>
        <p:spPr>
          <a:xfrm>
            <a:off x="6732240" y="5301208"/>
            <a:ext cx="792088" cy="36004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40" name="テキスト ボックス 139"/>
          <p:cNvSpPr txBox="1"/>
          <p:nvPr/>
        </p:nvSpPr>
        <p:spPr>
          <a:xfrm>
            <a:off x="6948264" y="1084988"/>
            <a:ext cx="1944216" cy="461665"/>
          </a:xfrm>
          <a:prstGeom prst="rect">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5400000" scaled="1"/>
            <a:tileRect/>
          </a:gradFill>
        </p:spPr>
        <p:txBody>
          <a:bodyPr wrap="square" rtlCol="0">
            <a:spAutoFit/>
          </a:bodyPr>
          <a:lstStyle/>
          <a:p>
            <a:pPr algn="ctr"/>
            <a:r>
              <a:rPr lang="en-US" altLang="ja-JP" sz="2400" b="1" i="1" dirty="0" smtClean="0">
                <a:solidFill>
                  <a:srgbClr val="FFFF00"/>
                </a:solidFill>
                <a:effectLst>
                  <a:outerShdw blurRad="38100" dist="38100" dir="2700000" algn="tl">
                    <a:srgbClr val="000000">
                      <a:alpha val="43137"/>
                    </a:srgbClr>
                  </a:outerShdw>
                </a:effectLst>
              </a:rPr>
              <a:t>Revised!!</a:t>
            </a:r>
            <a:endParaRPr kumimoji="1" lang="ja-JP" altLang="en-US" sz="2400" b="1" i="1" dirty="0">
              <a:solidFill>
                <a:srgbClr val="FFFF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241581" y="294128"/>
            <a:ext cx="8650899" cy="646331"/>
          </a:xfrm>
          <a:prstGeom prst="rect">
            <a:avLst/>
          </a:prstGeom>
          <a:noFill/>
        </p:spPr>
        <p:txBody>
          <a:bodyPr wrap="square" rtlCol="0">
            <a:spAutoFit/>
          </a:bodyPr>
          <a:lstStyle/>
          <a:p>
            <a:r>
              <a:rPr lang="en-US" altLang="ja-JP" sz="3600" b="1" dirty="0" smtClean="0"/>
              <a:t>Concluding remarks</a:t>
            </a:r>
            <a:endParaRPr kumimoji="1" lang="ja-JP" altLang="en-US" sz="3600" b="1" dirty="0"/>
          </a:p>
        </p:txBody>
      </p:sp>
      <p:sp>
        <p:nvSpPr>
          <p:cNvPr id="7" name="テキスト ボックス 6"/>
          <p:cNvSpPr txBox="1"/>
          <p:nvPr/>
        </p:nvSpPr>
        <p:spPr>
          <a:xfrm>
            <a:off x="251520" y="1180484"/>
            <a:ext cx="8640960" cy="5416868"/>
          </a:xfrm>
          <a:prstGeom prst="rect">
            <a:avLst/>
          </a:prstGeom>
          <a:noFill/>
        </p:spPr>
        <p:txBody>
          <a:bodyPr wrap="square" rtlCol="0">
            <a:spAutoFit/>
          </a:bodyPr>
          <a:lstStyle/>
          <a:p>
            <a:pPr algn="just"/>
            <a:r>
              <a:rPr kumimoji="1" lang="en-US" altLang="ja-JP" sz="2800" dirty="0" smtClean="0"/>
              <a:t>According to analyses of </a:t>
            </a:r>
            <a:r>
              <a:rPr lang="en-US" altLang="ja-JP" sz="2800" dirty="0" smtClean="0"/>
              <a:t> REMD-derived conformations, we could expect</a:t>
            </a:r>
          </a:p>
          <a:p>
            <a:pPr marL="984250" indent="-536575" algn="just">
              <a:buAutoNum type="arabicParenBoth"/>
            </a:pPr>
            <a:r>
              <a:rPr kumimoji="1" lang="en-US" altLang="ja-JP" sz="2400" dirty="0" smtClean="0"/>
              <a:t>Poly(</a:t>
            </a:r>
            <a:r>
              <a:rPr kumimoji="1" lang="en-US" altLang="ja-JP" sz="2400" dirty="0" smtClean="0">
                <a:latin typeface="Symbol" pitchFamily="18" charset="2"/>
              </a:rPr>
              <a:t>b</a:t>
            </a:r>
            <a:r>
              <a:rPr kumimoji="1" lang="en-US" altLang="ja-JP" sz="2400" dirty="0" smtClean="0"/>
              <a:t>-</a:t>
            </a:r>
            <a:r>
              <a:rPr kumimoji="1" lang="en-US" altLang="ja-JP" sz="2400" dirty="0" err="1" smtClean="0"/>
              <a:t>alanine</a:t>
            </a:r>
            <a:r>
              <a:rPr kumimoji="1" lang="en-US" altLang="ja-JP" sz="2400" dirty="0" smtClean="0"/>
              <a:t>) can assume such conformations like ‘</a:t>
            </a:r>
            <a:r>
              <a:rPr kumimoji="1" lang="en-US" altLang="ja-JP" sz="2400" i="1" dirty="0" smtClean="0"/>
              <a:t>turn</a:t>
            </a:r>
            <a:r>
              <a:rPr kumimoji="1" lang="en-US" altLang="ja-JP" sz="2400" dirty="0" smtClean="0"/>
              <a:t>’ and ‘</a:t>
            </a:r>
            <a:r>
              <a:rPr kumimoji="1" lang="en-US" altLang="ja-JP" sz="2400" i="1" dirty="0" smtClean="0"/>
              <a:t>twist</a:t>
            </a:r>
            <a:r>
              <a:rPr kumimoji="1" lang="en-US" altLang="ja-JP" sz="2400" dirty="0" smtClean="0"/>
              <a:t>’</a:t>
            </a:r>
          </a:p>
          <a:p>
            <a:pPr marL="984250" indent="-536575" algn="just">
              <a:buAutoNum type="arabicParenBoth"/>
            </a:pPr>
            <a:r>
              <a:rPr lang="en-US" altLang="ja-JP" sz="2400" dirty="0" smtClean="0"/>
              <a:t>However, the population is ca 5%, thus being minor in the conformation ensemble</a:t>
            </a:r>
          </a:p>
          <a:p>
            <a:pPr marL="984250" indent="-536575" algn="just">
              <a:buAutoNum type="arabicParenBoth"/>
            </a:pPr>
            <a:r>
              <a:rPr lang="en-US" altLang="ja-JP" sz="2400" dirty="0" smtClean="0"/>
              <a:t>Extended and bent conformations are major components of the conformational ensemble obtained</a:t>
            </a:r>
          </a:p>
          <a:p>
            <a:pPr marL="984250" indent="-536575" algn="just">
              <a:buAutoNum type="arabicParenBoth"/>
            </a:pPr>
            <a:r>
              <a:rPr lang="en-US" altLang="ja-JP" sz="2400" dirty="0" smtClean="0"/>
              <a:t>Furthermore, </a:t>
            </a:r>
            <a:r>
              <a:rPr lang="en-US" altLang="ja-JP" sz="2400" dirty="0" err="1" smtClean="0"/>
              <a:t>intramolecular</a:t>
            </a:r>
            <a:r>
              <a:rPr lang="en-US" altLang="ja-JP" sz="2400" dirty="0" smtClean="0"/>
              <a:t> HB rarely forms</a:t>
            </a:r>
          </a:p>
          <a:p>
            <a:pPr marL="457200" indent="-457200" algn="just"/>
            <a:endParaRPr lang="en-US" altLang="ja-JP" sz="1000" dirty="0" smtClean="0"/>
          </a:p>
          <a:p>
            <a:pPr algn="just"/>
            <a:r>
              <a:rPr lang="en-US" altLang="ja-JP" sz="2800" dirty="0" smtClean="0"/>
              <a:t>These observations are consistent with experimental one, suggesting the possibility that GAFF can reproduce conformational properties of poly(</a:t>
            </a:r>
            <a:r>
              <a:rPr lang="en-US" altLang="ja-JP" sz="2800" dirty="0" smtClean="0">
                <a:latin typeface="Symbol" pitchFamily="18" charset="2"/>
              </a:rPr>
              <a:t>b</a:t>
            </a:r>
            <a:r>
              <a:rPr lang="en-US" altLang="ja-JP" sz="2800" dirty="0" smtClean="0"/>
              <a:t>-</a:t>
            </a:r>
            <a:r>
              <a:rPr lang="en-US" altLang="ja-JP" sz="2800" dirty="0" err="1" smtClean="0"/>
              <a:t>alanine</a:t>
            </a:r>
            <a:r>
              <a:rPr lang="en-US" altLang="ja-JP" sz="2800" dirty="0" smtClean="0"/>
              <a:t>) in aqueous phase.</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 3"/>
          <p:cNvSpPr>
            <a:spLocks noGrp="1"/>
          </p:cNvSpPr>
          <p:nvPr>
            <p:ph type="ftr" sz="quarter" idx="11"/>
          </p:nvPr>
        </p:nvSpPr>
        <p:spPr/>
        <p:txBody>
          <a:bodyPr/>
          <a:lstStyle/>
          <a:p>
            <a:r>
              <a:rPr kumimoji="1" lang="en-US" altLang="ja-JP" smtClean="0"/>
              <a:t>FY2015 4th CREST WS</a:t>
            </a:r>
            <a:endParaRPr kumimoji="1" lang="ja-JP" altLang="en-US"/>
          </a:p>
        </p:txBody>
      </p:sp>
      <p:sp>
        <p:nvSpPr>
          <p:cNvPr id="5" name="スライド番号プレースホルダ 4"/>
          <p:cNvSpPr>
            <a:spLocks noGrp="1"/>
          </p:cNvSpPr>
          <p:nvPr>
            <p:ph type="sldNum" sz="quarter" idx="12"/>
          </p:nvPr>
        </p:nvSpPr>
        <p:spPr/>
        <p:txBody>
          <a:bodyPr/>
          <a:lstStyle/>
          <a:p>
            <a:fld id="{48213906-63B6-45DB-B3DC-7C1E3D316857}" type="slidenum">
              <a:rPr kumimoji="1" lang="ja-JP" altLang="en-US" smtClean="0"/>
              <a:pPr/>
              <a:t>22</a:t>
            </a:fld>
            <a:endParaRPr kumimoji="1" lang="ja-JP" altLang="en-US"/>
          </a:p>
        </p:txBody>
      </p:sp>
      <p:sp>
        <p:nvSpPr>
          <p:cNvPr id="6" name="テキスト ボックス 5"/>
          <p:cNvSpPr txBox="1"/>
          <p:nvPr/>
        </p:nvSpPr>
        <p:spPr>
          <a:xfrm>
            <a:off x="249561" y="242645"/>
            <a:ext cx="8642919" cy="646331"/>
          </a:xfrm>
          <a:prstGeom prst="rect">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p:spPr>
        <p:txBody>
          <a:bodyPr wrap="square" rtlCol="0">
            <a:spAutoFit/>
          </a:bodyPr>
          <a:lstStyle/>
          <a:p>
            <a:pPr algn="ctr"/>
            <a:r>
              <a:rPr kumimoji="1" lang="en-US" altLang="ja-JP" sz="3600" b="1" i="1" dirty="0" smtClean="0"/>
              <a:t>Research plan for the next 2 months</a:t>
            </a:r>
            <a:endParaRPr kumimoji="1" lang="ja-JP" altLang="en-US" sz="3600" b="1" i="1" dirty="0"/>
          </a:p>
        </p:txBody>
      </p:sp>
      <p:sp>
        <p:nvSpPr>
          <p:cNvPr id="7" name="テキスト ボックス 6"/>
          <p:cNvSpPr txBox="1"/>
          <p:nvPr/>
        </p:nvSpPr>
        <p:spPr>
          <a:xfrm>
            <a:off x="251520" y="1264933"/>
            <a:ext cx="8640960" cy="5570756"/>
          </a:xfrm>
          <a:prstGeom prst="rect">
            <a:avLst/>
          </a:prstGeom>
          <a:noFill/>
        </p:spPr>
        <p:txBody>
          <a:bodyPr wrap="square" rtlCol="0">
            <a:spAutoFit/>
          </a:bodyPr>
          <a:lstStyle/>
          <a:p>
            <a:pPr marL="357188" indent="-357188" algn="just">
              <a:buFont typeface="Wingdings" pitchFamily="2" charset="2"/>
              <a:buChar char="l"/>
            </a:pPr>
            <a:r>
              <a:rPr kumimoji="1" lang="en-US" altLang="ja-JP" sz="2800" dirty="0" smtClean="0"/>
              <a:t>Extend REMD of 8-mer and confirm the convergence of conformation sampling</a:t>
            </a:r>
          </a:p>
          <a:p>
            <a:pPr marL="357188" indent="-357188" algn="just">
              <a:buFont typeface="Wingdings" pitchFamily="2" charset="2"/>
              <a:buChar char="l"/>
            </a:pPr>
            <a:r>
              <a:rPr lang="en-US" altLang="ja-JP" sz="2800" dirty="0" smtClean="0"/>
              <a:t>Similarly, execute REMD with 18-mer in aqueous solution</a:t>
            </a:r>
          </a:p>
          <a:p>
            <a:pPr marL="357188" indent="-357188" algn="just"/>
            <a:r>
              <a:rPr lang="en-US" altLang="ja-JP" sz="2800" dirty="0" smtClean="0"/>
              <a:t>	</a:t>
            </a:r>
            <a:r>
              <a:rPr lang="en-US" altLang="ja-JP" sz="2800" dirty="0" smtClean="0">
                <a:sym typeface="Wingdings" pitchFamily="2" charset="2"/>
              </a:rPr>
              <a:t> We will obtain ensemble view of poly(</a:t>
            </a:r>
            <a:r>
              <a:rPr lang="en-US" altLang="ja-JP" sz="2800" dirty="0" smtClean="0">
                <a:latin typeface="Symbol" pitchFamily="18" charset="2"/>
                <a:sym typeface="Wingdings" pitchFamily="2" charset="2"/>
              </a:rPr>
              <a:t>b</a:t>
            </a:r>
            <a:r>
              <a:rPr lang="en-US" altLang="ja-JP" sz="2800" dirty="0" smtClean="0">
                <a:sym typeface="Wingdings" pitchFamily="2" charset="2"/>
              </a:rPr>
              <a:t>-</a:t>
            </a:r>
            <a:r>
              <a:rPr lang="en-US" altLang="ja-JP" sz="2800" dirty="0" err="1" smtClean="0">
                <a:sym typeface="Wingdings" pitchFamily="2" charset="2"/>
              </a:rPr>
              <a:t>alanine</a:t>
            </a:r>
            <a:r>
              <a:rPr lang="en-US" altLang="ja-JP" sz="2800" dirty="0" smtClean="0">
                <a:sym typeface="Wingdings" pitchFamily="2" charset="2"/>
              </a:rPr>
              <a:t>) in aqueous solution, which can be used to evaluate GAFF</a:t>
            </a:r>
          </a:p>
          <a:p>
            <a:pPr algn="just"/>
            <a:endParaRPr kumimoji="1" lang="en-US" altLang="ja-JP" sz="1000" dirty="0" smtClean="0"/>
          </a:p>
          <a:p>
            <a:pPr marL="357188" indent="-357188" algn="just">
              <a:buFont typeface="Wingdings" pitchFamily="2" charset="2"/>
              <a:buChar char="l"/>
            </a:pPr>
            <a:r>
              <a:rPr lang="en-US" altLang="ja-JP" sz="2800" dirty="0" smtClean="0"/>
              <a:t>Furthermore, execute REMD with both 8- and 18-mer in toluene solvent</a:t>
            </a:r>
          </a:p>
          <a:p>
            <a:pPr marL="357188" indent="-357188" algn="just"/>
            <a:r>
              <a:rPr kumimoji="1" lang="en-US" altLang="ja-JP" sz="2800" dirty="0" smtClean="0"/>
              <a:t>	</a:t>
            </a:r>
            <a:r>
              <a:rPr kumimoji="1" lang="en-US" altLang="ja-JP" sz="2800" dirty="0" smtClean="0">
                <a:sym typeface="Wingdings" pitchFamily="2" charset="2"/>
              </a:rPr>
              <a:t> We will obtain ensemble view of </a:t>
            </a:r>
            <a:r>
              <a:rPr lang="en-US" altLang="ja-JP" sz="2800" dirty="0" smtClean="0">
                <a:sym typeface="Wingdings" pitchFamily="2" charset="2"/>
              </a:rPr>
              <a:t>poly(</a:t>
            </a:r>
            <a:r>
              <a:rPr lang="en-US" altLang="ja-JP" sz="2800" dirty="0" smtClean="0">
                <a:latin typeface="Symbol" pitchFamily="18" charset="2"/>
                <a:sym typeface="Wingdings" pitchFamily="2" charset="2"/>
              </a:rPr>
              <a:t>b</a:t>
            </a:r>
            <a:r>
              <a:rPr lang="en-US" altLang="ja-JP" sz="2800" dirty="0" smtClean="0">
                <a:sym typeface="Wingdings" pitchFamily="2" charset="2"/>
              </a:rPr>
              <a:t>-</a:t>
            </a:r>
            <a:r>
              <a:rPr lang="en-US" altLang="ja-JP" sz="2800" dirty="0" err="1" smtClean="0">
                <a:sym typeface="Wingdings" pitchFamily="2" charset="2"/>
              </a:rPr>
              <a:t>alanine</a:t>
            </a:r>
            <a:r>
              <a:rPr lang="en-US" altLang="ja-JP" sz="2800" dirty="0" smtClean="0">
                <a:sym typeface="Wingdings" pitchFamily="2" charset="2"/>
              </a:rPr>
              <a:t>), which can be used to compare poly(</a:t>
            </a:r>
            <a:r>
              <a:rPr lang="en-US" altLang="ja-JP" sz="2800" dirty="0" smtClean="0">
                <a:latin typeface="Symbol" pitchFamily="18" charset="2"/>
                <a:sym typeface="Wingdings" pitchFamily="2" charset="2"/>
              </a:rPr>
              <a:t>b</a:t>
            </a:r>
            <a:r>
              <a:rPr lang="en-US" altLang="ja-JP" sz="2800" dirty="0" smtClean="0">
                <a:sym typeface="Wingdings" pitchFamily="2" charset="2"/>
              </a:rPr>
              <a:t>-</a:t>
            </a:r>
            <a:r>
              <a:rPr lang="en-US" altLang="ja-JP" sz="2800" dirty="0" err="1" smtClean="0">
                <a:sym typeface="Wingdings" pitchFamily="2" charset="2"/>
              </a:rPr>
              <a:t>alanine</a:t>
            </a:r>
            <a:r>
              <a:rPr lang="en-US" altLang="ja-JP" sz="2800" dirty="0" smtClean="0">
                <a:sym typeface="Wingdings" pitchFamily="2" charset="2"/>
              </a:rPr>
              <a:t>) in CALB’s active site</a:t>
            </a:r>
            <a:endParaRPr kumimoji="1" lang="en-US" altLang="ja-JP" sz="2800" dirty="0" smtClean="0"/>
          </a:p>
          <a:p>
            <a:pPr algn="just">
              <a:buFont typeface="Wingdings" pitchFamily="2" charset="2"/>
              <a:buChar char="l"/>
            </a:pPr>
            <a:endParaRPr kumimoji="1" lang="ja-JP" altLang="en-US" sz="28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49561" y="242645"/>
            <a:ext cx="8642919" cy="523220"/>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p:spPr>
        <p:txBody>
          <a:bodyPr wrap="square" rtlCol="0">
            <a:spAutoFit/>
          </a:bodyPr>
          <a:lstStyle/>
          <a:p>
            <a:pPr algn="ctr"/>
            <a:r>
              <a:rPr kumimoji="1" lang="en-US" altLang="ja-JP" sz="2800" b="1" i="1" dirty="0" smtClean="0"/>
              <a:t>Suggested Research plan for the next 2 months</a:t>
            </a:r>
            <a:endParaRPr kumimoji="1" lang="ja-JP" altLang="en-US" sz="2800" b="1" i="1" dirty="0"/>
          </a:p>
        </p:txBody>
      </p:sp>
      <p:sp>
        <p:nvSpPr>
          <p:cNvPr id="5" name="テキスト ボックス 4"/>
          <p:cNvSpPr txBox="1"/>
          <p:nvPr/>
        </p:nvSpPr>
        <p:spPr>
          <a:xfrm>
            <a:off x="251520" y="1556792"/>
            <a:ext cx="8640960" cy="4993675"/>
          </a:xfrm>
          <a:prstGeom prst="rect">
            <a:avLst/>
          </a:prstGeom>
          <a:noFill/>
        </p:spPr>
        <p:txBody>
          <a:bodyPr wrap="square" rtlCol="0">
            <a:spAutoFit/>
          </a:bodyPr>
          <a:lstStyle/>
          <a:p>
            <a:pPr marL="174625" indent="-174625" algn="just">
              <a:buFont typeface="Arial" pitchFamily="34" charset="0"/>
              <a:buChar char="•"/>
            </a:pPr>
            <a:r>
              <a:rPr lang="en-US" altLang="ja-JP" sz="2800" b="1" dirty="0" smtClean="0">
                <a:sym typeface="Wingdings" pitchFamily="2" charset="2"/>
              </a:rPr>
              <a:t>Nagaoka-sensei</a:t>
            </a:r>
          </a:p>
          <a:p>
            <a:pPr marL="174625" indent="-174625" algn="just"/>
            <a:r>
              <a:rPr lang="en-US" altLang="ja-JP" sz="2800" dirty="0" smtClean="0">
                <a:sym typeface="Wingdings" pitchFamily="2" charset="2"/>
              </a:rPr>
              <a:t>	 GB simulations should work for the cases of ‘extended’ and ‘bent’ conformations. However, it would not work for the cases of ‘turn’ and ‘twist’. This is due to that </a:t>
            </a:r>
            <a:r>
              <a:rPr lang="en-US" altLang="ja-JP" sz="2800" b="1" i="1" dirty="0" smtClean="0">
                <a:solidFill>
                  <a:srgbClr val="0070C0"/>
                </a:solidFill>
                <a:effectLst>
                  <a:outerShdw blurRad="38100" dist="38100" dir="2700000" algn="tl">
                    <a:srgbClr val="000000">
                      <a:alpha val="43137"/>
                    </a:srgbClr>
                  </a:outerShdw>
                </a:effectLst>
                <a:sym typeface="Wingdings" pitchFamily="2" charset="2"/>
              </a:rPr>
              <a:t>cavity formation is ‘discrete’</a:t>
            </a:r>
            <a:r>
              <a:rPr lang="en-US" altLang="ja-JP" sz="2800" dirty="0" smtClean="0">
                <a:sym typeface="Wingdings" pitchFamily="2" charset="2"/>
              </a:rPr>
              <a:t>. It is, thus, likely that atoms much strongly interacts if the distance is smaller than sum of the GB radiuses. </a:t>
            </a:r>
          </a:p>
          <a:p>
            <a:pPr marL="174625" indent="-174625" algn="just"/>
            <a:endParaRPr lang="en-US" altLang="ja-JP" sz="1050" dirty="0" smtClean="0">
              <a:sym typeface="Wingdings" pitchFamily="2" charset="2"/>
            </a:endParaRPr>
          </a:p>
          <a:p>
            <a:pPr marL="179388" algn="just"/>
            <a:r>
              <a:rPr lang="en-US" altLang="ja-JP" sz="2800" dirty="0" smtClean="0">
                <a:sym typeface="Wingdings" pitchFamily="2" charset="2"/>
              </a:rPr>
              <a:t>This would make the dynamics unstable. It is, therefore, possible that conformation ensemble obtained is different from that derived from REMD with explicit water. </a:t>
            </a:r>
          </a:p>
        </p:txBody>
      </p:sp>
      <p:sp>
        <p:nvSpPr>
          <p:cNvPr id="7" name="テキスト ボックス 6"/>
          <p:cNvSpPr txBox="1"/>
          <p:nvPr/>
        </p:nvSpPr>
        <p:spPr>
          <a:xfrm>
            <a:off x="249561" y="242645"/>
            <a:ext cx="8642919" cy="646331"/>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p:spPr>
        <p:txBody>
          <a:bodyPr wrap="square" rtlCol="0">
            <a:spAutoFit/>
          </a:bodyPr>
          <a:lstStyle/>
          <a:p>
            <a:pPr algn="ctr"/>
            <a:r>
              <a:rPr kumimoji="1" lang="en-US" altLang="ja-JP" sz="3600" b="1" i="1" dirty="0" smtClean="0"/>
              <a:t>Suggestions at 4</a:t>
            </a:r>
            <a:r>
              <a:rPr kumimoji="1" lang="en-US" altLang="ja-JP" sz="3600" b="1" i="1" baseline="30000" dirty="0" smtClean="0"/>
              <a:t>nd</a:t>
            </a:r>
            <a:r>
              <a:rPr kumimoji="1" lang="en-US" altLang="ja-JP" sz="3600" b="1" i="1" dirty="0" smtClean="0"/>
              <a:t> CREST WS</a:t>
            </a:r>
            <a:endParaRPr kumimoji="1" lang="ja-JP" altLang="en-US" sz="3600" b="1" i="1" dirty="0"/>
          </a:p>
        </p:txBody>
      </p:sp>
      <p:sp>
        <p:nvSpPr>
          <p:cNvPr id="6" name="テキスト ボックス 5"/>
          <p:cNvSpPr txBox="1"/>
          <p:nvPr/>
        </p:nvSpPr>
        <p:spPr>
          <a:xfrm>
            <a:off x="6948264" y="1084988"/>
            <a:ext cx="1944216" cy="461665"/>
          </a:xfrm>
          <a:prstGeom prst="rect">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5400000" scaled="1"/>
            <a:tileRect/>
          </a:gradFill>
        </p:spPr>
        <p:txBody>
          <a:bodyPr wrap="square" rtlCol="0">
            <a:spAutoFit/>
          </a:bodyPr>
          <a:lstStyle/>
          <a:p>
            <a:pPr algn="ctr"/>
            <a:r>
              <a:rPr lang="en-US" altLang="ja-JP" sz="2400" b="1" i="1" dirty="0" smtClean="0">
                <a:solidFill>
                  <a:srgbClr val="FFFF00"/>
                </a:solidFill>
                <a:effectLst>
                  <a:outerShdw blurRad="38100" dist="38100" dir="2700000" algn="tl">
                    <a:srgbClr val="000000">
                      <a:alpha val="43137"/>
                    </a:srgbClr>
                  </a:outerShdw>
                </a:effectLst>
              </a:rPr>
              <a:t>Revised!!</a:t>
            </a:r>
            <a:endParaRPr kumimoji="1" lang="ja-JP" altLang="en-US" sz="2400" b="1" i="1" dirty="0">
              <a:solidFill>
                <a:srgbClr val="FFFF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251520" y="1268760"/>
            <a:ext cx="8640960" cy="3108543"/>
          </a:xfrm>
          <a:prstGeom prst="rect">
            <a:avLst/>
          </a:prstGeom>
        </p:spPr>
        <p:txBody>
          <a:bodyPr wrap="square">
            <a:spAutoFit/>
          </a:bodyPr>
          <a:lstStyle/>
          <a:p>
            <a:pPr marL="174625" indent="-174625" algn="just">
              <a:buFont typeface="Arial" pitchFamily="34" charset="0"/>
              <a:buChar char="•"/>
            </a:pPr>
            <a:r>
              <a:rPr lang="en-US" altLang="ja-JP" sz="2800" b="1" dirty="0" smtClean="0"/>
              <a:t>Takenaka-san </a:t>
            </a:r>
          </a:p>
          <a:p>
            <a:pPr marL="174625" indent="-174625" algn="just"/>
            <a:r>
              <a:rPr lang="en-US" altLang="ja-JP" sz="2800" dirty="0" smtClean="0">
                <a:sym typeface="Wingdings" pitchFamily="2" charset="2"/>
              </a:rPr>
              <a:t>	 GB does not include entropic effect, explicitly, in other words, </a:t>
            </a:r>
            <a:r>
              <a:rPr lang="en-US" altLang="ja-JP" sz="2800" b="1" i="1" dirty="0" smtClean="0">
                <a:solidFill>
                  <a:srgbClr val="0070C0"/>
                </a:solidFill>
                <a:effectLst>
                  <a:outerShdw blurRad="38100" dist="38100" dir="2700000" algn="tl">
                    <a:srgbClr val="000000">
                      <a:alpha val="43137"/>
                    </a:srgbClr>
                  </a:outerShdw>
                </a:effectLst>
                <a:sym typeface="Wingdings" pitchFamily="2" charset="2"/>
              </a:rPr>
              <a:t>microscopic solvation effect</a:t>
            </a:r>
            <a:r>
              <a:rPr lang="en-US" altLang="ja-JP" sz="2800" dirty="0" smtClean="0">
                <a:sym typeface="Wingdings" pitchFamily="2" charset="2"/>
              </a:rPr>
              <a:t>, is not taken into account. Peptide changes the conformation under the balancing with microscopic solvation structure, so that this should affect both dynamics and conformation ensemble obtained.</a:t>
            </a:r>
          </a:p>
        </p:txBody>
      </p:sp>
      <p:sp>
        <p:nvSpPr>
          <p:cNvPr id="4" name="テキスト ボックス 3"/>
          <p:cNvSpPr txBox="1"/>
          <p:nvPr/>
        </p:nvSpPr>
        <p:spPr>
          <a:xfrm>
            <a:off x="249561" y="242645"/>
            <a:ext cx="8642919" cy="646331"/>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p:spPr>
        <p:txBody>
          <a:bodyPr wrap="square" rtlCol="0">
            <a:spAutoFit/>
          </a:bodyPr>
          <a:lstStyle/>
          <a:p>
            <a:pPr algn="ctr"/>
            <a:r>
              <a:rPr kumimoji="1" lang="en-US" altLang="ja-JP" sz="3600" b="1" i="1" dirty="0" smtClean="0"/>
              <a:t>Suggestions at 4</a:t>
            </a:r>
            <a:r>
              <a:rPr kumimoji="1" lang="en-US" altLang="ja-JP" sz="3600" b="1" i="1" baseline="30000" dirty="0" smtClean="0"/>
              <a:t>nd</a:t>
            </a:r>
            <a:r>
              <a:rPr kumimoji="1" lang="en-US" altLang="ja-JP" sz="3600" b="1" i="1" dirty="0" smtClean="0"/>
              <a:t> CREST WS</a:t>
            </a:r>
            <a:endParaRPr kumimoji="1" lang="ja-JP" altLang="en-US" sz="3600" b="1" i="1" dirty="0"/>
          </a:p>
        </p:txBody>
      </p:sp>
      <p:sp>
        <p:nvSpPr>
          <p:cNvPr id="5" name="テキスト ボックス 4"/>
          <p:cNvSpPr txBox="1"/>
          <p:nvPr/>
        </p:nvSpPr>
        <p:spPr>
          <a:xfrm>
            <a:off x="6948264" y="1084988"/>
            <a:ext cx="1944216" cy="461665"/>
          </a:xfrm>
          <a:prstGeom prst="rect">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5400000" scaled="1"/>
            <a:tileRect/>
          </a:gradFill>
        </p:spPr>
        <p:txBody>
          <a:bodyPr wrap="square" rtlCol="0">
            <a:spAutoFit/>
          </a:bodyPr>
          <a:lstStyle/>
          <a:p>
            <a:pPr algn="ctr"/>
            <a:r>
              <a:rPr lang="en-US" altLang="ja-JP" sz="2400" b="1" i="1" dirty="0" smtClean="0">
                <a:solidFill>
                  <a:srgbClr val="FFFF00"/>
                </a:solidFill>
                <a:effectLst>
                  <a:outerShdw blurRad="38100" dist="38100" dir="2700000" algn="tl">
                    <a:srgbClr val="000000">
                      <a:alpha val="43137"/>
                    </a:srgbClr>
                  </a:outerShdw>
                </a:effectLst>
              </a:rPr>
              <a:t>Revised!!</a:t>
            </a:r>
            <a:endParaRPr kumimoji="1" lang="ja-JP" altLang="en-US" sz="2400" b="1" i="1" dirty="0">
              <a:solidFill>
                <a:srgbClr val="FFFF00"/>
              </a:solidFill>
              <a:effectLst>
                <a:outerShdw blurRad="38100" dist="38100" dir="2700000" algn="tl">
                  <a:srgbClr val="000000">
                    <a:alpha val="43137"/>
                  </a:srgbClr>
                </a:outerShdw>
              </a:effectLst>
            </a:endParaRPr>
          </a:p>
        </p:txBody>
      </p:sp>
      <p:sp>
        <p:nvSpPr>
          <p:cNvPr id="7" name="テキスト ボックス 6"/>
          <p:cNvSpPr txBox="1"/>
          <p:nvPr/>
        </p:nvSpPr>
        <p:spPr>
          <a:xfrm>
            <a:off x="251520" y="4437112"/>
            <a:ext cx="8640960" cy="2246769"/>
          </a:xfrm>
          <a:prstGeom prst="rect">
            <a:avLst/>
          </a:prstGeom>
          <a:noFill/>
        </p:spPr>
        <p:txBody>
          <a:bodyPr wrap="square" rtlCol="0">
            <a:spAutoFit/>
          </a:bodyPr>
          <a:lstStyle/>
          <a:p>
            <a:pPr algn="just"/>
            <a:r>
              <a:rPr kumimoji="1" lang="en-US" altLang="ja-JP" sz="2800" b="1" i="1" dirty="0" smtClean="0"/>
              <a:t>Finally, we had better to examine the effect of GB on conformational sampling. We should find earlier studies that address to compare GB and explicit solvent in the context of REMD. Thus, first, we will check them, and reconsider how to evaluate REMD with GAFF.</a:t>
            </a:r>
            <a:endParaRPr kumimoji="1" lang="ja-JP" altLang="en-US" sz="2800" b="1" i="1"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 3"/>
          <p:cNvSpPr>
            <a:spLocks noGrp="1"/>
          </p:cNvSpPr>
          <p:nvPr>
            <p:ph type="ftr" sz="quarter" idx="11"/>
          </p:nvPr>
        </p:nvSpPr>
        <p:spPr/>
        <p:txBody>
          <a:bodyPr/>
          <a:lstStyle/>
          <a:p>
            <a:r>
              <a:rPr kumimoji="1" lang="en-US" altLang="ja-JP" smtClean="0"/>
              <a:t>FY2015 4th CREST WS</a:t>
            </a:r>
            <a:endParaRPr kumimoji="1" lang="ja-JP" altLang="en-US"/>
          </a:p>
        </p:txBody>
      </p:sp>
      <p:sp>
        <p:nvSpPr>
          <p:cNvPr id="5" name="スライド番号プレースホルダ 4"/>
          <p:cNvSpPr>
            <a:spLocks noGrp="1"/>
          </p:cNvSpPr>
          <p:nvPr>
            <p:ph type="sldNum" sz="quarter" idx="12"/>
          </p:nvPr>
        </p:nvSpPr>
        <p:spPr/>
        <p:txBody>
          <a:bodyPr/>
          <a:lstStyle/>
          <a:p>
            <a:fld id="{48213906-63B6-45DB-B3DC-7C1E3D316857}" type="slidenum">
              <a:rPr kumimoji="1" lang="ja-JP" altLang="en-US" smtClean="0"/>
              <a:pPr/>
              <a:t>25</a:t>
            </a:fld>
            <a:endParaRPr kumimoji="1" lang="ja-JP" altLang="en-US"/>
          </a:p>
        </p:txBody>
      </p:sp>
      <p:sp>
        <p:nvSpPr>
          <p:cNvPr id="6" name="テキスト ボックス 5"/>
          <p:cNvSpPr txBox="1"/>
          <p:nvPr/>
        </p:nvSpPr>
        <p:spPr>
          <a:xfrm>
            <a:off x="721988" y="1765265"/>
            <a:ext cx="7692299" cy="1015663"/>
          </a:xfrm>
          <a:prstGeom prst="rect">
            <a:avLst/>
          </a:prstGeom>
          <a:noFill/>
        </p:spPr>
        <p:txBody>
          <a:bodyPr wrap="none" rtlCol="0">
            <a:spAutoFit/>
          </a:bodyPr>
          <a:lstStyle/>
          <a:p>
            <a:r>
              <a:rPr kumimoji="1" lang="en-US" altLang="ja-JP" sz="6000" b="1" i="1" dirty="0" smtClean="0">
                <a:solidFill>
                  <a:srgbClr val="FFC000"/>
                </a:solidFill>
              </a:rPr>
              <a:t>Supporting Information</a:t>
            </a:r>
            <a:endParaRPr kumimoji="1" lang="ja-JP" altLang="en-US" sz="6000" b="1" i="1" dirty="0">
              <a:solidFill>
                <a:srgbClr val="FFC000"/>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241581" y="282961"/>
            <a:ext cx="5068182" cy="523220"/>
          </a:xfrm>
          <a:prstGeom prst="rect">
            <a:avLst/>
          </a:prstGeom>
        </p:spPr>
        <p:txBody>
          <a:bodyPr wrap="none">
            <a:spAutoFit/>
          </a:bodyPr>
          <a:lstStyle/>
          <a:p>
            <a:r>
              <a:rPr lang="en-US" altLang="ja-JP" sz="2800" b="1" dirty="0" smtClean="0"/>
              <a:t>Transition probability for REMD</a:t>
            </a:r>
            <a:r>
              <a:rPr lang="en-US" altLang="ja-JP" sz="2800" b="1" baseline="30000" dirty="0" smtClean="0"/>
              <a:t>1</a:t>
            </a:r>
            <a:endParaRPr lang="ja-JP" altLang="en-US" sz="2800" b="1" baseline="30000" dirty="0"/>
          </a:p>
        </p:txBody>
      </p:sp>
      <p:pic>
        <p:nvPicPr>
          <p:cNvPr id="71682" name="Picture 2"/>
          <p:cNvPicPr>
            <a:picLocks noChangeAspect="1" noChangeArrowheads="1"/>
          </p:cNvPicPr>
          <p:nvPr/>
        </p:nvPicPr>
        <p:blipFill>
          <a:blip r:embed="rId2" cstate="print"/>
          <a:srcRect/>
          <a:stretch>
            <a:fillRect/>
          </a:stretch>
        </p:blipFill>
        <p:spPr bwMode="auto">
          <a:xfrm>
            <a:off x="961090" y="1845946"/>
            <a:ext cx="4248472" cy="286910"/>
          </a:xfrm>
          <a:prstGeom prst="rect">
            <a:avLst/>
          </a:prstGeom>
          <a:noFill/>
          <a:ln w="9525">
            <a:noFill/>
            <a:miter lim="800000"/>
            <a:headEnd/>
            <a:tailEnd/>
          </a:ln>
        </p:spPr>
      </p:pic>
      <p:pic>
        <p:nvPicPr>
          <p:cNvPr id="71683" name="Picture 3"/>
          <p:cNvPicPr>
            <a:picLocks noChangeAspect="1" noChangeArrowheads="1"/>
          </p:cNvPicPr>
          <p:nvPr/>
        </p:nvPicPr>
        <p:blipFill>
          <a:blip r:embed="rId3" cstate="print"/>
          <a:srcRect/>
          <a:stretch>
            <a:fillRect/>
          </a:stretch>
        </p:blipFill>
        <p:spPr bwMode="auto">
          <a:xfrm>
            <a:off x="961090" y="3212976"/>
            <a:ext cx="7061631" cy="2232248"/>
          </a:xfrm>
          <a:prstGeom prst="rect">
            <a:avLst/>
          </a:prstGeom>
          <a:noFill/>
          <a:ln w="9525">
            <a:noFill/>
            <a:miter lim="800000"/>
            <a:headEnd/>
            <a:tailEnd/>
          </a:ln>
        </p:spPr>
      </p:pic>
      <p:pic>
        <p:nvPicPr>
          <p:cNvPr id="71684" name="Picture 4"/>
          <p:cNvPicPr>
            <a:picLocks noChangeAspect="1" noChangeArrowheads="1"/>
          </p:cNvPicPr>
          <p:nvPr/>
        </p:nvPicPr>
        <p:blipFill>
          <a:blip r:embed="rId4" cstate="print"/>
          <a:srcRect/>
          <a:stretch>
            <a:fillRect/>
          </a:stretch>
        </p:blipFill>
        <p:spPr bwMode="auto">
          <a:xfrm>
            <a:off x="4180430" y="5658374"/>
            <a:ext cx="3240360" cy="373424"/>
          </a:xfrm>
          <a:prstGeom prst="rect">
            <a:avLst/>
          </a:prstGeom>
          <a:noFill/>
          <a:ln w="9525">
            <a:noFill/>
            <a:miter lim="800000"/>
            <a:headEnd/>
            <a:tailEnd/>
          </a:ln>
        </p:spPr>
      </p:pic>
      <p:sp>
        <p:nvSpPr>
          <p:cNvPr id="10" name="テキスト ボックス 9"/>
          <p:cNvSpPr txBox="1"/>
          <p:nvPr/>
        </p:nvSpPr>
        <p:spPr>
          <a:xfrm>
            <a:off x="251520" y="1268760"/>
            <a:ext cx="7827720" cy="461665"/>
          </a:xfrm>
          <a:prstGeom prst="rect">
            <a:avLst/>
          </a:prstGeom>
          <a:noFill/>
        </p:spPr>
        <p:txBody>
          <a:bodyPr wrap="none" rtlCol="0">
            <a:spAutoFit/>
          </a:bodyPr>
          <a:lstStyle/>
          <a:p>
            <a:r>
              <a:rPr lang="en-US" altLang="ja-JP" sz="2400" b="1" i="1" dirty="0" smtClean="0">
                <a:solidFill>
                  <a:srgbClr val="002060"/>
                </a:solidFill>
                <a:effectLst>
                  <a:outerShdw blurRad="38100" dist="38100" dir="2700000" algn="tl">
                    <a:srgbClr val="000000">
                      <a:alpha val="43137"/>
                    </a:srgbClr>
                  </a:outerShdw>
                </a:effectLst>
              </a:rPr>
              <a:t>Detailed balance is assumed to obtain equilibrium ensemble</a:t>
            </a:r>
            <a:endParaRPr kumimoji="1" lang="ja-JP" altLang="en-US" sz="2400" b="1" i="1" dirty="0">
              <a:solidFill>
                <a:srgbClr val="002060"/>
              </a:solidFill>
              <a:effectLst>
                <a:outerShdw blurRad="38100" dist="38100" dir="2700000" algn="tl">
                  <a:srgbClr val="000000">
                    <a:alpha val="43137"/>
                  </a:srgbClr>
                </a:outerShdw>
              </a:effectLst>
            </a:endParaRPr>
          </a:p>
        </p:txBody>
      </p:sp>
      <p:sp>
        <p:nvSpPr>
          <p:cNvPr id="11" name="テキスト ボックス 10"/>
          <p:cNvSpPr txBox="1"/>
          <p:nvPr/>
        </p:nvSpPr>
        <p:spPr>
          <a:xfrm>
            <a:off x="251520" y="2596842"/>
            <a:ext cx="6671185" cy="461665"/>
          </a:xfrm>
          <a:prstGeom prst="rect">
            <a:avLst/>
          </a:prstGeom>
          <a:noFill/>
        </p:spPr>
        <p:txBody>
          <a:bodyPr wrap="none" rtlCol="0">
            <a:spAutoFit/>
          </a:bodyPr>
          <a:lstStyle/>
          <a:p>
            <a:r>
              <a:rPr lang="en-US" altLang="ja-JP" sz="2400" b="1" i="1" dirty="0" smtClean="0">
                <a:solidFill>
                  <a:srgbClr val="002060"/>
                </a:solidFill>
                <a:effectLst>
                  <a:outerShdw blurRad="38100" dist="38100" dir="2700000" algn="tl">
                    <a:srgbClr val="000000">
                      <a:alpha val="43137"/>
                    </a:srgbClr>
                  </a:outerShdw>
                </a:effectLst>
              </a:rPr>
              <a:t>Transition probability is calculated as shown below</a:t>
            </a:r>
            <a:endParaRPr kumimoji="1" lang="ja-JP" altLang="en-US" sz="2400" b="1" i="1" dirty="0">
              <a:solidFill>
                <a:srgbClr val="002060"/>
              </a:solidFill>
              <a:effectLst>
                <a:outerShdw blurRad="38100" dist="38100" dir="2700000" algn="tl">
                  <a:srgbClr val="000000">
                    <a:alpha val="43137"/>
                  </a:srgbClr>
                </a:outerShdw>
              </a:effectLst>
            </a:endParaRPr>
          </a:p>
        </p:txBody>
      </p:sp>
      <p:sp>
        <p:nvSpPr>
          <p:cNvPr id="12" name="テキスト ボックス 11"/>
          <p:cNvSpPr txBox="1"/>
          <p:nvPr/>
        </p:nvSpPr>
        <p:spPr>
          <a:xfrm>
            <a:off x="179513" y="6454944"/>
            <a:ext cx="8784976" cy="338554"/>
          </a:xfrm>
          <a:prstGeom prst="rect">
            <a:avLst/>
          </a:prstGeom>
          <a:noFill/>
        </p:spPr>
        <p:txBody>
          <a:bodyPr wrap="square" rtlCol="0">
            <a:spAutoFit/>
          </a:bodyPr>
          <a:lstStyle/>
          <a:p>
            <a:r>
              <a:rPr kumimoji="1" lang="en-US" altLang="ja-JP" sz="1600" dirty="0" smtClean="0"/>
              <a:t>[1] </a:t>
            </a:r>
            <a:r>
              <a:rPr lang="en-US" altLang="ja-JP" sz="1600" dirty="0" smtClean="0"/>
              <a:t>Y. Sugita</a:t>
            </a:r>
            <a:r>
              <a:rPr kumimoji="1" lang="en-US" altLang="ja-JP" sz="1600" dirty="0" smtClean="0"/>
              <a:t> and Y. Okamoto. </a:t>
            </a:r>
            <a:r>
              <a:rPr lang="en-US" altLang="ja-JP" sz="1600" i="1" dirty="0" err="1" smtClean="0"/>
              <a:t>Chme</a:t>
            </a:r>
            <a:r>
              <a:rPr kumimoji="1" lang="en-US" altLang="ja-JP" sz="1600" i="1" dirty="0" smtClean="0"/>
              <a:t>. Phys. </a:t>
            </a:r>
            <a:r>
              <a:rPr kumimoji="1" lang="en-US" altLang="ja-JP" sz="1600" i="1" dirty="0" err="1" smtClean="0"/>
              <a:t>Lett</a:t>
            </a:r>
            <a:r>
              <a:rPr kumimoji="1" lang="en-US" altLang="ja-JP" sz="1600" i="1" dirty="0" smtClean="0"/>
              <a:t>.</a:t>
            </a:r>
            <a:r>
              <a:rPr kumimoji="1" lang="en-US" altLang="ja-JP" sz="1600" dirty="0" smtClean="0"/>
              <a:t>, 1999, </a:t>
            </a:r>
            <a:r>
              <a:rPr lang="en-US" altLang="ja-JP" sz="1600" b="1" dirty="0" smtClean="0"/>
              <a:t>314</a:t>
            </a:r>
            <a:r>
              <a:rPr kumimoji="1" lang="en-US" altLang="ja-JP" sz="1600" dirty="0" smtClean="0"/>
              <a:t>, 141-151</a:t>
            </a:r>
            <a:endParaRPr kumimoji="1" lang="ja-JP" altLang="en-US" sz="1600" dirty="0"/>
          </a:p>
        </p:txBody>
      </p:sp>
      <p:sp>
        <p:nvSpPr>
          <p:cNvPr id="13" name="正方形/長方形 12"/>
          <p:cNvSpPr/>
          <p:nvPr/>
        </p:nvSpPr>
        <p:spPr>
          <a:xfrm>
            <a:off x="0" y="6379408"/>
            <a:ext cx="9144000" cy="4571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0658" name="Object 2"/>
          <p:cNvGraphicFramePr>
            <a:graphicFrameLocks noChangeAspect="1"/>
          </p:cNvGraphicFramePr>
          <p:nvPr/>
        </p:nvGraphicFramePr>
        <p:xfrm>
          <a:off x="300476" y="591374"/>
          <a:ext cx="4152900" cy="2901950"/>
        </p:xfrm>
        <a:graphic>
          <a:graphicData uri="http://schemas.openxmlformats.org/presentationml/2006/ole">
            <p:oleObj spid="_x0000_s70658" name="ｸﾞﾗﾌ" r:id="rId3" imgW="4153680" imgH="2901600" progId="Origin50.Graph">
              <p:embed/>
            </p:oleObj>
          </a:graphicData>
        </a:graphic>
      </p:graphicFrame>
      <p:graphicFrame>
        <p:nvGraphicFramePr>
          <p:cNvPr id="70659" name="Object 3"/>
          <p:cNvGraphicFramePr>
            <a:graphicFrameLocks noChangeAspect="1"/>
          </p:cNvGraphicFramePr>
          <p:nvPr/>
        </p:nvGraphicFramePr>
        <p:xfrm>
          <a:off x="4613272" y="591374"/>
          <a:ext cx="4152900" cy="2901950"/>
        </p:xfrm>
        <a:graphic>
          <a:graphicData uri="http://schemas.openxmlformats.org/presentationml/2006/ole">
            <p:oleObj spid="_x0000_s70659" name="ｸﾞﾗﾌ" r:id="rId4" imgW="4153680" imgH="2901600" progId="Origin50.Graph">
              <p:embed/>
            </p:oleObj>
          </a:graphicData>
        </a:graphic>
      </p:graphicFrame>
      <p:graphicFrame>
        <p:nvGraphicFramePr>
          <p:cNvPr id="70660" name="Object 4"/>
          <p:cNvGraphicFramePr>
            <a:graphicFrameLocks noChangeAspect="1"/>
          </p:cNvGraphicFramePr>
          <p:nvPr/>
        </p:nvGraphicFramePr>
        <p:xfrm>
          <a:off x="300988" y="3839418"/>
          <a:ext cx="4152900" cy="2901950"/>
        </p:xfrm>
        <a:graphic>
          <a:graphicData uri="http://schemas.openxmlformats.org/presentationml/2006/ole">
            <p:oleObj spid="_x0000_s70660" name="ｸﾞﾗﾌ" r:id="rId5" imgW="4153680" imgH="2901600" progId="Origin50.Graph">
              <p:embed/>
            </p:oleObj>
          </a:graphicData>
        </a:graphic>
      </p:graphicFrame>
      <p:graphicFrame>
        <p:nvGraphicFramePr>
          <p:cNvPr id="70661" name="Object 5"/>
          <p:cNvGraphicFramePr>
            <a:graphicFrameLocks noChangeAspect="1"/>
          </p:cNvGraphicFramePr>
          <p:nvPr/>
        </p:nvGraphicFramePr>
        <p:xfrm>
          <a:off x="4613272" y="3831734"/>
          <a:ext cx="4152900" cy="2901950"/>
        </p:xfrm>
        <a:graphic>
          <a:graphicData uri="http://schemas.openxmlformats.org/presentationml/2006/ole">
            <p:oleObj spid="_x0000_s70661" name="ｸﾞﾗﾌ" r:id="rId6" imgW="4153680" imgH="2901600" progId="Origin50.Graph">
              <p:embed/>
            </p:oleObj>
          </a:graphicData>
        </a:graphic>
      </p:graphicFrame>
      <p:sp>
        <p:nvSpPr>
          <p:cNvPr id="10" name="テキスト ボックス 9"/>
          <p:cNvSpPr txBox="1"/>
          <p:nvPr/>
        </p:nvSpPr>
        <p:spPr>
          <a:xfrm>
            <a:off x="1828012" y="303039"/>
            <a:ext cx="1156086" cy="461665"/>
          </a:xfrm>
          <a:prstGeom prst="rect">
            <a:avLst/>
          </a:prstGeom>
          <a:noFill/>
        </p:spPr>
        <p:txBody>
          <a:bodyPr wrap="none" rtlCol="0">
            <a:spAutoFit/>
          </a:bodyPr>
          <a:lstStyle/>
          <a:p>
            <a:r>
              <a:rPr kumimoji="1" lang="en-US" altLang="ja-JP" sz="2400" b="1" dirty="0" smtClean="0"/>
              <a:t>@240 K</a:t>
            </a:r>
            <a:endParaRPr kumimoji="1" lang="ja-JP" altLang="en-US" sz="2400" b="1" dirty="0"/>
          </a:p>
        </p:txBody>
      </p:sp>
      <p:sp>
        <p:nvSpPr>
          <p:cNvPr id="11" name="テキスト ボックス 10"/>
          <p:cNvSpPr txBox="1"/>
          <p:nvPr/>
        </p:nvSpPr>
        <p:spPr>
          <a:xfrm>
            <a:off x="6152218" y="317288"/>
            <a:ext cx="1165704" cy="461665"/>
          </a:xfrm>
          <a:prstGeom prst="rect">
            <a:avLst/>
          </a:prstGeom>
          <a:noFill/>
        </p:spPr>
        <p:txBody>
          <a:bodyPr wrap="none" rtlCol="0">
            <a:spAutoFit/>
          </a:bodyPr>
          <a:lstStyle/>
          <a:p>
            <a:r>
              <a:rPr kumimoji="1" lang="en-US" altLang="ja-JP" sz="2400" b="1" dirty="0" smtClean="0"/>
              <a:t>@480 K</a:t>
            </a:r>
            <a:endParaRPr kumimoji="1" lang="ja-JP" altLang="en-US" sz="2400" b="1" dirty="0"/>
          </a:p>
        </p:txBody>
      </p:sp>
      <p:sp>
        <p:nvSpPr>
          <p:cNvPr id="12" name="テキスト ボックス 11"/>
          <p:cNvSpPr txBox="1"/>
          <p:nvPr/>
        </p:nvSpPr>
        <p:spPr>
          <a:xfrm>
            <a:off x="1835696" y="3615407"/>
            <a:ext cx="1165704" cy="461665"/>
          </a:xfrm>
          <a:prstGeom prst="rect">
            <a:avLst/>
          </a:prstGeom>
          <a:noFill/>
        </p:spPr>
        <p:txBody>
          <a:bodyPr wrap="none" rtlCol="0">
            <a:spAutoFit/>
          </a:bodyPr>
          <a:lstStyle/>
          <a:p>
            <a:r>
              <a:rPr kumimoji="1" lang="en-US" altLang="ja-JP" sz="2400" b="1" dirty="0" smtClean="0"/>
              <a:t>@540 K</a:t>
            </a:r>
            <a:endParaRPr kumimoji="1" lang="ja-JP" altLang="en-US" sz="2400" b="1" dirty="0"/>
          </a:p>
        </p:txBody>
      </p:sp>
      <p:sp>
        <p:nvSpPr>
          <p:cNvPr id="13" name="テキスト ボックス 12"/>
          <p:cNvSpPr txBox="1"/>
          <p:nvPr/>
        </p:nvSpPr>
        <p:spPr>
          <a:xfrm>
            <a:off x="6152218" y="3615407"/>
            <a:ext cx="1165704" cy="461665"/>
          </a:xfrm>
          <a:prstGeom prst="rect">
            <a:avLst/>
          </a:prstGeom>
          <a:noFill/>
        </p:spPr>
        <p:txBody>
          <a:bodyPr wrap="none" rtlCol="0">
            <a:spAutoFit/>
          </a:bodyPr>
          <a:lstStyle/>
          <a:p>
            <a:r>
              <a:rPr kumimoji="1" lang="en-US" altLang="ja-JP" sz="2400" b="1" dirty="0" smtClean="0"/>
              <a:t>@600 K</a:t>
            </a:r>
            <a:endParaRPr kumimoji="1" lang="ja-JP" altLang="en-US" sz="24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241581" y="258092"/>
            <a:ext cx="72008" cy="648072"/>
          </a:xfrm>
          <a:prstGeom prst="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92D050"/>
              </a:solidFill>
            </a:endParaRPr>
          </a:p>
        </p:txBody>
      </p:sp>
      <p:sp>
        <p:nvSpPr>
          <p:cNvPr id="3" name="テキスト ボックス 2"/>
          <p:cNvSpPr txBox="1"/>
          <p:nvPr/>
        </p:nvSpPr>
        <p:spPr>
          <a:xfrm>
            <a:off x="373502" y="258963"/>
            <a:ext cx="4280659" cy="646331"/>
          </a:xfrm>
          <a:prstGeom prst="rect">
            <a:avLst/>
          </a:prstGeom>
          <a:noFill/>
        </p:spPr>
        <p:txBody>
          <a:bodyPr wrap="none" rtlCol="0">
            <a:spAutoFit/>
          </a:bodyPr>
          <a:lstStyle/>
          <a:p>
            <a:r>
              <a:rPr kumimoji="1" lang="en-US" altLang="ja-JP" sz="3600" b="1" dirty="0" smtClean="0"/>
              <a:t>Research background</a:t>
            </a:r>
            <a:endParaRPr kumimoji="1" lang="ja-JP" altLang="en-US" sz="3600" b="1" dirty="0"/>
          </a:p>
        </p:txBody>
      </p:sp>
      <p:sp>
        <p:nvSpPr>
          <p:cNvPr id="7" name="テキスト ボックス 6"/>
          <p:cNvSpPr txBox="1"/>
          <p:nvPr/>
        </p:nvSpPr>
        <p:spPr>
          <a:xfrm>
            <a:off x="4830215" y="6429483"/>
            <a:ext cx="4255589" cy="369332"/>
          </a:xfrm>
          <a:prstGeom prst="rect">
            <a:avLst/>
          </a:prstGeom>
          <a:noFill/>
        </p:spPr>
        <p:txBody>
          <a:bodyPr wrap="none" rtlCol="0">
            <a:spAutoFit/>
          </a:bodyPr>
          <a:lstStyle/>
          <a:p>
            <a:r>
              <a:rPr lang="en-US" altLang="ja-JP" b="1" i="1" dirty="0" smtClean="0">
                <a:solidFill>
                  <a:srgbClr val="002060"/>
                </a:solidFill>
              </a:rPr>
              <a:t>The illustration is gifted from Dr. Barberot.</a:t>
            </a:r>
            <a:endParaRPr kumimoji="1" lang="ja-JP" altLang="en-US" b="1" i="1" dirty="0">
              <a:solidFill>
                <a:srgbClr val="002060"/>
              </a:solidFill>
            </a:endParaRPr>
          </a:p>
        </p:txBody>
      </p:sp>
      <p:pic>
        <p:nvPicPr>
          <p:cNvPr id="8" name="Image 1"/>
          <p:cNvPicPr/>
          <p:nvPr/>
        </p:nvPicPr>
        <p:blipFill>
          <a:blip r:embed="rId2"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ps="http://schemas.microsoft.com/office/word/2010/wordprocessingShape" xmlns:wpi="http://schemas.microsoft.com/office/word/2010/wordprocessingInk" xmlns:wpg="http://schemas.microsoft.com/office/word/2010/wordprocessingGroup" xmlns:w15="http://schemas.microsoft.com/office/word/2012/wordml"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pic="http://schemas.openxmlformats.org/drawingml/2006/picture" xmlns:lc="http://schemas.openxmlformats.org/drawingml/2006/lockedCanvas" val="0"/>
              </a:ext>
            </a:extLst>
          </a:blip>
          <a:stretch>
            <a:fillRect/>
          </a:stretch>
        </p:blipFill>
        <p:spPr>
          <a:xfrm>
            <a:off x="251520" y="1628800"/>
            <a:ext cx="3250299" cy="3146928"/>
          </a:xfrm>
          <a:prstGeom prst="rect">
            <a:avLst/>
          </a:prstGeom>
        </p:spPr>
      </p:pic>
      <p:sp>
        <p:nvSpPr>
          <p:cNvPr id="6" name="テキスト ボックス 5"/>
          <p:cNvSpPr txBox="1"/>
          <p:nvPr/>
        </p:nvSpPr>
        <p:spPr>
          <a:xfrm>
            <a:off x="3688026" y="1268760"/>
            <a:ext cx="4896544" cy="4893647"/>
          </a:xfrm>
          <a:prstGeom prst="rect">
            <a:avLst/>
          </a:prstGeom>
          <a:noFill/>
        </p:spPr>
        <p:txBody>
          <a:bodyPr wrap="square" rtlCol="0">
            <a:spAutoFit/>
          </a:bodyPr>
          <a:lstStyle/>
          <a:p>
            <a:pPr marL="268288" indent="-268288" algn="just">
              <a:buFont typeface="Wingdings" pitchFamily="2" charset="2"/>
              <a:buChar char="l"/>
            </a:pPr>
            <a:r>
              <a:rPr kumimoji="1" lang="en-US" altLang="ja-JP" sz="2400" dirty="0" smtClean="0"/>
              <a:t>Enzyme catalyzed polymerization reaction has drawn attention in the field of green chemistry</a:t>
            </a:r>
          </a:p>
          <a:p>
            <a:pPr marL="268288" indent="-268288" algn="just">
              <a:buFont typeface="Wingdings" pitchFamily="2" charset="2"/>
              <a:buChar char="l"/>
            </a:pPr>
            <a:r>
              <a:rPr kumimoji="1" lang="en-US" altLang="ja-JP" sz="2400" i="1" dirty="0" smtClean="0"/>
              <a:t>Candida </a:t>
            </a:r>
            <a:r>
              <a:rPr kumimoji="1" lang="en-US" altLang="ja-JP" sz="2400" i="1" dirty="0" err="1" smtClean="0"/>
              <a:t>Antarica</a:t>
            </a:r>
            <a:r>
              <a:rPr kumimoji="1" lang="en-US" altLang="ja-JP" sz="2400" i="1" dirty="0" smtClean="0"/>
              <a:t> </a:t>
            </a:r>
            <a:r>
              <a:rPr kumimoji="1" lang="en-US" altLang="ja-JP" sz="2400" dirty="0" err="1" smtClean="0"/>
              <a:t>Libase</a:t>
            </a:r>
            <a:r>
              <a:rPr kumimoji="1" lang="en-US" altLang="ja-JP" sz="2400" dirty="0" smtClean="0"/>
              <a:t> B (CALB) has long been studied in this purpose</a:t>
            </a:r>
          </a:p>
          <a:p>
            <a:pPr marL="268288" indent="-268288" algn="just">
              <a:buFont typeface="Wingdings" pitchFamily="2" charset="2"/>
              <a:buChar char="l"/>
            </a:pPr>
            <a:r>
              <a:rPr lang="en-US" altLang="ja-JP" sz="2400" dirty="0" smtClean="0"/>
              <a:t>This enzyme catalyzes polymerization of </a:t>
            </a:r>
            <a:r>
              <a:rPr lang="en-US" altLang="ja-JP" sz="2400" dirty="0" smtClean="0">
                <a:latin typeface="Symbol" pitchFamily="18" charset="2"/>
              </a:rPr>
              <a:t>b</a:t>
            </a:r>
            <a:r>
              <a:rPr lang="en-US" altLang="ja-JP" sz="2400" dirty="0" smtClean="0"/>
              <a:t>-</a:t>
            </a:r>
            <a:r>
              <a:rPr lang="en-US" altLang="ja-JP" sz="2400" dirty="0" err="1" smtClean="0"/>
              <a:t>lactam</a:t>
            </a:r>
            <a:r>
              <a:rPr lang="en-US" altLang="ja-JP" sz="2400" dirty="0" smtClean="0"/>
              <a:t> to generate poly(</a:t>
            </a:r>
            <a:r>
              <a:rPr lang="en-US" altLang="ja-JP" sz="2400" dirty="0" smtClean="0">
                <a:latin typeface="Symbol" pitchFamily="18" charset="2"/>
              </a:rPr>
              <a:t>b</a:t>
            </a:r>
            <a:r>
              <a:rPr lang="en-US" altLang="ja-JP" sz="2400" dirty="0" smtClean="0"/>
              <a:t>-</a:t>
            </a:r>
            <a:r>
              <a:rPr lang="en-US" altLang="ja-JP" sz="2400" dirty="0" err="1" smtClean="0"/>
              <a:t>alanine</a:t>
            </a:r>
            <a:r>
              <a:rPr lang="en-US" altLang="ja-JP" sz="2400" dirty="0" smtClean="0"/>
              <a:t>), nylon-3</a:t>
            </a:r>
          </a:p>
          <a:p>
            <a:pPr marL="268288" indent="-268288" algn="just">
              <a:buFont typeface="Wingdings" pitchFamily="2" charset="2"/>
              <a:buChar char="l"/>
            </a:pPr>
            <a:r>
              <a:rPr kumimoji="1" lang="en-US" altLang="ja-JP" sz="2400" dirty="0" smtClean="0"/>
              <a:t>However, this reaction system has rooms to be improved because the product </a:t>
            </a:r>
            <a:r>
              <a:rPr lang="en-US" altLang="ja-JP" sz="2400" dirty="0" smtClean="0"/>
              <a:t>do not satisfy industrial quality, as for the length and yield</a:t>
            </a:r>
            <a:endParaRPr kumimoji="1" lang="ja-JP" altLang="en-US"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241581" y="258092"/>
            <a:ext cx="72008" cy="648072"/>
          </a:xfrm>
          <a:prstGeom prst="rect">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92D050"/>
              </a:solidFill>
            </a:endParaRPr>
          </a:p>
        </p:txBody>
      </p:sp>
      <p:sp>
        <p:nvSpPr>
          <p:cNvPr id="3" name="テキスト ボックス 2"/>
          <p:cNvSpPr txBox="1"/>
          <p:nvPr/>
        </p:nvSpPr>
        <p:spPr>
          <a:xfrm>
            <a:off x="373502" y="258963"/>
            <a:ext cx="4223849" cy="646331"/>
          </a:xfrm>
          <a:prstGeom prst="rect">
            <a:avLst/>
          </a:prstGeom>
          <a:noFill/>
        </p:spPr>
        <p:txBody>
          <a:bodyPr wrap="none" rtlCol="0">
            <a:spAutoFit/>
          </a:bodyPr>
          <a:lstStyle/>
          <a:p>
            <a:r>
              <a:rPr kumimoji="1" lang="en-US" altLang="ja-JP" sz="3600" b="1" dirty="0" smtClean="0"/>
              <a:t>Purpose of thi</a:t>
            </a:r>
            <a:r>
              <a:rPr lang="en-US" altLang="ja-JP" sz="3600" b="1" dirty="0" smtClean="0"/>
              <a:t>s study</a:t>
            </a:r>
            <a:endParaRPr kumimoji="1" lang="ja-JP" altLang="en-US" sz="3600" b="1" dirty="0"/>
          </a:p>
        </p:txBody>
      </p:sp>
      <p:sp>
        <p:nvSpPr>
          <p:cNvPr id="5" name="テキスト ボックス 4"/>
          <p:cNvSpPr txBox="1"/>
          <p:nvPr/>
        </p:nvSpPr>
        <p:spPr>
          <a:xfrm>
            <a:off x="569369" y="1268760"/>
            <a:ext cx="7992888" cy="3662541"/>
          </a:xfrm>
          <a:prstGeom prst="rect">
            <a:avLst/>
          </a:prstGeom>
          <a:noFill/>
        </p:spPr>
        <p:txBody>
          <a:bodyPr wrap="square" rtlCol="0">
            <a:spAutoFit/>
          </a:bodyPr>
          <a:lstStyle/>
          <a:p>
            <a:pPr algn="just"/>
            <a:r>
              <a:rPr lang="en-US" altLang="ja-JP" sz="3200" b="1" dirty="0"/>
              <a:t>A Big Problem</a:t>
            </a:r>
            <a:endParaRPr lang="ja-JP" altLang="ja-JP" sz="3200" dirty="0"/>
          </a:p>
          <a:p>
            <a:pPr algn="just"/>
            <a:r>
              <a:rPr lang="en-US" altLang="ja-JP" sz="2800" dirty="0"/>
              <a:t>‘How can we synthesize longer polymer with higher yield?’</a:t>
            </a:r>
            <a:endParaRPr lang="ja-JP" altLang="ja-JP" sz="2800" dirty="0"/>
          </a:p>
          <a:p>
            <a:pPr algn="just"/>
            <a:r>
              <a:rPr lang="en-US" altLang="ja-JP" sz="2800" dirty="0"/>
              <a:t> </a:t>
            </a:r>
            <a:r>
              <a:rPr lang="ja-JP" altLang="en-US" sz="1400" dirty="0" smtClean="0"/>
              <a:t>　</a:t>
            </a:r>
            <a:endParaRPr lang="ja-JP" altLang="ja-JP" sz="1400" dirty="0"/>
          </a:p>
          <a:p>
            <a:pPr algn="just"/>
            <a:r>
              <a:rPr lang="en-US" altLang="ja-JP" sz="3200" b="1" dirty="0"/>
              <a:t>How to address </a:t>
            </a:r>
            <a:r>
              <a:rPr lang="en-US" altLang="ja-JP" sz="3200" b="1" dirty="0" smtClean="0"/>
              <a:t>the problem?</a:t>
            </a:r>
            <a:endParaRPr lang="ja-JP" altLang="ja-JP" sz="3200" dirty="0"/>
          </a:p>
          <a:p>
            <a:pPr algn="just"/>
            <a:r>
              <a:rPr lang="en-US" altLang="ja-JP" sz="2800" dirty="0"/>
              <a:t>If we can answer the following question, we should have a lead to resolve the problem, </a:t>
            </a:r>
            <a:r>
              <a:rPr lang="en-US" altLang="ja-JP" sz="2800" dirty="0" smtClean="0"/>
              <a:t>‘what </a:t>
            </a:r>
            <a:r>
              <a:rPr lang="en-US" altLang="ja-JP" sz="2800" b="1" i="1" dirty="0">
                <a:solidFill>
                  <a:srgbClr val="002060"/>
                </a:solidFill>
              </a:rPr>
              <a:t>factors</a:t>
            </a:r>
            <a:r>
              <a:rPr lang="en-US" altLang="ja-JP" sz="2800" dirty="0"/>
              <a:t> do regulate </a:t>
            </a:r>
            <a:r>
              <a:rPr lang="en-US" altLang="ja-JP" sz="2800" dirty="0" smtClean="0"/>
              <a:t>polymer length, </a:t>
            </a:r>
            <a:r>
              <a:rPr lang="en-US" altLang="ja-JP" sz="2800" dirty="0"/>
              <a:t>and also </a:t>
            </a:r>
            <a:r>
              <a:rPr lang="en-US" altLang="ja-JP" sz="2800" dirty="0" smtClean="0"/>
              <a:t>the yield?’</a:t>
            </a:r>
            <a:endParaRPr lang="ja-JP" altLang="ja-JP" sz="2800" dirty="0"/>
          </a:p>
        </p:txBody>
      </p:sp>
      <p:sp>
        <p:nvSpPr>
          <p:cNvPr id="6" name="スライド番号プレースホルダ 5"/>
          <p:cNvSpPr>
            <a:spLocks noGrp="1"/>
          </p:cNvSpPr>
          <p:nvPr>
            <p:ph type="sldNum" sz="quarter" idx="12"/>
          </p:nvPr>
        </p:nvSpPr>
        <p:spPr/>
        <p:txBody>
          <a:bodyPr/>
          <a:lstStyle/>
          <a:p>
            <a:fld id="{48213906-63B6-45DB-B3DC-7C1E3D316857}" type="slidenum">
              <a:rPr kumimoji="1" lang="ja-JP" altLang="en-US" smtClean="0"/>
              <a:pPr/>
              <a:t>4</a:t>
            </a:fld>
            <a:endParaRPr kumimoji="1" lang="ja-JP" altLang="en-US"/>
          </a:p>
        </p:txBody>
      </p:sp>
      <p:sp>
        <p:nvSpPr>
          <p:cNvPr id="7" name="フッター プレースホルダ 6"/>
          <p:cNvSpPr>
            <a:spLocks noGrp="1"/>
          </p:cNvSpPr>
          <p:nvPr>
            <p:ph type="ftr" sz="quarter" idx="11"/>
          </p:nvPr>
        </p:nvSpPr>
        <p:spPr/>
        <p:txBody>
          <a:bodyPr/>
          <a:lstStyle/>
          <a:p>
            <a:r>
              <a:rPr kumimoji="1" lang="en-US" altLang="ja-JP" smtClean="0"/>
              <a:t>FY2015 4th CREST WS</a:t>
            </a:r>
            <a:endParaRPr kumimoji="1" lang="ja-JP"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41581" y="258092"/>
            <a:ext cx="72008" cy="648072"/>
          </a:xfrm>
          <a:prstGeom prst="rect">
            <a:avLst/>
          </a:prstGeom>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92D050"/>
              </a:solidFill>
            </a:endParaRPr>
          </a:p>
        </p:txBody>
      </p:sp>
      <p:sp>
        <p:nvSpPr>
          <p:cNvPr id="5" name="テキスト ボックス 4"/>
          <p:cNvSpPr txBox="1"/>
          <p:nvPr/>
        </p:nvSpPr>
        <p:spPr>
          <a:xfrm>
            <a:off x="373502" y="258963"/>
            <a:ext cx="3221010" cy="646331"/>
          </a:xfrm>
          <a:prstGeom prst="rect">
            <a:avLst/>
          </a:prstGeom>
          <a:noFill/>
        </p:spPr>
        <p:txBody>
          <a:bodyPr wrap="none" rtlCol="0">
            <a:spAutoFit/>
          </a:bodyPr>
          <a:lstStyle/>
          <a:p>
            <a:r>
              <a:rPr kumimoji="1" lang="en-US" altLang="ja-JP" sz="3600" b="1" dirty="0" smtClean="0"/>
              <a:t>Problem setting</a:t>
            </a:r>
            <a:endParaRPr kumimoji="1" lang="ja-JP" altLang="en-US" sz="3600" b="1" dirty="0"/>
          </a:p>
        </p:txBody>
      </p:sp>
      <p:sp>
        <p:nvSpPr>
          <p:cNvPr id="6" name="正方形/長方形 5"/>
          <p:cNvSpPr/>
          <p:nvPr/>
        </p:nvSpPr>
        <p:spPr>
          <a:xfrm>
            <a:off x="251520" y="1268760"/>
            <a:ext cx="8640960" cy="954107"/>
          </a:xfrm>
          <a:prstGeom prst="rect">
            <a:avLst/>
          </a:prstGeom>
        </p:spPr>
        <p:txBody>
          <a:bodyPr wrap="square">
            <a:spAutoFit/>
          </a:bodyPr>
          <a:lstStyle/>
          <a:p>
            <a:pPr algn="just"/>
            <a:r>
              <a:rPr lang="en-US" altLang="ja-JP" sz="2800" b="1" dirty="0" smtClean="0"/>
              <a:t>The factors should be attributed to (1) supply of monomers and (2) progress of elongation reaction. </a:t>
            </a:r>
          </a:p>
        </p:txBody>
      </p:sp>
      <p:sp>
        <p:nvSpPr>
          <p:cNvPr id="26" name="テキスト ボックス 25"/>
          <p:cNvSpPr txBox="1"/>
          <p:nvPr/>
        </p:nvSpPr>
        <p:spPr>
          <a:xfrm>
            <a:off x="4830215" y="6429483"/>
            <a:ext cx="4255589" cy="369332"/>
          </a:xfrm>
          <a:prstGeom prst="rect">
            <a:avLst/>
          </a:prstGeom>
          <a:noFill/>
        </p:spPr>
        <p:txBody>
          <a:bodyPr wrap="none" rtlCol="0">
            <a:spAutoFit/>
          </a:bodyPr>
          <a:lstStyle/>
          <a:p>
            <a:r>
              <a:rPr lang="en-US" altLang="ja-JP" b="1" i="1" dirty="0" smtClean="0">
                <a:solidFill>
                  <a:srgbClr val="002060"/>
                </a:solidFill>
              </a:rPr>
              <a:t>The illustration is gifted from Dr. Barberot.</a:t>
            </a:r>
            <a:endParaRPr kumimoji="1" lang="ja-JP" altLang="en-US" b="1" i="1" dirty="0">
              <a:solidFill>
                <a:srgbClr val="002060"/>
              </a:solidFill>
            </a:endParaRPr>
          </a:p>
        </p:txBody>
      </p:sp>
      <p:pic>
        <p:nvPicPr>
          <p:cNvPr id="33" name="Image 2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13589" y="2790034"/>
            <a:ext cx="8409614" cy="3201437"/>
          </a:xfrm>
          <a:prstGeom prst="rect">
            <a:avLst/>
          </a:prstGeom>
          <a:ln w="38100" cap="sq">
            <a:noFill/>
            <a:prstDash val="solid"/>
            <a:miter lim="800000"/>
          </a:ln>
          <a:effectLst/>
        </p:spPr>
      </p:pic>
      <p:sp>
        <p:nvSpPr>
          <p:cNvPr id="34" name="ZoneTexte 24"/>
          <p:cNvSpPr txBox="1"/>
          <p:nvPr/>
        </p:nvSpPr>
        <p:spPr>
          <a:xfrm>
            <a:off x="1875946" y="3437989"/>
            <a:ext cx="828016" cy="400110"/>
          </a:xfrm>
          <a:prstGeom prst="rect">
            <a:avLst/>
          </a:prstGeom>
          <a:noFill/>
        </p:spPr>
        <p:txBody>
          <a:bodyPr wrap="square" rtlCol="0">
            <a:spAutoFit/>
          </a:bodyPr>
          <a:lstStyle/>
          <a:p>
            <a:pPr algn="ctr"/>
            <a:r>
              <a:rPr lang="en-US" sz="1000" b="1" dirty="0" smtClean="0">
                <a:latin typeface="Times New Roman" panose="02020603050405020304" pitchFamily="18" charset="0"/>
                <a:cs typeface="Times New Roman" panose="02020603050405020304" pitchFamily="18" charset="0"/>
              </a:rPr>
              <a:t>21.71 </a:t>
            </a:r>
          </a:p>
          <a:p>
            <a:pPr algn="ctr"/>
            <a:r>
              <a:rPr lang="en-US" sz="1000" b="1" dirty="0" smtClean="0">
                <a:latin typeface="Times New Roman" panose="02020603050405020304" pitchFamily="18" charset="0"/>
                <a:cs typeface="Times New Roman" panose="02020603050405020304" pitchFamily="18" charset="0"/>
              </a:rPr>
              <a:t>[kcal/mol]</a:t>
            </a:r>
            <a:endParaRPr lang="en-US" sz="1000" b="1" baseline="30000" dirty="0">
              <a:latin typeface="Times New Roman" panose="02020603050405020304" pitchFamily="18" charset="0"/>
              <a:cs typeface="Times New Roman" panose="02020603050405020304" pitchFamily="18" charset="0"/>
            </a:endParaRPr>
          </a:p>
        </p:txBody>
      </p:sp>
      <p:sp>
        <p:nvSpPr>
          <p:cNvPr id="35" name="ZoneTexte 25"/>
          <p:cNvSpPr txBox="1"/>
          <p:nvPr/>
        </p:nvSpPr>
        <p:spPr>
          <a:xfrm>
            <a:off x="7042707" y="4871181"/>
            <a:ext cx="764869" cy="400110"/>
          </a:xfrm>
          <a:prstGeom prst="rect">
            <a:avLst/>
          </a:prstGeom>
          <a:noFill/>
        </p:spPr>
        <p:txBody>
          <a:bodyPr wrap="square" rtlCol="0">
            <a:spAutoFit/>
          </a:bodyPr>
          <a:lstStyle/>
          <a:p>
            <a:pPr algn="ctr"/>
            <a:r>
              <a:rPr lang="en-US" sz="1000" b="1" dirty="0" smtClean="0">
                <a:latin typeface="Times New Roman" panose="02020603050405020304" pitchFamily="18" charset="0"/>
                <a:cs typeface="Times New Roman" panose="02020603050405020304" pitchFamily="18" charset="0"/>
              </a:rPr>
              <a:t>19.82</a:t>
            </a:r>
          </a:p>
          <a:p>
            <a:pPr algn="ctr"/>
            <a:r>
              <a:rPr lang="en-US" sz="1000" b="1" dirty="0" smtClean="0">
                <a:latin typeface="Times New Roman" panose="02020603050405020304" pitchFamily="18" charset="0"/>
                <a:cs typeface="Times New Roman" panose="02020603050405020304" pitchFamily="18" charset="0"/>
              </a:rPr>
              <a:t>[kcal/mol]</a:t>
            </a:r>
            <a:endParaRPr lang="en-US" sz="1000" b="1" dirty="0">
              <a:latin typeface="Times New Roman" panose="02020603050405020304" pitchFamily="18" charset="0"/>
              <a:cs typeface="Times New Roman" panose="02020603050405020304" pitchFamily="18" charset="0"/>
            </a:endParaRPr>
          </a:p>
        </p:txBody>
      </p:sp>
      <p:sp>
        <p:nvSpPr>
          <p:cNvPr id="36" name="ZoneTexte 26"/>
          <p:cNvSpPr txBox="1"/>
          <p:nvPr/>
        </p:nvSpPr>
        <p:spPr>
          <a:xfrm>
            <a:off x="7997315" y="4864720"/>
            <a:ext cx="823662" cy="400110"/>
          </a:xfrm>
          <a:prstGeom prst="rect">
            <a:avLst/>
          </a:prstGeom>
          <a:noFill/>
        </p:spPr>
        <p:txBody>
          <a:bodyPr wrap="square" rtlCol="0">
            <a:spAutoFit/>
          </a:bodyPr>
          <a:lstStyle/>
          <a:p>
            <a:pPr algn="ctr"/>
            <a:r>
              <a:rPr lang="en-US" sz="1000" b="1" dirty="0" smtClean="0">
                <a:latin typeface="Times New Roman" panose="02020603050405020304" pitchFamily="18" charset="0"/>
                <a:cs typeface="Times New Roman" panose="02020603050405020304" pitchFamily="18" charset="0"/>
              </a:rPr>
              <a:t>15.23 [kcal/mol]</a:t>
            </a:r>
            <a:endParaRPr lang="en-US" sz="1000" b="1" baseline="30000" dirty="0">
              <a:latin typeface="Times New Roman" panose="02020603050405020304" pitchFamily="18" charset="0"/>
              <a:cs typeface="Times New Roman" panose="02020603050405020304" pitchFamily="18" charset="0"/>
            </a:endParaRPr>
          </a:p>
        </p:txBody>
      </p:sp>
      <p:sp>
        <p:nvSpPr>
          <p:cNvPr id="37" name="ZoneTexte 27"/>
          <p:cNvSpPr txBox="1"/>
          <p:nvPr/>
        </p:nvSpPr>
        <p:spPr>
          <a:xfrm>
            <a:off x="2393960" y="5221382"/>
            <a:ext cx="760228" cy="400110"/>
          </a:xfrm>
          <a:prstGeom prst="rect">
            <a:avLst/>
          </a:prstGeom>
          <a:noFill/>
        </p:spPr>
        <p:txBody>
          <a:bodyPr wrap="square" rtlCol="0">
            <a:spAutoFit/>
          </a:bodyPr>
          <a:lstStyle/>
          <a:p>
            <a:pPr algn="ctr"/>
            <a:r>
              <a:rPr lang="en-US" sz="1000" b="1" dirty="0" smtClean="0">
                <a:latin typeface="Times New Roman" panose="02020603050405020304" pitchFamily="18" charset="0"/>
                <a:cs typeface="Times New Roman" panose="02020603050405020304" pitchFamily="18" charset="0"/>
              </a:rPr>
              <a:t>41.56 [kcal/mol]</a:t>
            </a:r>
            <a:endParaRPr lang="en-US" sz="1000" b="1" baseline="30000" dirty="0">
              <a:latin typeface="Times New Roman" panose="02020603050405020304" pitchFamily="18" charset="0"/>
              <a:cs typeface="Times New Roman" panose="02020603050405020304" pitchFamily="18" charset="0"/>
            </a:endParaRPr>
          </a:p>
        </p:txBody>
      </p:sp>
      <p:sp>
        <p:nvSpPr>
          <p:cNvPr id="38" name="ZoneTexte 28"/>
          <p:cNvSpPr txBox="1"/>
          <p:nvPr/>
        </p:nvSpPr>
        <p:spPr>
          <a:xfrm>
            <a:off x="4945686" y="4871181"/>
            <a:ext cx="879935" cy="400110"/>
          </a:xfrm>
          <a:prstGeom prst="rect">
            <a:avLst/>
          </a:prstGeom>
          <a:noFill/>
        </p:spPr>
        <p:txBody>
          <a:bodyPr wrap="square" rtlCol="0">
            <a:spAutoFit/>
          </a:bodyPr>
          <a:lstStyle/>
          <a:p>
            <a:pPr algn="ctr"/>
            <a:r>
              <a:rPr lang="en-US" sz="1000" b="1" dirty="0" smtClean="0">
                <a:latin typeface="Times New Roman" panose="02020603050405020304" pitchFamily="18" charset="0"/>
                <a:cs typeface="Times New Roman" panose="02020603050405020304" pitchFamily="18" charset="0"/>
              </a:rPr>
              <a:t>33.70 [kcal/mol]</a:t>
            </a:r>
            <a:endParaRPr lang="en-US" sz="1000" b="1" baseline="30000" dirty="0">
              <a:latin typeface="Times New Roman" panose="02020603050405020304" pitchFamily="18" charset="0"/>
              <a:cs typeface="Times New Roman" panose="02020603050405020304" pitchFamily="18" charset="0"/>
            </a:endParaRPr>
          </a:p>
        </p:txBody>
      </p:sp>
      <p:sp>
        <p:nvSpPr>
          <p:cNvPr id="41" name="ZoneTexte 31"/>
          <p:cNvSpPr txBox="1"/>
          <p:nvPr/>
        </p:nvSpPr>
        <p:spPr>
          <a:xfrm>
            <a:off x="3663857" y="3653907"/>
            <a:ext cx="764869" cy="400110"/>
          </a:xfrm>
          <a:prstGeom prst="rect">
            <a:avLst/>
          </a:prstGeom>
          <a:noFill/>
        </p:spPr>
        <p:txBody>
          <a:bodyPr wrap="square" rtlCol="0">
            <a:spAutoFit/>
          </a:bodyPr>
          <a:lstStyle/>
          <a:p>
            <a:pPr algn="ctr"/>
            <a:r>
              <a:rPr lang="en-US" sz="1000" b="1" dirty="0" smtClean="0">
                <a:latin typeface="Times New Roman" panose="02020603050405020304" pitchFamily="18" charset="0"/>
                <a:cs typeface="Times New Roman" panose="02020603050405020304" pitchFamily="18" charset="0"/>
              </a:rPr>
              <a:t>19.82</a:t>
            </a:r>
          </a:p>
          <a:p>
            <a:pPr algn="ctr"/>
            <a:r>
              <a:rPr lang="en-US" sz="1000" b="1" dirty="0" smtClean="0">
                <a:latin typeface="Times New Roman" panose="02020603050405020304" pitchFamily="18" charset="0"/>
                <a:cs typeface="Times New Roman" panose="02020603050405020304" pitchFamily="18" charset="0"/>
              </a:rPr>
              <a:t>[kcal/mol]</a:t>
            </a:r>
            <a:endParaRPr lang="en-US" sz="1000" b="1" dirty="0">
              <a:latin typeface="Times New Roman" panose="02020603050405020304" pitchFamily="18" charset="0"/>
              <a:cs typeface="Times New Roman" panose="02020603050405020304" pitchFamily="18" charset="0"/>
            </a:endParaRPr>
          </a:p>
        </p:txBody>
      </p:sp>
      <p:sp>
        <p:nvSpPr>
          <p:cNvPr id="43" name="円/楕円 42"/>
          <p:cNvSpPr/>
          <p:nvPr/>
        </p:nvSpPr>
        <p:spPr>
          <a:xfrm rot="1124703">
            <a:off x="893388" y="2228222"/>
            <a:ext cx="3644528" cy="417646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円/楕円 43"/>
          <p:cNvSpPr/>
          <p:nvPr/>
        </p:nvSpPr>
        <p:spPr>
          <a:xfrm rot="1124703">
            <a:off x="4562535" y="2685532"/>
            <a:ext cx="4439649" cy="3708003"/>
          </a:xfrm>
          <a:prstGeom prst="ellipse">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611560" y="538741"/>
            <a:ext cx="7920880" cy="1077218"/>
          </a:xfrm>
          <a:prstGeom prst="rect">
            <a:avLst/>
          </a:prstGeom>
        </p:spPr>
        <p:txBody>
          <a:bodyPr wrap="square">
            <a:spAutoFit/>
          </a:bodyPr>
          <a:lstStyle/>
          <a:p>
            <a:pPr algn="just"/>
            <a:r>
              <a:rPr lang="en-US" altLang="ja-JP" sz="3200" b="1" i="1" dirty="0" smtClean="0">
                <a:effectLst>
                  <a:outerShdw blurRad="38100" dist="38100" dir="2700000" algn="tl">
                    <a:srgbClr val="000000">
                      <a:alpha val="43137"/>
                    </a:srgbClr>
                  </a:outerShdw>
                </a:effectLst>
              </a:rPr>
              <a:t>Polymer length must influence each of these two factors discussed above.</a:t>
            </a:r>
            <a:endParaRPr lang="ja-JP" altLang="ja-JP" sz="3200" b="1" i="1" dirty="0" smtClean="0">
              <a:solidFill>
                <a:schemeClr val="bg1">
                  <a:lumMod val="85000"/>
                </a:schemeClr>
              </a:solidFill>
              <a:effectLst>
                <a:outerShdw blurRad="38100" dist="38100" dir="2700000" algn="tl">
                  <a:srgbClr val="000000">
                    <a:alpha val="43137"/>
                  </a:srgbClr>
                </a:outerShdw>
              </a:effectLst>
            </a:endParaRPr>
          </a:p>
        </p:txBody>
      </p:sp>
      <p:sp>
        <p:nvSpPr>
          <p:cNvPr id="5" name="スライド番号プレースホルダ 4"/>
          <p:cNvSpPr>
            <a:spLocks noGrp="1"/>
          </p:cNvSpPr>
          <p:nvPr>
            <p:ph type="sldNum" sz="quarter" idx="12"/>
          </p:nvPr>
        </p:nvSpPr>
        <p:spPr/>
        <p:txBody>
          <a:bodyPr/>
          <a:lstStyle/>
          <a:p>
            <a:fld id="{48213906-63B6-45DB-B3DC-7C1E3D316857}" type="slidenum">
              <a:rPr kumimoji="1" lang="ja-JP" altLang="en-US" smtClean="0"/>
              <a:pPr/>
              <a:t>6</a:t>
            </a:fld>
            <a:endParaRPr kumimoji="1" lang="ja-JP" altLang="en-US"/>
          </a:p>
        </p:txBody>
      </p:sp>
      <p:sp>
        <p:nvSpPr>
          <p:cNvPr id="6" name="フッター プレースホルダ 5"/>
          <p:cNvSpPr>
            <a:spLocks noGrp="1"/>
          </p:cNvSpPr>
          <p:nvPr>
            <p:ph type="ftr" sz="quarter" idx="11"/>
          </p:nvPr>
        </p:nvSpPr>
        <p:spPr/>
        <p:txBody>
          <a:bodyPr/>
          <a:lstStyle/>
          <a:p>
            <a:r>
              <a:rPr kumimoji="1" lang="en-US" altLang="ja-JP" smtClean="0"/>
              <a:t>FY2015 4th CREST WS</a:t>
            </a:r>
            <a:endParaRPr kumimoji="1" lang="ja-JP" altLang="en-US"/>
          </a:p>
        </p:txBody>
      </p:sp>
      <p:sp>
        <p:nvSpPr>
          <p:cNvPr id="7" name="ストライプ矢印 6"/>
          <p:cNvSpPr/>
          <p:nvPr/>
        </p:nvSpPr>
        <p:spPr>
          <a:xfrm rot="9853209">
            <a:off x="2932039" y="2627341"/>
            <a:ext cx="526360" cy="484632"/>
          </a:xfrm>
          <a:prstGeom prst="stripedRightArrow">
            <a:avLst>
              <a:gd name="adj1" fmla="val 28388"/>
              <a:gd name="adj2" fmla="val 50000"/>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ストライプ矢印 8"/>
          <p:cNvSpPr/>
          <p:nvPr/>
        </p:nvSpPr>
        <p:spPr>
          <a:xfrm rot="11732584">
            <a:off x="2957454" y="3328681"/>
            <a:ext cx="526360" cy="382610"/>
          </a:xfrm>
          <a:prstGeom prst="stripedRightArrow">
            <a:avLst>
              <a:gd name="adj1" fmla="val 28388"/>
              <a:gd name="adj2" fmla="val 50000"/>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0" name="グループ化 9"/>
          <p:cNvGrpSpPr/>
          <p:nvPr/>
        </p:nvGrpSpPr>
        <p:grpSpPr>
          <a:xfrm>
            <a:off x="1403648" y="2302769"/>
            <a:ext cx="1944216" cy="1944216"/>
            <a:chOff x="208441" y="1261175"/>
            <a:chExt cx="1944216" cy="1944216"/>
          </a:xfrm>
        </p:grpSpPr>
        <p:sp>
          <p:nvSpPr>
            <p:cNvPr id="11" name="パイ 10"/>
            <p:cNvSpPr/>
            <p:nvPr/>
          </p:nvSpPr>
          <p:spPr>
            <a:xfrm rot="21230429">
              <a:off x="208441" y="1261175"/>
              <a:ext cx="1944216" cy="1944216"/>
            </a:xfrm>
            <a:prstGeom prst="pie">
              <a:avLst>
                <a:gd name="adj1" fmla="val 2380934"/>
                <a:gd name="adj2" fmla="val 19307215"/>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12" name="テキスト ボックス 11"/>
            <p:cNvSpPr txBox="1"/>
            <p:nvPr/>
          </p:nvSpPr>
          <p:spPr>
            <a:xfrm>
              <a:off x="593255" y="2022295"/>
              <a:ext cx="1088760" cy="369332"/>
            </a:xfrm>
            <a:prstGeom prst="rect">
              <a:avLst/>
            </a:prstGeom>
            <a:noFill/>
          </p:spPr>
          <p:txBody>
            <a:bodyPr wrap="none" rtlCol="0">
              <a:spAutoFit/>
            </a:bodyPr>
            <a:lstStyle/>
            <a:p>
              <a:r>
                <a:rPr kumimoji="1" lang="en-US" altLang="ja-JP" dirty="0" smtClean="0"/>
                <a:t>Ser</a:t>
              </a:r>
              <a:r>
                <a:rPr kumimoji="1" lang="en-US" altLang="ja-JP" baseline="30000" dirty="0" smtClean="0"/>
                <a:t>105</a:t>
              </a:r>
              <a:r>
                <a:rPr kumimoji="1" lang="en-US" altLang="ja-JP" dirty="0" smtClean="0"/>
                <a:t>-OH</a:t>
              </a:r>
              <a:endParaRPr kumimoji="1" lang="ja-JP" altLang="en-US" dirty="0"/>
            </a:p>
          </p:txBody>
        </p:sp>
      </p:grpSp>
      <p:grpSp>
        <p:nvGrpSpPr>
          <p:cNvPr id="13" name="グループ化 12"/>
          <p:cNvGrpSpPr/>
          <p:nvPr/>
        </p:nvGrpSpPr>
        <p:grpSpPr>
          <a:xfrm>
            <a:off x="3625957" y="2608817"/>
            <a:ext cx="308217" cy="270016"/>
            <a:chOff x="3151718" y="1412776"/>
            <a:chExt cx="308217" cy="270016"/>
          </a:xfrm>
        </p:grpSpPr>
        <p:sp>
          <p:nvSpPr>
            <p:cNvPr id="14" name="円/楕円 13"/>
            <p:cNvSpPr/>
            <p:nvPr/>
          </p:nvSpPr>
          <p:spPr>
            <a:xfrm>
              <a:off x="3203848" y="1412776"/>
              <a:ext cx="216024" cy="21602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円/楕円 14"/>
            <p:cNvSpPr/>
            <p:nvPr/>
          </p:nvSpPr>
          <p:spPr>
            <a:xfrm flipH="1">
              <a:off x="3151718" y="1544418"/>
              <a:ext cx="126000" cy="126000"/>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円/楕円 15"/>
            <p:cNvSpPr/>
            <p:nvPr/>
          </p:nvSpPr>
          <p:spPr>
            <a:xfrm flipH="1">
              <a:off x="3333935" y="1556792"/>
              <a:ext cx="126000" cy="126000"/>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7" name="正方形/長方形 16"/>
          <p:cNvSpPr/>
          <p:nvPr/>
        </p:nvSpPr>
        <p:spPr>
          <a:xfrm>
            <a:off x="3594012" y="3552803"/>
            <a:ext cx="288032" cy="28803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8" name="グループ化 17"/>
          <p:cNvGrpSpPr/>
          <p:nvPr/>
        </p:nvGrpSpPr>
        <p:grpSpPr>
          <a:xfrm>
            <a:off x="5580112" y="2348880"/>
            <a:ext cx="1944216" cy="1944216"/>
            <a:chOff x="208441" y="1261175"/>
            <a:chExt cx="1944216" cy="1944216"/>
          </a:xfrm>
        </p:grpSpPr>
        <p:sp>
          <p:nvSpPr>
            <p:cNvPr id="19" name="パイ 18"/>
            <p:cNvSpPr/>
            <p:nvPr/>
          </p:nvSpPr>
          <p:spPr>
            <a:xfrm rot="21230429">
              <a:off x="208441" y="1261175"/>
              <a:ext cx="1944216" cy="1944216"/>
            </a:xfrm>
            <a:prstGeom prst="pie">
              <a:avLst>
                <a:gd name="adj1" fmla="val 2380934"/>
                <a:gd name="adj2" fmla="val 19307215"/>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20" name="テキスト ボックス 19"/>
            <p:cNvSpPr txBox="1"/>
            <p:nvPr/>
          </p:nvSpPr>
          <p:spPr>
            <a:xfrm>
              <a:off x="593255" y="2022295"/>
              <a:ext cx="944489" cy="369332"/>
            </a:xfrm>
            <a:prstGeom prst="rect">
              <a:avLst/>
            </a:prstGeom>
            <a:noFill/>
          </p:spPr>
          <p:txBody>
            <a:bodyPr wrap="none" rtlCol="0">
              <a:spAutoFit/>
            </a:bodyPr>
            <a:lstStyle/>
            <a:p>
              <a:r>
                <a:rPr kumimoji="1" lang="en-US" altLang="ja-JP" dirty="0" smtClean="0"/>
                <a:t>Ser</a:t>
              </a:r>
              <a:r>
                <a:rPr kumimoji="1" lang="en-US" altLang="ja-JP" baseline="30000" dirty="0" smtClean="0"/>
                <a:t>105</a:t>
              </a:r>
              <a:r>
                <a:rPr kumimoji="1" lang="en-US" altLang="ja-JP" dirty="0" smtClean="0"/>
                <a:t>-O</a:t>
              </a:r>
              <a:endParaRPr kumimoji="1" lang="ja-JP" altLang="en-US" dirty="0"/>
            </a:p>
          </p:txBody>
        </p:sp>
      </p:grpSp>
      <p:sp>
        <p:nvSpPr>
          <p:cNvPr id="41" name="ストライプ矢印 40"/>
          <p:cNvSpPr/>
          <p:nvPr/>
        </p:nvSpPr>
        <p:spPr>
          <a:xfrm rot="9853209">
            <a:off x="7340081" y="2486680"/>
            <a:ext cx="526360" cy="306636"/>
          </a:xfrm>
          <a:prstGeom prst="stripedRightArrow">
            <a:avLst>
              <a:gd name="adj1" fmla="val 28388"/>
              <a:gd name="adj2" fmla="val 50000"/>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ストライプ矢印 41"/>
          <p:cNvSpPr/>
          <p:nvPr/>
        </p:nvSpPr>
        <p:spPr>
          <a:xfrm rot="11732584">
            <a:off x="7384174" y="3713102"/>
            <a:ext cx="526360" cy="100657"/>
          </a:xfrm>
          <a:prstGeom prst="stripedRightArrow">
            <a:avLst>
              <a:gd name="adj1" fmla="val 28388"/>
              <a:gd name="adj2" fmla="val 50000"/>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43" name="グループ化 42"/>
          <p:cNvGrpSpPr/>
          <p:nvPr/>
        </p:nvGrpSpPr>
        <p:grpSpPr>
          <a:xfrm>
            <a:off x="8008199" y="2366896"/>
            <a:ext cx="308217" cy="270016"/>
            <a:chOff x="3151718" y="1412776"/>
            <a:chExt cx="308217" cy="270016"/>
          </a:xfrm>
        </p:grpSpPr>
        <p:sp>
          <p:nvSpPr>
            <p:cNvPr id="44" name="円/楕円 43"/>
            <p:cNvSpPr/>
            <p:nvPr/>
          </p:nvSpPr>
          <p:spPr>
            <a:xfrm>
              <a:off x="3203848" y="1412776"/>
              <a:ext cx="216024" cy="21602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円/楕円 44"/>
            <p:cNvSpPr/>
            <p:nvPr/>
          </p:nvSpPr>
          <p:spPr>
            <a:xfrm flipH="1">
              <a:off x="3151718" y="1544418"/>
              <a:ext cx="126000" cy="126000"/>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円/楕円 45"/>
            <p:cNvSpPr/>
            <p:nvPr/>
          </p:nvSpPr>
          <p:spPr>
            <a:xfrm flipH="1">
              <a:off x="3333935" y="1556792"/>
              <a:ext cx="126000" cy="126000"/>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47" name="正方形/長方形 46"/>
          <p:cNvSpPr/>
          <p:nvPr/>
        </p:nvSpPr>
        <p:spPr>
          <a:xfrm>
            <a:off x="8008507" y="3848674"/>
            <a:ext cx="288032" cy="28803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右矢印 52"/>
          <p:cNvSpPr/>
          <p:nvPr/>
        </p:nvSpPr>
        <p:spPr>
          <a:xfrm>
            <a:off x="4283968" y="2924944"/>
            <a:ext cx="936104" cy="648072"/>
          </a:xfrm>
          <a:prstGeom prst="rightArrow">
            <a:avLst>
              <a:gd name="adj1" fmla="val 29491"/>
              <a:gd name="adj2" fmla="val 63196"/>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正方形/長方形 51"/>
          <p:cNvSpPr/>
          <p:nvPr/>
        </p:nvSpPr>
        <p:spPr>
          <a:xfrm>
            <a:off x="251520" y="5013176"/>
            <a:ext cx="8640960" cy="954107"/>
          </a:xfrm>
          <a:prstGeom prst="rect">
            <a:avLst/>
          </a:prstGeom>
        </p:spPr>
        <p:txBody>
          <a:bodyPr wrap="square">
            <a:spAutoFit/>
          </a:bodyPr>
          <a:lstStyle/>
          <a:p>
            <a:pPr algn="just"/>
            <a:r>
              <a:rPr lang="en-US" altLang="ja-JP" sz="2800" b="1" i="1" dirty="0" smtClean="0">
                <a:effectLst>
                  <a:outerShdw blurRad="38100" dist="38100" dir="2700000" algn="tl">
                    <a:srgbClr val="000000">
                      <a:alpha val="43137"/>
                    </a:srgbClr>
                  </a:outerShdw>
                </a:effectLst>
              </a:rPr>
              <a:t>We can examine the effect of polymer length on the reaction by analyzing conformation of the polymer.</a:t>
            </a:r>
          </a:p>
        </p:txBody>
      </p:sp>
      <p:sp>
        <p:nvSpPr>
          <p:cNvPr id="54" name="正方形/長方形 53"/>
          <p:cNvSpPr/>
          <p:nvPr/>
        </p:nvSpPr>
        <p:spPr>
          <a:xfrm>
            <a:off x="3779912" y="4077072"/>
            <a:ext cx="841769" cy="307777"/>
          </a:xfrm>
          <a:prstGeom prst="rect">
            <a:avLst/>
          </a:prstGeom>
          <a:solidFill>
            <a:schemeClr val="bg1"/>
          </a:solidFill>
          <a:ln w="19050">
            <a:solidFill>
              <a:schemeClr val="tx1"/>
            </a:solidFill>
          </a:ln>
        </p:spPr>
        <p:txBody>
          <a:bodyPr wrap="none">
            <a:spAutoFit/>
          </a:bodyPr>
          <a:lstStyle/>
          <a:p>
            <a:r>
              <a:rPr lang="en-US" altLang="ja-JP" sz="1400" b="1" dirty="0" smtClean="0">
                <a:latin typeface="Symbol" pitchFamily="18" charset="2"/>
              </a:rPr>
              <a:t>b</a:t>
            </a:r>
            <a:r>
              <a:rPr lang="en-US" altLang="ja-JP" sz="1400" b="1" dirty="0" smtClean="0"/>
              <a:t>-</a:t>
            </a:r>
            <a:r>
              <a:rPr lang="en-US" altLang="ja-JP" sz="1400" b="1" dirty="0" err="1" smtClean="0"/>
              <a:t>lactam</a:t>
            </a:r>
            <a:endParaRPr lang="ja-JP" altLang="en-US" sz="1400" b="1" dirty="0"/>
          </a:p>
        </p:txBody>
      </p:sp>
      <p:sp>
        <p:nvSpPr>
          <p:cNvPr id="55" name="正方形/長方形 54"/>
          <p:cNvSpPr/>
          <p:nvPr/>
        </p:nvSpPr>
        <p:spPr>
          <a:xfrm>
            <a:off x="7700874" y="3212976"/>
            <a:ext cx="1335622" cy="307777"/>
          </a:xfrm>
          <a:prstGeom prst="rect">
            <a:avLst/>
          </a:prstGeom>
          <a:ln w="19050">
            <a:solidFill>
              <a:schemeClr val="tx1"/>
            </a:solidFill>
          </a:ln>
        </p:spPr>
        <p:style>
          <a:lnRef idx="2">
            <a:schemeClr val="dk1"/>
          </a:lnRef>
          <a:fillRef idx="1">
            <a:schemeClr val="lt1"/>
          </a:fillRef>
          <a:effectRef idx="0">
            <a:schemeClr val="dk1"/>
          </a:effectRef>
          <a:fontRef idx="minor">
            <a:schemeClr val="dk1"/>
          </a:fontRef>
        </p:style>
        <p:txBody>
          <a:bodyPr wrap="none">
            <a:spAutoFit/>
          </a:bodyPr>
          <a:lstStyle/>
          <a:p>
            <a:r>
              <a:rPr lang="en-US" altLang="ja-JP" sz="1400" b="1" dirty="0" smtClean="0">
                <a:cs typeface="Arial" pitchFamily="34" charset="0"/>
              </a:rPr>
              <a:t>Poly</a:t>
            </a:r>
            <a:r>
              <a:rPr lang="en-US" altLang="ja-JP" sz="1400" b="1" dirty="0" smtClean="0">
                <a:latin typeface="Symbol" pitchFamily="18" charset="2"/>
              </a:rPr>
              <a:t>(b</a:t>
            </a:r>
            <a:r>
              <a:rPr lang="en-US" altLang="ja-JP" sz="1400" b="1" dirty="0" smtClean="0"/>
              <a:t>-</a:t>
            </a:r>
            <a:r>
              <a:rPr lang="en-US" altLang="ja-JP" sz="1400" b="1" dirty="0" err="1" smtClean="0"/>
              <a:t>alanine</a:t>
            </a:r>
            <a:r>
              <a:rPr lang="en-US" altLang="ja-JP" sz="1400" b="1" dirty="0" smtClean="0"/>
              <a:t>)</a:t>
            </a:r>
            <a:endParaRPr lang="ja-JP" altLang="en-US" sz="1400" b="1" dirty="0"/>
          </a:p>
        </p:txBody>
      </p:sp>
      <p:sp>
        <p:nvSpPr>
          <p:cNvPr id="56" name="テキスト ボックス 55"/>
          <p:cNvSpPr txBox="1"/>
          <p:nvPr/>
        </p:nvSpPr>
        <p:spPr>
          <a:xfrm>
            <a:off x="1115616" y="1988840"/>
            <a:ext cx="663964" cy="369332"/>
          </a:xfrm>
          <a:prstGeom prst="rect">
            <a:avLst/>
          </a:prstGeom>
          <a:noFill/>
          <a:ln w="19050">
            <a:solidFill>
              <a:schemeClr val="tx1"/>
            </a:solidFill>
          </a:ln>
        </p:spPr>
        <p:txBody>
          <a:bodyPr wrap="none" rtlCol="0">
            <a:spAutoFit/>
          </a:bodyPr>
          <a:lstStyle/>
          <a:p>
            <a:r>
              <a:rPr kumimoji="1" lang="en-US" altLang="ja-JP" dirty="0" smtClean="0"/>
              <a:t>CALB</a:t>
            </a:r>
            <a:endParaRPr kumimoji="1" lang="ja-JP" altLang="en-US" dirty="0"/>
          </a:p>
        </p:txBody>
      </p:sp>
      <p:sp>
        <p:nvSpPr>
          <p:cNvPr id="57" name="正方形/長方形 56"/>
          <p:cNvSpPr/>
          <p:nvPr/>
        </p:nvSpPr>
        <p:spPr>
          <a:xfrm>
            <a:off x="3779912" y="2204864"/>
            <a:ext cx="616515" cy="307777"/>
          </a:xfrm>
          <a:prstGeom prst="rect">
            <a:avLst/>
          </a:prstGeom>
          <a:solidFill>
            <a:schemeClr val="bg1"/>
          </a:solidFill>
          <a:ln w="19050">
            <a:solidFill>
              <a:schemeClr val="tx1"/>
            </a:solidFill>
          </a:ln>
        </p:spPr>
        <p:txBody>
          <a:bodyPr wrap="none">
            <a:spAutoFit/>
          </a:bodyPr>
          <a:lstStyle/>
          <a:p>
            <a:r>
              <a:rPr lang="en-US" altLang="ja-JP" sz="1400" b="1" dirty="0" smtClean="0"/>
              <a:t>water</a:t>
            </a:r>
            <a:endParaRPr lang="ja-JP" altLang="en-US" sz="1400" b="1" dirty="0"/>
          </a:p>
        </p:txBody>
      </p:sp>
      <p:sp>
        <p:nvSpPr>
          <p:cNvPr id="58" name="フリーフォーム 57"/>
          <p:cNvSpPr/>
          <p:nvPr/>
        </p:nvSpPr>
        <p:spPr>
          <a:xfrm>
            <a:off x="6804248" y="2996952"/>
            <a:ext cx="745434" cy="582887"/>
          </a:xfrm>
          <a:custGeom>
            <a:avLst/>
            <a:gdLst>
              <a:gd name="connsiteX0" fmla="*/ 0 w 745434"/>
              <a:gd name="connsiteY0" fmla="*/ 269953 h 582887"/>
              <a:gd name="connsiteX1" fmla="*/ 19878 w 745434"/>
              <a:gd name="connsiteY1" fmla="*/ 240136 h 582887"/>
              <a:gd name="connsiteX2" fmla="*/ 109330 w 745434"/>
              <a:gd name="connsiteY2" fmla="*/ 240136 h 582887"/>
              <a:gd name="connsiteX3" fmla="*/ 318052 w 745434"/>
              <a:gd name="connsiteY3" fmla="*/ 250075 h 582887"/>
              <a:gd name="connsiteX4" fmla="*/ 367747 w 745434"/>
              <a:gd name="connsiteY4" fmla="*/ 170562 h 582887"/>
              <a:gd name="connsiteX5" fmla="*/ 377687 w 745434"/>
              <a:gd name="connsiteY5" fmla="*/ 140745 h 582887"/>
              <a:gd name="connsiteX6" fmla="*/ 417443 w 745434"/>
              <a:gd name="connsiteY6" fmla="*/ 11536 h 582887"/>
              <a:gd name="connsiteX7" fmla="*/ 457200 w 745434"/>
              <a:gd name="connsiteY7" fmla="*/ 1597 h 582887"/>
              <a:gd name="connsiteX8" fmla="*/ 606287 w 745434"/>
              <a:gd name="connsiteY8" fmla="*/ 11536 h 582887"/>
              <a:gd name="connsiteX9" fmla="*/ 665921 w 745434"/>
              <a:gd name="connsiteY9" fmla="*/ 51292 h 582887"/>
              <a:gd name="connsiteX10" fmla="*/ 735495 w 745434"/>
              <a:gd name="connsiteY10" fmla="*/ 91049 h 582887"/>
              <a:gd name="connsiteX11" fmla="*/ 745434 w 745434"/>
              <a:gd name="connsiteY11" fmla="*/ 120866 h 582887"/>
              <a:gd name="connsiteX12" fmla="*/ 735495 w 745434"/>
              <a:gd name="connsiteY12" fmla="*/ 180501 h 582887"/>
              <a:gd name="connsiteX13" fmla="*/ 705678 w 745434"/>
              <a:gd name="connsiteY13" fmla="*/ 200379 h 582887"/>
              <a:gd name="connsiteX14" fmla="*/ 576469 w 745434"/>
              <a:gd name="connsiteY14" fmla="*/ 220258 h 582887"/>
              <a:gd name="connsiteX15" fmla="*/ 546652 w 745434"/>
              <a:gd name="connsiteY15" fmla="*/ 230197 h 582887"/>
              <a:gd name="connsiteX16" fmla="*/ 506895 w 745434"/>
              <a:gd name="connsiteY16" fmla="*/ 289832 h 582887"/>
              <a:gd name="connsiteX17" fmla="*/ 477078 w 745434"/>
              <a:gd name="connsiteY17" fmla="*/ 359405 h 582887"/>
              <a:gd name="connsiteX18" fmla="*/ 437321 w 745434"/>
              <a:gd name="connsiteY18" fmla="*/ 399162 h 582887"/>
              <a:gd name="connsiteX19" fmla="*/ 427382 w 745434"/>
              <a:gd name="connsiteY19" fmla="*/ 428979 h 582887"/>
              <a:gd name="connsiteX20" fmla="*/ 367747 w 745434"/>
              <a:gd name="connsiteY20" fmla="*/ 448858 h 582887"/>
              <a:gd name="connsiteX21" fmla="*/ 367747 w 745434"/>
              <a:gd name="connsiteY21" fmla="*/ 558188 h 582887"/>
              <a:gd name="connsiteX22" fmla="*/ 387626 w 745434"/>
              <a:gd name="connsiteY22" fmla="*/ 578066 h 582887"/>
              <a:gd name="connsiteX23" fmla="*/ 447260 w 745434"/>
              <a:gd name="connsiteY23" fmla="*/ 578066 h 582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745434" h="582887">
                <a:moveTo>
                  <a:pt x="0" y="269953"/>
                </a:moveTo>
                <a:cubicBezTo>
                  <a:pt x="6626" y="260014"/>
                  <a:pt x="10550" y="247598"/>
                  <a:pt x="19878" y="240136"/>
                </a:cubicBezTo>
                <a:cubicBezTo>
                  <a:pt x="45189" y="219887"/>
                  <a:pt x="84803" y="236048"/>
                  <a:pt x="109330" y="240136"/>
                </a:cubicBezTo>
                <a:cubicBezTo>
                  <a:pt x="216215" y="275764"/>
                  <a:pt x="148058" y="261408"/>
                  <a:pt x="318052" y="250075"/>
                </a:cubicBezTo>
                <a:cubicBezTo>
                  <a:pt x="365304" y="218574"/>
                  <a:pt x="344090" y="241530"/>
                  <a:pt x="367747" y="170562"/>
                </a:cubicBezTo>
                <a:lnTo>
                  <a:pt x="377687" y="140745"/>
                </a:lnTo>
                <a:cubicBezTo>
                  <a:pt x="387449" y="23605"/>
                  <a:pt x="350054" y="30790"/>
                  <a:pt x="417443" y="11536"/>
                </a:cubicBezTo>
                <a:cubicBezTo>
                  <a:pt x="430578" y="7783"/>
                  <a:pt x="443948" y="4910"/>
                  <a:pt x="457200" y="1597"/>
                </a:cubicBezTo>
                <a:cubicBezTo>
                  <a:pt x="506896" y="4910"/>
                  <a:pt x="557835" y="0"/>
                  <a:pt x="606287" y="11536"/>
                </a:cubicBezTo>
                <a:cubicBezTo>
                  <a:pt x="629528" y="17069"/>
                  <a:pt x="644553" y="40608"/>
                  <a:pt x="665921" y="51292"/>
                </a:cubicBezTo>
                <a:cubicBezTo>
                  <a:pt x="716362" y="76513"/>
                  <a:pt x="693350" y="62952"/>
                  <a:pt x="735495" y="91049"/>
                </a:cubicBezTo>
                <a:cubicBezTo>
                  <a:pt x="738808" y="100988"/>
                  <a:pt x="745434" y="110389"/>
                  <a:pt x="745434" y="120866"/>
                </a:cubicBezTo>
                <a:cubicBezTo>
                  <a:pt x="745434" y="141019"/>
                  <a:pt x="744507" y="162476"/>
                  <a:pt x="735495" y="180501"/>
                </a:cubicBezTo>
                <a:cubicBezTo>
                  <a:pt x="730153" y="191185"/>
                  <a:pt x="716657" y="195673"/>
                  <a:pt x="705678" y="200379"/>
                </a:cubicBezTo>
                <a:cubicBezTo>
                  <a:pt x="675547" y="213292"/>
                  <a:pt x="594435" y="218262"/>
                  <a:pt x="576469" y="220258"/>
                </a:cubicBezTo>
                <a:cubicBezTo>
                  <a:pt x="566530" y="223571"/>
                  <a:pt x="554060" y="222789"/>
                  <a:pt x="546652" y="230197"/>
                </a:cubicBezTo>
                <a:cubicBezTo>
                  <a:pt x="529759" y="247090"/>
                  <a:pt x="506895" y="289832"/>
                  <a:pt x="506895" y="289832"/>
                </a:cubicBezTo>
                <a:cubicBezTo>
                  <a:pt x="497753" y="326402"/>
                  <a:pt x="501303" y="331142"/>
                  <a:pt x="477078" y="359405"/>
                </a:cubicBezTo>
                <a:cubicBezTo>
                  <a:pt x="464881" y="373635"/>
                  <a:pt x="437321" y="399162"/>
                  <a:pt x="437321" y="399162"/>
                </a:cubicBezTo>
                <a:cubicBezTo>
                  <a:pt x="434008" y="409101"/>
                  <a:pt x="435907" y="422890"/>
                  <a:pt x="427382" y="428979"/>
                </a:cubicBezTo>
                <a:cubicBezTo>
                  <a:pt x="410331" y="441158"/>
                  <a:pt x="367747" y="448858"/>
                  <a:pt x="367747" y="448858"/>
                </a:cubicBezTo>
                <a:cubicBezTo>
                  <a:pt x="358491" y="495140"/>
                  <a:pt x="349502" y="509535"/>
                  <a:pt x="367747" y="558188"/>
                </a:cubicBezTo>
                <a:cubicBezTo>
                  <a:pt x="371037" y="566962"/>
                  <a:pt x="378535" y="575793"/>
                  <a:pt x="387626" y="578066"/>
                </a:cubicBezTo>
                <a:cubicBezTo>
                  <a:pt x="406911" y="582887"/>
                  <a:pt x="427382" y="578066"/>
                  <a:pt x="447260" y="578066"/>
                </a:cubicBezTo>
              </a:path>
            </a:pathLst>
          </a:custGeom>
          <a:ln w="38100">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9" name="テキスト ボックス 58"/>
          <p:cNvSpPr txBox="1"/>
          <p:nvPr/>
        </p:nvSpPr>
        <p:spPr>
          <a:xfrm>
            <a:off x="6948264" y="1393098"/>
            <a:ext cx="1944216" cy="461665"/>
          </a:xfrm>
          <a:prstGeom prst="rect">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5400000" scaled="1"/>
            <a:tileRect/>
          </a:gradFill>
        </p:spPr>
        <p:txBody>
          <a:bodyPr wrap="square" rtlCol="0">
            <a:spAutoFit/>
          </a:bodyPr>
          <a:lstStyle/>
          <a:p>
            <a:pPr algn="ctr"/>
            <a:r>
              <a:rPr lang="en-US" altLang="ja-JP" sz="2400" b="1" i="1" dirty="0" smtClean="0">
                <a:solidFill>
                  <a:srgbClr val="FFFF00"/>
                </a:solidFill>
                <a:effectLst>
                  <a:outerShdw blurRad="38100" dist="38100" dir="2700000" algn="tl">
                    <a:srgbClr val="000000">
                      <a:alpha val="43137"/>
                    </a:srgbClr>
                  </a:outerShdw>
                </a:effectLst>
              </a:rPr>
              <a:t>Revised!!</a:t>
            </a:r>
            <a:endParaRPr kumimoji="1" lang="ja-JP" altLang="en-US" sz="2400" b="1" i="1" dirty="0">
              <a:solidFill>
                <a:srgbClr val="FFFF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49561" y="242645"/>
            <a:ext cx="8642919" cy="646331"/>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p:spPr>
        <p:txBody>
          <a:bodyPr wrap="square" rtlCol="0">
            <a:spAutoFit/>
          </a:bodyPr>
          <a:lstStyle/>
          <a:p>
            <a:pPr algn="ctr"/>
            <a:r>
              <a:rPr kumimoji="1" lang="en-US" altLang="ja-JP" sz="3600" b="1" i="1" dirty="0" smtClean="0"/>
              <a:t>Suggestions at 2</a:t>
            </a:r>
            <a:r>
              <a:rPr kumimoji="1" lang="en-US" altLang="ja-JP" sz="3600" b="1" i="1" baseline="30000" dirty="0" smtClean="0"/>
              <a:t>nd</a:t>
            </a:r>
            <a:r>
              <a:rPr kumimoji="1" lang="en-US" altLang="ja-JP" sz="3600" b="1" i="1" dirty="0" smtClean="0"/>
              <a:t> CREST WS</a:t>
            </a:r>
            <a:endParaRPr kumimoji="1" lang="ja-JP" altLang="en-US" sz="3600" b="1" i="1" dirty="0"/>
          </a:p>
        </p:txBody>
      </p:sp>
      <p:sp>
        <p:nvSpPr>
          <p:cNvPr id="5" name="テキスト ボックス 4"/>
          <p:cNvSpPr txBox="1"/>
          <p:nvPr/>
        </p:nvSpPr>
        <p:spPr>
          <a:xfrm>
            <a:off x="251520" y="1268760"/>
            <a:ext cx="8640960" cy="4770537"/>
          </a:xfrm>
          <a:prstGeom prst="rect">
            <a:avLst/>
          </a:prstGeom>
          <a:noFill/>
        </p:spPr>
        <p:txBody>
          <a:bodyPr wrap="square" rtlCol="0">
            <a:spAutoFit/>
          </a:bodyPr>
          <a:lstStyle/>
          <a:p>
            <a:pPr marL="174625" indent="-174625" algn="just">
              <a:buFont typeface="Arial" pitchFamily="34" charset="0"/>
              <a:buChar char="•"/>
            </a:pPr>
            <a:r>
              <a:rPr lang="en-US" altLang="ja-JP" sz="2800" b="1" dirty="0" smtClean="0">
                <a:sym typeface="Wingdings" pitchFamily="2" charset="2"/>
              </a:rPr>
              <a:t>Nagaoka-sensei</a:t>
            </a:r>
          </a:p>
          <a:p>
            <a:pPr marL="174625" indent="-174625" algn="just"/>
            <a:r>
              <a:rPr lang="en-US" altLang="ja-JP" sz="2800" dirty="0" smtClean="0">
                <a:sym typeface="Wingdings" pitchFamily="2" charset="2"/>
              </a:rPr>
              <a:t>	 Is there any poly(</a:t>
            </a:r>
            <a:r>
              <a:rPr lang="en-US" altLang="ja-JP" sz="2800" dirty="0" smtClean="0">
                <a:latin typeface="Symbol" pitchFamily="18" charset="2"/>
                <a:sym typeface="Wingdings" pitchFamily="2" charset="2"/>
              </a:rPr>
              <a:t>b</a:t>
            </a:r>
            <a:r>
              <a:rPr lang="en-US" altLang="ja-JP" sz="2800" dirty="0" smtClean="0">
                <a:sym typeface="Wingdings" pitchFamily="2" charset="2"/>
              </a:rPr>
              <a:t>-</a:t>
            </a:r>
            <a:r>
              <a:rPr lang="en-US" altLang="ja-JP" sz="2800" dirty="0" err="1" smtClean="0">
                <a:sym typeface="Wingdings" pitchFamily="2" charset="2"/>
              </a:rPr>
              <a:t>alanine</a:t>
            </a:r>
            <a:r>
              <a:rPr lang="en-US" altLang="ja-JP" sz="2800" dirty="0" smtClean="0">
                <a:sym typeface="Wingdings" pitchFamily="2" charset="2"/>
              </a:rPr>
              <a:t>) structure, e.g., in Cambridge data library? This could be a good reference.</a:t>
            </a:r>
            <a:endParaRPr lang="en-US" altLang="ja-JP" sz="2800" dirty="0" smtClean="0"/>
          </a:p>
          <a:p>
            <a:pPr marL="174625" indent="-174625" algn="just">
              <a:buFont typeface="Arial" pitchFamily="34" charset="0"/>
              <a:buChar char="•"/>
            </a:pPr>
            <a:r>
              <a:rPr kumimoji="1" lang="en-US" altLang="ja-JP" sz="2800" b="1" dirty="0" smtClean="0">
                <a:solidFill>
                  <a:schemeClr val="bg2">
                    <a:lumMod val="75000"/>
                  </a:schemeClr>
                </a:solidFill>
              </a:rPr>
              <a:t>Takayanagi-san </a:t>
            </a:r>
          </a:p>
          <a:p>
            <a:pPr marL="174625" indent="-174625" algn="just"/>
            <a:r>
              <a:rPr lang="en-US" altLang="ja-JP" sz="2800" dirty="0" smtClean="0">
                <a:solidFill>
                  <a:schemeClr val="bg2">
                    <a:lumMod val="75000"/>
                  </a:schemeClr>
                </a:solidFill>
                <a:sym typeface="Wingdings" pitchFamily="2" charset="2"/>
              </a:rPr>
              <a:t>	</a:t>
            </a:r>
            <a:r>
              <a:rPr kumimoji="1" lang="en-US" altLang="ja-JP" sz="2800" dirty="0" smtClean="0">
                <a:solidFill>
                  <a:schemeClr val="bg2">
                    <a:lumMod val="75000"/>
                  </a:schemeClr>
                </a:solidFill>
                <a:sym typeface="Wingdings" pitchFamily="2" charset="2"/>
              </a:rPr>
              <a:t> </a:t>
            </a:r>
            <a:r>
              <a:rPr kumimoji="1" lang="en-US" altLang="ja-JP" sz="2800" dirty="0" smtClean="0">
                <a:solidFill>
                  <a:schemeClr val="bg2">
                    <a:lumMod val="75000"/>
                  </a:schemeClr>
                </a:solidFill>
              </a:rPr>
              <a:t>Dihedral angle parameters should be well considered because it haves influence on dynamics of polymer.</a:t>
            </a:r>
          </a:p>
          <a:p>
            <a:pPr marL="174625" indent="-174625" algn="just"/>
            <a:r>
              <a:rPr lang="en-US" altLang="ja-JP" sz="2800" dirty="0" smtClean="0">
                <a:solidFill>
                  <a:schemeClr val="bg2">
                    <a:lumMod val="75000"/>
                  </a:schemeClr>
                </a:solidFill>
              </a:rPr>
              <a:t>	</a:t>
            </a:r>
            <a:r>
              <a:rPr lang="en-US" altLang="ja-JP" sz="2800" dirty="0" smtClean="0">
                <a:solidFill>
                  <a:schemeClr val="bg2">
                    <a:lumMod val="75000"/>
                  </a:schemeClr>
                </a:solidFill>
                <a:sym typeface="Wingdings" pitchFamily="2" charset="2"/>
              </a:rPr>
              <a:t> Actually, using General Amber Force Field (GAFF) sometimes generates discussion in reviewing process.</a:t>
            </a:r>
          </a:p>
          <a:p>
            <a:pPr marL="174625" indent="-174625" algn="just"/>
            <a:r>
              <a:rPr lang="en-US" altLang="ja-JP" sz="2800" dirty="0" smtClean="0">
                <a:solidFill>
                  <a:schemeClr val="bg2">
                    <a:lumMod val="75000"/>
                  </a:schemeClr>
                </a:solidFill>
                <a:sym typeface="Wingdings" pitchFamily="2" charset="2"/>
              </a:rPr>
              <a:t>	 Practically, higher energy barrier would retard conformational change.</a:t>
            </a:r>
          </a:p>
          <a:p>
            <a:pPr marL="174625" indent="-174625" algn="just"/>
            <a:endParaRPr kumimoji="1" lang="ja-JP" altLang="en-US"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251520" y="1556792"/>
            <a:ext cx="8640960" cy="3262432"/>
          </a:xfrm>
          <a:prstGeom prst="rect">
            <a:avLst/>
          </a:prstGeom>
          <a:noFill/>
        </p:spPr>
        <p:txBody>
          <a:bodyPr wrap="square" rtlCol="0">
            <a:spAutoFit/>
          </a:bodyPr>
          <a:lstStyle/>
          <a:p>
            <a:pPr algn="just"/>
            <a:endParaRPr kumimoji="1" lang="en-US" altLang="ja-JP" sz="1000" dirty="0" smtClean="0"/>
          </a:p>
          <a:p>
            <a:pPr marL="179388" indent="-179388" algn="just">
              <a:buFont typeface="Arial" pitchFamily="34" charset="0"/>
              <a:buChar char="•"/>
            </a:pPr>
            <a:r>
              <a:rPr kumimoji="1" lang="en-US" altLang="ja-JP" sz="2800" dirty="0" err="1" smtClean="0"/>
              <a:t>Glickson</a:t>
            </a:r>
            <a:r>
              <a:rPr kumimoji="1" lang="en-US" altLang="ja-JP" sz="2800" dirty="0" smtClean="0"/>
              <a:t> and </a:t>
            </a:r>
            <a:r>
              <a:rPr kumimoji="1" lang="en-US" altLang="ja-JP" sz="2800" dirty="0" err="1" smtClean="0"/>
              <a:t>Applequist</a:t>
            </a:r>
            <a:r>
              <a:rPr kumimoji="1" lang="en-US" altLang="ja-JP" sz="2800" dirty="0" smtClean="0"/>
              <a:t> reported that poly(</a:t>
            </a:r>
            <a:r>
              <a:rPr kumimoji="1" lang="en-US" altLang="ja-JP" sz="2800" dirty="0" smtClean="0">
                <a:latin typeface="Symbol" pitchFamily="18" charset="2"/>
              </a:rPr>
              <a:t>b</a:t>
            </a:r>
            <a:r>
              <a:rPr kumimoji="1" lang="en-US" altLang="ja-JP" sz="2800" dirty="0" smtClean="0"/>
              <a:t>-</a:t>
            </a:r>
            <a:r>
              <a:rPr kumimoji="1" lang="en-US" altLang="ja-JP" sz="2800" dirty="0" err="1" smtClean="0"/>
              <a:t>alanin</a:t>
            </a:r>
            <a:r>
              <a:rPr lang="en-US" altLang="ja-JP" sz="2800" dirty="0" err="1" smtClean="0"/>
              <a:t>e</a:t>
            </a:r>
            <a:r>
              <a:rPr lang="en-US" altLang="ja-JP" sz="2800" dirty="0" smtClean="0"/>
              <a:t>) does </a:t>
            </a:r>
            <a:r>
              <a:rPr lang="en-US" altLang="ja-JP" sz="2800" b="1" i="1" dirty="0" smtClean="0"/>
              <a:t>not form intra-molecular H-bonds </a:t>
            </a:r>
            <a:r>
              <a:rPr lang="en-US" altLang="ja-JP" sz="2800" dirty="0" smtClean="0"/>
              <a:t>in </a:t>
            </a:r>
            <a:r>
              <a:rPr lang="en-US" altLang="ja-JP" sz="2800" i="1" dirty="0" smtClean="0">
                <a:solidFill>
                  <a:srgbClr val="071DE9"/>
                </a:solidFill>
                <a:effectLst>
                  <a:outerShdw blurRad="38100" dist="38100" dir="2700000" algn="tl">
                    <a:srgbClr val="000000">
                      <a:alpha val="43137"/>
                    </a:srgbClr>
                  </a:outerShdw>
                </a:effectLst>
              </a:rPr>
              <a:t>aqueous solution</a:t>
            </a:r>
            <a:r>
              <a:rPr lang="en-US" altLang="ja-JP" sz="2800" dirty="0" smtClean="0"/>
              <a:t>, thus being structurally disordered</a:t>
            </a:r>
            <a:r>
              <a:rPr lang="en-US" altLang="ja-JP" sz="2800" baseline="30000" dirty="0" smtClean="0"/>
              <a:t>1</a:t>
            </a:r>
            <a:r>
              <a:rPr lang="en-US" altLang="ja-JP" sz="2800" dirty="0" smtClean="0"/>
              <a:t>.</a:t>
            </a:r>
          </a:p>
          <a:p>
            <a:pPr marL="179388" indent="-179388" algn="just">
              <a:buFont typeface="Arial" pitchFamily="34" charset="0"/>
              <a:buChar char="•"/>
            </a:pPr>
            <a:r>
              <a:rPr kumimoji="1" lang="en-US" altLang="ja-JP" sz="2800" dirty="0" smtClean="0"/>
              <a:t>Meanwhile, Narita et al. reported that </a:t>
            </a:r>
            <a:r>
              <a:rPr lang="en-US" altLang="ja-JP" sz="2800" dirty="0" smtClean="0"/>
              <a:t>poly(</a:t>
            </a:r>
            <a:r>
              <a:rPr lang="en-US" altLang="ja-JP" sz="2800" dirty="0" smtClean="0">
                <a:latin typeface="Symbol" pitchFamily="18" charset="2"/>
              </a:rPr>
              <a:t>b</a:t>
            </a:r>
            <a:r>
              <a:rPr lang="en-US" altLang="ja-JP" sz="2800" dirty="0" smtClean="0"/>
              <a:t>-</a:t>
            </a:r>
            <a:r>
              <a:rPr lang="en-US" altLang="ja-JP" sz="2800" dirty="0" err="1" smtClean="0"/>
              <a:t>alanine</a:t>
            </a:r>
            <a:r>
              <a:rPr lang="en-US" altLang="ja-JP" sz="2800" dirty="0" smtClean="0"/>
              <a:t>) assumes sheet structure in </a:t>
            </a:r>
            <a:r>
              <a:rPr lang="en-US" altLang="ja-JP" sz="2800" i="1" dirty="0" smtClean="0">
                <a:solidFill>
                  <a:srgbClr val="FFC000"/>
                </a:solidFill>
                <a:effectLst>
                  <a:outerShdw blurRad="38100" dist="38100" dir="2700000" algn="tl">
                    <a:srgbClr val="000000">
                      <a:alpha val="43137"/>
                    </a:srgbClr>
                  </a:outerShdw>
                </a:effectLst>
              </a:rPr>
              <a:t>solid state</a:t>
            </a:r>
            <a:r>
              <a:rPr lang="en-US" altLang="ja-JP" sz="2800" baseline="30000" dirty="0" smtClean="0"/>
              <a:t>2</a:t>
            </a:r>
            <a:r>
              <a:rPr lang="en-US" altLang="ja-JP" sz="2800" dirty="0" smtClean="0"/>
              <a:t>.</a:t>
            </a:r>
          </a:p>
          <a:p>
            <a:pPr marL="179388" indent="-179388" algn="just">
              <a:buFont typeface="Arial" pitchFamily="34" charset="0"/>
              <a:buChar char="•"/>
            </a:pPr>
            <a:r>
              <a:rPr lang="en-US" altLang="ja-JP" sz="2800" dirty="0" err="1" smtClean="0"/>
              <a:t>Appella</a:t>
            </a:r>
            <a:r>
              <a:rPr lang="en-US" altLang="ja-JP" sz="2800" dirty="0" smtClean="0"/>
              <a:t> et al. reported possibility that </a:t>
            </a:r>
            <a:r>
              <a:rPr lang="en-US" altLang="ja-JP" sz="2800" dirty="0" smtClean="0">
                <a:latin typeface="Symbol" pitchFamily="18" charset="2"/>
              </a:rPr>
              <a:t>b</a:t>
            </a:r>
            <a:r>
              <a:rPr lang="en-US" altLang="ja-JP" sz="2800" dirty="0" smtClean="0"/>
              <a:t>-peptide (</a:t>
            </a:r>
            <a:r>
              <a:rPr lang="en-US" altLang="ja-JP" sz="2800" i="1" dirty="0" smtClean="0">
                <a:solidFill>
                  <a:srgbClr val="FF0000"/>
                </a:solidFill>
                <a:effectLst>
                  <a:outerShdw blurRad="38100" dist="38100" dir="2700000" algn="tl">
                    <a:srgbClr val="000000">
                      <a:alpha val="43137"/>
                    </a:srgbClr>
                  </a:outerShdw>
                </a:effectLst>
              </a:rPr>
              <a:t>but not (poly)</a:t>
            </a:r>
            <a:r>
              <a:rPr lang="en-US" altLang="ja-JP" sz="2800" i="1" dirty="0" smtClean="0">
                <a:solidFill>
                  <a:srgbClr val="FF0000"/>
                </a:solidFill>
                <a:effectLst>
                  <a:outerShdw blurRad="38100" dist="38100" dir="2700000" algn="tl">
                    <a:srgbClr val="000000">
                      <a:alpha val="43137"/>
                    </a:srgbClr>
                  </a:outerShdw>
                </a:effectLst>
                <a:latin typeface="Symbol" pitchFamily="18" charset="2"/>
              </a:rPr>
              <a:t>b</a:t>
            </a:r>
            <a:r>
              <a:rPr lang="en-US" altLang="ja-JP" sz="2800" i="1" dirty="0" smtClean="0">
                <a:solidFill>
                  <a:srgbClr val="FF0000"/>
                </a:solidFill>
                <a:effectLst>
                  <a:outerShdw blurRad="38100" dist="38100" dir="2700000" algn="tl">
                    <a:srgbClr val="000000">
                      <a:alpha val="43137"/>
                    </a:srgbClr>
                  </a:outerShdw>
                </a:effectLst>
              </a:rPr>
              <a:t>-</a:t>
            </a:r>
            <a:r>
              <a:rPr lang="en-US" altLang="ja-JP" sz="2800" i="1" dirty="0" err="1" smtClean="0">
                <a:solidFill>
                  <a:srgbClr val="FF0000"/>
                </a:solidFill>
                <a:effectLst>
                  <a:outerShdw blurRad="38100" dist="38100" dir="2700000" algn="tl">
                    <a:srgbClr val="000000">
                      <a:alpha val="43137"/>
                    </a:srgbClr>
                  </a:outerShdw>
                </a:effectLst>
              </a:rPr>
              <a:t>alanine</a:t>
            </a:r>
            <a:r>
              <a:rPr lang="en-US" altLang="ja-JP" sz="2800" dirty="0" smtClean="0"/>
              <a:t>) forms robust helix in organic solvent</a:t>
            </a:r>
            <a:r>
              <a:rPr lang="en-US" altLang="ja-JP" sz="2800" baseline="30000" dirty="0" smtClean="0"/>
              <a:t>3</a:t>
            </a:r>
            <a:r>
              <a:rPr lang="en-US" altLang="ja-JP" sz="2800" dirty="0" smtClean="0"/>
              <a:t>.</a:t>
            </a:r>
            <a:endParaRPr lang="ja-JP" altLang="ja-JP" sz="2800" dirty="0" smtClean="0"/>
          </a:p>
        </p:txBody>
      </p:sp>
      <p:sp>
        <p:nvSpPr>
          <p:cNvPr id="9" name="テキスト ボックス 8"/>
          <p:cNvSpPr txBox="1"/>
          <p:nvPr/>
        </p:nvSpPr>
        <p:spPr>
          <a:xfrm>
            <a:off x="179513" y="6237312"/>
            <a:ext cx="8784976" cy="584775"/>
          </a:xfrm>
          <a:prstGeom prst="rect">
            <a:avLst/>
          </a:prstGeom>
          <a:noFill/>
        </p:spPr>
        <p:txBody>
          <a:bodyPr wrap="square" rtlCol="0">
            <a:spAutoFit/>
          </a:bodyPr>
          <a:lstStyle/>
          <a:p>
            <a:r>
              <a:rPr kumimoji="1" lang="en-US" altLang="ja-JP" sz="1600" dirty="0" smtClean="0"/>
              <a:t>[1] </a:t>
            </a:r>
            <a:r>
              <a:rPr lang="en-US" altLang="ja-JP" sz="1600" dirty="0" smtClean="0"/>
              <a:t>J. D. </a:t>
            </a:r>
            <a:r>
              <a:rPr kumimoji="1" lang="en-US" altLang="ja-JP" sz="1600" dirty="0" err="1" smtClean="0"/>
              <a:t>Glickson</a:t>
            </a:r>
            <a:r>
              <a:rPr kumimoji="1" lang="en-US" altLang="ja-JP" sz="1600" dirty="0" smtClean="0"/>
              <a:t> and J. </a:t>
            </a:r>
            <a:r>
              <a:rPr kumimoji="1" lang="en-US" altLang="ja-JP" sz="1600" dirty="0" err="1" smtClean="0"/>
              <a:t>Applequist</a:t>
            </a:r>
            <a:r>
              <a:rPr kumimoji="1" lang="en-US" altLang="ja-JP" sz="1600" dirty="0" smtClean="0"/>
              <a:t>. </a:t>
            </a:r>
            <a:r>
              <a:rPr kumimoji="1" lang="en-US" altLang="ja-JP" sz="1600" i="1" dirty="0" smtClean="0"/>
              <a:t>J.A.C.S.</a:t>
            </a:r>
            <a:r>
              <a:rPr kumimoji="1" lang="en-US" altLang="ja-JP" sz="1600" dirty="0" smtClean="0"/>
              <a:t>, 1971, </a:t>
            </a:r>
            <a:r>
              <a:rPr kumimoji="1" lang="en-US" altLang="ja-JP" sz="1600" b="1" dirty="0" smtClean="0"/>
              <a:t>93</a:t>
            </a:r>
            <a:r>
              <a:rPr kumimoji="1" lang="en-US" altLang="ja-JP" sz="1600" dirty="0" smtClean="0"/>
              <a:t>, 3276-3286;</a:t>
            </a:r>
            <a:r>
              <a:rPr lang="en-US" altLang="ja-JP" sz="1600" dirty="0" smtClean="0"/>
              <a:t> [2] M. Narita et al. </a:t>
            </a:r>
            <a:r>
              <a:rPr lang="en-US" altLang="ja-JP" sz="1600" i="1" dirty="0" smtClean="0"/>
              <a:t>Bull. Chem. Soc. </a:t>
            </a:r>
            <a:r>
              <a:rPr lang="en-US" altLang="ja-JP" sz="1600" i="1" dirty="0" err="1" smtClean="0"/>
              <a:t>Jpn</a:t>
            </a:r>
            <a:r>
              <a:rPr lang="en-US" altLang="ja-JP" sz="1600" i="1" dirty="0" smtClean="0"/>
              <a:t>.</a:t>
            </a:r>
            <a:r>
              <a:rPr lang="en-US" altLang="ja-JP" sz="1600" dirty="0" smtClean="0"/>
              <a:t>, 1986, </a:t>
            </a:r>
            <a:r>
              <a:rPr lang="en-US" altLang="ja-JP" sz="1600" b="1" dirty="0" smtClean="0"/>
              <a:t>59</a:t>
            </a:r>
            <a:r>
              <a:rPr lang="en-US" altLang="ja-JP" sz="1600" dirty="0" smtClean="0"/>
              <a:t>, 3553-3557; [3] D. H. </a:t>
            </a:r>
            <a:r>
              <a:rPr lang="en-US" altLang="ja-JP" sz="1600" dirty="0" err="1" smtClean="0"/>
              <a:t>Appella</a:t>
            </a:r>
            <a:r>
              <a:rPr lang="en-US" altLang="ja-JP" sz="1600" dirty="0" smtClean="0"/>
              <a:t> et al. </a:t>
            </a:r>
            <a:r>
              <a:rPr lang="en-US" altLang="ja-JP" sz="1600" i="1" dirty="0" smtClean="0"/>
              <a:t>J.A.C.S</a:t>
            </a:r>
            <a:r>
              <a:rPr lang="en-US" altLang="ja-JP" sz="1600" dirty="0" smtClean="0"/>
              <a:t>., 1996, </a:t>
            </a:r>
            <a:r>
              <a:rPr lang="en-US" altLang="ja-JP" sz="1600" b="1" dirty="0" smtClean="0"/>
              <a:t>118</a:t>
            </a:r>
            <a:r>
              <a:rPr lang="en-US" altLang="ja-JP" sz="1600" dirty="0" smtClean="0"/>
              <a:t>, 13071-13072.</a:t>
            </a:r>
            <a:endParaRPr kumimoji="1" lang="ja-JP" altLang="en-US" sz="1600" dirty="0"/>
          </a:p>
        </p:txBody>
      </p:sp>
      <p:sp>
        <p:nvSpPr>
          <p:cNvPr id="10" name="正方形/長方形 9"/>
          <p:cNvSpPr/>
          <p:nvPr/>
        </p:nvSpPr>
        <p:spPr>
          <a:xfrm>
            <a:off x="0" y="6161776"/>
            <a:ext cx="9144000" cy="4571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251520" y="302839"/>
            <a:ext cx="8640960" cy="1200329"/>
          </a:xfrm>
          <a:prstGeom prst="rect">
            <a:avLst/>
          </a:prstGeom>
        </p:spPr>
        <p:txBody>
          <a:bodyPr wrap="square">
            <a:spAutoFit/>
          </a:bodyPr>
          <a:lstStyle/>
          <a:p>
            <a:pPr algn="ctr"/>
            <a:r>
              <a:rPr lang="en-US" altLang="ja-JP" sz="3600" b="1" dirty="0" smtClean="0"/>
              <a:t>Are there earlier studies investigating conformations of poly(</a:t>
            </a:r>
            <a:r>
              <a:rPr lang="en-US" altLang="ja-JP" sz="3600" b="1" dirty="0" smtClean="0">
                <a:latin typeface="Symbol" pitchFamily="18" charset="2"/>
              </a:rPr>
              <a:t>b</a:t>
            </a:r>
            <a:r>
              <a:rPr lang="en-US" altLang="ja-JP" sz="3600" b="1" dirty="0" smtClean="0"/>
              <a:t>-</a:t>
            </a:r>
            <a:r>
              <a:rPr lang="en-US" altLang="ja-JP" sz="3600" b="1" dirty="0" err="1" smtClean="0"/>
              <a:t>alanine</a:t>
            </a:r>
            <a:r>
              <a:rPr lang="en-US" altLang="ja-JP" sz="3600" b="1" dirty="0" smtClean="0"/>
              <a:t>)?</a:t>
            </a:r>
          </a:p>
        </p:txBody>
      </p:sp>
      <p:sp>
        <p:nvSpPr>
          <p:cNvPr id="11" name="正方形/長方形 10"/>
          <p:cNvSpPr/>
          <p:nvPr/>
        </p:nvSpPr>
        <p:spPr>
          <a:xfrm>
            <a:off x="611560" y="4944070"/>
            <a:ext cx="7920880" cy="1077218"/>
          </a:xfrm>
          <a:prstGeom prst="rect">
            <a:avLst/>
          </a:prstGeom>
        </p:spPr>
        <p:txBody>
          <a:bodyPr wrap="square">
            <a:spAutoFit/>
          </a:bodyPr>
          <a:lstStyle/>
          <a:p>
            <a:pPr algn="just"/>
            <a:r>
              <a:rPr lang="en-US" altLang="ja-JP" sz="3200" b="1" i="1" dirty="0" smtClean="0">
                <a:effectLst>
                  <a:outerShdw blurRad="38100" dist="38100" dir="2700000" algn="tl">
                    <a:srgbClr val="000000">
                      <a:alpha val="43137"/>
                    </a:srgbClr>
                  </a:outerShdw>
                </a:effectLst>
              </a:rPr>
              <a:t>Unfortunately, their experimental conditions are different from with those we expected.</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 3"/>
          <p:cNvSpPr>
            <a:spLocks noGrp="1"/>
          </p:cNvSpPr>
          <p:nvPr>
            <p:ph type="ftr" sz="quarter" idx="11"/>
          </p:nvPr>
        </p:nvSpPr>
        <p:spPr/>
        <p:txBody>
          <a:bodyPr/>
          <a:lstStyle/>
          <a:p>
            <a:r>
              <a:rPr kumimoji="1" lang="en-US" altLang="ja-JP" smtClean="0"/>
              <a:t>FY2015 4th CREST WS</a:t>
            </a:r>
            <a:endParaRPr kumimoji="1" lang="ja-JP" altLang="en-US"/>
          </a:p>
        </p:txBody>
      </p:sp>
      <p:sp>
        <p:nvSpPr>
          <p:cNvPr id="5" name="スライド番号プレースホルダ 4"/>
          <p:cNvSpPr>
            <a:spLocks noGrp="1"/>
          </p:cNvSpPr>
          <p:nvPr>
            <p:ph type="sldNum" sz="quarter" idx="12"/>
          </p:nvPr>
        </p:nvSpPr>
        <p:spPr/>
        <p:txBody>
          <a:bodyPr/>
          <a:lstStyle/>
          <a:p>
            <a:fld id="{48213906-63B6-45DB-B3DC-7C1E3D316857}" type="slidenum">
              <a:rPr kumimoji="1" lang="ja-JP" altLang="en-US" smtClean="0"/>
              <a:pPr/>
              <a:t>9</a:t>
            </a:fld>
            <a:endParaRPr kumimoji="1" lang="ja-JP" altLang="en-US"/>
          </a:p>
        </p:txBody>
      </p:sp>
      <p:sp>
        <p:nvSpPr>
          <p:cNvPr id="8" name="正方形/長方形 7"/>
          <p:cNvSpPr/>
          <p:nvPr/>
        </p:nvSpPr>
        <p:spPr>
          <a:xfrm>
            <a:off x="241581" y="1484784"/>
            <a:ext cx="8640960" cy="4647426"/>
          </a:xfrm>
          <a:prstGeom prst="rect">
            <a:avLst/>
          </a:prstGeom>
        </p:spPr>
        <p:txBody>
          <a:bodyPr wrap="square">
            <a:spAutoFit/>
          </a:bodyPr>
          <a:lstStyle/>
          <a:p>
            <a:pPr algn="just"/>
            <a:r>
              <a:rPr lang="en-US" altLang="ja-JP" sz="3200" dirty="0" smtClean="0"/>
              <a:t>To my best knowledge, there are no studies reporting conformation of poly(</a:t>
            </a:r>
            <a:r>
              <a:rPr lang="en-US" altLang="ja-JP" sz="3200" dirty="0" smtClean="0">
                <a:latin typeface="Symbol" pitchFamily="18" charset="2"/>
              </a:rPr>
              <a:t>b</a:t>
            </a:r>
            <a:r>
              <a:rPr lang="en-US" altLang="ja-JP" sz="3200" dirty="0" smtClean="0"/>
              <a:t>-</a:t>
            </a:r>
            <a:r>
              <a:rPr lang="en-US" altLang="ja-JP" sz="3200" dirty="0" err="1" smtClean="0"/>
              <a:t>alanine</a:t>
            </a:r>
            <a:r>
              <a:rPr lang="en-US" altLang="ja-JP" sz="3200" dirty="0" smtClean="0"/>
              <a:t>) in organic solvent. </a:t>
            </a:r>
            <a:endParaRPr lang="en-US" altLang="ja-JP" sz="3200" dirty="0" smtClean="0">
              <a:sym typeface="Wingdings" pitchFamily="2" charset="2"/>
            </a:endParaRPr>
          </a:p>
          <a:p>
            <a:pPr algn="just"/>
            <a:endParaRPr lang="en-US" altLang="ja-JP" sz="3200" dirty="0" smtClean="0">
              <a:sym typeface="Wingdings" pitchFamily="2" charset="2"/>
            </a:endParaRPr>
          </a:p>
          <a:p>
            <a:pPr algn="just"/>
            <a:r>
              <a:rPr lang="en-US" altLang="ja-JP" sz="3200" dirty="0" smtClean="0"/>
              <a:t>We have to examine the relation between polymer length and its conformation by ourselves.</a:t>
            </a:r>
          </a:p>
          <a:p>
            <a:pPr algn="just"/>
            <a:endParaRPr lang="en-US" altLang="ja-JP" sz="3200" dirty="0" smtClean="0"/>
          </a:p>
          <a:p>
            <a:pPr algn="ctr"/>
            <a:r>
              <a:rPr lang="en-US" altLang="ja-JP" sz="3600" b="1" i="1" dirty="0" smtClean="0"/>
              <a:t>What option can we choose to solve the problem?</a:t>
            </a:r>
            <a:endParaRPr lang="ja-JP" altLang="ja-JP" sz="3600" b="1" i="1" dirty="0" smtClean="0"/>
          </a:p>
        </p:txBody>
      </p:sp>
      <p:sp>
        <p:nvSpPr>
          <p:cNvPr id="7" name="下矢印 6"/>
          <p:cNvSpPr/>
          <p:nvPr/>
        </p:nvSpPr>
        <p:spPr>
          <a:xfrm>
            <a:off x="4172204" y="2780928"/>
            <a:ext cx="792088" cy="690376"/>
          </a:xfrm>
          <a:prstGeom prst="downArrow">
            <a:avLst>
              <a:gd name="adj1" fmla="val 37452"/>
              <a:gd name="adj2" fmla="val 50000"/>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385597" y="295335"/>
            <a:ext cx="8748464" cy="584775"/>
          </a:xfrm>
          <a:prstGeom prst="rect">
            <a:avLst/>
          </a:prstGeom>
        </p:spPr>
        <p:txBody>
          <a:bodyPr wrap="square">
            <a:spAutoFit/>
          </a:bodyPr>
          <a:lstStyle/>
          <a:p>
            <a:r>
              <a:rPr lang="en-US" altLang="ja-JP" sz="3200" b="1" dirty="0" smtClean="0"/>
              <a:t>Conformational characterization of poly(</a:t>
            </a:r>
            <a:r>
              <a:rPr lang="en-US" altLang="ja-JP" sz="3200" b="1" dirty="0" smtClean="0">
                <a:latin typeface="Symbol" pitchFamily="18" charset="2"/>
              </a:rPr>
              <a:t>b</a:t>
            </a:r>
            <a:r>
              <a:rPr lang="en-US" altLang="ja-JP" sz="3200" b="1" dirty="0" smtClean="0"/>
              <a:t>-</a:t>
            </a:r>
            <a:r>
              <a:rPr lang="en-US" altLang="ja-JP" sz="3200" b="1" dirty="0" err="1" smtClean="0"/>
              <a:t>alanine</a:t>
            </a:r>
            <a:r>
              <a:rPr lang="en-US" altLang="ja-JP" sz="3200" b="1" dirty="0" smtClean="0"/>
              <a:t>)</a:t>
            </a:r>
            <a:endParaRPr lang="ja-JP" altLang="en-US" sz="3200" b="1" dirty="0"/>
          </a:p>
        </p:txBody>
      </p:sp>
      <p:sp>
        <p:nvSpPr>
          <p:cNvPr id="11" name="正方形/長方形 10"/>
          <p:cNvSpPr/>
          <p:nvPr/>
        </p:nvSpPr>
        <p:spPr>
          <a:xfrm>
            <a:off x="241581" y="258092"/>
            <a:ext cx="72008" cy="648072"/>
          </a:xfrm>
          <a:prstGeom prst="rect">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92D05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2046</TotalTime>
  <Words>1519</Words>
  <Application>Microsoft Office PowerPoint</Application>
  <PresentationFormat>画面に合わせる (4:3)</PresentationFormat>
  <Paragraphs>242</Paragraphs>
  <Slides>27</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2</vt:i4>
      </vt:variant>
      <vt:variant>
        <vt:lpstr>スライド タイトル</vt:lpstr>
      </vt:variant>
      <vt:variant>
        <vt:i4>27</vt:i4>
      </vt:variant>
    </vt:vector>
  </HeadingPairs>
  <TitlesOfParts>
    <vt:vector size="30" baseType="lpstr">
      <vt:lpstr>Office テーマ</vt:lpstr>
      <vt:lpstr>ｸﾞﾗﾌ</vt:lpstr>
      <vt:lpstr>数式</vt:lpstr>
      <vt:lpstr>スライド 1</vt:lpstr>
      <vt:lpstr>スライド 2</vt:lpstr>
      <vt:lpstr>スライド 3</vt:lpstr>
      <vt:lpstr>スライド 4</vt:lpstr>
      <vt:lpstr>スライド 5</vt:lpstr>
      <vt:lpstr>スライド 6</vt:lpstr>
      <vt:lpstr>スライド 7</vt:lpstr>
      <vt:lpstr>スライド 8</vt:lpstr>
      <vt:lpstr>スライド 9</vt:lpstr>
      <vt:lpstr>スライド 10</vt:lpstr>
      <vt:lpstr>スライド 11</vt:lpstr>
      <vt:lpstr>スライド 12</vt:lpstr>
      <vt:lpstr>スライド 13</vt:lpstr>
      <vt:lpstr>スライド 14</vt:lpstr>
      <vt:lpstr>スライド 15</vt:lpstr>
      <vt:lpstr>スライド 16</vt:lpstr>
      <vt:lpstr>スライド 17</vt:lpstr>
      <vt:lpstr>スライド 18</vt:lpstr>
      <vt:lpstr>スライド 19</vt:lpstr>
      <vt:lpstr>スライド 20</vt:lpstr>
      <vt:lpstr>スライド 21</vt:lpstr>
      <vt:lpstr>スライド 22</vt:lpstr>
      <vt:lpstr>スライド 23</vt:lpstr>
      <vt:lpstr>スライド 24</vt:lpstr>
      <vt:lpstr>スライド 25</vt:lpstr>
      <vt:lpstr>スライド 26</vt:lpstr>
      <vt:lpstr>スライド 27</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kurisaki</dc:creator>
  <cp:lastModifiedBy>kurisaki</cp:lastModifiedBy>
  <cp:revision>288</cp:revision>
  <dcterms:created xsi:type="dcterms:W3CDTF">2015-07-24T10:08:27Z</dcterms:created>
  <dcterms:modified xsi:type="dcterms:W3CDTF">2015-08-17T07:11:11Z</dcterms:modified>
</cp:coreProperties>
</file>