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0" r:id="rId2"/>
    <p:sldId id="404" r:id="rId3"/>
    <p:sldId id="377" r:id="rId4"/>
    <p:sldId id="375" r:id="rId5"/>
    <p:sldId id="379" r:id="rId6"/>
    <p:sldId id="348" r:id="rId7"/>
    <p:sldId id="380" r:id="rId8"/>
    <p:sldId id="381" r:id="rId9"/>
    <p:sldId id="386" r:id="rId10"/>
    <p:sldId id="388" r:id="rId11"/>
    <p:sldId id="408" r:id="rId12"/>
    <p:sldId id="409" r:id="rId13"/>
    <p:sldId id="411" r:id="rId14"/>
    <p:sldId id="410" r:id="rId15"/>
    <p:sldId id="384" r:id="rId16"/>
    <p:sldId id="414" r:id="rId17"/>
    <p:sldId id="418" r:id="rId18"/>
    <p:sldId id="413" r:id="rId19"/>
    <p:sldId id="419" r:id="rId20"/>
    <p:sldId id="399" r:id="rId21"/>
    <p:sldId id="400" r:id="rId22"/>
    <p:sldId id="376" r:id="rId23"/>
    <p:sldId id="406" r:id="rId24"/>
    <p:sldId id="401" r:id="rId25"/>
    <p:sldId id="407" r:id="rId26"/>
  </p:sldIdLst>
  <p:sldSz cx="9144000" cy="6858000" type="screen4x3"/>
  <p:notesSz cx="6794500" cy="9925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091B829-69DD-412A-9F59-49218CDA4E48}">
          <p14:sldIdLst>
            <p14:sldId id="290"/>
            <p14:sldId id="404"/>
            <p14:sldId id="377"/>
            <p14:sldId id="375"/>
            <p14:sldId id="379"/>
            <p14:sldId id="348"/>
          </p14:sldIdLst>
        </p14:section>
        <p14:section name="Theory" id="{0BD6DD85-4FC0-4896-8DBB-8002FA675BC1}">
          <p14:sldIdLst>
            <p14:sldId id="380"/>
            <p14:sldId id="381"/>
            <p14:sldId id="386"/>
            <p14:sldId id="388"/>
            <p14:sldId id="408"/>
            <p14:sldId id="409"/>
          </p14:sldIdLst>
        </p14:section>
        <p14:section name="Result&amp;Disucussion" id="{0AC01CD6-DCD6-409A-A183-D290413BEECF}">
          <p14:sldIdLst>
            <p14:sldId id="411"/>
            <p14:sldId id="410"/>
            <p14:sldId id="384"/>
            <p14:sldId id="414"/>
            <p14:sldId id="418"/>
            <p14:sldId id="413"/>
            <p14:sldId id="419"/>
            <p14:sldId id="399"/>
            <p14:sldId id="400"/>
          </p14:sldIdLst>
        </p14:section>
        <p14:section name="タイトルなしのセクション" id="{BA862CF1-A164-4854-AC8E-F872181EBFA9}">
          <p14:sldIdLst>
            <p14:sldId id="376"/>
            <p14:sldId id="406"/>
            <p14:sldId id="401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59" autoAdjust="0"/>
    <p:restoredTop sz="73042" autoAdjust="0"/>
  </p:normalViewPr>
  <p:slideViewPr>
    <p:cSldViewPr snapToGrid="0" showGuides="1">
      <p:cViewPr varScale="1">
        <p:scale>
          <a:sx n="48" d="100"/>
          <a:sy n="48" d="100"/>
        </p:scale>
        <p:origin x="1148" y="32"/>
      </p:cViewPr>
      <p:guideLst>
        <p:guide orient="horz" pos="2228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977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977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94BEFC8-CA94-4FE7-AF32-A247D97DD9E4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1" y="4776431"/>
            <a:ext cx="5435600" cy="3907988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7079"/>
            <a:ext cx="2944283" cy="49797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27079"/>
            <a:ext cx="2944283" cy="49797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1096F3DC-278C-40BD-9898-74122BF496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1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400" dirty="0" smtClean="0"/>
              <a:t>The</a:t>
            </a:r>
            <a:r>
              <a:rPr lang="en-US" altLang="ja-JP" sz="1400" baseline="0" dirty="0" smtClean="0"/>
              <a:t> title of my presentation is “”</a:t>
            </a:r>
          </a:p>
          <a:p>
            <a:r>
              <a:rPr lang="en-US" altLang="ja-JP" sz="1400" baseline="0" dirty="0" smtClean="0"/>
              <a:t>Now, I’m developing the constant pH method </a:t>
            </a:r>
            <a:r>
              <a:rPr lang="en-US" altLang="ja-JP" sz="1400" baseline="0" dirty="0" smtClean="0"/>
              <a:t>based on quantum </a:t>
            </a:r>
            <a:r>
              <a:rPr lang="en-US" altLang="ja-JP" sz="1400" baseline="0" dirty="0" smtClean="0"/>
              <a:t>mechanical </a:t>
            </a:r>
            <a:r>
              <a:rPr lang="en-US" altLang="ja-JP" sz="1400" baseline="0" dirty="0" smtClean="0"/>
              <a:t>calculations.</a:t>
            </a:r>
            <a:endParaRPr lang="en-US" altLang="ja-JP" sz="1400" baseline="0" dirty="0" smtClean="0"/>
          </a:p>
          <a:p>
            <a:r>
              <a:rPr lang="en-US" altLang="ja-JP" sz="1400" baseline="0" dirty="0" smtClean="0"/>
              <a:t>And I’d like to talk some preliminary results.</a:t>
            </a:r>
            <a:endParaRPr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664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baseline="0" dirty="0" smtClean="0"/>
              <a:t>For λ=0, all atoms are treated as a QM atom.</a:t>
            </a:r>
          </a:p>
          <a:p>
            <a:r>
              <a:rPr lang="en-US" altLang="ja-JP" dirty="0" smtClean="0"/>
              <a:t>A free proton generated by deprotonation reaction is not transferred explicitly to simulation box.</a:t>
            </a:r>
          </a:p>
          <a:p>
            <a:r>
              <a:rPr kumimoji="1" lang="en-US" altLang="ja-JP" b="0" baseline="0" dirty="0" smtClean="0"/>
              <a:t>And excluded into the QM region.</a:t>
            </a:r>
          </a:p>
          <a:p>
            <a:r>
              <a:rPr kumimoji="1" lang="en-US" altLang="ja-JP" b="0" baseline="0" dirty="0" smtClean="0"/>
              <a:t>Solvent is expressed by generalized Born implicit solvation model.</a:t>
            </a:r>
          </a:p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4534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baseline="0" dirty="0" smtClean="0"/>
              <a:t>On the contrary, pKa of the propionic acid is slightly increased. </a:t>
            </a:r>
          </a:p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8716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baseline="0" dirty="0" smtClean="0"/>
              <a:t>In Model-II, the CH3 group is excluded into MM region.</a:t>
            </a:r>
          </a:p>
          <a:p>
            <a:r>
              <a:rPr kumimoji="1" lang="en-US" altLang="ja-JP" b="0" baseline="0" dirty="0" smtClean="0"/>
              <a:t>The QM-MM boundary is applied the capping Hydrogen atom. </a:t>
            </a:r>
          </a:p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926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baseline="0" dirty="0" smtClean="0"/>
              <a:t>Predicted and experimental values are summarized in Table 1.</a:t>
            </a:r>
          </a:p>
          <a:p>
            <a:r>
              <a:rPr kumimoji="1" lang="en-US" altLang="ja-JP" b="0" baseline="0" dirty="0" smtClean="0"/>
              <a:t>…, which can be explained by substituent effects. </a:t>
            </a:r>
          </a:p>
          <a:p>
            <a:r>
              <a:rPr kumimoji="1" lang="en-US" altLang="ja-JP" b="0" baseline="0" dirty="0" smtClean="0"/>
              <a:t>For predicted values, it would seem that pKa of mono-fluoro acetic acid by PM3 (2.3) has the closest value to experimental one.</a:t>
            </a:r>
          </a:p>
          <a:p>
            <a:r>
              <a:rPr kumimoji="1" lang="en-US" altLang="ja-JP" b="0" baseline="0" dirty="0" smtClean="0"/>
              <a:t>So, it is considered that 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8157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baseline="0" dirty="0" smtClean="0"/>
              <a:t>Thermodynamic cycle in protonation/de-protonation reaction is helpful for understanding the pKa shifts from model system. This can be related with the free energy relationship between two systems. </a:t>
            </a:r>
            <a:endParaRPr kumimoji="1" lang="en-US" altLang="ja-JP" b="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6860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6576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baseline="0" dirty="0" smtClean="0"/>
              <a:t>The ΔΔG^SQMGB in Eq. (2b) can be contributed as a shift in free energy of the model compound, which is considered the change in the environment of non-bonded interactions of the titratable group when it is transferred from the solvent to the complicated environment. </a:t>
            </a:r>
          </a:p>
          <a:p>
            <a:r>
              <a:rPr kumimoji="1" lang="en-US" altLang="ja-JP" b="0" baseline="0" dirty="0" smtClean="0"/>
              <a:t>But, in QM-based CpH method, this contribution include the intramolecular interactions.</a:t>
            </a:r>
          </a:p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0707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baseline="0" dirty="0" smtClean="0"/>
              <a:t>To analyze such contribution, I investigated it by employing the PM3 and DFTB3 method with GB method. </a:t>
            </a:r>
          </a:p>
          <a:p>
            <a:r>
              <a:rPr kumimoji="1" lang="en-US" altLang="ja-JP" b="0" baseline="0" dirty="0" smtClean="0"/>
              <a:t>In PM3, the potential energy difference is relatively similar to free energy difference, and pKa shifts by PM3 is mainly contributed from the potential energy differences. </a:t>
            </a:r>
          </a:p>
          <a:p>
            <a:endParaRPr kumimoji="1" lang="en-US" altLang="ja-JP" b="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3047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baseline="0" dirty="0" smtClean="0"/>
              <a:t>Table summarized results for propionic acid.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1723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905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 smtClean="0"/>
              <a:t>Let’s start</a:t>
            </a:r>
            <a:r>
              <a:rPr lang="en-US" altLang="ja-JP" b="0" baseline="0" dirty="0" smtClean="0"/>
              <a:t> to talk about background of my research.</a:t>
            </a:r>
            <a:endParaRPr lang="en-US" altLang="ja-JP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 smtClean="0"/>
              <a:t>The</a:t>
            </a:r>
            <a:r>
              <a:rPr lang="en-US" altLang="ja-JP" b="0" baseline="0" dirty="0" smtClean="0"/>
              <a:t> pH condition is one of environmental variables to control many properties and functions.</a:t>
            </a:r>
            <a:endParaRPr lang="en-US" altLang="ja-JP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 smtClean="0"/>
              <a:t>As </a:t>
            </a:r>
            <a:r>
              <a:rPr lang="en-US" altLang="ja-JP" b="0" dirty="0" smtClean="0"/>
              <a:t>you know</a:t>
            </a:r>
            <a:r>
              <a:rPr lang="en-US" altLang="ja-JP" b="0" dirty="0" smtClean="0"/>
              <a:t>,</a:t>
            </a:r>
            <a:r>
              <a:rPr lang="en-US" altLang="ja-JP" b="0" baseline="0" dirty="0" smtClean="0"/>
              <a:t> carbon dioxide (CO2) have acid-base equilibrium, which is closely relative to essential function in living body.  </a:t>
            </a:r>
            <a:endParaRPr lang="en-US" altLang="ja-JP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In the case of heavy metals, the degree of the solubility determines their toxicity. In general,</a:t>
            </a:r>
            <a:r>
              <a:rPr lang="en-US" altLang="ja-JP" baseline="0" dirty="0" smtClean="0"/>
              <a:t> m</a:t>
            </a:r>
            <a:r>
              <a:rPr lang="en-US" altLang="ja-JP" dirty="0" smtClean="0"/>
              <a:t>etals tend to be more toxic at lower pH because they are more soluble. </a:t>
            </a:r>
            <a:endParaRPr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856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3">
              <a:defRPr/>
            </a:pPr>
            <a:r>
              <a:rPr kumimoji="1" lang="en-US" altLang="ja-JP" dirty="0" smtClean="0"/>
              <a:t>To obtain</a:t>
            </a:r>
            <a:r>
              <a:rPr kumimoji="1" lang="en-US" altLang="ja-JP" baseline="0" dirty="0" smtClean="0"/>
              <a:t> experimental pKa, this method should be improved.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867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584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 smtClean="0"/>
              <a:t>As you know, …</a:t>
            </a:r>
          </a:p>
          <a:p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2790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 smtClean="0"/>
              <a:t>As you know, …</a:t>
            </a:r>
          </a:p>
          <a:p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5191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1" baseline="0" dirty="0" smtClean="0"/>
              <a:t>The first term is energy difference generated by MD simulation.</a:t>
            </a:r>
          </a:p>
          <a:p>
            <a:r>
              <a:rPr lang="en-US" altLang="ja-JP" b="1" baseline="0" dirty="0" smtClean="0"/>
              <a:t>Of course, MM-based simulation cannot consider chemical bonding and breaking corresponding to protonation/</a:t>
            </a:r>
            <a:r>
              <a:rPr lang="en-US" altLang="ja-JP" b="1" baseline="0" dirty="0" err="1" smtClean="0"/>
              <a:t>deprotontation</a:t>
            </a:r>
            <a:r>
              <a:rPr lang="en-US" altLang="ja-JP" b="1" baseline="0" dirty="0" smtClean="0"/>
              <a:t> events.</a:t>
            </a:r>
          </a:p>
          <a:p>
            <a:r>
              <a:rPr lang="en-US" altLang="ja-JP" b="1" baseline="0" dirty="0" smtClean="0"/>
              <a:t>Therefore, the energy difference by MM calculation will not reproduce the correct value.</a:t>
            </a:r>
          </a:p>
          <a:p>
            <a:r>
              <a:rPr lang="en-US" altLang="ja-JP" b="1" baseline="0" dirty="0" smtClean="0"/>
              <a:t>In </a:t>
            </a:r>
            <a:r>
              <a:rPr lang="en-US" altLang="ja-JP" b="1" baseline="0" dirty="0" err="1" smtClean="0"/>
              <a:t>CpH</a:t>
            </a:r>
            <a:r>
              <a:rPr lang="en-US" altLang="ja-JP" b="1" baseline="0" dirty="0" smtClean="0"/>
              <a:t> method, the free energy compensation is introduced, which is estimated by MM-MD calculation.</a:t>
            </a:r>
          </a:p>
          <a:p>
            <a:r>
              <a:rPr lang="en-US" altLang="ja-JP" b="1" baseline="0" dirty="0" smtClean="0"/>
              <a:t>And then, pH dependency is included by the third term.</a:t>
            </a:r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374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 smtClean="0"/>
              <a:t>The</a:t>
            </a:r>
            <a:r>
              <a:rPr lang="en-US" altLang="ja-JP" b="0" baseline="0" dirty="0" smtClean="0"/>
              <a:t> pH condition is one of environmental variables to control many properties and functions.</a:t>
            </a:r>
            <a:endParaRPr lang="en-US" altLang="ja-JP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 smtClean="0"/>
              <a:t>As </a:t>
            </a:r>
            <a:r>
              <a:rPr lang="en-US" altLang="ja-JP" b="0" dirty="0" smtClean="0"/>
              <a:t>you know, </a:t>
            </a:r>
            <a:r>
              <a:rPr lang="en-US" altLang="ja-JP" b="0" dirty="0" smtClean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In the case of heavy metals, the degree of the solubility determines their toxicity. Metals tend to be more toxic at lower pH because they are more soluble. </a:t>
            </a:r>
            <a:endParaRPr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74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 smtClean="0"/>
              <a:t>Essentially, the proton transfer</a:t>
            </a:r>
            <a:r>
              <a:rPr lang="en-US" altLang="ja-JP" b="0" baseline="0" dirty="0" smtClean="0"/>
              <a:t> events between solute and solvent should be treated quantum mechanics. Therefore, </a:t>
            </a:r>
            <a:r>
              <a:rPr lang="en-US" altLang="ja-JP" b="0" baseline="0" dirty="0" smtClean="0"/>
              <a:t>…</a:t>
            </a:r>
          </a:p>
          <a:p>
            <a:r>
              <a:rPr lang="en-US" altLang="ja-JP" b="0" dirty="0" smtClean="0"/>
              <a:t>Moreover, they give us a static property and cannot obtain the dynamical descriptions related to solution pH conditions.</a:t>
            </a:r>
          </a:p>
          <a:p>
            <a:endParaRPr lang="en-US" altLang="ja-JP" b="0" dirty="0" smtClean="0"/>
          </a:p>
          <a:p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086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 smtClean="0"/>
              <a:t>The other</a:t>
            </a:r>
            <a:r>
              <a:rPr lang="en-US" altLang="ja-JP" b="0" baseline="0" dirty="0" smtClean="0"/>
              <a:t> approaches </a:t>
            </a:r>
            <a:r>
              <a:rPr lang="en-US" altLang="ja-JP" b="0" baseline="0" dirty="0" smtClean="0"/>
              <a:t>is </a:t>
            </a:r>
            <a:r>
              <a:rPr lang="en-US" altLang="ja-JP" b="0" baseline="0" dirty="0" smtClean="0"/>
              <a:t>based on a classical mechanical one</a:t>
            </a:r>
            <a:r>
              <a:rPr lang="en-US" altLang="ja-JP" b="0" baseline="0" dirty="0" smtClean="0"/>
              <a:t>.</a:t>
            </a:r>
          </a:p>
          <a:p>
            <a:r>
              <a:rPr lang="en-US" altLang="ja-JP" b="0" baseline="0" dirty="0" smtClean="0"/>
              <a:t>First, conformational sampling is executed by common simulation method, second, exchange…,</a:t>
            </a:r>
          </a:p>
          <a:p>
            <a:r>
              <a:rPr lang="en-US" altLang="ja-JP" b="0" baseline="0" dirty="0" smtClean="0"/>
              <a:t>Third, the state transition is accepted or rejected by Metropolis algorism.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 smtClean="0"/>
              <a:t>This method</a:t>
            </a:r>
            <a:r>
              <a:rPr lang="en-US" altLang="ja-JP" b="0" baseline="0" dirty="0" smtClean="0"/>
              <a:t> </a:t>
            </a:r>
            <a:r>
              <a:rPr lang="en-US" altLang="ja-JP" b="0" dirty="0" smtClean="0"/>
              <a:t>could better access the protonation-conformation sampling within realistic computational time.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93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 smtClean="0"/>
              <a:t>Moreover, the inclusion of polarization is limited.</a:t>
            </a:r>
          </a:p>
          <a:p>
            <a:r>
              <a:rPr lang="en-US" altLang="ja-JP" b="0" dirty="0" smtClean="0"/>
              <a:t>Yoshida-kun</a:t>
            </a:r>
            <a:r>
              <a:rPr lang="en-US" altLang="ja-JP" b="0" baseline="0" dirty="0" smtClean="0"/>
              <a:t> have researched this system, and found that semi-empirical Hamiltonian can reproduce their structures qualitatively.</a:t>
            </a:r>
          </a:p>
          <a:p>
            <a:r>
              <a:rPr lang="en-US" altLang="ja-JP" b="0" baseline="0" dirty="0" smtClean="0"/>
              <a:t>And then he developed the QM-based CpH method and applied to </a:t>
            </a:r>
            <a:r>
              <a:rPr lang="en-US" altLang="ja-JP" b="0" baseline="0" dirty="0" err="1" smtClean="0"/>
              <a:t>itd</a:t>
            </a:r>
            <a:r>
              <a:rPr lang="en-US" altLang="ja-JP" b="0" baseline="0" dirty="0" smtClean="0"/>
              <a:t> pH-dependency.</a:t>
            </a:r>
            <a:endParaRPr lang="en-US" altLang="ja-JP" b="0" dirty="0" smtClean="0"/>
          </a:p>
          <a:p>
            <a:endParaRPr lang="en-US" altLang="ja-JP" b="1" dirty="0" smtClean="0"/>
          </a:p>
          <a:p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696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803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dirty="0" smtClean="0"/>
              <a:t>State transition by MC</a:t>
            </a:r>
            <a:r>
              <a:rPr kumimoji="1" lang="en-US" altLang="ja-JP" b="0" baseline="0" dirty="0" smtClean="0"/>
              <a:t> is i</a:t>
            </a:r>
            <a:r>
              <a:rPr kumimoji="1" lang="en-US" altLang="ja-JP" b="0" dirty="0" smtClean="0"/>
              <a:t>ntermediately introduced</a:t>
            </a:r>
            <a:r>
              <a:rPr kumimoji="1" lang="en-US" altLang="ja-JP" b="0" baseline="0" dirty="0" smtClean="0"/>
              <a:t>. </a:t>
            </a:r>
            <a:r>
              <a:rPr kumimoji="1" lang="en-US" altLang="ja-JP" b="0" dirty="0" smtClean="0"/>
              <a:t>First </a:t>
            </a:r>
            <a:r>
              <a:rPr kumimoji="1" lang="en-US" altLang="ja-JP" b="0" dirty="0" smtClean="0"/>
              <a:t>term is the instantaneous energy difference before and after transitions.</a:t>
            </a:r>
          </a:p>
          <a:p>
            <a:r>
              <a:rPr kumimoji="1" lang="en-US" altLang="ja-JP" b="0" dirty="0" smtClean="0"/>
              <a:t>Second is the free </a:t>
            </a:r>
            <a:r>
              <a:rPr kumimoji="1" lang="en-US" altLang="ja-JP" b="0" baseline="0" dirty="0" smtClean="0"/>
              <a:t>energy difference </a:t>
            </a:r>
            <a:r>
              <a:rPr kumimoji="1" lang="en-US" altLang="ja-JP" b="0" dirty="0" smtClean="0"/>
              <a:t>estimated</a:t>
            </a:r>
            <a:r>
              <a:rPr kumimoji="1" lang="en-US" altLang="ja-JP" b="0" baseline="0" dirty="0" smtClean="0"/>
              <a:t> </a:t>
            </a:r>
            <a:r>
              <a:rPr kumimoji="1" lang="en-US" altLang="ja-JP" b="0" baseline="0" dirty="0" smtClean="0"/>
              <a:t>by adopted QM method.</a:t>
            </a:r>
            <a:endParaRPr kumimoji="1" lang="en-US" altLang="ja-JP" b="0" baseline="0" dirty="0" smtClean="0"/>
          </a:p>
          <a:p>
            <a:r>
              <a:rPr kumimoji="1" lang="en-US" altLang="ja-JP" b="0" baseline="0" dirty="0" smtClean="0"/>
              <a:t>Third is the free energy term depending on the pH value.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256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baseline="0" dirty="0" smtClean="0"/>
              <a:t>In previous MM-based CpH method, the ensemble in intermediate states (0&lt;λ&lt;1) is generated by the interpolation of force field parameters (atomic charges, Lennard-Johns and intramolecular ones).</a:t>
            </a:r>
          </a:p>
          <a:p>
            <a:r>
              <a:rPr kumimoji="1" lang="en-US" altLang="ja-JP" b="0" baseline="0" dirty="0" smtClean="0"/>
              <a:t>But, the TI calculation employing QM method cannot follow same procedure.</a:t>
            </a:r>
          </a:p>
          <a:p>
            <a:endParaRPr kumimoji="1" lang="en-US" altLang="ja-JP" b="0" baseline="0" dirty="0" smtClean="0"/>
          </a:p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303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172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87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85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21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48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09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55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32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83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6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3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60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5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2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ps.prenhall.com/wps/media/objects/376/385232/Media-Portfolio/chapter_10/10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hyperlink" Target="https://biology10thgrade.wikispaces.com/Enzymes" TargetMode="Externa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w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30.png"/><Relationship Id="rId5" Type="http://schemas.openxmlformats.org/officeDocument/2006/relationships/image" Target="../media/image35.wmf"/><Relationship Id="rId15" Type="http://schemas.openxmlformats.org/officeDocument/2006/relationships/image" Target="../media/image170.png"/><Relationship Id="rId10" Type="http://schemas.openxmlformats.org/officeDocument/2006/relationships/image" Target="../media/image120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7.png"/><Relationship Id="rId1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Improving p</a:t>
            </a:r>
            <a:r>
              <a:rPr lang="en-US" altLang="ja-JP" sz="4000" i="1" dirty="0"/>
              <a:t>K</a:t>
            </a:r>
            <a:r>
              <a:rPr lang="en-US" altLang="ja-JP" sz="4000" baseline="-25000" dirty="0"/>
              <a:t>a</a:t>
            </a:r>
            <a:r>
              <a:rPr lang="en-US" altLang="ja-JP" sz="4000" dirty="0"/>
              <a:t> Prediction of Semi-Empirical Quantum Mechanics Constant pH </a:t>
            </a:r>
            <a:r>
              <a:rPr lang="en-US" altLang="ja-JP" sz="4000" dirty="0" smtClean="0"/>
              <a:t>method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Yukichi </a:t>
            </a:r>
            <a:r>
              <a:rPr lang="en-US" altLang="ja-JP" dirty="0"/>
              <a:t>Kitamura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58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Methods: </a:t>
            </a:r>
            <a:r>
              <a:rPr lang="en-US" altLang="ja-JP" sz="4000" dirty="0"/>
              <a:t>QM-MM </a:t>
            </a:r>
            <a:r>
              <a:rPr lang="en-US" altLang="ja-JP" sz="4000" dirty="0" smtClean="0"/>
              <a:t>partition (model)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A </a:t>
            </a:r>
            <a:r>
              <a:rPr lang="en-US" altLang="ja-JP" dirty="0" smtClean="0"/>
              <a:t>free proton is </a:t>
            </a:r>
            <a:r>
              <a:rPr lang="en-US" altLang="ja-JP" dirty="0"/>
              <a:t>treated as a non-interacting dummy particle for the deprotonated state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0844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562380" y="5718320"/>
            <a:ext cx="4984236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Figure. QM-MM partition for acetic acid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999211" y="4976990"/>
            <a:ext cx="2148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Protonated state</a:t>
            </a:r>
          </a:p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=0, </a:t>
            </a:r>
            <a:r>
              <a:rPr lang="en-US" altLang="ja-JP" sz="20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q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=0 [</a:t>
            </a:r>
            <a:r>
              <a:rPr lang="en-US" altLang="ja-JP" sz="20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06767" y="4979577"/>
            <a:ext cx="2219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Deprotonated state (</a:t>
            </a:r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=1, </a:t>
            </a:r>
            <a:r>
              <a:rPr lang="en-US" altLang="ja-JP" sz="20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q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=-1 [</a:t>
            </a:r>
            <a:r>
              <a:rPr lang="en-US" altLang="ja-JP" sz="20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63" y="2536825"/>
            <a:ext cx="3048000" cy="2000250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974366" y="2536825"/>
            <a:ext cx="3680861" cy="2442752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86" y="2536825"/>
            <a:ext cx="3048000" cy="2000250"/>
          </a:xfrm>
          <a:prstGeom prst="rect">
            <a:avLst/>
          </a:prstGeom>
        </p:spPr>
      </p:pic>
      <p:sp>
        <p:nvSpPr>
          <p:cNvPr id="18" name="円/楕円 17"/>
          <p:cNvSpPr/>
          <p:nvPr/>
        </p:nvSpPr>
        <p:spPr>
          <a:xfrm>
            <a:off x="5019057" y="2428931"/>
            <a:ext cx="2886195" cy="2550646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832161" y="3930139"/>
            <a:ext cx="551916" cy="55764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331566" y="4492778"/>
            <a:ext cx="1195511" cy="40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QM(PM3)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949818" y="4492778"/>
            <a:ext cx="1195511" cy="40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QM(PM3)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905252" y="2914476"/>
            <a:ext cx="1238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MM</a:t>
            </a:r>
          </a:p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(Dummy H atom)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30725" y="2598556"/>
            <a:ext cx="1238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No MM</a:t>
            </a:r>
          </a:p>
        </p:txBody>
      </p:sp>
    </p:spTree>
    <p:extLst>
      <p:ext uri="{BB962C8B-B14F-4D97-AF65-F5344CB8AC3E}">
        <p14:creationId xmlns:p14="http://schemas.microsoft.com/office/powerpoint/2010/main" val="25292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Methods: </a:t>
            </a:r>
            <a:r>
              <a:rPr lang="en-US" altLang="ja-JP" sz="4000" dirty="0" smtClean="0"/>
              <a:t>Calculation of free energy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altLang="ja-JP" dirty="0" smtClean="0"/>
              <a:t>In addition, </a:t>
            </a:r>
            <a:r>
              <a:rPr lang="en-US" altLang="ja-JP" dirty="0" smtClean="0"/>
              <a:t>I </a:t>
            </a:r>
            <a:r>
              <a:rPr lang="en-US" altLang="ja-JP" dirty="0" smtClean="0"/>
              <a:t>researched </a:t>
            </a:r>
            <a:r>
              <a:rPr lang="en-US" altLang="ja-JP" dirty="0" smtClean="0"/>
              <a:t>the </a:t>
            </a:r>
            <a:r>
              <a:rPr lang="en-US" altLang="ja-JP" dirty="0" smtClean="0"/>
              <a:t>two kinds of acetic </a:t>
            </a:r>
            <a:r>
              <a:rPr lang="en-US" altLang="ja-JP" dirty="0" smtClean="0"/>
              <a:t>acid </a:t>
            </a:r>
            <a:r>
              <a:rPr lang="en-US" altLang="ja-JP" dirty="0" smtClean="0"/>
              <a:t>analogues to </a:t>
            </a:r>
            <a:r>
              <a:rPr lang="en-US" altLang="ja-JP" b="1" i="1" dirty="0" smtClean="0"/>
              <a:t>R</a:t>
            </a:r>
            <a:r>
              <a:rPr lang="en-US" altLang="ja-JP" b="1" i="1" baseline="-25000" dirty="0" smtClean="0"/>
              <a:t>n</a:t>
            </a:r>
            <a:r>
              <a:rPr lang="en-US" altLang="ja-JP" dirty="0" smtClean="0"/>
              <a:t>-CH</a:t>
            </a:r>
            <a:r>
              <a:rPr lang="en-US" altLang="ja-JP" baseline="-25000" dirty="0" smtClean="0"/>
              <a:t>3-</a:t>
            </a:r>
            <a:r>
              <a:rPr lang="en-US" altLang="ja-JP" i="1" baseline="-25000" dirty="0" smtClean="0"/>
              <a:t>n</a:t>
            </a:r>
            <a:r>
              <a:rPr lang="en-US" altLang="ja-JP" dirty="0" smtClean="0"/>
              <a:t>-COOH </a:t>
            </a:r>
            <a:r>
              <a:rPr lang="en-US" altLang="ja-JP" dirty="0"/>
              <a:t>computational </a:t>
            </a:r>
            <a:r>
              <a:rPr lang="en-US" altLang="ja-JP" dirty="0" smtClean="0"/>
              <a:t>accuracy.</a:t>
            </a:r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dirty="0" smtClean="0"/>
              <a:t>Fluoro acetic acid is shown smaller p</a:t>
            </a:r>
            <a:r>
              <a:rPr lang="en-US" altLang="ja-JP" i="1" dirty="0" smtClean="0"/>
              <a:t>K</a:t>
            </a:r>
            <a:r>
              <a:rPr lang="en-US" altLang="ja-JP" baseline="-25000" dirty="0" smtClean="0"/>
              <a:t>a</a:t>
            </a:r>
            <a:r>
              <a:rPr lang="en-US" altLang="ja-JP" dirty="0" smtClean="0"/>
              <a:t> values, due to </a:t>
            </a:r>
            <a:r>
              <a:rPr lang="en-US" altLang="ja-JP" dirty="0"/>
              <a:t>the </a:t>
            </a:r>
            <a:r>
              <a:rPr lang="en-US" altLang="ja-JP" dirty="0" smtClean="0"/>
              <a:t>their strong </a:t>
            </a:r>
            <a:r>
              <a:rPr lang="en-US" altLang="ja-JP" dirty="0"/>
              <a:t>electron-attracting </a:t>
            </a:r>
            <a:r>
              <a:rPr lang="en-US" altLang="ja-JP" dirty="0" smtClean="0"/>
              <a:t>properties.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0844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686050" y="4205548"/>
            <a:ext cx="326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Figure. </a:t>
            </a:r>
            <a:r>
              <a:rPr lang="en-US" altLang="ja-JP" sz="2000" dirty="0">
                <a:latin typeface="+mj-lt"/>
                <a:ea typeface="メイリオ" panose="020B0604030504040204" pitchFamily="50" charset="-128"/>
              </a:rPr>
              <a:t>A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cetic acid analogues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706542" y="2540704"/>
            <a:ext cx="3810828" cy="15585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867108" y="2504136"/>
            <a:ext cx="3281989" cy="1595160"/>
            <a:chOff x="867108" y="2504136"/>
            <a:chExt cx="3281989" cy="1595160"/>
          </a:xfrm>
        </p:grpSpPr>
        <p:sp>
          <p:nvSpPr>
            <p:cNvPr id="13" name="正方形/長方形 12"/>
            <p:cNvSpPr/>
            <p:nvPr/>
          </p:nvSpPr>
          <p:spPr>
            <a:xfrm>
              <a:off x="1091926" y="3391410"/>
              <a:ext cx="26237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Fluoro acetic acid</a:t>
              </a:r>
              <a:endPara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ja-JP" sz="2000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000" b="1" i="1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R</a:t>
              </a:r>
              <a:r>
                <a:rPr lang="en-US" altLang="ja-JP" sz="2000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=-</a:t>
              </a:r>
              <a:r>
                <a:rPr lang="en-US" altLang="ja-JP" sz="2000" i="1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F, n</a:t>
              </a:r>
              <a:r>
                <a:rPr lang="en-US" altLang="ja-JP" sz="2000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=1~3, 2.59~0.3)</a:t>
              </a:r>
              <a:endParaRPr lang="en-US" altLang="ja-JP" sz="2000" dirty="0">
                <a:latin typeface="+mj-lt"/>
                <a:ea typeface="メイリオ" panose="020B060403050404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67108" y="2504136"/>
              <a:ext cx="32819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4000" dirty="0" smtClean="0"/>
                <a:t>F</a:t>
              </a:r>
              <a:r>
                <a:rPr lang="en-US" altLang="ja-JP" sz="4000" i="1" baseline="-25000" dirty="0" smtClean="0"/>
                <a:t>n</a:t>
              </a:r>
              <a:r>
                <a:rPr lang="en-US" altLang="ja-JP" sz="4000" dirty="0" smtClean="0"/>
                <a:t>-CH</a:t>
              </a:r>
              <a:r>
                <a:rPr lang="en-US" altLang="ja-JP" sz="4000" baseline="-25000" dirty="0" smtClean="0"/>
                <a:t>3-</a:t>
              </a:r>
              <a:r>
                <a:rPr lang="en-US" altLang="ja-JP" sz="4000" i="1" baseline="-25000" dirty="0" smtClean="0"/>
                <a:t>n</a:t>
              </a:r>
              <a:r>
                <a:rPr lang="en-US" altLang="ja-JP" sz="4000" dirty="0" smtClean="0"/>
                <a:t>-COOH</a:t>
              </a:r>
              <a:endParaRPr lang="ja-JP" altLang="en-US" sz="4000" dirty="0"/>
            </a:p>
          </p:txBody>
        </p:sp>
      </p:grpSp>
      <p:sp>
        <p:nvSpPr>
          <p:cNvPr id="18" name="角丸四角形 17"/>
          <p:cNvSpPr/>
          <p:nvPr/>
        </p:nvSpPr>
        <p:spPr>
          <a:xfrm>
            <a:off x="4743468" y="2522420"/>
            <a:ext cx="3810828" cy="15585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4595261" y="2504136"/>
            <a:ext cx="3739277" cy="1558592"/>
            <a:chOff x="4595261" y="2504136"/>
            <a:chExt cx="3739277" cy="1558592"/>
          </a:xfrm>
        </p:grpSpPr>
        <p:sp>
          <p:nvSpPr>
            <p:cNvPr id="14" name="正方形/長方形 13"/>
            <p:cNvSpPr/>
            <p:nvPr/>
          </p:nvSpPr>
          <p:spPr>
            <a:xfrm>
              <a:off x="4595261" y="3354842"/>
              <a:ext cx="32524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dirty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Propionic Acid </a:t>
              </a:r>
              <a:endPara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ja-JP" sz="2000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(R=-CH</a:t>
              </a:r>
              <a:r>
                <a:rPr lang="en-US" altLang="ja-JP" sz="2000" baseline="-25000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altLang="ja-JP" sz="2000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, p</a:t>
              </a:r>
              <a:r>
                <a:rPr lang="en-US" altLang="ja-JP" sz="2000" i="1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K</a:t>
              </a:r>
              <a:r>
                <a:rPr lang="en-US" altLang="ja-JP" sz="2000" baseline="-25000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a</a:t>
              </a:r>
              <a:r>
                <a:rPr lang="en-US" altLang="ja-JP" sz="2000" dirty="0" smtClean="0">
                  <a:latin typeface="+mj-lt"/>
                  <a:ea typeface="メイリオ" panose="020B0604030504040204" pitchFamily="50" charset="-128"/>
                  <a:cs typeface="Times New Roman" panose="02020603050405020304" pitchFamily="18" charset="0"/>
                </a:rPr>
                <a:t>=4.88)</a:t>
              </a:r>
              <a:endParaRPr lang="en-US" altLang="ja-JP" sz="2000" dirty="0">
                <a:latin typeface="+mj-lt"/>
                <a:ea typeface="メイリオ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034917" y="2504136"/>
              <a:ext cx="329962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4000" dirty="0" smtClean="0"/>
                <a:t>CH</a:t>
              </a:r>
              <a:r>
                <a:rPr lang="en-US" altLang="ja-JP" sz="4000" baseline="-25000" dirty="0" smtClean="0"/>
                <a:t>3</a:t>
              </a:r>
              <a:r>
                <a:rPr lang="en-US" altLang="ja-JP" sz="4000" dirty="0" smtClean="0"/>
                <a:t>-CH</a:t>
              </a:r>
              <a:r>
                <a:rPr lang="en-US" altLang="ja-JP" sz="4000" baseline="-25000" dirty="0"/>
                <a:t>2</a:t>
              </a:r>
              <a:r>
                <a:rPr lang="en-US" altLang="ja-JP" sz="4000" dirty="0" smtClean="0"/>
                <a:t>-COOH</a:t>
              </a:r>
              <a:endParaRPr lang="ja-JP" alt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59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Methods: </a:t>
            </a:r>
            <a:r>
              <a:rPr lang="en-US" altLang="ja-JP" sz="4000" dirty="0"/>
              <a:t>QM-MM </a:t>
            </a:r>
            <a:r>
              <a:rPr lang="en-US" altLang="ja-JP" sz="4000" dirty="0" smtClean="0"/>
              <a:t>partition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For propionic acid, two distinct QM-MM partition are applied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0844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206818" y="5995904"/>
            <a:ext cx="4984236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Figure. QM-MM partition for 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propionic acid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97069" y="4898727"/>
            <a:ext cx="2390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Model-I</a:t>
            </a:r>
          </a:p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(Full QM treatment)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675309" y="5037354"/>
            <a:ext cx="2609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Model-II</a:t>
            </a:r>
          </a:p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b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-CH3 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group is excluded into </a:t>
            </a:r>
            <a:r>
              <a:rPr lang="en-US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 region)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66431" y="2354850"/>
            <a:ext cx="4132505" cy="2442752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115050" y="2106749"/>
            <a:ext cx="2618518" cy="2651838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021137" y="2098485"/>
            <a:ext cx="1213408" cy="2660101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034927" y="4352638"/>
            <a:ext cx="1195511" cy="40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QM(PM3)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770194" y="4366918"/>
            <a:ext cx="1195511" cy="40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QM(PM3)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42633" y="2223665"/>
            <a:ext cx="1238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No MM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7" y="2513414"/>
            <a:ext cx="3400425" cy="182022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75" y="2527619"/>
            <a:ext cx="3400425" cy="1820228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4766988" y="4269103"/>
            <a:ext cx="1467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MM</a:t>
            </a:r>
          </a:p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(amber force field)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521796" y="1604289"/>
            <a:ext cx="2379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/>
              <a:t>The QM-MM boundary is applied the capping Hydrogen atom. </a:t>
            </a:r>
          </a:p>
        </p:txBody>
      </p:sp>
    </p:spTree>
    <p:extLst>
      <p:ext uri="{BB962C8B-B14F-4D97-AF65-F5344CB8AC3E}">
        <p14:creationId xmlns:p14="http://schemas.microsoft.com/office/powerpoint/2010/main" val="5280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p</a:t>
            </a:r>
            <a:r>
              <a:rPr lang="en-US" altLang="ja-JP" sz="4000" i="1" dirty="0" smtClean="0"/>
              <a:t>K</a:t>
            </a:r>
            <a:r>
              <a:rPr lang="en-US" altLang="ja-JP" sz="4000" baseline="-25000" dirty="0" smtClean="0"/>
              <a:t>a</a:t>
            </a:r>
            <a:r>
              <a:rPr lang="en-US" altLang="ja-JP" sz="4000" dirty="0" smtClean="0"/>
              <a:t> </a:t>
            </a:r>
            <a:r>
              <a:rPr lang="en-US" altLang="ja-JP" sz="4000" dirty="0"/>
              <a:t>shift for </a:t>
            </a:r>
            <a:r>
              <a:rPr lang="en-US" altLang="ja-JP" sz="4000" dirty="0" smtClean="0"/>
              <a:t>fluoro acetic acid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7"/>
            <a:ext cx="7886700" cy="2733747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/>
              <a:t>As increasing the number of </a:t>
            </a:r>
            <a:r>
              <a:rPr lang="en-US" altLang="ja-JP" dirty="0" smtClean="0"/>
              <a:t>fluoro-substituents</a:t>
            </a:r>
            <a:r>
              <a:rPr lang="en-US" altLang="ja-JP" dirty="0"/>
              <a:t>, </a:t>
            </a:r>
            <a:r>
              <a:rPr lang="en-US" altLang="ja-JP" dirty="0" smtClean="0"/>
              <a:t>pKa become smaller.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PM3 </a:t>
            </a:r>
            <a:r>
              <a:rPr lang="en-US" altLang="ja-JP" dirty="0"/>
              <a:t>Hamiltonian will overestimate the electronegative </a:t>
            </a:r>
            <a:r>
              <a:rPr lang="en-US" altLang="ja-JP" dirty="0" smtClean="0"/>
              <a:t>contribution.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/>
              <a:t>On the other hand, the DFTB3 predictions </a:t>
            </a:r>
            <a:r>
              <a:rPr lang="en-US" altLang="ja-JP" dirty="0" smtClean="0"/>
              <a:t>are seem to be </a:t>
            </a:r>
            <a:r>
              <a:rPr lang="en-US" altLang="ja-JP" dirty="0"/>
              <a:t>closer to experiments in comparison with PM3. </a:t>
            </a:r>
            <a:endParaRPr lang="en-US" altLang="ja-JP" dirty="0" smtClean="0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61656"/>
              </p:ext>
            </p:extLst>
          </p:nvPr>
        </p:nvGraphicFramePr>
        <p:xfrm>
          <a:off x="628650" y="3672551"/>
          <a:ext cx="78867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Acetic acid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Fluoro-substituted acetic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acid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kumimoji="1" lang="en-US" altLang="ja-JP" sz="16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K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kumimoji="1" lang="el-GR" altLang="ja-JP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ja-JP" sz="160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kumimoji="1" lang="en-US" altLang="ja-JP" sz="1600" i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(shift)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Mono-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Di-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Tri-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SQMGB-CpH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PM3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4.75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u="sng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(-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2.45)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(-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4.35)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-2.95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(-7.7)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DFTB3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4.75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5.6 (+0.94)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(-1.06)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1.0 (-3.66)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Exp. </a:t>
                      </a:r>
                      <a:r>
                        <a:rPr kumimoji="1" lang="en-US" altLang="ja-JP" sz="1600" baseline="30000" dirty="0" smtClean="0">
                          <a:solidFill>
                            <a:schemeClr val="tx1"/>
                          </a:solidFill>
                        </a:rPr>
                        <a:t>[1]</a:t>
                      </a:r>
                      <a:endParaRPr kumimoji="1" lang="ja-JP" alt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4.76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u="sng" dirty="0" smtClean="0">
                          <a:solidFill>
                            <a:schemeClr val="tx1"/>
                          </a:solidFill>
                        </a:rPr>
                        <a:t>2.59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(-2.17)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1.34 (-3.42)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(-4.46)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628650" y="3320235"/>
            <a:ext cx="784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66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Table </a:t>
            </a:r>
            <a:r>
              <a:rPr lang="en-US" altLang="ja-JP" b="1" dirty="0" smtClean="0">
                <a:solidFill>
                  <a:srgbClr val="FF66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lang="en-US" altLang="ja-JP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Predicted 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and Experimental p</a:t>
            </a:r>
            <a:r>
              <a:rPr lang="en-US" altLang="ja-JP" b="1" i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K</a:t>
            </a:r>
            <a:r>
              <a:rPr lang="en-US" altLang="ja-JP" b="1" baseline="-25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 for 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acetic acid analogue, </a:t>
            </a:r>
            <a:r>
              <a:rPr lang="en-US" altLang="ja-JP" b="1" i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R</a:t>
            </a:r>
            <a:r>
              <a:rPr lang="en-US" altLang="ja-JP" b="1" i="1" baseline="-25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n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-CH</a:t>
            </a:r>
            <a:r>
              <a:rPr lang="en-US" altLang="ja-JP" b="1" baseline="-25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3-</a:t>
            </a:r>
            <a:r>
              <a:rPr lang="en-US" altLang="ja-JP" b="1" i="1" baseline="-25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n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COOH </a:t>
            </a:r>
            <a:endParaRPr lang="ja-JP" altLang="en-US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628650" y="5961120"/>
            <a:ext cx="78867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100" dirty="0"/>
              <a:t>[1] Kim S, Thiessen PA, Bolton EE, Chen J, Fu G, </a:t>
            </a:r>
            <a:r>
              <a:rPr lang="en-US" altLang="ja-JP" sz="1100" dirty="0" err="1"/>
              <a:t>Gindulyte</a:t>
            </a:r>
            <a:r>
              <a:rPr lang="en-US" altLang="ja-JP" sz="1100" dirty="0"/>
              <a:t> A, Han L, He J, He S, Shoemaker BA, Wang J, Yu B, Zhang J, Bryant SH. PubChem Substance and Compound databases. Nucleic Acids Res. 2016 Jan 4; 44(D1):D1202-13. </a:t>
            </a:r>
            <a:r>
              <a:rPr lang="en-US" altLang="ja-JP" sz="1100" dirty="0" err="1"/>
              <a:t>Epub</a:t>
            </a:r>
            <a:r>
              <a:rPr lang="en-US" altLang="ja-JP" sz="1100" dirty="0"/>
              <a:t> 2015 Sep 22 [PubMed PMID: 5237] </a:t>
            </a:r>
            <a:r>
              <a:rPr lang="en-US" altLang="ja-JP" sz="1100" dirty="0" err="1"/>
              <a:t>doi</a:t>
            </a:r>
            <a:r>
              <a:rPr lang="en-US" altLang="ja-JP" sz="1100" dirty="0"/>
              <a:t>: 10.1093/</a:t>
            </a:r>
            <a:r>
              <a:rPr lang="en-US" altLang="ja-JP" sz="1100" dirty="0" err="1"/>
              <a:t>nar</a:t>
            </a:r>
            <a:r>
              <a:rPr lang="en-US" altLang="ja-JP" sz="1100" dirty="0"/>
              <a:t>/gkv951.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980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Thermodynamic cycle 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486" y="1574415"/>
            <a:ext cx="5147027" cy="140108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829422" y="2305701"/>
            <a:ext cx="338128" cy="32485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 algn="just"/>
            <a:r>
              <a:rPr kumimoji="1" lang="en-US" altLang="ja-JP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kumimoji="1" lang="ja-JP" alt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93461" y="2337785"/>
            <a:ext cx="338128" cy="32485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 algn="just"/>
            <a:r>
              <a:rPr kumimoji="1" lang="en-US" altLang="ja-JP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kumimoji="1" lang="ja-JP" alt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299411" y="1406765"/>
            <a:ext cx="6148136" cy="168069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486" y="3749634"/>
            <a:ext cx="5147027" cy="1401081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829422" y="4480920"/>
            <a:ext cx="338128" cy="32485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 algn="just"/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kumimoji="1" lang="ja-JP" alt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93461" y="4513004"/>
            <a:ext cx="338128" cy="32485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 algn="just"/>
            <a:r>
              <a:rPr kumimoji="1" lang="en-US" altLang="ja-JP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kumimoji="1" lang="ja-JP" alt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1299411" y="3581984"/>
            <a:ext cx="6148136" cy="168069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251594" y="5061755"/>
            <a:ext cx="4893919" cy="41773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algn="just"/>
            <a:r>
              <a:rPr lang="en-US" altLang="ja-JP" b="1" dirty="0" smtClean="0"/>
              <a:t>Analogue</a:t>
            </a:r>
            <a:r>
              <a:rPr lang="en-US" altLang="ja-JP" dirty="0" smtClean="0"/>
              <a:t>: Fluoro-substituted acetic acid, p</a:t>
            </a:r>
            <a:r>
              <a:rPr lang="en-US" altLang="ja-JP" i="1" dirty="0" smtClean="0"/>
              <a:t>K</a:t>
            </a:r>
            <a:r>
              <a:rPr lang="en-US" altLang="ja-JP" baseline="-25000" dirty="0" smtClean="0"/>
              <a:t>a, analogue</a:t>
            </a:r>
          </a:p>
          <a:p>
            <a:pPr algn="just"/>
            <a:endParaRPr kumimoji="1" lang="ja-JP" altLang="en-US" dirty="0" smtClean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2502568" y="2662637"/>
            <a:ext cx="0" cy="1186566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5554579" y="2494177"/>
            <a:ext cx="0" cy="1186566"/>
          </a:xfrm>
          <a:prstGeom prst="straightConnector1">
            <a:avLst/>
          </a:prstGeom>
          <a:ln w="31750">
            <a:tailEnd type="triangle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630895" y="2910392"/>
            <a:ext cx="2795357" cy="40184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algn="just"/>
            <a:r>
              <a:rPr lang="en-US" altLang="ja-JP" b="1" dirty="0" smtClean="0"/>
              <a:t>Model</a:t>
            </a:r>
            <a:r>
              <a:rPr lang="en-US" altLang="ja-JP" dirty="0" smtClean="0"/>
              <a:t>: Acetic acid, p</a:t>
            </a:r>
            <a:r>
              <a:rPr lang="en-US" altLang="ja-JP" i="1" dirty="0" smtClean="0"/>
              <a:t>K</a:t>
            </a:r>
            <a:r>
              <a:rPr lang="en-US" altLang="ja-JP" baseline="-25000" dirty="0" smtClean="0"/>
              <a:t>a, model</a:t>
            </a:r>
          </a:p>
          <a:p>
            <a:pPr algn="just"/>
            <a:endParaRPr kumimoji="1" lang="ja-JP" altLang="en-US" dirty="0" smtClean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1828539" y="2736943"/>
            <a:ext cx="440136" cy="1194552"/>
            <a:chOff x="65180" y="2353880"/>
            <a:chExt cx="440136" cy="1194552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65180" y="2353880"/>
              <a:ext cx="427436" cy="3577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just"/>
              <a:r>
                <a:rPr kumimoji="1" lang="en-US" altLang="ja-JP" dirty="0" smtClean="0"/>
                <a:t>+F</a:t>
              </a:r>
              <a:endParaRPr kumimoji="1" lang="ja-JP" altLang="en-US" dirty="0" smtClean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5180" y="3190667"/>
              <a:ext cx="427436" cy="3577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just"/>
              <a:r>
                <a:rPr lang="en-US" altLang="ja-JP" dirty="0" smtClean="0"/>
                <a:t>-H</a:t>
              </a:r>
              <a:endParaRPr kumimoji="1" lang="ja-JP" altLang="en-US" dirty="0" smtClean="0"/>
            </a:p>
          </p:txBody>
        </p:sp>
        <p:cxnSp>
          <p:nvCxnSpPr>
            <p:cNvPr id="39" name="曲線コネクタ 38"/>
            <p:cNvCxnSpPr>
              <a:stCxn id="37" idx="3"/>
              <a:endCxn id="38" idx="3"/>
            </p:cNvCxnSpPr>
            <p:nvPr/>
          </p:nvCxnSpPr>
          <p:spPr>
            <a:xfrm>
              <a:off x="492616" y="2532763"/>
              <a:ext cx="12700" cy="836787"/>
            </a:xfrm>
            <a:prstGeom prst="curvedConnector3">
              <a:avLst>
                <a:gd name="adj1" fmla="val 1800000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/>
          <p:cNvGrpSpPr/>
          <p:nvPr/>
        </p:nvGrpSpPr>
        <p:grpSpPr>
          <a:xfrm>
            <a:off x="5778196" y="2721287"/>
            <a:ext cx="427436" cy="1194552"/>
            <a:chOff x="65180" y="2353880"/>
            <a:chExt cx="427436" cy="1194552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65180" y="2353880"/>
              <a:ext cx="427436" cy="3577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just"/>
              <a:r>
                <a:rPr kumimoji="1" lang="en-US" altLang="ja-JP" dirty="0" smtClean="0"/>
                <a:t>+H</a:t>
              </a:r>
              <a:endParaRPr kumimoji="1" lang="ja-JP" altLang="en-US" dirty="0" smtClean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5180" y="3190667"/>
              <a:ext cx="427436" cy="3577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just"/>
              <a:r>
                <a:rPr lang="en-US" altLang="ja-JP" dirty="0" smtClean="0"/>
                <a:t>-F</a:t>
              </a:r>
              <a:endParaRPr kumimoji="1" lang="ja-JP" altLang="en-US" dirty="0" smtClean="0"/>
            </a:p>
          </p:txBody>
        </p:sp>
        <p:cxnSp>
          <p:nvCxnSpPr>
            <p:cNvPr id="43" name="曲線コネクタ 42"/>
            <p:cNvCxnSpPr>
              <a:stCxn id="42" idx="1"/>
              <a:endCxn id="41" idx="1"/>
            </p:cNvCxnSpPr>
            <p:nvPr/>
          </p:nvCxnSpPr>
          <p:spPr>
            <a:xfrm rot="10800000">
              <a:off x="65180" y="2532764"/>
              <a:ext cx="12700" cy="836787"/>
            </a:xfrm>
            <a:prstGeom prst="curvedConnector3">
              <a:avLst>
                <a:gd name="adj1" fmla="val 1800000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正方形/長方形 43"/>
          <p:cNvSpPr/>
          <p:nvPr/>
        </p:nvSpPr>
        <p:spPr>
          <a:xfrm>
            <a:off x="628648" y="5368985"/>
            <a:ext cx="7612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b="1" kern="100" dirty="0">
                <a:solidFill>
                  <a:srgbClr val="FF00FF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Figure 1</a:t>
            </a:r>
            <a:r>
              <a:rPr lang="en-US" altLang="ja-JP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. </a:t>
            </a:r>
            <a:r>
              <a:rPr lang="en-US" altLang="ja-JP" dirty="0"/>
              <a:t>Thermodynamic cycle in protonation/deprotonation reaction</a:t>
            </a:r>
            <a:endParaRPr lang="ja-JP" alt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42382"/>
              </p:ext>
            </p:extLst>
          </p:nvPr>
        </p:nvGraphicFramePr>
        <p:xfrm>
          <a:off x="1279092" y="3109575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Equation" r:id="rId5" imgW="457200" imgH="241200" progId="Equation.DSMT4">
                  <p:embed/>
                </p:oleObj>
              </mc:Choice>
              <mc:Fallback>
                <p:oleObj name="Equation" r:id="rId5" imgW="457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9092" y="3109575"/>
                        <a:ext cx="91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オブジェクト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144501"/>
              </p:ext>
            </p:extLst>
          </p:nvPr>
        </p:nvGraphicFramePr>
        <p:xfrm>
          <a:off x="5955800" y="3115995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Equation" r:id="rId7" imgW="457200" imgH="241200" progId="Equation.DSMT4">
                  <p:embed/>
                </p:oleObj>
              </mc:Choice>
              <mc:Fallback>
                <p:oleObj name="Equation" r:id="rId7" imgW="457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55800" y="3115995"/>
                        <a:ext cx="91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オブジェクト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26818"/>
              </p:ext>
            </p:extLst>
          </p:nvPr>
        </p:nvGraphicFramePr>
        <p:xfrm>
          <a:off x="4022459" y="1766873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22459" y="1766873"/>
                        <a:ext cx="939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119441"/>
              </p:ext>
            </p:extLst>
          </p:nvPr>
        </p:nvGraphicFramePr>
        <p:xfrm>
          <a:off x="3921125" y="3916431"/>
          <a:ext cx="114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Equation" r:id="rId11" imgW="571320" imgH="241200" progId="Equation.DSMT4">
                  <p:embed/>
                </p:oleObj>
              </mc:Choice>
              <mc:Fallback>
                <p:oleObj name="Equation" r:id="rId11" imgW="571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21125" y="3916431"/>
                        <a:ext cx="1143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6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Energy relationship 1/3</a:t>
            </a:r>
            <a:endParaRPr kumimoji="1" lang="ja-JP" altLang="en-US" sz="36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628650" y="1101631"/>
            <a:ext cx="7886700" cy="5378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ja-JP" sz="2400" dirty="0"/>
              <a:t>In CpH method, the </a:t>
            </a:r>
            <a:r>
              <a:rPr lang="en-US" altLang="ja-JP" sz="2400" dirty="0" err="1"/>
              <a:t>p</a:t>
            </a:r>
            <a:r>
              <a:rPr lang="en-US" altLang="ja-JP" sz="2400" i="1" dirty="0" err="1"/>
              <a:t>K</a:t>
            </a:r>
            <a:r>
              <a:rPr lang="en-US" altLang="ja-JP" sz="2400" baseline="-25000" dirty="0" err="1"/>
              <a:t>a</a:t>
            </a:r>
            <a:r>
              <a:rPr lang="en-US" altLang="ja-JP" sz="2400" dirty="0" err="1"/>
              <a:t>s</a:t>
            </a:r>
            <a:r>
              <a:rPr lang="en-US" altLang="ja-JP" sz="2400" dirty="0"/>
              <a:t> are predicted as a perturbative shift from that of the model system, based on energetic estimations by force </a:t>
            </a:r>
            <a:r>
              <a:rPr lang="en-US" altLang="ja-JP" sz="2400" dirty="0" smtClean="0"/>
              <a:t>field.</a:t>
            </a:r>
          </a:p>
          <a:p>
            <a:pPr algn="just">
              <a:lnSpc>
                <a:spcPct val="100000"/>
              </a:lnSpc>
            </a:pPr>
            <a:r>
              <a:rPr lang="en-US" altLang="ja-JP" sz="2400" dirty="0" smtClean="0"/>
              <a:t>We </a:t>
            </a:r>
            <a:r>
              <a:rPr lang="en-US" altLang="ja-JP" sz="2400" dirty="0"/>
              <a:t>assume that the pH-dependent deprotonation free energy </a:t>
            </a:r>
            <a:r>
              <a:rPr lang="en-US" altLang="ja-JP" sz="2400" dirty="0" err="1"/>
              <a:t>ΔG</a:t>
            </a:r>
            <a:r>
              <a:rPr lang="en-US" altLang="ja-JP" sz="2400" baseline="-25000" dirty="0" err="1"/>
              <a:t>analogue</a:t>
            </a:r>
            <a:r>
              <a:rPr lang="en-US" altLang="ja-JP" sz="2400" dirty="0"/>
              <a:t> for analogue system can be calculated </a:t>
            </a:r>
            <a:r>
              <a:rPr lang="en-US" altLang="ja-JP" sz="2400" dirty="0" smtClean="0"/>
              <a:t>as</a:t>
            </a:r>
          </a:p>
          <a:p>
            <a:pPr algn="just">
              <a:lnSpc>
                <a:spcPct val="100000"/>
              </a:lnSpc>
            </a:pPr>
            <a:endParaRPr lang="en-US" altLang="ja-JP" sz="2400" dirty="0"/>
          </a:p>
          <a:p>
            <a:pPr algn="just">
              <a:lnSpc>
                <a:spcPct val="100000"/>
              </a:lnSpc>
            </a:pPr>
            <a:endParaRPr lang="en-US" altLang="ja-JP" sz="2400" dirty="0" smtClean="0"/>
          </a:p>
          <a:p>
            <a:pPr algn="just">
              <a:lnSpc>
                <a:spcPct val="100000"/>
              </a:lnSpc>
            </a:pPr>
            <a:endParaRPr lang="en-US" altLang="ja-JP" sz="2400" dirty="0" smtClean="0"/>
          </a:p>
          <a:p>
            <a:pPr algn="just">
              <a:lnSpc>
                <a:spcPct val="100000"/>
              </a:lnSpc>
            </a:pPr>
            <a:r>
              <a:rPr lang="en-US" altLang="ja-JP" sz="2400" dirty="0" smtClean="0"/>
              <a:t>Here</a:t>
            </a:r>
            <a:r>
              <a:rPr lang="en-US" altLang="ja-JP" sz="2400" dirty="0"/>
              <a:t>, </a:t>
            </a:r>
            <a:r>
              <a:rPr lang="el-GR" altLang="ja-JP" sz="2400" dirty="0"/>
              <a:t>ΔΔ</a:t>
            </a:r>
            <a:r>
              <a:rPr lang="en-US" altLang="ja-JP" sz="2400" dirty="0"/>
              <a:t>G</a:t>
            </a:r>
            <a:r>
              <a:rPr lang="en-US" altLang="ja-JP" sz="2400" baseline="30000" dirty="0"/>
              <a:t>SQMGB</a:t>
            </a:r>
            <a:r>
              <a:rPr lang="en-US" altLang="ja-JP" sz="2400" dirty="0"/>
              <a:t> is de-protonation free energy between model and analogy system, which are estimated by semi-empirical QM method combined with generalized Born (GB) method. </a:t>
            </a:r>
          </a:p>
          <a:p>
            <a:pPr algn="just">
              <a:lnSpc>
                <a:spcPct val="100000"/>
              </a:lnSpc>
            </a:pPr>
            <a:endParaRPr lang="en-US" altLang="ja-JP" sz="2400" dirty="0" smtClean="0"/>
          </a:p>
          <a:p>
            <a:pPr algn="just">
              <a:lnSpc>
                <a:spcPct val="100000"/>
              </a:lnSpc>
            </a:pPr>
            <a:endParaRPr lang="en-US" altLang="ja-JP" sz="2400" dirty="0"/>
          </a:p>
          <a:p>
            <a:pPr algn="just">
              <a:lnSpc>
                <a:spcPct val="100000"/>
              </a:lnSpc>
            </a:pPr>
            <a:endParaRPr lang="en-US" altLang="ja-JP" sz="2400" dirty="0" smtClean="0"/>
          </a:p>
          <a:p>
            <a:pPr algn="just">
              <a:lnSpc>
                <a:spcPct val="100000"/>
              </a:lnSpc>
            </a:pPr>
            <a:endParaRPr lang="en-US" altLang="ja-JP" sz="2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629877"/>
              </p:ext>
            </p:extLst>
          </p:nvPr>
        </p:nvGraphicFramePr>
        <p:xfrm>
          <a:off x="2106873" y="3408582"/>
          <a:ext cx="500328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4" imgW="2501640" imgH="507960" progId="Equation.DSMT4">
                  <p:embed/>
                </p:oleObj>
              </mc:Choice>
              <mc:Fallback>
                <p:oleObj name="Equation" r:id="rId4" imgW="25016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6873" y="3408582"/>
                        <a:ext cx="5003280" cy="101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720220" y="3685709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72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Energy relationship </a:t>
            </a:r>
            <a:r>
              <a:rPr lang="en-US" altLang="ja-JP" sz="3600" dirty="0" smtClean="0"/>
              <a:t>2/3</a:t>
            </a:r>
            <a:endParaRPr kumimoji="1" lang="ja-JP" altLang="en-US" sz="36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628650" y="1101631"/>
            <a:ext cx="7886700" cy="5254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ja-JP" sz="2400" dirty="0"/>
              <a:t>From thermodynamic cycle, this is can related with free energy by hydrogen-fluoro atom exchange reaction between protonation (λ=0) and de-protonation state (λ=1</a:t>
            </a:r>
            <a:r>
              <a:rPr lang="en-US" altLang="ja-JP" sz="2400" dirty="0" smtClean="0"/>
              <a:t>),</a:t>
            </a:r>
          </a:p>
          <a:p>
            <a:pPr algn="just">
              <a:lnSpc>
                <a:spcPct val="100000"/>
              </a:lnSpc>
            </a:pPr>
            <a:endParaRPr lang="en-US" altLang="ja-JP" sz="2400" dirty="0"/>
          </a:p>
          <a:p>
            <a:pPr algn="just">
              <a:lnSpc>
                <a:spcPct val="100000"/>
              </a:lnSpc>
            </a:pPr>
            <a:endParaRPr lang="en-US" altLang="ja-JP" sz="2400" dirty="0" smtClean="0"/>
          </a:p>
          <a:p>
            <a:pPr algn="just">
              <a:lnSpc>
                <a:spcPct val="100000"/>
              </a:lnSpc>
            </a:pPr>
            <a:r>
              <a:rPr lang="en-US" altLang="ja-JP" sz="2400" dirty="0" smtClean="0"/>
              <a:t>and then can derived</a:t>
            </a:r>
          </a:p>
          <a:p>
            <a:pPr algn="just">
              <a:lnSpc>
                <a:spcPct val="100000"/>
              </a:lnSpc>
            </a:pPr>
            <a:endParaRPr lang="en-US" altLang="ja-JP" sz="2400" dirty="0" smtClean="0"/>
          </a:p>
          <a:p>
            <a:pPr algn="just">
              <a:lnSpc>
                <a:spcPct val="100000"/>
              </a:lnSpc>
            </a:pPr>
            <a:endParaRPr lang="en-US" altLang="ja-JP" sz="2400" dirty="0"/>
          </a:p>
          <a:p>
            <a:pPr algn="just">
              <a:lnSpc>
                <a:spcPct val="100000"/>
              </a:lnSpc>
            </a:pPr>
            <a:endParaRPr lang="en-US" altLang="ja-JP" sz="2400" dirty="0" smtClean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80566"/>
              </p:ext>
            </p:extLst>
          </p:nvPr>
        </p:nvGraphicFramePr>
        <p:xfrm>
          <a:off x="2335213" y="2469805"/>
          <a:ext cx="4546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Equation" r:id="rId4" imgW="2273040" imgH="253800" progId="Equation.DSMT4">
                  <p:embed/>
                </p:oleObj>
              </mc:Choice>
              <mc:Fallback>
                <p:oleObj name="Equation" r:id="rId4" imgW="2273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5213" y="2469805"/>
                        <a:ext cx="4546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162976"/>
              </p:ext>
            </p:extLst>
          </p:nvPr>
        </p:nvGraphicFramePr>
        <p:xfrm>
          <a:off x="2623230" y="3950874"/>
          <a:ext cx="383472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6" imgW="1917360" imgH="507960" progId="Equation.DSMT4">
                  <p:embed/>
                </p:oleObj>
              </mc:Choice>
              <mc:Fallback>
                <p:oleObj name="Equation" r:id="rId6" imgW="1917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3230" y="3950874"/>
                        <a:ext cx="3834720" cy="101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841768" y="2471531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(2a)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41768" y="4205413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(2b)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89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Energy relationship 3</a:t>
            </a:r>
            <a:r>
              <a:rPr lang="en-US" altLang="ja-JP" sz="3600" dirty="0" smtClean="0"/>
              <a:t>/3</a:t>
            </a:r>
            <a:endParaRPr kumimoji="1" lang="ja-JP" altLang="en-US" sz="36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628650" y="1101631"/>
            <a:ext cx="7886700" cy="5254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ja-JP" sz="2400" dirty="0" smtClean="0"/>
              <a:t>The </a:t>
            </a:r>
            <a:r>
              <a:rPr lang="en-US" altLang="ja-JP" sz="2400" dirty="0"/>
              <a:t>potential energy differences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both QM Hamiltonian have negative value and is consistent with experimental trends of pKa shift. </a:t>
            </a:r>
            <a:endParaRPr lang="en-US" altLang="ja-JP" sz="2400" dirty="0" smtClean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71764"/>
              </p:ext>
            </p:extLst>
          </p:nvPr>
        </p:nvGraphicFramePr>
        <p:xfrm>
          <a:off x="665163" y="3695701"/>
          <a:ext cx="7886700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Acetic acid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Fluoro-substituted acetic acid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l-GR" altLang="ja-JP" sz="1600" dirty="0" smtClean="0">
                          <a:solidFill>
                            <a:schemeClr val="tx1"/>
                          </a:solidFill>
                        </a:rPr>
                        <a:t>ΔΔ</a:t>
                      </a:r>
                      <a:r>
                        <a:rPr kumimoji="1" lang="en-US" altLang="ja-JP" sz="16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kumimoji="1" lang="en-US" altLang="ja-JP" sz="1600" i="0" baseline="-25000" dirty="0" smtClean="0">
                          <a:solidFill>
                            <a:schemeClr val="tx1"/>
                          </a:solidFill>
                        </a:rPr>
                        <a:t>H↔F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i="0" baseline="0" dirty="0" smtClean="0">
                          <a:solidFill>
                            <a:schemeClr val="tx1"/>
                          </a:solidFill>
                        </a:rPr>
                        <a:t>[kcal/</a:t>
                      </a:r>
                      <a:r>
                        <a:rPr kumimoji="1" lang="en-US" altLang="ja-JP" sz="1600" i="0" baseline="0" dirty="0" err="1" smtClean="0">
                          <a:solidFill>
                            <a:schemeClr val="tx1"/>
                          </a:solidFill>
                        </a:rPr>
                        <a:t>mol</a:t>
                      </a:r>
                      <a:r>
                        <a:rPr kumimoji="1" lang="en-US" altLang="ja-JP" sz="1600" i="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el-GR" altLang="ja-JP" sz="160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kumimoji="1" lang="en-US" altLang="ja-JP" sz="1600" i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kumimoji="1" lang="en-US" altLang="ja-JP" sz="1600" i="0" baseline="30000" dirty="0" smtClean="0">
                          <a:solidFill>
                            <a:schemeClr val="tx1"/>
                          </a:solidFill>
                        </a:rPr>
                        <a:t>A-M</a:t>
                      </a:r>
                      <a:r>
                        <a:rPr kumimoji="1" lang="en-US" altLang="ja-JP" sz="1600" i="0" baseline="0" dirty="0" smtClean="0">
                          <a:solidFill>
                            <a:schemeClr val="tx1"/>
                          </a:solidFill>
                        </a:rPr>
                        <a:t>[kcal/</a:t>
                      </a:r>
                      <a:r>
                        <a:rPr kumimoji="1" lang="en-US" altLang="ja-JP" sz="1600" i="0" baseline="0" dirty="0" err="1" smtClean="0">
                          <a:solidFill>
                            <a:schemeClr val="tx1"/>
                          </a:solidFill>
                        </a:rPr>
                        <a:t>mol</a:t>
                      </a:r>
                      <a:r>
                        <a:rPr kumimoji="1" lang="en-US" altLang="ja-JP" sz="1600" i="0" baseline="0" dirty="0" smtClean="0">
                          <a:solidFill>
                            <a:schemeClr val="tx1"/>
                          </a:solidFill>
                        </a:rPr>
                        <a:t>])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60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Mono-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Di-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Tri-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SQMGB-CpH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PM3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(0)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u="none" dirty="0" smtClean="0">
                          <a:solidFill>
                            <a:schemeClr val="tx1"/>
                          </a:solidFill>
                        </a:rPr>
                        <a:t>-2.98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(-3.24)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u="none" dirty="0" smtClean="0">
                          <a:solidFill>
                            <a:schemeClr val="tx1"/>
                          </a:solidFill>
                        </a:rPr>
                        <a:t>-5.78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(-5.85)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u="none" dirty="0" smtClean="0">
                          <a:solidFill>
                            <a:schemeClr val="tx1"/>
                          </a:solidFill>
                        </a:rPr>
                        <a:t>-5.49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(-10.45)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DFTB3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(0)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-0.77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(1.29)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-21.00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(-1.46)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-4.96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(-5.02)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Exp.</a:t>
                      </a:r>
                      <a:endParaRPr kumimoji="1" lang="ja-JP" alt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(0)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-2.98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-4.69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-6.12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665163" y="3048781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66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Table </a:t>
            </a:r>
            <a:r>
              <a:rPr lang="en-US" altLang="ja-JP" b="1" dirty="0" smtClean="0">
                <a:solidFill>
                  <a:srgbClr val="FF66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. Comparison with potential energy difference </a:t>
            </a:r>
            <a:r>
              <a:rPr lang="el-GR" altLang="ja-JP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ΔΔ</a:t>
            </a:r>
            <a:r>
              <a:rPr lang="en-US" altLang="ja-JP" b="1" i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r>
              <a:rPr lang="en-US" altLang="ja-JP" b="1" baseline="-250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H↔F</a:t>
            </a:r>
            <a:r>
              <a:rPr lang="en-US" altLang="ja-JP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and converted free energy differences </a:t>
            </a:r>
            <a:r>
              <a:rPr lang="el-GR" altLang="ja-JP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ΔΔ</a:t>
            </a:r>
            <a:r>
              <a:rPr lang="en-US" altLang="ja-JP" b="1" i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G</a:t>
            </a:r>
            <a:r>
              <a:rPr lang="en-US" altLang="ja-JP" b="1" baseline="30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A-M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 between model and analogue</a:t>
            </a:r>
            <a:endParaRPr lang="ja-JP" altLang="en-US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091242"/>
              </p:ext>
            </p:extLst>
          </p:nvPr>
        </p:nvGraphicFramePr>
        <p:xfrm>
          <a:off x="2043153" y="2420395"/>
          <a:ext cx="513072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4" imgW="2565360" imgH="279360" progId="Equation.DSMT4">
                  <p:embed/>
                </p:oleObj>
              </mc:Choice>
              <mc:Fallback>
                <p:oleObj name="Equation" r:id="rId4" imgW="2565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3153" y="2420395"/>
                        <a:ext cx="5130720" cy="55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7989244" y="2447783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(3)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19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p</a:t>
            </a:r>
            <a:r>
              <a:rPr lang="en-US" altLang="ja-JP" sz="4000" i="1" dirty="0" smtClean="0"/>
              <a:t>K</a:t>
            </a:r>
            <a:r>
              <a:rPr lang="en-US" altLang="ja-JP" sz="4000" baseline="-25000" dirty="0" smtClean="0"/>
              <a:t>a</a:t>
            </a:r>
            <a:r>
              <a:rPr lang="en-US" altLang="ja-JP" sz="4000" dirty="0" smtClean="0"/>
              <a:t> </a:t>
            </a:r>
            <a:r>
              <a:rPr lang="en-US" altLang="ja-JP" sz="4000" dirty="0"/>
              <a:t>shift for </a:t>
            </a:r>
            <a:r>
              <a:rPr lang="en-US" altLang="ja-JP" sz="4000" dirty="0" smtClean="0"/>
              <a:t>propionic acid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3975401"/>
            <a:ext cx="7886700" cy="2380950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/>
              <a:t>PM3 method cannot be reproduced the experimental values, </a:t>
            </a:r>
            <a:r>
              <a:rPr lang="en-US" altLang="ja-JP" dirty="0" smtClean="0"/>
              <a:t>and the degree of errors </a:t>
            </a:r>
            <a:r>
              <a:rPr lang="en-US" altLang="ja-JP" dirty="0" smtClean="0"/>
              <a:t>seem to be equal.</a:t>
            </a:r>
          </a:p>
          <a:p>
            <a:pPr algn="just"/>
            <a:r>
              <a:rPr lang="en-US" altLang="ja-JP" dirty="0" smtClean="0"/>
              <a:t>But, the trend of </a:t>
            </a:r>
            <a:r>
              <a:rPr lang="en-US" altLang="ja-JP" dirty="0" smtClean="0"/>
              <a:t>shift of </a:t>
            </a:r>
            <a:r>
              <a:rPr lang="en-US" altLang="ja-JP" dirty="0" smtClean="0"/>
              <a:t>Model-II is same as one of the experiment.</a:t>
            </a:r>
            <a:endParaRPr lang="en-US" altLang="ja-JP" dirty="0" smtClean="0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31988"/>
              </p:ext>
            </p:extLst>
          </p:nvPr>
        </p:nvGraphicFramePr>
        <p:xfrm>
          <a:off x="628650" y="1405262"/>
          <a:ext cx="784061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22"/>
                <a:gridCol w="1568122"/>
                <a:gridCol w="1568122"/>
                <a:gridCol w="1568122"/>
                <a:gridCol w="156812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Acetic acid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Propionic acid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kumimoji="1" lang="en-US" altLang="ja-JP" sz="16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K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kumimoji="1" lang="el-GR" altLang="ja-JP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ja-JP" sz="160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kumimoji="1" lang="en-US" altLang="ja-JP" sz="1600" i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(shift)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Model-I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Model-II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SQMGB-CpH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PM3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4.75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u="none" dirty="0" smtClean="0">
                          <a:solidFill>
                            <a:schemeClr val="tx1"/>
                          </a:solidFill>
                        </a:rPr>
                        <a:t>4.19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(-0.56)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5.60 </a:t>
                      </a:r>
                      <a:r>
                        <a:rPr kumimoji="1" lang="en-US" altLang="ja-JP" sz="1600" b="1" baseline="0" dirty="0" smtClean="0">
                          <a:solidFill>
                            <a:schemeClr val="tx1"/>
                          </a:solidFill>
                        </a:rPr>
                        <a:t>(+0.85)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Exp. </a:t>
                      </a:r>
                      <a:r>
                        <a:rPr kumimoji="1" lang="en-US" altLang="ja-JP" sz="1600" baseline="30000" dirty="0" smtClean="0">
                          <a:solidFill>
                            <a:schemeClr val="tx1"/>
                          </a:solidFill>
                        </a:rPr>
                        <a:t>[1]</a:t>
                      </a:r>
                      <a:endParaRPr kumimoji="1" lang="ja-JP" alt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4.76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4.88 </a:t>
                      </a:r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(+0.12)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628650" y="1052946"/>
            <a:ext cx="8251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66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Table </a:t>
            </a:r>
            <a:r>
              <a:rPr lang="en-US" altLang="ja-JP" b="1" dirty="0">
                <a:solidFill>
                  <a:srgbClr val="FF66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Predicted 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and Experimental p</a:t>
            </a:r>
            <a:r>
              <a:rPr lang="en-US" altLang="ja-JP" b="1" i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K</a:t>
            </a:r>
            <a:r>
              <a:rPr lang="en-US" altLang="ja-JP" b="1" baseline="-25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 for propionic 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acid 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analogue, CH</a:t>
            </a:r>
            <a:r>
              <a:rPr lang="en-US" altLang="ja-JP" b="1" baseline="-25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-CH</a:t>
            </a:r>
            <a:r>
              <a:rPr lang="en-US" altLang="ja-JP" b="1" baseline="-25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-COOH</a:t>
            </a:r>
            <a:endParaRPr lang="ja-JP" altLang="en-US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582558" y="3203064"/>
            <a:ext cx="78867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100" dirty="0"/>
              <a:t>[1] Kim S, Thiessen PA, Bolton EE, Chen J, Fu G, </a:t>
            </a:r>
            <a:r>
              <a:rPr lang="en-US" altLang="ja-JP" sz="1100" dirty="0" err="1"/>
              <a:t>Gindulyte</a:t>
            </a:r>
            <a:r>
              <a:rPr lang="en-US" altLang="ja-JP" sz="1100" dirty="0"/>
              <a:t> A, Han L, He J, He S, Shoemaker BA, Wang J, Yu B, Zhang J, Bryant SH. PubChem Substance and Compound databases. Nucleic Acids Res. 2016 Jan 4; 44(D1):D1202-13. </a:t>
            </a:r>
            <a:r>
              <a:rPr lang="en-US" altLang="ja-JP" sz="1100" dirty="0" err="1"/>
              <a:t>Epub</a:t>
            </a:r>
            <a:r>
              <a:rPr lang="en-US" altLang="ja-JP" sz="1100" dirty="0"/>
              <a:t> 2015 Sep 22 [PubMed PMID: 5237] </a:t>
            </a:r>
            <a:r>
              <a:rPr lang="en-US" altLang="ja-JP" sz="1100" dirty="0" err="1"/>
              <a:t>doi</a:t>
            </a:r>
            <a:r>
              <a:rPr lang="en-US" altLang="ja-JP" sz="1100" dirty="0"/>
              <a:t>: 10.1093/</a:t>
            </a:r>
            <a:r>
              <a:rPr lang="en-US" altLang="ja-JP" sz="1100" dirty="0" err="1"/>
              <a:t>nar</a:t>
            </a:r>
            <a:r>
              <a:rPr lang="en-US" altLang="ja-JP" sz="1100" dirty="0"/>
              <a:t>/gkv951.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593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Discussion) Choice of QM-MM boundary</a:t>
            </a:r>
            <a:endParaRPr kumimoji="1" lang="ja-JP" altLang="en-US" sz="36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628650" y="1101631"/>
            <a:ext cx="7886700" cy="5254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ja-JP" sz="2400" dirty="0" smtClean="0"/>
              <a:t>In comparison with two models, the model-II is better for the present system.</a:t>
            </a:r>
          </a:p>
          <a:p>
            <a:pPr algn="just">
              <a:lnSpc>
                <a:spcPct val="100000"/>
              </a:lnSpc>
            </a:pPr>
            <a:r>
              <a:rPr lang="en-US" altLang="ja-JP" sz="2400" dirty="0" smtClean="0"/>
              <a:t>In model-II, the QM-MM boundary is defined by cutting C-C single bond, H atom (as link atom) is present only in the QM calculation.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653" y="3108178"/>
            <a:ext cx="2876698" cy="2883048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28649" y="3334575"/>
            <a:ext cx="52290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ja-JP" sz="2400" dirty="0"/>
              <a:t>By applying </a:t>
            </a:r>
            <a:r>
              <a:rPr lang="en-US" altLang="ja-JP" sz="2400" dirty="0" smtClean="0"/>
              <a:t>such </a:t>
            </a:r>
            <a:r>
              <a:rPr lang="en-US" altLang="ja-JP" sz="2400" dirty="0"/>
              <a:t>treatment, the total number of electrons is kept  in both system (Model and A</a:t>
            </a:r>
            <a:r>
              <a:rPr lang="en-US" altLang="ja-JP" sz="2400" dirty="0" smtClean="0"/>
              <a:t>nalogue).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As a result, it is indicated that the theoretical errors of PM3 Hamiltonian canceled out. 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188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Background: </a:t>
            </a:r>
            <a:r>
              <a:rPr lang="en-US" altLang="ja-JP" sz="4000" dirty="0"/>
              <a:t>Importance of pH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The pH of water determines the solubility and biological availability of chemical components such as organics (phosphorus, nitrogen, and carbon) and heavy metals (lead, copper, cadmium, etc.).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49939" y="4037305"/>
            <a:ext cx="3764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err="1" smtClean="0"/>
              <a:t>MX</a:t>
            </a:r>
            <a:r>
              <a:rPr kumimoji="1" lang="en-US" altLang="ja-JP" sz="4000" b="1" i="1" baseline="-25000" dirty="0" err="1" smtClean="0"/>
              <a:t>n</a:t>
            </a:r>
            <a:r>
              <a:rPr kumimoji="1" lang="en-US" altLang="ja-JP" sz="4000" b="1" dirty="0" smtClean="0"/>
              <a:t> → </a:t>
            </a:r>
            <a:r>
              <a:rPr kumimoji="1" lang="en-US" altLang="ja-JP" sz="4000" b="1" dirty="0" err="1" smtClean="0"/>
              <a:t>M</a:t>
            </a:r>
            <a:r>
              <a:rPr lang="en-US" altLang="ja-JP" sz="4000" b="1" i="1" baseline="30000" dirty="0" err="1"/>
              <a:t>n</a:t>
            </a:r>
            <a:r>
              <a:rPr lang="en-US" altLang="ja-JP" sz="4000" b="1" baseline="30000" dirty="0" smtClean="0"/>
              <a:t>+</a:t>
            </a:r>
            <a:r>
              <a:rPr lang="en-US" altLang="ja-JP" sz="4000" b="1" dirty="0" smtClean="0"/>
              <a:t> + </a:t>
            </a:r>
            <a:r>
              <a:rPr lang="en-US" altLang="ja-JP" sz="4000" b="1" i="1" dirty="0" err="1" smtClean="0"/>
              <a:t>n</a:t>
            </a:r>
            <a:r>
              <a:rPr lang="en-US" altLang="ja-JP" sz="4000" b="1" dirty="0" err="1" smtClean="0"/>
              <a:t>X</a:t>
            </a:r>
            <a:r>
              <a:rPr lang="en-US" altLang="ja-JP" sz="4000" b="1" baseline="30000" dirty="0" smtClean="0"/>
              <a:t>-</a:t>
            </a:r>
            <a:endParaRPr kumimoji="1" lang="ja-JP" altLang="en-US" sz="4000" b="1" baseline="30000" dirty="0"/>
          </a:p>
        </p:txBody>
      </p:sp>
      <p:sp>
        <p:nvSpPr>
          <p:cNvPr id="14" name="右矢印 13"/>
          <p:cNvSpPr/>
          <p:nvPr/>
        </p:nvSpPr>
        <p:spPr>
          <a:xfrm>
            <a:off x="4868712" y="3834322"/>
            <a:ext cx="3764172" cy="1165297"/>
          </a:xfrm>
          <a:prstGeom prst="rightArrow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736639" y="4948174"/>
            <a:ext cx="994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400" dirty="0" smtClean="0"/>
              <a:t>Acid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849939" y="4920183"/>
            <a:ext cx="994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400" dirty="0" smtClean="0"/>
              <a:t>Base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4729226" y="2899522"/>
            <a:ext cx="40021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Example-II) Metal </a:t>
            </a:r>
            <a:r>
              <a:rPr lang="en-US" altLang="ja-JP" dirty="0"/>
              <a:t>toxicity dependent on </a:t>
            </a:r>
            <a:r>
              <a:rPr lang="en-US" altLang="ja-JP" dirty="0" err="1" smtClean="0"/>
              <a:t>pH.</a:t>
            </a:r>
            <a:r>
              <a:rPr lang="en-US" altLang="ja-JP" dirty="0" smtClean="0"/>
              <a:t> 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r>
              <a:rPr lang="en-US" altLang="ja-JP" dirty="0" smtClean="0"/>
              <a:t>*Free </a:t>
            </a:r>
            <a:r>
              <a:rPr lang="en-US" altLang="ja-JP" dirty="0"/>
              <a:t>ionic form </a:t>
            </a:r>
            <a:r>
              <a:rPr lang="en-US" altLang="ja-JP" dirty="0" smtClean="0"/>
              <a:t>usually works toxic.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7" y="3218657"/>
            <a:ext cx="4064000" cy="3048000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511116" y="6071160"/>
            <a:ext cx="3605314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1000" dirty="0" smtClean="0">
                <a:latin typeface="+mj-lt"/>
                <a:cs typeface="Times New Roman" pitchFamily="18" charset="0"/>
              </a:rPr>
              <a:t>[1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] </a:t>
            </a:r>
            <a:r>
              <a:rPr lang="en-US" altLang="ja-JP" sz="1000" dirty="0">
                <a:latin typeface="+mj-lt"/>
                <a:cs typeface="Times New Roman" pitchFamily="18" charset="0"/>
              </a:rPr>
              <a:t>lungs and kidneys relation with the bicarbonate buffer system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ja-JP" sz="1000" dirty="0">
                <a:latin typeface="+mj-lt"/>
                <a:cs typeface="Times New Roman" pitchFamily="18" charset="0"/>
              </a:rPr>
              <a:t> </a:t>
            </a:r>
            <a:r>
              <a:rPr lang="en-US" altLang="ja-JP" sz="1000" dirty="0">
                <a:latin typeface="+mj-lt"/>
                <a:cs typeface="Times New Roman" pitchFamily="18" charset="0"/>
                <a:hlinkClick r:id="rId4"/>
              </a:rPr>
              <a:t>http://</a:t>
            </a:r>
            <a:r>
              <a:rPr lang="en-US" altLang="ja-JP" sz="1000" dirty="0" smtClean="0">
                <a:latin typeface="+mj-lt"/>
                <a:cs typeface="Times New Roman" pitchFamily="18" charset="0"/>
                <a:hlinkClick r:id="rId4"/>
              </a:rPr>
              <a:t>wps.prenhall.com/wps/media/objects/376/385232/Media-Portfolio/chapter_10/10.html</a:t>
            </a:r>
            <a:endParaRPr lang="en-US" altLang="ja-JP" sz="1000" dirty="0" smtClean="0">
              <a:latin typeface="+mj-lt"/>
              <a:cs typeface="Times New Roman" pitchFamily="18" charset="0"/>
            </a:endParaRPr>
          </a:p>
          <a:p>
            <a:pPr algn="just"/>
            <a:endParaRPr lang="en-US" altLang="ja-JP" sz="1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2620" y="2899522"/>
            <a:ext cx="4218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err="1" smtClean="0"/>
              <a:t>Exaple</a:t>
            </a:r>
            <a:r>
              <a:rPr lang="en-US" altLang="ja-JP" dirty="0" smtClean="0"/>
              <a:t>-I) </a:t>
            </a:r>
            <a:r>
              <a:rPr lang="en-US" altLang="ja-JP" dirty="0"/>
              <a:t>Relationships of the bicarbonate buffer system to the lungs and kidneys.</a:t>
            </a:r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488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Conclusion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28650" y="1061883"/>
            <a:ext cx="7886700" cy="516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ja-JP" dirty="0"/>
              <a:t>I </a:t>
            </a:r>
            <a:r>
              <a:rPr lang="en-US" altLang="ja-JP" dirty="0" smtClean="0"/>
              <a:t>have </a:t>
            </a:r>
            <a:r>
              <a:rPr lang="en-US" altLang="ja-JP" dirty="0" smtClean="0"/>
              <a:t>researched the p</a:t>
            </a:r>
            <a:r>
              <a:rPr lang="en-US" altLang="ja-JP" i="1" dirty="0" smtClean="0"/>
              <a:t>K</a:t>
            </a:r>
            <a:r>
              <a:rPr lang="en-US" altLang="ja-JP" baseline="-25000" dirty="0" smtClean="0"/>
              <a:t>a</a:t>
            </a:r>
            <a:r>
              <a:rPr lang="en-US" altLang="ja-JP" dirty="0" smtClean="0"/>
              <a:t> </a:t>
            </a:r>
            <a:r>
              <a:rPr lang="en-US" altLang="ja-JP" dirty="0"/>
              <a:t>predictability </a:t>
            </a:r>
            <a:r>
              <a:rPr lang="en-US" altLang="ja-JP" dirty="0" smtClean="0"/>
              <a:t>of the simple </a:t>
            </a:r>
            <a:r>
              <a:rPr lang="en-US" altLang="ja-JP" dirty="0" smtClean="0"/>
              <a:t>CpH </a:t>
            </a:r>
            <a:r>
              <a:rPr lang="en-US" altLang="ja-JP" dirty="0" smtClean="0"/>
              <a:t>method combined with semi-empirical </a:t>
            </a:r>
            <a:r>
              <a:rPr lang="en-US" altLang="ja-JP" dirty="0" smtClean="0"/>
              <a:t>QM method.</a:t>
            </a:r>
            <a:endParaRPr lang="en-US" altLang="ja-JP" dirty="0" smtClean="0"/>
          </a:p>
          <a:p>
            <a:pPr algn="just"/>
            <a:r>
              <a:rPr lang="en-US" altLang="ja-JP" dirty="0" smtClean="0"/>
              <a:t>From the results obtained above investigations, </a:t>
            </a:r>
          </a:p>
          <a:p>
            <a:pPr lvl="1" algn="just">
              <a:lnSpc>
                <a:spcPct val="100000"/>
              </a:lnSpc>
            </a:pPr>
            <a:r>
              <a:rPr lang="en-US" altLang="ja-JP" dirty="0" smtClean="0"/>
              <a:t>1) Semi-empirical QM methods with GB method were not reproduced the experimental p</a:t>
            </a:r>
            <a:r>
              <a:rPr lang="en-US" altLang="ja-JP" i="1" dirty="0" smtClean="0"/>
              <a:t>K</a:t>
            </a:r>
            <a:r>
              <a:rPr lang="en-US" altLang="ja-JP" baseline="-25000" dirty="0" smtClean="0"/>
              <a:t>a</a:t>
            </a:r>
            <a:r>
              <a:rPr lang="en-US" altLang="ja-JP" dirty="0" smtClean="0"/>
              <a:t> values. </a:t>
            </a:r>
            <a:endParaRPr lang="en-US" altLang="ja-JP" dirty="0"/>
          </a:p>
          <a:p>
            <a:pPr lvl="1" algn="just">
              <a:lnSpc>
                <a:spcPct val="100000"/>
              </a:lnSpc>
            </a:pPr>
            <a:r>
              <a:rPr lang="en-US" altLang="ja-JP" dirty="0" smtClean="0"/>
              <a:t>2) The error of PM3 method mainly comes from the potential energetic contribution.</a:t>
            </a:r>
            <a:endParaRPr lang="en-US" altLang="ja-JP" dirty="0" smtClean="0"/>
          </a:p>
          <a:p>
            <a:pPr marL="0" indent="0" algn="just">
              <a:buNone/>
            </a:pPr>
            <a:r>
              <a:rPr lang="en-US" altLang="ja-JP" dirty="0" smtClean="0"/>
              <a:t>&lt;Next plan&gt;</a:t>
            </a:r>
          </a:p>
          <a:p>
            <a:pPr algn="just"/>
            <a:r>
              <a:rPr lang="en-US" altLang="ja-JP" dirty="0" smtClean="0"/>
              <a:t>I investigate the energetic calibration method </a:t>
            </a:r>
            <a:r>
              <a:rPr lang="en-US" altLang="ja-JP" dirty="0" smtClean="0"/>
              <a:t>using high quality QM method.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542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772531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Thank you </a:t>
            </a:r>
            <a:r>
              <a:rPr lang="en-US" altLang="ja-JP" smtClean="0"/>
              <a:t>for your attention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772531"/>
            <a:ext cx="384101" cy="6804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3434542"/>
            <a:ext cx="82708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Background: pH dependent phenomena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The protonation equilibria have a strong influence on a variety of chemical reaction processes.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Biology: Ion channel [1], enzyme [2], Protein denature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Chemistry: Catalyst, Metal complex [3], Catalyst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Engineering: </a:t>
            </a:r>
            <a:r>
              <a:rPr lang="en-US" altLang="ja-JP" dirty="0"/>
              <a:t>Pattern etching, Cleaning, A</a:t>
            </a:r>
            <a:r>
              <a:rPr lang="en-US" altLang="ja-JP" dirty="0" smtClean="0"/>
              <a:t>dsorbent</a:t>
            </a:r>
            <a:r>
              <a:rPr lang="en-US" altLang="ja-JP" dirty="0"/>
              <a:t>, </a:t>
            </a:r>
            <a:r>
              <a:rPr lang="en-US" altLang="ja-JP" dirty="0" smtClean="0"/>
              <a:t>… etc.</a:t>
            </a:r>
            <a:endParaRPr lang="en-US" altLang="ja-JP" dirty="0"/>
          </a:p>
          <a:p>
            <a:pPr lvl="1" algn="just">
              <a:buFont typeface="Wingdings" panose="05000000000000000000" pitchFamily="2" charset="2"/>
              <a:buChar char="ü"/>
            </a:pPr>
            <a:endParaRPr lang="en-US" altLang="ja-JP" dirty="0" smtClean="0"/>
          </a:p>
        </p:txBody>
      </p:sp>
      <p:pic>
        <p:nvPicPr>
          <p:cNvPr id="17" name="Picture 15" descr="http://www.nature.com/nature/journal/v451/n7178/images/nature06528-f4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222" y="3282675"/>
            <a:ext cx="2743200" cy="2135124"/>
          </a:xfrm>
          <a:prstGeom prst="rect">
            <a:avLst/>
          </a:prstGeom>
          <a:noFill/>
        </p:spPr>
      </p:pic>
      <p:sp>
        <p:nvSpPr>
          <p:cNvPr id="18" name="正方形/長方形 17"/>
          <p:cNvSpPr/>
          <p:nvPr/>
        </p:nvSpPr>
        <p:spPr>
          <a:xfrm>
            <a:off x="628650" y="5293648"/>
            <a:ext cx="2983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 smtClean="0">
                <a:latin typeface="+mj-lt"/>
                <a:cs typeface="Times New Roman" pitchFamily="18" charset="0"/>
              </a:rPr>
              <a:t>Ion channel: </a:t>
            </a:r>
            <a:r>
              <a:rPr lang="en-US" altLang="ja-JP" sz="1400" dirty="0">
                <a:latin typeface="+mj-lt"/>
                <a:cs typeface="Times New Roman" pitchFamily="18" charset="0"/>
              </a:rPr>
              <a:t>t</a:t>
            </a:r>
            <a:r>
              <a:rPr lang="en-US" altLang="ja-JP" sz="1400" dirty="0" smtClean="0">
                <a:latin typeface="+mj-lt"/>
                <a:cs typeface="Times New Roman" pitchFamily="18" charset="0"/>
              </a:rPr>
              <a:t>wo helices of the tetramer and one protonation event</a:t>
            </a:r>
            <a:r>
              <a:rPr lang="en-US" altLang="ja-JP" sz="1400" baseline="30000" dirty="0" smtClean="0">
                <a:latin typeface="+mj-lt"/>
                <a:cs typeface="Times New Roman" pitchFamily="18" charset="0"/>
              </a:rPr>
              <a:t>[1]</a:t>
            </a:r>
            <a:endParaRPr lang="ja-JP" altLang="en-US" sz="1400" baseline="30000" dirty="0">
              <a:latin typeface="+mj-lt"/>
              <a:cs typeface="Times New Roman" pitchFamily="18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96" y="3403648"/>
            <a:ext cx="2393156" cy="2364581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540396" y="5735275"/>
            <a:ext cx="2393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 smtClean="0">
                <a:latin typeface="+mj-lt"/>
              </a:rPr>
              <a:t>Enzyme: the </a:t>
            </a:r>
            <a:r>
              <a:rPr lang="en-US" altLang="ja-JP" sz="1400" dirty="0">
                <a:latin typeface="+mj-lt"/>
              </a:rPr>
              <a:t>optimum pH for two digestive </a:t>
            </a:r>
            <a:r>
              <a:rPr lang="en-US" altLang="ja-JP" sz="1400" dirty="0" smtClean="0">
                <a:latin typeface="+mj-lt"/>
              </a:rPr>
              <a:t>enzymes in human body</a:t>
            </a:r>
            <a:r>
              <a:rPr lang="en-US" altLang="ja-JP" sz="1400" baseline="30000" dirty="0" smtClean="0">
                <a:latin typeface="+mj-lt"/>
                <a:cs typeface="Times New Roman" panose="02020603050405020304" pitchFamily="18" charset="0"/>
              </a:rPr>
              <a:t>[2]</a:t>
            </a:r>
            <a:endParaRPr lang="en-US" altLang="ja-JP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024023" y="5762515"/>
            <a:ext cx="2834228" cy="86177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+mj-lt"/>
                <a:cs typeface="Times New Roman" pitchFamily="18" charset="0"/>
              </a:rPr>
              <a:t>[</a:t>
            </a:r>
            <a:r>
              <a:rPr lang="en-US" altLang="ja-JP" sz="1000" dirty="0">
                <a:latin typeface="+mj-lt"/>
                <a:cs typeface="Times New Roman" pitchFamily="18" charset="0"/>
              </a:rPr>
              <a:t>1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] A. L. Stouffer, </a:t>
            </a:r>
            <a:r>
              <a:rPr lang="en-US" altLang="ja-JP" sz="1000" i="1" dirty="0" smtClean="0">
                <a:latin typeface="+mj-lt"/>
                <a:cs typeface="Times New Roman" pitchFamily="18" charset="0"/>
              </a:rPr>
              <a:t>et al.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, </a:t>
            </a:r>
            <a:r>
              <a:rPr lang="en-US" altLang="ja-JP" sz="1000" i="1" dirty="0" smtClean="0">
                <a:latin typeface="+mj-lt"/>
                <a:cs typeface="Times New Roman" pitchFamily="18" charset="0"/>
              </a:rPr>
              <a:t>Nature </a:t>
            </a:r>
            <a:r>
              <a:rPr lang="en-US" altLang="ja-JP" sz="1000" b="1" dirty="0" smtClean="0">
                <a:latin typeface="+mj-lt"/>
                <a:cs typeface="Times New Roman" pitchFamily="18" charset="0"/>
              </a:rPr>
              <a:t>451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 (2008) 596-599. </a:t>
            </a:r>
          </a:p>
          <a:p>
            <a:r>
              <a:rPr lang="en-US" altLang="ja-JP" sz="1000" dirty="0" smtClean="0">
                <a:latin typeface="+mj-lt"/>
                <a:cs typeface="Times New Roman" pitchFamily="18" charset="0"/>
              </a:rPr>
              <a:t>[2] </a:t>
            </a:r>
            <a:r>
              <a:rPr lang="en-US" altLang="ja-JP" sz="1000" dirty="0">
                <a:latin typeface="+mj-lt"/>
                <a:cs typeface="Times New Roman" pitchFamily="18" charset="0"/>
              </a:rPr>
              <a:t>Biology10thgrade: </a:t>
            </a:r>
            <a:r>
              <a:rPr lang="en-US" altLang="ja-JP" sz="1000" dirty="0">
                <a:latin typeface="+mj-lt"/>
                <a:cs typeface="Times New Roman" pitchFamily="18" charset="0"/>
                <a:hlinkClick r:id="rId5"/>
              </a:rPr>
              <a:t>https://</a:t>
            </a:r>
            <a:r>
              <a:rPr lang="en-US" altLang="ja-JP" sz="1000" dirty="0" smtClean="0">
                <a:latin typeface="+mj-lt"/>
                <a:cs typeface="Times New Roman" pitchFamily="18" charset="0"/>
                <a:hlinkClick r:id="rId5"/>
              </a:rPr>
              <a:t>biology10thgrade.wikispaces.com/Enzymes</a:t>
            </a:r>
            <a:endParaRPr lang="en-US" altLang="ja-JP" sz="1000" dirty="0" smtClean="0">
              <a:latin typeface="+mj-lt"/>
              <a:cs typeface="Times New Roman" pitchFamily="18" charset="0"/>
            </a:endParaRPr>
          </a:p>
          <a:p>
            <a:r>
              <a:rPr lang="en-US" altLang="ja-JP" sz="1000" dirty="0" smtClean="0">
                <a:latin typeface="+mj-lt"/>
                <a:cs typeface="Times New Roman" pitchFamily="18" charset="0"/>
              </a:rPr>
              <a:t>[3] </a:t>
            </a:r>
            <a:r>
              <a:rPr lang="fr-FR" altLang="ja-JP" sz="1000" dirty="0">
                <a:latin typeface="+mj-lt"/>
                <a:cs typeface="Times New Roman" pitchFamily="18" charset="0"/>
              </a:rPr>
              <a:t>R. Casasnovas, </a:t>
            </a:r>
            <a:r>
              <a:rPr lang="fr-FR" altLang="ja-JP" sz="1000" i="1" dirty="0">
                <a:latin typeface="+mj-lt"/>
                <a:cs typeface="Times New Roman" pitchFamily="18" charset="0"/>
              </a:rPr>
              <a:t>et al.</a:t>
            </a:r>
            <a:r>
              <a:rPr lang="fr-FR" altLang="ja-JP" sz="1000" dirty="0">
                <a:latin typeface="+mj-lt"/>
                <a:cs typeface="Times New Roman" pitchFamily="18" charset="0"/>
              </a:rPr>
              <a:t>, </a:t>
            </a:r>
            <a:r>
              <a:rPr lang="fr-FR" altLang="ja-JP" sz="1000" i="1" dirty="0">
                <a:latin typeface="+mj-lt"/>
                <a:cs typeface="Times New Roman" pitchFamily="18" charset="0"/>
              </a:rPr>
              <a:t>Phys. Chem. Chem. Phys.</a:t>
            </a:r>
            <a:r>
              <a:rPr lang="fr-FR" altLang="ja-JP" sz="1000" dirty="0">
                <a:latin typeface="+mj-lt"/>
                <a:cs typeface="Times New Roman" pitchFamily="18" charset="0"/>
              </a:rPr>
              <a:t> </a:t>
            </a:r>
            <a:r>
              <a:rPr lang="fr-FR" altLang="ja-JP" sz="1000" b="1" dirty="0">
                <a:latin typeface="+mj-lt"/>
                <a:cs typeface="Times New Roman" pitchFamily="18" charset="0"/>
              </a:rPr>
              <a:t>15</a:t>
            </a:r>
            <a:r>
              <a:rPr lang="fr-FR" altLang="ja-JP" sz="1000" dirty="0">
                <a:latin typeface="+mj-lt"/>
                <a:cs typeface="Times New Roman" pitchFamily="18" charset="0"/>
              </a:rPr>
              <a:t> (2013) 16303.</a:t>
            </a:r>
            <a:endParaRPr lang="en-US" altLang="ja-JP" sz="1000" dirty="0">
              <a:latin typeface="+mj-lt"/>
              <a:cs typeface="Times New Roman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024022" y="5023851"/>
            <a:ext cx="28212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>
                <a:latin typeface="+mj-lt"/>
              </a:rPr>
              <a:t>The distribution </a:t>
            </a:r>
            <a:r>
              <a:rPr lang="en-US" altLang="ja-JP" sz="1400" dirty="0" smtClean="0">
                <a:latin typeface="+mj-lt"/>
              </a:rPr>
              <a:t>diagram of </a:t>
            </a:r>
            <a:r>
              <a:rPr lang="en-US" altLang="ja-JP" sz="1400" dirty="0" err="1">
                <a:latin typeface="+mj-lt"/>
              </a:rPr>
              <a:t>pyridoxamine</a:t>
            </a:r>
            <a:r>
              <a:rPr lang="en-US" altLang="ja-JP" sz="1400" dirty="0">
                <a:latin typeface="+mj-lt"/>
              </a:rPr>
              <a:t>–copper(II) complexes </a:t>
            </a:r>
            <a:r>
              <a:rPr lang="en-US" altLang="ja-JP" sz="1400" dirty="0" smtClean="0">
                <a:latin typeface="+mj-lt"/>
              </a:rPr>
              <a:t>in solution</a:t>
            </a:r>
            <a:r>
              <a:rPr lang="en-US" altLang="ja-JP" sz="1400" baseline="30000" dirty="0" smtClean="0">
                <a:latin typeface="+mj-lt"/>
                <a:cs typeface="Times New Roman" panose="02020603050405020304" pitchFamily="18" charset="0"/>
              </a:rPr>
              <a:t>[3]</a:t>
            </a:r>
            <a:endParaRPr lang="en-US" altLang="ja-JP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914" name="Picture 2" descr="Graphical abstract: Theoretical calculations of stability constants and pKa values of metal complexes in solution: application to pyridoxamine–copper(ii) complexes and their biological implications in AGE inhibi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23" y="3403648"/>
            <a:ext cx="3051810" cy="16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Background: pH dependent phenomena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Example) Metal toxicity</a:t>
            </a:r>
            <a:endParaRPr lang="en-US" altLang="ja-JP" dirty="0" smtClean="0"/>
          </a:p>
          <a:p>
            <a:pPr lvl="1" algn="just">
              <a:buFont typeface="Wingdings" panose="05000000000000000000" pitchFamily="2" charset="2"/>
              <a:buChar char="ü"/>
            </a:pPr>
            <a:endParaRPr lang="en-US" altLang="ja-JP" dirty="0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466798" y="6012637"/>
            <a:ext cx="2821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 smtClean="0">
                <a:latin typeface="+mj-lt"/>
              </a:rPr>
              <a:t>Fig. Mechanics of metal toxicity </a:t>
            </a:r>
            <a:r>
              <a:rPr lang="en-US" altLang="ja-JP" sz="1400" baseline="30000" dirty="0" smtClean="0">
                <a:latin typeface="+mj-lt"/>
                <a:cs typeface="Times New Roman" panose="02020603050405020304" pitchFamily="18" charset="0"/>
              </a:rPr>
              <a:t>[2]</a:t>
            </a:r>
            <a:endParaRPr lang="en-US" altLang="ja-JP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57306" y="6269177"/>
            <a:ext cx="4499007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1000" dirty="0" smtClean="0">
                <a:latin typeface="+mj-lt"/>
                <a:cs typeface="Times New Roman" pitchFamily="18" charset="0"/>
              </a:rPr>
              <a:t>[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2</a:t>
            </a:r>
            <a:r>
              <a:rPr lang="en-US" altLang="ja-JP" sz="1000" dirty="0">
                <a:latin typeface="+mj-lt"/>
                <a:cs typeface="Times New Roman" pitchFamily="18" charset="0"/>
              </a:rPr>
              <a:t>] </a:t>
            </a:r>
            <a:r>
              <a:rPr lang="en-US" altLang="ja-JP" sz="1000" dirty="0" err="1">
                <a:latin typeface="+mj-lt"/>
                <a:cs typeface="Times New Roman" pitchFamily="18" charset="0"/>
              </a:rPr>
              <a:t>Lemire</a:t>
            </a:r>
            <a:r>
              <a:rPr lang="en-US" altLang="ja-JP" sz="1000" dirty="0">
                <a:latin typeface="+mj-lt"/>
                <a:cs typeface="Times New Roman" pitchFamily="18" charset="0"/>
              </a:rPr>
              <a:t>, J. A., J. J. Harrison, and R. J. Turner. 2013. Antimicrobial activity of metals: mechanisms, molecular targets and applications. Nat Rev Micro. 11:371-384.</a:t>
            </a:r>
            <a:endParaRPr lang="en-US" altLang="ja-JP" sz="1000" dirty="0">
              <a:latin typeface="+mj-lt"/>
              <a:cs typeface="Times New Roman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19" y="1721296"/>
            <a:ext cx="3337731" cy="44452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13" y="2579943"/>
            <a:ext cx="3352972" cy="313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Background: </a:t>
            </a:r>
            <a:r>
              <a:rPr lang="en-US" altLang="ja-JP" sz="4000" dirty="0" err="1" smtClean="0"/>
              <a:t>CpH</a:t>
            </a:r>
            <a:r>
              <a:rPr lang="en-US" altLang="ja-JP" sz="4000" dirty="0" smtClean="0"/>
              <a:t> method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marL="971550" lvl="1" indent="-514350" algn="just">
              <a:buFont typeface="+mj-lt"/>
              <a:buAutoNum type="romanUcPeriod" startAt="2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A Classical Mechanical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Treatment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102720"/>
              </p:ext>
            </p:extLst>
          </p:nvPr>
        </p:nvGraphicFramePr>
        <p:xfrm>
          <a:off x="3381375" y="1481138"/>
          <a:ext cx="5143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6" name="Equation" r:id="rId4" imgW="3429000" imgH="583920" progId="Equation.DSMT4">
                  <p:embed/>
                </p:oleObj>
              </mc:Choice>
              <mc:Fallback>
                <p:oleObj name="Equation" r:id="rId4" imgW="34290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375" y="1481138"/>
                        <a:ext cx="5143500" cy="8763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330102"/>
              </p:ext>
            </p:extLst>
          </p:nvPr>
        </p:nvGraphicFramePr>
        <p:xfrm>
          <a:off x="944224" y="1556918"/>
          <a:ext cx="1619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7" name="Equation" r:id="rId6" imgW="1079280" imgH="457200" progId="Equation.DSMT4">
                  <p:embed/>
                </p:oleObj>
              </mc:Choice>
              <mc:Fallback>
                <p:oleObj name="Equation" r:id="rId6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4224" y="1556918"/>
                        <a:ext cx="1619250" cy="685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テキスト ボックス 67"/>
          <p:cNvSpPr txBox="1"/>
          <p:nvPr/>
        </p:nvSpPr>
        <p:spPr>
          <a:xfrm>
            <a:off x="747154" y="2600056"/>
            <a:ext cx="7937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Energy Diagram via MM force field  →  Experimental energy compensation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                                             (</a:t>
            </a:r>
            <a:r>
              <a:rPr lang="el-GR" altLang="ja-JP" sz="2000" dirty="0" smtClean="0"/>
              <a:t>Δ</a:t>
            </a:r>
            <a:r>
              <a:rPr lang="en-US" altLang="ja-JP" sz="2000" i="1" dirty="0" smtClean="0"/>
              <a:t>G</a:t>
            </a:r>
            <a:r>
              <a:rPr lang="en-US" altLang="ja-JP" sz="2000" baseline="30000" dirty="0" smtClean="0"/>
              <a:t>MM</a:t>
            </a:r>
            <a:r>
              <a:rPr lang="en-US" altLang="ja-JP" sz="2000" dirty="0" smtClean="0"/>
              <a:t> and </a:t>
            </a:r>
            <a:r>
              <a:rPr lang="el-GR" altLang="ja-JP" sz="2000" dirty="0" smtClean="0"/>
              <a:t>Δ</a:t>
            </a:r>
            <a:r>
              <a:rPr lang="en-US" altLang="ja-JP" sz="2000" i="1" dirty="0" err="1" smtClean="0"/>
              <a:t>G</a:t>
            </a:r>
            <a:r>
              <a:rPr lang="en-US" altLang="ja-JP" sz="2000" i="1" baseline="30000" dirty="0" err="1" smtClean="0"/>
              <a:t>p</a:t>
            </a:r>
            <a:r>
              <a:rPr lang="en-US" altLang="ja-JP" sz="2000" baseline="30000" dirty="0" err="1" smtClean="0"/>
              <a:t>H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grpSp>
        <p:nvGrpSpPr>
          <p:cNvPr id="106" name="グループ化 105"/>
          <p:cNvGrpSpPr/>
          <p:nvPr/>
        </p:nvGrpSpPr>
        <p:grpSpPr>
          <a:xfrm>
            <a:off x="244549" y="3221110"/>
            <a:ext cx="8683837" cy="3365573"/>
            <a:chOff x="185318" y="2932699"/>
            <a:chExt cx="8683837" cy="3365573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650" y="5043607"/>
              <a:ext cx="1911871" cy="1254665"/>
            </a:xfrm>
            <a:prstGeom prst="rect">
              <a:avLst/>
            </a:prstGeom>
          </p:spPr>
        </p:pic>
        <p:grpSp>
          <p:nvGrpSpPr>
            <p:cNvPr id="56" name="グループ化 55"/>
            <p:cNvGrpSpPr/>
            <p:nvPr/>
          </p:nvGrpSpPr>
          <p:grpSpPr>
            <a:xfrm>
              <a:off x="3065537" y="4992395"/>
              <a:ext cx="1314412" cy="1305877"/>
              <a:chOff x="2148891" y="3463626"/>
              <a:chExt cx="1314412" cy="1305877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8891" y="3463626"/>
                <a:ext cx="1314412" cy="1305877"/>
              </a:xfrm>
              <a:prstGeom prst="rect">
                <a:avLst/>
              </a:prstGeom>
            </p:spPr>
          </p:pic>
          <p:sp>
            <p:nvSpPr>
              <p:cNvPr id="55" name="テキスト ボックス 54"/>
              <p:cNvSpPr txBox="1"/>
              <p:nvPr/>
            </p:nvSpPr>
            <p:spPr>
              <a:xfrm>
                <a:off x="3071849" y="3866896"/>
                <a:ext cx="391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⊖</a:t>
                </a:r>
                <a:endParaRPr kumimoji="1" lang="ja-JP" altLang="en-US" sz="2000" dirty="0"/>
              </a:p>
            </p:txBody>
          </p:sp>
        </p:grpSp>
        <p:cxnSp>
          <p:nvCxnSpPr>
            <p:cNvPr id="62" name="直線コネクタ 61"/>
            <p:cNvCxnSpPr/>
            <p:nvPr/>
          </p:nvCxnSpPr>
          <p:spPr>
            <a:xfrm>
              <a:off x="944224" y="3536950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3117581" y="4882045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>
              <a:off x="2398643" y="3536950"/>
              <a:ext cx="718938" cy="132130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正方形/長方形 69"/>
                <p:cNvSpPr/>
                <p:nvPr/>
              </p:nvSpPr>
              <p:spPr>
                <a:xfrm>
                  <a:off x="185318" y="3241666"/>
                  <a:ext cx="711157" cy="396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0" name="正方形/長方形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18" y="3241666"/>
                  <a:ext cx="711157" cy="39651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正方形/長方形 70"/>
                <p:cNvSpPr/>
                <p:nvPr/>
              </p:nvSpPr>
              <p:spPr>
                <a:xfrm>
                  <a:off x="297764" y="4565345"/>
                  <a:ext cx="525208" cy="396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1" name="正方形/長方形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64" y="4565345"/>
                  <a:ext cx="525208" cy="39651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直線コネクタ 71"/>
            <p:cNvCxnSpPr/>
            <p:nvPr/>
          </p:nvCxnSpPr>
          <p:spPr>
            <a:xfrm>
              <a:off x="944224" y="4882045"/>
              <a:ext cx="2173357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正方形/長方形 75"/>
                <p:cNvSpPr/>
                <p:nvPr/>
              </p:nvSpPr>
              <p:spPr>
                <a:xfrm>
                  <a:off x="2836501" y="3929525"/>
                  <a:ext cx="1146148" cy="396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ja-JP" altLang="en-US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6" name="正方形/長方形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501" y="3929525"/>
                  <a:ext cx="1146148" cy="39651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直線コネクタ 76"/>
            <p:cNvCxnSpPr/>
            <p:nvPr/>
          </p:nvCxnSpPr>
          <p:spPr>
            <a:xfrm>
              <a:off x="5225915" y="4164534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7399272" y="4171161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6680334" y="4171161"/>
              <a:ext cx="71893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正方形/長方形 82"/>
                <p:cNvSpPr/>
                <p:nvPr/>
              </p:nvSpPr>
              <p:spPr>
                <a:xfrm>
                  <a:off x="6087400" y="3465161"/>
                  <a:ext cx="931281" cy="3940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pH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83" name="正方形/長方形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7400" y="3465161"/>
                  <a:ext cx="931281" cy="39401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正方形/長方形 88"/>
                <p:cNvSpPr/>
                <p:nvPr/>
              </p:nvSpPr>
              <p:spPr>
                <a:xfrm>
                  <a:off x="3974314" y="3263980"/>
                  <a:ext cx="1251881" cy="3943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ja-JP" b="0" i="1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ja-JP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 b="0" i="0" baseline="0" smtClean="0">
                                <a:latin typeface="Cambria Math" panose="02040503050406030204" pitchFamily="18" charset="0"/>
                              </a:rPr>
                              <m:t>MM</m:t>
                            </m:r>
                          </m:sup>
                        </m:sSub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89" name="正方形/長方形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4314" y="3263980"/>
                  <a:ext cx="1251881" cy="39433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右矢印 89"/>
            <p:cNvSpPr/>
            <p:nvPr/>
          </p:nvSpPr>
          <p:spPr>
            <a:xfrm>
              <a:off x="4280452" y="3815169"/>
              <a:ext cx="607122" cy="66227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正方形/長方形 90"/>
                <p:cNvSpPr/>
                <p:nvPr/>
              </p:nvSpPr>
              <p:spPr>
                <a:xfrm>
                  <a:off x="6114189" y="4522298"/>
                  <a:ext cx="948914" cy="3940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pH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1" name="正方形/長方形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4189" y="4522298"/>
                  <a:ext cx="948914" cy="39401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直線コネクタ 91"/>
            <p:cNvCxnSpPr/>
            <p:nvPr/>
          </p:nvCxnSpPr>
          <p:spPr>
            <a:xfrm>
              <a:off x="7399271" y="3263980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7414736" y="5007749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/>
            <p:nvPr/>
          </p:nvCxnSpPr>
          <p:spPr>
            <a:xfrm>
              <a:off x="6657967" y="4204399"/>
              <a:ext cx="721429" cy="80335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/>
            <p:nvPr/>
          </p:nvCxnSpPr>
          <p:spPr>
            <a:xfrm flipV="1">
              <a:off x="6657967" y="3282962"/>
              <a:ext cx="721429" cy="84482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コンテンツ プレースホルダー 2"/>
            <p:cNvSpPr txBox="1">
              <a:spLocks/>
            </p:cNvSpPr>
            <p:nvPr/>
          </p:nvSpPr>
          <p:spPr>
            <a:xfrm>
              <a:off x="7737893" y="3854566"/>
              <a:ext cx="1082134" cy="3548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i="1" dirty="0" smtClean="0">
                  <a:latin typeface="+mj-lt"/>
                </a:rPr>
                <a:t>p</a:t>
              </a:r>
              <a:r>
                <a:rPr lang="en-US" altLang="ja-JP" sz="2000" dirty="0" smtClean="0">
                  <a:latin typeface="+mj-lt"/>
                </a:rPr>
                <a:t>H=</a:t>
              </a:r>
              <a:r>
                <a:rPr lang="en-US" altLang="ja-JP" sz="2000" dirty="0" err="1" smtClean="0">
                  <a:latin typeface="+mj-lt"/>
                </a:rPr>
                <a:t>p</a:t>
              </a:r>
              <a:r>
                <a:rPr lang="en-US" altLang="ja-JP" sz="2000" i="1" dirty="0" err="1" smtClean="0">
                  <a:latin typeface="+mj-lt"/>
                </a:rPr>
                <a:t>K</a:t>
              </a:r>
              <a:r>
                <a:rPr lang="en-US" altLang="ja-JP" sz="2000" baseline="-25000" dirty="0" err="1" smtClean="0">
                  <a:latin typeface="+mj-lt"/>
                </a:rPr>
                <a:t>a</a:t>
              </a:r>
              <a:endParaRPr lang="en-US" altLang="ja-JP" sz="2000" baseline="-25000" dirty="0" smtClean="0">
                <a:latin typeface="+mj-lt"/>
              </a:endParaRPr>
            </a:p>
          </p:txBody>
        </p:sp>
        <p:sp>
          <p:nvSpPr>
            <p:cNvPr id="104" name="コンテンツ プレースホルダー 2"/>
            <p:cNvSpPr txBox="1">
              <a:spLocks/>
            </p:cNvSpPr>
            <p:nvPr/>
          </p:nvSpPr>
          <p:spPr>
            <a:xfrm>
              <a:off x="7664557" y="2932699"/>
              <a:ext cx="1082134" cy="3548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i="1" dirty="0" smtClean="0">
                  <a:latin typeface="+mj-lt"/>
                </a:rPr>
                <a:t>p</a:t>
              </a:r>
              <a:r>
                <a:rPr lang="en-US" altLang="ja-JP" sz="2000" dirty="0" smtClean="0">
                  <a:latin typeface="+mj-lt"/>
                </a:rPr>
                <a:t>H&lt;</a:t>
              </a:r>
              <a:r>
                <a:rPr lang="en-US" altLang="ja-JP" sz="2000" dirty="0" err="1" smtClean="0">
                  <a:latin typeface="+mj-lt"/>
                </a:rPr>
                <a:t>p</a:t>
              </a:r>
              <a:r>
                <a:rPr lang="en-US" altLang="ja-JP" sz="2000" i="1" dirty="0" err="1" smtClean="0">
                  <a:latin typeface="+mj-lt"/>
                </a:rPr>
                <a:t>K</a:t>
              </a:r>
              <a:r>
                <a:rPr lang="en-US" altLang="ja-JP" sz="2000" baseline="-25000" dirty="0" err="1" smtClean="0">
                  <a:latin typeface="+mj-lt"/>
                </a:rPr>
                <a:t>a</a:t>
              </a:r>
              <a:endParaRPr lang="en-US" altLang="ja-JP" sz="2000" baseline="-25000" dirty="0" smtClean="0">
                <a:latin typeface="+mj-lt"/>
              </a:endParaRPr>
            </a:p>
          </p:txBody>
        </p:sp>
        <p:sp>
          <p:nvSpPr>
            <p:cNvPr id="105" name="コンテンツ プレースホルダー 2"/>
            <p:cNvSpPr txBox="1">
              <a:spLocks/>
            </p:cNvSpPr>
            <p:nvPr/>
          </p:nvSpPr>
          <p:spPr>
            <a:xfrm>
              <a:off x="7695724" y="4699703"/>
              <a:ext cx="1082134" cy="3548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i="1" dirty="0" smtClean="0">
                  <a:latin typeface="+mj-lt"/>
                </a:rPr>
                <a:t>p</a:t>
              </a:r>
              <a:r>
                <a:rPr lang="en-US" altLang="ja-JP" sz="2000" dirty="0" smtClean="0">
                  <a:latin typeface="+mj-lt"/>
                </a:rPr>
                <a:t>H&gt;</a:t>
              </a:r>
              <a:r>
                <a:rPr lang="en-US" altLang="ja-JP" sz="2000" dirty="0" err="1" smtClean="0">
                  <a:latin typeface="+mj-lt"/>
                </a:rPr>
                <a:t>p</a:t>
              </a:r>
              <a:r>
                <a:rPr lang="en-US" altLang="ja-JP" sz="2000" i="1" dirty="0" err="1" smtClean="0">
                  <a:latin typeface="+mj-lt"/>
                </a:rPr>
                <a:t>K</a:t>
              </a:r>
              <a:r>
                <a:rPr lang="en-US" altLang="ja-JP" sz="2000" baseline="-25000" dirty="0" err="1" smtClean="0">
                  <a:latin typeface="+mj-lt"/>
                </a:rPr>
                <a:t>a</a:t>
              </a:r>
              <a:endParaRPr lang="en-US" altLang="ja-JP" sz="2000" baseline="-25000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0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Background: </a:t>
            </a:r>
            <a:r>
              <a:rPr lang="en-US" altLang="ja-JP" sz="4000" dirty="0"/>
              <a:t>Importance of pH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The pH of water determines the solubility and biological availability of chemical components such as organics (phosphorus, nitrogen, and carbon) and heavy metals (lead, copper, cadmium, etc.).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05" y="2646170"/>
            <a:ext cx="4286250" cy="355282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36599" y="6250876"/>
            <a:ext cx="5029199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1000" dirty="0" smtClean="0">
                <a:latin typeface="+mj-lt"/>
                <a:cs typeface="Times New Roman" pitchFamily="18" charset="0"/>
              </a:rPr>
              <a:t>[1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] 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Enviroment Canada; 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http</a:t>
            </a:r>
            <a:r>
              <a:rPr lang="en-US" altLang="ja-JP" sz="1000" dirty="0">
                <a:latin typeface="+mj-lt"/>
                <a:cs typeface="Times New Roman" pitchFamily="18" charset="0"/>
              </a:rPr>
              <a:t>://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www.ec.gc.ca/eau-water/default.asp?lang=En&amp;n=fdf30c16-1</a:t>
            </a:r>
            <a:r>
              <a:rPr lang="en-US" altLang="ja-JP" sz="1000" dirty="0">
                <a:latin typeface="+mj-lt"/>
                <a:cs typeface="Times New Roman" pitchFamily="18" charset="0"/>
              </a:rPr>
              <a:t>. </a:t>
            </a:r>
            <a:endParaRPr lang="en-US" altLang="ja-JP" sz="1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16755" y="5556132"/>
            <a:ext cx="2400300" cy="10772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Definition: pH=−log[H</a:t>
            </a:r>
            <a:r>
              <a:rPr lang="en-US" altLang="ja-JP" sz="1600" baseline="30000" dirty="0" smtClean="0"/>
              <a:t>+</a:t>
            </a:r>
            <a:r>
              <a:rPr lang="en-US" altLang="ja-JP" sz="1600" dirty="0" smtClean="0"/>
              <a:t>]</a:t>
            </a:r>
          </a:p>
          <a:p>
            <a:pPr algn="just"/>
            <a:r>
              <a:rPr lang="en-US" altLang="ja-JP" sz="1200" dirty="0" smtClean="0"/>
              <a:t>For </a:t>
            </a:r>
            <a:r>
              <a:rPr lang="en-US" altLang="ja-JP" sz="1200" dirty="0"/>
              <a:t>instance, [</a:t>
            </a:r>
            <a:r>
              <a:rPr lang="en-US" altLang="ja-JP" sz="1200" dirty="0" smtClean="0"/>
              <a:t>H</a:t>
            </a:r>
            <a:r>
              <a:rPr lang="en-US" altLang="ja-JP" sz="1200" baseline="30000" dirty="0" smtClean="0"/>
              <a:t>+</a:t>
            </a:r>
            <a:r>
              <a:rPr lang="en-US" altLang="ja-JP" sz="1200" dirty="0" smtClean="0"/>
              <a:t>] </a:t>
            </a:r>
            <a:r>
              <a:rPr lang="en-US" altLang="ja-JP" sz="1200" dirty="0"/>
              <a:t>changes from 10</a:t>
            </a:r>
            <a:r>
              <a:rPr lang="en-US" altLang="ja-JP" sz="1200" baseline="30000" dirty="0"/>
              <a:t>−2 </a:t>
            </a:r>
            <a:r>
              <a:rPr lang="en-US" altLang="ja-JP" sz="1200" dirty="0"/>
              <a:t>to 10</a:t>
            </a:r>
            <a:r>
              <a:rPr lang="en-US" altLang="ja-JP" sz="1200" baseline="30000" dirty="0"/>
              <a:t>−10 </a:t>
            </a:r>
            <a:r>
              <a:rPr lang="en-US" altLang="ja-JP" sz="1200" dirty="0" err="1"/>
              <a:t>mol</a:t>
            </a:r>
            <a:r>
              <a:rPr lang="en-US" altLang="ja-JP" sz="1200" dirty="0"/>
              <a:t>/L at the standard conditions of aqueous solution (pH=2-10). </a:t>
            </a:r>
            <a:endParaRPr kumimoji="1" lang="ja-JP" altLang="en-US" sz="1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28650" y="2899522"/>
            <a:ext cx="40021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For example) C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r>
              <a:rPr lang="en-US" altLang="ja-JP" dirty="0" smtClean="0"/>
              <a:t>For example) Metal </a:t>
            </a:r>
            <a:r>
              <a:rPr lang="en-US" altLang="ja-JP" dirty="0"/>
              <a:t>toxicity dependent on pH Metal toxicity dependent on </a:t>
            </a:r>
            <a:r>
              <a:rPr lang="en-US" altLang="ja-JP" dirty="0" err="1" smtClean="0"/>
              <a:t>pH.</a:t>
            </a:r>
            <a:r>
              <a:rPr lang="en-US" altLang="ja-JP" dirty="0" smtClean="0"/>
              <a:t> 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r>
              <a:rPr lang="en-US" altLang="ja-JP" dirty="0" smtClean="0"/>
              <a:t>*Free </a:t>
            </a:r>
            <a:r>
              <a:rPr lang="en-US" altLang="ja-JP" dirty="0"/>
              <a:t>ionic form </a:t>
            </a:r>
            <a:r>
              <a:rPr lang="en-US" altLang="ja-JP" dirty="0" smtClean="0"/>
              <a:t>usually works toxic.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7071" y="4619421"/>
            <a:ext cx="3764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err="1" smtClean="0"/>
              <a:t>MX</a:t>
            </a:r>
            <a:r>
              <a:rPr kumimoji="1" lang="en-US" altLang="ja-JP" sz="4000" b="1" i="1" baseline="-25000" dirty="0" err="1" smtClean="0"/>
              <a:t>n</a:t>
            </a:r>
            <a:r>
              <a:rPr kumimoji="1" lang="en-US" altLang="ja-JP" sz="4000" b="1" dirty="0" smtClean="0"/>
              <a:t> → </a:t>
            </a:r>
            <a:r>
              <a:rPr kumimoji="1" lang="en-US" altLang="ja-JP" sz="4000" b="1" dirty="0" err="1" smtClean="0"/>
              <a:t>M</a:t>
            </a:r>
            <a:r>
              <a:rPr lang="en-US" altLang="ja-JP" sz="4000" b="1" i="1" baseline="30000" dirty="0" err="1"/>
              <a:t>n</a:t>
            </a:r>
            <a:r>
              <a:rPr lang="en-US" altLang="ja-JP" sz="4000" b="1" baseline="30000" dirty="0" smtClean="0"/>
              <a:t>+</a:t>
            </a:r>
            <a:r>
              <a:rPr lang="en-US" altLang="ja-JP" sz="4000" b="1" dirty="0" smtClean="0"/>
              <a:t> + </a:t>
            </a:r>
            <a:r>
              <a:rPr lang="en-US" altLang="ja-JP" sz="4000" b="1" i="1" dirty="0" err="1" smtClean="0"/>
              <a:t>n</a:t>
            </a:r>
            <a:r>
              <a:rPr lang="en-US" altLang="ja-JP" sz="4000" b="1" dirty="0" err="1" smtClean="0"/>
              <a:t>X</a:t>
            </a:r>
            <a:r>
              <a:rPr lang="en-US" altLang="ja-JP" sz="4000" b="1" baseline="30000" dirty="0" smtClean="0"/>
              <a:t>-</a:t>
            </a:r>
            <a:endParaRPr kumimoji="1" lang="ja-JP" altLang="en-US" sz="4000" b="1" baseline="30000" dirty="0"/>
          </a:p>
        </p:txBody>
      </p:sp>
      <p:sp>
        <p:nvSpPr>
          <p:cNvPr id="14" name="右矢印 13"/>
          <p:cNvSpPr/>
          <p:nvPr/>
        </p:nvSpPr>
        <p:spPr>
          <a:xfrm>
            <a:off x="745844" y="4416438"/>
            <a:ext cx="3764172" cy="1165297"/>
          </a:xfrm>
          <a:prstGeom prst="rightArrow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613771" y="5530290"/>
            <a:ext cx="994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400" dirty="0" smtClean="0"/>
              <a:t>Acid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27071" y="5502299"/>
            <a:ext cx="994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400" dirty="0" smtClean="0"/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22962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Previous Computational Approach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For modeling and theoretical computation of pH effects, pH-related processes have been attracting interest.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altLang="ja-JP" dirty="0" smtClean="0"/>
              <a:t>A Quantum </a:t>
            </a:r>
            <a:r>
              <a:rPr lang="en-US" altLang="ja-JP" dirty="0"/>
              <a:t>M</a:t>
            </a:r>
            <a:r>
              <a:rPr lang="en-US" altLang="ja-JP" dirty="0" smtClean="0"/>
              <a:t>echanical </a:t>
            </a:r>
            <a:r>
              <a:rPr lang="en-US" altLang="ja-JP" dirty="0"/>
              <a:t>T</a:t>
            </a:r>
            <a:r>
              <a:rPr lang="en-US" altLang="ja-JP" dirty="0" smtClean="0"/>
              <a:t>reatment</a:t>
            </a:r>
          </a:p>
          <a:p>
            <a:pPr lvl="1" algn="just"/>
            <a:r>
              <a:rPr lang="en-US" altLang="ja-JP" dirty="0" smtClean="0"/>
              <a:t>Direct estimation </a:t>
            </a:r>
            <a:r>
              <a:rPr lang="en-US" altLang="ja-JP" dirty="0" err="1" smtClean="0"/>
              <a:t>p</a:t>
            </a:r>
            <a:r>
              <a:rPr lang="en-US" altLang="ja-JP" i="1" dirty="0" err="1" smtClean="0"/>
              <a:t>K</a:t>
            </a:r>
            <a:r>
              <a:rPr lang="en-US" altLang="ja-JP" baseline="-25000" dirty="0" err="1" smtClean="0"/>
              <a:t>a</a:t>
            </a:r>
            <a:r>
              <a:rPr lang="en-US" altLang="ja-JP" dirty="0" smtClean="0"/>
              <a:t> from thermodynamic cycle for deprotonation reaction in solution</a:t>
            </a:r>
          </a:p>
          <a:p>
            <a:pPr lvl="1" algn="just"/>
            <a:endParaRPr lang="en-US" altLang="ja-JP" dirty="0"/>
          </a:p>
          <a:p>
            <a:pPr lvl="1" algn="just"/>
            <a:endParaRPr lang="en-US" altLang="ja-JP" dirty="0" smtClean="0"/>
          </a:p>
          <a:p>
            <a:pPr lvl="1" algn="just"/>
            <a:endParaRPr lang="en-US" altLang="ja-JP" dirty="0"/>
          </a:p>
          <a:p>
            <a:pPr lvl="1" algn="just"/>
            <a:endParaRPr lang="en-US" altLang="ja-JP" dirty="0" smtClean="0"/>
          </a:p>
          <a:p>
            <a:pPr lvl="1" algn="just"/>
            <a:r>
              <a:rPr lang="en-US" altLang="ja-JP" dirty="0"/>
              <a:t>However, it is difficult to include the environmental conditions* from the point of view of computational costs.</a:t>
            </a:r>
          </a:p>
          <a:p>
            <a:pPr lvl="1" algn="just"/>
            <a:endParaRPr lang="en-US" altLang="ja-JP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176986" y="3503926"/>
            <a:ext cx="7509814" cy="3008952"/>
            <a:chOff x="1176986" y="3503926"/>
            <a:chExt cx="7509814" cy="300895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986" y="3503926"/>
              <a:ext cx="4845299" cy="901746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5651756" y="6266657"/>
              <a:ext cx="3035044" cy="24622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1000" dirty="0" smtClean="0">
                  <a:cs typeface="Times New Roman" pitchFamily="18" charset="0"/>
                </a:rPr>
                <a:t>[</a:t>
              </a:r>
              <a:r>
                <a:rPr lang="en-US" altLang="ja-JP" sz="1000" dirty="0">
                  <a:cs typeface="Times New Roman" pitchFamily="18" charset="0"/>
                </a:rPr>
                <a:t>2</a:t>
              </a:r>
              <a:r>
                <a:rPr lang="en-US" altLang="ja-JP" sz="1000" dirty="0" smtClean="0">
                  <a:cs typeface="Times New Roman" pitchFamily="18" charset="0"/>
                </a:rPr>
                <a:t>] </a:t>
              </a:r>
              <a:r>
                <a:rPr lang="en-US" altLang="ja-JP" sz="1000" dirty="0" smtClean="0">
                  <a:cs typeface="Times New Roman" pitchFamily="18" charset="0"/>
                </a:rPr>
                <a:t>F. </a:t>
              </a:r>
              <a:r>
                <a:rPr lang="pt-BR" altLang="ja-JP" sz="1000" dirty="0" smtClean="0">
                  <a:cs typeface="Times New Roman" pitchFamily="18" charset="0"/>
                </a:rPr>
                <a:t>Barroso daSilva, et al., </a:t>
              </a:r>
              <a:r>
                <a:rPr lang="pt-BR" altLang="ja-JP" sz="1000" i="1" dirty="0" smtClean="0">
                  <a:cs typeface="Times New Roman" pitchFamily="18" charset="0"/>
                </a:rPr>
                <a:t>Biophys. Rev.</a:t>
              </a:r>
              <a:r>
                <a:rPr lang="pt-BR" altLang="ja-JP" sz="1000" dirty="0" smtClean="0">
                  <a:cs typeface="Times New Roman" pitchFamily="18" charset="0"/>
                </a:rPr>
                <a:t>, </a:t>
              </a:r>
              <a:r>
                <a:rPr lang="pt-BR" altLang="ja-JP" sz="1000" b="1" dirty="0" smtClean="0">
                  <a:cs typeface="Times New Roman" pitchFamily="18" charset="0"/>
                </a:rPr>
                <a:t>9</a:t>
              </a:r>
              <a:r>
                <a:rPr lang="pt-BR" altLang="ja-JP" sz="1000" dirty="0" smtClean="0">
                  <a:cs typeface="Times New Roman" pitchFamily="18" charset="0"/>
                </a:rPr>
                <a:t> (2017</a:t>
              </a:r>
              <a:r>
                <a:rPr lang="pt-BR" altLang="ja-JP" sz="1000" dirty="0">
                  <a:cs typeface="Times New Roman" pitchFamily="18" charset="0"/>
                </a:rPr>
                <a:t>) </a:t>
              </a:r>
              <a:r>
                <a:rPr lang="pt-BR" altLang="ja-JP" sz="1000" dirty="0" smtClean="0">
                  <a:cs typeface="Times New Roman" pitchFamily="18" charset="0"/>
                </a:rPr>
                <a:t>699</a:t>
              </a:r>
              <a:r>
                <a:rPr lang="pt-BR" altLang="ja-JP" sz="1000" dirty="0">
                  <a:cs typeface="Times New Roman" pitchFamily="18" charset="0"/>
                </a:rPr>
                <a:t>.</a:t>
              </a:r>
              <a:endParaRPr lang="en-US" altLang="ja-JP" sz="1000" dirty="0">
                <a:cs typeface="Times New Roman" pitchFamily="18" charset="0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176986" y="4557069"/>
              <a:ext cx="56733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ja-JP" sz="1400" dirty="0"/>
                <a:t>Thermodynamic cycle for the p</a:t>
              </a:r>
              <a:r>
                <a:rPr lang="en-US" altLang="ja-JP" sz="1400" i="1" dirty="0"/>
                <a:t>K</a:t>
              </a:r>
              <a:r>
                <a:rPr lang="en-US" altLang="ja-JP" sz="1400" baseline="-25000" dirty="0"/>
                <a:t>a</a:t>
              </a:r>
              <a:r>
                <a:rPr lang="en-US" altLang="ja-JP" sz="1400" dirty="0"/>
                <a:t> calculation using the </a:t>
              </a:r>
              <a:r>
                <a:rPr lang="en-US" altLang="ja-JP" sz="1400" dirty="0" smtClean="0"/>
                <a:t>direct method </a:t>
              </a:r>
              <a:r>
                <a:rPr lang="en-US" altLang="ja-JP" sz="1400" baseline="30000" dirty="0" smtClean="0"/>
                <a:t>[2]</a:t>
              </a:r>
              <a:r>
                <a:rPr lang="en-US" altLang="ja-JP" sz="1400" dirty="0" smtClean="0"/>
                <a:t>. </a:t>
              </a:r>
              <a:endParaRPr lang="en-US" altLang="ja-JP" sz="1400" dirty="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2038427"/>
                </p:ext>
              </p:extLst>
            </p:nvPr>
          </p:nvGraphicFramePr>
          <p:xfrm>
            <a:off x="6223622" y="3536950"/>
            <a:ext cx="17526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5" name="Equation" r:id="rId5" imgW="1168200" imgH="482400" progId="Equation.DSMT4">
                    <p:embed/>
                  </p:oleObj>
                </mc:Choice>
                <mc:Fallback>
                  <p:oleObj name="Equation" r:id="rId5" imgW="116820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223622" y="3536950"/>
                          <a:ext cx="1752600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正方形/長方形 10"/>
          <p:cNvSpPr/>
          <p:nvPr/>
        </p:nvSpPr>
        <p:spPr>
          <a:xfrm>
            <a:off x="1348436" y="5958880"/>
            <a:ext cx="7338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(e.g., *ionic strength, molecular concentration, presence of other charged molecules, etc.)</a:t>
            </a:r>
          </a:p>
        </p:txBody>
      </p:sp>
    </p:spTree>
    <p:extLst>
      <p:ext uri="{BB962C8B-B14F-4D97-AF65-F5344CB8AC3E}">
        <p14:creationId xmlns:p14="http://schemas.microsoft.com/office/powerpoint/2010/main" val="9550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Constant pH (CpH) method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marL="971550" lvl="1" indent="-514350" algn="just">
              <a:buFont typeface="+mj-lt"/>
              <a:buAutoNum type="romanUcPeriod" startAt="2"/>
            </a:pPr>
            <a:r>
              <a:rPr lang="en-US" altLang="ja-JP" dirty="0"/>
              <a:t>A Classical Mechanical </a:t>
            </a:r>
            <a:r>
              <a:rPr lang="en-US" altLang="ja-JP" dirty="0" smtClean="0"/>
              <a:t>Treatment</a:t>
            </a:r>
          </a:p>
          <a:p>
            <a:pPr lvl="1" algn="just"/>
            <a:r>
              <a:rPr lang="en-US" altLang="ja-JP" dirty="0" smtClean="0"/>
              <a:t>To express change in the protonation </a:t>
            </a:r>
            <a:r>
              <a:rPr lang="en-US" altLang="ja-JP" dirty="0" smtClean="0"/>
              <a:t>states, </a:t>
            </a:r>
            <a:r>
              <a:rPr lang="en-US" altLang="ja-JP" dirty="0" smtClean="0"/>
              <a:t>the state transition depending on pH allows within classical force field framework, called constant pH </a:t>
            </a:r>
            <a:r>
              <a:rPr lang="en-US" altLang="ja-JP" dirty="0"/>
              <a:t>(CpH</a:t>
            </a:r>
            <a:r>
              <a:rPr lang="en-US" altLang="ja-JP" dirty="0" smtClean="0"/>
              <a:t>) method.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409649"/>
              </p:ext>
            </p:extLst>
          </p:nvPr>
        </p:nvGraphicFramePr>
        <p:xfrm>
          <a:off x="3381375" y="2633663"/>
          <a:ext cx="5143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3" name="Equation" r:id="rId4" imgW="3429000" imgH="583920" progId="Equation.DSMT4">
                  <p:embed/>
                </p:oleObj>
              </mc:Choice>
              <mc:Fallback>
                <p:oleObj name="Equation" r:id="rId4" imgW="34290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375" y="2633663"/>
                        <a:ext cx="5143500" cy="8763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416617" y="3589920"/>
            <a:ext cx="8476309" cy="3105124"/>
            <a:chOff x="628650" y="3589920"/>
            <a:chExt cx="8476309" cy="310512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651" y="4071708"/>
              <a:ext cx="8476308" cy="2623336"/>
            </a:xfrm>
            <a:prstGeom prst="rect">
              <a:avLst/>
            </a:prstGeom>
          </p:spPr>
        </p:pic>
        <p:sp>
          <p:nvSpPr>
            <p:cNvPr id="13" name="コンテンツ プレースホルダー 2"/>
            <p:cNvSpPr txBox="1">
              <a:spLocks/>
            </p:cNvSpPr>
            <p:nvPr/>
          </p:nvSpPr>
          <p:spPr>
            <a:xfrm>
              <a:off x="628650" y="3764262"/>
              <a:ext cx="2250401" cy="290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dirty="0" smtClean="0">
                  <a:latin typeface="+mj-lt"/>
                </a:rPr>
                <a:t>Conformation sampling</a:t>
              </a:r>
            </a:p>
          </p:txBody>
        </p:sp>
        <p:sp>
          <p:nvSpPr>
            <p:cNvPr id="14" name="コンテンツ プレースホルダー 2"/>
            <p:cNvSpPr txBox="1">
              <a:spLocks/>
            </p:cNvSpPr>
            <p:nvPr/>
          </p:nvSpPr>
          <p:spPr>
            <a:xfrm>
              <a:off x="3296087" y="3589920"/>
              <a:ext cx="2396553" cy="430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1700" dirty="0" smtClean="0">
                  <a:latin typeface="+mj-lt"/>
                </a:rPr>
                <a:t>Exchange of protonation state and equilibrium</a:t>
              </a:r>
            </a:p>
          </p:txBody>
        </p:sp>
        <p:sp>
          <p:nvSpPr>
            <p:cNvPr id="15" name="コンテンツ プレースホルダー 2"/>
            <p:cNvSpPr txBox="1">
              <a:spLocks/>
            </p:cNvSpPr>
            <p:nvPr/>
          </p:nvSpPr>
          <p:spPr>
            <a:xfrm>
              <a:off x="6110486" y="3589921"/>
              <a:ext cx="2037557" cy="4817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1600" dirty="0" smtClean="0">
                  <a:latin typeface="+mj-lt"/>
                </a:rPr>
                <a:t>Metropolis Monte </a:t>
              </a:r>
              <a:r>
                <a:rPr lang="en-US" altLang="ja-JP" sz="1600" dirty="0" smtClean="0">
                  <a:latin typeface="+mj-lt"/>
                </a:rPr>
                <a:t>Carlo process</a:t>
              </a:r>
            </a:p>
          </p:txBody>
        </p:sp>
        <p:sp>
          <p:nvSpPr>
            <p:cNvPr id="17" name="コンテンツ プレースホルダー 2"/>
            <p:cNvSpPr txBox="1">
              <a:spLocks/>
            </p:cNvSpPr>
            <p:nvPr/>
          </p:nvSpPr>
          <p:spPr>
            <a:xfrm>
              <a:off x="651963" y="5882865"/>
              <a:ext cx="557420" cy="2897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dirty="0" err="1" smtClean="0">
                  <a:latin typeface="+mj-lt"/>
                </a:rPr>
                <a:t>E</a:t>
              </a:r>
              <a:r>
                <a:rPr lang="en-US" altLang="ja-JP" sz="2000" baseline="-25000" dirty="0" err="1" smtClean="0">
                  <a:latin typeface="+mj-lt"/>
                </a:rPr>
                <a:t>r</a:t>
              </a:r>
              <a:endParaRPr lang="en-US" altLang="ja-JP" sz="2000" baseline="-25000" dirty="0" smtClean="0">
                <a:latin typeface="+mj-lt"/>
              </a:endParaRPr>
            </a:p>
          </p:txBody>
        </p:sp>
        <p:sp>
          <p:nvSpPr>
            <p:cNvPr id="18" name="コンテンツ プレースホルダー 2"/>
            <p:cNvSpPr txBox="1">
              <a:spLocks/>
            </p:cNvSpPr>
            <p:nvPr/>
          </p:nvSpPr>
          <p:spPr>
            <a:xfrm>
              <a:off x="3383506" y="5882865"/>
              <a:ext cx="557420" cy="2897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dirty="0" smtClean="0">
                  <a:latin typeface="+mj-lt"/>
                </a:rPr>
                <a:t>E</a:t>
              </a:r>
              <a:r>
                <a:rPr lang="en-US" altLang="ja-JP" sz="2000" baseline="-25000" dirty="0" smtClean="0">
                  <a:latin typeface="+mj-lt"/>
                </a:rPr>
                <a:t>p</a:t>
              </a:r>
            </a:p>
          </p:txBody>
        </p:sp>
        <p:sp>
          <p:nvSpPr>
            <p:cNvPr id="19" name="コンテンツ プレースホルダー 2"/>
            <p:cNvSpPr txBox="1">
              <a:spLocks/>
            </p:cNvSpPr>
            <p:nvPr/>
          </p:nvSpPr>
          <p:spPr>
            <a:xfrm>
              <a:off x="6067838" y="5845061"/>
              <a:ext cx="1234108" cy="3275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l-GR" altLang="ja-JP" sz="2000" dirty="0" smtClean="0">
                  <a:latin typeface="+mj-lt"/>
                </a:rPr>
                <a:t>Δ</a:t>
              </a:r>
              <a:r>
                <a:rPr lang="en-US" altLang="ja-JP" sz="2000" dirty="0" err="1" smtClean="0">
                  <a:latin typeface="+mj-lt"/>
                </a:rPr>
                <a:t>E</a:t>
              </a:r>
              <a:r>
                <a:rPr lang="en-US" altLang="ja-JP" sz="2000" baseline="-25000" dirty="0" err="1" smtClean="0">
                  <a:latin typeface="+mj-lt"/>
                </a:rPr>
                <a:t>rp</a:t>
              </a:r>
              <a:r>
                <a:rPr lang="en-US" altLang="ja-JP" sz="2000" dirty="0" smtClean="0">
                  <a:latin typeface="+mj-lt"/>
                </a:rPr>
                <a:t>=E</a:t>
              </a:r>
              <a:r>
                <a:rPr lang="en-US" altLang="ja-JP" sz="2000" baseline="-25000" dirty="0" smtClean="0">
                  <a:latin typeface="+mj-lt"/>
                </a:rPr>
                <a:t>p</a:t>
              </a:r>
              <a:r>
                <a:rPr lang="en-US" altLang="ja-JP" sz="2000" dirty="0" smtClean="0">
                  <a:latin typeface="+mj-lt"/>
                </a:rPr>
                <a:t>-</a:t>
              </a:r>
              <a:r>
                <a:rPr lang="en-US" altLang="ja-JP" sz="2000" dirty="0" err="1" smtClean="0">
                  <a:latin typeface="+mj-lt"/>
                </a:rPr>
                <a:t>E</a:t>
              </a:r>
              <a:r>
                <a:rPr lang="en-US" altLang="ja-JP" sz="2000" baseline="-25000" dirty="0" err="1" smtClean="0">
                  <a:latin typeface="+mj-lt"/>
                </a:rPr>
                <a:t>r</a:t>
              </a:r>
              <a:endParaRPr lang="en-US" altLang="ja-JP" sz="2000" baseline="-25000" dirty="0" smtClean="0">
                <a:latin typeface="+mj-lt"/>
              </a:endParaRPr>
            </a:p>
          </p:txBody>
        </p:sp>
      </p:grp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781726"/>
              </p:ext>
            </p:extLst>
          </p:nvPr>
        </p:nvGraphicFramePr>
        <p:xfrm>
          <a:off x="944225" y="2709858"/>
          <a:ext cx="1619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4" name="Equation" r:id="rId7" imgW="1079280" imgH="457200" progId="Equation.DSMT4">
                  <p:embed/>
                </p:oleObj>
              </mc:Choice>
              <mc:Fallback>
                <p:oleObj name="Equation" r:id="rId7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4225" y="2709858"/>
                        <a:ext cx="1619250" cy="685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8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Limitations of MM-based approach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marL="971550" lvl="1" indent="-514350" algn="just">
              <a:buFont typeface="+mj-lt"/>
              <a:buAutoNum type="romanUcPeriod" startAt="2"/>
            </a:pP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A Classical Mechanical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reatment</a:t>
            </a:r>
          </a:p>
          <a:p>
            <a:pPr lvl="1" algn="just"/>
            <a:r>
              <a:rPr lang="en-US" altLang="ja-JP" dirty="0" smtClean="0"/>
              <a:t>However</a:t>
            </a:r>
            <a:r>
              <a:rPr lang="en-US" altLang="ja-JP" dirty="0" smtClean="0"/>
              <a:t>, in some cases, it </a:t>
            </a:r>
            <a:r>
              <a:rPr lang="en-US" altLang="ja-JP" dirty="0"/>
              <a:t>is difficult to </a:t>
            </a:r>
            <a:r>
              <a:rPr lang="en-US" altLang="ja-JP" dirty="0" smtClean="0"/>
              <a:t>describe the molecular </a:t>
            </a:r>
            <a:r>
              <a:rPr lang="en-US" altLang="ja-JP" dirty="0" smtClean="0"/>
              <a:t>modeling by using common classical force fields such </a:t>
            </a:r>
            <a:r>
              <a:rPr lang="en-US" altLang="ja-JP" dirty="0" smtClean="0"/>
              <a:t>as </a:t>
            </a:r>
            <a:r>
              <a:rPr lang="en-US" altLang="ja-JP" dirty="0" smtClean="0"/>
              <a:t>metal </a:t>
            </a:r>
            <a:r>
              <a:rPr lang="en-US" altLang="ja-JP" dirty="0" smtClean="0"/>
              <a:t>complex </a:t>
            </a:r>
            <a:r>
              <a:rPr lang="en-US" altLang="ja-JP" dirty="0" smtClean="0"/>
              <a:t>system</a:t>
            </a:r>
            <a:r>
              <a:rPr lang="en-US" altLang="ja-JP" dirty="0"/>
              <a:t>s</a:t>
            </a:r>
            <a:r>
              <a:rPr lang="en-US" altLang="ja-JP" dirty="0" smtClean="0"/>
              <a:t>.</a:t>
            </a:r>
            <a:endParaRPr lang="en-US" altLang="ja-JP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8" y="3405298"/>
            <a:ext cx="1428823" cy="180984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24" y="2684537"/>
            <a:ext cx="1301817" cy="16256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44" y="4734039"/>
            <a:ext cx="1479626" cy="1505027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>
            <a:off x="3051552" y="4310221"/>
            <a:ext cx="0" cy="453888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3232492" y="4310221"/>
            <a:ext cx="6458" cy="452921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 19"/>
          <p:cNvSpPr/>
          <p:nvPr/>
        </p:nvSpPr>
        <p:spPr>
          <a:xfrm>
            <a:off x="2374485" y="2684537"/>
            <a:ext cx="1600936" cy="37446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31" y="3597088"/>
            <a:ext cx="1435174" cy="157488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90" y="3624190"/>
            <a:ext cx="1365320" cy="1562180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2167826" y="3882355"/>
            <a:ext cx="532511" cy="67229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7073806" y="3882355"/>
            <a:ext cx="532511" cy="67229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60" y="2696587"/>
            <a:ext cx="1581231" cy="1682836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3829550" y="3882355"/>
            <a:ext cx="532511" cy="67229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5488324" y="3882355"/>
            <a:ext cx="532511" cy="67229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4156361" y="2684538"/>
            <a:ext cx="1618929" cy="376180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4917954" y="4340163"/>
            <a:ext cx="0" cy="453888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 flipV="1">
            <a:off x="5098894" y="4340163"/>
            <a:ext cx="6458" cy="452921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5754579" y="6153216"/>
            <a:ext cx="3319966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cs typeface="Times New Roman" pitchFamily="18" charset="0"/>
              </a:rPr>
              <a:t>[</a:t>
            </a:r>
            <a:r>
              <a:rPr lang="en-US" altLang="ja-JP" sz="1000" dirty="0">
                <a:cs typeface="Times New Roman" pitchFamily="18" charset="0"/>
              </a:rPr>
              <a:t>3</a:t>
            </a:r>
            <a:r>
              <a:rPr lang="en-US" altLang="ja-JP" sz="1000" dirty="0" smtClean="0">
                <a:cs typeface="Times New Roman" pitchFamily="18" charset="0"/>
              </a:rPr>
              <a:t>] </a:t>
            </a:r>
            <a:r>
              <a:rPr lang="fr-FR" altLang="ja-JP" sz="1000" dirty="0">
                <a:cs typeface="Times New Roman" pitchFamily="18" charset="0"/>
              </a:rPr>
              <a:t>Ruiz, J. M.; McAdon, M. H.; Garcés, J. M. </a:t>
            </a:r>
            <a:r>
              <a:rPr lang="fr-FR" altLang="ja-JP" sz="1000" i="1" dirty="0">
                <a:cs typeface="Times New Roman" pitchFamily="18" charset="0"/>
              </a:rPr>
              <a:t>J. Phys. Chem. B </a:t>
            </a:r>
            <a:r>
              <a:rPr lang="fr-FR" altLang="ja-JP" sz="1000" dirty="0">
                <a:cs typeface="Times New Roman" pitchFamily="18" charset="0"/>
              </a:rPr>
              <a:t>1997, </a:t>
            </a:r>
            <a:r>
              <a:rPr lang="fr-FR" altLang="ja-JP" sz="1000" b="1" dirty="0">
                <a:cs typeface="Times New Roman" pitchFamily="18" charset="0"/>
              </a:rPr>
              <a:t>101</a:t>
            </a:r>
            <a:r>
              <a:rPr lang="fr-FR" altLang="ja-JP" sz="1000" dirty="0">
                <a:cs typeface="Times New Roman" pitchFamily="18" charset="0"/>
              </a:rPr>
              <a:t>, 1733– 1744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38" y="4831170"/>
            <a:ext cx="1447874" cy="1498677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5811616" y="5205600"/>
            <a:ext cx="3098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Protonation state and solvation structure changes of aluminum </a:t>
            </a:r>
            <a:r>
              <a:rPr lang="en-US" altLang="ja-JP" dirty="0"/>
              <a:t>aqua complex system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3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Contents of Today’s Workshop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In </a:t>
            </a:r>
            <a:r>
              <a:rPr lang="en-US" altLang="ja-JP" dirty="0"/>
              <a:t>this workshop, I have </a:t>
            </a:r>
            <a:r>
              <a:rPr lang="en-US" altLang="ja-JP" dirty="0" smtClean="0"/>
              <a:t>researched the </a:t>
            </a:r>
            <a:r>
              <a:rPr lang="en-US" altLang="ja-JP" dirty="0"/>
              <a:t>p</a:t>
            </a:r>
            <a:r>
              <a:rPr lang="en-US" altLang="ja-JP" i="1" dirty="0"/>
              <a:t>K</a:t>
            </a:r>
            <a:r>
              <a:rPr lang="en-US" altLang="ja-JP" baseline="-25000" dirty="0"/>
              <a:t>a</a:t>
            </a:r>
            <a:r>
              <a:rPr lang="en-US" altLang="ja-JP" dirty="0"/>
              <a:t> </a:t>
            </a:r>
            <a:r>
              <a:rPr lang="en-US" altLang="ja-JP" dirty="0" smtClean="0"/>
              <a:t>predictability </a:t>
            </a:r>
            <a:r>
              <a:rPr lang="en-US" altLang="ja-JP" dirty="0" smtClean="0"/>
              <a:t>of semi-</a:t>
            </a:r>
            <a:r>
              <a:rPr lang="en-US" altLang="ja-JP" dirty="0" smtClean="0"/>
              <a:t>empirical QM based C</a:t>
            </a:r>
            <a:r>
              <a:rPr lang="en-US" altLang="ja-JP" dirty="0" smtClean="0"/>
              <a:t>pH method.</a:t>
            </a:r>
            <a:endParaRPr lang="en-US" altLang="ja-JP" dirty="0" smtClean="0"/>
          </a:p>
          <a:p>
            <a:pPr algn="just"/>
            <a:r>
              <a:rPr lang="en-US" altLang="ja-JP" dirty="0" smtClean="0"/>
              <a:t>I report that: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ja-JP" dirty="0" smtClean="0"/>
              <a:t>predicted p</a:t>
            </a:r>
            <a:r>
              <a:rPr lang="en-US" altLang="ja-JP" i="1" dirty="0" smtClean="0"/>
              <a:t>K</a:t>
            </a:r>
            <a:r>
              <a:rPr lang="en-US" altLang="ja-JP" baseline="-25000" dirty="0" smtClean="0"/>
              <a:t>a</a:t>
            </a:r>
            <a:r>
              <a:rPr lang="en-US" altLang="ja-JP" dirty="0" smtClean="0"/>
              <a:t> values of the acetic </a:t>
            </a:r>
            <a:r>
              <a:rPr lang="en-US" altLang="ja-JP" dirty="0"/>
              <a:t>acid </a:t>
            </a:r>
            <a:r>
              <a:rPr lang="en-US" altLang="ja-JP" dirty="0" smtClean="0"/>
              <a:t>analogues </a:t>
            </a:r>
            <a:r>
              <a:rPr lang="en-US" altLang="ja-JP" b="1" i="1" dirty="0" smtClean="0"/>
              <a:t>R</a:t>
            </a:r>
            <a:r>
              <a:rPr lang="en-US" altLang="ja-JP" b="1" i="1" baseline="-25000" dirty="0" smtClean="0"/>
              <a:t>n</a:t>
            </a:r>
            <a:r>
              <a:rPr lang="en-US" altLang="ja-JP" dirty="0" smtClean="0"/>
              <a:t>-CH</a:t>
            </a:r>
            <a:r>
              <a:rPr lang="en-US" altLang="ja-JP" baseline="-25000" dirty="0" smtClean="0"/>
              <a:t>3-</a:t>
            </a:r>
            <a:r>
              <a:rPr lang="en-US" altLang="ja-JP" i="1" baseline="-25000" dirty="0" smtClean="0"/>
              <a:t>n</a:t>
            </a:r>
            <a:r>
              <a:rPr lang="en-US" altLang="ja-JP" dirty="0" smtClean="0"/>
              <a:t>-COOH </a:t>
            </a:r>
            <a:r>
              <a:rPr lang="en-US" altLang="ja-JP" dirty="0" smtClean="0"/>
              <a:t>by CpH method with two semi-empirical QM methods (i. e., PM3 and DFTB3 method, implemented in Amber package).</a:t>
            </a:r>
            <a:endParaRPr lang="en-US" altLang="ja-JP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altLang="ja-JP" dirty="0" smtClean="0"/>
              <a:t>Estimate the </a:t>
            </a:r>
            <a:r>
              <a:rPr lang="en-US" altLang="ja-JP" dirty="0" smtClean="0"/>
              <a:t>energy relationship in </a:t>
            </a:r>
            <a:r>
              <a:rPr lang="en-US" altLang="ja-JP" dirty="0" smtClean="0"/>
              <a:t>model </a:t>
            </a:r>
            <a:r>
              <a:rPr lang="en-US" altLang="ja-JP" dirty="0" smtClean="0"/>
              <a:t>system and discuss the origin of errors.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023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Theory: Constant </a:t>
            </a:r>
            <a:r>
              <a:rPr lang="en-US" altLang="ja-JP" sz="4000" dirty="0"/>
              <a:t>pH </a:t>
            </a:r>
            <a:r>
              <a:rPr lang="en-US" altLang="ja-JP" sz="4000" dirty="0" smtClean="0"/>
              <a:t>method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1071418"/>
            <a:ext cx="7925041" cy="1368772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Constant pH method consists two parts: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MD: Equilibration and conformation sampling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MC: </a:t>
            </a:r>
            <a:r>
              <a:rPr lang="el-GR" altLang="ja-JP" dirty="0" smtClean="0">
                <a:ea typeface="ＭＳ Ｐゴシック" panose="020B0600070205080204" pitchFamily="50" charset="-128"/>
              </a:rPr>
              <a:t>λ</a:t>
            </a:r>
            <a:r>
              <a:rPr lang="en-US" altLang="ja-JP" dirty="0" smtClean="0">
                <a:ea typeface="ＭＳ Ｐゴシック" panose="020B0600070205080204" pitchFamily="50" charset="-128"/>
              </a:rPr>
              <a:t> </a:t>
            </a:r>
            <a:r>
              <a:rPr lang="en-US" altLang="ja-JP" dirty="0" smtClean="0">
                <a:ea typeface="ＭＳ Ｐゴシック" panose="020B0600070205080204" pitchFamily="50" charset="-128"/>
              </a:rPr>
              <a:t>protonation </a:t>
            </a:r>
            <a:r>
              <a:rPr lang="en-US" altLang="ja-JP" dirty="0" smtClean="0"/>
              <a:t>state transition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2029477" y="6100371"/>
            <a:ext cx="3744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Figure. Flowchart of </a:t>
            </a:r>
            <a:r>
              <a:rPr lang="en-US" altLang="ja-JP" sz="2000" dirty="0" err="1" smtClean="0">
                <a:latin typeface="+mj-lt"/>
                <a:ea typeface="メイリオ" panose="020B0604030504040204" pitchFamily="50" charset="-128"/>
              </a:rPr>
              <a:t>CpH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 method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5705969" y="2150141"/>
            <a:ext cx="3249192" cy="4206210"/>
            <a:chOff x="3096965" y="2132905"/>
            <a:chExt cx="3249192" cy="4206210"/>
          </a:xfrm>
        </p:grpSpPr>
        <p:cxnSp>
          <p:nvCxnSpPr>
            <p:cNvPr id="90" name="カギ線コネクタ 89"/>
            <p:cNvCxnSpPr>
              <a:stCxn id="103" idx="2"/>
              <a:endCxn id="91" idx="1"/>
            </p:cNvCxnSpPr>
            <p:nvPr/>
          </p:nvCxnSpPr>
          <p:spPr>
            <a:xfrm rot="5400000" flipH="1">
              <a:off x="2347792" y="4121013"/>
              <a:ext cx="3611394" cy="824810"/>
            </a:xfrm>
            <a:prstGeom prst="bentConnector4">
              <a:avLst>
                <a:gd name="adj1" fmla="val -6330"/>
                <a:gd name="adj2" fmla="val 18290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テキスト ボックス 90"/>
            <p:cNvSpPr txBox="1"/>
            <p:nvPr/>
          </p:nvSpPr>
          <p:spPr>
            <a:xfrm>
              <a:off x="3741084" y="2543055"/>
              <a:ext cx="164961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Equilibrium MD</a:t>
              </a:r>
              <a:endParaRPr kumimoji="1" lang="ja-JP" altLang="en-US" dirty="0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3096965" y="3058006"/>
              <a:ext cx="293785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Change the protonation state</a:t>
              </a:r>
              <a:endParaRPr kumimoji="1" lang="ja-JP" altLang="en-US" dirty="0"/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3821235" y="4091282"/>
              <a:ext cx="14893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Searching MD</a:t>
              </a:r>
            </a:p>
          </p:txBody>
        </p:sp>
        <p:sp>
          <p:nvSpPr>
            <p:cNvPr id="94" name="フローチャート: 判断 93"/>
            <p:cNvSpPr/>
            <p:nvPr/>
          </p:nvSpPr>
          <p:spPr>
            <a:xfrm>
              <a:off x="3529617" y="4578808"/>
              <a:ext cx="2072554" cy="1107098"/>
            </a:xfrm>
            <a:prstGeom prst="flowChartDecis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ローチャート: 代替処理 94"/>
            <p:cNvSpPr/>
            <p:nvPr/>
          </p:nvSpPr>
          <p:spPr>
            <a:xfrm>
              <a:off x="4108692" y="2132905"/>
              <a:ext cx="914400" cy="304800"/>
            </a:xfrm>
            <a:prstGeom prst="flowChartAlternateProcess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START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6" name="直線コネクタ 95"/>
            <p:cNvCxnSpPr>
              <a:stCxn id="95" idx="2"/>
              <a:endCxn id="91" idx="0"/>
            </p:cNvCxnSpPr>
            <p:nvPr/>
          </p:nvCxnSpPr>
          <p:spPr>
            <a:xfrm>
              <a:off x="4565892" y="2437705"/>
              <a:ext cx="2" cy="105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>
              <a:stCxn id="91" idx="2"/>
              <a:endCxn id="92" idx="0"/>
            </p:cNvCxnSpPr>
            <p:nvPr/>
          </p:nvCxnSpPr>
          <p:spPr>
            <a:xfrm flipH="1">
              <a:off x="4565893" y="2912387"/>
              <a:ext cx="1" cy="1456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>
              <a:stCxn id="92" idx="2"/>
              <a:endCxn id="93" idx="0"/>
            </p:cNvCxnSpPr>
            <p:nvPr/>
          </p:nvCxnSpPr>
          <p:spPr>
            <a:xfrm>
              <a:off x="4565893" y="3427338"/>
              <a:ext cx="1" cy="6639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>
              <a:stCxn id="93" idx="2"/>
              <a:endCxn id="94" idx="0"/>
            </p:cNvCxnSpPr>
            <p:nvPr/>
          </p:nvCxnSpPr>
          <p:spPr>
            <a:xfrm>
              <a:off x="4565894" y="4460614"/>
              <a:ext cx="0" cy="1181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/>
            <p:cNvSpPr txBox="1"/>
            <p:nvPr/>
          </p:nvSpPr>
          <p:spPr>
            <a:xfrm>
              <a:off x="3942130" y="4965159"/>
              <a:ext cx="121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Metropolis</a:t>
              </a:r>
              <a:endParaRPr kumimoji="1" lang="ja-JP" altLang="en-US" dirty="0"/>
            </a:p>
          </p:txBody>
        </p:sp>
        <p:cxnSp>
          <p:nvCxnSpPr>
            <p:cNvPr id="101" name="カギ線コネクタ 100"/>
            <p:cNvCxnSpPr>
              <a:stCxn id="94" idx="3"/>
              <a:endCxn id="91" idx="3"/>
            </p:cNvCxnSpPr>
            <p:nvPr/>
          </p:nvCxnSpPr>
          <p:spPr>
            <a:xfrm flipH="1" flipV="1">
              <a:off x="5390703" y="2727721"/>
              <a:ext cx="211468" cy="2404636"/>
            </a:xfrm>
            <a:prstGeom prst="bentConnector3">
              <a:avLst>
                <a:gd name="adj1" fmla="val -34893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テキスト ボックス 101"/>
            <p:cNvSpPr txBox="1"/>
            <p:nvPr/>
          </p:nvSpPr>
          <p:spPr>
            <a:xfrm>
              <a:off x="5345690" y="4720298"/>
              <a:ext cx="1000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Rejected</a:t>
              </a:r>
              <a:endParaRPr kumimoji="1" lang="ja-JP" altLang="en-US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3285864" y="5969783"/>
              <a:ext cx="256006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Update protonation state</a:t>
              </a:r>
              <a:endParaRPr kumimoji="1" lang="ja-JP" altLang="en-US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3504706" y="5618368"/>
              <a:ext cx="106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Accepted</a:t>
              </a:r>
              <a:endParaRPr kumimoji="1" lang="ja-JP" altLang="en-US" dirty="0"/>
            </a:p>
          </p:txBody>
        </p:sp>
      </p:grpSp>
      <p:sp>
        <p:nvSpPr>
          <p:cNvPr id="105" name="テキスト ボックス 104"/>
          <p:cNvSpPr txBox="1"/>
          <p:nvPr/>
        </p:nvSpPr>
        <p:spPr>
          <a:xfrm>
            <a:off x="7874243" y="2395912"/>
            <a:ext cx="711285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cs typeface="Times New Roman" panose="02020603050405020304" pitchFamily="18" charset="0"/>
              </a:rPr>
              <a:t>~20</a:t>
            </a:r>
            <a:r>
              <a:rPr kumimoji="1" lang="en-US" altLang="ja-JP" sz="1200" dirty="0" smtClean="0">
                <a:cs typeface="Times New Roman" panose="02020603050405020304" pitchFamily="18" charset="0"/>
              </a:rPr>
              <a:t>.0 </a:t>
            </a:r>
            <a:r>
              <a:rPr kumimoji="1" lang="en-US" altLang="ja-JP" sz="1200" dirty="0" err="1" smtClean="0">
                <a:cs typeface="Times New Roman" panose="02020603050405020304" pitchFamily="18" charset="0"/>
              </a:rPr>
              <a:t>ps</a:t>
            </a:r>
            <a:endParaRPr kumimoji="1" lang="ja-JP" altLang="en-US" sz="12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8007919" y="4173667"/>
            <a:ext cx="711285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cs typeface="Times New Roman" panose="02020603050405020304" pitchFamily="18" charset="0"/>
              </a:rPr>
              <a:t>~20.0 </a:t>
            </a:r>
            <a:r>
              <a:rPr kumimoji="1" lang="en-US" altLang="ja-JP" sz="1200" dirty="0" err="1" smtClean="0">
                <a:cs typeface="Times New Roman" panose="02020603050405020304" pitchFamily="18" charset="0"/>
              </a:rPr>
              <a:t>ps</a:t>
            </a:r>
            <a:endParaRPr kumimoji="1" lang="ja-JP" altLang="en-US" sz="12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120507" y="3591660"/>
            <a:ext cx="21087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Energy Minimization</a:t>
            </a:r>
          </a:p>
        </p:txBody>
      </p:sp>
      <p:cxnSp>
        <p:nvCxnSpPr>
          <p:cNvPr id="108" name="直線コネクタ 107"/>
          <p:cNvCxnSpPr>
            <a:stCxn id="94" idx="2"/>
            <a:endCxn id="103" idx="0"/>
          </p:cNvCxnSpPr>
          <p:nvPr/>
        </p:nvCxnSpPr>
        <p:spPr>
          <a:xfrm>
            <a:off x="7174898" y="5703142"/>
            <a:ext cx="0" cy="283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コンテンツ プレースホルダー 2"/>
          <p:cNvSpPr txBox="1">
            <a:spLocks/>
          </p:cNvSpPr>
          <p:nvPr/>
        </p:nvSpPr>
        <p:spPr>
          <a:xfrm>
            <a:off x="628650" y="2454941"/>
            <a:ext cx="4679522" cy="3722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ja-JP" dirty="0"/>
              <a:t>The energy difference for </a:t>
            </a:r>
            <a:r>
              <a:rPr lang="en-US" altLang="ja-JP" dirty="0" smtClean="0"/>
              <a:t>MC trial, depending on pH condition, </a:t>
            </a:r>
            <a:r>
              <a:rPr lang="en-US" altLang="ja-JP" dirty="0"/>
              <a:t>is constructed from three components.</a:t>
            </a:r>
          </a:p>
        </p:txBody>
      </p:sp>
      <p:graphicFrame>
        <p:nvGraphicFramePr>
          <p:cNvPr id="116" name="オブジェクト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983627"/>
              </p:ext>
            </p:extLst>
          </p:nvPr>
        </p:nvGraphicFramePr>
        <p:xfrm>
          <a:off x="650875" y="4138613"/>
          <a:ext cx="46355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Equation" r:id="rId4" imgW="1854000" imgH="774360" progId="Equation.DSMT4">
                  <p:embed/>
                </p:oleObj>
              </mc:Choice>
              <mc:Fallback>
                <p:oleObj name="Equation" r:id="rId4" imgW="18540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875" y="4138613"/>
                        <a:ext cx="4635500" cy="1936750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035574" y="75887"/>
            <a:ext cx="210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Reshown in previous CREST workshop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Theory: Calculation of free energy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For free energy estimation, the thermodynamic integration (TI) method was applied</a:t>
            </a:r>
            <a:r>
              <a:rPr lang="en-US" altLang="ja-JP" dirty="0" smtClean="0"/>
              <a:t>.</a:t>
            </a:r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r>
              <a:rPr lang="en-US" altLang="ja-JP" dirty="0"/>
              <a:t>I modified the original </a:t>
            </a:r>
            <a:r>
              <a:rPr lang="en-US" altLang="ja-JP" dirty="0" smtClean="0"/>
              <a:t>sander </a:t>
            </a:r>
            <a:r>
              <a:rPr lang="en-US" altLang="ja-JP" dirty="0"/>
              <a:t>module with the simplest </a:t>
            </a:r>
            <a:r>
              <a:rPr lang="en-US" altLang="ja-JP" dirty="0" smtClean="0"/>
              <a:t>implementation for the interpolation.</a:t>
            </a:r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0844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677334"/>
              </p:ext>
            </p:extLst>
          </p:nvPr>
        </p:nvGraphicFramePr>
        <p:xfrm>
          <a:off x="1370313" y="1988917"/>
          <a:ext cx="64764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Equation" r:id="rId4" imgW="3238200" imgH="469800" progId="Equation.DSMT4">
                  <p:embed/>
                </p:oleObj>
              </mc:Choice>
              <mc:Fallback>
                <p:oleObj name="Equation" r:id="rId4" imgW="3238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0313" y="1988917"/>
                        <a:ext cx="6476400" cy="939600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150565"/>
              </p:ext>
            </p:extLst>
          </p:nvPr>
        </p:nvGraphicFramePr>
        <p:xfrm>
          <a:off x="1370313" y="3954184"/>
          <a:ext cx="3098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6" imgW="1549080" imgH="711000" progId="Equation.DSMT4">
                  <p:embed/>
                </p:oleObj>
              </mc:Choice>
              <mc:Fallback>
                <p:oleObj name="Equation" r:id="rId6" imgW="15490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0313" y="3954184"/>
                        <a:ext cx="3098800" cy="1422400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4618383" y="3846016"/>
            <a:ext cx="40684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ja-JP" sz="2400" dirty="0"/>
              <a:t>This is necessary twice QM </a:t>
            </a:r>
            <a:r>
              <a:rPr lang="en-US" altLang="ja-JP" sz="2400" dirty="0" smtClean="0"/>
              <a:t>calculations </a:t>
            </a:r>
            <a:r>
              <a:rPr lang="en-US" altLang="ja-JP" sz="2400" dirty="0"/>
              <a:t>(λ=0 and 1) per one MD </a:t>
            </a:r>
            <a:r>
              <a:rPr lang="en-US" altLang="ja-JP" sz="2400" dirty="0" smtClean="0"/>
              <a:t>step.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And </a:t>
            </a:r>
            <a:r>
              <a:rPr lang="en-US" altLang="ja-JP" sz="2400" dirty="0"/>
              <a:t>then linearly combined with </a:t>
            </a:r>
            <a:r>
              <a:rPr lang="en-US" altLang="ja-JP" sz="2400" u="sng" dirty="0"/>
              <a:t>energies</a:t>
            </a:r>
            <a:r>
              <a:rPr lang="en-US" altLang="ja-JP" sz="2400" dirty="0"/>
              <a:t> and </a:t>
            </a:r>
            <a:r>
              <a:rPr lang="en-US" altLang="ja-JP" sz="2400" u="sng" dirty="0"/>
              <a:t>forces</a:t>
            </a:r>
            <a:r>
              <a:rPr lang="en-US" altLang="ja-JP" sz="2400" dirty="0"/>
              <a:t> on all atoms depending on a certain λ value.</a:t>
            </a:r>
          </a:p>
        </p:txBody>
      </p:sp>
    </p:spTree>
    <p:extLst>
      <p:ext uri="{BB962C8B-B14F-4D97-AF65-F5344CB8AC3E}">
        <p14:creationId xmlns:p14="http://schemas.microsoft.com/office/powerpoint/2010/main" val="34661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Methods: </a:t>
            </a:r>
            <a:r>
              <a:rPr lang="en-US" altLang="ja-JP" sz="4000" dirty="0"/>
              <a:t>m</a:t>
            </a:r>
            <a:r>
              <a:rPr lang="en-US" altLang="ja-JP" sz="4000" dirty="0" smtClean="0"/>
              <a:t>odel system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For </a:t>
            </a:r>
            <a:r>
              <a:rPr lang="en-US" altLang="ja-JP" dirty="0" smtClean="0"/>
              <a:t>the model </a:t>
            </a:r>
            <a:r>
              <a:rPr lang="en-US" altLang="ja-JP" dirty="0"/>
              <a:t>compound, </a:t>
            </a:r>
            <a:r>
              <a:rPr lang="en-US" altLang="ja-JP" dirty="0" smtClean="0"/>
              <a:t>I adopted the acetic </a:t>
            </a:r>
            <a:r>
              <a:rPr lang="en-US" altLang="ja-JP" dirty="0" smtClean="0"/>
              <a:t>acid, </a:t>
            </a:r>
            <a:r>
              <a:rPr lang="en-US" altLang="ja-JP" dirty="0" smtClean="0"/>
              <a:t>p</a:t>
            </a:r>
            <a:r>
              <a:rPr lang="en-US" altLang="ja-JP" i="1" dirty="0" smtClean="0"/>
              <a:t>K</a:t>
            </a:r>
            <a:r>
              <a:rPr lang="en-US" altLang="ja-JP" baseline="-25000" dirty="0" smtClean="0"/>
              <a:t>a</a:t>
            </a:r>
            <a:r>
              <a:rPr lang="en-US" altLang="ja-JP" dirty="0" smtClean="0"/>
              <a:t> is 4.76.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r>
              <a:rPr lang="en-US" altLang="ja-JP" dirty="0" smtClean="0"/>
              <a:t>Before the CpH simulation, the free energy difference between two states </a:t>
            </a:r>
            <a:r>
              <a:rPr lang="el-GR" altLang="ja-JP" dirty="0" smtClean="0">
                <a:cs typeface="Times New Roman" panose="02020603050405020304" pitchFamily="18" charset="0"/>
              </a:rPr>
              <a:t>Δ</a:t>
            </a:r>
            <a:r>
              <a:rPr lang="en-US" altLang="ja-JP" dirty="0" smtClean="0">
                <a:cs typeface="Times New Roman" panose="02020603050405020304" pitchFamily="18" charset="0"/>
              </a:rPr>
              <a:t>G</a:t>
            </a:r>
            <a:r>
              <a:rPr lang="en-US" altLang="ja-JP" baseline="30000" dirty="0" smtClean="0">
                <a:cs typeface="Times New Roman" panose="02020603050405020304" pitchFamily="18" charset="0"/>
              </a:rPr>
              <a:t>QM</a:t>
            </a:r>
            <a:r>
              <a:rPr lang="en-US" altLang="ja-JP" dirty="0" smtClean="0"/>
              <a:t> was estimated via TI method.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Nov. 20,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3rd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0844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039085"/>
            <a:ext cx="4266848" cy="13532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327356" y="4120105"/>
            <a:ext cx="498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Figure. Acid-based equilibrium of acetic acid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218360" y="3392285"/>
            <a:ext cx="2148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Protonated state</a:t>
            </a:r>
          </a:p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=0, neutral form)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366697" y="3402252"/>
            <a:ext cx="3252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Deprotonated state </a:t>
            </a:r>
          </a:p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=1, negative charged form)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3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15612</TotalTime>
  <Words>3006</Words>
  <Application>Microsoft Office PowerPoint</Application>
  <PresentationFormat>画面に合わせる (4:3)</PresentationFormat>
  <Paragraphs>447</Paragraphs>
  <Slides>25</Slides>
  <Notes>25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25</vt:i4>
      </vt:variant>
    </vt:vector>
  </HeadingPairs>
  <TitlesOfParts>
    <vt:vector size="38" baseType="lpstr">
      <vt:lpstr>ＭＳ Ｐゴシック</vt:lpstr>
      <vt:lpstr>ＭＳ ゴシック</vt:lpstr>
      <vt:lpstr>ＭＳ 明朝</vt:lpstr>
      <vt:lpstr>メイリオ</vt:lpstr>
      <vt:lpstr>Arial</vt:lpstr>
      <vt:lpstr>Calibri</vt:lpstr>
      <vt:lpstr>Calibri Light</vt:lpstr>
      <vt:lpstr>Cambria Math</vt:lpstr>
      <vt:lpstr>Times New Roman</vt:lpstr>
      <vt:lpstr>Wingdings</vt:lpstr>
      <vt:lpstr>Office テーマ</vt:lpstr>
      <vt:lpstr>Equation</vt:lpstr>
      <vt:lpstr>MathType 6.0 Equation</vt:lpstr>
      <vt:lpstr>Improving pKa Prediction of Semi-Empirical Quantum Mechanics Constant pH method</vt:lpstr>
      <vt:lpstr>Background: Importance of pH</vt:lpstr>
      <vt:lpstr>Previous Computational Approach</vt:lpstr>
      <vt:lpstr>Constant pH (CpH) method</vt:lpstr>
      <vt:lpstr>Limitations of MM-based approach</vt:lpstr>
      <vt:lpstr>Contents of Today’s Workshop</vt:lpstr>
      <vt:lpstr>Theory: Constant pH method</vt:lpstr>
      <vt:lpstr>Theory: Calculation of free energy</vt:lpstr>
      <vt:lpstr>Methods: model system</vt:lpstr>
      <vt:lpstr>Methods: QM-MM partition (model)</vt:lpstr>
      <vt:lpstr>Methods: Calculation of free energy</vt:lpstr>
      <vt:lpstr>Methods: QM-MM partition</vt:lpstr>
      <vt:lpstr>pKa shift for fluoro acetic acid</vt:lpstr>
      <vt:lpstr>Thermodynamic cycle </vt:lpstr>
      <vt:lpstr>Energy relationship 1/3</vt:lpstr>
      <vt:lpstr>Energy relationship 2/3</vt:lpstr>
      <vt:lpstr>Energy relationship 3/3</vt:lpstr>
      <vt:lpstr>pKa shift for propionic acid</vt:lpstr>
      <vt:lpstr>Discussion) Choice of QM-MM boundary</vt:lpstr>
      <vt:lpstr>Conclusion</vt:lpstr>
      <vt:lpstr>Thank you for your attention.</vt:lpstr>
      <vt:lpstr>Background: pH dependent phenomena</vt:lpstr>
      <vt:lpstr>Background: pH dependent phenomena</vt:lpstr>
      <vt:lpstr>Background: CpH method</vt:lpstr>
      <vt:lpstr>Background: Importance of pH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 of molecular simulation method depending on the environment pH conditions: A review of previous studies</dc:title>
  <dc:creator>KITAMURA</dc:creator>
  <cp:lastModifiedBy>Yukichi Kitamura</cp:lastModifiedBy>
  <cp:revision>488</cp:revision>
  <cp:lastPrinted>2018-11-20T05:49:54Z</cp:lastPrinted>
  <dcterms:created xsi:type="dcterms:W3CDTF">2015-05-28T06:12:35Z</dcterms:created>
  <dcterms:modified xsi:type="dcterms:W3CDTF">2018-11-20T05:51:05Z</dcterms:modified>
</cp:coreProperties>
</file>