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9" r:id="rId2"/>
    <p:sldId id="282" r:id="rId3"/>
    <p:sldId id="283" r:id="rId4"/>
    <p:sldId id="285" r:id="rId5"/>
    <p:sldId id="295" r:id="rId6"/>
    <p:sldId id="286" r:id="rId7"/>
    <p:sldId id="287" r:id="rId8"/>
    <p:sldId id="288" r:id="rId9"/>
    <p:sldId id="290" r:id="rId10"/>
    <p:sldId id="293" r:id="rId11"/>
    <p:sldId id="294" r:id="rId12"/>
    <p:sldId id="296" r:id="rId13"/>
    <p:sldId id="297" r:id="rId14"/>
    <p:sldId id="299" r:id="rId15"/>
    <p:sldId id="298" r:id="rId16"/>
    <p:sldId id="300" r:id="rId17"/>
  </p:sldIdLst>
  <p:sldSz cx="9144000" cy="6858000" type="screen4x3"/>
  <p:notesSz cx="6802438" cy="99377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6060"/>
    <a:srgbClr val="00B050"/>
    <a:srgbClr val="7F7F7F"/>
    <a:srgbClr val="FFC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2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Relationship Id="rId9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18.wmf"/><Relationship Id="rId7" Type="http://schemas.openxmlformats.org/officeDocument/2006/relationships/image" Target="../media/image32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4" cy="498613"/>
          </a:xfrm>
          <a:prstGeom prst="rect">
            <a:avLst/>
          </a:prstGeom>
        </p:spPr>
        <p:txBody>
          <a:bodyPr vert="horz" lIns="91359" tIns="45680" rIns="91359" bIns="4568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4" cy="498613"/>
          </a:xfrm>
          <a:prstGeom prst="rect">
            <a:avLst/>
          </a:prstGeom>
        </p:spPr>
        <p:txBody>
          <a:bodyPr vert="horz" lIns="91359" tIns="45680" rIns="91359" bIns="45680" rtlCol="0"/>
          <a:lstStyle>
            <a:lvl1pPr algn="r">
              <a:defRPr sz="1200"/>
            </a:lvl1pPr>
          </a:lstStyle>
          <a:p>
            <a:fld id="{CA9A29B3-6AA4-4789-867B-EC8D2D9B20B1}" type="datetimeFigureOut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9" tIns="45680" rIns="91359" bIns="4568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4" y="4782543"/>
            <a:ext cx="5441950" cy="3912989"/>
          </a:xfrm>
          <a:prstGeom prst="rect">
            <a:avLst/>
          </a:prstGeom>
        </p:spPr>
        <p:txBody>
          <a:bodyPr vert="horz" lIns="91359" tIns="45680" rIns="91359" bIns="4568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9139"/>
            <a:ext cx="2947724" cy="498612"/>
          </a:xfrm>
          <a:prstGeom prst="rect">
            <a:avLst/>
          </a:prstGeom>
        </p:spPr>
        <p:txBody>
          <a:bodyPr vert="horz" lIns="91359" tIns="45680" rIns="91359" bIns="4568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3141" y="9439139"/>
            <a:ext cx="2947724" cy="498612"/>
          </a:xfrm>
          <a:prstGeom prst="rect">
            <a:avLst/>
          </a:prstGeom>
        </p:spPr>
        <p:txBody>
          <a:bodyPr vert="horz" lIns="91359" tIns="45680" rIns="91359" bIns="45680" rtlCol="0" anchor="b"/>
          <a:lstStyle>
            <a:lvl1pPr algn="r">
              <a:defRPr sz="1200"/>
            </a:lvl1pPr>
          </a:lstStyle>
          <a:p>
            <a:fld id="{F03FB65A-2855-46EE-88C1-184AC7BF28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70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07100-CD9E-4F2A-9E96-5B333F18453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410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2C0D-7F13-451C-B08D-8DCBE11CCA3B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120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F5DDA-D94C-4282-B4B7-06F2E1C9404B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363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6942-1993-481A-9ACD-FD0AE5ABE93F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86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610CB-7B1B-45A3-8888-1CBFD4B867CA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30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A3D8-58C0-4F6B-99AE-2E9049A48A27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49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9763-49F0-4B30-A441-7B8D433DE8D9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2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DC483-51BF-4F21-99F0-6491C6E3577E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47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28AA-BF4D-42C4-AB63-695CD1EFFE97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933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31BC-FBD0-460E-A8E9-BA6FF8C1127F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21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E05D-0D25-4A20-8993-64A78386EE15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44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65E4-4DA8-4961-83D8-6FF8A3267403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38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E6E6B-98D6-4F22-AAA8-37B1A4F2AE92}" type="datetime1">
              <a:rPr kumimoji="1" lang="ja-JP" altLang="en-US" smtClean="0"/>
              <a:t>2015/2/10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07C57-C0A3-495E-A9A6-D8F107C6B4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31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78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10" Type="http://schemas.openxmlformats.org/officeDocument/2006/relationships/image" Target="../media/image10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23.wmf"/><Relationship Id="rId3" Type="http://schemas.openxmlformats.org/officeDocument/2006/relationships/image" Target="../media/image26.png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18.wmf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7.wmf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9.wmf"/><Relationship Id="rId19" Type="http://schemas.openxmlformats.org/officeDocument/2006/relationships/oleObject" Target="../embeddings/oleObject10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1.wmf"/><Relationship Id="rId22" Type="http://schemas.openxmlformats.org/officeDocument/2006/relationships/image" Target="../media/image2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30.wmf"/><Relationship Id="rId3" Type="http://schemas.openxmlformats.org/officeDocument/2006/relationships/image" Target="../media/image34.png"/><Relationship Id="rId21" Type="http://schemas.openxmlformats.org/officeDocument/2006/relationships/image" Target="../media/image31.wmf"/><Relationship Id="rId7" Type="http://schemas.openxmlformats.org/officeDocument/2006/relationships/image" Target="../media/image36.png"/><Relationship Id="rId12" Type="http://schemas.openxmlformats.org/officeDocument/2006/relationships/image" Target="../media/image13.png"/><Relationship Id="rId17" Type="http://schemas.openxmlformats.org/officeDocument/2006/relationships/oleObject" Target="../embeddings/oleObject18.bin"/><Relationship Id="rId25" Type="http://schemas.openxmlformats.org/officeDocument/2006/relationships/image" Target="../media/image33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11" Type="http://schemas.openxmlformats.org/officeDocument/2006/relationships/image" Target="../media/image18.wmf"/><Relationship Id="rId24" Type="http://schemas.openxmlformats.org/officeDocument/2006/relationships/oleObject" Target="../embeddings/oleObject21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29.wmf"/><Relationship Id="rId23" Type="http://schemas.openxmlformats.org/officeDocument/2006/relationships/image" Target="../media/image32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5046434"/>
            <a:ext cx="6858000" cy="1572851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Masayoshi Takayanagi</a:t>
            </a:r>
          </a:p>
          <a:p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Graduate School of Information Science,</a:t>
            </a:r>
            <a:b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Nagoya University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1690" y="878261"/>
            <a:ext cx="83006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altLang="ja-JP" sz="4400" smtClean="0"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Tacticity of dimeric and trimeric MMA radicals estimated by DFT calculation</a:t>
            </a:r>
          </a:p>
          <a:p>
            <a:pPr algn="ctr">
              <a:spcAft>
                <a:spcPts val="2400"/>
              </a:spcAft>
            </a:pPr>
            <a:r>
              <a:rPr lang="en-US" altLang="ja-JP" sz="24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DFT</a:t>
            </a:r>
            <a:r>
              <a:rPr lang="ja-JP" altLang="en-US" sz="24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計算による二量体・三量体 </a:t>
            </a:r>
            <a:r>
              <a:rPr lang="en-US" altLang="ja-JP" sz="24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MMA</a:t>
            </a:r>
            <a:r>
              <a:rPr lang="ja-JP" altLang="en-US" sz="24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ラジカルの</a:t>
            </a:r>
            <a:r>
              <a:rPr lang="en-US" altLang="ja-JP" sz="24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/>
            </a:r>
            <a:br>
              <a:rPr lang="en-US" altLang="ja-JP" sz="24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ja-JP" altLang="en-US" sz="24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立体規則性（タクティシティ）解析</a:t>
            </a:r>
            <a:endParaRPr lang="en-US" altLang="ja-JP" sz="2400" dirty="0" smtClean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05522" y="79899"/>
            <a:ext cx="807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2015/February/10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>
          <a:xfrm>
            <a:off x="7002636" y="6456023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04" y="608103"/>
            <a:ext cx="1828804" cy="1828804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506" y="608103"/>
            <a:ext cx="1828804" cy="1828804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640" y="608103"/>
            <a:ext cx="1828804" cy="1828804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054" y="523393"/>
            <a:ext cx="1828804" cy="1828804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5" y="2699587"/>
            <a:ext cx="1828804" cy="1828804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5522308" y="632035"/>
            <a:ext cx="1242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most stable </a:t>
            </a:r>
            <a:br>
              <a:rPr lang="en-US" altLang="ja-JP" sz="14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4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in page </a:t>
            </a:r>
            <a:r>
              <a:rPr lang="en-US" altLang="ja-JP" sz="14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7 </a:t>
            </a:r>
            <a:endParaRPr kumimoji="1" lang="ja-JP" altLang="en-US" sz="1400">
              <a:solidFill>
                <a:srgbClr val="FF000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8986" y="2665780"/>
            <a:ext cx="1828804" cy="1828804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8311" y="2699587"/>
            <a:ext cx="1828804" cy="1828804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908" y="4791071"/>
            <a:ext cx="1828804" cy="1828804"/>
          </a:xfrm>
          <a:prstGeom prst="rect">
            <a:avLst/>
          </a:prstGeom>
        </p:spPr>
      </p:pic>
      <p:sp>
        <p:nvSpPr>
          <p:cNvPr id="57" name="テキスト ボックス 56"/>
          <p:cNvSpPr txBox="1"/>
          <p:nvPr/>
        </p:nvSpPr>
        <p:spPr>
          <a:xfrm>
            <a:off x="307104" y="161925"/>
            <a:ext cx="875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Most stable 12 conformers by ROB3LYP/</a:t>
            </a:r>
            <a:r>
              <a:rPr lang="en-US" altLang="ja-JP" sz="2000" u="sng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6-311(d,p)</a:t>
            </a:r>
            <a:endParaRPr kumimoji="1" lang="ja-JP" altLang="en-US" sz="2000" u="sng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49858" y="2271695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most stable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591409" y="2271695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+0.06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832960" y="2271695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+0.12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074510" y="2271695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+0.18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67398" y="4325307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+0.27 kcal/mol</a:t>
            </a:r>
            <a:endParaRPr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608949" y="4325307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+0.36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7092050" y="4325307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+0.61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850500" y="6458872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+0.83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092050" y="6458872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+0.85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6568025" y="1522505"/>
            <a:ext cx="9091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0609" y="2665780"/>
            <a:ext cx="1828804" cy="1828804"/>
          </a:xfrm>
          <a:prstGeom prst="rect">
            <a:avLst/>
          </a:prstGeom>
        </p:spPr>
      </p:pic>
      <p:sp>
        <p:nvSpPr>
          <p:cNvPr id="64" name="テキスト ボックス 63"/>
          <p:cNvSpPr txBox="1"/>
          <p:nvPr/>
        </p:nvSpPr>
        <p:spPr>
          <a:xfrm>
            <a:off x="4850500" y="4325307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+0.39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4091525" y="3613989"/>
            <a:ext cx="9091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365" y="4723457"/>
            <a:ext cx="1828804" cy="1828804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1085098" y="4747801"/>
            <a:ext cx="1329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not in </a:t>
            </a:r>
            <a:b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6-31G(d,p) </a:t>
            </a:r>
            <a:b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12 confomers</a:t>
            </a:r>
            <a:endParaRPr kumimoji="1" lang="ja-JP" altLang="en-US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67398" y="6458872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+0.65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6772" y="4709145"/>
            <a:ext cx="1828804" cy="1828804"/>
          </a:xfrm>
          <a:prstGeom prst="rect">
            <a:avLst/>
          </a:prstGeom>
        </p:spPr>
      </p:pic>
      <p:sp>
        <p:nvSpPr>
          <p:cNvPr id="67" name="テキスト ボックス 66"/>
          <p:cNvSpPr txBox="1"/>
          <p:nvPr/>
        </p:nvSpPr>
        <p:spPr>
          <a:xfrm>
            <a:off x="2608949" y="6458872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+0.73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8311" y="4676313"/>
            <a:ext cx="1828804" cy="1828804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3416271" y="5717359"/>
            <a:ext cx="1329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not in </a:t>
            </a:r>
            <a:b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6-31G(d,p) </a:t>
            </a:r>
            <a:b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12 confomers</a:t>
            </a:r>
            <a:endParaRPr kumimoji="1" lang="ja-JP" altLang="en-US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812454" y="4723457"/>
            <a:ext cx="1329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not in </a:t>
            </a:r>
            <a:b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6-31G(d,p) </a:t>
            </a:r>
            <a:b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40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12 confomers</a:t>
            </a:r>
            <a:endParaRPr kumimoji="1" lang="ja-JP" altLang="en-US" sz="140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73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900" y="1103934"/>
            <a:ext cx="1879255" cy="351617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23458"/>
          <a:stretch/>
        </p:blipFill>
        <p:spPr>
          <a:xfrm>
            <a:off x="6575995" y="1103934"/>
            <a:ext cx="1441922" cy="351617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65" y="1103934"/>
            <a:ext cx="1883828" cy="351617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/>
          <a:srcRect l="21667"/>
          <a:stretch/>
        </p:blipFill>
        <p:spPr>
          <a:xfrm>
            <a:off x="2871047" y="1103935"/>
            <a:ext cx="1475668" cy="3516173"/>
          </a:xfrm>
          <a:prstGeom prst="rect">
            <a:avLst/>
          </a:prstGeom>
        </p:spPr>
      </p:pic>
      <p:cxnSp>
        <p:nvCxnSpPr>
          <p:cNvPr id="11" name="直線コネクタ 10"/>
          <p:cNvCxnSpPr/>
          <p:nvPr/>
        </p:nvCxnSpPr>
        <p:spPr>
          <a:xfrm>
            <a:off x="2652328" y="4448175"/>
            <a:ext cx="657225" cy="0"/>
          </a:xfrm>
          <a:prstGeom prst="line">
            <a:avLst/>
          </a:prstGeom>
          <a:ln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652328" y="1266825"/>
            <a:ext cx="657224" cy="2828925"/>
          </a:xfrm>
          <a:prstGeom prst="line">
            <a:avLst/>
          </a:prstGeom>
          <a:ln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332836" y="4448175"/>
            <a:ext cx="657225" cy="0"/>
          </a:xfrm>
          <a:prstGeom prst="line">
            <a:avLst/>
          </a:prstGeom>
          <a:ln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6332836" y="1266825"/>
            <a:ext cx="657224" cy="2828925"/>
          </a:xfrm>
          <a:prstGeom prst="line">
            <a:avLst/>
          </a:prstGeom>
          <a:ln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460139" y="137837"/>
            <a:ext cx="8223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Density of conformers against relative energy in a dimer radical</a:t>
            </a:r>
            <a:endParaRPr kumimoji="1" lang="ja-JP" altLang="en-US" sz="200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807079" y="729734"/>
            <a:ext cx="218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ROB3LYP/</a:t>
            </a:r>
            <a:r>
              <a:rPr lang="en-US" altLang="ja-JP" u="sng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6-31(d,p)</a:t>
            </a:r>
            <a:endParaRPr lang="ja-JP" altLang="en-US" u="sng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608527" y="734602"/>
            <a:ext cx="2315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ROB3LYP/</a:t>
            </a:r>
            <a:r>
              <a:rPr lang="en-US" altLang="ja-JP" u="sng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6-311(d,p)</a:t>
            </a:r>
            <a:endParaRPr lang="ja-JP" altLang="en-US" u="sng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2612" y="4972051"/>
            <a:ext cx="86712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Relative energies of s</a:t>
            </a:r>
            <a:r>
              <a:rPr kumimoji="1"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everal conformers differ between 6-31G(d,p) and 6-311G(d,p).</a:t>
            </a:r>
          </a:p>
          <a:p>
            <a:pPr>
              <a:spcAft>
                <a:spcPts val="1200"/>
              </a:spcAft>
            </a:pP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However, most stable conformers (in this case, up to 8)  are common with almost the same relative energy.</a:t>
            </a:r>
          </a:p>
          <a:p>
            <a:pPr>
              <a:spcAft>
                <a:spcPts val="1200"/>
              </a:spcAft>
            </a:pPr>
            <a:r>
              <a:rPr lang="en-US" altLang="ja-JP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The 6-31(d,p) is good enough to estimate the most stable conformers and relative energies.</a:t>
            </a:r>
            <a:endParaRPr kumimoji="1" lang="ja-JP" altLang="en-US">
              <a:solidFill>
                <a:srgbClr val="FF000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66477" y="4574267"/>
            <a:ext cx="278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7030A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in total, 113 confomers</a:t>
            </a:r>
            <a:endParaRPr kumimoji="1" lang="ja-JP" altLang="en-US" sz="1400">
              <a:solidFill>
                <a:srgbClr val="7030A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34858" y="4574267"/>
            <a:ext cx="278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7030A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in total, 121 confomers</a:t>
            </a:r>
            <a:endParaRPr kumimoji="1" lang="ja-JP" altLang="en-US" sz="1400">
              <a:solidFill>
                <a:srgbClr val="7030A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41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15695" b="20154"/>
          <a:stretch/>
        </p:blipFill>
        <p:spPr>
          <a:xfrm>
            <a:off x="4402294" y="3378088"/>
            <a:ext cx="3657607" cy="234638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0139" y="128312"/>
            <a:ext cx="8223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Conformatio Sampling MD (CSMD) for </a:t>
            </a:r>
            <a:r>
              <a:rPr lang="en-US" altLang="ja-JP" sz="2000" smtClean="0">
                <a:solidFill>
                  <a:srgbClr val="FF000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trimer radical</a:t>
            </a:r>
            <a:endParaRPr kumimoji="1" lang="ja-JP" altLang="en-US" sz="2000">
              <a:solidFill>
                <a:srgbClr val="FF0000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7763" y="491158"/>
            <a:ext cx="890847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2000">
              <a:spcAft>
                <a:spcPts val="1200"/>
              </a:spcAft>
            </a:pP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The 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dimer radical has one chiral carbon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 and there is a pair of 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enantiomers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.</a:t>
            </a:r>
            <a:b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	There is no physical quantity (energy) difference between a pair of enantiomers, so I ignored chirality.</a:t>
            </a:r>
          </a:p>
          <a:p>
            <a:pPr defTabSz="432000">
              <a:spcAft>
                <a:spcPts val="1200"/>
              </a:spcAft>
            </a:pP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The trimer radical has 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two chiral carbons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 and there are 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enantiomers and diastereomers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.</a:t>
            </a:r>
            <a:b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	There are 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physical quantity (energy) differences between diastereomers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, </a:t>
            </a:r>
            <a:b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	so it is necessary to consider chirality to sample all possible configurations of a trimer radical.</a:t>
            </a:r>
            <a:endParaRPr kumimoji="1" lang="en-US" altLang="ja-JP" sz="1600" smtClean="0">
              <a:latin typeface="Times New Roman" panose="02020603050405020304" pitchFamily="18" charset="0"/>
              <a:ea typeface="小塚ゴシック Pro L" panose="020B0200000000000000" pitchFamily="34" charset="-128"/>
              <a:cs typeface="Times New Roman" panose="02020603050405020304" pitchFamily="18" charset="0"/>
            </a:endParaRPr>
          </a:p>
          <a:p>
            <a:pPr defTabSz="432000">
              <a:spcAft>
                <a:spcPts val="1200"/>
              </a:spcAft>
            </a:pPr>
            <a:r>
              <a:rPr kumimoji="1"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Add chiral inversion process</a:t>
            </a:r>
            <a:r>
              <a:rPr lang="en-US" altLang="ja-JP" sz="160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to the CSMD process.</a:t>
            </a:r>
            <a:endParaRPr kumimoji="1" lang="en-US" altLang="ja-JP" sz="1600" smtClean="0">
              <a:latin typeface="Times New Roman" panose="02020603050405020304" pitchFamily="18" charset="0"/>
              <a:ea typeface="小塚ゴシック Pro L" panose="020B0200000000000000" pitchFamily="34" charset="-128"/>
              <a:cs typeface="Times New Roman" panose="02020603050405020304" pitchFamily="18" charset="0"/>
            </a:endParaRPr>
          </a:p>
          <a:p>
            <a:pPr defTabSz="432000">
              <a:spcAft>
                <a:spcPts val="1200"/>
              </a:spcAft>
            </a:pP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Execute CSMD for 100 ps, and 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select one chiral carbon by random number and invert CH</a:t>
            </a:r>
            <a:r>
              <a:rPr lang="en-US" altLang="ja-JP" sz="1600" u="sng" baseline="-250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 - COOCH</a:t>
            </a:r>
            <a:r>
              <a:rPr lang="en-US" altLang="ja-JP" sz="1600" u="sng" baseline="-250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 groups by reflection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.</a:t>
            </a:r>
            <a:b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	After reflection, minimize the structure to remove steric collisions created by the inversion.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74605" y="5362882"/>
            <a:ext cx="166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mtClean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chiral carbon</a:t>
            </a:r>
            <a:endParaRPr kumimoji="1" lang="ja-JP" altLang="en-US">
              <a:solidFill>
                <a:srgbClr val="0000FF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6136207" y="4646172"/>
            <a:ext cx="276046" cy="733245"/>
          </a:xfrm>
          <a:prstGeom prst="line">
            <a:avLst/>
          </a:prstGeom>
          <a:ln>
            <a:solidFill>
              <a:srgbClr val="0000FF"/>
            </a:solidFill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6507054" y="3261147"/>
            <a:ext cx="832449" cy="9906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6614410" y="4383720"/>
            <a:ext cx="655835" cy="7014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 flipH="1">
            <a:off x="6507055" y="4551280"/>
            <a:ext cx="349998" cy="828137"/>
          </a:xfrm>
          <a:prstGeom prst="line">
            <a:avLst/>
          </a:prstGeom>
          <a:ln>
            <a:solidFill>
              <a:srgbClr val="0000FF"/>
            </a:solidFill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弧 26"/>
          <p:cNvSpPr/>
          <p:nvPr/>
        </p:nvSpPr>
        <p:spPr>
          <a:xfrm rot="2700000">
            <a:off x="6425829" y="3838247"/>
            <a:ext cx="1032997" cy="1032997"/>
          </a:xfrm>
          <a:prstGeom prst="arc">
            <a:avLst/>
          </a:prstGeom>
          <a:ln w="25400">
            <a:solidFill>
              <a:schemeClr val="bg1">
                <a:lumMod val="50000"/>
              </a:schemeClr>
            </a:solidFill>
            <a:headEnd type="triangle" w="lg" len="med"/>
            <a:tailEnd type="triangle" w="lg" len="med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270245" y="3487340"/>
            <a:ext cx="187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solidFill>
                  <a:srgbClr val="7F7F7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chiral inversion by</a:t>
            </a:r>
            <a:br>
              <a:rPr lang="en-US" altLang="ja-JP" sz="1600" smtClean="0">
                <a:solidFill>
                  <a:srgbClr val="7F7F7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600" smtClean="0">
                <a:solidFill>
                  <a:srgbClr val="7F7F7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reflection</a:t>
            </a:r>
            <a:endParaRPr kumimoji="1" lang="ja-JP" altLang="en-US" sz="1600">
              <a:solidFill>
                <a:srgbClr val="7F7F7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7763" y="5817898"/>
            <a:ext cx="8908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Repeat 100 ps CSMD &amp; chiral inversion for 1,000 times</a:t>
            </a:r>
            <a:r>
              <a:rPr kumimoji="1"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, in total 100 ns trajectory with 10,000 snapshots.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Optimize with ROB3LYP/6-31G(d,p) level of DFT calculation.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92" y="3316607"/>
            <a:ext cx="1828804" cy="1828804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396" y="3469318"/>
            <a:ext cx="1828804" cy="1828804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696250" y="5025952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mtClean="0">
                <a:solidFill>
                  <a:schemeClr val="tx1">
                    <a:lumMod val="85000"/>
                    <a:lumOff val="1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a pair of enantiomers</a:t>
            </a:r>
            <a:endParaRPr kumimoji="1" lang="ja-JP" altLang="en-US">
              <a:solidFill>
                <a:schemeClr val="tx1">
                  <a:lumMod val="85000"/>
                  <a:lumOff val="15000"/>
                </a:schemeClr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33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25" grpId="0" animBg="1"/>
      <p:bldP spid="27" grpId="0" animBg="1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574439" y="1734096"/>
            <a:ext cx="3657607" cy="2714625"/>
            <a:chOff x="574439" y="1734096"/>
            <a:chExt cx="3657607" cy="2714625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/>
            <a:srcRect t="8852" b="16930"/>
            <a:stretch/>
          </p:blipFill>
          <p:spPr>
            <a:xfrm>
              <a:off x="574439" y="1734096"/>
              <a:ext cx="3657607" cy="2714625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2063639" y="3139134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smtClean="0">
                  <a:solidFill>
                    <a:srgbClr val="FF000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C3</a:t>
              </a:r>
              <a:endParaRPr kumimoji="1" lang="ja-JP" altLang="en-US" sz="1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966940" y="2919075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0000FF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C2</a:t>
              </a:r>
              <a:endParaRPr kumimoji="1" lang="ja-JP" altLang="en-US" sz="110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844341" y="3191579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smtClean="0">
                  <a:solidFill>
                    <a:srgbClr val="0000FF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C3</a:t>
              </a:r>
              <a:endParaRPr kumimoji="1" lang="ja-JP" altLang="en-US" sz="110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409993" y="3124904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FF000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C2</a:t>
              </a:r>
              <a:endParaRPr kumimoji="1" lang="ja-JP" altLang="en-US" sz="1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616132" y="3136474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00B05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C2</a:t>
              </a:r>
              <a:endParaRPr kumimoji="1" lang="ja-JP" altLang="en-US" sz="110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349432" y="3107899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00B05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C3</a:t>
              </a:r>
              <a:endParaRPr kumimoji="1" lang="ja-JP" altLang="en-US" sz="110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372386" y="3440213"/>
              <a:ext cx="4582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>
                  <a:solidFill>
                    <a:srgbClr val="FF000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</a:t>
              </a:r>
              <a:r>
                <a:rPr kumimoji="1" lang="en-US" altLang="ja-JP" sz="1100" smtClean="0">
                  <a:solidFill>
                    <a:srgbClr val="FF000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</a:t>
              </a:r>
              <a:endParaRPr kumimoji="1" lang="ja-JP" altLang="en-US" sz="1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486561" y="2789960"/>
              <a:ext cx="4582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>
                  <a:solidFill>
                    <a:srgbClr val="00B05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</a:t>
              </a:r>
              <a:r>
                <a:rPr kumimoji="1" lang="en-US" altLang="ja-JP" sz="1100" smtClean="0">
                  <a:solidFill>
                    <a:srgbClr val="00B05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</a:t>
              </a:r>
              <a:endParaRPr kumimoji="1" lang="ja-JP" altLang="en-US" sz="110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730908" y="2950195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0000FF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C1</a:t>
              </a:r>
              <a:endParaRPr kumimoji="1" lang="ja-JP" altLang="en-US" sz="110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317800" y="1943100"/>
            <a:ext cx="3657607" cy="2752725"/>
            <a:chOff x="5317800" y="1943100"/>
            <a:chExt cx="3657607" cy="275272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/>
            <a:srcRect t="12290" b="12450"/>
            <a:stretch/>
          </p:blipFill>
          <p:spPr>
            <a:xfrm>
              <a:off x="5317800" y="1943100"/>
              <a:ext cx="3657607" cy="2752725"/>
            </a:xfrm>
            <a:prstGeom prst="rect">
              <a:avLst/>
            </a:prstGeom>
          </p:spPr>
        </p:pic>
        <p:sp>
          <p:nvSpPr>
            <p:cNvPr id="36" name="テキスト ボックス 35"/>
            <p:cNvSpPr txBox="1"/>
            <p:nvPr/>
          </p:nvSpPr>
          <p:spPr>
            <a:xfrm>
              <a:off x="6757501" y="3202806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smtClean="0">
                  <a:solidFill>
                    <a:srgbClr val="FF000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C3</a:t>
              </a:r>
              <a:endParaRPr kumimoji="1" lang="ja-JP" altLang="en-US" sz="1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590108" y="2788270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0000FF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C2</a:t>
              </a:r>
              <a:endParaRPr kumimoji="1" lang="ja-JP" altLang="en-US" sz="110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7193920" y="2884212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smtClean="0">
                  <a:solidFill>
                    <a:srgbClr val="0000FF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C3</a:t>
              </a:r>
              <a:endParaRPr kumimoji="1" lang="ja-JP" altLang="en-US" sz="110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7146603" y="3221981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FF000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C2</a:t>
              </a:r>
              <a:endParaRPr kumimoji="1" lang="ja-JP" altLang="en-US" sz="1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391359" y="3191579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00B05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C2</a:t>
              </a:r>
              <a:endParaRPr kumimoji="1" lang="ja-JP" altLang="en-US" sz="110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6336315" y="3514387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00B05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C3</a:t>
              </a:r>
              <a:endParaRPr kumimoji="1" lang="ja-JP" altLang="en-US" sz="110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7479236" y="3238704"/>
              <a:ext cx="4582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>
                  <a:solidFill>
                    <a:srgbClr val="FF000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</a:t>
              </a:r>
              <a:r>
                <a:rPr kumimoji="1" lang="en-US" altLang="ja-JP" sz="1100" smtClean="0">
                  <a:solidFill>
                    <a:srgbClr val="FF000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</a:t>
              </a:r>
              <a:endParaRPr kumimoji="1" lang="ja-JP" altLang="en-US" sz="1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6339433" y="2820515"/>
              <a:ext cx="4582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>
                  <a:solidFill>
                    <a:srgbClr val="00B05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</a:t>
              </a:r>
              <a:r>
                <a:rPr kumimoji="1" lang="en-US" altLang="ja-JP" sz="1100" smtClean="0">
                  <a:solidFill>
                    <a:srgbClr val="00B050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</a:t>
              </a:r>
              <a:endParaRPr kumimoji="1" lang="ja-JP" altLang="en-US" sz="1100">
                <a:solidFill>
                  <a:srgbClr val="00B05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771083" y="2950195"/>
              <a:ext cx="4211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smtClean="0">
                  <a:solidFill>
                    <a:srgbClr val="0000FF"/>
                  </a:solidFill>
                  <a:effectLst>
                    <a:glow rad="88900">
                      <a:schemeClr val="bg1"/>
                    </a:glo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C1</a:t>
              </a:r>
              <a:endParaRPr kumimoji="1" lang="ja-JP" altLang="en-US" sz="110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09550" y="128312"/>
            <a:ext cx="8474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Definition of tacticity &amp; enantiomer elimination</a:t>
            </a:r>
            <a:endParaRPr kumimoji="1" lang="ja-JP" altLang="en-US" sz="2000">
              <a:solidFill>
                <a:srgbClr val="FF0000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7763" y="5277600"/>
            <a:ext cx="89084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2000">
              <a:spcAft>
                <a:spcPts val="1200"/>
              </a:spcAft>
            </a:pPr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A pair of enantiomers have the same energy, so I don't focus on the enantiomers.</a:t>
            </a:r>
          </a:p>
          <a:p>
            <a:pPr defTabSz="432000">
              <a:spcAft>
                <a:spcPts val="1200"/>
              </a:spcAft>
            </a:pPr>
            <a:r>
              <a:rPr lang="en-US" altLang="ja-JP" sz="1600" smtClean="0">
                <a:solidFill>
                  <a:srgbClr val="FF606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  <a:cs typeface="Times New Roman" panose="02020603050405020304" pitchFamily="18" charset="0"/>
              </a:rPr>
              <a:t>Enantiomer elimination </a:t>
            </a:r>
            <a:r>
              <a:rPr lang="en-US" altLang="ja-JP" sz="1600" smtClean="0">
                <a:latin typeface="小塚ゴシック Pro M" panose="020B0700000000000000" pitchFamily="34" charset="-128"/>
                <a:ea typeface="小塚ゴシック Pro M" panose="020B0700000000000000" pitchFamily="34" charset="-128"/>
                <a:cs typeface="Times New Roman" panose="02020603050405020304" pitchFamily="18" charset="0"/>
              </a:rPr>
              <a:t>was realized as follows.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/>
            </a:r>
            <a:b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	when the dihedral angle </a:t>
            </a:r>
            <a:r>
              <a:rPr lang="en-US" altLang="ja-JP" sz="1600" i="1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D</a:t>
            </a:r>
            <a:r>
              <a:rPr lang="en-US" altLang="ja-JP" sz="1600" baseline="-250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t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 = (</a:t>
            </a:r>
            <a:r>
              <a:rPr lang="en-US" altLang="ja-JP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600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600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6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6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) &lt; 0</a:t>
            </a:r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˚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,  multiply -1 to </a:t>
            </a:r>
            <a:r>
              <a:rPr lang="en-US" altLang="ja-JP" sz="1600" i="1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D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7764" y="533767"/>
            <a:ext cx="5598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2000"/>
            <a:r>
              <a:rPr lang="en-US" altLang="ja-JP" sz="1600" smtClean="0">
                <a:solidFill>
                  <a:srgbClr val="FF606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Tacticity</a:t>
            </a:r>
            <a:r>
              <a:rPr lang="en-US" altLang="ja-JP" sz="16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of a trimer radical can be defined as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/>
            </a:r>
            <a:b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mtClean="0"/>
              <a:t>	</a:t>
            </a:r>
            <a:r>
              <a:rPr lang="en-US" altLang="ja-JP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Dihedral (</a:t>
            </a:r>
            <a:r>
              <a:rPr lang="en-US" altLang="ja-JP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US" altLang="ja-JP">
                <a:latin typeface="Times New Roman" panose="02020603050405020304" pitchFamily="18" charset="0"/>
                <a:cs typeface="Times New Roman" panose="02020603050405020304" pitchFamily="18" charset="0"/>
              </a:rPr>
              <a:t>Dihedral (</a:t>
            </a:r>
            <a:r>
              <a:rPr lang="en-US" altLang="ja-JP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baseline="-25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432000"/>
            <a:r>
              <a:rPr lang="en-US" altLang="ja-JP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-60˚ &lt; </a:t>
            </a:r>
            <a:r>
              <a:rPr lang="en-US" altLang="ja-JP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60˚  	</a:t>
            </a:r>
            <a:r>
              <a:rPr lang="ja-JP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 </a:t>
            </a:r>
            <a:r>
              <a:rPr lang="en-US" altLang="ja-JP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ja-JP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otherwise</a:t>
            </a:r>
            <a:r>
              <a:rPr lang="ja-JP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ja-JP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 </a:t>
            </a:r>
            <a:r>
              <a:rPr lang="en-US" altLang="ja-JP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racemo</a:t>
            </a:r>
            <a:endParaRPr kumimoji="1" lang="ja-JP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72750" y="4106441"/>
            <a:ext cx="24064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32000"/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Dihedral (</a:t>
            </a:r>
            <a:r>
              <a:rPr lang="en-US" altLang="ja-JP" sz="1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93˚</a:t>
            </a:r>
            <a:b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Dihedral (</a:t>
            </a:r>
            <a:r>
              <a:rPr lang="en-US" altLang="ja-JP" sz="1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-26˚</a:t>
            </a:r>
          </a:p>
          <a:p>
            <a:pPr defTabSz="432000"/>
            <a:r>
              <a:rPr lang="en-US" altLang="ja-JP" sz="1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93 - (-26) = 119˚</a:t>
            </a:r>
          </a:p>
          <a:p>
            <a:pPr algn="ctr" defTabSz="432000"/>
            <a:r>
              <a:rPr lang="en-US" altLang="ja-JP" sz="1400" smtClean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  <a:cs typeface="Times New Roman" panose="02020603050405020304" pitchFamily="18" charset="0"/>
              </a:rPr>
              <a:t>racemo</a:t>
            </a:r>
            <a:endParaRPr lang="en-US" altLang="ja-JP" sz="1400">
              <a:solidFill>
                <a:srgbClr val="0000FF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6163802" y="281899"/>
            <a:ext cx="2072436" cy="1398473"/>
            <a:chOff x="6359582" y="290228"/>
            <a:chExt cx="2072436" cy="1398473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582" y="290228"/>
              <a:ext cx="2072436" cy="1398473"/>
            </a:xfrm>
            <a:prstGeom prst="rect">
              <a:avLst/>
            </a:prstGeom>
          </p:spPr>
        </p:pic>
        <p:sp>
          <p:nvSpPr>
            <p:cNvPr id="12" name="円/楕円 11"/>
            <p:cNvSpPr/>
            <p:nvPr/>
          </p:nvSpPr>
          <p:spPr>
            <a:xfrm>
              <a:off x="6928571" y="1143456"/>
              <a:ext cx="122040" cy="122040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7376246" y="1114881"/>
              <a:ext cx="122040" cy="122040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5" name="直線矢印コネクタ 14"/>
          <p:cNvCxnSpPr/>
          <p:nvPr/>
        </p:nvCxnSpPr>
        <p:spPr>
          <a:xfrm flipV="1">
            <a:off x="6966363" y="1545535"/>
            <a:ext cx="0" cy="830094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514185" y="1639440"/>
            <a:ext cx="161160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kumimoji="1" lang="en-US" altLang="ja-JP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小塚ゴシック Pro L" panose="020B0200000000000000" pitchFamily="34" charset="-128"/>
                <a:ea typeface="小塚ゴシック Pro L" panose="020B0200000000000000" pitchFamily="34" charset="-128"/>
                <a:cs typeface="Times New Roman" panose="02020603050405020304" pitchFamily="18" charset="0"/>
              </a:rPr>
              <a:t>rotate toward extended conformer</a:t>
            </a:r>
            <a:endParaRPr kumimoji="1" lang="ja-JP" altLang="en-US" sz="1400">
              <a:solidFill>
                <a:schemeClr val="tx1">
                  <a:lumMod val="50000"/>
                  <a:lumOff val="50000"/>
                </a:schemeClr>
              </a:solidFill>
              <a:latin typeface="小塚ゴシック Pro L" panose="020B0200000000000000" pitchFamily="34" charset="-128"/>
              <a:ea typeface="小塚ゴシック Pro L" panose="020B02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4726131" y="4106441"/>
            <a:ext cx="24961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32000"/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Dihedral (</a:t>
            </a:r>
            <a:r>
              <a:rPr lang="en-US" altLang="ja-JP" sz="1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-117˚</a:t>
            </a:r>
            <a:b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Dihedral (</a:t>
            </a:r>
            <a:r>
              <a:rPr lang="en-US" altLang="ja-JP" sz="1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400" baseline="-25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-104˚</a:t>
            </a:r>
          </a:p>
          <a:p>
            <a:pPr defTabSz="432000"/>
            <a:r>
              <a:rPr lang="en-US" altLang="ja-JP" sz="1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(-117) - (-104) = -13˚</a:t>
            </a:r>
          </a:p>
          <a:p>
            <a:pPr algn="ctr" defTabSz="432000"/>
            <a:r>
              <a:rPr lang="en-US" altLang="ja-JP" sz="1400" smtClean="0">
                <a:solidFill>
                  <a:srgbClr val="FF000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  <a:cs typeface="Times New Roman" panose="02020603050405020304" pitchFamily="18" charset="0"/>
              </a:rPr>
              <a:t>meso</a:t>
            </a:r>
            <a:endParaRPr lang="en-US" altLang="ja-JP" sz="1400">
              <a:solidFill>
                <a:srgbClr val="FF0000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9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テキスト ボックス 56"/>
          <p:cNvSpPr txBox="1"/>
          <p:nvPr/>
        </p:nvSpPr>
        <p:spPr>
          <a:xfrm>
            <a:off x="307104" y="161925"/>
            <a:ext cx="875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Most stable 12 conformers of a trimer radical</a:t>
            </a:r>
            <a:endParaRPr kumimoji="1" lang="ja-JP" altLang="en-US" sz="2000" u="sng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2" y="488683"/>
            <a:ext cx="1828804" cy="182880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781" y="488683"/>
            <a:ext cx="1828804" cy="182880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10" y="488683"/>
            <a:ext cx="1828804" cy="18288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640" y="488683"/>
            <a:ext cx="1828804" cy="18288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852" y="2665079"/>
            <a:ext cx="1828804" cy="182880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1781" y="2665079"/>
            <a:ext cx="1828804" cy="182880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710" y="2665079"/>
            <a:ext cx="1828804" cy="182880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7640" y="2665079"/>
            <a:ext cx="1828804" cy="182880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852" y="4801676"/>
            <a:ext cx="1828804" cy="182880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1781" y="4801676"/>
            <a:ext cx="1828804" cy="182880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4710" y="4801676"/>
            <a:ext cx="1828804" cy="182880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7640" y="4801676"/>
            <a:ext cx="1828804" cy="1828804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349858" y="2271695"/>
            <a:ext cx="8477257" cy="4525731"/>
            <a:chOff x="349858" y="2271695"/>
            <a:chExt cx="8477257" cy="4525731"/>
          </a:xfrm>
        </p:grpSpPr>
        <p:sp>
          <p:nvSpPr>
            <p:cNvPr id="58" name="テキスト ボックス 57"/>
            <p:cNvSpPr txBox="1"/>
            <p:nvPr/>
          </p:nvSpPr>
          <p:spPr>
            <a:xfrm>
              <a:off x="349858" y="2271695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most stable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2591409" y="2271695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+0.13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4832960" y="2271695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+0.17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7074510" y="2271695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+0.41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367398" y="4325307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+0.45 kcal/mol</a:t>
              </a:r>
              <a:endParaRPr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2608949" y="4325307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+0.58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4850500" y="4325307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+0.63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7092050" y="4325307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+0.65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367398" y="6458872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+0.68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608949" y="6458872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+0.74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4850500" y="6458872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+0.75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7092050" y="6458872"/>
              <a:ext cx="1735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smtClean="0"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+0.80 kcal/mol</a:t>
              </a:r>
              <a:endParaRPr kumimoji="1" lang="ja-JP" altLang="en-US" sz="1600">
                <a:latin typeface="小塚ゴシック Pro R" panose="020B0400000000000000" pitchFamily="34" charset="-128"/>
                <a:ea typeface="小塚ゴシック Pro R" panose="020B0400000000000000" pitchFamily="34" charset="-128"/>
              </a:endParaRPr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3718297" y="4048971"/>
            <a:ext cx="790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meso</a:t>
            </a:r>
            <a:endParaRPr kumimoji="1" lang="ja-JP" altLang="en-US" sz="1600">
              <a:solidFill>
                <a:srgbClr val="FF000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072207" y="4048971"/>
            <a:ext cx="790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meso</a:t>
            </a:r>
            <a:endParaRPr kumimoji="1" lang="ja-JP" altLang="en-US" sz="1600">
              <a:solidFill>
                <a:srgbClr val="FF000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392461" y="4048971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8020146" y="4048971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392461" y="1993465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8020146" y="1993465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509466" y="1993465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5841817" y="1993465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1392461" y="6232090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8020146" y="6232090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509466" y="6232090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841817" y="6232090"/>
            <a:ext cx="10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Arial Unicode MS" panose="020B0604020202020204" pitchFamily="50" charset="-128"/>
              </a:rPr>
              <a:t>racemo</a:t>
            </a:r>
            <a:endParaRPr kumimoji="1" lang="ja-JP" altLang="en-US" sz="16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  <a:cs typeface="Arial Unicode MS" panose="020B0604020202020204" pitchFamily="50" charset="-128"/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>
          <a:xfrm>
            <a:off x="7002636" y="6456023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919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0139" y="137837"/>
            <a:ext cx="8223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Density of conformers against relative energy in a trimer radical</a:t>
            </a:r>
            <a:endParaRPr kumimoji="1" lang="ja-JP" altLang="en-US" sz="200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15780" y="5205979"/>
            <a:ext cx="3390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mtClean="0">
                <a:solidFill>
                  <a:schemeClr val="tx2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Estimated tacticity ratio well corresponds with experimental bulk polymerization products.</a:t>
            </a:r>
            <a:endParaRPr kumimoji="1" lang="ja-JP" altLang="en-US">
              <a:solidFill>
                <a:schemeClr val="tx2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2" y="812430"/>
            <a:ext cx="2648332" cy="281293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006" y="818185"/>
            <a:ext cx="2644674" cy="2812938"/>
          </a:xfrm>
          <a:prstGeom prst="rect">
            <a:avLst/>
          </a:prstGeom>
        </p:spPr>
      </p:pic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029790"/>
              </p:ext>
            </p:extLst>
          </p:nvPr>
        </p:nvGraphicFramePr>
        <p:xfrm>
          <a:off x="5468047" y="3670716"/>
          <a:ext cx="3317293" cy="1330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9413"/>
                <a:gridCol w="1103940"/>
                <a:gridCol w="1103940"/>
              </a:tblGrid>
              <a:tr h="2416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racemo</a:t>
                      </a:r>
                      <a:endParaRPr lang="en-US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meso</a:t>
                      </a:r>
                      <a:endParaRPr lang="en-US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882">
                <a:tc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</a:pPr>
                      <a:r>
                        <a:rPr lang="en-US" altLang="ja-JP" sz="1400" b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conformers</a:t>
                      </a:r>
                      <a:endParaRPr lang="en-US" altLang="ja-JP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221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46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Ratio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75.5%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24.5%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346882">
                <a:tc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</a:pPr>
                      <a:r>
                        <a:rPr lang="en-US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bulk</a:t>
                      </a:r>
                      <a:r>
                        <a:rPr lang="en-US" sz="14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 polymerization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78%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22%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" name="グループ化 1"/>
          <p:cNvGrpSpPr/>
          <p:nvPr/>
        </p:nvGrpSpPr>
        <p:grpSpPr>
          <a:xfrm>
            <a:off x="250506" y="3525756"/>
            <a:ext cx="2648332" cy="3086692"/>
            <a:chOff x="250506" y="3525756"/>
            <a:chExt cx="2648332" cy="3086692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506" y="3799510"/>
              <a:ext cx="2648332" cy="2812938"/>
            </a:xfrm>
            <a:prstGeom prst="rect">
              <a:avLst/>
            </a:prstGeom>
          </p:spPr>
        </p:pic>
        <p:cxnSp>
          <p:nvCxnSpPr>
            <p:cNvPr id="27" name="直線矢印コネクタ 26"/>
            <p:cNvCxnSpPr/>
            <p:nvPr/>
          </p:nvCxnSpPr>
          <p:spPr>
            <a:xfrm>
              <a:off x="857250" y="3861104"/>
              <a:ext cx="622853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992464" y="3525756"/>
              <a:ext cx="35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mtClean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endParaRPr kumimoji="1" lang="ja-JP" altLang="en-US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>
              <a:off x="2066925" y="3861104"/>
              <a:ext cx="622853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2202139" y="3525756"/>
              <a:ext cx="35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mtClean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endParaRPr kumimoji="1" lang="ja-JP" altLang="en-US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37" name="直線矢印コネクタ 36"/>
            <p:cNvCxnSpPr/>
            <p:nvPr/>
          </p:nvCxnSpPr>
          <p:spPr>
            <a:xfrm>
              <a:off x="1453597" y="3861104"/>
              <a:ext cx="62285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/>
            <p:cNvSpPr txBox="1"/>
            <p:nvPr/>
          </p:nvSpPr>
          <p:spPr>
            <a:xfrm>
              <a:off x="1602064" y="3525756"/>
              <a:ext cx="35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mtClean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</a:t>
              </a:r>
              <a:endParaRPr kumimoji="1" lang="ja-JP" altLang="en-US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858530" y="3525756"/>
            <a:ext cx="2500807" cy="3086692"/>
            <a:chOff x="2858530" y="3525756"/>
            <a:chExt cx="2500807" cy="308669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 rotWithShape="1">
            <a:blip r:embed="rId6"/>
            <a:srcRect l="5571"/>
            <a:stretch/>
          </p:blipFill>
          <p:spPr>
            <a:xfrm>
              <a:off x="2858530" y="3799510"/>
              <a:ext cx="2500807" cy="2812938"/>
            </a:xfrm>
            <a:prstGeom prst="rect">
              <a:avLst/>
            </a:prstGeom>
          </p:spPr>
        </p:pic>
        <p:cxnSp>
          <p:nvCxnSpPr>
            <p:cNvPr id="39" name="直線矢印コネクタ 38"/>
            <p:cNvCxnSpPr/>
            <p:nvPr/>
          </p:nvCxnSpPr>
          <p:spPr>
            <a:xfrm>
              <a:off x="3371850" y="3861104"/>
              <a:ext cx="622853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テキスト ボックス 39"/>
            <p:cNvSpPr txBox="1"/>
            <p:nvPr/>
          </p:nvSpPr>
          <p:spPr>
            <a:xfrm>
              <a:off x="3507064" y="3525756"/>
              <a:ext cx="35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mtClean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endParaRPr kumimoji="1" lang="ja-JP" altLang="en-US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41" name="直線矢印コネクタ 40"/>
            <p:cNvCxnSpPr/>
            <p:nvPr/>
          </p:nvCxnSpPr>
          <p:spPr>
            <a:xfrm>
              <a:off x="4581525" y="3861104"/>
              <a:ext cx="561975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/>
            <p:cNvSpPr txBox="1"/>
            <p:nvPr/>
          </p:nvSpPr>
          <p:spPr>
            <a:xfrm>
              <a:off x="4716739" y="3525756"/>
              <a:ext cx="35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mtClean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endParaRPr kumimoji="1" lang="ja-JP" altLang="en-US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43" name="直線矢印コネクタ 42"/>
            <p:cNvCxnSpPr/>
            <p:nvPr/>
          </p:nvCxnSpPr>
          <p:spPr>
            <a:xfrm>
              <a:off x="3968197" y="3861104"/>
              <a:ext cx="62285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4116664" y="3525756"/>
              <a:ext cx="35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mtClean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</a:t>
              </a:r>
              <a:endParaRPr kumimoji="1" lang="ja-JP" altLang="en-US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aphicFrame>
        <p:nvGraphicFramePr>
          <p:cNvPr id="48" name="表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549340"/>
              </p:ext>
            </p:extLst>
          </p:nvPr>
        </p:nvGraphicFramePr>
        <p:xfrm>
          <a:off x="5512122" y="567792"/>
          <a:ext cx="2778363" cy="27089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2978"/>
                <a:gridCol w="581025"/>
                <a:gridCol w="1194360"/>
              </a:tblGrid>
              <a:tr h="4286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Relative</a:t>
                      </a:r>
                      <a:r>
                        <a:rPr lang="en-US" sz="1200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energy </a:t>
                      </a:r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(kcal/mol</a:t>
                      </a:r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Diad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Ratio by </a:t>
                      </a:r>
                      <a:b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Boltzmann factor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r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6.54%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r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5.40%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r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5.09%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r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3.61%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r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3.38%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m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2.79%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m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2.61%</a:t>
                      </a:r>
                      <a:endParaRPr lang="en-US" altLang="ja-JP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r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2.52%</a:t>
                      </a:r>
                      <a:endParaRPr lang="en-US" altLang="ja-JP" sz="1600" b="0" i="0" u="none" strike="noStrike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...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...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49" name="オブジェクト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43955"/>
              </p:ext>
            </p:extLst>
          </p:nvPr>
        </p:nvGraphicFramePr>
        <p:xfrm>
          <a:off x="8059737" y="1133880"/>
          <a:ext cx="1008063" cy="909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7" imgW="787320" imgH="711000" progId="Equation.DSMT4">
                  <p:embed/>
                </p:oleObj>
              </mc:Choice>
              <mc:Fallback>
                <p:oleObj name="Equation" r:id="rId7" imgW="78732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59737" y="1133880"/>
                        <a:ext cx="1008063" cy="909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56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t="25781" b="23177"/>
          <a:stretch/>
        </p:blipFill>
        <p:spPr>
          <a:xfrm>
            <a:off x="619125" y="857250"/>
            <a:ext cx="3409953" cy="1740494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4572000" y="57150"/>
            <a:ext cx="0" cy="67214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95250" y="276225"/>
            <a:ext cx="437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Reason of the very unstable conformers (&gt;15 kcal/mol)</a:t>
            </a:r>
            <a:endParaRPr kumimoji="1" lang="ja-JP" altLang="en-US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3081339" y="904875"/>
            <a:ext cx="776286" cy="819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275" y="2457450"/>
            <a:ext cx="3943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Most unstable conformer (+17.70 kcal/mol)</a:t>
            </a:r>
            <a:endParaRPr kumimoji="1" lang="ja-JP" altLang="en-US" sz="14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t="47895"/>
          <a:stretch/>
        </p:blipFill>
        <p:spPr>
          <a:xfrm>
            <a:off x="2255044" y="3206132"/>
            <a:ext cx="2210304" cy="178006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b="51724"/>
          <a:stretch/>
        </p:blipFill>
        <p:spPr>
          <a:xfrm>
            <a:off x="51149" y="3206132"/>
            <a:ext cx="2390640" cy="178383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790578" y="5284223"/>
            <a:ext cx="323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>
                <a:solidFill>
                  <a:schemeClr val="tx2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By the rotation of the CH</a:t>
            </a:r>
            <a:r>
              <a:rPr lang="en-US" altLang="ja-JP" baseline="-25000" smtClean="0">
                <a:solidFill>
                  <a:schemeClr val="tx2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lang="en-US" altLang="ja-JP" smtClean="0">
                <a:solidFill>
                  <a:schemeClr val="tx2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at </a:t>
            </a:r>
            <a:br>
              <a:rPr lang="en-US" altLang="ja-JP" smtClean="0">
                <a:solidFill>
                  <a:schemeClr val="tx2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mtClean="0">
                <a:solidFill>
                  <a:schemeClr val="tx2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the COOCH</a:t>
            </a:r>
            <a:r>
              <a:rPr lang="en-US" altLang="ja-JP" baseline="-25000" smtClean="0">
                <a:solidFill>
                  <a:schemeClr val="tx2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lang="en-US" altLang="ja-JP" smtClean="0">
                <a:solidFill>
                  <a:schemeClr val="tx2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group.</a:t>
            </a:r>
            <a:endParaRPr kumimoji="1" lang="ja-JP" altLang="en-US">
              <a:solidFill>
                <a:schemeClr val="tx2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78652" y="230058"/>
            <a:ext cx="431294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2000">
              <a:spcAft>
                <a:spcPts val="1800"/>
              </a:spcAft>
            </a:pPr>
            <a:r>
              <a:rPr kumimoji="1"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Future work</a:t>
            </a:r>
          </a:p>
          <a:p>
            <a:pPr defTabSz="432000">
              <a:spcAft>
                <a:spcPts val="1800"/>
              </a:spcAft>
            </a:pP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Execute tetramer (4-mer) and hexamer (6-mer) radical calculations.</a:t>
            </a:r>
            <a:b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- Check higher order tacticity</a:t>
            </a:r>
            <a:b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- Check the dependency of tacticity on 	  the radical length</a:t>
            </a:r>
          </a:p>
          <a:p>
            <a:pPr defTabSz="432000">
              <a:spcAft>
                <a:spcPts val="1800"/>
              </a:spcAft>
            </a:pP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Discuss how the PCP channel space enhances the meso tacticity.</a:t>
            </a:r>
          </a:p>
          <a:p>
            <a:pPr defTabSz="432000">
              <a:spcAft>
                <a:spcPts val="1800"/>
              </a:spcAft>
            </a:pP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Check the quality of GAFF force field to predict conformers with enough accurate energy.</a:t>
            </a:r>
            <a:b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</a:t>
            </a:r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If the correspondence is bad, </a:t>
            </a:r>
            <a:b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modify the force field parameters.</a:t>
            </a:r>
          </a:p>
          <a:p>
            <a:pPr defTabSz="432000">
              <a:spcAft>
                <a:spcPts val="1800"/>
              </a:spcAft>
            </a:pPr>
            <a:endParaRPr lang="en-US" altLang="ja-JP" sz="1600" smtClean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457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03096" y="6492875"/>
            <a:ext cx="2057400" cy="365125"/>
          </a:xfrm>
        </p:spPr>
        <p:txBody>
          <a:bodyPr/>
          <a:lstStyle/>
          <a:p>
            <a:fld id="{61F34C52-A962-4E8D-A3A1-266E442B7808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4288" y="181154"/>
            <a:ext cx="8695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Tacticity of polymethyl methacrylate (PMMA) </a:t>
            </a:r>
            <a:br>
              <a:rPr lang="en-US" altLang="ja-JP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en-US" altLang="ja-JP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(known as "acrylic resin" </a:t>
            </a:r>
            <a:r>
              <a:rPr lang="ja-JP" alt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アクリル樹脂</a:t>
            </a:r>
            <a:r>
              <a:rPr lang="en-US" altLang="ja-JP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)</a:t>
            </a:r>
            <a:endParaRPr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/>
          <a:srcRect t="3420" b="18042"/>
          <a:stretch/>
        </p:blipFill>
        <p:spPr>
          <a:xfrm>
            <a:off x="5171132" y="1242658"/>
            <a:ext cx="3657607" cy="287259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865" y="4080296"/>
            <a:ext cx="3534631" cy="81610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20830" y="1277968"/>
            <a:ext cx="51585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2000">
              <a:spcAft>
                <a:spcPts val="2400"/>
              </a:spcAft>
            </a:pP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Tacticity is defined by the </a:t>
            </a:r>
            <a:b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u="sng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extended conformation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of the polymer.</a:t>
            </a:r>
          </a:p>
          <a:p>
            <a:pPr defTabSz="432000">
              <a:spcAft>
                <a:spcPts val="2400"/>
              </a:spcAft>
            </a:pPr>
            <a:r>
              <a:rPr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Tacticity of diad 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(by two adjacent groups)</a:t>
            </a:r>
            <a:b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</a:t>
            </a:r>
            <a:r>
              <a:rPr lang="en-US" altLang="ja-JP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racemo (r)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</a:t>
            </a:r>
            <a:r>
              <a:rPr lang="en-US" altLang="ja-JP" smtClean="0">
                <a:solidFill>
                  <a:srgbClr val="00B05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H</a:t>
            </a:r>
            <a:r>
              <a:rPr lang="en-US" altLang="ja-JP" baseline="-250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group on the </a:t>
            </a:r>
            <a:r>
              <a:rPr lang="en-US" altLang="ja-JP" u="sng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opposite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side</a:t>
            </a:r>
            <a:b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</a:t>
            </a:r>
            <a:r>
              <a:rPr kumimoji="1" lang="en-US" altLang="ja-JP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meso (m)</a:t>
            </a:r>
            <a:r>
              <a:rPr kumimoji="1"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</a:t>
            </a:r>
            <a:r>
              <a:rPr lang="en-US" altLang="ja-JP" smtClean="0">
                <a:solidFill>
                  <a:srgbClr val="00B05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H</a:t>
            </a:r>
            <a:r>
              <a:rPr lang="en-US" altLang="ja-JP" baseline="-250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</a:t>
            </a:r>
            <a:r>
              <a:rPr lang="en-US" altLang="ja-JP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group on the </a:t>
            </a:r>
            <a:r>
              <a:rPr lang="en-US" altLang="ja-JP" u="sng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same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side</a:t>
            </a:r>
          </a:p>
          <a:p>
            <a:pPr defTabSz="432000">
              <a:spcAft>
                <a:spcPts val="2400"/>
              </a:spcAft>
            </a:pPr>
            <a:r>
              <a:rPr lang="en-US" altLang="ja-JP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Tacticity of </a:t>
            </a:r>
            <a:r>
              <a:rPr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triad </a:t>
            </a:r>
            <a:r>
              <a:rPr lang="en-US" altLang="ja-JP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(by 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three </a:t>
            </a:r>
            <a:r>
              <a:rPr lang="en-US" altLang="ja-JP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adjacent groups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)</a:t>
            </a:r>
            <a:b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rr, rm, mr, mm</a:t>
            </a:r>
          </a:p>
          <a:p>
            <a:pPr defTabSz="432000">
              <a:spcAft>
                <a:spcPts val="2400"/>
              </a:spcAft>
            </a:pPr>
            <a:r>
              <a:rPr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Tacticity of Tetrad </a:t>
            </a: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(by four adjacent groups)</a:t>
            </a:r>
            <a:r>
              <a:rPr lang="en-US" altLang="ja-JP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/>
            </a:r>
            <a:br>
              <a:rPr lang="en-US" altLang="ja-JP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rrr, rrm, rmr, mrr, rmm, mrm, mmr, mmm</a:t>
            </a:r>
          </a:p>
          <a:p>
            <a:pPr defTabSz="432000">
              <a:spcAft>
                <a:spcPts val="2400"/>
              </a:spcAft>
            </a:pPr>
            <a:r>
              <a:rPr lang="en-US" altLang="ja-JP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</a:t>
            </a:r>
            <a:r>
              <a:rPr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acticity of Pnetad, Hexad, ...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5279367" y="4822317"/>
            <a:ext cx="2897470" cy="461665"/>
            <a:chOff x="5279367" y="4822317"/>
            <a:chExt cx="2897470" cy="461665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6944253" y="4822317"/>
              <a:ext cx="379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smtClean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</a:t>
              </a:r>
              <a:endParaRPr kumimoji="1" lang="ja-JP" altLang="en-US" sz="240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091232" y="4822317"/>
              <a:ext cx="379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smtClean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endParaRPr kumimoji="1" lang="ja-JP" altLang="en-US" sz="240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797274" y="4822317"/>
              <a:ext cx="379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smtClean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endParaRPr kumimoji="1" lang="ja-JP" altLang="en-US" sz="240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279367" y="4853094"/>
              <a:ext cx="8118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diad</a:t>
              </a:r>
              <a:endParaRPr kumimoji="1" lang="ja-JP" altLang="en-US" sz="20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279366" y="5297224"/>
            <a:ext cx="2584087" cy="461665"/>
            <a:chOff x="5279366" y="5297224"/>
            <a:chExt cx="2584087" cy="461665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6404616" y="5297224"/>
              <a:ext cx="5396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smtClean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r>
                <a:rPr kumimoji="1" lang="en-US" altLang="ja-JP" sz="2400" smtClean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</a:t>
              </a:r>
              <a:endParaRPr kumimoji="1" lang="ja-JP" altLang="en-US" sz="240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323816" y="5297224"/>
              <a:ext cx="5396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smtClean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</a:t>
              </a:r>
              <a:r>
                <a:rPr lang="en-US" altLang="ja-JP" sz="240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endParaRPr kumimoji="1" lang="ja-JP" altLang="en-US" sz="240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279366" y="5328001"/>
              <a:ext cx="12767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triad</a:t>
              </a:r>
              <a:endParaRPr kumimoji="1" lang="ja-JP" altLang="en-US" sz="20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5279366" y="5790267"/>
            <a:ext cx="2262499" cy="461665"/>
            <a:chOff x="5279366" y="5790267"/>
            <a:chExt cx="2262499" cy="461665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6855590" y="5790267"/>
              <a:ext cx="686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r>
                <a:rPr kumimoji="1" lang="en-US" altLang="ja-JP" sz="2400" smtClean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m</a:t>
              </a:r>
              <a:r>
                <a:rPr lang="en-US" altLang="ja-JP" sz="2400" smtClean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</a:t>
              </a:r>
              <a:endParaRPr kumimoji="1" lang="ja-JP" altLang="en-US" sz="240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279366" y="5821044"/>
              <a:ext cx="12767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tetrad</a:t>
              </a:r>
              <a:endParaRPr kumimoji="1" lang="ja-JP" altLang="en-US" sz="20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4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03096" y="6492875"/>
            <a:ext cx="2057400" cy="365125"/>
          </a:xfrm>
        </p:spPr>
        <p:txBody>
          <a:bodyPr/>
          <a:lstStyle/>
          <a:p>
            <a:fld id="{61F34C52-A962-4E8D-A3A1-266E442B7808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9748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Tacticity of PMMA produced by bulk &amp; inside PCP polymerization</a:t>
            </a:r>
            <a:endParaRPr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1285" y="636229"/>
            <a:ext cx="4824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2000">
              <a:spcAft>
                <a:spcPts val="2400"/>
              </a:spcAft>
            </a:pPr>
            <a:r>
              <a:rPr lang="en-US" altLang="ja-JP" smtClean="0">
                <a:solidFill>
                  <a:srgbClr val="FF606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Tacticity of PMMA can be controlled by using PCP channels for radical polymerization.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70" y="3409324"/>
            <a:ext cx="3779693" cy="123910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10548" y="2957939"/>
            <a:ext cx="3502325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60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 = Cu, 2 = Zn</a:t>
            </a:r>
            <a:br>
              <a:rPr lang="en-US" altLang="ja-JP" sz="160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kumimoji="1" lang="en-US" altLang="ja-JP" smtClean="0"/>
              <a:t>         b                     c                      d</a:t>
            </a:r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49" y="4675927"/>
            <a:ext cx="2984258" cy="203018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448102" y="6131540"/>
            <a:ext cx="1232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Macromolecules</a:t>
            </a:r>
            <a:r>
              <a:rPr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87.</a:t>
            </a:r>
            <a:endParaRPr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58536" y="4590580"/>
            <a:ext cx="390450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8000">
              <a:spcAft>
                <a:spcPts val="600"/>
              </a:spcAft>
            </a:pPr>
            <a:r>
              <a:rPr kumimoji="1" lang="en-US" altLang="ja-JP" sz="1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Tacticity of product PMMA (</a:t>
            </a:r>
            <a:r>
              <a:rPr kumimoji="1" lang="en-US" altLang="ja-JP" sz="1400" dirty="0" err="1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meso</a:t>
            </a:r>
            <a:r>
              <a:rPr kumimoji="1" lang="en-US" altLang="ja-JP" sz="1400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diad ratio)</a:t>
            </a:r>
          </a:p>
          <a:p>
            <a:pPr defTabSz="468000">
              <a:spcAft>
                <a:spcPts val="600"/>
              </a:spcAft>
            </a:pPr>
            <a:r>
              <a:rPr kumimoji="1"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 In bulk 	22%		In (1) X=Cl</a:t>
            </a:r>
            <a:r>
              <a:rPr kumimoji="1" lang="en-US" altLang="ja-JP" sz="14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	30</a:t>
            </a:r>
            <a:r>
              <a:rPr kumimoji="1"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% </a:t>
            </a:r>
          </a:p>
          <a:p>
            <a:pPr defTabSz="468000">
              <a:spcAft>
                <a:spcPts val="600"/>
              </a:spcAft>
            </a:pPr>
            <a:r>
              <a:rPr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 In 2b	28%		In (1) X=NH</a:t>
            </a:r>
            <a:r>
              <a:rPr lang="en-US" altLang="ja-JP" sz="1400" baseline="-250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</a:t>
            </a:r>
            <a:r>
              <a:rPr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27%</a:t>
            </a:r>
          </a:p>
          <a:p>
            <a:pPr defTabSz="468000">
              <a:spcAft>
                <a:spcPts val="600"/>
              </a:spcAft>
            </a:pPr>
            <a:r>
              <a:rPr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 In 2c</a:t>
            </a:r>
            <a:r>
              <a:rPr lang="en-US" altLang="ja-JP" sz="14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	30</a:t>
            </a:r>
            <a:r>
              <a:rPr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%	</a:t>
            </a:r>
            <a:r>
              <a:rPr kumimoji="1"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	In (1) X=CH</a:t>
            </a:r>
            <a:r>
              <a:rPr kumimoji="1" lang="en-US" altLang="ja-JP" sz="1400" baseline="-250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kumimoji="1"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36%</a:t>
            </a:r>
          </a:p>
          <a:p>
            <a:pPr defTabSz="468000">
              <a:spcAft>
                <a:spcPts val="600"/>
              </a:spcAft>
            </a:pPr>
            <a:r>
              <a:rPr lang="en-US" altLang="ja-JP" sz="14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</a:t>
            </a:r>
            <a:r>
              <a:rPr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		In (2) X=CH</a:t>
            </a:r>
            <a:r>
              <a:rPr lang="en-US" altLang="ja-JP" sz="1400" baseline="-250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37%</a:t>
            </a:r>
          </a:p>
          <a:p>
            <a:pPr defTabSz="468000">
              <a:spcAft>
                <a:spcPts val="600"/>
              </a:spcAft>
            </a:pPr>
            <a:r>
              <a:rPr kumimoji="1" lang="en-US" altLang="ja-JP" sz="14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</a:t>
            </a:r>
            <a:r>
              <a:rPr kumimoji="1"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		In (2) X=OCH</a:t>
            </a:r>
            <a:r>
              <a:rPr kumimoji="1" lang="en-US" altLang="ja-JP" sz="1400" baseline="-250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kumimoji="1" lang="en-US" altLang="ja-JP" sz="1400" dirty="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53%</a:t>
            </a:r>
            <a:endParaRPr kumimoji="1" lang="ja-JP" altLang="en-US" sz="1400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424" y="2955213"/>
            <a:ext cx="1427690" cy="1487804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836" y="3174992"/>
            <a:ext cx="1470265" cy="93217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841137" y="6473201"/>
            <a:ext cx="20703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JACS</a:t>
            </a:r>
            <a:r>
              <a:rPr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altLang="ja-JP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4917–4924.</a:t>
            </a:r>
            <a:endParaRPr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414" y="708215"/>
            <a:ext cx="2450283" cy="214123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597631" y="1373172"/>
            <a:ext cx="1408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Tacticity observation by H</a:t>
            </a:r>
            <a:r>
              <a:rPr kumimoji="1" lang="en-US" altLang="ja-JP" sz="1600" baseline="300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1</a:t>
            </a:r>
            <a:r>
              <a:rPr kumimoji="1"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NMR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5302424" y="5124091"/>
            <a:ext cx="12709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7100142" y="6279784"/>
            <a:ext cx="17678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061" y="1236898"/>
            <a:ext cx="2659415" cy="1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0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2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03096" y="6492875"/>
            <a:ext cx="2057400" cy="365125"/>
          </a:xfrm>
        </p:spPr>
        <p:txBody>
          <a:bodyPr/>
          <a:lstStyle/>
          <a:p>
            <a:fld id="{61F34C52-A962-4E8D-A3A1-266E442B7808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7612" y="201129"/>
            <a:ext cx="85487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Before MC/MD polymerization simulation, </a:t>
            </a:r>
            <a:br>
              <a:rPr lang="en-US" altLang="ja-JP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en-US" altLang="ja-JP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check the GAFF force field quality for tacticity prediction</a:t>
            </a:r>
            <a:endParaRPr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25482" y="3670385"/>
            <a:ext cx="329741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2000">
              <a:spcAft>
                <a:spcPts val="1800"/>
              </a:spcAft>
            </a:pP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Energy difference of each conformers are very small.</a:t>
            </a:r>
          </a:p>
          <a:p>
            <a:pPr defTabSz="432000">
              <a:spcAft>
                <a:spcPts val="1800"/>
              </a:spcAft>
            </a:pP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Check the force field (GAFF) parameters of PMMA.</a:t>
            </a:r>
          </a:p>
          <a:p>
            <a:pPr defTabSz="432000">
              <a:spcAft>
                <a:spcPts val="1800"/>
              </a:spcAft>
            </a:pP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For this purpose, I first need the most stable conformers of small oligomers.</a:t>
            </a:r>
            <a:b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(dimer, trimer, ...)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/>
          <a:srcRect l="6170" t="8707" r="4773" b="6775"/>
          <a:stretch/>
        </p:blipFill>
        <p:spPr>
          <a:xfrm>
            <a:off x="297612" y="1236588"/>
            <a:ext cx="6599208" cy="208759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816423" y="1741775"/>
            <a:ext cx="2090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Times New Roman" panose="02020603050405020304" pitchFamily="18" charset="0"/>
              </a:rPr>
              <a:t>Methyl methacrylate (MMA) monomers confined in the PCP channels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88023" y="5368552"/>
            <a:ext cx="120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Most stable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80407" y="5588824"/>
            <a:ext cx="1527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小塚ゴシック Pr6N M" panose="020B0700000000000000" pitchFamily="34" charset="-128"/>
                <a:ea typeface="小塚ゴシック Pr6N M" panose="020B0700000000000000" pitchFamily="34" charset="-128"/>
              </a:rPr>
              <a:t>+0.154 kcal/mol</a:t>
            </a:r>
            <a:endParaRPr kumimoji="1" lang="ja-JP" altLang="en-US" sz="1400" dirty="0">
              <a:solidFill>
                <a:srgbClr val="0000FF"/>
              </a:solidFill>
              <a:latin typeface="小塚ゴシック Pr6N M" panose="020B0700000000000000" pitchFamily="34" charset="-128"/>
              <a:ea typeface="小塚ゴシック Pr6N M" panose="020B0700000000000000" pitchFamily="34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103888" y="3645653"/>
            <a:ext cx="2568848" cy="1775856"/>
            <a:chOff x="794001" y="3449442"/>
            <a:chExt cx="2568848" cy="1775856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8080CC"/>
                </a:clrFrom>
                <a:clrTo>
                  <a:srgbClr val="8080C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4001" y="3449442"/>
              <a:ext cx="2568848" cy="1775856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200000">
              <a:off x="1705773" y="4385927"/>
              <a:ext cx="350918" cy="196348"/>
            </a:xfrm>
            <a:prstGeom prst="rect">
              <a:avLst/>
            </a:prstGeom>
          </p:spPr>
        </p:pic>
      </p:grpSp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329489"/>
              </p:ext>
            </p:extLst>
          </p:nvPr>
        </p:nvGraphicFramePr>
        <p:xfrm>
          <a:off x="1304466" y="3992883"/>
          <a:ext cx="858838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Equation" r:id="rId6" imgW="444240" imgH="228600" progId="Equation.DSMT4">
                  <p:embed/>
                </p:oleObj>
              </mc:Choice>
              <mc:Fallback>
                <p:oleObj name="Equation" r:id="rId6" imgW="444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04466" y="3992883"/>
                        <a:ext cx="858838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グループ化 13"/>
          <p:cNvGrpSpPr/>
          <p:nvPr/>
        </p:nvGrpSpPr>
        <p:grpSpPr>
          <a:xfrm>
            <a:off x="2581699" y="3528642"/>
            <a:ext cx="2050685" cy="2104854"/>
            <a:chOff x="3271812" y="3332431"/>
            <a:chExt cx="2050685" cy="2104854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71812" y="3332431"/>
              <a:ext cx="2050685" cy="2104854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200000">
              <a:off x="4153629" y="4151659"/>
              <a:ext cx="350918" cy="196348"/>
            </a:xfrm>
            <a:prstGeom prst="rect">
              <a:avLst/>
            </a:prstGeom>
          </p:spPr>
        </p:pic>
      </p:grpSp>
      <p:graphicFrame>
        <p:nvGraphicFramePr>
          <p:cNvPr id="33" name="オブジェクト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976457"/>
              </p:ext>
            </p:extLst>
          </p:nvPr>
        </p:nvGraphicFramePr>
        <p:xfrm>
          <a:off x="3728866" y="3802093"/>
          <a:ext cx="112871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Equation" r:id="rId9" imgW="583920" imgH="228600" progId="Equation.DSMT4">
                  <p:embed/>
                </p:oleObj>
              </mc:Choice>
              <mc:Fallback>
                <p:oleObj name="Equation" r:id="rId9" imgW="583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28866" y="3802093"/>
                        <a:ext cx="1128713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610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clrChange>
              <a:clrFrom>
                <a:srgbClr val="8080CC"/>
              </a:clrFrom>
              <a:clrTo>
                <a:srgbClr val="808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330" y="316116"/>
            <a:ext cx="1343973" cy="9290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192" y="338484"/>
            <a:ext cx="1295399" cy="88435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585792" y="595997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MMA monomer</a:t>
            </a:r>
            <a:endParaRPr kumimoji="1" lang="ja-JP" altLang="en-US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59566" y="595997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MMA radical</a:t>
            </a:r>
            <a:endParaRPr kumimoji="1" lang="ja-JP" altLang="en-US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7175" y="82036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Check the DFT functional and basis sets</a:t>
            </a:r>
            <a:endParaRPr kumimoji="1" lang="ja-JP" altLang="en-US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graphicFrame>
        <p:nvGraphicFramePr>
          <p:cNvPr id="20" name="オブジェクト 19"/>
          <p:cNvGraphicFramePr>
            <a:graphicFrameLocks noChangeAspect="1"/>
          </p:cNvGraphicFramePr>
          <p:nvPr>
            <p:extLst/>
          </p:nvPr>
        </p:nvGraphicFramePr>
        <p:xfrm>
          <a:off x="619125" y="1227467"/>
          <a:ext cx="6210300" cy="552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Worksheet" r:id="rId5" imgW="6210224" imgH="5524470" progId="Excel.Sheet.12">
                  <p:embed/>
                </p:oleObj>
              </mc:Choice>
              <mc:Fallback>
                <p:oleObj name="Worksheet" r:id="rId5" imgW="6210224" imgH="55244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9125" y="1227467"/>
                        <a:ext cx="6210300" cy="552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514349" y="3581400"/>
            <a:ext cx="6402591" cy="1046394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021716" y="3716893"/>
            <a:ext cx="1836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smtClean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B3LYP (ROB3LYP) /</a:t>
            </a:r>
            <a:br>
              <a:rPr kumimoji="1" lang="en-US" altLang="ja-JP" sz="1400" smtClean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kumimoji="1" lang="en-US" altLang="ja-JP" sz="1400" smtClean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6-31G(d,p)</a:t>
            </a:r>
            <a:br>
              <a:rPr kumimoji="1" lang="en-US" altLang="ja-JP" sz="1400" smtClean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kumimoji="1" lang="en-US" altLang="ja-JP" sz="1400" smtClean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i</a:t>
            </a:r>
            <a:r>
              <a:rPr lang="en-US" altLang="ja-JP" sz="1400" smtClean="0">
                <a:solidFill>
                  <a:srgbClr val="0000FF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s good enough</a:t>
            </a:r>
            <a:endParaRPr kumimoji="1" lang="ja-JP" altLang="en-US" sz="1400">
              <a:solidFill>
                <a:srgbClr val="0000FF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037663" y="252761"/>
            <a:ext cx="2046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energy difference with respect to the most stable structure</a:t>
            </a:r>
          </a:p>
          <a:p>
            <a:pPr algn="ctr"/>
            <a:r>
              <a:rPr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r>
              <a:rPr kumimoji="1"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Check the consistency with a reference calculation by </a:t>
            </a:r>
          </a:p>
          <a:p>
            <a:r>
              <a:rPr kumimoji="1" lang="en-US" altLang="ja-JP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MP2/cc-pvtz</a:t>
            </a:r>
            <a:endParaRPr kumimoji="1" lang="ja-JP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021716" y="4634202"/>
            <a:ext cx="19508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ROB3LYP is faster than UB3LYP</a:t>
            </a:r>
          </a:p>
          <a:p>
            <a:endParaRPr lang="en-US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point calculation</a:t>
            </a:r>
            <a:b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MMA radical</a:t>
            </a:r>
            <a:b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 CPU parallel)</a:t>
            </a:r>
          </a:p>
          <a:p>
            <a:pPr>
              <a:spcAft>
                <a:spcPts val="600"/>
              </a:spcAft>
            </a:pPr>
            <a:r>
              <a:rPr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UB3LYP/6-31G(d,p)</a:t>
            </a:r>
            <a:br>
              <a:rPr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27 sec</a:t>
            </a:r>
          </a:p>
          <a:p>
            <a:pPr>
              <a:spcAft>
                <a:spcPts val="600"/>
              </a:spcAft>
            </a:pPr>
            <a: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ROB3LYP/6-31G(d,p)</a:t>
            </a:r>
            <a:b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kumimoji="1" lang="en-US" altLang="ja-JP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sec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12"/>
          </p:nvPr>
        </p:nvSpPr>
        <p:spPr>
          <a:xfrm>
            <a:off x="7021716" y="6386842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16139" y="2352674"/>
            <a:ext cx="6402591" cy="110359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21716" y="2799584"/>
            <a:ext cx="1950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smtClean="0">
                <a:solidFill>
                  <a:srgbClr val="FF000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B3LYP (ROB3LYP) /</a:t>
            </a:r>
            <a:br>
              <a:rPr kumimoji="1" lang="en-US" altLang="ja-JP" sz="1400" smtClean="0">
                <a:solidFill>
                  <a:srgbClr val="FF000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kumimoji="1" lang="en-US" altLang="ja-JP" sz="1400" smtClean="0">
                <a:solidFill>
                  <a:srgbClr val="FF000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6-311G(d,p) i</a:t>
            </a:r>
            <a:r>
              <a:rPr lang="en-US" altLang="ja-JP" sz="1400" smtClean="0">
                <a:solidFill>
                  <a:srgbClr val="FF000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s better than 6-31G(d,p)</a:t>
            </a:r>
            <a:endParaRPr kumimoji="1" lang="ja-JP" altLang="en-US" sz="1400">
              <a:solidFill>
                <a:srgbClr val="FF0000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652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7" y="384466"/>
            <a:ext cx="8975889" cy="5591834"/>
          </a:xfrm>
          <a:prstGeom prst="rect">
            <a:avLst/>
          </a:prstGeom>
        </p:spPr>
      </p:pic>
      <p:graphicFrame>
        <p:nvGraphicFramePr>
          <p:cNvPr id="9" name="オブジェクト 8"/>
          <p:cNvGraphicFramePr>
            <a:graphicFrameLocks noChangeAspect="1"/>
          </p:cNvGraphicFramePr>
          <p:nvPr>
            <p:extLst/>
          </p:nvPr>
        </p:nvGraphicFramePr>
        <p:xfrm>
          <a:off x="2284724" y="1674329"/>
          <a:ext cx="349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0"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4724" y="1674329"/>
                        <a:ext cx="349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/>
          </p:nvPr>
        </p:nvGraphicFramePr>
        <p:xfrm>
          <a:off x="2618324" y="3100248"/>
          <a:ext cx="412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1" name="Equation" r:id="rId6" imgW="164880" imgH="228600" progId="Equation.DSMT4">
                  <p:embed/>
                </p:oleObj>
              </mc:Choice>
              <mc:Fallback>
                <p:oleObj name="Equation" r:id="rId6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18324" y="3100248"/>
                        <a:ext cx="4122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フリーフォーム 10"/>
          <p:cNvSpPr/>
          <p:nvPr/>
        </p:nvSpPr>
        <p:spPr>
          <a:xfrm>
            <a:off x="1390650" y="1466850"/>
            <a:ext cx="6562725" cy="2516177"/>
          </a:xfrm>
          <a:custGeom>
            <a:avLst/>
            <a:gdLst>
              <a:gd name="connsiteX0" fmla="*/ 0 w 6562725"/>
              <a:gd name="connsiteY0" fmla="*/ 0 h 2516177"/>
              <a:gd name="connsiteX1" fmla="*/ 523875 w 6562725"/>
              <a:gd name="connsiteY1" fmla="*/ 1095375 h 2516177"/>
              <a:gd name="connsiteX2" fmla="*/ 1647825 w 6562725"/>
              <a:gd name="connsiteY2" fmla="*/ 1057275 h 2516177"/>
              <a:gd name="connsiteX3" fmla="*/ 2143125 w 6562725"/>
              <a:gd name="connsiteY3" fmla="*/ 2171700 h 2516177"/>
              <a:gd name="connsiteX4" fmla="*/ 3343275 w 6562725"/>
              <a:gd name="connsiteY4" fmla="*/ 2247900 h 2516177"/>
              <a:gd name="connsiteX5" fmla="*/ 4362450 w 6562725"/>
              <a:gd name="connsiteY5" fmla="*/ 2247900 h 2516177"/>
              <a:gd name="connsiteX6" fmla="*/ 5410200 w 6562725"/>
              <a:gd name="connsiteY6" fmla="*/ 2486025 h 2516177"/>
              <a:gd name="connsiteX7" fmla="*/ 6562725 w 6562725"/>
              <a:gd name="connsiteY7" fmla="*/ 2505075 h 251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62725" h="2516177">
                <a:moveTo>
                  <a:pt x="0" y="0"/>
                </a:moveTo>
                <a:cubicBezTo>
                  <a:pt x="124619" y="459581"/>
                  <a:pt x="249238" y="919163"/>
                  <a:pt x="523875" y="1095375"/>
                </a:cubicBezTo>
                <a:cubicBezTo>
                  <a:pt x="798512" y="1271587"/>
                  <a:pt x="1377950" y="877888"/>
                  <a:pt x="1647825" y="1057275"/>
                </a:cubicBezTo>
                <a:cubicBezTo>
                  <a:pt x="1917700" y="1236662"/>
                  <a:pt x="1860550" y="1973263"/>
                  <a:pt x="2143125" y="2171700"/>
                </a:cubicBezTo>
                <a:cubicBezTo>
                  <a:pt x="2425700" y="2370138"/>
                  <a:pt x="2973388" y="2235200"/>
                  <a:pt x="3343275" y="2247900"/>
                </a:cubicBezTo>
                <a:cubicBezTo>
                  <a:pt x="3713162" y="2260600"/>
                  <a:pt x="4017963" y="2208213"/>
                  <a:pt x="4362450" y="2247900"/>
                </a:cubicBezTo>
                <a:cubicBezTo>
                  <a:pt x="4706937" y="2287587"/>
                  <a:pt x="5043488" y="2443163"/>
                  <a:pt x="5410200" y="2486025"/>
                </a:cubicBezTo>
                <a:cubicBezTo>
                  <a:pt x="5776913" y="2528888"/>
                  <a:pt x="6169819" y="2516981"/>
                  <a:pt x="6562725" y="2505075"/>
                </a:cubicBezTo>
              </a:path>
            </a:pathLst>
          </a:custGeom>
          <a:noFill/>
          <a:ln w="127000">
            <a:solidFill>
              <a:srgbClr val="0000FF">
                <a:alpha val="32941"/>
              </a:srgb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213966">
            <a:off x="2822816" y="2872888"/>
            <a:ext cx="848774" cy="4749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84091">
            <a:off x="2062433" y="2335436"/>
            <a:ext cx="869983" cy="48677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677905" y="3514085"/>
            <a:ext cx="869983" cy="486776"/>
          </a:xfrm>
          <a:prstGeom prst="rect">
            <a:avLst/>
          </a:prstGeom>
        </p:spPr>
      </p:pic>
      <p:graphicFrame>
        <p:nvGraphicFramePr>
          <p:cNvPr id="14" name="オブジェクト 13"/>
          <p:cNvGraphicFramePr>
            <a:graphicFrameLocks noChangeAspect="1"/>
          </p:cNvGraphicFramePr>
          <p:nvPr>
            <p:extLst/>
          </p:nvPr>
        </p:nvGraphicFramePr>
        <p:xfrm>
          <a:off x="3884613" y="4122738"/>
          <a:ext cx="38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2" name="Equation" r:id="rId9" imgW="152280" imgH="228600" progId="Equation.DSMT4">
                  <p:embed/>
                </p:oleObj>
              </mc:Choice>
              <mc:Fallback>
                <p:oleObj name="Equation" r:id="rId9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84613" y="4122738"/>
                        <a:ext cx="381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/>
          </p:nvPr>
        </p:nvGraphicFramePr>
        <p:xfrm>
          <a:off x="4989513" y="3983038"/>
          <a:ext cx="41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3" name="Equation" r:id="rId11" imgW="164880" imgH="228600" progId="Equation.DSMT4">
                  <p:embed/>
                </p:oleObj>
              </mc:Choice>
              <mc:Fallback>
                <p:oleObj name="Equation" r:id="rId11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89513" y="3983038"/>
                        <a:ext cx="412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/>
          <p:cNvGraphicFramePr>
            <a:graphicFrameLocks noChangeAspect="1"/>
          </p:cNvGraphicFramePr>
          <p:nvPr>
            <p:extLst/>
          </p:nvPr>
        </p:nvGraphicFramePr>
        <p:xfrm>
          <a:off x="5959475" y="4087813"/>
          <a:ext cx="38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4" name="Equation" r:id="rId13" imgW="152280" imgH="228600" progId="Equation.DSMT4">
                  <p:embed/>
                </p:oleObj>
              </mc:Choice>
              <mc:Fallback>
                <p:oleObj name="Equation" r:id="rId13" imgW="152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959475" y="4087813"/>
                        <a:ext cx="381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859103" y="3594909"/>
            <a:ext cx="869983" cy="486776"/>
          </a:xfrm>
          <a:prstGeom prst="rect">
            <a:avLst/>
          </a:prstGeom>
        </p:spPr>
      </p:pic>
      <p:graphicFrame>
        <p:nvGraphicFramePr>
          <p:cNvPr id="20" name="オブジェクト 19"/>
          <p:cNvGraphicFramePr>
            <a:graphicFrameLocks noChangeAspect="1"/>
          </p:cNvGraphicFramePr>
          <p:nvPr>
            <p:extLst/>
          </p:nvPr>
        </p:nvGraphicFramePr>
        <p:xfrm>
          <a:off x="6148388" y="2725738"/>
          <a:ext cx="444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5" name="Equation" r:id="rId15" imgW="177480" imgH="228600" progId="Equation.DSMT4">
                  <p:embed/>
                </p:oleObj>
              </mc:Choice>
              <mc:Fallback>
                <p:oleObj name="Equation" r:id="rId15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48388" y="2725738"/>
                        <a:ext cx="444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円/楕円 23"/>
          <p:cNvSpPr/>
          <p:nvPr/>
        </p:nvSpPr>
        <p:spPr>
          <a:xfrm>
            <a:off x="3180771" y="3293465"/>
            <a:ext cx="684508" cy="684508"/>
          </a:xfrm>
          <a:prstGeom prst="ellipse">
            <a:avLst/>
          </a:prstGeom>
          <a:solidFill>
            <a:srgbClr val="FF6060">
              <a:alpha val="20000"/>
            </a:srgbClr>
          </a:solidFill>
          <a:ln w="38100">
            <a:solidFill>
              <a:srgbClr val="FF0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2" name="オブジェクト 21"/>
          <p:cNvGraphicFramePr>
            <a:graphicFrameLocks noChangeAspect="1"/>
          </p:cNvGraphicFramePr>
          <p:nvPr>
            <p:extLst/>
          </p:nvPr>
        </p:nvGraphicFramePr>
        <p:xfrm>
          <a:off x="5364163" y="1712913"/>
          <a:ext cx="476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6" name="Equation" r:id="rId17" imgW="190440" imgH="228600" progId="Equation.DSMT4">
                  <p:embed/>
                </p:oleObj>
              </mc:Choice>
              <mc:Fallback>
                <p:oleObj name="Equation" r:id="rId17" imgW="190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64163" y="1712913"/>
                        <a:ext cx="4762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2459550" y="3835722"/>
            <a:ext cx="133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>
                <a:solidFill>
                  <a:srgbClr val="FF404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radical</a:t>
            </a:r>
            <a:endParaRPr kumimoji="1" lang="ja-JP" altLang="en-US">
              <a:solidFill>
                <a:srgbClr val="FF4040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26" name="フリーフォーム 25"/>
          <p:cNvSpPr/>
          <p:nvPr/>
        </p:nvSpPr>
        <p:spPr>
          <a:xfrm>
            <a:off x="4695825" y="1323975"/>
            <a:ext cx="1200231" cy="2364153"/>
          </a:xfrm>
          <a:custGeom>
            <a:avLst/>
            <a:gdLst>
              <a:gd name="connsiteX0" fmla="*/ 0 w 1200231"/>
              <a:gd name="connsiteY0" fmla="*/ 2266950 h 2364153"/>
              <a:gd name="connsiteX1" fmla="*/ 1066800 w 1200231"/>
              <a:gd name="connsiteY1" fmla="*/ 2257425 h 2364153"/>
              <a:gd name="connsiteX2" fmla="*/ 1114425 w 1200231"/>
              <a:gd name="connsiteY2" fmla="*/ 1181100 h 2364153"/>
              <a:gd name="connsiteX3" fmla="*/ 428625 w 1200231"/>
              <a:gd name="connsiteY3" fmla="*/ 1143000 h 2364153"/>
              <a:gd name="connsiteX4" fmla="*/ 371475 w 1200231"/>
              <a:gd name="connsiteY4" fmla="*/ 0 h 2364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0231" h="2364153">
                <a:moveTo>
                  <a:pt x="0" y="2266950"/>
                </a:moveTo>
                <a:cubicBezTo>
                  <a:pt x="440531" y="2352675"/>
                  <a:pt x="881062" y="2438400"/>
                  <a:pt x="1066800" y="2257425"/>
                </a:cubicBezTo>
                <a:cubicBezTo>
                  <a:pt x="1252538" y="2076450"/>
                  <a:pt x="1220787" y="1366837"/>
                  <a:pt x="1114425" y="1181100"/>
                </a:cubicBezTo>
                <a:cubicBezTo>
                  <a:pt x="1008063" y="995363"/>
                  <a:pt x="552450" y="1339850"/>
                  <a:pt x="428625" y="1143000"/>
                </a:cubicBezTo>
                <a:cubicBezTo>
                  <a:pt x="304800" y="946150"/>
                  <a:pt x="338137" y="473075"/>
                  <a:pt x="371475" y="0"/>
                </a:cubicBezTo>
              </a:path>
            </a:pathLst>
          </a:custGeom>
          <a:noFill/>
          <a:ln w="114300">
            <a:solidFill>
              <a:srgbClr val="00FF00">
                <a:alpha val="32941"/>
              </a:srgb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820892" y="3497965"/>
            <a:ext cx="869983" cy="48677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5351532" y="2899222"/>
            <a:ext cx="869983" cy="48677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645720">
            <a:off x="5202726" y="2350292"/>
            <a:ext cx="665806" cy="372534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1180057" y="1362064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smtClean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C5</a:t>
            </a:r>
            <a:endParaRPr kumimoji="1" lang="ja-JP" altLang="en-US" sz="1100">
              <a:solidFill>
                <a:srgbClr val="0000FF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753268" y="2463328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smtClean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O2</a:t>
            </a:r>
            <a:endParaRPr kumimoji="1" lang="ja-JP" altLang="en-US" sz="1100">
              <a:solidFill>
                <a:srgbClr val="0000FF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841129" y="2410473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smtClean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C4</a:t>
            </a:r>
            <a:endParaRPr kumimoji="1" lang="ja-JP" altLang="en-US" sz="1100">
              <a:solidFill>
                <a:srgbClr val="0000FF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309648" y="1480515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smtClean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O1</a:t>
            </a:r>
            <a:endParaRPr kumimoji="1" lang="ja-JP" altLang="en-US" sz="1100">
              <a:solidFill>
                <a:srgbClr val="0000FF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955482" y="2372754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O2</a:t>
            </a:r>
            <a:endParaRPr kumimoji="1" lang="ja-JP" altLang="en-US" sz="110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631673" y="3791273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C3</a:t>
            </a:r>
            <a:endParaRPr kumimoji="1" lang="ja-JP" altLang="en-US" sz="110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648570" y="2427288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C4</a:t>
            </a:r>
            <a:endParaRPr kumimoji="1" lang="ja-JP" altLang="en-US" sz="110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240565" y="1638212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O1</a:t>
            </a:r>
            <a:endParaRPr kumimoji="1" lang="ja-JP" altLang="en-US" sz="110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892900" y="1193170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C5</a:t>
            </a:r>
            <a:endParaRPr kumimoji="1" lang="ja-JP" altLang="en-US" sz="110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807906" y="3858653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smtClean="0"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CT</a:t>
            </a:r>
            <a:endParaRPr kumimoji="1" lang="ja-JP" altLang="en-US" sz="1100"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63067" y="874715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mmm residue</a:t>
            </a:r>
          </a:p>
          <a:p>
            <a:r>
              <a:rPr lang="en-US" altLang="ja-JP" sz="12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(</a:t>
            </a:r>
            <a:r>
              <a:rPr lang="en-US" altLang="ja-JP" sz="1200" u="sng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</a:t>
            </a:r>
            <a:r>
              <a:rPr lang="en-US" altLang="ja-JP" sz="12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ethyl </a:t>
            </a:r>
            <a:r>
              <a:rPr lang="en-US" altLang="ja-JP" sz="1200" u="sng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</a:t>
            </a:r>
            <a:r>
              <a:rPr lang="en-US" altLang="ja-JP" sz="12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ethacrylate </a:t>
            </a:r>
            <a:r>
              <a:rPr lang="en-US" altLang="ja-JP" sz="1200" u="sng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</a:t>
            </a:r>
            <a:r>
              <a:rPr lang="en-US" altLang="ja-JP" sz="12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iddle)</a:t>
            </a:r>
            <a:endParaRPr kumimoji="1" lang="ja-JP" altLang="en-US" sz="1200">
              <a:solidFill>
                <a:srgbClr val="FF000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88875" y="320594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mrd residue</a:t>
            </a:r>
          </a:p>
          <a:p>
            <a: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(</a:t>
            </a:r>
            <a:r>
              <a:rPr lang="en-US" altLang="ja-JP" sz="1200" u="sng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</a:t>
            </a:r>
            <a: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ethyl methacrylate</a:t>
            </a:r>
            <a:b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</a:t>
            </a:r>
            <a:r>
              <a:rPr lang="en-US" altLang="ja-JP" sz="1200" u="sng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r</a:t>
            </a:r>
            <a: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a</a:t>
            </a:r>
            <a:r>
              <a:rPr lang="en-US" altLang="ja-JP" sz="1200" u="sng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d</a:t>
            </a:r>
            <a: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ical)</a:t>
            </a:r>
            <a:endParaRPr kumimoji="1" lang="ja-JP" altLang="en-US" sz="12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graphicFrame>
        <p:nvGraphicFramePr>
          <p:cNvPr id="42" name="オブジェクト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225582"/>
              </p:ext>
            </p:extLst>
          </p:nvPr>
        </p:nvGraphicFramePr>
        <p:xfrm>
          <a:off x="275370" y="5499221"/>
          <a:ext cx="3035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7" name="Equation" r:id="rId19" imgW="3035160" imgH="457200" progId="Equation.DSMT4">
                  <p:embed/>
                </p:oleObj>
              </mc:Choice>
              <mc:Fallback>
                <p:oleObj name="Equation" r:id="rId19" imgW="30351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75370" y="5499221"/>
                        <a:ext cx="30353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-4003" y="5204030"/>
            <a:ext cx="293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Angles in this conformation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11142" y="121719"/>
            <a:ext cx="6721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Many conformations even in the dimer radical</a:t>
            </a:r>
            <a:endParaRPr kumimoji="1" lang="ja-JP" altLang="en-US" sz="240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276184" y="5065411"/>
            <a:ext cx="1634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tmt residue</a:t>
            </a:r>
          </a:p>
          <a:p>
            <a: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(</a:t>
            </a:r>
            <a:r>
              <a:rPr lang="en-US" altLang="ja-JP" sz="1200" u="sng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t</a:t>
            </a:r>
            <a: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erminal </a:t>
            </a:r>
            <a:r>
              <a:rPr lang="en-US" altLang="ja-JP" sz="1200" u="sng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</a:t>
            </a:r>
            <a: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e</a:t>
            </a:r>
            <a:r>
              <a:rPr lang="en-US" altLang="ja-JP" sz="1200" u="sng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t</a:t>
            </a:r>
            <a:r>
              <a:rPr lang="en-US" altLang="ja-JP" sz="1200" smtClean="0">
                <a:solidFill>
                  <a:srgbClr val="0000FF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hyl)</a:t>
            </a:r>
            <a:endParaRPr kumimoji="1" lang="ja-JP" altLang="en-US" sz="1200">
              <a:solidFill>
                <a:srgbClr val="0000FF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75369" y="6107502"/>
            <a:ext cx="863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Rough estimation: each dihedral angle (7 dihedrals) has 2~3 stable angles</a:t>
            </a:r>
          </a:p>
          <a:p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		  		conformers</a:t>
            </a:r>
            <a:endParaRPr kumimoji="1" lang="ja-JP" altLang="en-US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979430"/>
              </p:ext>
            </p:extLst>
          </p:nvPr>
        </p:nvGraphicFramePr>
        <p:xfrm>
          <a:off x="1854540" y="6376615"/>
          <a:ext cx="2069166" cy="344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8" name="Equation" r:id="rId21" imgW="990360" imgH="164880" progId="Equation.DSMT4">
                  <p:embed/>
                </p:oleObj>
              </mc:Choice>
              <mc:Fallback>
                <p:oleObj name="Equation" r:id="rId21" imgW="9903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854540" y="6376615"/>
                        <a:ext cx="2069166" cy="344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円/楕円 28"/>
          <p:cNvSpPr/>
          <p:nvPr/>
        </p:nvSpPr>
        <p:spPr>
          <a:xfrm>
            <a:off x="2529349" y="4337341"/>
            <a:ext cx="700445" cy="700445"/>
          </a:xfrm>
          <a:prstGeom prst="ellipse">
            <a:avLst/>
          </a:prstGeom>
          <a:solidFill>
            <a:srgbClr val="00B050">
              <a:alpha val="30196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864052" y="4587248"/>
            <a:ext cx="458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</a:t>
            </a:r>
            <a:r>
              <a:rPr kumimoji="1" lang="en-US" altLang="ja-JP" sz="1100" smtClean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</a:t>
            </a:r>
            <a:endParaRPr kumimoji="1" lang="ja-JP" altLang="en-US" sz="1100">
              <a:solidFill>
                <a:srgbClr val="0000FF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5282473" y="4357157"/>
            <a:ext cx="700445" cy="700445"/>
          </a:xfrm>
          <a:prstGeom prst="ellipse">
            <a:avLst/>
          </a:prstGeom>
          <a:solidFill>
            <a:srgbClr val="00B050">
              <a:alpha val="30196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38517" y="3511599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smtClean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C2</a:t>
            </a:r>
            <a:endParaRPr kumimoji="1" lang="ja-JP" altLang="en-US" sz="1100">
              <a:solidFill>
                <a:srgbClr val="0000FF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471714" y="3571649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smtClean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C3</a:t>
            </a:r>
            <a:endParaRPr kumimoji="1" lang="ja-JP" altLang="en-US" sz="1100">
              <a:solidFill>
                <a:srgbClr val="0000FF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575930" y="3599265"/>
            <a:ext cx="421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C2</a:t>
            </a:r>
            <a:endParaRPr kumimoji="1" lang="ja-JP" altLang="en-US" sz="110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451719" y="4556759"/>
            <a:ext cx="458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</a:t>
            </a:r>
            <a:r>
              <a:rPr kumimoji="1" lang="en-US" altLang="ja-JP" sz="110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</a:t>
            </a:r>
            <a:endParaRPr kumimoji="1" lang="ja-JP" altLang="en-US" sz="110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09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011" y="3048377"/>
            <a:ext cx="2516566" cy="190781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t="8016"/>
          <a:stretch/>
        </p:blipFill>
        <p:spPr>
          <a:xfrm>
            <a:off x="973314" y="739067"/>
            <a:ext cx="2269401" cy="202373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6131" y="2609098"/>
            <a:ext cx="3764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smtClean="0"/>
              <a:t>racemo</a:t>
            </a:r>
            <a:r>
              <a:rPr kumimoji="1" lang="en-US" altLang="ja-JP" sz="1400" smtClean="0"/>
              <a:t>Opt.log  </a:t>
            </a:r>
            <a:r>
              <a:rPr kumimoji="1" lang="en-US" altLang="ja-JP" sz="1400" b="1" smtClean="0">
                <a:latin typeface="Symbol" panose="05050102010706020507" pitchFamily="18" charset="2"/>
              </a:rPr>
              <a:t>D</a:t>
            </a:r>
            <a:r>
              <a:rPr kumimoji="1" lang="en-US" altLang="ja-JP" sz="1400" b="1" smtClean="0"/>
              <a:t>E = 0 kcal/mol (as a standard)</a:t>
            </a: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/>
          </p:nvPr>
        </p:nvGraphicFramePr>
        <p:xfrm>
          <a:off x="474663" y="2947988"/>
          <a:ext cx="3175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2" name="Equation" r:id="rId5" imgW="3174840" imgH="457200" progId="Equation.DSMT4">
                  <p:embed/>
                </p:oleObj>
              </mc:Choice>
              <mc:Fallback>
                <p:oleObj name="Equation" r:id="rId5" imgW="31748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663" y="2947988"/>
                        <a:ext cx="3175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08" y="3661531"/>
            <a:ext cx="2543175" cy="229635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77599" y="5942848"/>
            <a:ext cx="352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smtClean="0"/>
              <a:t>racemo</a:t>
            </a:r>
            <a:r>
              <a:rPr kumimoji="1" lang="en-US" altLang="ja-JP" sz="1400" smtClean="0"/>
              <a:t>Opt2.log   </a:t>
            </a:r>
            <a:r>
              <a:rPr lang="en-US" altLang="ja-JP" sz="1400" b="1" smtClean="0">
                <a:latin typeface="Symbol" panose="05050102010706020507" pitchFamily="18" charset="2"/>
              </a:rPr>
              <a:t>D</a:t>
            </a:r>
            <a:r>
              <a:rPr lang="en-US" altLang="ja-JP" sz="1400" b="1" smtClean="0"/>
              <a:t>E </a:t>
            </a:r>
            <a:r>
              <a:rPr lang="en-US" altLang="ja-JP" sz="1400" b="1"/>
              <a:t>= </a:t>
            </a:r>
            <a:r>
              <a:rPr lang="en-US" altLang="ja-JP" sz="1400" b="1" smtClean="0"/>
              <a:t>-0.63 </a:t>
            </a:r>
            <a:r>
              <a:rPr lang="en-US" altLang="ja-JP" sz="1400" b="1"/>
              <a:t>kcal/mol </a:t>
            </a:r>
            <a:endParaRPr kumimoji="1" lang="en-US" altLang="ja-JP" sz="1400" b="1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4273" y="5167324"/>
            <a:ext cx="1442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mtClean="0">
                <a:solidFill>
                  <a:srgbClr val="FF000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Most stable?</a:t>
            </a:r>
            <a:endParaRPr kumimoji="1" lang="ja-JP" altLang="en-US" sz="1600">
              <a:solidFill>
                <a:srgbClr val="FF0000"/>
              </a:solidFill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/>
          </p:nvPr>
        </p:nvGraphicFramePr>
        <p:xfrm>
          <a:off x="531813" y="6281738"/>
          <a:ext cx="3162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3" name="Equation" r:id="rId8" imgW="3162240" imgH="457200" progId="Equation.DSMT4">
                  <p:embed/>
                </p:oleObj>
              </mc:Choice>
              <mc:Fallback>
                <p:oleObj name="Equation" r:id="rId8" imgW="31622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1813" y="6281738"/>
                        <a:ext cx="31623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/>
          </p:nvPr>
        </p:nvGraphicFramePr>
        <p:xfrm>
          <a:off x="2408946" y="3477861"/>
          <a:ext cx="244737" cy="339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4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08946" y="3477861"/>
                        <a:ext cx="244737" cy="339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図 1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757998">
            <a:off x="1597139" y="4269662"/>
            <a:ext cx="342627" cy="191708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>
          <a:xfrm>
            <a:off x="2343150" y="3405188"/>
            <a:ext cx="0" cy="66762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343149" y="3795818"/>
            <a:ext cx="1450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180° rotation &amp; opt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オブジェクト 19"/>
          <p:cNvGraphicFramePr>
            <a:graphicFrameLocks noChangeAspect="1"/>
          </p:cNvGraphicFramePr>
          <p:nvPr>
            <p:extLst/>
          </p:nvPr>
        </p:nvGraphicFramePr>
        <p:xfrm>
          <a:off x="1920852" y="4031896"/>
          <a:ext cx="285281" cy="395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5" name="Equation" r:id="rId13" imgW="164880" imgH="228600" progId="Equation.DSMT4">
                  <p:embed/>
                </p:oleObj>
              </mc:Choice>
              <mc:Fallback>
                <p:oleObj name="Equation" r:id="rId13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20852" y="4031896"/>
                        <a:ext cx="285281" cy="395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直線矢印コネクタ 21"/>
          <p:cNvCxnSpPr/>
          <p:nvPr/>
        </p:nvCxnSpPr>
        <p:spPr>
          <a:xfrm flipV="1">
            <a:off x="3793252" y="4255755"/>
            <a:ext cx="1845623" cy="67916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オブジェクト 23"/>
          <p:cNvGraphicFramePr>
            <a:graphicFrameLocks noChangeAspect="1"/>
          </p:cNvGraphicFramePr>
          <p:nvPr>
            <p:extLst/>
          </p:nvPr>
        </p:nvGraphicFramePr>
        <p:xfrm>
          <a:off x="4291124" y="4664402"/>
          <a:ext cx="261938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6" name="Equation" r:id="rId14" imgW="177480" imgH="228600" progId="Equation.DSMT4">
                  <p:embed/>
                </p:oleObj>
              </mc:Choice>
              <mc:Fallback>
                <p:oleObj name="Equation" r:id="rId14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91124" y="4664402"/>
                        <a:ext cx="261938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3851640" y="4921193"/>
            <a:ext cx="140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180° rotation &amp; opt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96227" y="5028824"/>
            <a:ext cx="352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smtClean="0"/>
              <a:t>racemo</a:t>
            </a:r>
            <a:r>
              <a:rPr kumimoji="1" lang="en-US" altLang="ja-JP" sz="1400" smtClean="0"/>
              <a:t>Opt4.log    </a:t>
            </a:r>
            <a:r>
              <a:rPr lang="en-US" altLang="ja-JP" sz="1400" b="1" smtClean="0">
                <a:latin typeface="Symbol" panose="05050102010706020507" pitchFamily="18" charset="2"/>
              </a:rPr>
              <a:t>D</a:t>
            </a:r>
            <a:r>
              <a:rPr lang="en-US" altLang="ja-JP" sz="1400" b="1" smtClean="0"/>
              <a:t>E </a:t>
            </a:r>
            <a:r>
              <a:rPr lang="en-US" altLang="ja-JP" sz="1400" b="1"/>
              <a:t>= </a:t>
            </a:r>
            <a:r>
              <a:rPr lang="en-US" altLang="ja-JP" sz="1400" b="1" smtClean="0"/>
              <a:t>+0.42 </a:t>
            </a:r>
            <a:r>
              <a:rPr lang="en-US" altLang="ja-JP" sz="1400" b="1"/>
              <a:t>kcal/mol </a:t>
            </a:r>
            <a:endParaRPr kumimoji="1" lang="en-US" altLang="ja-JP" sz="1400" b="1" smtClean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046353">
            <a:off x="6832224" y="4159901"/>
            <a:ext cx="342627" cy="191708"/>
          </a:xfrm>
          <a:prstGeom prst="rect">
            <a:avLst/>
          </a:prstGeom>
        </p:spPr>
      </p:pic>
      <p:graphicFrame>
        <p:nvGraphicFramePr>
          <p:cNvPr id="29" name="オブジェクト 28"/>
          <p:cNvGraphicFramePr>
            <a:graphicFrameLocks noChangeAspect="1"/>
          </p:cNvGraphicFramePr>
          <p:nvPr>
            <p:extLst/>
          </p:nvPr>
        </p:nvGraphicFramePr>
        <p:xfrm>
          <a:off x="6684509" y="4289343"/>
          <a:ext cx="261938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7" name="Equation" r:id="rId16" imgW="177480" imgH="228600" progId="Equation.DSMT4">
                  <p:embed/>
                </p:oleObj>
              </mc:Choice>
              <mc:Fallback>
                <p:oleObj name="Equation" r:id="rId16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84509" y="4289343"/>
                        <a:ext cx="261938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オブジェクト 29"/>
          <p:cNvGraphicFramePr>
            <a:graphicFrameLocks noChangeAspect="1"/>
          </p:cNvGraphicFramePr>
          <p:nvPr>
            <p:extLst/>
          </p:nvPr>
        </p:nvGraphicFramePr>
        <p:xfrm>
          <a:off x="5291741" y="5329615"/>
          <a:ext cx="3048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8" name="Equation" r:id="rId17" imgW="3047760" imgH="457200" progId="Equation.DSMT4">
                  <p:embed/>
                </p:oleObj>
              </mc:Choice>
              <mc:Fallback>
                <p:oleObj name="Equation" r:id="rId17" imgW="30477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291741" y="5329615"/>
                        <a:ext cx="3048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図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92893" y="81933"/>
            <a:ext cx="1814666" cy="2345019"/>
          </a:xfrm>
          <a:prstGeom prst="rect">
            <a:avLst/>
          </a:prstGeom>
        </p:spPr>
      </p:pic>
      <p:graphicFrame>
        <p:nvGraphicFramePr>
          <p:cNvPr id="32" name="オブジェクト 31"/>
          <p:cNvGraphicFramePr>
            <a:graphicFrameLocks noChangeAspect="1"/>
          </p:cNvGraphicFramePr>
          <p:nvPr>
            <p:extLst/>
          </p:nvPr>
        </p:nvGraphicFramePr>
        <p:xfrm>
          <a:off x="4364481" y="1568259"/>
          <a:ext cx="244737" cy="339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9" name="Equation" r:id="rId20" imgW="164880" imgH="228600" progId="Equation.DSMT4">
                  <p:embed/>
                </p:oleObj>
              </mc:Choice>
              <mc:Fallback>
                <p:oleObj name="Equation" r:id="rId20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364481" y="1568259"/>
                        <a:ext cx="244737" cy="339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4307223" y="1869090"/>
            <a:ext cx="1450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+70° rotation &amp; opt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3694113" y="2188189"/>
            <a:ext cx="1944762" cy="2059962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7269313" y="980032"/>
            <a:ext cx="1775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smtClean="0"/>
              <a:t>racemo</a:t>
            </a:r>
            <a:r>
              <a:rPr kumimoji="1" lang="en-US" altLang="ja-JP" sz="1400" smtClean="0"/>
              <a:t>Opt5.log</a:t>
            </a:r>
            <a:endParaRPr lang="en-US" altLang="ja-JP" sz="1400"/>
          </a:p>
          <a:p>
            <a:r>
              <a:rPr lang="en-US" altLang="ja-JP" sz="1400" b="1">
                <a:latin typeface="Symbol" panose="05050102010706020507" pitchFamily="18" charset="2"/>
              </a:rPr>
              <a:t>D</a:t>
            </a:r>
            <a:r>
              <a:rPr lang="en-US" altLang="ja-JP" sz="1400" b="1"/>
              <a:t>E = </a:t>
            </a:r>
            <a:r>
              <a:rPr lang="en-US" altLang="ja-JP" sz="1400" b="1" smtClean="0"/>
              <a:t>+0.51 kcal/mol</a:t>
            </a:r>
            <a:endParaRPr lang="en-US" altLang="ja-JP" sz="1400" b="1"/>
          </a:p>
          <a:p>
            <a:endParaRPr kumimoji="1" lang="en-US" altLang="ja-JP" sz="1400" smtClean="0"/>
          </a:p>
        </p:txBody>
      </p:sp>
      <p:graphicFrame>
        <p:nvGraphicFramePr>
          <p:cNvPr id="38" name="オブジェクト 37"/>
          <p:cNvGraphicFramePr>
            <a:graphicFrameLocks noChangeAspect="1"/>
          </p:cNvGraphicFramePr>
          <p:nvPr>
            <p:extLst/>
          </p:nvPr>
        </p:nvGraphicFramePr>
        <p:xfrm>
          <a:off x="5850525" y="2454023"/>
          <a:ext cx="2971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0" name="Equation" r:id="rId22" imgW="2971800" imgH="457200" progId="Equation.DSMT4">
                  <p:embed/>
                </p:oleObj>
              </mc:Choice>
              <mc:Fallback>
                <p:oleObj name="Equation" r:id="rId22" imgW="2971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850525" y="2454023"/>
                        <a:ext cx="29718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図 3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509898">
            <a:off x="6206435" y="1331661"/>
            <a:ext cx="272358" cy="152391"/>
          </a:xfrm>
          <a:prstGeom prst="rect">
            <a:avLst/>
          </a:prstGeom>
        </p:spPr>
      </p:pic>
      <p:graphicFrame>
        <p:nvGraphicFramePr>
          <p:cNvPr id="40" name="オブジェクト 39"/>
          <p:cNvGraphicFramePr>
            <a:graphicFrameLocks noChangeAspect="1"/>
          </p:cNvGraphicFramePr>
          <p:nvPr>
            <p:extLst/>
          </p:nvPr>
        </p:nvGraphicFramePr>
        <p:xfrm>
          <a:off x="6342614" y="804000"/>
          <a:ext cx="285281" cy="395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1" name="Equation" r:id="rId24" imgW="164880" imgH="228600" progId="Equation.DSMT4">
                  <p:embed/>
                </p:oleObj>
              </mc:Choice>
              <mc:Fallback>
                <p:oleObj name="Equation" r:id="rId24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342614" y="804000"/>
                        <a:ext cx="285281" cy="395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47915" y="92736"/>
            <a:ext cx="69904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Manual optimization to search the most stable conformation</a:t>
            </a:r>
            <a:br>
              <a:rPr lang="en-US" altLang="ja-JP" sz="16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en-US" altLang="ja-JP" sz="160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UB3LYP/6-311G(d,p)</a:t>
            </a:r>
            <a:endParaRPr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endParaRPr kumimoji="1" lang="ja-JP" altLang="en-US" sz="160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64259" y="5870034"/>
            <a:ext cx="4705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Very difficult to obtain the most stable conformation by manual search</a:t>
            </a:r>
            <a:br>
              <a:rPr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</a:br>
            <a:r>
              <a:rPr lang="ja-JP" altLang="en-US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→ </a:t>
            </a:r>
            <a:r>
              <a:rPr lang="en-US" altLang="ja-JP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Necessity of automatic search</a:t>
            </a:r>
            <a:endParaRPr kumimoji="1" lang="ja-JP" altLang="en-US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07C57-C0A3-495E-A9A6-D8F107C6B420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62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  <p:bldP spid="25" grpId="0"/>
      <p:bldP spid="26" grpId="0"/>
      <p:bldP spid="33" grpId="0"/>
      <p:bldP spid="37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1563" y="36951"/>
            <a:ext cx="90608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smtClean="0">
                <a:latin typeface="小塚ゴシック Pro M" panose="020B0700000000000000" pitchFamily="34" charset="-128"/>
                <a:ea typeface="小塚ゴシック Pro M" panose="020B0700000000000000" pitchFamily="34" charset="-128"/>
                <a:cs typeface="Times New Roman" panose="02020603050405020304" pitchFamily="18" charset="0"/>
              </a:rPr>
              <a:t>Automatic conformation search by classical MD simulation in vacuum</a:t>
            </a:r>
            <a:endParaRPr kumimoji="1" lang="en-US" altLang="ja-JP" sz="1600" smtClean="0">
              <a:latin typeface="小塚ゴシック Pro M" panose="020B0700000000000000" pitchFamily="34" charset="-128"/>
              <a:ea typeface="小塚ゴシック Pro M" panose="020B0700000000000000" pitchFamily="34" charset="-128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kumimoji="1"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Prepare MMA dimer radical prmtop file with GAFF force field  (with the radical "cr" atom type)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Execute 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conformation sampling MD (CSMD) 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simulation of 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MMA dimer radical in vacuum for 100 ns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/>
            </a:r>
            <a:b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	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at high temperature 500 K</a:t>
            </a: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, reset velocity every 5 ps from a Maxwellian distribution at 500 K</a:t>
            </a:r>
            <a:b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	</a:t>
            </a:r>
            <a:r>
              <a:rPr lang="en-US" altLang="ja-JP" sz="1600" u="sng" smtClean="0">
                <a:solidFill>
                  <a:srgbClr val="FF6060"/>
                </a:solidFill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ignore dihedral angle &amp; improper terms</a:t>
            </a:r>
            <a:r>
              <a:rPr lang="en-US" altLang="ja-JP" sz="1600" smtClean="0">
                <a:solidFill>
                  <a:srgbClr val="FF6060"/>
                </a:solidFill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 (set 0 weight)</a:t>
            </a:r>
            <a:br>
              <a:rPr lang="en-US" altLang="ja-JP" sz="1600" smtClean="0">
                <a:solidFill>
                  <a:srgbClr val="FF6060"/>
                </a:solidFill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	save snapshots every 10 ps, 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L" panose="020B0200000000000000" pitchFamily="34" charset="-128"/>
                <a:cs typeface="Times New Roman" panose="02020603050405020304" pitchFamily="18" charset="0"/>
              </a:rPr>
              <a:t>in total 10,000 snapshots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001490" y="2065563"/>
            <a:ext cx="4021740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md</a:t>
            </a:r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in for CSMD in AMBER pmemd MD solver, repeat 1000 times</a:t>
            </a:r>
            <a:endParaRPr lang="ja-JP" altLang="en-US" sz="105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&amp;cntrl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DT = 0.002, NSTLIM = </a:t>
            </a:r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50000</a:t>
            </a:r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NTB = 0, CUT = 99,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NTT = 1, TEMP0 = 500, VRAND</a:t>
            </a:r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=</a:t>
            </a:r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25</a:t>
            </a:r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00</a:t>
            </a:r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 TAUTP</a:t>
            </a:r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=</a:t>
            </a:r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0.5</a:t>
            </a:r>
            <a:endParaRPr lang="ja-JP" altLang="en-US" sz="105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ntpr = </a:t>
            </a:r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25</a:t>
            </a:r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00</a:t>
            </a:r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 ntwx = </a:t>
            </a:r>
            <a:r>
              <a:rPr lang="en-US" altLang="ja-JP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25</a:t>
            </a:r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00</a:t>
            </a:r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05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nmropt = 1</a:t>
            </a:r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,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&amp;end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&amp;</a:t>
            </a:r>
            <a:r>
              <a:rPr lang="ja-JP" altLang="en-US" sz="105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wt</a:t>
            </a:r>
            <a:endParaRPr lang="ja-JP" altLang="en-US" sz="105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05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type='TORSION', value1 = 0.0,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&amp;end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&amp;wt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05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type='IMPROP', value1 = 0.0,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&amp;end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&amp;wt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type='END',</a:t>
            </a:r>
          </a:p>
          <a:p>
            <a:r>
              <a:rPr lang="ja-JP" altLang="en-US" sz="105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&amp;end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19173" y="4365907"/>
            <a:ext cx="2604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Weight 0 for dihedral (torsion) and improper terms</a:t>
            </a:r>
            <a:endParaRPr kumimoji="1" lang="ja-JP" altLang="en-US" sz="1200">
              <a:solidFill>
                <a:srgbClr val="FF000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563" y="1924316"/>
            <a:ext cx="495992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During the CSMD, all the dihedral angles frequently rotate without barrier.</a:t>
            </a:r>
          </a:p>
          <a:p>
            <a:pPr>
              <a:spcAft>
                <a:spcPts val="1200"/>
              </a:spcAft>
            </a:pPr>
            <a: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All the 10,000 CSMD snapshots are optimized by </a:t>
            </a:r>
            <a:b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MM force field.</a:t>
            </a:r>
          </a:p>
          <a:p>
            <a:pPr>
              <a:spcAft>
                <a:spcPts val="1200"/>
              </a:spcAft>
            </a:pPr>
            <a: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Classify the 10,000 optimized snapshots into 500 clusters by clustering with k-means method.</a:t>
            </a:r>
            <a:b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	</a:t>
            </a:r>
            <a:r>
              <a:rPr lang="en-US" altLang="ja-JP" sz="14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More than two clusters often have the same </a:t>
            </a:r>
            <a:br>
              <a:rPr lang="en-US" altLang="ja-JP" sz="14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4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	conformation.</a:t>
            </a:r>
            <a:endParaRPr lang="en-US" altLang="ja-JP" sz="1600" smtClean="0">
              <a:latin typeface="Times New Roman" panose="02020603050405020304" pitchFamily="18" charset="0"/>
              <a:ea typeface="小塚ゴシック Pro R" panose="020B0400000000000000" pitchFamily="34" charset="-128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Extract a representative structure from each cluster </a:t>
            </a:r>
            <a:b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(in total, </a:t>
            </a:r>
            <a:r>
              <a:rPr lang="en-US" altLang="ja-JP" sz="1600" u="sng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5</a:t>
            </a:r>
            <a: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00 representative structures).</a:t>
            </a:r>
          </a:p>
          <a:p>
            <a:pPr>
              <a:spcAft>
                <a:spcPts val="1200"/>
              </a:spcAft>
            </a:pPr>
            <a: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All 500 representative structures are optimized</a:t>
            </a:r>
            <a:b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by DFT calculation (Gaussian09)</a:t>
            </a:r>
            <a:br>
              <a:rPr lang="en-US" altLang="ja-JP" sz="1600" u="sng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	ROB3LYP/6-31G(d,p)</a:t>
            </a:r>
            <a:br>
              <a:rPr lang="en-US" altLang="ja-JP" sz="16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	ROB3LYP/6-311G(d,p)</a:t>
            </a:r>
          </a:p>
          <a:p>
            <a:pPr>
              <a:spcAft>
                <a:spcPts val="1200"/>
              </a:spcAft>
            </a:pPr>
            <a:r>
              <a:rPr lang="en-US" altLang="ja-JP" sz="16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Check the most stable structure &amp; distribution</a:t>
            </a:r>
            <a:br>
              <a:rPr lang="en-US" altLang="ja-JP" sz="16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</a:br>
            <a:r>
              <a:rPr lang="en-US" altLang="ja-JP" sz="1600" smtClean="0">
                <a:latin typeface="Times New Roman" panose="02020603050405020304" pitchFamily="18" charset="0"/>
                <a:ea typeface="小塚ゴシック Pro R" panose="020B0400000000000000" pitchFamily="34" charset="-128"/>
                <a:cs typeface="Times New Roman" panose="02020603050405020304" pitchFamily="18" charset="0"/>
              </a:rPr>
              <a:t>of energy.</a:t>
            </a:r>
            <a:endParaRPr lang="en-US" altLang="ja-JP" sz="1600" u="sng" smtClean="0">
              <a:solidFill>
                <a:srgbClr val="FF4040"/>
              </a:solidFill>
              <a:latin typeface="Times New Roman" panose="02020603050405020304" pitchFamily="18" charset="0"/>
              <a:ea typeface="小塚ゴシック Pro R" panose="020B04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322" y="5164214"/>
            <a:ext cx="1937504" cy="115873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40801" y="6304476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CSMD</a:t>
            </a:r>
            <a:endParaRPr kumimoji="1" lang="ja-JP" altLang="en-US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83" y="5164214"/>
            <a:ext cx="1870234" cy="10247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744939" y="6188914"/>
            <a:ext cx="235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MM optimization </a:t>
            </a:r>
            <a:b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&amp; clustering</a:t>
            </a:r>
            <a:endParaRPr kumimoji="1" lang="ja-JP" altLang="en-US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6357011" y="5740316"/>
            <a:ext cx="574879" cy="316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53511" y="5175953"/>
            <a:ext cx="7203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smtClean="0"/>
              <a:t>Cluster ID </a:t>
            </a:r>
          </a:p>
          <a:p>
            <a:pPr algn="ctr"/>
            <a:r>
              <a:rPr kumimoji="1" lang="en-US" altLang="ja-JP" sz="1100" smtClean="0">
                <a:solidFill>
                  <a:srgbClr val="FF0000"/>
                </a:solidFill>
              </a:rPr>
              <a:t>1</a:t>
            </a:r>
            <a:endParaRPr kumimoji="1" lang="ja-JP" altLang="en-US" sz="110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55411" y="5860946"/>
            <a:ext cx="287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smtClean="0">
                <a:solidFill>
                  <a:schemeClr val="tx2"/>
                </a:solidFill>
              </a:rPr>
              <a:t>2</a:t>
            </a:r>
            <a:endParaRPr kumimoji="1" lang="ja-JP" altLang="en-US" sz="1100">
              <a:solidFill>
                <a:schemeClr val="tx2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57190" y="5329852"/>
            <a:ext cx="287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smtClean="0">
                <a:solidFill>
                  <a:schemeClr val="accent4">
                    <a:lumMod val="75000"/>
                  </a:schemeClr>
                </a:solidFill>
              </a:rPr>
              <a:t>3</a:t>
            </a:r>
            <a:endParaRPr kumimoji="1" lang="ja-JP" altLang="en-US" sz="11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345119" y="5702434"/>
            <a:ext cx="5263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kumimoji="1" lang="en-US" altLang="ja-JP" sz="1100" smtClean="0"/>
              <a:t>&amp;</a:t>
            </a:r>
            <a:r>
              <a:rPr kumimoji="1" lang="en-US" altLang="ja-JP" sz="110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kumimoji="1" lang="ja-JP" altLang="en-US" sz="11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45037" y="6405854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091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>
          <a:xfrm>
            <a:off x="7002636" y="6456023"/>
            <a:ext cx="2057400" cy="365125"/>
          </a:xfrm>
        </p:spPr>
        <p:txBody>
          <a:bodyPr/>
          <a:lstStyle/>
          <a:p>
            <a:fld id="{BB707C57-C0A3-495E-A9A6-D8F107C6B420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04" y="608103"/>
            <a:ext cx="1828804" cy="1828804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506" y="608103"/>
            <a:ext cx="1828804" cy="1828804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908" y="608103"/>
            <a:ext cx="1828804" cy="1828804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311" y="608103"/>
            <a:ext cx="1828804" cy="1828804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5" y="2699587"/>
            <a:ext cx="1828804" cy="1828804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506" y="2699587"/>
            <a:ext cx="1828804" cy="1828804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7817833" y="713537"/>
            <a:ext cx="1242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most stable </a:t>
            </a:r>
            <a:br>
              <a:rPr lang="en-US" altLang="ja-JP" sz="14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lang="en-US" altLang="ja-JP" sz="14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in page </a:t>
            </a:r>
            <a:r>
              <a:rPr lang="en-US" altLang="ja-JP" sz="1400" smtClean="0">
                <a:solidFill>
                  <a:srgbClr val="FF00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7 </a:t>
            </a:r>
            <a:endParaRPr kumimoji="1" lang="ja-JP" altLang="en-US" sz="1400">
              <a:solidFill>
                <a:srgbClr val="FF000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908" y="2699587"/>
            <a:ext cx="1828804" cy="1828804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8311" y="2699587"/>
            <a:ext cx="1828804" cy="1828804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04" y="4791071"/>
            <a:ext cx="1828804" cy="1828804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7506" y="4791071"/>
            <a:ext cx="1828804" cy="1828804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7908" y="4791071"/>
            <a:ext cx="1828804" cy="1828804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8311" y="4791071"/>
            <a:ext cx="1828804" cy="1828804"/>
          </a:xfrm>
          <a:prstGeom prst="rect">
            <a:avLst/>
          </a:prstGeom>
        </p:spPr>
      </p:pic>
      <p:sp>
        <p:nvSpPr>
          <p:cNvPr id="57" name="テキスト ボックス 56"/>
          <p:cNvSpPr txBox="1"/>
          <p:nvPr/>
        </p:nvSpPr>
        <p:spPr>
          <a:xfrm>
            <a:off x="307104" y="161925"/>
            <a:ext cx="875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Most stable 12 conformers by ROB3LYP/</a:t>
            </a:r>
            <a:r>
              <a:rPr lang="en-US" altLang="ja-JP" sz="2000" u="sng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6-31(d,p)</a:t>
            </a:r>
            <a:endParaRPr kumimoji="1" lang="ja-JP" altLang="en-US" sz="2000" u="sng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49858" y="2271695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most stable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591409" y="2271695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+0.04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832960" y="2271695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+0.09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074510" y="2271695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+0.13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67398" y="4325307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+0.25 kcal/mol</a:t>
            </a:r>
            <a:endParaRPr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608949" y="4325307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+0.33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850500" y="4325307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+0.39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7092050" y="4325307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+0.62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67398" y="6458872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+0.65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608949" y="6458872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+0.76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850500" y="6458872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+0.81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092050" y="6458872"/>
            <a:ext cx="1735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smtClean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+0.91 kcal/mol</a:t>
            </a:r>
            <a:endParaRPr kumimoji="1" lang="ja-JP" altLang="en-US" sz="160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26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テーマ1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テーマ1" id="{4DA3ACEA-3B49-4F2D-A6AC-C3AF3B8E9C4E}" vid="{0D743FD1-B6FE-4A2C-AC16-FD809AD7280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2982</TotalTime>
  <Words>1040</Words>
  <Application>Microsoft Office PowerPoint</Application>
  <PresentationFormat>画面に合わせる (4:3)</PresentationFormat>
  <Paragraphs>302</Paragraphs>
  <Slides>16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16</vt:i4>
      </vt:variant>
    </vt:vector>
  </HeadingPairs>
  <TitlesOfParts>
    <vt:vector size="33" baseType="lpstr">
      <vt:lpstr>Arial Unicode MS</vt:lpstr>
      <vt:lpstr>ＭＳ Ｐゴシック</vt:lpstr>
      <vt:lpstr>ＭＳ ゴシック</vt:lpstr>
      <vt:lpstr>小塚ゴシック Pr6N M</vt:lpstr>
      <vt:lpstr>小塚ゴシック Pro B</vt:lpstr>
      <vt:lpstr>小塚ゴシック Pro L</vt:lpstr>
      <vt:lpstr>小塚ゴシック Pro M</vt:lpstr>
      <vt:lpstr>小塚ゴシック Pro R</vt:lpstr>
      <vt:lpstr>Arial</vt:lpstr>
      <vt:lpstr>Calibri</vt:lpstr>
      <vt:lpstr>Calibri Light</vt:lpstr>
      <vt:lpstr>Symbol</vt:lpstr>
      <vt:lpstr>Tahoma</vt:lpstr>
      <vt:lpstr>Times New Roman</vt:lpstr>
      <vt:lpstr>テーマ1</vt:lpstr>
      <vt:lpstr>Equation</vt:lpstr>
      <vt:lpstr>Worksheet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Masayoshi Takayanagi</dc:creator>
  <cp:lastModifiedBy>Masayoshi Takayanagi</cp:lastModifiedBy>
  <cp:revision>143</cp:revision>
  <cp:lastPrinted>2015-02-09T10:07:54Z</cp:lastPrinted>
  <dcterms:created xsi:type="dcterms:W3CDTF">2014-10-16T13:51:27Z</dcterms:created>
  <dcterms:modified xsi:type="dcterms:W3CDTF">2015-02-10T05:20:05Z</dcterms:modified>
</cp:coreProperties>
</file>