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</p:sldIdLst>
  <p:sldSz cx="9144000" cy="6858000" type="screen4x3"/>
  <p:notesSz cx="6769100" cy="9906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AEAEA"/>
    <a:srgbClr val="DDDDDD"/>
    <a:srgbClr val="4F81BD"/>
    <a:srgbClr val="9BBB59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273" autoAdjust="0"/>
  </p:normalViewPr>
  <p:slideViewPr>
    <p:cSldViewPr>
      <p:cViewPr>
        <p:scale>
          <a:sx n="100" d="100"/>
          <a:sy n="100" d="100"/>
        </p:scale>
        <p:origin x="-15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0F32E0-9DB6-48F5-82BF-9DAAC560C0AD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38AD9E5-5B83-4BC3-847F-4F1CA7D7257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3D927-4AFF-4CBF-A026-3D51FAE964C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3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29C22-14B2-4038-B47E-F18128044090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3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839EC-C2A9-4F10-A647-47BC5AC5F11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8D0B-D969-4B77-A911-4A074CFD2B67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DA69-485E-4E3D-B8E4-DD237268774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374C-60B0-4543-8390-660210B1656F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1EB0-A3C8-4179-B3A6-27453CEB49B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A131E-A94F-4620-8C6B-24B0EDE48E80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0A05-A3DB-44BC-AF47-123E76F449C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846F-7F35-4DFD-A52B-39B79C4945B4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C1C9B-E75D-4D57-AB62-265F5F825C2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FBE1-DB56-409F-B094-26B3A8D05429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42A2-A6DF-43D6-955F-FA4B4783891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C7DF-C4B7-495D-BA38-5AE401FE5674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DEE4-5D72-45B3-B7EA-56647F3E672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0E52-CF92-46C2-95F2-FCA432F32786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9586-5539-44D1-9966-E871A5BD629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39BA-477A-4E74-A108-B5DC22FC5E88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0832-30F2-4FF9-A254-857A3D90903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1A8D-A1BC-46AA-BF27-FF152112490F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7CFD-5B9E-49EC-A88D-848CA5815B8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38FE-A983-4251-AD3A-B50D63BCDF34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C896-BFDE-42F9-BC02-14CDDCC8FC2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F495-C560-4FD0-9A54-B3DC1E003274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77538-6A57-4BB7-9CA6-173841DD42D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34F100-8CF8-4C18-B446-FEFE60BF0C97}" type="datetimeFigureOut">
              <a:rPr lang="ja-JP" altLang="en-US"/>
              <a:pPr>
                <a:defRPr/>
              </a:pPr>
              <a:t>2010/1/29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ECCAF3-87D4-4438-846C-C7E592967EE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>
          <a:xfrm>
            <a:off x="285720" y="1857375"/>
            <a:ext cx="8572560" cy="1500188"/>
          </a:xfrm>
        </p:spPr>
        <p:txBody>
          <a:bodyPr/>
          <a:lstStyle/>
          <a:p>
            <a:pPr eaLnBrk="1" hangingPunct="1">
              <a:tabLst>
                <a:tab pos="628650" algn="l"/>
              </a:tabLst>
            </a:pP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自動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並列化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に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よる</a:t>
            </a:r>
            <a:r>
              <a:rPr lang="en-US" altLang="ja-JP" sz="3200" smtClean="0">
                <a:latin typeface="HGP創英角ﾎﾟｯﾌﾟ体" pitchFamily="50" charset="-128"/>
                <a:ea typeface="HGP創英角ﾎﾟｯﾌﾟ体" pitchFamily="50" charset="-128"/>
              </a:rPr>
              <a:t>MOPAC2009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並列実行 ＆ </a:t>
            </a:r>
            <a:r>
              <a:rPr lang="en-US" altLang="ja-JP" sz="320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20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長時間</a:t>
            </a:r>
            <a:r>
              <a:rPr lang="en-US" altLang="ja-JP" sz="3200" smtClean="0">
                <a:latin typeface="HGP創英角ﾎﾟｯﾌﾟ体" pitchFamily="50" charset="-128"/>
                <a:ea typeface="HGP創英角ﾎﾟｯﾌﾟ体" pitchFamily="50" charset="-128"/>
              </a:rPr>
              <a:t>MD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計算から得られる物理量の誤差評価</a:t>
            </a:r>
            <a:endParaRPr lang="ja-JP" altLang="en-US" sz="3200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 smtClean="0"/>
              <a:t>名古屋大学大学院情報科学研究科</a:t>
            </a:r>
            <a:endParaRPr lang="en-US" altLang="ja-JP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2800" dirty="0" smtClean="0"/>
              <a:t>高柳 昌芳</a:t>
            </a:r>
          </a:p>
        </p:txBody>
      </p:sp>
      <p:pic>
        <p:nvPicPr>
          <p:cNvPr id="2052" name="図 3" descr="テンプレート_ba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3352800"/>
            <a:ext cx="64293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テキスト ボックス 5"/>
          <p:cNvSpPr txBox="1">
            <a:spLocks noChangeArrowheads="1"/>
          </p:cNvSpPr>
          <p:nvPr/>
        </p:nvSpPr>
        <p:spPr bwMode="auto">
          <a:xfrm>
            <a:off x="214313" y="528638"/>
            <a:ext cx="8786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HGP創英角ｺﾞｼｯｸUB" pitchFamily="50" charset="-128"/>
                <a:ea typeface="HGP創英角ｺﾞｼｯｸUB" pitchFamily="50" charset="-128"/>
              </a:rPr>
              <a:t>		         H</a:t>
            </a:r>
            <a:r>
              <a:rPr lang="en-US" altLang="ja-JP" sz="1600">
                <a:latin typeface="HGP創英角ｺﾞｼｯｸUB" pitchFamily="50" charset="-128"/>
                <a:ea typeface="HGP創英角ｺﾞｼｯｸUB" pitchFamily="50" charset="-128"/>
              </a:rPr>
              <a:t>21</a:t>
            </a:r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年度</a:t>
            </a:r>
            <a:r>
              <a:rPr lang="ja-JP" altLang="en-US" sz="1600" smtClean="0">
                <a:latin typeface="HGP創英角ｺﾞｼｯｸUB" pitchFamily="50" charset="-128"/>
                <a:ea typeface="HGP創英角ｺﾞｼｯｸUB" pitchFamily="50" charset="-128"/>
              </a:rPr>
              <a:t>第</a:t>
            </a:r>
            <a:r>
              <a:rPr lang="en-US" altLang="ja-JP" sz="1600" smtClean="0">
                <a:latin typeface="HGP創英角ｺﾞｼｯｸUB" pitchFamily="50" charset="-128"/>
                <a:ea typeface="HGP創英角ｺﾞｼｯｸUB" pitchFamily="50" charset="-128"/>
              </a:rPr>
              <a:t>9</a:t>
            </a:r>
            <a:r>
              <a:rPr lang="ja-JP" altLang="en-US" sz="1600" smtClean="0">
                <a:latin typeface="HGP創英角ｺﾞｼｯｸUB" pitchFamily="50" charset="-128"/>
                <a:ea typeface="HGP創英角ｺﾞｼｯｸUB" pitchFamily="50" charset="-128"/>
              </a:rPr>
              <a:t>回</a:t>
            </a:r>
            <a:r>
              <a:rPr lang="en-US" altLang="ja-JP" sz="1600">
                <a:latin typeface="HGP創英角ｺﾞｼｯｸUB" pitchFamily="50" charset="-128"/>
                <a:ea typeface="HGP創英角ｺﾞｼｯｸUB" pitchFamily="50" charset="-128"/>
              </a:rPr>
              <a:t>CREST-JST</a:t>
            </a:r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ワークショップ                   </a:t>
            </a:r>
            <a:r>
              <a:rPr lang="en-US" altLang="ja-JP" sz="1600" smtClean="0"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2010/02/02</a:t>
            </a:r>
            <a:r>
              <a:rPr lang="ja-JP" altLang="en-US" sz="1600" smtClean="0">
                <a:latin typeface="Times New Roman" pitchFamily="18" charset="0"/>
                <a:ea typeface="HGP創英角ｺﾞｼｯｸUB" pitchFamily="50" charset="-128"/>
                <a:cs typeface="Times New Roman" pitchFamily="18" charset="0"/>
              </a:rPr>
              <a:t> </a:t>
            </a:r>
            <a:endParaRPr lang="ja-JP" altLang="en-US" sz="1600">
              <a:latin typeface="Times New Roman" pitchFamily="18" charset="0"/>
              <a:ea typeface="HGP創英角ｺﾞｼｯｸUB" pitchFamily="50" charset="-128"/>
              <a:cs typeface="Times New Roman" pitchFamily="18" charset="0"/>
            </a:endParaRPr>
          </a:p>
        </p:txBody>
      </p:sp>
      <p:sp>
        <p:nvSpPr>
          <p:cNvPr id="2054" name="テキスト ボックス 13"/>
          <p:cNvSpPr txBox="1">
            <a:spLocks noChangeArrowheads="1"/>
          </p:cNvSpPr>
          <p:nvPr/>
        </p:nvSpPr>
        <p:spPr bwMode="auto">
          <a:xfrm>
            <a:off x="142875" y="64071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33AF6F6-A888-4504-A942-CFCD5A9EAD79}" type="slidenum">
              <a:rPr lang="en-US" altLang="ja-JP" sz="1400" smtClean="0">
                <a:latin typeface="Calibri" pitchFamily="34" charset="0"/>
              </a:rPr>
              <a:pPr/>
              <a:t>1</a:t>
            </a:fld>
            <a:r>
              <a:rPr lang="en-US" altLang="ja-JP" sz="1400" smtClean="0">
                <a:latin typeface="Calibri" pitchFamily="34" charset="0"/>
              </a:rPr>
              <a:t>/9</a:t>
            </a:r>
            <a:endParaRPr lang="en-US" altLang="ja-JP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5"/>
          <p:cNvSpPr txBox="1">
            <a:spLocks noChangeArrowheads="1"/>
          </p:cNvSpPr>
          <p:nvPr/>
        </p:nvSpPr>
        <p:spPr bwMode="auto">
          <a:xfrm>
            <a:off x="214313" y="130175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計算機センター　自動並列化</a:t>
            </a:r>
            <a:endParaRPr lang="ja-JP" altLang="en-US" sz="32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076" name="テキスト ボックス 5"/>
          <p:cNvSpPr txBox="1">
            <a:spLocks noChangeArrowheads="1"/>
          </p:cNvSpPr>
          <p:nvPr/>
        </p:nvSpPr>
        <p:spPr bwMode="auto">
          <a:xfrm>
            <a:off x="500063" y="1071563"/>
            <a:ext cx="8072437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ja-JP" altLang="en-US" sz="1400" smtClean="0">
                <a:latin typeface="Times New Roman" pitchFamily="18" charset="0"/>
                <a:cs typeface="Times New Roman" pitchFamily="18" charset="0"/>
              </a:rPr>
              <a:t>・</a:t>
            </a:r>
            <a:r>
              <a:rPr lang="en-US" altLang="ja-JP" sz="1400" smtClean="0">
                <a:latin typeface="Times New Roman" pitchFamily="18" charset="0"/>
                <a:cs typeface="Times New Roman" pitchFamily="18" charset="0"/>
              </a:rPr>
              <a:t>MOPAC2009</a:t>
            </a:r>
            <a:r>
              <a:rPr lang="ja-JP" altLang="en-US" sz="1400" smtClean="0">
                <a:latin typeface="Times New Roman" pitchFamily="18" charset="0"/>
                <a:cs typeface="Times New Roman" pitchFamily="18" charset="0"/>
              </a:rPr>
              <a:t> は</a:t>
            </a:r>
            <a:r>
              <a:rPr lang="en-US" altLang="ja-JP" sz="1400" smtClean="0">
                <a:latin typeface="Times New Roman" pitchFamily="18" charset="0"/>
                <a:cs typeface="Times New Roman" pitchFamily="18" charset="0"/>
              </a:rPr>
              <a:t>mpich, openMP</a:t>
            </a:r>
            <a:r>
              <a:rPr lang="ja-JP" altLang="en-US" sz="1400" smtClean="0">
                <a:latin typeface="Times New Roman" pitchFamily="18" charset="0"/>
                <a:cs typeface="Times New Roman" pitchFamily="18" charset="0"/>
              </a:rPr>
              <a:t> 等による並列化がされていないため、シングルコアでしか実行できない。</a:t>
            </a:r>
            <a:endParaRPr lang="en-US" altLang="ja-JP" sz="1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sz="1400" smtClean="0">
                <a:latin typeface="Times New Roman" pitchFamily="18" charset="0"/>
                <a:cs typeface="Times New Roman" pitchFamily="18" charset="0"/>
              </a:rPr>
              <a:t>・計算機センターの</a:t>
            </a:r>
            <a:r>
              <a:rPr lang="en-US" altLang="ja-JP" sz="1400" smtClean="0">
                <a:latin typeface="Times New Roman" pitchFamily="18" charset="0"/>
                <a:cs typeface="Times New Roman" pitchFamily="18" charset="0"/>
              </a:rPr>
              <a:t>FX1</a:t>
            </a:r>
            <a:r>
              <a:rPr lang="ja-JP" altLang="en-US" sz="1400" smtClean="0">
                <a:latin typeface="Times New Roman" pitchFamily="18" charset="0"/>
                <a:cs typeface="Times New Roman" pitchFamily="18" charset="0"/>
              </a:rPr>
              <a:t>ではコンパイル時に </a:t>
            </a:r>
            <a:r>
              <a:rPr lang="en-US" altLang="ja-JP" sz="1400" smtClean="0">
                <a:latin typeface="Times New Roman" pitchFamily="18" charset="0"/>
                <a:cs typeface="Times New Roman" pitchFamily="18" charset="0"/>
              </a:rPr>
              <a:t>–Kparallel </a:t>
            </a:r>
            <a:r>
              <a:rPr lang="ja-JP" altLang="en-US" sz="1400" smtClean="0">
                <a:latin typeface="Times New Roman" pitchFamily="18" charset="0"/>
                <a:cs typeface="Times New Roman" pitchFamily="18" charset="0"/>
              </a:rPr>
              <a:t>オプションを付加することで、並列化されていないソースコードプログラムについても自動並列化された実行モジュールを作成可能。</a:t>
            </a:r>
            <a:endParaRPr lang="en-US" altLang="ja-JP" sz="1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ja-JP" altLang="en-US" sz="1400" b="1" smtClean="0">
                <a:latin typeface="Times New Roman" pitchFamily="18" charset="0"/>
                <a:cs typeface="Times New Roman" pitchFamily="18" charset="0"/>
              </a:rPr>
              <a:t>↓</a:t>
            </a:r>
            <a:endParaRPr lang="en-US" altLang="ja-JP" sz="14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sz="1400" smtClean="0">
                <a:latin typeface="Times New Roman" pitchFamily="18" charset="0"/>
                <a:cs typeface="Times New Roman" pitchFamily="18" charset="0"/>
              </a:rPr>
              <a:t>センターにて自動並列化による</a:t>
            </a:r>
            <a:r>
              <a:rPr lang="en-US" altLang="ja-JP" sz="1400" smtClean="0">
                <a:latin typeface="Times New Roman" pitchFamily="18" charset="0"/>
                <a:cs typeface="Times New Roman" pitchFamily="18" charset="0"/>
              </a:rPr>
              <a:t>MOPAC2009</a:t>
            </a:r>
            <a:r>
              <a:rPr lang="ja-JP" altLang="en-US" sz="1400" smtClean="0">
                <a:latin typeface="Times New Roman" pitchFamily="18" charset="0"/>
                <a:cs typeface="Times New Roman" pitchFamily="18" charset="0"/>
              </a:rPr>
              <a:t>並列計算を試行した。</a:t>
            </a:r>
            <a:endParaRPr lang="en-US" altLang="ja-JP" sz="1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sz="140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1400" smtClean="0">
                <a:latin typeface="Times New Roman" pitchFamily="18" charset="0"/>
                <a:cs typeface="Times New Roman" pitchFamily="18" charset="0"/>
              </a:rPr>
              <a:t>・ただし４並列が上限</a:t>
            </a:r>
            <a:endParaRPr lang="en-US" altLang="ja-JP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00034" y="2684688"/>
            <a:ext cx="8072494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400" b="1" smtClean="0">
                <a:latin typeface="Times New Roman" pitchFamily="18" charset="0"/>
                <a:cs typeface="Times New Roman" pitchFamily="18" charset="0"/>
              </a:rPr>
              <a:t>MOPAC2009</a:t>
            </a:r>
            <a:r>
              <a:rPr lang="ja-JP" altLang="en-US" sz="1400" b="1" smtClean="0">
                <a:latin typeface="Times New Roman" pitchFamily="18" charset="0"/>
                <a:cs typeface="Times New Roman" pitchFamily="18" charset="0"/>
              </a:rPr>
              <a:t>自動並列化コンパイル手順</a:t>
            </a:r>
            <a:endParaRPr lang="en-US" altLang="ja-JP" sz="14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sz="14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tar xvzf MOPAC2009_source.tar.gz </a:t>
            </a:r>
            <a:r>
              <a:rPr lang="ja-JP" altLang="en-US" sz="14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 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ソースコード解凍 </a:t>
            </a:r>
            <a:endParaRPr lang="en-US" altLang="ja-JP" sz="1400" smtClean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r>
              <a:rPr lang="ja-JP" altLang="en-US" sz="14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cd MOPAC2009_source</a:t>
            </a:r>
          </a:p>
          <a:p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vi Makefile_for_MOPAC 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以下を書き換え</a:t>
            </a:r>
            <a:endParaRPr lang="en-US" altLang="ja-JP" sz="1400" smtClean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FC = ifort 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→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FC = f90 –Am –Free –A E –Kprefetch_model=FX1 </a:t>
            </a:r>
            <a:r>
              <a:rPr lang="en-US" altLang="ja-JP" sz="1400" b="1" smtClean="0">
                <a:solidFill>
                  <a:schemeClr val="accent1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-Kparallel</a:t>
            </a:r>
          </a:p>
          <a:p>
            <a:r>
              <a:rPr lang="ja-JP" altLang="en-US" sz="14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vi Password.F90	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以下を書き換え</a:t>
            </a:r>
            <a:endParaRPr lang="en-US" altLang="ja-JP" sz="1400" smtClean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r>
              <a:rPr lang="en-US" altLang="ja-JP" sz="14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getenvqq </a:t>
            </a:r>
            <a:r>
              <a:rPr lang="ja-JP" altLang="en-US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→ 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getenv</a:t>
            </a:r>
          </a:p>
          <a:p>
            <a:r>
              <a:rPr lang="ja-JP" altLang="en-US" sz="14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</a:t>
            </a:r>
            <a:r>
              <a:rPr lang="en-US" altLang="ja-JP" sz="14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make –f Makefile_for_MOPAC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00034" y="4726742"/>
            <a:ext cx="8072494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400" b="1" smtClean="0">
                <a:latin typeface="Times New Roman" pitchFamily="18" charset="0"/>
                <a:cs typeface="Times New Roman" pitchFamily="18" charset="0"/>
              </a:rPr>
              <a:t>MOPAC2009</a:t>
            </a:r>
            <a:r>
              <a:rPr lang="ja-JP" altLang="en-US" sz="1400" b="1" smtClean="0">
                <a:latin typeface="Times New Roman" pitchFamily="18" charset="0"/>
                <a:cs typeface="Times New Roman" pitchFamily="18" charset="0"/>
              </a:rPr>
              <a:t> 実行手順</a:t>
            </a:r>
            <a:endParaRPr lang="en-US" altLang="ja-JP" sz="14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sz="14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</a:t>
            </a:r>
            <a:r>
              <a:rPr lang="ja-JP" altLang="en-US" sz="12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実行シェルスクリプト</a:t>
            </a:r>
            <a:endParaRPr lang="en-US" altLang="ja-JP" sz="1200" smtClean="0"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r>
              <a:rPr lang="ja-JP" altLang="en-US" sz="120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120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ja-JP" sz="1200" smtClean="0">
                <a:latin typeface="ＭＳ ゴシック" pitchFamily="49" charset="-128"/>
                <a:ea typeface="ＭＳ ゴシック" pitchFamily="49" charset="-128"/>
              </a:rPr>
              <a:t>echo </a:t>
            </a:r>
            <a:r>
              <a:rPr lang="ja-JP" altLang="ja-JP" sz="1200">
                <a:latin typeface="ＭＳ ゴシック" pitchFamily="49" charset="-128"/>
                <a:ea typeface="ＭＳ ゴシック" pitchFamily="49" charset="-128"/>
              </a:rPr>
              <a:t>'# @$-q </a:t>
            </a:r>
            <a:r>
              <a:rPr lang="ja-JP" altLang="ja-JP" sz="1200" b="1">
                <a:solidFill>
                  <a:schemeClr val="accent6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f4</a:t>
            </a:r>
            <a:r>
              <a:rPr lang="ja-JP" altLang="ja-JP" sz="1200">
                <a:latin typeface="ＭＳ ゴシック" pitchFamily="49" charset="-128"/>
                <a:ea typeface="ＭＳ ゴシック" pitchFamily="49" charset="-128"/>
              </a:rPr>
              <a:t> -eo -o /home/usr9/r47499a/takayana/MOPAC2009/test/Tv/par.txt </a:t>
            </a:r>
            <a:r>
              <a:rPr lang="ja-JP" altLang="ja-JP" sz="1200" b="1">
                <a:solidFill>
                  <a:schemeClr val="accent6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-lp 4 </a:t>
            </a:r>
            <a:r>
              <a:rPr lang="ja-JP" altLang="ja-JP" sz="1200">
                <a:latin typeface="ＭＳ ゴシック" pitchFamily="49" charset="-128"/>
                <a:ea typeface="ＭＳ ゴシック" pitchFamily="49" charset="-128"/>
              </a:rPr>
              <a:t>-lm 2.0gb </a:t>
            </a:r>
          </a:p>
          <a:p>
            <a:r>
              <a:rPr lang="ja-JP" altLang="en-US" sz="1200" smtClean="0">
                <a:latin typeface="ＭＳ ゴシック" pitchFamily="49" charset="-128"/>
                <a:ea typeface="ＭＳ ゴシック" pitchFamily="49" charset="-128"/>
              </a:rPr>
              <a:t>　　　　　</a:t>
            </a:r>
            <a:r>
              <a:rPr lang="ja-JP" altLang="ja-JP" sz="1200" smtClean="0">
                <a:latin typeface="ＭＳ ゴシック" pitchFamily="49" charset="-128"/>
                <a:ea typeface="ＭＳ ゴシック" pitchFamily="49" charset="-128"/>
              </a:rPr>
              <a:t>cd </a:t>
            </a:r>
            <a:r>
              <a:rPr lang="ja-JP" altLang="ja-JP" sz="1200">
                <a:latin typeface="ＭＳ ゴシック" pitchFamily="49" charset="-128"/>
                <a:ea typeface="ＭＳ ゴシック" pitchFamily="49" charset="-128"/>
              </a:rPr>
              <a:t>/home/usr9/r47499a/takayana/MOPAC2009/test/Tv </a:t>
            </a:r>
          </a:p>
          <a:p>
            <a:r>
              <a:rPr lang="ja-JP" altLang="en-US" sz="1200" smtClean="0">
                <a:latin typeface="ＭＳ ゴシック" pitchFamily="49" charset="-128"/>
                <a:ea typeface="ＭＳ ゴシック" pitchFamily="49" charset="-128"/>
              </a:rPr>
              <a:t>　　　　　</a:t>
            </a:r>
            <a:r>
              <a:rPr lang="ja-JP" altLang="ja-JP" sz="1200" b="1" smtClean="0">
                <a:solidFill>
                  <a:schemeClr val="accent6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setenv </a:t>
            </a:r>
            <a:r>
              <a:rPr lang="ja-JP" altLang="ja-JP" sz="1200" b="1">
                <a:solidFill>
                  <a:schemeClr val="accent6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PARALLEL 4</a:t>
            </a:r>
            <a:r>
              <a:rPr lang="ja-JP" altLang="ja-JP" sz="1200">
                <a:latin typeface="ＭＳ ゴシック" pitchFamily="49" charset="-128"/>
                <a:ea typeface="ＭＳ ゴシック" pitchFamily="49" charset="-128"/>
              </a:rPr>
              <a:t> </a:t>
            </a:r>
          </a:p>
          <a:p>
            <a:r>
              <a:rPr lang="ja-JP" altLang="en-US" sz="1200" smtClean="0">
                <a:latin typeface="ＭＳ ゴシック" pitchFamily="49" charset="-128"/>
                <a:ea typeface="ＭＳ ゴシック" pitchFamily="49" charset="-128"/>
              </a:rPr>
              <a:t>　　　　　</a:t>
            </a:r>
            <a:r>
              <a:rPr lang="ja-JP" altLang="ja-JP" sz="1200" smtClean="0">
                <a:latin typeface="ＭＳ ゴシック" pitchFamily="49" charset="-128"/>
                <a:ea typeface="ＭＳ ゴシック" pitchFamily="49" charset="-128"/>
              </a:rPr>
              <a:t>setenv </a:t>
            </a:r>
            <a:r>
              <a:rPr lang="ja-JP" altLang="ja-JP" sz="1200">
                <a:latin typeface="ＭＳ ゴシック" pitchFamily="49" charset="-128"/>
                <a:ea typeface="ＭＳ ゴシック" pitchFamily="49" charset="-128"/>
              </a:rPr>
              <a:t>MOPAC_LICENSE /home/usr9/r47499a/takayana/MOPAC2009/</a:t>
            </a:r>
          </a:p>
          <a:p>
            <a:r>
              <a:rPr lang="ja-JP" altLang="en-US" sz="1200" smtClean="0">
                <a:latin typeface="ＭＳ ゴシック" pitchFamily="49" charset="-128"/>
                <a:ea typeface="ＭＳ ゴシック" pitchFamily="49" charset="-128"/>
              </a:rPr>
              <a:t>　　　　　</a:t>
            </a:r>
            <a:r>
              <a:rPr lang="ja-JP" altLang="ja-JP" sz="1200" smtClean="0">
                <a:latin typeface="ＭＳ ゴシック" pitchFamily="49" charset="-128"/>
                <a:ea typeface="ＭＳ ゴシック" pitchFamily="49" charset="-128"/>
              </a:rPr>
              <a:t>timex </a:t>
            </a:r>
            <a:r>
              <a:rPr lang="ja-JP" altLang="ja-JP" sz="1200" b="1">
                <a:solidFill>
                  <a:schemeClr val="accent6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$MOPAC_LICENSE/MOPAC2009.exe mopac_qmmd.</a:t>
            </a:r>
            <a:r>
              <a:rPr lang="ja-JP" altLang="ja-JP" sz="1200" b="1">
                <a:solidFill>
                  <a:schemeClr val="accent6">
                    <a:lumMod val="7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dat</a:t>
            </a:r>
            <a:r>
              <a:rPr lang="ja-JP" altLang="ja-JP" sz="1200">
                <a:latin typeface="ＭＳ ゴシック" pitchFamily="49" charset="-128"/>
                <a:ea typeface="ＭＳ ゴシック" pitchFamily="49" charset="-128"/>
              </a:rPr>
              <a:t>' </a:t>
            </a:r>
            <a:endParaRPr lang="en-US" altLang="ja-JP" sz="12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120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120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ja-JP" sz="1200" smtClean="0">
                <a:latin typeface="ＭＳ ゴシック" pitchFamily="49" charset="-128"/>
                <a:ea typeface="ＭＳ ゴシック" pitchFamily="49" charset="-128"/>
              </a:rPr>
              <a:t>&gt; </a:t>
            </a:r>
            <a:r>
              <a:rPr lang="ja-JP" altLang="ja-JP" sz="1200">
                <a:latin typeface="ＭＳ ゴシック" pitchFamily="49" charset="-128"/>
                <a:ea typeface="ＭＳ ゴシック" pitchFamily="49" charset="-128"/>
              </a:rPr>
              <a:t>_exe</a:t>
            </a:r>
            <a:r>
              <a:rPr lang="ja-JP" altLang="ja-JP" sz="1200">
                <a:latin typeface="ＭＳ ゴシック" pitchFamily="49" charset="-128"/>
                <a:ea typeface="ＭＳ ゴシック" pitchFamily="49" charset="-128"/>
              </a:rPr>
              <a:t>.</a:t>
            </a:r>
            <a:r>
              <a:rPr lang="ja-JP" altLang="ja-JP" sz="1200" smtClean="0">
                <a:latin typeface="ＭＳ ゴシック" pitchFamily="49" charset="-128"/>
                <a:ea typeface="ＭＳ ゴシック" pitchFamily="49" charset="-128"/>
              </a:rPr>
              <a:t>sh</a:t>
            </a:r>
            <a:endParaRPr lang="en-US" altLang="ja-JP" sz="12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12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</a:t>
            </a:r>
            <a:r>
              <a:rPr lang="ja-JP" altLang="en-US" sz="12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　</a:t>
            </a:r>
            <a:r>
              <a:rPr lang="en-US" altLang="ja-JP" sz="120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qsub _exe.sh</a:t>
            </a:r>
          </a:p>
        </p:txBody>
      </p:sp>
      <p:sp>
        <p:nvSpPr>
          <p:cNvPr id="8" name="テキスト ボックス 13"/>
          <p:cNvSpPr txBox="1">
            <a:spLocks noChangeArrowheads="1"/>
          </p:cNvSpPr>
          <p:nvPr/>
        </p:nvSpPr>
        <p:spPr bwMode="auto">
          <a:xfrm>
            <a:off x="142875" y="64071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33AF6F6-A888-4504-A942-CFCD5A9EAD79}" type="slidenum">
              <a:rPr lang="en-US" altLang="ja-JP" sz="1400" smtClean="0">
                <a:latin typeface="Calibri" pitchFamily="34" charset="0"/>
              </a:rPr>
              <a:pPr/>
              <a:t>2</a:t>
            </a:fld>
            <a:r>
              <a:rPr lang="en-US" altLang="ja-JP" sz="1400" smtClean="0">
                <a:latin typeface="Calibri" pitchFamily="34" charset="0"/>
              </a:rPr>
              <a:t>/9</a:t>
            </a:r>
            <a:endParaRPr lang="en-US" altLang="ja-JP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5"/>
          <p:cNvSpPr txBox="1">
            <a:spLocks noChangeArrowheads="1"/>
          </p:cNvSpPr>
          <p:nvPr/>
        </p:nvSpPr>
        <p:spPr bwMode="auto">
          <a:xfrm>
            <a:off x="214313" y="130175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200">
                <a:latin typeface="HGP創英角ﾎﾟｯﾌﾟ体" pitchFamily="50" charset="-128"/>
                <a:ea typeface="HGP創英角ﾎﾟｯﾌﾟ体" pitchFamily="50" charset="-128"/>
              </a:rPr>
              <a:t>自動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並列化の効率</a:t>
            </a:r>
            <a:endParaRPr lang="ja-JP" altLang="en-US" sz="32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500166" y="164305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計算時間（秒）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FX1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長岡研</a:t>
                      </a:r>
                      <a:r>
                        <a:rPr kumimoji="1" lang="en-US" altLang="ja-JP" smtClean="0"/>
                        <a:t>PC</a:t>
                      </a:r>
                      <a:r>
                        <a:rPr kumimoji="1" lang="ja-JP" altLang="en-US" smtClean="0"/>
                        <a:t>クラスタ</a:t>
                      </a:r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１並列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484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387</a:t>
                      </a:r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/>
                        <a:t>４並列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281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-</a:t>
                      </a:r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857356" y="120228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テスト系：</a:t>
            </a:r>
            <a:r>
              <a:rPr lang="en-US" altLang="ja-JP" smtClean="0"/>
              <a:t>H</a:t>
            </a:r>
            <a:r>
              <a:rPr lang="en-US" altLang="ja-JP" baseline="-25000" smtClean="0"/>
              <a:t>2</a:t>
            </a:r>
            <a:r>
              <a:rPr lang="en-US" altLang="ja-JP" smtClean="0"/>
              <a:t>O 216</a:t>
            </a:r>
            <a:r>
              <a:rPr lang="ja-JP" altLang="en-US" smtClean="0"/>
              <a:t>分子周期境界系 </a:t>
            </a:r>
            <a:r>
              <a:rPr lang="en-US" altLang="ja-JP" smtClean="0"/>
              <a:t>PM6</a:t>
            </a:r>
            <a:r>
              <a:rPr lang="ja-JP" altLang="en-US" smtClean="0"/>
              <a:t>　１点計算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8662" y="3071810"/>
            <a:ext cx="7286676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/>
              <a:t>まとめ</a:t>
            </a:r>
            <a:endParaRPr kumimoji="1" lang="en-US" altLang="ja-JP" smtClean="0"/>
          </a:p>
          <a:p>
            <a:r>
              <a:rPr lang="ja-JP" altLang="en-US" sz="1600" smtClean="0">
                <a:latin typeface="ＭＳ ゴシック" pitchFamily="49" charset="-128"/>
                <a:ea typeface="ＭＳ ゴシック" pitchFamily="49" charset="-128"/>
              </a:rPr>
              <a:t>　・自動並列化により１並列よりも早い計算は可能</a:t>
            </a:r>
            <a:endParaRPr lang="en-US" altLang="ja-JP" sz="16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1600">
                <a:latin typeface="ＭＳ ゴシック" pitchFamily="49" charset="-128"/>
                <a:ea typeface="ＭＳ ゴシック" pitchFamily="49" charset="-128"/>
              </a:rPr>
              <a:t>　・手間はほとんどかからない</a:t>
            </a:r>
            <a:endParaRPr lang="en-US" altLang="ja-JP" sz="160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1600" smtClean="0">
                <a:latin typeface="ＭＳ ゴシック" pitchFamily="49" charset="-128"/>
                <a:ea typeface="ＭＳ ゴシック" pitchFamily="49" charset="-128"/>
              </a:rPr>
              <a:t>　　　</a:t>
            </a:r>
            <a:r>
              <a:rPr lang="en-US" altLang="ja-JP" sz="1600" smtClean="0">
                <a:latin typeface="ＭＳ ゴシック" pitchFamily="49" charset="-128"/>
                <a:ea typeface="ＭＳ ゴシック" pitchFamily="49" charset="-128"/>
              </a:rPr>
              <a:t>-</a:t>
            </a:r>
            <a:r>
              <a:rPr lang="ja-JP" altLang="en-US" sz="1600" smtClean="0">
                <a:latin typeface="ＭＳ ゴシック" pitchFamily="49" charset="-128"/>
                <a:ea typeface="ＭＳ ゴシック" pitchFamily="49" charset="-128"/>
              </a:rPr>
              <a:t>コンパイル時にオプション </a:t>
            </a:r>
            <a:r>
              <a:rPr lang="en-US" altLang="ja-JP" sz="1600" smtClean="0">
                <a:latin typeface="ＭＳ ゴシック" pitchFamily="49" charset="-128"/>
                <a:ea typeface="ＭＳ ゴシック" pitchFamily="49" charset="-128"/>
              </a:rPr>
              <a:t>–Kparallel </a:t>
            </a:r>
            <a:r>
              <a:rPr lang="ja-JP" altLang="en-US" sz="1600" smtClean="0">
                <a:latin typeface="ＭＳ ゴシック" pitchFamily="49" charset="-128"/>
                <a:ea typeface="ＭＳ ゴシック" pitchFamily="49" charset="-128"/>
              </a:rPr>
              <a:t>を付加するだけ</a:t>
            </a:r>
            <a:endParaRPr lang="en-US" altLang="ja-JP" sz="1600">
              <a:latin typeface="ＭＳ ゴシック" pitchFamily="49" charset="-128"/>
              <a:ea typeface="ＭＳ ゴシック" pitchFamily="49" charset="-128"/>
            </a:endParaRPr>
          </a:p>
          <a:p>
            <a:r>
              <a:rPr kumimoji="1" lang="ja-JP" altLang="en-US" sz="160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kumimoji="1" lang="ja-JP" altLang="en-US" sz="1600" smtClean="0">
                <a:latin typeface="ＭＳ ゴシック" pitchFamily="49" charset="-128"/>
                <a:ea typeface="ＭＳ ゴシック" pitchFamily="49" charset="-128"/>
              </a:rPr>
              <a:t>・ただし並列数の上限は４なので、劇的な</a:t>
            </a:r>
            <a:r>
              <a:rPr lang="ja-JP" altLang="en-US" sz="1600">
                <a:latin typeface="ＭＳ ゴシック" pitchFamily="49" charset="-128"/>
                <a:ea typeface="ＭＳ ゴシック" pitchFamily="49" charset="-128"/>
              </a:rPr>
              <a:t>高速化</a:t>
            </a:r>
            <a:r>
              <a:rPr kumimoji="1" lang="ja-JP" altLang="en-US" sz="1600" smtClean="0">
                <a:latin typeface="ＭＳ ゴシック" pitchFamily="49" charset="-128"/>
                <a:ea typeface="ＭＳ ゴシック" pitchFamily="49" charset="-128"/>
              </a:rPr>
              <a:t>は得られない</a:t>
            </a:r>
            <a:endParaRPr kumimoji="1" lang="en-US" altLang="ja-JP" sz="16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160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1600" smtClean="0">
                <a:latin typeface="ＭＳ ゴシック" pitchFamily="49" charset="-128"/>
                <a:ea typeface="ＭＳ ゴシック" pitchFamily="49" charset="-128"/>
              </a:rPr>
              <a:t>・並列化効率は悪い</a:t>
            </a:r>
            <a:endParaRPr lang="en-US" altLang="ja-JP" sz="16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160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1600" smtClean="0"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en-US" altLang="ja-JP" sz="1600" smtClean="0">
                <a:latin typeface="ＭＳ ゴシック" pitchFamily="49" charset="-128"/>
                <a:ea typeface="ＭＳ ゴシック" pitchFamily="49" charset="-128"/>
              </a:rPr>
              <a:t>-</a:t>
            </a:r>
            <a:r>
              <a:rPr kumimoji="1" lang="ja-JP" altLang="en-US" sz="1600" smtClean="0">
                <a:latin typeface="ＭＳ ゴシック" pitchFamily="49" charset="-128"/>
                <a:ea typeface="ＭＳ ゴシック" pitchFamily="49" charset="-128"/>
              </a:rPr>
              <a:t>４並列の自動並列化の並列化効率 </a:t>
            </a:r>
            <a:r>
              <a:rPr kumimoji="1" lang="en-US" altLang="ja-JP" sz="1600" smtClean="0">
                <a:latin typeface="ＭＳ ゴシック" pitchFamily="49" charset="-128"/>
                <a:ea typeface="ＭＳ ゴシック" pitchFamily="49" charset="-128"/>
              </a:rPr>
              <a:t>0.43</a:t>
            </a:r>
            <a:endParaRPr lang="en-US" altLang="ja-JP" sz="160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1600" smtClean="0">
                <a:latin typeface="ＭＳ ゴシック" pitchFamily="49" charset="-128"/>
                <a:ea typeface="ＭＳ ゴシック" pitchFamily="49" charset="-128"/>
              </a:rPr>
              <a:t>　　　</a:t>
            </a:r>
            <a:r>
              <a:rPr lang="en-US" altLang="ja-JP" sz="1600" smtClean="0">
                <a:latin typeface="ＭＳ ゴシック" pitchFamily="49" charset="-128"/>
                <a:ea typeface="ＭＳ ゴシック" pitchFamily="49" charset="-128"/>
              </a:rPr>
              <a:t>-AMBER9 pmemd</a:t>
            </a:r>
            <a:r>
              <a:rPr lang="ja-JP" altLang="en-US" sz="160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ja-JP" altLang="en-US" sz="1600" smtClean="0">
                <a:latin typeface="ＭＳ ゴシック" pitchFamily="49" charset="-128"/>
                <a:ea typeface="ＭＳ ゴシック" pitchFamily="49" charset="-128"/>
              </a:rPr>
              <a:t>の４並列時の並列化効率 </a:t>
            </a:r>
            <a:r>
              <a:rPr lang="en-US" altLang="ja-JP" sz="1600" smtClean="0">
                <a:latin typeface="ＭＳ ゴシック" pitchFamily="49" charset="-128"/>
                <a:ea typeface="ＭＳ ゴシック" pitchFamily="49" charset="-128"/>
              </a:rPr>
              <a:t>0.87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8662" y="5500702"/>
            <a:ext cx="72866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Intel Compiler</a:t>
            </a:r>
            <a:r>
              <a:rPr kumimoji="1" lang="ja-JP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ＭＳ ゴシック" pitchFamily="49" charset="-128"/>
                <a:ea typeface="ＭＳ ゴシック" pitchFamily="49" charset="-128"/>
              </a:rPr>
              <a:t> でも自動並列化が可能な模様</a:t>
            </a:r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テキスト ボックス 13"/>
          <p:cNvSpPr txBox="1">
            <a:spLocks noChangeArrowheads="1"/>
          </p:cNvSpPr>
          <p:nvPr/>
        </p:nvSpPr>
        <p:spPr bwMode="auto">
          <a:xfrm>
            <a:off x="142875" y="64071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33AF6F6-A888-4504-A942-CFCD5A9EAD79}" type="slidenum">
              <a:rPr lang="en-US" altLang="ja-JP" sz="1400" smtClean="0">
                <a:latin typeface="Calibri" pitchFamily="34" charset="0"/>
              </a:rPr>
              <a:pPr/>
              <a:t>3</a:t>
            </a:fld>
            <a:r>
              <a:rPr lang="en-US" altLang="ja-JP" sz="1400" smtClean="0">
                <a:latin typeface="Calibri" pitchFamily="34" charset="0"/>
              </a:rPr>
              <a:t>/9</a:t>
            </a:r>
            <a:endParaRPr lang="en-US" altLang="ja-JP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214313" y="130175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長時間</a:t>
            </a:r>
            <a:r>
              <a:rPr lang="en-US" altLang="ja-JP" sz="3200" smtClean="0">
                <a:latin typeface="HGP創英角ﾎﾟｯﾌﾟ体" pitchFamily="50" charset="-128"/>
                <a:ea typeface="HGP創英角ﾎﾟｯﾌﾟ体" pitchFamily="50" charset="-128"/>
              </a:rPr>
              <a:t>MD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から得られる時間平均物理量の誤差</a:t>
            </a:r>
            <a:endParaRPr lang="ja-JP" altLang="en-US" sz="32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5786" y="934034"/>
            <a:ext cx="75009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・現在行っている計算の目的</a:t>
            </a:r>
            <a:endParaRPr kumimoji="1" lang="en-US" altLang="ja-JP" smtClean="0"/>
          </a:p>
          <a:p>
            <a:r>
              <a:rPr lang="ja-JP" altLang="en-US" smtClean="0"/>
              <a:t>　</a:t>
            </a:r>
            <a:r>
              <a:rPr lang="ja-JP" altLang="en-US" sz="1600" smtClean="0"/>
              <a:t>　</a:t>
            </a:r>
            <a:r>
              <a:rPr lang="en-US" altLang="ja-JP" sz="1600" smtClean="0"/>
              <a:t>-</a:t>
            </a:r>
            <a:r>
              <a:rPr lang="ja-JP" altLang="en-US" sz="1600" smtClean="0"/>
              <a:t> ヘモグロビンサブユニットにおいて、ヘムに</a:t>
            </a:r>
            <a:r>
              <a:rPr lang="en-US" altLang="ja-JP" sz="1600" smtClean="0"/>
              <a:t>CO</a:t>
            </a:r>
            <a:r>
              <a:rPr lang="ja-JP" altLang="en-US" sz="1600" smtClean="0"/>
              <a:t>リガンドが結合した状態（</a:t>
            </a:r>
            <a:r>
              <a:rPr lang="en-US" altLang="ja-JP" sz="1600" smtClean="0"/>
              <a:t>R</a:t>
            </a:r>
            <a:r>
              <a:rPr lang="ja-JP" altLang="en-US" sz="1600" smtClean="0"/>
              <a:t>構造）と</a:t>
            </a: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ja-JP" altLang="en-US" sz="1600" smtClean="0"/>
              <a:t>　　リガンドが無い状態（</a:t>
            </a:r>
            <a:r>
              <a:rPr lang="en-US" altLang="ja-JP" sz="1600" smtClean="0"/>
              <a:t>T</a:t>
            </a:r>
            <a:r>
              <a:rPr lang="ja-JP" altLang="en-US" sz="1600" smtClean="0"/>
              <a:t>構造）の間の微小な変化を算出したい。</a:t>
            </a:r>
            <a:endParaRPr lang="en-US" altLang="ja-JP" sz="1600" smtClean="0"/>
          </a:p>
          <a:p>
            <a:r>
              <a:rPr kumimoji="1" lang="ja-JP" altLang="en-US" sz="1600"/>
              <a:t>　</a:t>
            </a:r>
            <a:r>
              <a:rPr kumimoji="1" lang="ja-JP" altLang="en-US" sz="1600" smtClean="0"/>
              <a:t>　</a:t>
            </a:r>
            <a:r>
              <a:rPr kumimoji="1" lang="en-US" altLang="ja-JP" sz="1600" smtClean="0"/>
              <a:t>-</a:t>
            </a:r>
            <a:r>
              <a:rPr lang="ja-JP" altLang="en-US" sz="1600"/>
              <a:t> </a:t>
            </a:r>
            <a:r>
              <a:rPr lang="ja-JP" altLang="en-US" sz="1600" smtClean="0"/>
              <a:t>リガンド結合状態 → リガンド解離（第一摂動） → リガンド削除（第二摂動）</a:t>
            </a:r>
            <a:endParaRPr kumimoji="1" lang="ja-JP" altLang="en-US" sz="1600"/>
          </a:p>
        </p:txBody>
      </p:sp>
      <p:sp>
        <p:nvSpPr>
          <p:cNvPr id="7" name="角丸四角形 6"/>
          <p:cNvSpPr/>
          <p:nvPr/>
        </p:nvSpPr>
        <p:spPr>
          <a:xfrm>
            <a:off x="2214546" y="2558473"/>
            <a:ext cx="6715172" cy="1143008"/>
          </a:xfrm>
          <a:prstGeom prst="roundRect">
            <a:avLst>
              <a:gd name="adj" fmla="val 7778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000232" y="2344159"/>
            <a:ext cx="6715172" cy="1143008"/>
          </a:xfrm>
          <a:prstGeom prst="roundRect">
            <a:avLst>
              <a:gd name="adj" fmla="val 7778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928794" y="2272721"/>
            <a:ext cx="6715172" cy="1143008"/>
          </a:xfrm>
          <a:prstGeom prst="roundRect">
            <a:avLst>
              <a:gd name="adj" fmla="val 7778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928662" y="4857760"/>
            <a:ext cx="6143668" cy="1714512"/>
          </a:xfrm>
          <a:prstGeom prst="roundRect">
            <a:avLst>
              <a:gd name="adj" fmla="val 9445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71472" y="4500570"/>
            <a:ext cx="6143668" cy="1714512"/>
          </a:xfrm>
          <a:prstGeom prst="roundRect">
            <a:avLst>
              <a:gd name="adj" fmla="val 8889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57158" y="4357694"/>
            <a:ext cx="6143668" cy="1714512"/>
          </a:xfrm>
          <a:prstGeom prst="roundRect">
            <a:avLst>
              <a:gd name="adj" fmla="val 7778"/>
            </a:avLst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35" idx="2"/>
            <a:endCxn id="17" idx="0"/>
          </p:cNvCxnSpPr>
          <p:nvPr/>
        </p:nvCxnSpPr>
        <p:spPr>
          <a:xfrm rot="5400000">
            <a:off x="6393669" y="3558605"/>
            <a:ext cx="57150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142844" y="2163183"/>
            <a:ext cx="1500198" cy="150019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sz="1400" smtClean="0">
                <a:solidFill>
                  <a:srgbClr val="CC3399"/>
                </a:solidFill>
                <a:latin typeface="Helvetica" pitchFamily="34" charset="0"/>
                <a:ea typeface="HG創英角ｺﾞｼｯｸUB" pitchFamily="49" charset="-128"/>
              </a:rPr>
              <a:t>４量体結晶構造</a:t>
            </a:r>
            <a:endParaRPr lang="en-US" altLang="ja-JP" sz="1400" smtClean="0">
              <a:solidFill>
                <a:srgbClr val="CC3399"/>
              </a:solidFill>
              <a:latin typeface="Helvetica" pitchFamily="34" charset="0"/>
              <a:ea typeface="HG創英角ｺﾞｼｯｸUB" pitchFamily="49" charset="-128"/>
            </a:endParaRPr>
          </a:p>
          <a:p>
            <a:pPr algn="ctr"/>
            <a:r>
              <a:rPr lang="ja-JP" altLang="en-US" sz="1200" smtClean="0">
                <a:solidFill>
                  <a:schemeClr val="tx1"/>
                </a:solidFill>
                <a:latin typeface="Helvetica" pitchFamily="34" charset="0"/>
                <a:ea typeface="HG創英角ｺﾞｼｯｸUB" pitchFamily="49" charset="-128"/>
              </a:rPr>
              <a:t>単量体を抜き出す</a:t>
            </a:r>
            <a:endParaRPr lang="en-US" altLang="ja-JP" sz="1200" smtClean="0">
              <a:solidFill>
                <a:schemeClr val="tx1"/>
              </a:solidFill>
              <a:latin typeface="Helvetica" pitchFamily="34" charset="0"/>
              <a:ea typeface="HG創英角ｺﾞｼｯｸUB" pitchFamily="49" charset="-128"/>
            </a:endParaRPr>
          </a:p>
          <a:p>
            <a:pPr algn="ctr"/>
            <a:r>
              <a:rPr lang="ja-JP" altLang="en-US" sz="120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水溶媒を配置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071802" y="2325109"/>
            <a:ext cx="1714512" cy="50006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1200">
                <a:latin typeface="HG創英角ｺﾞｼｯｸUB" pitchFamily="49" charset="-128"/>
                <a:ea typeface="HG創英角ｺﾞｼｯｸUB" pitchFamily="49" charset="-128"/>
              </a:rPr>
              <a:t>平衡化</a:t>
            </a:r>
            <a:r>
              <a:rPr lang="ja-JP" altLang="en-US" sz="1200" smtClean="0">
                <a:latin typeface="HG創英角ｺﾞｼｯｸUB" pitchFamily="49" charset="-128"/>
                <a:ea typeface="HG創英角ｺﾞｼｯｸUB" pitchFamily="49" charset="-128"/>
              </a:rPr>
              <a:t>ＭＤ </a:t>
            </a:r>
            <a:endParaRPr lang="en-US" altLang="ja-JP" sz="1200" smtClean="0"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en-US" altLang="ja-JP" sz="1200" smtClean="0">
                <a:latin typeface="HG創英角ｺﾞｼｯｸUB" pitchFamily="49" charset="-128"/>
                <a:ea typeface="HG創英角ｺﾞｼｯｸUB" pitchFamily="49" charset="-128"/>
              </a:rPr>
              <a:t>5000ps</a:t>
            </a:r>
            <a:endParaRPr lang="en-US" altLang="ja-JP" sz="1200"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1100" smtClean="0">
                <a:solidFill>
                  <a:srgbClr val="00B050"/>
                </a:solidFill>
                <a:latin typeface="HG創英角ｺﾞｼｯｸUB" pitchFamily="49" charset="-128"/>
                <a:ea typeface="HG創英角ｺﾞｼｯｸUB" pitchFamily="49" charset="-128"/>
              </a:rPr>
              <a:t>ＮＰＴ一定</a:t>
            </a:r>
            <a:endParaRPr lang="ja-JP" altLang="en-US" sz="1100">
              <a:solidFill>
                <a:srgbClr val="00B05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357818" y="2306059"/>
            <a:ext cx="3143272" cy="50006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1600" smtClean="0">
                <a:solidFill>
                  <a:schemeClr val="accent3"/>
                </a:solidFill>
                <a:latin typeface="HG創英角ｺﾞｼｯｸUB" pitchFamily="49" charset="-128"/>
                <a:ea typeface="HG創英角ｺﾞｼｯｸUB" pitchFamily="49" charset="-128"/>
              </a:rPr>
              <a:t>サンプリングＭＤ </a:t>
            </a:r>
            <a:r>
              <a:rPr lang="en-US" altLang="ja-JP" sz="1600" smtClean="0">
                <a:latin typeface="HG創英角ｺﾞｼｯｸUB" pitchFamily="49" charset="-128"/>
                <a:ea typeface="HG創英角ｺﾞｼｯｸUB" pitchFamily="49" charset="-128"/>
              </a:rPr>
              <a:t>5000ps</a:t>
            </a:r>
            <a:endParaRPr lang="en-US" altLang="ja-JP" sz="1600"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1400">
                <a:solidFill>
                  <a:srgbClr val="00B050"/>
                </a:solidFill>
                <a:latin typeface="HG創英角ｺﾞｼｯｸUB" pitchFamily="49" charset="-128"/>
                <a:ea typeface="HG創英角ｺﾞｼｯｸUB" pitchFamily="49" charset="-128"/>
              </a:rPr>
              <a:t>ＮＰＴ</a:t>
            </a:r>
            <a:r>
              <a:rPr lang="ja-JP" altLang="en-US" sz="1400" smtClean="0">
                <a:solidFill>
                  <a:srgbClr val="00B050"/>
                </a:solidFill>
                <a:latin typeface="HG創英角ｺﾞｼｯｸUB" pitchFamily="49" charset="-128"/>
                <a:ea typeface="HG創英角ｺﾞｼｯｸUB" pitchFamily="49" charset="-128"/>
              </a:rPr>
              <a:t>一定　</a:t>
            </a:r>
            <a:r>
              <a:rPr lang="en-US" altLang="ja-JP" sz="140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50</a:t>
            </a:r>
            <a:r>
              <a:rPr lang="en-US" altLang="ja-JP" sz="1400" smtClean="0">
                <a:latin typeface="HGP創英角ｺﾞｼｯｸUB" pitchFamily="50" charset="-128"/>
                <a:ea typeface="HGP創英角ｺﾞｼｯｸUB" pitchFamily="50" charset="-128"/>
              </a:rPr>
              <a:t>ps</a:t>
            </a:r>
            <a:r>
              <a:rPr lang="ja-JP" altLang="en-US" sz="1400">
                <a:latin typeface="HGP創英角ｺﾞｼｯｸUB" pitchFamily="50" charset="-128"/>
                <a:ea typeface="HGP創英角ｺﾞｼｯｸUB" pitchFamily="50" charset="-128"/>
              </a:rPr>
              <a:t>毎に平衡構造を</a:t>
            </a:r>
            <a:r>
              <a:rPr lang="ja-JP" altLang="en-US" sz="1400" smtClean="0">
                <a:latin typeface="HGP創英角ｺﾞｼｯｸUB" pitchFamily="50" charset="-128"/>
                <a:ea typeface="HGP創英角ｺﾞｼｯｸUB" pitchFamily="50" charset="-128"/>
              </a:rPr>
              <a:t>出力</a:t>
            </a:r>
            <a:endParaRPr lang="ja-JP" altLang="en-US" sz="1400">
              <a:solidFill>
                <a:srgbClr val="00B05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15074" y="3844357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smtClean="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計</a:t>
            </a:r>
            <a:r>
              <a:rPr lang="ja-JP" altLang="en-US" sz="140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en-US" altLang="ja-JP" sz="1400" smtClean="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00</a:t>
            </a:r>
            <a:r>
              <a:rPr lang="ja-JP" altLang="en-US" sz="1400" smtClean="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個</a:t>
            </a:r>
            <a:r>
              <a:rPr lang="en-US" altLang="ja-JP" sz="1400" smtClean="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×</a:t>
            </a:r>
            <a:r>
              <a:rPr lang="ja-JP" altLang="en-US" sz="1400" smtClean="0">
                <a:solidFill>
                  <a:srgbClr val="00B0F0"/>
                </a:solidFill>
                <a:latin typeface="HGP創英角ｺﾞｼｯｸUB" pitchFamily="50" charset="-128"/>
                <a:ea typeface="HGP創英角ｺﾞｼｯｸUB" pitchFamily="50" charset="-128"/>
              </a:rPr>
              <a:t>６本</a:t>
            </a:r>
            <a:endParaRPr kumimoji="1" lang="ja-JP" altLang="en-US" sz="1400">
              <a:solidFill>
                <a:srgbClr val="00B0F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58016" y="2949001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/>
              <a:t>・・・</a:t>
            </a:r>
            <a:endParaRPr kumimoji="1" lang="ja-JP" altLang="en-US" sz="2000"/>
          </a:p>
        </p:txBody>
      </p:sp>
      <p:sp>
        <p:nvSpPr>
          <p:cNvPr id="19" name="円/楕円 18"/>
          <p:cNvSpPr/>
          <p:nvPr/>
        </p:nvSpPr>
        <p:spPr>
          <a:xfrm>
            <a:off x="5167317" y="3020439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3009889" y="2825175"/>
            <a:ext cx="1895488" cy="19050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4929190" y="2806125"/>
            <a:ext cx="3143272" cy="2143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屈折矢印 21"/>
          <p:cNvSpPr/>
          <p:nvPr/>
        </p:nvSpPr>
        <p:spPr>
          <a:xfrm rot="5400000">
            <a:off x="5000627" y="3020440"/>
            <a:ext cx="142878" cy="142875"/>
          </a:xfrm>
          <a:prstGeom prst="bentUpArrow">
            <a:avLst>
              <a:gd name="adj1" fmla="val 8841"/>
              <a:gd name="adj2" fmla="val 25000"/>
              <a:gd name="adj3" fmla="val 23888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643570" y="3020440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屈折矢印 23"/>
          <p:cNvSpPr/>
          <p:nvPr/>
        </p:nvSpPr>
        <p:spPr>
          <a:xfrm rot="5400000">
            <a:off x="5476880" y="3020441"/>
            <a:ext cx="142878" cy="142875"/>
          </a:xfrm>
          <a:prstGeom prst="bentUpArrow">
            <a:avLst>
              <a:gd name="adj1" fmla="val 8841"/>
              <a:gd name="adj2" fmla="val 25000"/>
              <a:gd name="adj3" fmla="val 23888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6115061" y="3029963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屈折矢印 25"/>
          <p:cNvSpPr/>
          <p:nvPr/>
        </p:nvSpPr>
        <p:spPr>
          <a:xfrm rot="5400000">
            <a:off x="5948371" y="3029964"/>
            <a:ext cx="142878" cy="142875"/>
          </a:xfrm>
          <a:prstGeom prst="bentUpArrow">
            <a:avLst>
              <a:gd name="adj1" fmla="val 8841"/>
              <a:gd name="adj2" fmla="val 25000"/>
              <a:gd name="adj3" fmla="val 23888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591314" y="3029964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屈折矢印 27"/>
          <p:cNvSpPr/>
          <p:nvPr/>
        </p:nvSpPr>
        <p:spPr>
          <a:xfrm rot="5400000">
            <a:off x="6424624" y="3029965"/>
            <a:ext cx="142878" cy="142875"/>
          </a:xfrm>
          <a:prstGeom prst="bentUpArrow">
            <a:avLst>
              <a:gd name="adj1" fmla="val 8841"/>
              <a:gd name="adj2" fmla="val 25000"/>
              <a:gd name="adj3" fmla="val 23888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7667647" y="3029965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屈折矢印 29"/>
          <p:cNvSpPr/>
          <p:nvPr/>
        </p:nvSpPr>
        <p:spPr>
          <a:xfrm rot="5400000">
            <a:off x="7500957" y="3029966"/>
            <a:ext cx="142878" cy="142875"/>
          </a:xfrm>
          <a:prstGeom prst="bentUpArrow">
            <a:avLst>
              <a:gd name="adj1" fmla="val 8841"/>
              <a:gd name="adj2" fmla="val 25000"/>
              <a:gd name="adj3" fmla="val 23888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8143900" y="3029966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屈折矢印 31"/>
          <p:cNvSpPr/>
          <p:nvPr/>
        </p:nvSpPr>
        <p:spPr>
          <a:xfrm rot="5400000">
            <a:off x="7977210" y="3029967"/>
            <a:ext cx="142878" cy="142875"/>
          </a:xfrm>
          <a:prstGeom prst="bentUpArrow">
            <a:avLst>
              <a:gd name="adj1" fmla="val 8841"/>
              <a:gd name="adj2" fmla="val 25000"/>
              <a:gd name="adj3" fmla="val 23888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42910" y="5357826"/>
            <a:ext cx="21431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>
            <a:off x="1857356" y="5786454"/>
            <a:ext cx="1643074" cy="14287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4929190" y="2987101"/>
            <a:ext cx="3500462" cy="285752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15206" y="3844357"/>
            <a:ext cx="171451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smtClean="0">
                <a:solidFill>
                  <a:schemeClr val="accent3"/>
                </a:solidFill>
                <a:latin typeface="HGS創英角ｺﾞｼｯｸUB" pitchFamily="50" charset="-128"/>
                <a:ea typeface="HGS創英角ｺﾞｼｯｸUB" pitchFamily="50" charset="-128"/>
              </a:rPr>
              <a:t>合計</a:t>
            </a:r>
            <a:r>
              <a:rPr kumimoji="1" lang="en-US" altLang="ja-JP" sz="1600" smtClean="0">
                <a:solidFill>
                  <a:schemeClr val="accent3"/>
                </a:solidFill>
                <a:latin typeface="HGS創英角ｺﾞｼｯｸUB" pitchFamily="50" charset="-128"/>
                <a:ea typeface="HGS創英角ｺﾞｼｯｸUB" pitchFamily="50" charset="-128"/>
              </a:rPr>
              <a:t>600</a:t>
            </a:r>
            <a:r>
              <a:rPr lang="ja-JP" altLang="en-US" sz="1600" smtClean="0">
                <a:solidFill>
                  <a:schemeClr val="accent3"/>
                </a:solidFill>
                <a:latin typeface="HGS創英角ｺﾞｼｯｸUB" pitchFamily="50" charset="-128"/>
                <a:ea typeface="HGS創英角ｺﾞｼｯｸUB" pitchFamily="50" charset="-128"/>
              </a:rPr>
              <a:t>個の</a:t>
            </a:r>
            <a:r>
              <a:rPr lang="en-US" altLang="ja-JP" sz="1600" smtClean="0">
                <a:solidFill>
                  <a:schemeClr val="accent3"/>
                </a:solidFill>
                <a:latin typeface="HGS創英角ｺﾞｼｯｸUB" pitchFamily="50" charset="-128"/>
                <a:ea typeface="HGS創英角ｺﾞｼｯｸUB" pitchFamily="50" charset="-128"/>
              </a:rPr>
              <a:t/>
            </a:r>
            <a:br>
              <a:rPr lang="en-US" altLang="ja-JP" sz="1600" smtClean="0">
                <a:solidFill>
                  <a:schemeClr val="accent3"/>
                </a:solidFill>
                <a:latin typeface="HGS創英角ｺﾞｼｯｸUB" pitchFamily="50" charset="-128"/>
                <a:ea typeface="HGS創英角ｺﾞｼｯｸUB" pitchFamily="50" charset="-128"/>
              </a:rPr>
            </a:br>
            <a:r>
              <a:rPr lang="ja-JP" altLang="en-US" sz="1600" smtClean="0">
                <a:solidFill>
                  <a:schemeClr val="accent3"/>
                </a:solidFill>
                <a:latin typeface="HGS創英角ｺﾞｼｯｸUB" pitchFamily="50" charset="-128"/>
                <a:ea typeface="HGS創英角ｺﾞｼｯｸUB" pitchFamily="50" charset="-128"/>
              </a:rPr>
              <a:t>平衡構造を生成</a:t>
            </a:r>
            <a:endParaRPr kumimoji="1" lang="en-US" altLang="ja-JP" sz="1600" smtClean="0">
              <a:solidFill>
                <a:schemeClr val="accent3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7" name="右矢印 36"/>
          <p:cNvSpPr/>
          <p:nvPr/>
        </p:nvSpPr>
        <p:spPr>
          <a:xfrm>
            <a:off x="1857356" y="5000636"/>
            <a:ext cx="1643074" cy="18097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>
            <a:stCxn id="33" idx="6"/>
            <a:endCxn id="37" idx="1"/>
          </p:cNvCxnSpPr>
          <p:nvPr/>
        </p:nvCxnSpPr>
        <p:spPr>
          <a:xfrm flipV="1">
            <a:off x="857224" y="5091124"/>
            <a:ext cx="1000132" cy="373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33" idx="6"/>
            <a:endCxn id="34" idx="1"/>
          </p:cNvCxnSpPr>
          <p:nvPr/>
        </p:nvCxnSpPr>
        <p:spPr>
          <a:xfrm>
            <a:off x="857224" y="5464983"/>
            <a:ext cx="1000132" cy="392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1928794" y="4643446"/>
            <a:ext cx="1500198" cy="3571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accent2"/>
                </a:solidFill>
                <a:latin typeface="HG創英角ｺﾞｼｯｸUB" pitchFamily="49" charset="-128"/>
                <a:ea typeface="HG創英角ｺﾞｼｯｸUB" pitchFamily="49" charset="-128"/>
              </a:rPr>
              <a:t>摂動ＭＤ </a:t>
            </a:r>
            <a:r>
              <a:rPr lang="en-US" altLang="ja-JP" sz="140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100ps</a:t>
            </a:r>
          </a:p>
          <a:p>
            <a:pPr algn="ctr"/>
            <a:r>
              <a:rPr lang="ja-JP" altLang="en-US" sz="1200" smtClean="0">
                <a:solidFill>
                  <a:srgbClr val="00B050"/>
                </a:solidFill>
                <a:latin typeface="HG創英角ｺﾞｼｯｸUB" pitchFamily="49" charset="-128"/>
                <a:ea typeface="HG創英角ｺﾞｼｯｸUB" pitchFamily="49" charset="-128"/>
              </a:rPr>
              <a:t>ＮＶＥ一定</a:t>
            </a:r>
            <a:endParaRPr lang="ja-JP" altLang="en-US" sz="1200">
              <a:solidFill>
                <a:srgbClr val="00B05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785918" y="5429264"/>
            <a:ext cx="1785950" cy="3571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ja-JP" altLang="en-US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非摂動ＭＤ </a:t>
            </a:r>
            <a:r>
              <a:rPr lang="en-US" altLang="ja-JP" sz="140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100ps</a:t>
            </a:r>
          </a:p>
          <a:p>
            <a:pPr algn="ctr"/>
            <a:r>
              <a:rPr lang="ja-JP" altLang="en-US" sz="1200" smtClean="0">
                <a:solidFill>
                  <a:srgbClr val="00B050"/>
                </a:solidFill>
                <a:latin typeface="HG創英角ｺﾞｼｯｸUB" pitchFamily="49" charset="-128"/>
                <a:ea typeface="HG創英角ｺﾞｼｯｸUB" pitchFamily="49" charset="-128"/>
              </a:rPr>
              <a:t>ＮＶＥ一定</a:t>
            </a:r>
            <a:endParaRPr lang="ja-JP" altLang="en-US" sz="1400" smtClean="0">
              <a:solidFill>
                <a:srgbClr val="00B05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2" name="稲妻 41"/>
          <p:cNvSpPr/>
          <p:nvPr/>
        </p:nvSpPr>
        <p:spPr>
          <a:xfrm>
            <a:off x="1000100" y="4929198"/>
            <a:ext cx="214314" cy="357190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357158" y="4572008"/>
            <a:ext cx="1571636" cy="3571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摂動</a:t>
            </a:r>
            <a:r>
              <a:rPr lang="en-US" altLang="ja-JP" sz="1200" smtClean="0">
                <a:solidFill>
                  <a:schemeClr val="accent6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/>
            </a:r>
            <a:br>
              <a:rPr lang="en-US" altLang="ja-JP" sz="1200" smtClean="0">
                <a:solidFill>
                  <a:schemeClr val="accent6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</a:br>
            <a:r>
              <a:rPr lang="ja-JP" altLang="en-US" sz="1200" smtClean="0">
                <a:solidFill>
                  <a:schemeClr val="accent6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（リガンド光解離）</a:t>
            </a:r>
            <a:endParaRPr lang="ja-JP" altLang="en-US" sz="1200">
              <a:solidFill>
                <a:schemeClr val="accent6">
                  <a:lumMod val="7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7143768" y="6176982"/>
            <a:ext cx="1714512" cy="3572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ja-JP" sz="160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×</a:t>
            </a:r>
            <a:r>
              <a:rPr lang="ja-JP" altLang="en-US" sz="160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160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600</a:t>
            </a:r>
            <a:r>
              <a:rPr lang="ja-JP" altLang="en-US" sz="160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組</a:t>
            </a:r>
            <a:endParaRPr lang="ja-JP" altLang="en-US" sz="1600">
              <a:solidFill>
                <a:schemeClr val="accent5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 rot="2700000">
            <a:off x="510741" y="6064284"/>
            <a:ext cx="65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>
                <a:solidFill>
                  <a:schemeClr val="accent5"/>
                </a:solidFill>
              </a:rPr>
              <a:t>・・・</a:t>
            </a:r>
            <a:endParaRPr kumimoji="1" lang="ja-JP" altLang="en-US">
              <a:solidFill>
                <a:schemeClr val="accent5"/>
              </a:solidFill>
            </a:endParaRPr>
          </a:p>
        </p:txBody>
      </p:sp>
      <p:cxnSp>
        <p:nvCxnSpPr>
          <p:cNvPr id="46" name="直線矢印コネクタ 45"/>
          <p:cNvCxnSpPr>
            <a:stCxn id="14" idx="6"/>
            <a:endCxn id="47" idx="1"/>
          </p:cNvCxnSpPr>
          <p:nvPr/>
        </p:nvCxnSpPr>
        <p:spPr>
          <a:xfrm>
            <a:off x="1643042" y="2913282"/>
            <a:ext cx="642942" cy="2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右矢印 46"/>
          <p:cNvSpPr/>
          <p:nvPr/>
        </p:nvSpPr>
        <p:spPr>
          <a:xfrm>
            <a:off x="2285984" y="2815650"/>
            <a:ext cx="714380" cy="20002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928794" y="2244146"/>
            <a:ext cx="1285884" cy="64294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1200" smtClean="0">
                <a:latin typeface="HG創英角ｺﾞｼｯｸUB" pitchFamily="49" charset="-128"/>
                <a:ea typeface="HG創英角ｺﾞｼｯｸUB" pitchFamily="49" charset="-128"/>
              </a:rPr>
              <a:t>溶媒平衡化ＭＤ </a:t>
            </a:r>
            <a:r>
              <a:rPr lang="en-US" altLang="ja-JP" sz="1200" smtClean="0">
                <a:latin typeface="HG創英角ｺﾞｼｯｸUB" pitchFamily="49" charset="-128"/>
                <a:ea typeface="HG創英角ｺﾞｼｯｸUB" pitchFamily="49" charset="-128"/>
              </a:rPr>
              <a:t/>
            </a:r>
            <a:br>
              <a:rPr lang="en-US" altLang="ja-JP" sz="1200" smtClean="0">
                <a:latin typeface="HG創英角ｺﾞｼｯｸUB" pitchFamily="49" charset="-128"/>
                <a:ea typeface="HG創英角ｺﾞｼｯｸUB" pitchFamily="49" charset="-128"/>
              </a:rPr>
            </a:br>
            <a:r>
              <a:rPr lang="en-US" altLang="ja-JP" sz="1200" smtClean="0">
                <a:latin typeface="HG創英角ｺﾞｼｯｸUB" pitchFamily="49" charset="-128"/>
                <a:ea typeface="HG創英角ｺﾞｼｯｸUB" pitchFamily="49" charset="-128"/>
              </a:rPr>
              <a:t>100ps</a:t>
            </a:r>
            <a:endParaRPr lang="en-US" altLang="ja-JP" sz="1200"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ja-JP" altLang="en-US" sz="1100" smtClean="0">
                <a:solidFill>
                  <a:srgbClr val="00B050"/>
                </a:solidFill>
                <a:latin typeface="HG創英角ｺﾞｼｯｸUB" pitchFamily="49" charset="-128"/>
                <a:ea typeface="HG創英角ｺﾞｼｯｸUB" pitchFamily="49" charset="-128"/>
              </a:rPr>
              <a:t>ＮＰＴ一定</a:t>
            </a:r>
            <a:endParaRPr lang="ja-JP" altLang="en-US" sz="1100">
              <a:solidFill>
                <a:srgbClr val="00B05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 rot="2700000">
            <a:off x="1870114" y="3554205"/>
            <a:ext cx="655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smtClean="0">
                <a:solidFill>
                  <a:schemeClr val="accent5"/>
                </a:solidFill>
              </a:rPr>
              <a:t>・・・</a:t>
            </a:r>
            <a:endParaRPr kumimoji="1" lang="ja-JP" altLang="en-US" sz="1100">
              <a:solidFill>
                <a:schemeClr val="accent5"/>
              </a:solidFill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1142976" y="3487167"/>
            <a:ext cx="1214446" cy="7143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異なる</a:t>
            </a:r>
            <a:r>
              <a:rPr lang="en-US" altLang="ja-JP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/>
            </a:r>
            <a:br>
              <a:rPr lang="en-US" altLang="ja-JP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</a:br>
            <a:r>
              <a:rPr lang="ja-JP" altLang="en-US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初期速度</a:t>
            </a:r>
            <a:endParaRPr lang="en-US" altLang="ja-JP" sz="1400" smtClean="0">
              <a:solidFill>
                <a:schemeClr val="tx2">
                  <a:lumMod val="60000"/>
                  <a:lumOff val="40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algn="ctr"/>
            <a:r>
              <a:rPr lang="en-US" altLang="ja-JP" sz="1400" smtClean="0">
                <a:solidFill>
                  <a:schemeClr val="tx2">
                    <a:lumMod val="60000"/>
                    <a:lumOff val="4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×</a:t>
            </a:r>
            <a:r>
              <a:rPr lang="ja-JP" alt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６</a:t>
            </a:r>
            <a:endParaRPr lang="ja-JP" altLang="en-US" sz="1200">
              <a:solidFill>
                <a:schemeClr val="tx2">
                  <a:lumMod val="60000"/>
                  <a:lumOff val="40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3571868" y="5000636"/>
            <a:ext cx="2928958" cy="18097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4214810" y="4643446"/>
            <a:ext cx="1500198" cy="3571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accent2"/>
                </a:solidFill>
                <a:latin typeface="HG創英角ｺﾞｼｯｸUB" pitchFamily="49" charset="-128"/>
                <a:ea typeface="HG創英角ｺﾞｼｯｸUB" pitchFamily="49" charset="-128"/>
              </a:rPr>
              <a:t>第</a:t>
            </a:r>
            <a:r>
              <a:rPr lang="ja-JP" altLang="en-US" sz="1400">
                <a:solidFill>
                  <a:schemeClr val="accent2"/>
                </a:solidFill>
                <a:latin typeface="HG創英角ｺﾞｼｯｸUB" pitchFamily="49" charset="-128"/>
                <a:ea typeface="HG創英角ｺﾞｼｯｸUB" pitchFamily="49" charset="-128"/>
              </a:rPr>
              <a:t>２</a:t>
            </a:r>
            <a:r>
              <a:rPr lang="ja-JP" altLang="en-US" sz="1400" smtClean="0">
                <a:solidFill>
                  <a:schemeClr val="accent2"/>
                </a:solidFill>
                <a:latin typeface="HG創英角ｺﾞｼｯｸUB" pitchFamily="49" charset="-128"/>
                <a:ea typeface="HG創英角ｺﾞｼｯｸUB" pitchFamily="49" charset="-128"/>
              </a:rPr>
              <a:t>摂動ＭＤ </a:t>
            </a:r>
            <a:r>
              <a:rPr lang="en-US" altLang="ja-JP" sz="140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2</a:t>
            </a:r>
            <a:r>
              <a:rPr lang="en-US" altLang="ja-JP" sz="140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00ps</a:t>
            </a:r>
          </a:p>
          <a:p>
            <a:pPr algn="ctr"/>
            <a:r>
              <a:rPr lang="ja-JP" altLang="en-US" sz="1200" smtClean="0">
                <a:solidFill>
                  <a:srgbClr val="00B050"/>
                </a:solidFill>
                <a:latin typeface="HG創英角ｺﾞｼｯｸUB" pitchFamily="49" charset="-128"/>
                <a:ea typeface="HG創英角ｺﾞｼｯｸUB" pitchFamily="49" charset="-128"/>
              </a:rPr>
              <a:t>ＮＶＥ一定</a:t>
            </a:r>
            <a:endParaRPr lang="ja-JP" altLang="en-US" sz="1200">
              <a:solidFill>
                <a:srgbClr val="00B05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3" name="稲妻 52"/>
          <p:cNvSpPr/>
          <p:nvPr/>
        </p:nvSpPr>
        <p:spPr>
          <a:xfrm flipH="1" flipV="1">
            <a:off x="3500430" y="5143512"/>
            <a:ext cx="285752" cy="357190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3643306" y="5286388"/>
            <a:ext cx="1571636" cy="3571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第</a:t>
            </a:r>
            <a:r>
              <a:rPr lang="ja-JP" altLang="en-US" sz="1400">
                <a:solidFill>
                  <a:schemeClr val="accent6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２</a:t>
            </a:r>
            <a:r>
              <a:rPr lang="ja-JP" altLang="en-US" sz="1400" smtClean="0">
                <a:solidFill>
                  <a:schemeClr val="accent6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摂動</a:t>
            </a:r>
            <a:r>
              <a:rPr lang="en-US" altLang="ja-JP" sz="1200" smtClean="0">
                <a:solidFill>
                  <a:schemeClr val="accent6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/>
            </a:r>
            <a:br>
              <a:rPr lang="en-US" altLang="ja-JP" sz="1200" smtClean="0">
                <a:solidFill>
                  <a:schemeClr val="accent6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</a:br>
            <a:r>
              <a:rPr lang="ja-JP" altLang="en-US" sz="1200" smtClean="0">
                <a:solidFill>
                  <a:schemeClr val="accent6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（リガンド削除）</a:t>
            </a:r>
            <a:endParaRPr lang="ja-JP" altLang="en-US" sz="1200">
              <a:solidFill>
                <a:schemeClr val="accent6">
                  <a:lumMod val="7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56" name="テキスト ボックス 13"/>
          <p:cNvSpPr txBox="1">
            <a:spLocks noChangeArrowheads="1"/>
          </p:cNvSpPr>
          <p:nvPr/>
        </p:nvSpPr>
        <p:spPr bwMode="auto">
          <a:xfrm>
            <a:off x="142875" y="64071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33AF6F6-A888-4504-A942-CFCD5A9EAD79}" type="slidenum">
              <a:rPr lang="en-US" altLang="ja-JP" sz="1400" smtClean="0">
                <a:latin typeface="Calibri" pitchFamily="34" charset="0"/>
              </a:rPr>
              <a:pPr/>
              <a:t>4</a:t>
            </a:fld>
            <a:r>
              <a:rPr lang="en-US" altLang="ja-JP" sz="1400" smtClean="0">
                <a:latin typeface="Calibri" pitchFamily="34" charset="0"/>
              </a:rPr>
              <a:t>/9</a:t>
            </a:r>
            <a:endParaRPr lang="en-US" altLang="ja-JP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/>
      <p:bldP spid="41" grpId="0"/>
      <p:bldP spid="42" grpId="0" animBg="1"/>
      <p:bldP spid="43" grpId="0"/>
      <p:bldP spid="44" grpId="0"/>
      <p:bldP spid="45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214313" y="130175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長時間</a:t>
            </a:r>
            <a:r>
              <a:rPr lang="en-US" altLang="ja-JP" sz="3200" smtClean="0">
                <a:latin typeface="HGP創英角ﾎﾟｯﾌﾟ体" pitchFamily="50" charset="-128"/>
                <a:ea typeface="HGP創英角ﾎﾟｯﾌﾟ体" pitchFamily="50" charset="-128"/>
              </a:rPr>
              <a:t>MD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から得られる時間平均物理量の誤差</a:t>
            </a:r>
            <a:endParaRPr lang="ja-JP" altLang="en-US" sz="32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2022854" y="3128982"/>
            <a:ext cx="779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37" y="1357332"/>
            <a:ext cx="22161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AutoShape 9"/>
          <p:cNvSpPr>
            <a:spLocks noChangeArrowheads="1"/>
          </p:cNvSpPr>
          <p:nvPr/>
        </p:nvSpPr>
        <p:spPr bwMode="auto">
          <a:xfrm>
            <a:off x="4724425" y="2009794"/>
            <a:ext cx="187325" cy="309563"/>
          </a:xfrm>
          <a:prstGeom prst="upArrow">
            <a:avLst>
              <a:gd name="adj1" fmla="val 50000"/>
              <a:gd name="adj2" fmla="val 41314"/>
            </a:avLst>
          </a:prstGeom>
          <a:solidFill>
            <a:srgbClr val="0000FF">
              <a:alpha val="20000"/>
            </a:srgbClr>
          </a:solidFill>
          <a:ln w="190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4568866" y="1501794"/>
            <a:ext cx="14319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FF"/>
                </a:solidFill>
                <a:latin typeface="HGS創英角ｺﾞｼｯｸUB" pitchFamily="50" charset="-128"/>
                <a:ea typeface="HGS創英角ｺﾞｼｯｸUB" pitchFamily="50" charset="-128"/>
              </a:rPr>
              <a:t>ＣＯ解離</a:t>
            </a:r>
          </a:p>
        </p:txBody>
      </p:sp>
      <p:grpSp>
        <p:nvGrpSpPr>
          <p:cNvPr id="60" name="グループ化 59"/>
          <p:cNvGrpSpPr/>
          <p:nvPr/>
        </p:nvGrpSpPr>
        <p:grpSpPr>
          <a:xfrm>
            <a:off x="570291" y="1379557"/>
            <a:ext cx="2228850" cy="2163762"/>
            <a:chOff x="713136" y="4244182"/>
            <a:chExt cx="2228850" cy="2163762"/>
          </a:xfrm>
        </p:grpSpPr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3136" y="4244182"/>
              <a:ext cx="221615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1429099" y="6007894"/>
              <a:ext cx="112077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/>
                <a:t>His93</a:t>
              </a:r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1286224" y="4507707"/>
              <a:ext cx="1120775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b="1"/>
                <a:t>CO</a:t>
              </a: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945036" y="5579269"/>
              <a:ext cx="996950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>
                  <a:solidFill>
                    <a:srgbClr val="008000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鉄原子</a:t>
              </a:r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 flipH="1" flipV="1">
              <a:off x="1967261" y="5293519"/>
              <a:ext cx="249238" cy="249238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6" name="AutoShape 20"/>
          <p:cNvSpPr>
            <a:spLocks noChangeArrowheads="1"/>
          </p:cNvSpPr>
          <p:nvPr/>
        </p:nvSpPr>
        <p:spPr bwMode="auto">
          <a:xfrm rot="1339244">
            <a:off x="28954" y="1612919"/>
            <a:ext cx="1431925" cy="434975"/>
          </a:xfrm>
          <a:prstGeom prst="rightArrow">
            <a:avLst>
              <a:gd name="adj1" fmla="val 50000"/>
              <a:gd name="adj2" fmla="val 82299"/>
            </a:avLst>
          </a:prstGeom>
          <a:solidFill>
            <a:srgbClr val="FFFF99">
              <a:alpha val="50195"/>
            </a:srgbClr>
          </a:solidFill>
          <a:ln w="190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sz="1600"/>
              <a:t>可視光吸収</a:t>
            </a:r>
          </a:p>
        </p:txBody>
      </p:sp>
      <p:sp>
        <p:nvSpPr>
          <p:cNvPr id="67" name="Line 5"/>
          <p:cNvSpPr>
            <a:spLocks noChangeShapeType="1"/>
          </p:cNvSpPr>
          <p:nvPr/>
        </p:nvSpPr>
        <p:spPr bwMode="auto">
          <a:xfrm flipV="1">
            <a:off x="2857519" y="2594003"/>
            <a:ext cx="1000132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2857519" y="1916132"/>
            <a:ext cx="1017574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リガンド</a:t>
            </a:r>
            <a:r>
              <a:rPr lang="en-US" altLang="ja-JP" sz="160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60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光解離</a:t>
            </a:r>
          </a:p>
        </p:txBody>
      </p:sp>
      <p:sp>
        <p:nvSpPr>
          <p:cNvPr id="69" name="Line 16"/>
          <p:cNvSpPr>
            <a:spLocks noChangeShapeType="1"/>
          </p:cNvSpPr>
          <p:nvPr/>
        </p:nvSpPr>
        <p:spPr bwMode="auto">
          <a:xfrm flipH="1">
            <a:off x="4930824" y="2428904"/>
            <a:ext cx="0" cy="285752"/>
          </a:xfrm>
          <a:prstGeom prst="line">
            <a:avLst/>
          </a:prstGeom>
          <a:noFill/>
          <a:ln w="41275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4857783" y="2571780"/>
            <a:ext cx="9969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smtClean="0">
                <a:solidFill>
                  <a:srgbClr val="008000"/>
                </a:solidFill>
                <a:latin typeface="HGS創英角ｺﾞｼｯｸUB" pitchFamily="50" charset="-128"/>
                <a:ea typeface="HGS創英角ｺﾞｼｯｸUB" pitchFamily="50" charset="-128"/>
              </a:rPr>
              <a:t>ドーム型への変形</a:t>
            </a:r>
            <a:endParaRPr lang="ja-JP" altLang="en-US" sz="1600">
              <a:solidFill>
                <a:srgbClr val="008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71" name="Rectangle 30"/>
          <p:cNvSpPr>
            <a:spLocks noChangeArrowheads="1"/>
          </p:cNvSpPr>
          <p:nvPr/>
        </p:nvSpPr>
        <p:spPr bwMode="auto">
          <a:xfrm>
            <a:off x="5929353" y="1379557"/>
            <a:ext cx="307180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 smtClean="0">
                <a:solidFill>
                  <a:srgbClr val="0000FF"/>
                </a:solidFill>
                <a:ea typeface="HG創英角ｺﾞｼｯｸUB" pitchFamily="49" charset="-128"/>
              </a:rPr>
              <a:t>ＣＯリガンド解離</a:t>
            </a:r>
            <a:endParaRPr lang="en-US" altLang="ja-JP" sz="2000" smtClean="0">
              <a:solidFill>
                <a:srgbClr val="0000FF"/>
              </a:solidFill>
              <a:ea typeface="HG創英角ｺﾞｼｯｸUB" pitchFamily="49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smtClean="0">
                <a:solidFill>
                  <a:schemeClr val="accent4"/>
                </a:solidFill>
                <a:ea typeface="HG創英角ｺﾞｼｯｸUB" pitchFamily="49" charset="-128"/>
              </a:rPr>
              <a:t>ヘムの変形</a:t>
            </a:r>
            <a:endParaRPr lang="en-US" altLang="ja-JP" sz="2000" smtClean="0">
              <a:solidFill>
                <a:schemeClr val="accent4"/>
              </a:solidFill>
              <a:ea typeface="HG創英角ｺﾞｼｯｸUB" pitchFamily="49" charset="-128"/>
            </a:endParaRPr>
          </a:p>
          <a:p>
            <a:pPr lvl="1"/>
            <a:r>
              <a:rPr lang="ja-JP" altLang="en-US" smtClean="0">
                <a:ea typeface="HG創英角ｺﾞｼｯｸUB" pitchFamily="49" charset="-128"/>
              </a:rPr>
              <a:t>６配位平面型</a:t>
            </a:r>
            <a:r>
              <a:rPr lang="en-US" altLang="ja-JP" smtClean="0">
                <a:ea typeface="HG創英角ｺﾞｼｯｸUB" pitchFamily="49" charset="-128"/>
              </a:rPr>
              <a:t/>
            </a:r>
            <a:br>
              <a:rPr lang="en-US" altLang="ja-JP" smtClean="0">
                <a:ea typeface="HG創英角ｺﾞｼｯｸUB" pitchFamily="49" charset="-128"/>
              </a:rPr>
            </a:br>
            <a:r>
              <a:rPr lang="ja-JP" altLang="en-US" smtClean="0">
                <a:ea typeface="HG創英角ｺﾞｼｯｸUB" pitchFamily="49" charset="-128"/>
              </a:rPr>
              <a:t>→５配位ドーム型</a:t>
            </a:r>
            <a:endParaRPr lang="en-US" altLang="ja-JP" smtClean="0">
              <a:ea typeface="HG創英角ｺﾞｼｯｸUB" pitchFamily="49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smtClean="0">
                <a:solidFill>
                  <a:srgbClr val="FF0000"/>
                </a:solidFill>
                <a:ea typeface="HG創英角ｺﾞｼｯｸUB" pitchFamily="49" charset="-128"/>
              </a:rPr>
              <a:t>ヘムの温度上昇</a:t>
            </a:r>
            <a:endParaRPr lang="en-US" altLang="ja-JP" sz="2000" smtClean="0">
              <a:solidFill>
                <a:srgbClr val="FF0000"/>
              </a:solidFill>
              <a:ea typeface="HG創英角ｺﾞｼｯｸUB" pitchFamily="49" charset="-128"/>
            </a:endParaRPr>
          </a:p>
          <a:p>
            <a:pPr lvl="1"/>
            <a:r>
              <a:rPr lang="ja-JP" altLang="en-US" smtClean="0">
                <a:ea typeface="HG創英角ｺﾞｼｯｸUB" pitchFamily="49" charset="-128"/>
              </a:rPr>
              <a:t>余剰振動エネルギーが蓄積される</a:t>
            </a:r>
            <a:endParaRPr lang="en-US" altLang="ja-JP" smtClean="0">
              <a:ea typeface="HG創英角ｺﾞｼｯｸUB" pitchFamily="49" charset="-128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929089" y="2236813"/>
            <a:ext cx="1785950" cy="25241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643337" y="1665309"/>
            <a:ext cx="9969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ヘム温度上昇</a:t>
            </a:r>
            <a:endParaRPr lang="ja-JP" altLang="en-US" sz="160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14282" y="100010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第一摂動（リガンド光解離）</a:t>
            </a:r>
            <a:endParaRPr kumimoji="1" lang="ja-JP" altLang="en-US"/>
          </a:p>
        </p:txBody>
      </p: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2022823" y="5986502"/>
            <a:ext cx="779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214852"/>
            <a:ext cx="22161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Line 5"/>
          <p:cNvSpPr>
            <a:spLocks noChangeShapeType="1"/>
          </p:cNvSpPr>
          <p:nvPr/>
        </p:nvSpPr>
        <p:spPr bwMode="auto">
          <a:xfrm flipV="1">
            <a:off x="2857488" y="5451523"/>
            <a:ext cx="1000132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7" name="Text Box 14"/>
          <p:cNvSpPr txBox="1">
            <a:spLocks noChangeArrowheads="1"/>
          </p:cNvSpPr>
          <p:nvPr/>
        </p:nvSpPr>
        <p:spPr bwMode="auto">
          <a:xfrm>
            <a:off x="2857488" y="4773652"/>
            <a:ext cx="1017574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リガンド</a:t>
            </a:r>
            <a:r>
              <a:rPr lang="en-US" altLang="ja-JP" sz="160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60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600">
                <a:latin typeface="HGP創英角ｺﾞｼｯｸUB" pitchFamily="50" charset="-128"/>
                <a:ea typeface="HGP創英角ｺﾞｼｯｸUB" pitchFamily="50" charset="-128"/>
              </a:rPr>
              <a:t>削除</a:t>
            </a:r>
            <a:endParaRPr lang="ja-JP" altLang="en-US" sz="16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14251" y="385762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第二摂動（リガンド削除）</a:t>
            </a:r>
            <a:endParaRPr kumimoji="1" lang="ja-JP" altLang="en-US"/>
          </a:p>
        </p:txBody>
      </p:sp>
      <p:pic>
        <p:nvPicPr>
          <p:cNvPr id="9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256"/>
            <a:ext cx="22161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円/楕円 94"/>
          <p:cNvSpPr/>
          <p:nvPr/>
        </p:nvSpPr>
        <p:spPr>
          <a:xfrm>
            <a:off x="4624388" y="4662496"/>
            <a:ext cx="428628" cy="357190"/>
          </a:xfrm>
          <a:prstGeom prst="ellipse">
            <a:avLst/>
          </a:prstGeom>
          <a:solidFill>
            <a:schemeClr val="bg1">
              <a:alpha val="9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Text Box 15"/>
          <p:cNvSpPr txBox="1">
            <a:spLocks noChangeArrowheads="1"/>
          </p:cNvSpPr>
          <p:nvPr/>
        </p:nvSpPr>
        <p:spPr bwMode="auto">
          <a:xfrm>
            <a:off x="4214810" y="4286256"/>
            <a:ext cx="171133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リガンド削除</a:t>
            </a:r>
            <a:endParaRPr lang="ja-JP" altLang="en-US" sz="160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97" name="Rectangle 30"/>
          <p:cNvSpPr>
            <a:spLocks noChangeArrowheads="1"/>
          </p:cNvSpPr>
          <p:nvPr/>
        </p:nvSpPr>
        <p:spPr bwMode="auto">
          <a:xfrm>
            <a:off x="5929322" y="4854371"/>
            <a:ext cx="3071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mtClean="0">
                <a:ea typeface="HG創英角ｺﾞｼｯｸUB" pitchFamily="49" charset="-128"/>
              </a:rPr>
              <a:t>ヘムポケットからリガンドが離脱した状態を再現</a:t>
            </a:r>
            <a:endParaRPr lang="en-US" altLang="ja-JP" smtClean="0">
              <a:ea typeface="HG創英角ｺﾞｼｯｸUB" pitchFamily="49" charset="-128"/>
            </a:endParaRPr>
          </a:p>
        </p:txBody>
      </p:sp>
      <p:sp>
        <p:nvSpPr>
          <p:cNvPr id="98" name="テキスト ボックス 13"/>
          <p:cNvSpPr txBox="1">
            <a:spLocks noChangeArrowheads="1"/>
          </p:cNvSpPr>
          <p:nvPr/>
        </p:nvSpPr>
        <p:spPr bwMode="auto">
          <a:xfrm>
            <a:off x="142875" y="64071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33AF6F6-A888-4504-A942-CFCD5A9EAD79}" type="slidenum">
              <a:rPr lang="en-US" altLang="ja-JP" sz="1400" smtClean="0">
                <a:latin typeface="Calibri" pitchFamily="34" charset="0"/>
              </a:rPr>
              <a:pPr/>
              <a:t>5</a:t>
            </a:fld>
            <a:r>
              <a:rPr lang="en-US" altLang="ja-JP" sz="1400" smtClean="0">
                <a:latin typeface="Calibri" pitchFamily="34" charset="0"/>
              </a:rPr>
              <a:t>/9</a:t>
            </a:r>
            <a:endParaRPr lang="en-US" altLang="ja-JP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9" grpId="0" animBg="1"/>
      <p:bldP spid="70" grpId="0"/>
      <p:bldP spid="72" grpId="0" animBg="1"/>
      <p:bldP spid="73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214313" y="130175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smtClean="0">
                <a:latin typeface="HGP創英角ﾎﾟｯﾌﾟ体" pitchFamily="50" charset="-128"/>
                <a:ea typeface="HGP創英角ﾎﾟｯﾌﾟ体" pitchFamily="50" charset="-128"/>
              </a:rPr>
              <a:t>Fe-N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間距離の変化（</a:t>
            </a:r>
            <a:r>
              <a:rPr lang="en-US" altLang="ja-JP" sz="3200" smtClean="0">
                <a:latin typeface="HGP創英角ﾎﾟｯﾌﾟ体" pitchFamily="50" charset="-128"/>
                <a:ea typeface="HGP創英角ﾎﾟｯﾌﾟ体" pitchFamily="50" charset="-128"/>
              </a:rPr>
              <a:t>10nsMD 6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本平均）</a:t>
            </a:r>
            <a:endParaRPr lang="ja-JP" altLang="en-US" sz="32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42984"/>
            <a:ext cx="6506637" cy="488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コネクタ 13"/>
          <p:cNvCxnSpPr/>
          <p:nvPr/>
        </p:nvCxnSpPr>
        <p:spPr>
          <a:xfrm rot="5400000">
            <a:off x="1638279" y="3643314"/>
            <a:ext cx="40005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1052488" y="1643050"/>
            <a:ext cx="2571768" cy="3714776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071538" y="1998652"/>
            <a:ext cx="2571768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671617" y="1685913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>
                <a:solidFill>
                  <a:schemeClr val="accent6">
                    <a:lumMod val="50000"/>
                  </a:schemeClr>
                </a:solidFill>
              </a:rPr>
              <a:t>平衡化</a:t>
            </a:r>
            <a:r>
              <a:rPr kumimoji="1" lang="en-US" altLang="ja-JP" smtClean="0">
                <a:solidFill>
                  <a:schemeClr val="accent6">
                    <a:lumMod val="50000"/>
                  </a:schemeClr>
                </a:solidFill>
              </a:rPr>
              <a:t>MD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72264" y="407194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smtClean="0"/>
              <a:t>有意な違い？</a:t>
            </a:r>
            <a:r>
              <a:rPr kumimoji="1" lang="en-US" altLang="ja-JP" sz="1600" b="1" smtClean="0"/>
              <a:t/>
            </a:r>
            <a:br>
              <a:rPr kumimoji="1" lang="en-US" altLang="ja-JP" sz="1600" b="1" smtClean="0"/>
            </a:br>
            <a:r>
              <a:rPr kumimoji="1" lang="ja-JP" altLang="en-US" sz="1600" b="1" smtClean="0"/>
              <a:t>それとも誤差？</a:t>
            </a:r>
            <a:endParaRPr kumimoji="1" lang="ja-JP" altLang="en-US" sz="1600" b="1"/>
          </a:p>
        </p:txBody>
      </p:sp>
      <p:cxnSp>
        <p:nvCxnSpPr>
          <p:cNvPr id="25" name="直線矢印コネクタ 24"/>
          <p:cNvCxnSpPr>
            <a:stCxn id="21" idx="1"/>
          </p:cNvCxnSpPr>
          <p:nvPr/>
        </p:nvCxnSpPr>
        <p:spPr>
          <a:xfrm rot="10800000">
            <a:off x="6286512" y="3286124"/>
            <a:ext cx="285752" cy="1078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stCxn id="21" idx="1"/>
          </p:cNvCxnSpPr>
          <p:nvPr/>
        </p:nvCxnSpPr>
        <p:spPr>
          <a:xfrm rot="10800000">
            <a:off x="6286512" y="3429000"/>
            <a:ext cx="285752" cy="9353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420" y="4786322"/>
            <a:ext cx="2571736" cy="175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928670"/>
            <a:ext cx="17430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7929586" y="17144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</a:rPr>
              <a:t>Fe-N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rot="10800000">
            <a:off x="7715272" y="1500174"/>
            <a:ext cx="357190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13"/>
          <p:cNvSpPr txBox="1">
            <a:spLocks noChangeArrowheads="1"/>
          </p:cNvSpPr>
          <p:nvPr/>
        </p:nvSpPr>
        <p:spPr bwMode="auto">
          <a:xfrm>
            <a:off x="142875" y="64071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33AF6F6-A888-4504-A942-CFCD5A9EAD79}" type="slidenum">
              <a:rPr lang="en-US" altLang="ja-JP" sz="1400" smtClean="0">
                <a:latin typeface="Calibri" pitchFamily="34" charset="0"/>
              </a:rPr>
              <a:pPr/>
              <a:t>6</a:t>
            </a:fld>
            <a:r>
              <a:rPr lang="en-US" altLang="ja-JP" sz="1400" smtClean="0">
                <a:latin typeface="Calibri" pitchFamily="34" charset="0"/>
              </a:rPr>
              <a:t>/9</a:t>
            </a:r>
            <a:endParaRPr lang="en-US" altLang="ja-JP" sz="1400">
              <a:latin typeface="Calibri" pitchFamily="34" charset="0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428868"/>
            <a:ext cx="1933562" cy="121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テキスト ボックス 38"/>
          <p:cNvSpPr txBox="1"/>
          <p:nvPr/>
        </p:nvSpPr>
        <p:spPr>
          <a:xfrm>
            <a:off x="7715240" y="3497049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smtClean="0">
                <a:latin typeface="ＭＳ ゴシック" pitchFamily="49" charset="-128"/>
                <a:ea typeface="ＭＳ ゴシック" pitchFamily="49" charset="-128"/>
              </a:rPr>
              <a:t>力場の平衡距離</a:t>
            </a:r>
            <a:endParaRPr kumimoji="1" lang="en-US" altLang="ja-JP" sz="1200" smtClean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120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en-US" altLang="ja-JP" sz="1200" smtClean="0">
                <a:latin typeface="ＭＳ ゴシック" pitchFamily="49" charset="-128"/>
                <a:ea typeface="ＭＳ ゴシック" pitchFamily="49" charset="-128"/>
              </a:rPr>
              <a:t>T</a:t>
            </a:r>
            <a:r>
              <a:rPr lang="ja-JP" altLang="en-US" sz="1200" smtClean="0">
                <a:latin typeface="ＭＳ ゴシック" pitchFamily="49" charset="-128"/>
                <a:ea typeface="ＭＳ ゴシック" pitchFamily="49" charset="-128"/>
              </a:rPr>
              <a:t>構造：</a:t>
            </a:r>
            <a:r>
              <a:rPr lang="en-US" altLang="ja-JP" sz="1200" smtClean="0">
                <a:latin typeface="ＭＳ ゴシック" pitchFamily="49" charset="-128"/>
                <a:ea typeface="ＭＳ ゴシック" pitchFamily="49" charset="-128"/>
              </a:rPr>
              <a:t>2.10 Å</a:t>
            </a:r>
          </a:p>
          <a:p>
            <a:r>
              <a:rPr kumimoji="1" lang="ja-JP" altLang="en-US" sz="1200" smtClean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kumimoji="1" lang="en-US" altLang="ja-JP" sz="1200" smtClean="0">
                <a:latin typeface="ＭＳ ゴシック" pitchFamily="49" charset="-128"/>
                <a:ea typeface="ＭＳ ゴシック" pitchFamily="49" charset="-128"/>
              </a:rPr>
              <a:t>R</a:t>
            </a:r>
            <a:r>
              <a:rPr kumimoji="1" lang="ja-JP" altLang="en-US" sz="1200" smtClean="0">
                <a:latin typeface="ＭＳ ゴシック" pitchFamily="49" charset="-128"/>
                <a:ea typeface="ＭＳ ゴシック" pitchFamily="49" charset="-128"/>
              </a:rPr>
              <a:t>構造：</a:t>
            </a:r>
            <a:r>
              <a:rPr kumimoji="1" lang="en-US" altLang="ja-JP" sz="1200" smtClean="0">
                <a:latin typeface="ＭＳ ゴシック" pitchFamily="49" charset="-128"/>
                <a:ea typeface="ＭＳ ゴシック" pitchFamily="49" charset="-128"/>
              </a:rPr>
              <a:t>2.00 Å</a:t>
            </a:r>
            <a:endParaRPr kumimoji="1" lang="ja-JP" altLang="en-US" sz="120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214313" y="130175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smtClean="0">
                <a:latin typeface="HGP創英角ﾎﾟｯﾌﾟ体" pitchFamily="50" charset="-128"/>
                <a:ea typeface="HGP創英角ﾎﾟｯﾌﾟ体" pitchFamily="50" charset="-128"/>
              </a:rPr>
              <a:t>Fe-N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間距離の変化（</a:t>
            </a:r>
            <a:r>
              <a:rPr lang="en-US" altLang="ja-JP" sz="3200" smtClean="0">
                <a:latin typeface="HGP創英角ﾎﾟｯﾌﾟ体" pitchFamily="50" charset="-128"/>
                <a:ea typeface="HGP創英角ﾎﾟｯﾌﾟ体" pitchFamily="50" charset="-128"/>
              </a:rPr>
              <a:t>MD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計算</a:t>
            </a:r>
            <a:r>
              <a:rPr lang="en-US" altLang="ja-JP" sz="3200" smtClean="0">
                <a:latin typeface="HGP創英角ﾎﾟｯﾌﾟ体" pitchFamily="50" charset="-128"/>
                <a:ea typeface="HGP創英角ﾎﾟｯﾌﾟ体" pitchFamily="50" charset="-128"/>
              </a:rPr>
              <a:t>600</a:t>
            </a:r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本平均）</a:t>
            </a:r>
            <a:endParaRPr lang="ja-JP" altLang="en-US" sz="32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5429288" cy="40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 rot="10800000">
            <a:off x="2000233" y="5143512"/>
            <a:ext cx="214314" cy="357190"/>
          </a:xfrm>
          <a:prstGeom prst="downArrow">
            <a:avLst>
              <a:gd name="adj1" fmla="val 50000"/>
              <a:gd name="adj2" fmla="val 34733"/>
            </a:avLst>
          </a:prstGeom>
          <a:solidFill>
            <a:srgbClr val="FFFF99"/>
          </a:solidFill>
          <a:ln w="28575">
            <a:solidFill>
              <a:srgbClr val="8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1090588" y="5357826"/>
            <a:ext cx="2017712" cy="576262"/>
          </a:xfrm>
          <a:prstGeom prst="irregularSeal2">
            <a:avLst/>
          </a:prstGeom>
          <a:solidFill>
            <a:srgbClr val="FFFF99"/>
          </a:solidFill>
          <a:ln w="19050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40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リガンド光解離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0800000">
            <a:off x="3462331" y="5143512"/>
            <a:ext cx="180975" cy="642942"/>
          </a:xfrm>
          <a:prstGeom prst="downArrow">
            <a:avLst>
              <a:gd name="adj1" fmla="val 50000"/>
              <a:gd name="adj2" fmla="val 34733"/>
            </a:avLst>
          </a:prstGeom>
          <a:solidFill>
            <a:srgbClr val="FFFF99"/>
          </a:solidFill>
          <a:ln w="28575">
            <a:solidFill>
              <a:srgbClr val="8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552686" y="5643578"/>
            <a:ext cx="2017712" cy="576262"/>
          </a:xfrm>
          <a:prstGeom prst="irregularSeal2">
            <a:avLst/>
          </a:prstGeom>
          <a:solidFill>
            <a:srgbClr val="FFFF99"/>
          </a:solidFill>
          <a:ln w="19050" algn="ctr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リガンド削除</a:t>
            </a:r>
            <a:endParaRPr lang="ja-JP" altLang="en-US" sz="140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10800000" flipV="1">
            <a:off x="6429388" y="1613402"/>
            <a:ext cx="328613" cy="29635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710374" y="1428736"/>
            <a:ext cx="24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00B050"/>
                </a:solidFill>
              </a:rPr>
              <a:t>平均値の精度が重要</a:t>
            </a:r>
            <a:endParaRPr kumimoji="1" lang="ja-JP" altLang="en-US">
              <a:solidFill>
                <a:srgbClr val="00B05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rot="5400000" flipH="1" flipV="1">
            <a:off x="6145223" y="2320917"/>
            <a:ext cx="642942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429388" y="2214554"/>
            <a:ext cx="24288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smtClean="0">
                <a:solidFill>
                  <a:schemeClr val="accent6">
                    <a:lumMod val="50000"/>
                  </a:schemeClr>
                </a:solidFill>
              </a:rPr>
              <a:t>十分長時間</a:t>
            </a:r>
            <a:r>
              <a:rPr kumimoji="1" lang="en-US" altLang="ja-JP" sz="1400" smtClean="0">
                <a:solidFill>
                  <a:schemeClr val="accent6">
                    <a:lumMod val="50000"/>
                  </a:schemeClr>
                </a:solidFill>
              </a:rPr>
              <a:t>MD</a:t>
            </a:r>
            <a:r>
              <a:rPr kumimoji="1" lang="ja-JP" altLang="en-US" sz="1400" smtClean="0">
                <a:solidFill>
                  <a:schemeClr val="accent6">
                    <a:lumMod val="50000"/>
                  </a:schemeClr>
                </a:solidFill>
              </a:rPr>
              <a:t>を実行すれば</a:t>
            </a:r>
            <a:r>
              <a:rPr kumimoji="1" lang="en-US" altLang="ja-JP" sz="140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kumimoji="1" lang="ja-JP" altLang="en-US" sz="1400" smtClean="0">
                <a:solidFill>
                  <a:schemeClr val="accent6">
                    <a:lumMod val="50000"/>
                  </a:schemeClr>
                </a:solidFill>
              </a:rPr>
              <a:t>構造平均値に収束するはず</a:t>
            </a:r>
            <a:endParaRPr kumimoji="1" lang="ja-JP" altLang="en-US" sz="140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500694" y="1500174"/>
            <a:ext cx="2143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500694" y="2448298"/>
            <a:ext cx="2143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5134908" y="1971774"/>
            <a:ext cx="9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745214" y="1924468"/>
            <a:ext cx="2143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745214" y="2048293"/>
            <a:ext cx="2143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5400000">
            <a:off x="4793428" y="1986402"/>
            <a:ext cx="115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4214810" y="1714488"/>
            <a:ext cx="1285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smtClean="0"/>
              <a:t>標準誤差</a:t>
            </a:r>
            <a:r>
              <a:rPr lang="en-US" altLang="ja-JP" sz="1050" smtClean="0"/>
              <a:t>0.0003Å</a:t>
            </a:r>
            <a:endParaRPr kumimoji="1" lang="ja-JP" altLang="en-US" sz="105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57818" y="1214422"/>
            <a:ext cx="1285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smtClean="0"/>
              <a:t>標準誤差</a:t>
            </a:r>
            <a:r>
              <a:rPr lang="en-US" altLang="ja-JP" sz="1050" smtClean="0"/>
              <a:t>0.0028Å</a:t>
            </a:r>
            <a:endParaRPr kumimoji="1" lang="ja-JP" altLang="en-US" sz="1050"/>
          </a:p>
        </p:txBody>
      </p:sp>
      <p:sp>
        <p:nvSpPr>
          <p:cNvPr id="38" name="テキスト ボックス 13"/>
          <p:cNvSpPr txBox="1">
            <a:spLocks noChangeArrowheads="1"/>
          </p:cNvSpPr>
          <p:nvPr/>
        </p:nvSpPr>
        <p:spPr bwMode="auto">
          <a:xfrm>
            <a:off x="142875" y="64071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33AF6F6-A888-4504-A942-CFCD5A9EAD79}" type="slidenum">
              <a:rPr lang="en-US" altLang="ja-JP" sz="1400" smtClean="0">
                <a:latin typeface="Calibri" pitchFamily="34" charset="0"/>
              </a:rPr>
              <a:pPr/>
              <a:t>7</a:t>
            </a:fld>
            <a:r>
              <a:rPr lang="en-US" altLang="ja-JP" sz="1400" smtClean="0">
                <a:latin typeface="Calibri" pitchFamily="34" charset="0"/>
              </a:rPr>
              <a:t>/9</a:t>
            </a:r>
            <a:endParaRPr lang="en-US" altLang="ja-JP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214313" y="130175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物理量時間平均の誤差評価</a:t>
            </a:r>
            <a:endParaRPr lang="ja-JP" altLang="en-US" sz="32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2844" y="1445959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smtClean="0"/>
              <a:t>物理量時系列データ</a:t>
            </a:r>
            <a:r>
              <a:rPr lang="en-US" altLang="ja-JP" sz="160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altLang="ja-JP" sz="16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600" i="1" baseline="-25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600" smtClean="0">
                <a:latin typeface="Times New Roman" pitchFamily="18" charset="0"/>
                <a:cs typeface="Times New Roman" pitchFamily="18" charset="0"/>
              </a:rPr>
              <a:t>}(</a:t>
            </a:r>
            <a:r>
              <a:rPr lang="en-US" altLang="ja-JP" sz="16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600" smtClean="0">
                <a:latin typeface="Times New Roman" pitchFamily="18" charset="0"/>
                <a:cs typeface="Times New Roman" pitchFamily="18" charset="0"/>
              </a:rPr>
              <a:t>=1,2,…,</a:t>
            </a:r>
            <a:r>
              <a:rPr lang="en-US" altLang="ja-JP" sz="1600" i="1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altLang="ja-JP" sz="1200" baseline="-25000" smtClean="0"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altLang="ja-JP" sz="12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sz="1600" smtClean="0"/>
              <a:t>の</a:t>
            </a:r>
            <a:r>
              <a:rPr lang="ja-JP" altLang="en-US" sz="1600" u="sng" smtClean="0"/>
              <a:t>時間平均</a:t>
            </a:r>
            <a:r>
              <a:rPr lang="en-US" altLang="ja-JP" sz="1600" u="sng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ja-JP" sz="1600" i="1" u="sng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600" u="sng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ja-JP" altLang="en-US" sz="1600" u="sng" smtClean="0"/>
              <a:t>の誤差</a:t>
            </a:r>
            <a:r>
              <a:rPr lang="ja-JP" altLang="en-US" sz="1600" smtClean="0"/>
              <a:t>を評価したい</a:t>
            </a:r>
            <a:endParaRPr lang="en-US" altLang="ja-JP" sz="1600" smtClean="0"/>
          </a:p>
          <a:p>
            <a:endParaRPr lang="en-US" altLang="ja-JP" sz="1600"/>
          </a:p>
          <a:p>
            <a:r>
              <a:rPr lang="ja-JP" altLang="en-US" sz="1600" smtClean="0"/>
              <a:t>全ての</a:t>
            </a:r>
            <a:r>
              <a:rPr lang="ja-JP" altLang="en-US" sz="1600" b="1"/>
              <a:t>時系列</a:t>
            </a:r>
            <a:r>
              <a:rPr lang="ja-JP" altLang="en-US" sz="1600" b="1" smtClean="0"/>
              <a:t>データ</a:t>
            </a:r>
            <a:r>
              <a:rPr lang="en-US" altLang="ja-JP" sz="1600" b="1" smtClean="0"/>
              <a:t>{</a:t>
            </a:r>
            <a:r>
              <a:rPr lang="en-US" altLang="ja-JP" sz="1600" b="1" i="1" smtClean="0"/>
              <a:t>A</a:t>
            </a:r>
            <a:r>
              <a:rPr lang="en-US" altLang="ja-JP" sz="1600" b="1" i="1" baseline="-25000" smtClean="0"/>
              <a:t>t</a:t>
            </a:r>
            <a:r>
              <a:rPr lang="en-US" altLang="ja-JP" sz="1600" b="1" smtClean="0"/>
              <a:t>}</a:t>
            </a:r>
            <a:r>
              <a:rPr lang="ja-JP" altLang="en-US" sz="1600" b="1" smtClean="0"/>
              <a:t>が独立であれば</a:t>
            </a:r>
            <a:r>
              <a:rPr lang="ja-JP" altLang="en-US" sz="1600" smtClean="0"/>
              <a:t>平均値の分散は</a:t>
            </a:r>
            <a:endParaRPr lang="en-US" altLang="ja-JP" sz="1600" smtClean="0"/>
          </a:p>
          <a:p>
            <a:endParaRPr lang="en-US" altLang="ja-JP" sz="1600"/>
          </a:p>
          <a:p>
            <a:endParaRPr lang="en-US" altLang="ja-JP" sz="1600" smtClean="0"/>
          </a:p>
          <a:p>
            <a:r>
              <a:rPr lang="ja-JP" altLang="en-US" sz="1600" smtClean="0"/>
              <a:t>この時</a:t>
            </a:r>
            <a:r>
              <a:rPr lang="ja-JP" altLang="en-US" sz="1600"/>
              <a:t>９５％</a:t>
            </a:r>
            <a:r>
              <a:rPr lang="ja-JP" altLang="en-US" sz="1600" smtClean="0"/>
              <a:t>信頼区間は</a:t>
            </a:r>
            <a:endParaRPr lang="en-US" altLang="ja-JP" sz="1600" smtClean="0"/>
          </a:p>
          <a:p>
            <a:endParaRPr lang="en-US" altLang="ja-JP" sz="1600"/>
          </a:p>
          <a:p>
            <a:endParaRPr lang="en-US" altLang="ja-JP" sz="1600" smtClean="0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677861" y="2709626"/>
          <a:ext cx="1358900" cy="431800"/>
        </p:xfrm>
        <a:graphic>
          <a:graphicData uri="http://schemas.openxmlformats.org/presentationml/2006/ole">
            <p:oleObj spid="_x0000_s28674" name="Equation" r:id="rId3" imgW="1358640" imgH="431640" progId="Equation.DSMT4">
              <p:embed/>
            </p:oleObj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785786" y="3416064"/>
          <a:ext cx="1739900" cy="484188"/>
        </p:xfrm>
        <a:graphic>
          <a:graphicData uri="http://schemas.openxmlformats.org/presentationml/2006/ole">
            <p:oleObj spid="_x0000_s28675" name="Equation" r:id="rId4" imgW="1739880" imgH="482400" progId="Equation.DSMT4">
              <p:embed/>
            </p:oleObj>
          </a:graphicData>
        </a:graphic>
      </p:graphicFrame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4198" y="1285860"/>
            <a:ext cx="2385216" cy="15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6500826" y="1285860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mtClean="0"/>
              <a:t>（左図）</a:t>
            </a:r>
            <a:r>
              <a:rPr kumimoji="1" lang="en-US" altLang="ja-JP" sz="1400" smtClean="0"/>
              <a:t/>
            </a:r>
            <a:br>
              <a:rPr kumimoji="1" lang="en-US" altLang="ja-JP" sz="1400" smtClean="0"/>
            </a:br>
            <a:r>
              <a:rPr kumimoji="1" lang="en-US" altLang="ja-JP" sz="1400" b="1" smtClean="0"/>
              <a:t>Fe-N</a:t>
            </a:r>
            <a:r>
              <a:rPr kumimoji="1" lang="ja-JP" altLang="en-US" sz="1400" b="1" smtClean="0"/>
              <a:t>間距離の時間相関関数</a:t>
            </a:r>
            <a:endParaRPr kumimoji="1" lang="en-US" altLang="ja-JP" sz="1400" b="1" smtClean="0"/>
          </a:p>
          <a:p>
            <a:r>
              <a:rPr lang="ja-JP" altLang="en-US" sz="1400" smtClean="0"/>
              <a:t>座標データ出力間隔である</a:t>
            </a:r>
            <a:r>
              <a:rPr lang="en-US" altLang="ja-JP" sz="1400" smtClean="0"/>
              <a:t/>
            </a:r>
            <a:br>
              <a:rPr lang="en-US" altLang="ja-JP" sz="1400" smtClean="0"/>
            </a:br>
            <a:r>
              <a:rPr lang="en-US" altLang="ja-JP" sz="1400" smtClean="0"/>
              <a:t>1 ps</a:t>
            </a:r>
            <a:r>
              <a:rPr lang="ja-JP" altLang="en-US" sz="1400" smtClean="0"/>
              <a:t>の時点で相関はほぼ０</a:t>
            </a:r>
            <a:endParaRPr lang="en-US" altLang="ja-JP" sz="1400" smtClean="0"/>
          </a:p>
          <a:p>
            <a:r>
              <a:rPr kumimoji="1" lang="ja-JP" altLang="en-US" sz="1400" smtClean="0"/>
              <a:t>　→　</a:t>
            </a:r>
            <a:r>
              <a:rPr kumimoji="1" lang="ja-JP" altLang="en-US" sz="1400" b="1" u="sng" smtClean="0"/>
              <a:t>時系列データは独立と</a:t>
            </a:r>
            <a:r>
              <a:rPr kumimoji="1" lang="en-US" altLang="ja-JP" sz="1400" b="1" u="sng" smtClean="0"/>
              <a:t/>
            </a:r>
            <a:br>
              <a:rPr kumimoji="1" lang="en-US" altLang="ja-JP" sz="1400" b="1" u="sng" smtClean="0"/>
            </a:br>
            <a:r>
              <a:rPr kumimoji="1" lang="ja-JP" altLang="en-US" sz="1400" b="1" smtClean="0"/>
              <a:t>　　　</a:t>
            </a:r>
            <a:r>
              <a:rPr kumimoji="1" lang="ja-JP" altLang="en-US" sz="1400" b="1" u="sng" smtClean="0"/>
              <a:t>みなして良い</a:t>
            </a:r>
            <a:endParaRPr kumimoji="1" lang="ja-JP" altLang="en-US" sz="1400" b="1" u="sng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43438" y="2959100"/>
            <a:ext cx="4143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mtClean="0"/>
              <a:t>この時の</a:t>
            </a:r>
            <a:r>
              <a:rPr kumimoji="1" lang="en-US" altLang="ja-JP" sz="1600" smtClean="0"/>
              <a:t>Fe-N</a:t>
            </a:r>
            <a:r>
              <a:rPr kumimoji="1" lang="ja-JP" altLang="en-US" sz="1600" smtClean="0"/>
              <a:t>間距離の時間平均の誤差は</a:t>
            </a:r>
            <a:endParaRPr kumimoji="1" lang="en-US" altLang="ja-JP" sz="1600" smtClean="0"/>
          </a:p>
          <a:p>
            <a:r>
              <a:rPr lang="en-US" altLang="ja-JP"/>
              <a:t>	</a:t>
            </a:r>
            <a:endParaRPr kumimoji="1" lang="ja-JP" altLang="en-US"/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5072066" y="3244852"/>
          <a:ext cx="3175000" cy="469900"/>
        </p:xfrm>
        <a:graphic>
          <a:graphicData uri="http://schemas.openxmlformats.org/presentationml/2006/ole">
            <p:oleObj spid="_x0000_s28678" name="Equation" r:id="rId6" imgW="3174840" imgH="469800" progId="Equation.DSMT4">
              <p:embed/>
            </p:oleObj>
          </a:graphicData>
        </a:graphic>
      </p:graphicFrame>
      <p:sp>
        <p:nvSpPr>
          <p:cNvPr id="37" name="テキスト ボックス 13"/>
          <p:cNvSpPr txBox="1">
            <a:spLocks noChangeArrowheads="1"/>
          </p:cNvSpPr>
          <p:nvPr/>
        </p:nvSpPr>
        <p:spPr bwMode="auto">
          <a:xfrm>
            <a:off x="142875" y="64071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33AF6F6-A888-4504-A942-CFCD5A9EAD79}" type="slidenum">
              <a:rPr lang="en-US" altLang="ja-JP" sz="1400" smtClean="0">
                <a:latin typeface="Calibri" pitchFamily="34" charset="0"/>
              </a:rPr>
              <a:pPr/>
              <a:t>8</a:t>
            </a:fld>
            <a:r>
              <a:rPr lang="en-US" altLang="ja-JP" sz="1400" smtClean="0">
                <a:latin typeface="Calibri" pitchFamily="34" charset="0"/>
              </a:rPr>
              <a:t>/9</a:t>
            </a:r>
            <a:endParaRPr lang="en-US" altLang="ja-JP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214313" y="130175"/>
            <a:ext cx="8786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200" smtClean="0">
                <a:latin typeface="HGP創英角ﾎﾟｯﾌﾟ体" pitchFamily="50" charset="-128"/>
                <a:ea typeface="HGP創英角ﾎﾟｯﾌﾟ体" pitchFamily="50" charset="-128"/>
              </a:rPr>
              <a:t>物理量時間平均の誤差評価</a:t>
            </a:r>
            <a:endParaRPr lang="ja-JP" altLang="en-US" sz="320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844" y="3000372"/>
            <a:ext cx="400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smtClean="0">
                <a:latin typeface="Times New Roman" pitchFamily="18" charset="0"/>
                <a:cs typeface="Times New Roman" pitchFamily="18" charset="0"/>
              </a:rPr>
              <a:t>M.P. Allen, D.J. Tindersley, </a:t>
            </a:r>
            <a:r>
              <a:rPr kumimoji="1" lang="en-US" altLang="ja-JP" sz="1100" b="1" smtClean="0">
                <a:latin typeface="Times New Roman" pitchFamily="18" charset="0"/>
                <a:cs typeface="Times New Roman" pitchFamily="18" charset="0"/>
              </a:rPr>
              <a:t>Computer Simulation of Liquids</a:t>
            </a:r>
            <a:r>
              <a:rPr kumimoji="1" lang="en-US" altLang="ja-JP" sz="110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kumimoji="1" lang="en-US" altLang="ja-JP" sz="1100" smtClean="0">
                <a:latin typeface="Times New Roman" pitchFamily="18" charset="0"/>
                <a:cs typeface="Times New Roman" pitchFamily="18" charset="0"/>
              </a:rPr>
            </a:br>
            <a:r>
              <a:rPr kumimoji="1" lang="en-US" altLang="ja-JP" sz="1100" i="1" smtClean="0">
                <a:latin typeface="Times New Roman" pitchFamily="18" charset="0"/>
                <a:cs typeface="Times New Roman" pitchFamily="18" charset="0"/>
              </a:rPr>
              <a:t>6.4.1 Errors in equilibrium averages</a:t>
            </a:r>
            <a:r>
              <a:rPr kumimoji="1" lang="en-US" altLang="ja-JP" sz="1100" smtClean="0">
                <a:latin typeface="Times New Roman" pitchFamily="18" charset="0"/>
                <a:cs typeface="Times New Roman" pitchFamily="18" charset="0"/>
              </a:rPr>
              <a:t>, p.192-</a:t>
            </a:r>
            <a:endParaRPr kumimoji="1" lang="ja-JP" altLang="en-US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2844" y="1152583"/>
            <a:ext cx="3857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smtClean="0"/>
              <a:t>一方で</a:t>
            </a:r>
            <a:r>
              <a:rPr lang="en-US" altLang="ja-JP" sz="1600" i="1" smtClean="0"/>
              <a:t> </a:t>
            </a:r>
            <a:r>
              <a:rPr lang="en-US" altLang="ja-JP" sz="1600" b="1" i="1" smtClean="0"/>
              <a:t>A</a:t>
            </a:r>
            <a:r>
              <a:rPr lang="en-US" altLang="ja-JP" sz="1600" b="1" i="1" baseline="-25000" smtClean="0"/>
              <a:t>t</a:t>
            </a:r>
            <a:r>
              <a:rPr lang="ja-JP" altLang="en-US" sz="1600" b="1" smtClean="0"/>
              <a:t>が独立でなく、相関をもつ場合</a:t>
            </a:r>
            <a:r>
              <a:rPr lang="ja-JP" altLang="en-US" sz="1600" smtClean="0"/>
              <a:t>は</a:t>
            </a:r>
            <a:endParaRPr lang="en-US" altLang="ja-JP" sz="1600" smtClean="0"/>
          </a:p>
          <a:p>
            <a:endParaRPr lang="en-US" altLang="ja-JP" sz="1600"/>
          </a:p>
          <a:p>
            <a:endParaRPr lang="en-US" altLang="ja-JP" sz="1600" smtClean="0"/>
          </a:p>
          <a:p>
            <a:r>
              <a:rPr lang="ja-JP" altLang="en-US" sz="1600" smtClean="0"/>
              <a:t>ここで</a:t>
            </a:r>
            <a:r>
              <a:rPr lang="en-US" altLang="ja-JP" sz="1600" i="1" u="sng" smtClean="0">
                <a:latin typeface="Symbol" pitchFamily="18" charset="2"/>
              </a:rPr>
              <a:t>t</a:t>
            </a:r>
            <a:r>
              <a:rPr lang="en-US" altLang="ja-JP" sz="1600" i="1" u="sng" baseline="-25000" smtClean="0"/>
              <a:t>A</a:t>
            </a:r>
            <a:r>
              <a:rPr lang="ja-JP" altLang="en-US" sz="1600" u="sng" smtClean="0"/>
              <a:t>は</a:t>
            </a:r>
            <a:r>
              <a:rPr lang="en-US" altLang="ja-JP" sz="1600" u="sng"/>
              <a:t>	</a:t>
            </a:r>
            <a:r>
              <a:rPr lang="ja-JP" altLang="en-US" sz="1600" u="sng" smtClean="0"/>
              <a:t>物理量</a:t>
            </a:r>
            <a:r>
              <a:rPr lang="en-US" altLang="ja-JP" sz="1600" i="1" u="sng" smtClean="0"/>
              <a:t>A</a:t>
            </a:r>
            <a:r>
              <a:rPr lang="ja-JP" altLang="en-US" sz="1600" u="sng" smtClean="0"/>
              <a:t>の相関時間</a:t>
            </a:r>
            <a:r>
              <a:rPr lang="ja-JP" altLang="en-US" sz="1600" smtClean="0"/>
              <a:t>（</a:t>
            </a:r>
            <a:r>
              <a:rPr lang="en-US" altLang="ja-JP" sz="1200" smtClean="0"/>
              <a:t>correlation ‘time’</a:t>
            </a:r>
            <a:r>
              <a:rPr lang="ja-JP" altLang="en-US" sz="1600" smtClean="0"/>
              <a:t>）である。これは、</a:t>
            </a:r>
            <a:r>
              <a:rPr lang="en-US" altLang="ja-JP" sz="1600" smtClean="0"/>
              <a:t> </a:t>
            </a:r>
            <a:r>
              <a:rPr lang="en-US" altLang="ja-JP" sz="1600" u="sng" smtClean="0"/>
              <a:t>2</a:t>
            </a:r>
            <a:r>
              <a:rPr lang="en-US" altLang="ja-JP" sz="1600" i="1" u="sng" smtClean="0">
                <a:latin typeface="Symbol" pitchFamily="18" charset="2"/>
              </a:rPr>
              <a:t>t</a:t>
            </a:r>
            <a:r>
              <a:rPr lang="en-US" altLang="ja-JP" sz="1600" i="1" u="sng" baseline="-25000" smtClean="0"/>
              <a:t>A</a:t>
            </a:r>
            <a:r>
              <a:rPr lang="ja-JP" altLang="en-US" sz="1600" u="sng" smtClean="0"/>
              <a:t>個</a:t>
            </a:r>
            <a:r>
              <a:rPr lang="ja-JP" altLang="en-US" sz="1600" u="sng" smtClean="0"/>
              <a:t>の連続した時系列データ</a:t>
            </a:r>
            <a:r>
              <a:rPr lang="en-US" altLang="ja-JP" sz="1600" u="sng" smtClean="0"/>
              <a:t>{</a:t>
            </a:r>
            <a:r>
              <a:rPr lang="en-US" altLang="ja-JP" sz="1600" i="1" u="sng" smtClean="0"/>
              <a:t>A</a:t>
            </a:r>
            <a:r>
              <a:rPr lang="en-US" altLang="ja-JP" sz="1600" i="1" u="sng" baseline="-25000" smtClean="0"/>
              <a:t>t</a:t>
            </a:r>
            <a:r>
              <a:rPr lang="en-US" altLang="ja-JP" sz="1600" u="sng" smtClean="0"/>
              <a:t>}</a:t>
            </a:r>
            <a:r>
              <a:rPr lang="ja-JP" altLang="en-US" sz="1600" u="sng" smtClean="0"/>
              <a:t>は独立とみなさず、</a:t>
            </a:r>
            <a:r>
              <a:rPr lang="en-US" altLang="ja-JP" sz="1600" u="sng" smtClean="0"/>
              <a:t>1</a:t>
            </a:r>
            <a:r>
              <a:rPr lang="ja-JP" altLang="en-US" sz="1600" u="sng" smtClean="0"/>
              <a:t>つの</a:t>
            </a:r>
            <a:r>
              <a:rPr lang="ja-JP" altLang="en-US" sz="1600" u="sng"/>
              <a:t>サンプル</a:t>
            </a:r>
            <a:r>
              <a:rPr lang="ja-JP" altLang="en-US" sz="1600" u="sng" smtClean="0"/>
              <a:t>データとして取り扱う</a:t>
            </a:r>
            <a:r>
              <a:rPr lang="ja-JP" altLang="en-US" sz="1600" smtClean="0"/>
              <a:t>ことに相当する。</a:t>
            </a:r>
            <a:endParaRPr lang="en-US" altLang="ja-JP" sz="1600" smtClean="0"/>
          </a:p>
          <a:p>
            <a:r>
              <a:rPr kumimoji="1" lang="en-US" altLang="ja-JP" sz="1600"/>
              <a:t>	</a:t>
            </a:r>
            <a:endParaRPr kumimoji="1" lang="ja-JP" altLang="en-US" sz="1600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/>
        </p:nvGraphicFramePr>
        <p:xfrm>
          <a:off x="928662" y="1500174"/>
          <a:ext cx="1371600" cy="431800"/>
        </p:xfrm>
        <a:graphic>
          <a:graphicData uri="http://schemas.openxmlformats.org/presentationml/2006/ole">
            <p:oleObj spid="_x0000_s29700" name="Equation" r:id="rId3" imgW="1371600" imgH="431640" progId="Equation.DSMT4">
              <p:embed/>
            </p:oleObj>
          </a:graphicData>
        </a:graphic>
      </p:graphicFrame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357298"/>
            <a:ext cx="23446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6286512" y="1214422"/>
            <a:ext cx="27146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smtClean="0"/>
              <a:t>（左図）</a:t>
            </a:r>
            <a:r>
              <a:rPr kumimoji="1" lang="en-US" altLang="ja-JP" sz="1400" smtClean="0"/>
              <a:t/>
            </a:r>
            <a:br>
              <a:rPr kumimoji="1" lang="en-US" altLang="ja-JP" sz="1400" smtClean="0"/>
            </a:br>
            <a:r>
              <a:rPr kumimoji="1" lang="en-US" altLang="ja-JP" sz="1400" b="1" smtClean="0"/>
              <a:t>E-helix</a:t>
            </a:r>
            <a:r>
              <a:rPr kumimoji="1" lang="ja-JP" altLang="en-US" sz="1400" b="1" smtClean="0"/>
              <a:t> </a:t>
            </a:r>
            <a:r>
              <a:rPr lang="en-US" altLang="ja-JP" sz="1400" b="1" smtClean="0"/>
              <a:t>N</a:t>
            </a:r>
            <a:r>
              <a:rPr kumimoji="1" lang="ja-JP" altLang="en-US" sz="1400" b="1" smtClean="0"/>
              <a:t>末端</a:t>
            </a:r>
            <a:r>
              <a:rPr lang="en-US" altLang="ja-JP" sz="1400" b="1" smtClean="0"/>
              <a:t>‐F-helix C</a:t>
            </a:r>
            <a:r>
              <a:rPr lang="ja-JP" altLang="en-US" sz="1400" b="1" smtClean="0"/>
              <a:t>末端間距離の時間相関関数</a:t>
            </a:r>
            <a:endParaRPr lang="en-US" altLang="ja-JP" sz="1400" b="1" smtClean="0"/>
          </a:p>
          <a:p>
            <a:r>
              <a:rPr kumimoji="1" lang="ja-JP" altLang="en-US" sz="1400" b="1" smtClean="0"/>
              <a:t>（</a:t>
            </a:r>
            <a:r>
              <a:rPr lang="ja-JP" altLang="en-US" sz="1400" b="1" smtClean="0"/>
              <a:t>タンパク質のグローバルな構造変化の指標とみなす）</a:t>
            </a:r>
            <a:endParaRPr lang="en-US" altLang="ja-JP" sz="1400" b="1" smtClean="0"/>
          </a:p>
          <a:p>
            <a:r>
              <a:rPr lang="ja-JP" altLang="en-US" sz="1400" smtClean="0"/>
              <a:t>相関時間～</a:t>
            </a:r>
            <a:r>
              <a:rPr lang="en-US" altLang="ja-JP" sz="1400" smtClean="0"/>
              <a:t>50 ps</a:t>
            </a:r>
            <a:r>
              <a:rPr lang="ja-JP" altLang="en-US" sz="1400" smtClean="0"/>
              <a:t>　（相関関数を積分して求めた）</a:t>
            </a:r>
            <a:endParaRPr lang="en-US" altLang="ja-JP" sz="1400" smtClean="0"/>
          </a:p>
          <a:p>
            <a:r>
              <a:rPr lang="ja-JP" altLang="en-US" sz="1400" smtClean="0"/>
              <a:t>→ </a:t>
            </a:r>
            <a:r>
              <a:rPr lang="en-US" altLang="ja-JP" sz="1400" smtClean="0"/>
              <a:t>Hb</a:t>
            </a:r>
            <a:r>
              <a:rPr lang="ja-JP" altLang="en-US" sz="1400" smtClean="0"/>
              <a:t>全体の構造は</a:t>
            </a:r>
            <a:r>
              <a:rPr lang="en-US" altLang="ja-JP" sz="1400" smtClean="0"/>
              <a:t>1ps</a:t>
            </a:r>
            <a:r>
              <a:rPr lang="ja-JP" altLang="en-US" sz="1400" smtClean="0"/>
              <a:t>毎に</a:t>
            </a:r>
            <a:r>
              <a:rPr lang="en-US" altLang="ja-JP" sz="1400" smtClean="0"/>
              <a:t/>
            </a:r>
            <a:br>
              <a:rPr lang="en-US" altLang="ja-JP" sz="1400" smtClean="0"/>
            </a:br>
            <a:r>
              <a:rPr lang="ja-JP" altLang="en-US" sz="1400" smtClean="0"/>
              <a:t>　　独立とは言えない</a:t>
            </a:r>
            <a:endParaRPr lang="en-US" altLang="ja-JP" sz="1400"/>
          </a:p>
          <a:p>
            <a:r>
              <a:rPr kumimoji="1" lang="ja-JP" altLang="en-US" sz="1400" smtClean="0"/>
              <a:t>→　</a:t>
            </a:r>
            <a:r>
              <a:rPr kumimoji="1" lang="en-US" altLang="ja-JP" sz="1400" u="sng" smtClean="0"/>
              <a:t>Fe-N</a:t>
            </a:r>
            <a:r>
              <a:rPr kumimoji="1" lang="ja-JP" altLang="en-US" sz="1400" u="sng" smtClean="0"/>
              <a:t>間距離についても</a:t>
            </a:r>
            <a:r>
              <a:rPr kumimoji="1" lang="en-US" altLang="ja-JP" sz="1400" smtClean="0"/>
              <a:t/>
            </a:r>
            <a:br>
              <a:rPr kumimoji="1" lang="en-US" altLang="ja-JP" sz="1400" smtClean="0"/>
            </a:br>
            <a:r>
              <a:rPr kumimoji="1" lang="ja-JP" altLang="en-US" sz="1400" smtClean="0"/>
              <a:t>　　</a:t>
            </a:r>
            <a:r>
              <a:rPr kumimoji="1" lang="ja-JP" altLang="en-US" sz="1400" b="1" u="sng" smtClean="0"/>
              <a:t>時系列データは独立ではない</a:t>
            </a:r>
            <a:endParaRPr kumimoji="1" lang="ja-JP" altLang="en-US" sz="1400" b="1" u="sng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643438" y="3753275"/>
            <a:ext cx="4143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smtClean="0"/>
              <a:t>この時の</a:t>
            </a:r>
            <a:r>
              <a:rPr kumimoji="1" lang="en-US" altLang="ja-JP" sz="1600" smtClean="0"/>
              <a:t>Fe-N</a:t>
            </a:r>
            <a:r>
              <a:rPr kumimoji="1" lang="ja-JP" altLang="en-US" sz="1600" smtClean="0"/>
              <a:t>間距離の時間平均の誤差は相関時間を</a:t>
            </a:r>
            <a:r>
              <a:rPr kumimoji="1" lang="en-US" altLang="ja-JP" sz="1600" smtClean="0"/>
              <a:t>50ps</a:t>
            </a:r>
            <a:r>
              <a:rPr kumimoji="1" lang="ja-JP" altLang="en-US" sz="1600" smtClean="0"/>
              <a:t>として</a:t>
            </a:r>
            <a:endParaRPr kumimoji="1" lang="en-US" altLang="ja-JP" sz="1600" smtClean="0"/>
          </a:p>
          <a:p>
            <a:r>
              <a:rPr lang="en-US" altLang="ja-JP"/>
              <a:t>	</a:t>
            </a:r>
            <a:endParaRPr kumimoji="1" lang="ja-JP" altLang="en-US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4878418" y="4278322"/>
          <a:ext cx="4051300" cy="508000"/>
        </p:xfrm>
        <a:graphic>
          <a:graphicData uri="http://schemas.openxmlformats.org/presentationml/2006/ole">
            <p:oleObj spid="_x0000_s29702" name="Equation" r:id="rId5" imgW="4051080" imgH="507960" progId="Equation.DSMT4">
              <p:embed/>
            </p:oleObj>
          </a:graphicData>
        </a:graphic>
      </p:graphicFrame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86256"/>
            <a:ext cx="1854624" cy="18049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4" name="直線矢印コネクタ 33"/>
          <p:cNvCxnSpPr/>
          <p:nvPr/>
        </p:nvCxnSpPr>
        <p:spPr>
          <a:xfrm rot="5400000" flipH="1" flipV="1">
            <a:off x="72200" y="5071280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42844" y="6000768"/>
            <a:ext cx="1593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smtClean="0">
                <a:solidFill>
                  <a:schemeClr val="accent4"/>
                </a:solidFill>
              </a:rPr>
              <a:t>EF</a:t>
            </a:r>
            <a:r>
              <a:rPr kumimoji="1" lang="ja-JP" altLang="en-US" sz="1400" smtClean="0">
                <a:solidFill>
                  <a:schemeClr val="accent4"/>
                </a:solidFill>
              </a:rPr>
              <a:t>へリックス間</a:t>
            </a:r>
            <a:r>
              <a:rPr kumimoji="1" lang="en-US" altLang="ja-JP" sz="1400" smtClean="0">
                <a:solidFill>
                  <a:schemeClr val="accent4"/>
                </a:solidFill>
              </a:rPr>
              <a:t/>
            </a:r>
            <a:br>
              <a:rPr kumimoji="1" lang="en-US" altLang="ja-JP" sz="1400" smtClean="0">
                <a:solidFill>
                  <a:schemeClr val="accent4"/>
                </a:solidFill>
              </a:rPr>
            </a:br>
            <a:r>
              <a:rPr kumimoji="1" lang="ja-JP" altLang="en-US" sz="1400" smtClean="0">
                <a:solidFill>
                  <a:schemeClr val="accent4"/>
                </a:solidFill>
              </a:rPr>
              <a:t>距離</a:t>
            </a:r>
            <a:endParaRPr kumimoji="1" lang="ja-JP" altLang="en-US" sz="1400">
              <a:solidFill>
                <a:schemeClr val="accent4"/>
              </a:solidFill>
            </a:endParaRP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500570"/>
            <a:ext cx="2286016" cy="174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/>
          <p:cNvSpPr txBox="1"/>
          <p:nvPr/>
        </p:nvSpPr>
        <p:spPr>
          <a:xfrm>
            <a:off x="4500562" y="5013624"/>
            <a:ext cx="4429156" cy="14157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smtClean="0"/>
              <a:t>課題</a:t>
            </a:r>
            <a:endParaRPr kumimoji="1" lang="en-US" altLang="ja-JP" sz="1600" smtClean="0"/>
          </a:p>
          <a:p>
            <a:r>
              <a:rPr lang="ja-JP" altLang="en-US" sz="1400" smtClean="0"/>
              <a:t>・</a:t>
            </a:r>
            <a:r>
              <a:rPr lang="en-US" altLang="ja-JP" sz="1400" smtClean="0"/>
              <a:t>Fe-N</a:t>
            </a:r>
            <a:r>
              <a:rPr lang="ja-JP" altLang="en-US" sz="1400" smtClean="0"/>
              <a:t>間距離の時間相関はどう求めるのが正しい？</a:t>
            </a:r>
            <a:endParaRPr lang="en-US" altLang="ja-JP" sz="1400" smtClean="0"/>
          </a:p>
          <a:p>
            <a:r>
              <a:rPr kumimoji="1" lang="ja-JP" altLang="en-US" sz="1400"/>
              <a:t>　</a:t>
            </a:r>
            <a:r>
              <a:rPr kumimoji="1" lang="ja-JP" altLang="en-US" sz="1400" smtClean="0"/>
              <a:t>　</a:t>
            </a:r>
            <a:r>
              <a:rPr kumimoji="1" lang="en-US" altLang="ja-JP" sz="1400" smtClean="0"/>
              <a:t>-EF</a:t>
            </a:r>
            <a:r>
              <a:rPr kumimoji="1" lang="ja-JP" altLang="en-US" sz="1400" smtClean="0"/>
              <a:t>へリックス間</a:t>
            </a:r>
            <a:r>
              <a:rPr lang="ja-JP" altLang="en-US" sz="1400" smtClean="0"/>
              <a:t>距離の相関時間を使って大丈夫？</a:t>
            </a:r>
            <a:endParaRPr lang="en-US" altLang="ja-JP" sz="1400" smtClean="0"/>
          </a:p>
          <a:p>
            <a:r>
              <a:rPr kumimoji="1" lang="ja-JP" altLang="en-US" sz="1400" smtClean="0"/>
              <a:t>・時間相関はどう求めるとよい？</a:t>
            </a:r>
            <a:endParaRPr kumimoji="1" lang="en-US" altLang="ja-JP" sz="1400" smtClean="0"/>
          </a:p>
          <a:p>
            <a:r>
              <a:rPr lang="ja-JP" altLang="en-US" sz="1400"/>
              <a:t>　　</a:t>
            </a:r>
            <a:r>
              <a:rPr lang="en-US" altLang="ja-JP" sz="1400" smtClean="0"/>
              <a:t>-</a:t>
            </a:r>
            <a:r>
              <a:rPr lang="ja-JP" altLang="en-US" sz="1400" smtClean="0"/>
              <a:t>時間相関関数の積分？</a:t>
            </a:r>
            <a:endParaRPr lang="en-US" altLang="ja-JP" sz="1400" smtClean="0"/>
          </a:p>
          <a:p>
            <a:r>
              <a:rPr lang="ja-JP" altLang="en-US" sz="1400"/>
              <a:t>　</a:t>
            </a:r>
            <a:r>
              <a:rPr lang="ja-JP" altLang="en-US" sz="1400" smtClean="0"/>
              <a:t>　</a:t>
            </a:r>
            <a:r>
              <a:rPr lang="en-US" altLang="ja-JP" sz="1400" smtClean="0"/>
              <a:t>-</a:t>
            </a:r>
            <a:r>
              <a:rPr lang="ja-JP" altLang="en-US" sz="1400" smtClean="0"/>
              <a:t>時間相関関数を</a:t>
            </a:r>
            <a:r>
              <a:rPr lang="en-US" altLang="ja-JP" sz="1400" smtClean="0"/>
              <a:t>exp</a:t>
            </a:r>
            <a:r>
              <a:rPr lang="ja-JP" altLang="en-US" sz="1400" smtClean="0"/>
              <a:t>関数でフィット？</a:t>
            </a:r>
            <a:endParaRPr kumimoji="1" lang="en-US" altLang="ja-JP" sz="1400" smtClean="0"/>
          </a:p>
        </p:txBody>
      </p:sp>
      <p:sp>
        <p:nvSpPr>
          <p:cNvPr id="36" name="テキスト ボックス 13"/>
          <p:cNvSpPr txBox="1">
            <a:spLocks noChangeArrowheads="1"/>
          </p:cNvSpPr>
          <p:nvPr/>
        </p:nvSpPr>
        <p:spPr bwMode="auto">
          <a:xfrm>
            <a:off x="142875" y="64071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33AF6F6-A888-4504-A942-CFCD5A9EAD79}" type="slidenum">
              <a:rPr lang="en-US" altLang="ja-JP" sz="1400" smtClean="0">
                <a:latin typeface="Calibri" pitchFamily="34" charset="0"/>
              </a:rPr>
              <a:pPr/>
              <a:t>9</a:t>
            </a:fld>
            <a:r>
              <a:rPr lang="en-US" altLang="ja-JP" sz="1400" smtClean="0">
                <a:latin typeface="Calibri" pitchFamily="34" charset="0"/>
              </a:rPr>
              <a:t>/9</a:t>
            </a:r>
            <a:endParaRPr lang="en-US" altLang="ja-JP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13311</TotalTime>
  <Words>484</Words>
  <Application>Microsoft Office PowerPoint</Application>
  <PresentationFormat>画面に合わせる (4:3)</PresentationFormat>
  <Paragraphs>155</Paragraphs>
  <Slides>9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Arial</vt:lpstr>
      <vt:lpstr>ＭＳ Ｐゴシック</vt:lpstr>
      <vt:lpstr>Calibri</vt:lpstr>
      <vt:lpstr>HGP創英角ﾎﾟｯﾌﾟ体</vt:lpstr>
      <vt:lpstr>HGP創英角ｺﾞｼｯｸUB</vt:lpstr>
      <vt:lpstr>Times New Roman</vt:lpstr>
      <vt:lpstr>Office テーマ</vt:lpstr>
      <vt:lpstr>MathType 6.0 Equation</vt:lpstr>
      <vt:lpstr>自動並列化によるMOPAC2009並列実行 ＆  長時間MD計算から得られる物理量の誤差評価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takayana</dc:creator>
  <cp:lastModifiedBy>takayana</cp:lastModifiedBy>
  <cp:revision>143</cp:revision>
  <dcterms:created xsi:type="dcterms:W3CDTF">2009-06-14T04:01:10Z</dcterms:created>
  <dcterms:modified xsi:type="dcterms:W3CDTF">2010-02-01T03:34:27Z</dcterms:modified>
</cp:coreProperties>
</file>