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22" r:id="rId3"/>
    <p:sldId id="323" r:id="rId4"/>
    <p:sldId id="328" r:id="rId5"/>
    <p:sldId id="329" r:id="rId6"/>
    <p:sldId id="324" r:id="rId7"/>
    <p:sldId id="258" r:id="rId8"/>
    <p:sldId id="286" r:id="rId9"/>
    <p:sldId id="311" r:id="rId10"/>
    <p:sldId id="262" r:id="rId11"/>
    <p:sldId id="263" r:id="rId12"/>
    <p:sldId id="313" r:id="rId13"/>
    <p:sldId id="265" r:id="rId14"/>
    <p:sldId id="298" r:id="rId15"/>
    <p:sldId id="299" r:id="rId16"/>
    <p:sldId id="279" r:id="rId17"/>
    <p:sldId id="314" r:id="rId18"/>
    <p:sldId id="277" r:id="rId19"/>
    <p:sldId id="278" r:id="rId20"/>
    <p:sldId id="297" r:id="rId21"/>
    <p:sldId id="325" r:id="rId22"/>
    <p:sldId id="335" r:id="rId23"/>
    <p:sldId id="332" r:id="rId24"/>
    <p:sldId id="344" r:id="rId25"/>
    <p:sldId id="334" r:id="rId26"/>
    <p:sldId id="327" r:id="rId27"/>
    <p:sldId id="336" r:id="rId28"/>
    <p:sldId id="330" r:id="rId29"/>
    <p:sldId id="333" r:id="rId30"/>
    <p:sldId id="340" r:id="rId31"/>
    <p:sldId id="339" r:id="rId32"/>
    <p:sldId id="342" r:id="rId33"/>
    <p:sldId id="341" r:id="rId34"/>
    <p:sldId id="338" r:id="rId35"/>
    <p:sldId id="343" r:id="rId36"/>
    <p:sldId id="345" r:id="rId37"/>
    <p:sldId id="326" r:id="rId38"/>
  </p:sldIdLst>
  <p:sldSz cx="9144000" cy="6858000" type="screen4x3"/>
  <p:notesSz cx="6796088" cy="9925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1857" autoAdjust="0"/>
  </p:normalViewPr>
  <p:slideViewPr>
    <p:cSldViewPr>
      <p:cViewPr varScale="1">
        <p:scale>
          <a:sx n="120" d="100"/>
          <a:sy n="120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C034C-A5F2-4963-B087-97721929DBB8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609" y="4714399"/>
            <a:ext cx="543687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544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3A2A9-69A0-4580-A98E-4E96AB7D31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0F359-BD4A-4AC9-9AF6-723E393EFA3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801E-2C35-4CE4-8AB5-1B02AFAD64E3}" type="datetimeFigureOut">
              <a:rPr kumimoji="1" lang="ja-JP" altLang="en-US" smtClean="0"/>
              <a:pPr/>
              <a:t>2015/6/8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02E6-E551-4459-80F4-78803D88DD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359347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 dirty="0" smtClean="0"/>
              <a:t>Role of Non-site Specific Interaction in </a:t>
            </a:r>
            <a:r>
              <a:rPr lang="en-US" altLang="ja-JP" sz="3600" b="1" dirty="0" err="1" smtClean="0"/>
              <a:t>Biocatalyzed</a:t>
            </a:r>
            <a:r>
              <a:rPr lang="en-US" altLang="ja-JP" sz="3600" b="1" dirty="0" smtClean="0"/>
              <a:t> Reaction: A Case Study of Na</a:t>
            </a:r>
            <a:r>
              <a:rPr lang="en-US" altLang="ja-JP" sz="3600" b="1" baseline="30000" dirty="0" smtClean="0"/>
              <a:t>+</a:t>
            </a:r>
            <a:r>
              <a:rPr lang="en-US" altLang="ja-JP" sz="3600" b="1" dirty="0" smtClean="0"/>
              <a:t>-activated Serine Protease, Thrombin (1)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 smtClean="0">
                <a:latin typeface="+mn-ea"/>
                <a:cs typeface="ＭＳ Ｐゴシック" pitchFamily="50" charset="-128"/>
              </a:rPr>
              <a:t>Ikuo KURISAKI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Graduate School of Information Science,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latin typeface="+mn-ea"/>
                <a:cs typeface="ＭＳ Ｐゴシック" pitchFamily="50" charset="-128"/>
              </a:rPr>
              <a:t>Nagoya University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45294" y="176592"/>
            <a:ext cx="3131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FY2015 2</a:t>
            </a:r>
            <a:r>
              <a:rPr kumimoji="1" lang="en-US" altLang="ja-JP" sz="2000" baseline="30000" dirty="0" smtClean="0"/>
              <a:t>nd</a:t>
            </a:r>
            <a:r>
              <a:rPr kumimoji="1" lang="en-US" altLang="ja-JP" sz="2000" dirty="0" smtClean="0"/>
              <a:t> CREST Workshop</a:t>
            </a:r>
          </a:p>
          <a:p>
            <a:pPr algn="r"/>
            <a:r>
              <a:rPr lang="en-US" altLang="ja-JP" sz="2000" dirty="0" smtClean="0"/>
              <a:t>May 29</a:t>
            </a:r>
            <a:r>
              <a:rPr lang="en-US" altLang="ja-JP" sz="2000" baseline="30000" dirty="0" smtClean="0"/>
              <a:t>th</a:t>
            </a:r>
            <a:r>
              <a:rPr lang="en-US" altLang="ja-JP" sz="2000" dirty="0" smtClean="0"/>
              <a:t>, 2015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1764" y="6505599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[Ref. 3] Wells and </a:t>
            </a:r>
            <a:r>
              <a:rPr lang="en-US" altLang="ja-JP" sz="1400" dirty="0" err="1" smtClean="0"/>
              <a:t>Cera</a:t>
            </a:r>
            <a:r>
              <a:rPr lang="en-US" altLang="ja-JP" sz="1400" dirty="0" smtClean="0"/>
              <a:t>., </a:t>
            </a:r>
            <a:r>
              <a:rPr lang="en-US" altLang="ja-JP" sz="1400" i="1" dirty="0" smtClean="0"/>
              <a:t>Biochemistry</a:t>
            </a:r>
            <a:r>
              <a:rPr lang="en-US" altLang="ja-JP" sz="1400" dirty="0" smtClean="0"/>
              <a:t> (1992) </a:t>
            </a:r>
            <a:r>
              <a:rPr lang="en-US" altLang="ja-JP" sz="1400" b="1" dirty="0" smtClean="0"/>
              <a:t>31</a:t>
            </a:r>
            <a:r>
              <a:rPr lang="en-US" altLang="ja-JP" sz="1400" dirty="0" smtClean="0"/>
              <a:t>, 11721-11730; [Ref. 4] </a:t>
            </a:r>
            <a:r>
              <a:rPr lang="en-US" altLang="ja-JP" sz="1400" dirty="0" err="1" smtClean="0"/>
              <a:t>Suh</a:t>
            </a:r>
            <a:r>
              <a:rPr lang="en-US" altLang="ja-JP" sz="1400" dirty="0" smtClean="0"/>
              <a:t> et al., </a:t>
            </a:r>
            <a:r>
              <a:rPr lang="en-US" altLang="ja-JP" sz="1400" i="1" dirty="0" smtClean="0"/>
              <a:t>JACS comm.</a:t>
            </a:r>
            <a:r>
              <a:rPr lang="en-US" altLang="ja-JP" sz="1400" dirty="0" smtClean="0"/>
              <a:t> (2007) </a:t>
            </a:r>
            <a:r>
              <a:rPr lang="en-US" altLang="ja-JP" sz="1400" b="1" dirty="0" smtClean="0"/>
              <a:t>129</a:t>
            </a:r>
            <a:r>
              <a:rPr lang="en-US" altLang="ja-JP" sz="1400" dirty="0" smtClean="0"/>
              <a:t>, 12954-1295 </a:t>
            </a:r>
            <a:endParaRPr lang="ja-JP" altLang="en-US" sz="1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1" y="241720"/>
            <a:ext cx="8640960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Thrombin-substrate association reaction is maximized under the presence of Na</a:t>
            </a:r>
            <a:r>
              <a:rPr lang="en-US" altLang="ja-JP" sz="3200" b="1" i="1" baseline="30000" dirty="0" smtClean="0"/>
              <a:t>+</a:t>
            </a:r>
            <a:endParaRPr kumimoji="1" lang="ja-JP" altLang="en-US" sz="3200" b="1" i="1" baseline="30000" dirty="0"/>
          </a:p>
        </p:txBody>
      </p:sp>
      <p:sp>
        <p:nvSpPr>
          <p:cNvPr id="47" name="正方形/長方形 46"/>
          <p:cNvSpPr/>
          <p:nvPr/>
        </p:nvSpPr>
        <p:spPr>
          <a:xfrm>
            <a:off x="0" y="6422019"/>
            <a:ext cx="9144000" cy="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9085" y="4985881"/>
            <a:ext cx="8643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/>
              <a:t>Association reactio</a:t>
            </a:r>
            <a:r>
              <a:rPr lang="en-US" altLang="ja-JP" sz="2400" dirty="0" smtClean="0"/>
              <a:t>n can be viewed as a </a:t>
            </a:r>
            <a:r>
              <a:rPr lang="en-US" altLang="ja-JP" sz="2400" b="1" i="1" dirty="0" smtClean="0">
                <a:solidFill>
                  <a:srgbClr val="002060"/>
                </a:solidFill>
              </a:rPr>
              <a:t>two-step reaction</a:t>
            </a:r>
            <a:r>
              <a:rPr lang="en-US" altLang="ja-JP" sz="2400" dirty="0" smtClean="0"/>
              <a:t>:</a:t>
            </a:r>
            <a:endParaRPr kumimoji="1" lang="en-US" altLang="ja-JP" sz="2400" dirty="0" smtClean="0"/>
          </a:p>
          <a:p>
            <a:pPr marL="342900" indent="-342900" algn="just"/>
            <a:r>
              <a:rPr kumimoji="1" lang="ja-JP" altLang="en-US" sz="2800" b="1" dirty="0" smtClean="0"/>
              <a:t>①</a:t>
            </a:r>
            <a:r>
              <a:rPr kumimoji="1" lang="ja-JP" altLang="en-US" sz="2800" b="1" i="1" dirty="0" smtClean="0"/>
              <a:t> </a:t>
            </a:r>
            <a:r>
              <a:rPr kumimoji="1" lang="en-US" altLang="ja-JP" sz="2800" b="1" i="1" dirty="0" smtClean="0"/>
              <a:t>Formation of encounter complex ensemble</a:t>
            </a:r>
          </a:p>
          <a:p>
            <a:pPr marL="342900" indent="-342900" algn="just"/>
            <a:r>
              <a:rPr lang="ja-JP" altLang="en-US" sz="2800" b="1" dirty="0" smtClean="0"/>
              <a:t>②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/>
              <a:t>Formation of </a:t>
            </a:r>
            <a:r>
              <a:rPr lang="en-US" altLang="ja-JP" sz="2800" b="1" i="1" dirty="0" err="1" smtClean="0"/>
              <a:t>stereospecific</a:t>
            </a:r>
            <a:r>
              <a:rPr lang="en-US" altLang="ja-JP" sz="2800" b="1" i="1" dirty="0" smtClean="0"/>
              <a:t> complex</a:t>
            </a:r>
            <a:endParaRPr kumimoji="1" lang="ja-JP" altLang="en-US" sz="2800" b="1" i="1" dirty="0"/>
          </a:p>
        </p:txBody>
      </p:sp>
      <p:grpSp>
        <p:nvGrpSpPr>
          <p:cNvPr id="51" name="グループ化 52"/>
          <p:cNvGrpSpPr/>
          <p:nvPr/>
        </p:nvGrpSpPr>
        <p:grpSpPr>
          <a:xfrm rot="4092343">
            <a:off x="471754" y="1849573"/>
            <a:ext cx="504056" cy="513995"/>
            <a:chOff x="6588224" y="4725144"/>
            <a:chExt cx="504056" cy="513995"/>
          </a:xfrm>
        </p:grpSpPr>
        <p:sp>
          <p:nvSpPr>
            <p:cNvPr id="52" name="円/楕円 51"/>
            <p:cNvSpPr/>
            <p:nvPr/>
          </p:nvSpPr>
          <p:spPr>
            <a:xfrm>
              <a:off x="6588224" y="4725144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6739744" y="5095123"/>
              <a:ext cx="216024" cy="1440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/>
          <p:cNvGrpSpPr/>
          <p:nvPr/>
        </p:nvGrpSpPr>
        <p:grpSpPr>
          <a:xfrm rot="9256008">
            <a:off x="1430603" y="1849573"/>
            <a:ext cx="504056" cy="513995"/>
            <a:chOff x="6588224" y="4725144"/>
            <a:chExt cx="504056" cy="513995"/>
          </a:xfrm>
        </p:grpSpPr>
        <p:sp>
          <p:nvSpPr>
            <p:cNvPr id="55" name="円/楕円 54"/>
            <p:cNvSpPr/>
            <p:nvPr/>
          </p:nvSpPr>
          <p:spPr>
            <a:xfrm>
              <a:off x="6588224" y="4725144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6739744" y="5095123"/>
              <a:ext cx="216024" cy="14401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正方形/長方形 56"/>
          <p:cNvSpPr/>
          <p:nvPr/>
        </p:nvSpPr>
        <p:spPr>
          <a:xfrm>
            <a:off x="1055982" y="192190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Courier New" pitchFamily="49" charset="0"/>
                <a:cs typeface="Courier New" pitchFamily="49" charset="0"/>
              </a:rPr>
              <a:t>+</a:t>
            </a:r>
            <a:endParaRPr lang="ja-JP" altLang="en-US" dirty="0"/>
          </a:p>
        </p:txBody>
      </p:sp>
      <p:grpSp>
        <p:nvGrpSpPr>
          <p:cNvPr id="58" name="グループ化 57"/>
          <p:cNvGrpSpPr/>
          <p:nvPr/>
        </p:nvGrpSpPr>
        <p:grpSpPr>
          <a:xfrm>
            <a:off x="2856182" y="1854542"/>
            <a:ext cx="1027990" cy="504056"/>
            <a:chOff x="2617844" y="3140969"/>
            <a:chExt cx="1027990" cy="504056"/>
          </a:xfrm>
        </p:grpSpPr>
        <p:grpSp>
          <p:nvGrpSpPr>
            <p:cNvPr id="59" name="グループ化 52"/>
            <p:cNvGrpSpPr/>
            <p:nvPr/>
          </p:nvGrpSpPr>
          <p:grpSpPr>
            <a:xfrm rot="16200000">
              <a:off x="2622814" y="3135999"/>
              <a:ext cx="504056" cy="513995"/>
              <a:chOff x="6588224" y="4725144"/>
              <a:chExt cx="504056" cy="513995"/>
            </a:xfrm>
          </p:grpSpPr>
          <p:sp>
            <p:nvSpPr>
              <p:cNvPr id="63" name="円/楕円 62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0" name="グループ化 53"/>
            <p:cNvGrpSpPr/>
            <p:nvPr/>
          </p:nvGrpSpPr>
          <p:grpSpPr>
            <a:xfrm rot="5400000">
              <a:off x="3136809" y="3135999"/>
              <a:ext cx="504056" cy="513995"/>
              <a:chOff x="6588224" y="4725144"/>
              <a:chExt cx="504056" cy="513995"/>
            </a:xfrm>
          </p:grpSpPr>
          <p:sp>
            <p:nvSpPr>
              <p:cNvPr id="61" name="円/楕円 60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65" name="グループ化 64"/>
          <p:cNvGrpSpPr/>
          <p:nvPr/>
        </p:nvGrpSpPr>
        <p:grpSpPr>
          <a:xfrm>
            <a:off x="4644008" y="1854542"/>
            <a:ext cx="1080119" cy="504056"/>
            <a:chOff x="2617844" y="3140969"/>
            <a:chExt cx="1080119" cy="504056"/>
          </a:xfrm>
        </p:grpSpPr>
        <p:grpSp>
          <p:nvGrpSpPr>
            <p:cNvPr id="66" name="グループ化 52"/>
            <p:cNvGrpSpPr/>
            <p:nvPr/>
          </p:nvGrpSpPr>
          <p:grpSpPr>
            <a:xfrm rot="16200000">
              <a:off x="2622814" y="3135999"/>
              <a:ext cx="504056" cy="513995"/>
              <a:chOff x="6588224" y="4725144"/>
              <a:chExt cx="504056" cy="513995"/>
            </a:xfrm>
          </p:grpSpPr>
          <p:sp>
            <p:nvSpPr>
              <p:cNvPr id="70" name="円/楕円 69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7" name="グループ化 53"/>
            <p:cNvGrpSpPr/>
            <p:nvPr/>
          </p:nvGrpSpPr>
          <p:grpSpPr>
            <a:xfrm rot="5400000">
              <a:off x="3198878" y="3136223"/>
              <a:ext cx="432048" cy="566123"/>
              <a:chOff x="6650515" y="4673016"/>
              <a:chExt cx="432048" cy="566123"/>
            </a:xfrm>
          </p:grpSpPr>
          <p:sp>
            <p:nvSpPr>
              <p:cNvPr id="68" name="円/楕円 67"/>
              <p:cNvSpPr/>
              <p:nvPr/>
            </p:nvSpPr>
            <p:spPr>
              <a:xfrm>
                <a:off x="6650515" y="4673016"/>
                <a:ext cx="432048" cy="556185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2" name="グループ化 52"/>
          <p:cNvGrpSpPr/>
          <p:nvPr/>
        </p:nvGrpSpPr>
        <p:grpSpPr>
          <a:xfrm rot="12979730">
            <a:off x="6475464" y="1849573"/>
            <a:ext cx="504056" cy="513995"/>
            <a:chOff x="6588224" y="4725144"/>
            <a:chExt cx="504056" cy="513995"/>
          </a:xfrm>
        </p:grpSpPr>
        <p:sp>
          <p:nvSpPr>
            <p:cNvPr id="73" name="円/楕円 72"/>
            <p:cNvSpPr/>
            <p:nvPr/>
          </p:nvSpPr>
          <p:spPr>
            <a:xfrm>
              <a:off x="6588224" y="4725144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6739744" y="5095123"/>
              <a:ext cx="216024" cy="1440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5" name="グループ化 53"/>
          <p:cNvGrpSpPr/>
          <p:nvPr/>
        </p:nvGrpSpPr>
        <p:grpSpPr>
          <a:xfrm rot="18840196">
            <a:off x="7449817" y="1820147"/>
            <a:ext cx="422710" cy="544124"/>
            <a:chOff x="6652185" y="4731559"/>
            <a:chExt cx="406210" cy="507580"/>
          </a:xfrm>
        </p:grpSpPr>
        <p:sp>
          <p:nvSpPr>
            <p:cNvPr id="76" name="円/楕円 75"/>
            <p:cNvSpPr/>
            <p:nvPr/>
          </p:nvSpPr>
          <p:spPr>
            <a:xfrm>
              <a:off x="6652185" y="4731559"/>
              <a:ext cx="406210" cy="504056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6739744" y="5095123"/>
              <a:ext cx="216024" cy="144016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正方形/長方形 77"/>
          <p:cNvSpPr/>
          <p:nvPr/>
        </p:nvSpPr>
        <p:spPr>
          <a:xfrm>
            <a:off x="7020272" y="192190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Courier New" pitchFamily="49" charset="0"/>
                <a:cs typeface="Courier New" pitchFamily="49" charset="0"/>
              </a:rPr>
              <a:t>+</a:t>
            </a:r>
            <a:endParaRPr lang="ja-JP" altLang="en-US" dirty="0"/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2136102" y="2045749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H="1">
            <a:off x="2136102" y="2125441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ct 7"/>
          <p:cNvGraphicFramePr>
            <a:graphicFrameLocks noChangeAspect="1"/>
          </p:cNvGraphicFramePr>
          <p:nvPr/>
        </p:nvGraphicFramePr>
        <p:xfrm>
          <a:off x="2252460" y="1566731"/>
          <a:ext cx="289812" cy="372615"/>
        </p:xfrm>
        <a:graphic>
          <a:graphicData uri="http://schemas.openxmlformats.org/presentationml/2006/ole">
            <p:oleObj spid="_x0000_s2054" name="数式" r:id="rId3" imgW="177480" imgH="228600" progId="Equation.3">
              <p:embed/>
            </p:oleObj>
          </a:graphicData>
        </a:graphic>
      </p:graphicFrame>
      <p:graphicFrame>
        <p:nvGraphicFramePr>
          <p:cNvPr id="82" name="Object 8"/>
          <p:cNvGraphicFramePr>
            <a:graphicFrameLocks noChangeAspect="1"/>
          </p:cNvGraphicFramePr>
          <p:nvPr/>
        </p:nvGraphicFramePr>
        <p:xfrm>
          <a:off x="2231759" y="2214803"/>
          <a:ext cx="331214" cy="351915"/>
        </p:xfrm>
        <a:graphic>
          <a:graphicData uri="http://schemas.openxmlformats.org/presentationml/2006/ole">
            <p:oleObj spid="_x0000_s2055" name="数式" r:id="rId4" imgW="203040" imgH="215640" progId="Equation.3">
              <p:embed/>
            </p:oleObj>
          </a:graphicData>
        </a:graphic>
      </p:graphicFrame>
      <p:cxnSp>
        <p:nvCxnSpPr>
          <p:cNvPr id="83" name="直線矢印コネクタ 82"/>
          <p:cNvCxnSpPr/>
          <p:nvPr/>
        </p:nvCxnSpPr>
        <p:spPr>
          <a:xfrm>
            <a:off x="4067944" y="2070787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ct 9"/>
          <p:cNvGraphicFramePr>
            <a:graphicFrameLocks noChangeAspect="1"/>
          </p:cNvGraphicFramePr>
          <p:nvPr/>
        </p:nvGraphicFramePr>
        <p:xfrm>
          <a:off x="4139952" y="1556792"/>
          <a:ext cx="269111" cy="351915"/>
        </p:xfrm>
        <a:graphic>
          <a:graphicData uri="http://schemas.openxmlformats.org/presentationml/2006/ole">
            <p:oleObj spid="_x0000_s2056" name="数式" r:id="rId5" imgW="164880" imgH="215640" progId="Equation.3">
              <p:embed/>
            </p:oleObj>
          </a:graphicData>
        </a:graphic>
      </p:graphicFrame>
      <p:cxnSp>
        <p:nvCxnSpPr>
          <p:cNvPr id="85" name="直線矢印コネクタ 84"/>
          <p:cNvCxnSpPr/>
          <p:nvPr/>
        </p:nvCxnSpPr>
        <p:spPr>
          <a:xfrm>
            <a:off x="5850701" y="2075656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Object 10"/>
          <p:cNvGraphicFramePr>
            <a:graphicFrameLocks noChangeAspect="1"/>
          </p:cNvGraphicFramePr>
          <p:nvPr/>
        </p:nvGraphicFramePr>
        <p:xfrm>
          <a:off x="5966833" y="1556792"/>
          <a:ext cx="269112" cy="372616"/>
        </p:xfrm>
        <a:graphic>
          <a:graphicData uri="http://schemas.openxmlformats.org/presentationml/2006/ole">
            <p:oleObj spid="_x0000_s2057" name="数式" r:id="rId6" imgW="164880" imgH="228600" progId="Equation.3">
              <p:embed/>
            </p:oleObj>
          </a:graphicData>
        </a:graphic>
      </p:graphicFrame>
      <p:sp>
        <p:nvSpPr>
          <p:cNvPr id="87" name="下カーブ矢印 86"/>
          <p:cNvSpPr/>
          <p:nvPr/>
        </p:nvSpPr>
        <p:spPr>
          <a:xfrm>
            <a:off x="6515452" y="3253047"/>
            <a:ext cx="928120" cy="381418"/>
          </a:xfrm>
          <a:prstGeom prst="curvedDownArrow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88" name="表 87"/>
          <p:cNvGraphicFramePr>
            <a:graphicFrameLocks noGrp="1"/>
          </p:cNvGraphicFramePr>
          <p:nvPr/>
        </p:nvGraphicFramePr>
        <p:xfrm>
          <a:off x="5355341" y="3501772"/>
          <a:ext cx="3681155" cy="871150"/>
        </p:xfrm>
        <a:graphic>
          <a:graphicData uri="http://schemas.openxmlformats.org/drawingml/2006/table">
            <a:tbl>
              <a:tblPr/>
              <a:tblGrid>
                <a:gridCol w="694214"/>
                <a:gridCol w="995647"/>
                <a:gridCol w="995647"/>
                <a:gridCol w="995647"/>
              </a:tblGrid>
              <a:tr h="1742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Li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Na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Cs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"/>
                        </a:rPr>
                        <a:t>k</a:t>
                      </a:r>
                      <a:r>
                        <a:rPr lang="en-US" sz="1600" b="1" i="0" u="none" strike="noStrike" baseline="-25000" dirty="0">
                          <a:solidFill>
                            <a:schemeClr val="tx1"/>
                          </a:solidFill>
                          <a:latin typeface="Times"/>
                        </a:rPr>
                        <a:t>1</a:t>
                      </a:r>
                      <a:r>
                        <a:rPr lang="en-US" sz="1600" b="1" i="0" u="none" strike="noStrike" baseline="30000" dirty="0">
                          <a:solidFill>
                            <a:schemeClr val="tx1"/>
                          </a:solidFill>
                          <a:latin typeface="Times"/>
                        </a:rPr>
                        <a:t>*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"/>
                        </a:rPr>
                        <a:t> 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38 ± 8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103 ± 28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37 ± 9</a:t>
                      </a:r>
                    </a:p>
                  </a:txBody>
                  <a:tcPr marL="7911" marR="7911" marT="79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" name="テキスト ボックス 88"/>
          <p:cNvSpPr txBox="1"/>
          <p:nvPr/>
        </p:nvSpPr>
        <p:spPr>
          <a:xfrm>
            <a:off x="6543655" y="2852936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×2.5</a:t>
            </a:r>
            <a:endParaRPr kumimoji="1" lang="ja-JP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7653848" y="2852936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×2.5</a:t>
            </a:r>
            <a:endParaRPr kumimoji="1" lang="ja-JP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下カーブ矢印 90"/>
          <p:cNvSpPr/>
          <p:nvPr/>
        </p:nvSpPr>
        <p:spPr>
          <a:xfrm flipH="1">
            <a:off x="7589824" y="3243108"/>
            <a:ext cx="928120" cy="381418"/>
          </a:xfrm>
          <a:prstGeom prst="curvedDownArrow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92" name="グループ化 91"/>
          <p:cNvGrpSpPr/>
          <p:nvPr/>
        </p:nvGrpSpPr>
        <p:grpSpPr>
          <a:xfrm>
            <a:off x="353344" y="1484784"/>
            <a:ext cx="5658816" cy="2930329"/>
            <a:chOff x="353344" y="1484784"/>
            <a:chExt cx="5658816" cy="2930329"/>
          </a:xfrm>
        </p:grpSpPr>
        <p:sp>
          <p:nvSpPr>
            <p:cNvPr id="93" name="円/楕円 92"/>
            <p:cNvSpPr/>
            <p:nvPr/>
          </p:nvSpPr>
          <p:spPr>
            <a:xfrm>
              <a:off x="5364088" y="3983065"/>
              <a:ext cx="64807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53344" y="1484784"/>
              <a:ext cx="3642591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2039346" y="1556792"/>
              <a:ext cx="64807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171809" y="2708920"/>
            <a:ext cx="4824536" cy="2284378"/>
            <a:chOff x="171809" y="2708920"/>
            <a:chExt cx="4824536" cy="2284378"/>
          </a:xfrm>
        </p:grpSpPr>
        <p:sp>
          <p:nvSpPr>
            <p:cNvPr id="97" name="二等辺三角形 96"/>
            <p:cNvSpPr/>
            <p:nvPr/>
          </p:nvSpPr>
          <p:spPr>
            <a:xfrm>
              <a:off x="1979712" y="2708920"/>
              <a:ext cx="360040" cy="3600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8" name="グループ化 101"/>
            <p:cNvGrpSpPr/>
            <p:nvPr/>
          </p:nvGrpSpPr>
          <p:grpSpPr>
            <a:xfrm>
              <a:off x="171809" y="3049082"/>
              <a:ext cx="4824536" cy="1944216"/>
              <a:chOff x="539552" y="3068960"/>
              <a:chExt cx="4824536" cy="1944216"/>
            </a:xfrm>
          </p:grpSpPr>
          <p:grpSp>
            <p:nvGrpSpPr>
              <p:cNvPr id="99" name="グループ化 52"/>
              <p:cNvGrpSpPr/>
              <p:nvPr/>
            </p:nvGrpSpPr>
            <p:grpSpPr>
              <a:xfrm rot="4092343">
                <a:off x="779904" y="3972639"/>
                <a:ext cx="303391" cy="309373"/>
                <a:chOff x="6588224" y="4725144"/>
                <a:chExt cx="504056" cy="513995"/>
              </a:xfrm>
            </p:grpSpPr>
            <p:sp>
              <p:nvSpPr>
                <p:cNvPr id="156" name="円/楕円 11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" name="円/楕円 12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0" name="グループ化 53"/>
              <p:cNvGrpSpPr/>
              <p:nvPr/>
            </p:nvGrpSpPr>
            <p:grpSpPr>
              <a:xfrm rot="9256008">
                <a:off x="1411813" y="3983580"/>
                <a:ext cx="303391" cy="309373"/>
                <a:chOff x="6588224" y="4725144"/>
                <a:chExt cx="504056" cy="513995"/>
              </a:xfrm>
            </p:grpSpPr>
            <p:sp>
              <p:nvSpPr>
                <p:cNvPr id="154" name="円/楕円 14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円/楕円 15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1" name="グループ化 18"/>
              <p:cNvGrpSpPr/>
              <p:nvPr/>
            </p:nvGrpSpPr>
            <p:grpSpPr>
              <a:xfrm>
                <a:off x="899199" y="3886736"/>
                <a:ext cx="245841" cy="258215"/>
                <a:chOff x="1115616" y="3386809"/>
                <a:chExt cx="245841" cy="258215"/>
              </a:xfrm>
            </p:grpSpPr>
            <p:sp>
              <p:nvSpPr>
                <p:cNvPr id="152" name="円弧 16"/>
                <p:cNvSpPr/>
                <p:nvPr/>
              </p:nvSpPr>
              <p:spPr>
                <a:xfrm>
                  <a:off x="1115616" y="3429000"/>
                  <a:ext cx="216024" cy="21602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" name="円弧 17"/>
                <p:cNvSpPr/>
                <p:nvPr/>
              </p:nvSpPr>
              <p:spPr>
                <a:xfrm>
                  <a:off x="1145433" y="3386809"/>
                  <a:ext cx="216024" cy="21602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2" name="グループ化 19"/>
              <p:cNvGrpSpPr/>
              <p:nvPr/>
            </p:nvGrpSpPr>
            <p:grpSpPr>
              <a:xfrm rot="9138936">
                <a:off x="797374" y="4132577"/>
                <a:ext cx="245841" cy="258215"/>
                <a:chOff x="1115616" y="3386809"/>
                <a:chExt cx="245841" cy="258215"/>
              </a:xfrm>
            </p:grpSpPr>
            <p:sp>
              <p:nvSpPr>
                <p:cNvPr id="150" name="円弧 20"/>
                <p:cNvSpPr/>
                <p:nvPr/>
              </p:nvSpPr>
              <p:spPr>
                <a:xfrm>
                  <a:off x="1115616" y="3429000"/>
                  <a:ext cx="216024" cy="21602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円弧 150"/>
                <p:cNvSpPr/>
                <p:nvPr/>
              </p:nvSpPr>
              <p:spPr>
                <a:xfrm>
                  <a:off x="1145433" y="3386809"/>
                  <a:ext cx="216024" cy="21602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3" name="グループ化 22"/>
              <p:cNvGrpSpPr/>
              <p:nvPr/>
            </p:nvGrpSpPr>
            <p:grpSpPr>
              <a:xfrm rot="16968317">
                <a:off x="1389916" y="3880420"/>
                <a:ext cx="245841" cy="258215"/>
                <a:chOff x="1115616" y="3386809"/>
                <a:chExt cx="245841" cy="258215"/>
              </a:xfrm>
            </p:grpSpPr>
            <p:sp>
              <p:nvSpPr>
                <p:cNvPr id="148" name="円弧 147"/>
                <p:cNvSpPr/>
                <p:nvPr/>
              </p:nvSpPr>
              <p:spPr>
                <a:xfrm>
                  <a:off x="1115616" y="3429000"/>
                  <a:ext cx="216024" cy="21602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" name="円弧 148"/>
                <p:cNvSpPr/>
                <p:nvPr/>
              </p:nvSpPr>
              <p:spPr>
                <a:xfrm>
                  <a:off x="1145433" y="3386809"/>
                  <a:ext cx="216024" cy="21602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4" name="グループ化 25"/>
              <p:cNvGrpSpPr/>
              <p:nvPr/>
            </p:nvGrpSpPr>
            <p:grpSpPr>
              <a:xfrm rot="6482359">
                <a:off x="1541617" y="4104825"/>
                <a:ext cx="245841" cy="258215"/>
                <a:chOff x="1115616" y="3386809"/>
                <a:chExt cx="245841" cy="258215"/>
              </a:xfrm>
            </p:grpSpPr>
            <p:sp>
              <p:nvSpPr>
                <p:cNvPr id="146" name="円弧 145"/>
                <p:cNvSpPr/>
                <p:nvPr/>
              </p:nvSpPr>
              <p:spPr>
                <a:xfrm>
                  <a:off x="1115616" y="3429000"/>
                  <a:ext cx="216024" cy="21602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円弧 146"/>
                <p:cNvSpPr/>
                <p:nvPr/>
              </p:nvSpPr>
              <p:spPr>
                <a:xfrm>
                  <a:off x="1145433" y="3386809"/>
                  <a:ext cx="216024" cy="21602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5" name="正方形/長方形 104"/>
              <p:cNvSpPr/>
              <p:nvPr/>
            </p:nvSpPr>
            <p:spPr>
              <a:xfrm>
                <a:off x="1120487" y="3958744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latin typeface="Courier New" pitchFamily="49" charset="0"/>
                    <a:cs typeface="Courier New" pitchFamily="49" charset="0"/>
                  </a:rPr>
                  <a:t>+</a:t>
                </a:r>
                <a:endParaRPr lang="ja-JP" altLang="en-US" dirty="0"/>
              </a:p>
            </p:txBody>
          </p:sp>
          <p:grpSp>
            <p:nvGrpSpPr>
              <p:cNvPr id="106" name="グループ化 52"/>
              <p:cNvGrpSpPr/>
              <p:nvPr/>
            </p:nvGrpSpPr>
            <p:grpSpPr>
              <a:xfrm rot="7476498">
                <a:off x="2741300" y="3458191"/>
                <a:ext cx="303391" cy="309373"/>
                <a:chOff x="6588224" y="4725144"/>
                <a:chExt cx="504056" cy="513995"/>
              </a:xfrm>
            </p:grpSpPr>
            <p:sp>
              <p:nvSpPr>
                <p:cNvPr id="144" name="円/楕円 143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" name="円/楕円 144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7" name="グループ化 53"/>
              <p:cNvGrpSpPr/>
              <p:nvPr/>
            </p:nvGrpSpPr>
            <p:grpSpPr>
              <a:xfrm rot="3829415">
                <a:off x="3045060" y="3501986"/>
                <a:ext cx="303391" cy="309373"/>
                <a:chOff x="6588224" y="4725144"/>
                <a:chExt cx="504056" cy="513995"/>
              </a:xfrm>
            </p:grpSpPr>
            <p:sp>
              <p:nvSpPr>
                <p:cNvPr id="142" name="円/楕円 141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円/楕円 142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8" name="グループ化 52"/>
              <p:cNvGrpSpPr/>
              <p:nvPr/>
            </p:nvGrpSpPr>
            <p:grpSpPr>
              <a:xfrm rot="1571790">
                <a:off x="2575930" y="4004653"/>
                <a:ext cx="303391" cy="309373"/>
                <a:chOff x="6588224" y="4725144"/>
                <a:chExt cx="504056" cy="513995"/>
              </a:xfrm>
            </p:grpSpPr>
            <p:sp>
              <p:nvSpPr>
                <p:cNvPr id="140" name="円/楕円 139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円/楕円 140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9" name="グループ化 53"/>
              <p:cNvGrpSpPr/>
              <p:nvPr/>
            </p:nvGrpSpPr>
            <p:grpSpPr>
              <a:xfrm rot="9256008">
                <a:off x="2867824" y="3867561"/>
                <a:ext cx="303391" cy="309373"/>
                <a:chOff x="6588224" y="4725144"/>
                <a:chExt cx="504056" cy="513995"/>
              </a:xfrm>
            </p:grpSpPr>
            <p:sp>
              <p:nvSpPr>
                <p:cNvPr id="138" name="円/楕円 137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円/楕円 138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0" name="グループ化 52"/>
              <p:cNvGrpSpPr/>
              <p:nvPr/>
            </p:nvGrpSpPr>
            <p:grpSpPr>
              <a:xfrm rot="19493312">
                <a:off x="3309449" y="3904647"/>
                <a:ext cx="303391" cy="309373"/>
                <a:chOff x="6588224" y="4725144"/>
                <a:chExt cx="504056" cy="513995"/>
              </a:xfrm>
            </p:grpSpPr>
            <p:sp>
              <p:nvSpPr>
                <p:cNvPr id="136" name="円/楕円 135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" name="円/楕円 136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1" name="グループ化 53"/>
              <p:cNvGrpSpPr/>
              <p:nvPr/>
            </p:nvGrpSpPr>
            <p:grpSpPr>
              <a:xfrm rot="9256008">
                <a:off x="3591404" y="3767555"/>
                <a:ext cx="303391" cy="309373"/>
                <a:chOff x="6588224" y="4725144"/>
                <a:chExt cx="504056" cy="513995"/>
              </a:xfrm>
            </p:grpSpPr>
            <p:sp>
              <p:nvSpPr>
                <p:cNvPr id="134" name="円/楕円 133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" name="円/楕円 134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2" name="グループ化 52"/>
              <p:cNvGrpSpPr/>
              <p:nvPr/>
            </p:nvGrpSpPr>
            <p:grpSpPr>
              <a:xfrm rot="19237534">
                <a:off x="2887237" y="4354219"/>
                <a:ext cx="303391" cy="309373"/>
                <a:chOff x="6588224" y="4725144"/>
                <a:chExt cx="504056" cy="513995"/>
              </a:xfrm>
            </p:grpSpPr>
            <p:sp>
              <p:nvSpPr>
                <p:cNvPr id="132" name="円/楕円 131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" name="円/楕円 132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3" name="グループ化 53"/>
              <p:cNvGrpSpPr/>
              <p:nvPr/>
            </p:nvGrpSpPr>
            <p:grpSpPr>
              <a:xfrm rot="12061091">
                <a:off x="3186774" y="4337213"/>
                <a:ext cx="303391" cy="309373"/>
                <a:chOff x="6588224" y="4725144"/>
                <a:chExt cx="504056" cy="513995"/>
              </a:xfrm>
            </p:grpSpPr>
            <p:sp>
              <p:nvSpPr>
                <p:cNvPr id="130" name="円/楕円 129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円/楕円 130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4" name="グループ化 52"/>
              <p:cNvGrpSpPr/>
              <p:nvPr/>
            </p:nvGrpSpPr>
            <p:grpSpPr>
              <a:xfrm rot="16200000">
                <a:off x="4594476" y="3962037"/>
                <a:ext cx="303391" cy="309373"/>
                <a:chOff x="6588224" y="4725144"/>
                <a:chExt cx="504056" cy="513995"/>
              </a:xfrm>
            </p:grpSpPr>
            <p:sp>
              <p:nvSpPr>
                <p:cNvPr id="128" name="円/楕円 127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円/楕円 128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5" name="グループ化 53"/>
              <p:cNvGrpSpPr/>
              <p:nvPr/>
            </p:nvGrpSpPr>
            <p:grpSpPr>
              <a:xfrm rot="5194795">
                <a:off x="4904915" y="3958901"/>
                <a:ext cx="303391" cy="309373"/>
                <a:chOff x="6588224" y="4725144"/>
                <a:chExt cx="504056" cy="513995"/>
              </a:xfrm>
            </p:grpSpPr>
            <p:sp>
              <p:nvSpPr>
                <p:cNvPr id="126" name="円/楕円 125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円/楕円 126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6" name="グループ化 69"/>
              <p:cNvGrpSpPr/>
              <p:nvPr/>
            </p:nvGrpSpPr>
            <p:grpSpPr>
              <a:xfrm>
                <a:off x="1969380" y="4077066"/>
                <a:ext cx="290467" cy="104275"/>
                <a:chOff x="2218049" y="4077072"/>
                <a:chExt cx="432048" cy="80923"/>
              </a:xfrm>
            </p:grpSpPr>
            <p:cxnSp>
              <p:nvCxnSpPr>
                <p:cNvPr id="124" name="直線矢印コネクタ 123"/>
                <p:cNvCxnSpPr/>
                <p:nvPr/>
              </p:nvCxnSpPr>
              <p:spPr>
                <a:xfrm>
                  <a:off x="2218049" y="4077072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矢印コネクタ 124"/>
                <p:cNvCxnSpPr/>
                <p:nvPr/>
              </p:nvCxnSpPr>
              <p:spPr>
                <a:xfrm flipH="1">
                  <a:off x="2218049" y="4157995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グループ化 70"/>
              <p:cNvGrpSpPr/>
              <p:nvPr/>
            </p:nvGrpSpPr>
            <p:grpSpPr>
              <a:xfrm>
                <a:off x="4179315" y="4077066"/>
                <a:ext cx="290467" cy="104275"/>
                <a:chOff x="4785589" y="4077072"/>
                <a:chExt cx="432048" cy="80923"/>
              </a:xfrm>
            </p:grpSpPr>
            <p:cxnSp>
              <p:nvCxnSpPr>
                <p:cNvPr id="122" name="直線矢印コネクタ 121"/>
                <p:cNvCxnSpPr/>
                <p:nvPr/>
              </p:nvCxnSpPr>
              <p:spPr>
                <a:xfrm>
                  <a:off x="4785589" y="4077072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矢印コネクタ 122"/>
                <p:cNvCxnSpPr/>
                <p:nvPr/>
              </p:nvCxnSpPr>
              <p:spPr>
                <a:xfrm flipH="1">
                  <a:off x="4785589" y="4157995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円/楕円 117"/>
              <p:cNvSpPr/>
              <p:nvPr/>
            </p:nvSpPr>
            <p:spPr>
              <a:xfrm>
                <a:off x="2408539" y="3284985"/>
                <a:ext cx="1587398" cy="150222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noFill/>
                </a:endParaRPr>
              </a:p>
            </p:txBody>
          </p:sp>
          <p:sp>
            <p:nvSpPr>
              <p:cNvPr id="119" name="正方形/長方形 118"/>
              <p:cNvSpPr/>
              <p:nvPr/>
            </p:nvSpPr>
            <p:spPr>
              <a:xfrm>
                <a:off x="539552" y="3068960"/>
                <a:ext cx="4824536" cy="19442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テキスト ボックス 119"/>
              <p:cNvSpPr txBox="1"/>
              <p:nvPr/>
            </p:nvSpPr>
            <p:spPr>
              <a:xfrm>
                <a:off x="1875452" y="3501008"/>
                <a:ext cx="494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dirty="0" smtClean="0"/>
                  <a:t>①</a:t>
                </a:r>
                <a:endParaRPr kumimoji="1" lang="ja-JP" altLang="en-US" sz="2400" b="1" dirty="0"/>
              </a:p>
            </p:txBody>
          </p:sp>
          <p:sp>
            <p:nvSpPr>
              <p:cNvPr id="121" name="テキスト ボックス 120"/>
              <p:cNvSpPr txBox="1"/>
              <p:nvPr/>
            </p:nvSpPr>
            <p:spPr>
              <a:xfrm>
                <a:off x="4067944" y="3501008"/>
                <a:ext cx="494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dirty="0" smtClean="0"/>
                  <a:t>②</a:t>
                </a:r>
                <a:endParaRPr kumimoji="1" lang="ja-JP" altLang="en-US" sz="24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 descr="ThrLiSolvIons_for_matemet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567" y="1281133"/>
            <a:ext cx="3390755" cy="3240359"/>
          </a:xfrm>
          <a:prstGeom prst="rect">
            <a:avLst/>
          </a:prstGeom>
        </p:spPr>
      </p:pic>
      <p:pic>
        <p:nvPicPr>
          <p:cNvPr id="29" name="図 28" descr="ThrNaSolvIons_for_matemeth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4936" y="1281133"/>
            <a:ext cx="3390755" cy="3240359"/>
          </a:xfrm>
          <a:prstGeom prst="rect">
            <a:avLst/>
          </a:prstGeom>
        </p:spPr>
      </p:pic>
      <p:pic>
        <p:nvPicPr>
          <p:cNvPr id="30" name="図 29" descr="ThrCsSolvIons_for_matemeth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9995" y="1281133"/>
            <a:ext cx="3390756" cy="3240359"/>
          </a:xfrm>
          <a:prstGeom prst="rect">
            <a:avLst/>
          </a:prstGeom>
        </p:spPr>
      </p:pic>
      <p:sp>
        <p:nvSpPr>
          <p:cNvPr id="94" name="正方形/長方形 93"/>
          <p:cNvSpPr/>
          <p:nvPr/>
        </p:nvSpPr>
        <p:spPr>
          <a:xfrm>
            <a:off x="630543" y="1857197"/>
            <a:ext cx="2232248" cy="22545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正方形/長方形 161"/>
          <p:cNvSpPr/>
          <p:nvPr/>
        </p:nvSpPr>
        <p:spPr>
          <a:xfrm>
            <a:off x="3385188" y="1857198"/>
            <a:ext cx="2232248" cy="22545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正方形/長方形 162"/>
          <p:cNvSpPr/>
          <p:nvPr/>
        </p:nvSpPr>
        <p:spPr>
          <a:xfrm>
            <a:off x="6162295" y="1859633"/>
            <a:ext cx="2232248" cy="22545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51278" y="1916832"/>
            <a:ext cx="441146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Li</a:t>
            </a:r>
            <a:r>
              <a:rPr kumimoji="1" lang="en-US" altLang="ja-JP" sz="2000" b="1" baseline="30000" dirty="0" smtClean="0"/>
              <a:t>+</a:t>
            </a:r>
            <a:endParaRPr kumimoji="1" lang="ja-JP" altLang="en-US" sz="2000" b="1" baseline="30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27948" y="1916832"/>
            <a:ext cx="564578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Na</a:t>
            </a:r>
            <a:r>
              <a:rPr kumimoji="1" lang="en-US" altLang="ja-JP" sz="2000" b="1" baseline="30000" dirty="0" smtClean="0"/>
              <a:t>+</a:t>
            </a:r>
            <a:endParaRPr kumimoji="1" lang="ja-JP" altLang="en-US" sz="2000" b="1" baseline="30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290908" y="1916832"/>
            <a:ext cx="508473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Cs</a:t>
            </a:r>
            <a:r>
              <a:rPr kumimoji="1" lang="en-US" altLang="ja-JP" sz="2000" b="1" baseline="30000" dirty="0" smtClean="0"/>
              <a:t>+</a:t>
            </a:r>
            <a:endParaRPr kumimoji="1" lang="ja-JP" altLang="en-US" sz="2000" b="1" baseline="30000" dirty="0"/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251520" y="982469"/>
            <a:ext cx="8640960" cy="5847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i="1" dirty="0" smtClean="0"/>
              <a:t>MD simulation procedure</a:t>
            </a:r>
            <a:endParaRPr kumimoji="1" lang="ja-JP" altLang="en-US" sz="3200" i="1" dirty="0"/>
          </a:p>
        </p:txBody>
      </p:sp>
      <p:grpSp>
        <p:nvGrpSpPr>
          <p:cNvPr id="250" name="グループ化 249"/>
          <p:cNvGrpSpPr/>
          <p:nvPr/>
        </p:nvGrpSpPr>
        <p:grpSpPr>
          <a:xfrm>
            <a:off x="138449" y="4106887"/>
            <a:ext cx="8987501" cy="2058417"/>
            <a:chOff x="101125" y="3645024"/>
            <a:chExt cx="8987501" cy="2521324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1820815" y="3645024"/>
              <a:ext cx="0" cy="15296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グループ化 129"/>
            <p:cNvGrpSpPr/>
            <p:nvPr/>
          </p:nvGrpSpPr>
          <p:grpSpPr>
            <a:xfrm rot="5400000">
              <a:off x="1451665" y="3299606"/>
              <a:ext cx="742260" cy="1656475"/>
              <a:chOff x="2195729" y="1806404"/>
              <a:chExt cx="1566473" cy="1656475"/>
            </a:xfrm>
          </p:grpSpPr>
          <p:grpSp>
            <p:nvGrpSpPr>
              <p:cNvPr id="3" name="グループ化 57"/>
              <p:cNvGrpSpPr/>
              <p:nvPr/>
            </p:nvGrpSpPr>
            <p:grpSpPr>
              <a:xfrm>
                <a:off x="2195729" y="1806404"/>
                <a:ext cx="1566473" cy="1656475"/>
                <a:chOff x="2195736" y="1412485"/>
                <a:chExt cx="611684" cy="1296144"/>
              </a:xfrm>
            </p:grpSpPr>
            <p:cxnSp>
              <p:nvCxnSpPr>
                <p:cNvPr id="21" name="直線矢印コネクタ 20"/>
                <p:cNvCxnSpPr/>
                <p:nvPr/>
              </p:nvCxnSpPr>
              <p:spPr>
                <a:xfrm flipV="1">
                  <a:off x="2195736" y="1412485"/>
                  <a:ext cx="504056" cy="64807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矢印コネクタ 21"/>
                <p:cNvCxnSpPr/>
                <p:nvPr/>
              </p:nvCxnSpPr>
              <p:spPr>
                <a:xfrm flipV="1">
                  <a:off x="2195736" y="1556501"/>
                  <a:ext cx="504056" cy="5124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矢印コネクタ 22"/>
                <p:cNvCxnSpPr/>
                <p:nvPr/>
              </p:nvCxnSpPr>
              <p:spPr>
                <a:xfrm flipV="1">
                  <a:off x="2195736" y="1700517"/>
                  <a:ext cx="504056" cy="3600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矢印コネクタ 23"/>
                <p:cNvCxnSpPr/>
                <p:nvPr/>
              </p:nvCxnSpPr>
              <p:spPr>
                <a:xfrm>
                  <a:off x="2195736" y="2060557"/>
                  <a:ext cx="504056" cy="64807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矢印コネクタ 24"/>
                <p:cNvCxnSpPr/>
                <p:nvPr/>
              </p:nvCxnSpPr>
              <p:spPr>
                <a:xfrm>
                  <a:off x="2195739" y="2060557"/>
                  <a:ext cx="504057" cy="5124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矢印コネクタ 25"/>
                <p:cNvCxnSpPr/>
                <p:nvPr/>
              </p:nvCxnSpPr>
              <p:spPr>
                <a:xfrm>
                  <a:off x="2195736" y="2060557"/>
                  <a:ext cx="504056" cy="3600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テキスト ボックス 26"/>
                <p:cNvSpPr txBox="1"/>
                <p:nvPr/>
              </p:nvSpPr>
              <p:spPr>
                <a:xfrm rot="5400000">
                  <a:off x="2600975" y="2000076"/>
                  <a:ext cx="268672" cy="144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…</a:t>
                  </a:r>
                  <a:endParaRPr kumimoji="1" lang="ja-JP" altLang="en-US" dirty="0"/>
                </a:p>
              </p:txBody>
            </p:sp>
          </p:grpSp>
          <p:cxnSp>
            <p:nvCxnSpPr>
              <p:cNvPr id="19" name="直線矢印コネクタ 18"/>
              <p:cNvCxnSpPr/>
              <p:nvPr/>
            </p:nvCxnSpPr>
            <p:spPr>
              <a:xfrm flipV="1">
                <a:off x="2198588" y="2420888"/>
                <a:ext cx="1293292" cy="21052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>
                <a:off x="2203420" y="2636912"/>
                <a:ext cx="1288460" cy="216024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グループ化 130"/>
            <p:cNvGrpSpPr/>
            <p:nvPr/>
          </p:nvGrpSpPr>
          <p:grpSpPr>
            <a:xfrm rot="5400000">
              <a:off x="1576826" y="3712300"/>
              <a:ext cx="449487" cy="1823060"/>
              <a:chOff x="3491881" y="1744345"/>
              <a:chExt cx="664802" cy="1823060"/>
            </a:xfrm>
          </p:grpSpPr>
          <p:sp>
            <p:nvSpPr>
              <p:cNvPr id="35" name="右矢印 34"/>
              <p:cNvSpPr/>
              <p:nvPr/>
            </p:nvSpPr>
            <p:spPr>
              <a:xfrm>
                <a:off x="3507247" y="1744345"/>
                <a:ext cx="649434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右矢印 35"/>
              <p:cNvSpPr/>
              <p:nvPr/>
            </p:nvSpPr>
            <p:spPr>
              <a:xfrm>
                <a:off x="3507246" y="1928207"/>
                <a:ext cx="649434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右矢印 39"/>
              <p:cNvSpPr/>
              <p:nvPr/>
            </p:nvSpPr>
            <p:spPr>
              <a:xfrm>
                <a:off x="3507249" y="2126012"/>
                <a:ext cx="649434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右矢印 40"/>
              <p:cNvSpPr/>
              <p:nvPr/>
            </p:nvSpPr>
            <p:spPr>
              <a:xfrm>
                <a:off x="3491884" y="2995813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右矢印 41"/>
              <p:cNvSpPr/>
              <p:nvPr/>
            </p:nvSpPr>
            <p:spPr>
              <a:xfrm>
                <a:off x="3491884" y="3179675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右矢印 42"/>
              <p:cNvSpPr/>
              <p:nvPr/>
            </p:nvSpPr>
            <p:spPr>
              <a:xfrm>
                <a:off x="3491884" y="3377479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右矢印 43"/>
              <p:cNvSpPr/>
              <p:nvPr/>
            </p:nvSpPr>
            <p:spPr>
              <a:xfrm>
                <a:off x="3498287" y="2357406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右矢印 44"/>
              <p:cNvSpPr/>
              <p:nvPr/>
            </p:nvSpPr>
            <p:spPr>
              <a:xfrm>
                <a:off x="3491881" y="2770680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右矢印 46"/>
            <p:cNvSpPr/>
            <p:nvPr/>
          </p:nvSpPr>
          <p:spPr>
            <a:xfrm rot="5400000">
              <a:off x="2148359" y="5219127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右矢印 47"/>
            <p:cNvSpPr/>
            <p:nvPr/>
          </p:nvSpPr>
          <p:spPr>
            <a:xfrm rot="5400000">
              <a:off x="1964497" y="5219127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右矢印 48"/>
            <p:cNvSpPr/>
            <p:nvPr/>
          </p:nvSpPr>
          <p:spPr>
            <a:xfrm rot="5400000">
              <a:off x="1766693" y="5219127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92"/>
            <p:cNvGrpSpPr/>
            <p:nvPr/>
          </p:nvGrpSpPr>
          <p:grpSpPr>
            <a:xfrm rot="5400000">
              <a:off x="2612991" y="5135745"/>
              <a:ext cx="47828" cy="144021"/>
              <a:chOff x="4837672" y="1696064"/>
              <a:chExt cx="232801" cy="220769"/>
            </a:xfrm>
          </p:grpSpPr>
          <p:sp>
            <p:nvSpPr>
              <p:cNvPr id="86" name="平行四辺形 85"/>
              <p:cNvSpPr/>
              <p:nvPr/>
            </p:nvSpPr>
            <p:spPr>
              <a:xfrm>
                <a:off x="4856551" y="1700806"/>
                <a:ext cx="144016" cy="216024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7" name="直線コネクタ 86"/>
              <p:cNvCxnSpPr/>
              <p:nvPr/>
            </p:nvCxnSpPr>
            <p:spPr>
              <a:xfrm flipH="1">
                <a:off x="4998475" y="1696064"/>
                <a:ext cx="71998" cy="215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 flipH="1">
                <a:off x="4837672" y="1700833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グループ化 93"/>
            <p:cNvGrpSpPr/>
            <p:nvPr/>
          </p:nvGrpSpPr>
          <p:grpSpPr>
            <a:xfrm rot="5400000">
              <a:off x="2435079" y="5135731"/>
              <a:ext cx="47859" cy="144021"/>
              <a:chOff x="4837672" y="1916838"/>
              <a:chExt cx="232960" cy="220770"/>
            </a:xfrm>
          </p:grpSpPr>
          <p:sp>
            <p:nvSpPr>
              <p:cNvPr id="83" name="平行四辺形 82"/>
              <p:cNvSpPr/>
              <p:nvPr/>
            </p:nvSpPr>
            <p:spPr>
              <a:xfrm>
                <a:off x="4856530" y="1921582"/>
                <a:ext cx="144016" cy="216026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4" name="直線コネクタ 83"/>
              <p:cNvCxnSpPr/>
              <p:nvPr/>
            </p:nvCxnSpPr>
            <p:spPr>
              <a:xfrm flipH="1">
                <a:off x="4998632" y="1916838"/>
                <a:ext cx="72000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flipH="1">
                <a:off x="4837672" y="1921596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グループ化 83"/>
            <p:cNvGrpSpPr/>
            <p:nvPr/>
          </p:nvGrpSpPr>
          <p:grpSpPr>
            <a:xfrm rot="5400000">
              <a:off x="2224369" y="5135734"/>
              <a:ext cx="47846" cy="144021"/>
              <a:chOff x="4990072" y="1848474"/>
              <a:chExt cx="232894" cy="220771"/>
            </a:xfrm>
          </p:grpSpPr>
          <p:sp>
            <p:nvSpPr>
              <p:cNvPr id="80" name="平行四辺形 79"/>
              <p:cNvSpPr/>
              <p:nvPr/>
            </p:nvSpPr>
            <p:spPr>
              <a:xfrm>
                <a:off x="5008942" y="1853219"/>
                <a:ext cx="144016" cy="216026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1" name="直線コネクタ 80"/>
              <p:cNvCxnSpPr/>
              <p:nvPr/>
            </p:nvCxnSpPr>
            <p:spPr>
              <a:xfrm flipH="1">
                <a:off x="5150967" y="1848474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H="1">
                <a:off x="4990072" y="1853233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右矢印 52"/>
            <p:cNvSpPr/>
            <p:nvPr/>
          </p:nvSpPr>
          <p:spPr>
            <a:xfrm rot="5400000">
              <a:off x="896893" y="5034958"/>
              <a:ext cx="932257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右矢印 53"/>
            <p:cNvSpPr/>
            <p:nvPr/>
          </p:nvSpPr>
          <p:spPr>
            <a:xfrm rot="5400000">
              <a:off x="713031" y="5213551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右矢印 54"/>
            <p:cNvSpPr/>
            <p:nvPr/>
          </p:nvSpPr>
          <p:spPr>
            <a:xfrm rot="5400000">
              <a:off x="515227" y="5213551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100"/>
            <p:cNvGrpSpPr/>
            <p:nvPr/>
          </p:nvGrpSpPr>
          <p:grpSpPr>
            <a:xfrm rot="5400000">
              <a:off x="1363112" y="5128535"/>
              <a:ext cx="44650" cy="144034"/>
              <a:chOff x="4837672" y="1696052"/>
              <a:chExt cx="217343" cy="220788"/>
            </a:xfrm>
          </p:grpSpPr>
          <p:sp>
            <p:nvSpPr>
              <p:cNvPr id="77" name="平行四辺形 76"/>
              <p:cNvSpPr/>
              <p:nvPr/>
            </p:nvSpPr>
            <p:spPr>
              <a:xfrm>
                <a:off x="4854783" y="1700815"/>
                <a:ext cx="144016" cy="216025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8" name="直線コネクタ 77"/>
              <p:cNvCxnSpPr/>
              <p:nvPr/>
            </p:nvCxnSpPr>
            <p:spPr>
              <a:xfrm flipH="1">
                <a:off x="4983014" y="1696052"/>
                <a:ext cx="72001" cy="2159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flipH="1">
                <a:off x="4837672" y="1700833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グループ化 104"/>
            <p:cNvGrpSpPr/>
            <p:nvPr/>
          </p:nvGrpSpPr>
          <p:grpSpPr>
            <a:xfrm rot="5400000">
              <a:off x="1185218" y="5128547"/>
              <a:ext cx="44644" cy="144027"/>
              <a:chOff x="4837672" y="1916819"/>
              <a:chExt cx="217309" cy="220777"/>
            </a:xfrm>
          </p:grpSpPr>
          <p:sp>
            <p:nvSpPr>
              <p:cNvPr id="74" name="平行四辺形 73"/>
              <p:cNvSpPr/>
              <p:nvPr/>
            </p:nvSpPr>
            <p:spPr>
              <a:xfrm>
                <a:off x="4854792" y="1921571"/>
                <a:ext cx="144016" cy="216024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5" name="直線コネクタ 74"/>
              <p:cNvCxnSpPr/>
              <p:nvPr/>
            </p:nvCxnSpPr>
            <p:spPr>
              <a:xfrm flipH="1">
                <a:off x="4982981" y="1916819"/>
                <a:ext cx="72000" cy="2159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flipH="1">
                <a:off x="4837672" y="1921596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グループ化 108"/>
            <p:cNvGrpSpPr/>
            <p:nvPr/>
          </p:nvGrpSpPr>
          <p:grpSpPr>
            <a:xfrm rot="5400000">
              <a:off x="974496" y="5128545"/>
              <a:ext cx="44638" cy="144034"/>
              <a:chOff x="4990072" y="1848446"/>
              <a:chExt cx="217279" cy="220787"/>
            </a:xfrm>
          </p:grpSpPr>
          <p:sp>
            <p:nvSpPr>
              <p:cNvPr id="71" name="平行四辺形 70"/>
              <p:cNvSpPr/>
              <p:nvPr/>
            </p:nvSpPr>
            <p:spPr>
              <a:xfrm>
                <a:off x="5007192" y="1853206"/>
                <a:ext cx="144016" cy="216024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2" name="直線コネクタ 71"/>
              <p:cNvCxnSpPr/>
              <p:nvPr/>
            </p:nvCxnSpPr>
            <p:spPr>
              <a:xfrm flipH="1">
                <a:off x="5135350" y="1848446"/>
                <a:ext cx="72001" cy="2159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>
                <a:off x="4990072" y="1853233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右矢印 60"/>
            <p:cNvSpPr/>
            <p:nvPr/>
          </p:nvSpPr>
          <p:spPr>
            <a:xfrm rot="5400000">
              <a:off x="1535301" y="5215875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16"/>
            <p:cNvGrpSpPr/>
            <p:nvPr/>
          </p:nvGrpSpPr>
          <p:grpSpPr>
            <a:xfrm rot="5400000">
              <a:off x="1990067" y="5129565"/>
              <a:ext cx="53685" cy="144030"/>
              <a:chOff x="4961581" y="1848474"/>
              <a:chExt cx="261311" cy="220787"/>
            </a:xfrm>
          </p:grpSpPr>
          <p:sp>
            <p:nvSpPr>
              <p:cNvPr id="68" name="平行四辺形 67"/>
              <p:cNvSpPr/>
              <p:nvPr/>
            </p:nvSpPr>
            <p:spPr>
              <a:xfrm>
                <a:off x="5008938" y="1853234"/>
                <a:ext cx="144015" cy="216027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9" name="直線コネクタ 68"/>
              <p:cNvCxnSpPr/>
              <p:nvPr/>
            </p:nvCxnSpPr>
            <p:spPr>
              <a:xfrm flipH="1">
                <a:off x="5150894" y="1848474"/>
                <a:ext cx="71998" cy="216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H="1">
                <a:off x="4961581" y="1853254"/>
                <a:ext cx="71998" cy="216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右矢印 62"/>
            <p:cNvSpPr/>
            <p:nvPr/>
          </p:nvSpPr>
          <p:spPr>
            <a:xfrm rot="5400000">
              <a:off x="1122027" y="5213551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24"/>
            <p:cNvGrpSpPr/>
            <p:nvPr/>
          </p:nvGrpSpPr>
          <p:grpSpPr>
            <a:xfrm rot="5400000">
              <a:off x="1587042" y="5141431"/>
              <a:ext cx="47079" cy="144016"/>
              <a:chOff x="4894308" y="1696084"/>
              <a:chExt cx="229158" cy="220764"/>
            </a:xfrm>
          </p:grpSpPr>
          <p:sp>
            <p:nvSpPr>
              <p:cNvPr id="65" name="平行四辺形 64"/>
              <p:cNvSpPr/>
              <p:nvPr/>
            </p:nvSpPr>
            <p:spPr>
              <a:xfrm>
                <a:off x="4953149" y="1700814"/>
                <a:ext cx="144018" cy="216024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6" name="直線コネクタ 65"/>
              <p:cNvCxnSpPr/>
              <p:nvPr/>
            </p:nvCxnSpPr>
            <p:spPr>
              <a:xfrm flipH="1">
                <a:off x="5051467" y="1696084"/>
                <a:ext cx="71999" cy="2160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 flipH="1">
                <a:off x="4894308" y="1700846"/>
                <a:ext cx="71999" cy="2160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テキスト ボックス 88"/>
            <p:cNvSpPr txBox="1"/>
            <p:nvPr/>
          </p:nvSpPr>
          <p:spPr>
            <a:xfrm rot="10800000">
              <a:off x="1621177" y="5118978"/>
              <a:ext cx="343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…</a:t>
              </a:r>
              <a:endParaRPr kumimoji="1" lang="ja-JP" altLang="en-US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 rot="10800000">
              <a:off x="1635238" y="4593876"/>
              <a:ext cx="343363" cy="25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…</a:t>
              </a:r>
              <a:endParaRPr kumimoji="1" lang="ja-JP" altLang="en-US" dirty="0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101125" y="4422313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/>
                <a:t>NVT </a:t>
              </a: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101125" y="5019727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/>
                <a:t>NPT </a:t>
              </a: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867298" y="5858571"/>
              <a:ext cx="1851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/>
                <a:t>×100 MD simulations</a:t>
              </a:r>
              <a:endParaRPr kumimoji="1" lang="ja-JP" altLang="en-US" sz="1400" b="1" dirty="0"/>
            </a:p>
          </p:txBody>
        </p:sp>
        <p:cxnSp>
          <p:nvCxnSpPr>
            <p:cNvPr id="95" name="直線コネクタ 94"/>
            <p:cNvCxnSpPr/>
            <p:nvPr/>
          </p:nvCxnSpPr>
          <p:spPr>
            <a:xfrm>
              <a:off x="4540521" y="3645024"/>
              <a:ext cx="0" cy="15296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グループ化 129"/>
            <p:cNvGrpSpPr/>
            <p:nvPr/>
          </p:nvGrpSpPr>
          <p:grpSpPr>
            <a:xfrm rot="5400000">
              <a:off x="4171371" y="3299606"/>
              <a:ext cx="742260" cy="1656475"/>
              <a:chOff x="2195729" y="1806404"/>
              <a:chExt cx="1566473" cy="1656475"/>
            </a:xfrm>
          </p:grpSpPr>
          <p:grpSp>
            <p:nvGrpSpPr>
              <p:cNvPr id="14" name="グループ化 57"/>
              <p:cNvGrpSpPr/>
              <p:nvPr/>
            </p:nvGrpSpPr>
            <p:grpSpPr>
              <a:xfrm>
                <a:off x="2195729" y="1806404"/>
                <a:ext cx="1566473" cy="1656475"/>
                <a:chOff x="2195736" y="1412485"/>
                <a:chExt cx="611684" cy="1296144"/>
              </a:xfrm>
            </p:grpSpPr>
            <p:cxnSp>
              <p:nvCxnSpPr>
                <p:cNvPr id="100" name="直線矢印コネクタ 99"/>
                <p:cNvCxnSpPr/>
                <p:nvPr/>
              </p:nvCxnSpPr>
              <p:spPr>
                <a:xfrm flipV="1">
                  <a:off x="2195736" y="1412485"/>
                  <a:ext cx="504056" cy="64807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矢印コネクタ 100"/>
                <p:cNvCxnSpPr/>
                <p:nvPr/>
              </p:nvCxnSpPr>
              <p:spPr>
                <a:xfrm flipV="1">
                  <a:off x="2195736" y="1556501"/>
                  <a:ext cx="504056" cy="5124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線矢印コネクタ 101"/>
                <p:cNvCxnSpPr/>
                <p:nvPr/>
              </p:nvCxnSpPr>
              <p:spPr>
                <a:xfrm flipV="1">
                  <a:off x="2195736" y="1700517"/>
                  <a:ext cx="504056" cy="3600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矢印コネクタ 102"/>
                <p:cNvCxnSpPr/>
                <p:nvPr/>
              </p:nvCxnSpPr>
              <p:spPr>
                <a:xfrm>
                  <a:off x="2195736" y="2060557"/>
                  <a:ext cx="504056" cy="64807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矢印コネクタ 103"/>
                <p:cNvCxnSpPr/>
                <p:nvPr/>
              </p:nvCxnSpPr>
              <p:spPr>
                <a:xfrm>
                  <a:off x="2195739" y="2060557"/>
                  <a:ext cx="504057" cy="5124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矢印コネクタ 104"/>
                <p:cNvCxnSpPr/>
                <p:nvPr/>
              </p:nvCxnSpPr>
              <p:spPr>
                <a:xfrm>
                  <a:off x="2195736" y="2060557"/>
                  <a:ext cx="504056" cy="3600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テキスト ボックス 105"/>
                <p:cNvSpPr txBox="1"/>
                <p:nvPr/>
              </p:nvSpPr>
              <p:spPr>
                <a:xfrm rot="5400000">
                  <a:off x="2600975" y="2000076"/>
                  <a:ext cx="268672" cy="144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…</a:t>
                  </a:r>
                  <a:endParaRPr kumimoji="1" lang="ja-JP" altLang="en-US" dirty="0"/>
                </a:p>
              </p:txBody>
            </p:sp>
          </p:grpSp>
          <p:cxnSp>
            <p:nvCxnSpPr>
              <p:cNvPr id="98" name="直線矢印コネクタ 97"/>
              <p:cNvCxnSpPr/>
              <p:nvPr/>
            </p:nvCxnSpPr>
            <p:spPr>
              <a:xfrm flipV="1">
                <a:off x="2198588" y="2420888"/>
                <a:ext cx="1293292" cy="21052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矢印コネクタ 98"/>
              <p:cNvCxnSpPr/>
              <p:nvPr/>
            </p:nvCxnSpPr>
            <p:spPr>
              <a:xfrm>
                <a:off x="2203420" y="2636912"/>
                <a:ext cx="1288460" cy="216024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グループ化 130"/>
            <p:cNvGrpSpPr/>
            <p:nvPr/>
          </p:nvGrpSpPr>
          <p:grpSpPr>
            <a:xfrm rot="5400000">
              <a:off x="4296532" y="3712300"/>
              <a:ext cx="449487" cy="1823060"/>
              <a:chOff x="3491881" y="1744345"/>
              <a:chExt cx="664802" cy="1823060"/>
            </a:xfrm>
          </p:grpSpPr>
          <p:sp>
            <p:nvSpPr>
              <p:cNvPr id="108" name="右矢印 107"/>
              <p:cNvSpPr/>
              <p:nvPr/>
            </p:nvSpPr>
            <p:spPr>
              <a:xfrm>
                <a:off x="3507247" y="1744345"/>
                <a:ext cx="649434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右矢印 108"/>
              <p:cNvSpPr/>
              <p:nvPr/>
            </p:nvSpPr>
            <p:spPr>
              <a:xfrm>
                <a:off x="3507246" y="1928207"/>
                <a:ext cx="649434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右矢印 109"/>
              <p:cNvSpPr/>
              <p:nvPr/>
            </p:nvSpPr>
            <p:spPr>
              <a:xfrm>
                <a:off x="3507249" y="2126012"/>
                <a:ext cx="649434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右矢印 110"/>
              <p:cNvSpPr/>
              <p:nvPr/>
            </p:nvSpPr>
            <p:spPr>
              <a:xfrm>
                <a:off x="3491884" y="2995813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右矢印 111"/>
              <p:cNvSpPr/>
              <p:nvPr/>
            </p:nvSpPr>
            <p:spPr>
              <a:xfrm>
                <a:off x="3491884" y="3179675"/>
                <a:ext cx="649430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右矢印 112"/>
              <p:cNvSpPr/>
              <p:nvPr/>
            </p:nvSpPr>
            <p:spPr>
              <a:xfrm>
                <a:off x="3491884" y="3377479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右矢印 113"/>
              <p:cNvSpPr/>
              <p:nvPr/>
            </p:nvSpPr>
            <p:spPr>
              <a:xfrm>
                <a:off x="3498287" y="2357406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右矢印 114"/>
              <p:cNvSpPr/>
              <p:nvPr/>
            </p:nvSpPr>
            <p:spPr>
              <a:xfrm>
                <a:off x="3491881" y="2770680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7" name="右矢印 116"/>
            <p:cNvSpPr/>
            <p:nvPr/>
          </p:nvSpPr>
          <p:spPr>
            <a:xfrm rot="5400000">
              <a:off x="4868065" y="5219127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右矢印 117"/>
            <p:cNvSpPr/>
            <p:nvPr/>
          </p:nvSpPr>
          <p:spPr>
            <a:xfrm rot="5400000">
              <a:off x="4684203" y="5219127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右矢印 118"/>
            <p:cNvSpPr/>
            <p:nvPr/>
          </p:nvSpPr>
          <p:spPr>
            <a:xfrm rot="5400000">
              <a:off x="4486399" y="5219127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92"/>
            <p:cNvGrpSpPr/>
            <p:nvPr/>
          </p:nvGrpSpPr>
          <p:grpSpPr>
            <a:xfrm rot="5400000">
              <a:off x="5329905" y="5121442"/>
              <a:ext cx="53434" cy="144015"/>
              <a:chOff x="4837672" y="1696063"/>
              <a:chExt cx="260094" cy="220760"/>
            </a:xfrm>
          </p:grpSpPr>
          <p:sp>
            <p:nvSpPr>
              <p:cNvPr id="154" name="平行四辺形 153"/>
              <p:cNvSpPr/>
              <p:nvPr/>
            </p:nvSpPr>
            <p:spPr>
              <a:xfrm>
                <a:off x="4895553" y="1700801"/>
                <a:ext cx="144017" cy="216022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5" name="直線コネクタ 154"/>
              <p:cNvCxnSpPr/>
              <p:nvPr/>
            </p:nvCxnSpPr>
            <p:spPr>
              <a:xfrm flipH="1">
                <a:off x="4837672" y="1696063"/>
                <a:ext cx="71999" cy="215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/>
              <p:cNvCxnSpPr/>
              <p:nvPr/>
            </p:nvCxnSpPr>
            <p:spPr>
              <a:xfrm flipH="1">
                <a:off x="5025765" y="1700824"/>
                <a:ext cx="72001" cy="215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93"/>
            <p:cNvGrpSpPr/>
            <p:nvPr/>
          </p:nvGrpSpPr>
          <p:grpSpPr>
            <a:xfrm rot="5400000">
              <a:off x="5150647" y="5122804"/>
              <a:ext cx="56142" cy="144015"/>
              <a:chOff x="4837635" y="1916837"/>
              <a:chExt cx="273272" cy="220761"/>
            </a:xfrm>
          </p:grpSpPr>
          <p:sp>
            <p:nvSpPr>
              <p:cNvPr id="151" name="平行四辺形 150"/>
              <p:cNvSpPr/>
              <p:nvPr/>
            </p:nvSpPr>
            <p:spPr>
              <a:xfrm>
                <a:off x="4895513" y="1921567"/>
                <a:ext cx="144016" cy="216024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2" name="直線コネクタ 151"/>
              <p:cNvCxnSpPr/>
              <p:nvPr/>
            </p:nvCxnSpPr>
            <p:spPr>
              <a:xfrm flipH="1">
                <a:off x="5038908" y="1916837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/>
              <p:cNvCxnSpPr/>
              <p:nvPr/>
            </p:nvCxnSpPr>
            <p:spPr>
              <a:xfrm flipH="1">
                <a:off x="4837635" y="1921598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グループ化 83"/>
            <p:cNvGrpSpPr/>
            <p:nvPr/>
          </p:nvGrpSpPr>
          <p:grpSpPr>
            <a:xfrm rot="5400000">
              <a:off x="4939926" y="5122784"/>
              <a:ext cx="56173" cy="144014"/>
              <a:chOff x="4990035" y="1848491"/>
              <a:chExt cx="273432" cy="220764"/>
            </a:xfrm>
          </p:grpSpPr>
          <p:sp>
            <p:nvSpPr>
              <p:cNvPr id="148" name="平行四辺形 147"/>
              <p:cNvSpPr/>
              <p:nvPr/>
            </p:nvSpPr>
            <p:spPr>
              <a:xfrm>
                <a:off x="5047921" y="1853225"/>
                <a:ext cx="144016" cy="216025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9" name="直線コネクタ 148"/>
              <p:cNvCxnSpPr/>
              <p:nvPr/>
            </p:nvCxnSpPr>
            <p:spPr>
              <a:xfrm flipH="1">
                <a:off x="5191466" y="1848491"/>
                <a:ext cx="72001" cy="216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 flipH="1">
                <a:off x="4990035" y="1853252"/>
                <a:ext cx="71999" cy="216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右矢印 122"/>
            <p:cNvSpPr/>
            <p:nvPr/>
          </p:nvSpPr>
          <p:spPr>
            <a:xfrm rot="5400000">
              <a:off x="3616599" y="5213551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右矢印 123"/>
            <p:cNvSpPr/>
            <p:nvPr/>
          </p:nvSpPr>
          <p:spPr>
            <a:xfrm rot="5400000">
              <a:off x="3432737" y="5213551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右矢印 124"/>
            <p:cNvSpPr/>
            <p:nvPr/>
          </p:nvSpPr>
          <p:spPr>
            <a:xfrm rot="5400000">
              <a:off x="3246895" y="5213551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1" name="グループ化 100"/>
            <p:cNvGrpSpPr/>
            <p:nvPr/>
          </p:nvGrpSpPr>
          <p:grpSpPr>
            <a:xfrm rot="5400000">
              <a:off x="4080280" y="5114039"/>
              <a:ext cx="49765" cy="144025"/>
              <a:chOff x="4837632" y="1696076"/>
              <a:chExt cx="242230" cy="220780"/>
            </a:xfrm>
          </p:grpSpPr>
          <p:sp>
            <p:nvSpPr>
              <p:cNvPr id="145" name="平行四辺形 144"/>
              <p:cNvSpPr/>
              <p:nvPr/>
            </p:nvSpPr>
            <p:spPr>
              <a:xfrm>
                <a:off x="4895921" y="1700830"/>
                <a:ext cx="144015" cy="216026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6" name="直線コネクタ 145"/>
              <p:cNvCxnSpPr/>
              <p:nvPr/>
            </p:nvCxnSpPr>
            <p:spPr>
              <a:xfrm flipH="1">
                <a:off x="5007864" y="1696076"/>
                <a:ext cx="71998" cy="216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837632" y="1700834"/>
                <a:ext cx="71998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グループ化 104"/>
            <p:cNvGrpSpPr/>
            <p:nvPr/>
          </p:nvGrpSpPr>
          <p:grpSpPr>
            <a:xfrm rot="5400000">
              <a:off x="3902367" y="5114032"/>
              <a:ext cx="49764" cy="144020"/>
              <a:chOff x="4837632" y="1916833"/>
              <a:chExt cx="242228" cy="220768"/>
            </a:xfrm>
          </p:grpSpPr>
          <p:sp>
            <p:nvSpPr>
              <p:cNvPr id="142" name="平行四辺形 141"/>
              <p:cNvSpPr/>
              <p:nvPr/>
            </p:nvSpPr>
            <p:spPr>
              <a:xfrm>
                <a:off x="4895918" y="1921576"/>
                <a:ext cx="144016" cy="216025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3" name="直線コネクタ 142"/>
              <p:cNvCxnSpPr/>
              <p:nvPr/>
            </p:nvCxnSpPr>
            <p:spPr>
              <a:xfrm flipH="1">
                <a:off x="5007860" y="1916833"/>
                <a:ext cx="72000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 flipH="1">
                <a:off x="4837632" y="1921596"/>
                <a:ext cx="71998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グループ化 108"/>
            <p:cNvGrpSpPr/>
            <p:nvPr/>
          </p:nvGrpSpPr>
          <p:grpSpPr>
            <a:xfrm rot="5400000">
              <a:off x="3703621" y="5114030"/>
              <a:ext cx="49762" cy="144027"/>
              <a:chOff x="4989982" y="1848493"/>
              <a:chExt cx="242215" cy="220784"/>
            </a:xfrm>
          </p:grpSpPr>
          <p:sp>
            <p:nvSpPr>
              <p:cNvPr id="139" name="平行四辺形 138"/>
              <p:cNvSpPr/>
              <p:nvPr/>
            </p:nvSpPr>
            <p:spPr>
              <a:xfrm>
                <a:off x="5048321" y="1853226"/>
                <a:ext cx="144015" cy="216026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0" name="直線コネクタ 139"/>
              <p:cNvCxnSpPr/>
              <p:nvPr/>
            </p:nvCxnSpPr>
            <p:spPr>
              <a:xfrm flipH="1">
                <a:off x="5160199" y="1848493"/>
                <a:ext cx="71998" cy="216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 flipH="1">
                <a:off x="4989982" y="1853272"/>
                <a:ext cx="71998" cy="216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右矢印 128"/>
            <p:cNvSpPr/>
            <p:nvPr/>
          </p:nvSpPr>
          <p:spPr>
            <a:xfrm rot="5400000">
              <a:off x="4255008" y="5215875"/>
              <a:ext cx="932254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5" name="グループ化 116"/>
            <p:cNvGrpSpPr/>
            <p:nvPr/>
          </p:nvGrpSpPr>
          <p:grpSpPr>
            <a:xfrm rot="5400000">
              <a:off x="4708632" y="5122743"/>
              <a:ext cx="55958" cy="144025"/>
              <a:chOff x="5005926" y="1848463"/>
              <a:chExt cx="272370" cy="220776"/>
            </a:xfrm>
          </p:grpSpPr>
          <p:sp>
            <p:nvSpPr>
              <p:cNvPr id="136" name="平行四辺形 135"/>
              <p:cNvSpPr/>
              <p:nvPr/>
            </p:nvSpPr>
            <p:spPr>
              <a:xfrm>
                <a:off x="5063798" y="1853216"/>
                <a:ext cx="144017" cy="216023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7" name="直線コネクタ 136"/>
              <p:cNvCxnSpPr/>
              <p:nvPr/>
            </p:nvCxnSpPr>
            <p:spPr>
              <a:xfrm flipH="1">
                <a:off x="5005926" y="1848463"/>
                <a:ext cx="72000" cy="215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 flipH="1">
                <a:off x="5206300" y="1853238"/>
                <a:ext cx="71996" cy="215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右矢印 130"/>
            <p:cNvSpPr/>
            <p:nvPr/>
          </p:nvSpPr>
          <p:spPr>
            <a:xfrm rot="5400000">
              <a:off x="3841733" y="5213551"/>
              <a:ext cx="932256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6" name="グループ化 124"/>
            <p:cNvGrpSpPr/>
            <p:nvPr/>
          </p:nvGrpSpPr>
          <p:grpSpPr>
            <a:xfrm rot="5400000">
              <a:off x="4305428" y="5114025"/>
              <a:ext cx="49735" cy="144013"/>
              <a:chOff x="4837632" y="1696074"/>
              <a:chExt cx="242085" cy="220760"/>
            </a:xfrm>
          </p:grpSpPr>
          <p:sp>
            <p:nvSpPr>
              <p:cNvPr id="133" name="平行四辺形 132"/>
              <p:cNvSpPr/>
              <p:nvPr/>
            </p:nvSpPr>
            <p:spPr>
              <a:xfrm>
                <a:off x="4894281" y="1700805"/>
                <a:ext cx="144016" cy="216023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4" name="直線コネクタ 133"/>
              <p:cNvCxnSpPr/>
              <p:nvPr/>
            </p:nvCxnSpPr>
            <p:spPr>
              <a:xfrm flipH="1">
                <a:off x="5007720" y="1696074"/>
                <a:ext cx="71997" cy="216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 flipH="1">
                <a:off x="4837632" y="1700834"/>
                <a:ext cx="71998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テキスト ボックス 156"/>
            <p:cNvSpPr txBox="1"/>
            <p:nvPr/>
          </p:nvSpPr>
          <p:spPr>
            <a:xfrm rot="10800000">
              <a:off x="4340883" y="5107929"/>
              <a:ext cx="343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…</a:t>
              </a:r>
              <a:endParaRPr kumimoji="1" lang="ja-JP" altLang="en-US" dirty="0"/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 rot="10800000">
              <a:off x="4354944" y="4593876"/>
              <a:ext cx="343363" cy="25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…</a:t>
              </a:r>
              <a:endParaRPr kumimoji="1" lang="ja-JP" altLang="en-US" dirty="0"/>
            </a:p>
          </p:txBody>
        </p:sp>
        <p:cxnSp>
          <p:nvCxnSpPr>
            <p:cNvPr id="164" name="直線コネクタ 163"/>
            <p:cNvCxnSpPr/>
            <p:nvPr/>
          </p:nvCxnSpPr>
          <p:spPr>
            <a:xfrm>
              <a:off x="7232443" y="3645024"/>
              <a:ext cx="0" cy="15296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7" name="グループ化 129"/>
            <p:cNvGrpSpPr/>
            <p:nvPr/>
          </p:nvGrpSpPr>
          <p:grpSpPr>
            <a:xfrm rot="5400000">
              <a:off x="6863293" y="3299606"/>
              <a:ext cx="742260" cy="1656475"/>
              <a:chOff x="2195729" y="1806404"/>
              <a:chExt cx="1566473" cy="1656475"/>
            </a:xfrm>
          </p:grpSpPr>
          <p:grpSp>
            <p:nvGrpSpPr>
              <p:cNvPr id="238" name="グループ化 57"/>
              <p:cNvGrpSpPr/>
              <p:nvPr/>
            </p:nvGrpSpPr>
            <p:grpSpPr>
              <a:xfrm>
                <a:off x="2195729" y="1806404"/>
                <a:ext cx="1566473" cy="1656475"/>
                <a:chOff x="2195736" y="1412485"/>
                <a:chExt cx="611684" cy="1296144"/>
              </a:xfrm>
            </p:grpSpPr>
            <p:cxnSp>
              <p:nvCxnSpPr>
                <p:cNvPr id="169" name="直線矢印コネクタ 168"/>
                <p:cNvCxnSpPr/>
                <p:nvPr/>
              </p:nvCxnSpPr>
              <p:spPr>
                <a:xfrm flipV="1">
                  <a:off x="2195736" y="1412485"/>
                  <a:ext cx="504056" cy="64807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線矢印コネクタ 169"/>
                <p:cNvCxnSpPr/>
                <p:nvPr/>
              </p:nvCxnSpPr>
              <p:spPr>
                <a:xfrm flipV="1">
                  <a:off x="2195736" y="1556501"/>
                  <a:ext cx="504056" cy="5124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線矢印コネクタ 170"/>
                <p:cNvCxnSpPr/>
                <p:nvPr/>
              </p:nvCxnSpPr>
              <p:spPr>
                <a:xfrm flipV="1">
                  <a:off x="2195736" y="1700517"/>
                  <a:ext cx="504056" cy="3600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線矢印コネクタ 171"/>
                <p:cNvCxnSpPr/>
                <p:nvPr/>
              </p:nvCxnSpPr>
              <p:spPr>
                <a:xfrm>
                  <a:off x="2195736" y="2060557"/>
                  <a:ext cx="504056" cy="648072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線矢印コネクタ 172"/>
                <p:cNvCxnSpPr/>
                <p:nvPr/>
              </p:nvCxnSpPr>
              <p:spPr>
                <a:xfrm>
                  <a:off x="2195739" y="2060557"/>
                  <a:ext cx="504057" cy="5124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線矢印コネクタ 173"/>
                <p:cNvCxnSpPr/>
                <p:nvPr/>
              </p:nvCxnSpPr>
              <p:spPr>
                <a:xfrm>
                  <a:off x="2195736" y="2060557"/>
                  <a:ext cx="504056" cy="36004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テキスト ボックス 174"/>
                <p:cNvSpPr txBox="1"/>
                <p:nvPr/>
              </p:nvSpPr>
              <p:spPr>
                <a:xfrm rot="5400000">
                  <a:off x="2600975" y="2000076"/>
                  <a:ext cx="268672" cy="144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…</a:t>
                  </a:r>
                  <a:endParaRPr kumimoji="1" lang="ja-JP" altLang="en-US" dirty="0"/>
                </a:p>
              </p:txBody>
            </p:sp>
          </p:grpSp>
          <p:cxnSp>
            <p:nvCxnSpPr>
              <p:cNvPr id="167" name="直線矢印コネクタ 166"/>
              <p:cNvCxnSpPr/>
              <p:nvPr/>
            </p:nvCxnSpPr>
            <p:spPr>
              <a:xfrm flipV="1">
                <a:off x="2198588" y="2420888"/>
                <a:ext cx="1293292" cy="21052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矢印コネクタ 167"/>
              <p:cNvCxnSpPr/>
              <p:nvPr/>
            </p:nvCxnSpPr>
            <p:spPr>
              <a:xfrm>
                <a:off x="2203420" y="2636912"/>
                <a:ext cx="1288460" cy="216024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グループ化 130"/>
            <p:cNvGrpSpPr/>
            <p:nvPr/>
          </p:nvGrpSpPr>
          <p:grpSpPr>
            <a:xfrm rot="5400000">
              <a:off x="6988454" y="3712300"/>
              <a:ext cx="449487" cy="1823060"/>
              <a:chOff x="3491881" y="1744345"/>
              <a:chExt cx="664802" cy="1823060"/>
            </a:xfrm>
          </p:grpSpPr>
          <p:sp>
            <p:nvSpPr>
              <p:cNvPr id="177" name="右矢印 176"/>
              <p:cNvSpPr/>
              <p:nvPr/>
            </p:nvSpPr>
            <p:spPr>
              <a:xfrm>
                <a:off x="3507247" y="1744345"/>
                <a:ext cx="649434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右矢印 177"/>
              <p:cNvSpPr/>
              <p:nvPr/>
            </p:nvSpPr>
            <p:spPr>
              <a:xfrm>
                <a:off x="3507246" y="1928207"/>
                <a:ext cx="649434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右矢印 178"/>
              <p:cNvSpPr/>
              <p:nvPr/>
            </p:nvSpPr>
            <p:spPr>
              <a:xfrm>
                <a:off x="3507249" y="2126012"/>
                <a:ext cx="649434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右矢印 179"/>
              <p:cNvSpPr/>
              <p:nvPr/>
            </p:nvSpPr>
            <p:spPr>
              <a:xfrm>
                <a:off x="3491884" y="2995813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右矢印 180"/>
              <p:cNvSpPr/>
              <p:nvPr/>
            </p:nvSpPr>
            <p:spPr>
              <a:xfrm>
                <a:off x="3491884" y="3179675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右矢印 181"/>
              <p:cNvSpPr/>
              <p:nvPr/>
            </p:nvSpPr>
            <p:spPr>
              <a:xfrm>
                <a:off x="3491884" y="3377479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右矢印 182"/>
              <p:cNvSpPr/>
              <p:nvPr/>
            </p:nvSpPr>
            <p:spPr>
              <a:xfrm>
                <a:off x="3498287" y="2357406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右矢印 183"/>
              <p:cNvSpPr/>
              <p:nvPr/>
            </p:nvSpPr>
            <p:spPr>
              <a:xfrm>
                <a:off x="3491881" y="2770680"/>
                <a:ext cx="649433" cy="189926"/>
              </a:xfrm>
              <a:prstGeom prst="rightArrow">
                <a:avLst>
                  <a:gd name="adj1" fmla="val 33993"/>
                  <a:gd name="adj2" fmla="val 87349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6" name="右矢印 185"/>
            <p:cNvSpPr/>
            <p:nvPr/>
          </p:nvSpPr>
          <p:spPr>
            <a:xfrm rot="5400000">
              <a:off x="7559987" y="5219127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右矢印 186"/>
            <p:cNvSpPr/>
            <p:nvPr/>
          </p:nvSpPr>
          <p:spPr>
            <a:xfrm rot="5400000">
              <a:off x="7376125" y="5219127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右矢印 187"/>
            <p:cNvSpPr/>
            <p:nvPr/>
          </p:nvSpPr>
          <p:spPr>
            <a:xfrm rot="5400000">
              <a:off x="7178322" y="5219126"/>
              <a:ext cx="932255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0" name="グループ化 92"/>
            <p:cNvGrpSpPr/>
            <p:nvPr/>
          </p:nvGrpSpPr>
          <p:grpSpPr>
            <a:xfrm rot="5400000">
              <a:off x="8021912" y="5121379"/>
              <a:ext cx="53283" cy="144017"/>
              <a:chOff x="4837632" y="1696087"/>
              <a:chExt cx="259354" cy="220769"/>
            </a:xfrm>
          </p:grpSpPr>
          <p:sp>
            <p:nvSpPr>
              <p:cNvPr id="223" name="平行四辺形 222"/>
              <p:cNvSpPr/>
              <p:nvPr/>
            </p:nvSpPr>
            <p:spPr>
              <a:xfrm>
                <a:off x="4883001" y="1700830"/>
                <a:ext cx="144015" cy="216026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4" name="直線コネクタ 223"/>
              <p:cNvCxnSpPr/>
              <p:nvPr/>
            </p:nvCxnSpPr>
            <p:spPr>
              <a:xfrm flipH="1">
                <a:off x="5024987" y="1696087"/>
                <a:ext cx="71999" cy="2160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線コネクタ 224"/>
              <p:cNvCxnSpPr/>
              <p:nvPr/>
            </p:nvCxnSpPr>
            <p:spPr>
              <a:xfrm flipH="1">
                <a:off x="4837632" y="1700834"/>
                <a:ext cx="71998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グループ化 93"/>
            <p:cNvGrpSpPr/>
            <p:nvPr/>
          </p:nvGrpSpPr>
          <p:grpSpPr>
            <a:xfrm rot="5400000">
              <a:off x="7843999" y="5121368"/>
              <a:ext cx="53296" cy="144010"/>
              <a:chOff x="4837632" y="1916844"/>
              <a:chExt cx="259423" cy="220755"/>
            </a:xfrm>
          </p:grpSpPr>
          <p:sp>
            <p:nvSpPr>
              <p:cNvPr id="220" name="平行四辺形 219"/>
              <p:cNvSpPr/>
              <p:nvPr/>
            </p:nvSpPr>
            <p:spPr>
              <a:xfrm>
                <a:off x="4883004" y="1921574"/>
                <a:ext cx="144016" cy="216025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1" name="直線コネクタ 220"/>
              <p:cNvCxnSpPr/>
              <p:nvPr/>
            </p:nvCxnSpPr>
            <p:spPr>
              <a:xfrm flipH="1">
                <a:off x="5025055" y="1916844"/>
                <a:ext cx="72000" cy="216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/>
              <p:cNvCxnSpPr/>
              <p:nvPr/>
            </p:nvCxnSpPr>
            <p:spPr>
              <a:xfrm flipH="1">
                <a:off x="4837632" y="1921596"/>
                <a:ext cx="71998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グループ化 83"/>
            <p:cNvGrpSpPr/>
            <p:nvPr/>
          </p:nvGrpSpPr>
          <p:grpSpPr>
            <a:xfrm rot="5400000">
              <a:off x="7633289" y="5121371"/>
              <a:ext cx="53283" cy="144034"/>
              <a:chOff x="4990032" y="1848460"/>
              <a:chExt cx="259354" cy="220792"/>
            </a:xfrm>
          </p:grpSpPr>
          <p:sp>
            <p:nvSpPr>
              <p:cNvPr id="217" name="平行四辺形 216"/>
              <p:cNvSpPr/>
              <p:nvPr/>
            </p:nvSpPr>
            <p:spPr>
              <a:xfrm>
                <a:off x="5035401" y="1853226"/>
                <a:ext cx="144015" cy="216026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8" name="直線コネクタ 217"/>
              <p:cNvCxnSpPr/>
              <p:nvPr/>
            </p:nvCxnSpPr>
            <p:spPr>
              <a:xfrm flipH="1">
                <a:off x="5177387" y="1848460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/>
              <p:cNvCxnSpPr/>
              <p:nvPr/>
            </p:nvCxnSpPr>
            <p:spPr>
              <a:xfrm flipH="1">
                <a:off x="4990032" y="1853234"/>
                <a:ext cx="71998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右矢印 191"/>
            <p:cNvSpPr/>
            <p:nvPr/>
          </p:nvSpPr>
          <p:spPr>
            <a:xfrm rot="5400000">
              <a:off x="6308521" y="5213551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右矢印 192"/>
            <p:cNvSpPr/>
            <p:nvPr/>
          </p:nvSpPr>
          <p:spPr>
            <a:xfrm rot="5400000">
              <a:off x="6124659" y="5213551"/>
              <a:ext cx="932257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右矢印 193"/>
            <p:cNvSpPr/>
            <p:nvPr/>
          </p:nvSpPr>
          <p:spPr>
            <a:xfrm rot="5400000">
              <a:off x="5926855" y="5213551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3" name="グループ化 100"/>
            <p:cNvGrpSpPr/>
            <p:nvPr/>
          </p:nvGrpSpPr>
          <p:grpSpPr>
            <a:xfrm rot="5400000">
              <a:off x="6772204" y="5114023"/>
              <a:ext cx="49762" cy="144025"/>
              <a:chOff x="4837632" y="1696076"/>
              <a:chExt cx="242219" cy="220780"/>
            </a:xfrm>
          </p:grpSpPr>
          <p:sp>
            <p:nvSpPr>
              <p:cNvPr id="214" name="平行四辺形 213"/>
              <p:cNvSpPr/>
              <p:nvPr/>
            </p:nvSpPr>
            <p:spPr>
              <a:xfrm>
                <a:off x="4894263" y="1700830"/>
                <a:ext cx="144015" cy="216026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5" name="直線コネクタ 214"/>
              <p:cNvCxnSpPr/>
              <p:nvPr/>
            </p:nvCxnSpPr>
            <p:spPr>
              <a:xfrm flipH="1">
                <a:off x="5007852" y="1696076"/>
                <a:ext cx="71999" cy="216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/>
              <p:cNvCxnSpPr/>
              <p:nvPr/>
            </p:nvCxnSpPr>
            <p:spPr>
              <a:xfrm flipH="1">
                <a:off x="4837632" y="1700834"/>
                <a:ext cx="71998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グループ化 104"/>
            <p:cNvGrpSpPr/>
            <p:nvPr/>
          </p:nvGrpSpPr>
          <p:grpSpPr>
            <a:xfrm rot="5400000">
              <a:off x="6594296" y="5114031"/>
              <a:ext cx="49762" cy="144018"/>
              <a:chOff x="4837632" y="1916833"/>
              <a:chExt cx="242218" cy="220766"/>
            </a:xfrm>
          </p:grpSpPr>
          <p:sp>
            <p:nvSpPr>
              <p:cNvPr id="211" name="平行四辺形 210"/>
              <p:cNvSpPr/>
              <p:nvPr/>
            </p:nvSpPr>
            <p:spPr>
              <a:xfrm>
                <a:off x="4894261" y="1921574"/>
                <a:ext cx="144016" cy="216025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2" name="直線コネクタ 211"/>
              <p:cNvCxnSpPr/>
              <p:nvPr/>
            </p:nvCxnSpPr>
            <p:spPr>
              <a:xfrm flipH="1">
                <a:off x="5007851" y="1916833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/>
              <p:cNvCxnSpPr/>
              <p:nvPr/>
            </p:nvCxnSpPr>
            <p:spPr>
              <a:xfrm flipH="1">
                <a:off x="4837632" y="1921596"/>
                <a:ext cx="71998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グループ化 108"/>
            <p:cNvGrpSpPr/>
            <p:nvPr/>
          </p:nvGrpSpPr>
          <p:grpSpPr>
            <a:xfrm rot="5400000">
              <a:off x="6383586" y="5114030"/>
              <a:ext cx="49763" cy="144026"/>
              <a:chOff x="4990032" y="1848465"/>
              <a:chExt cx="242222" cy="220780"/>
            </a:xfrm>
          </p:grpSpPr>
          <p:sp>
            <p:nvSpPr>
              <p:cNvPr id="208" name="平行四辺形 207"/>
              <p:cNvSpPr/>
              <p:nvPr/>
            </p:nvSpPr>
            <p:spPr>
              <a:xfrm>
                <a:off x="5044630" y="1853220"/>
                <a:ext cx="144015" cy="216025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9" name="直線コネクタ 208"/>
              <p:cNvCxnSpPr/>
              <p:nvPr/>
            </p:nvCxnSpPr>
            <p:spPr>
              <a:xfrm flipH="1">
                <a:off x="5160255" y="1848465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/>
              <p:cNvCxnSpPr/>
              <p:nvPr/>
            </p:nvCxnSpPr>
            <p:spPr>
              <a:xfrm flipH="1">
                <a:off x="4990032" y="1853234"/>
                <a:ext cx="71998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右矢印 197"/>
            <p:cNvSpPr/>
            <p:nvPr/>
          </p:nvSpPr>
          <p:spPr>
            <a:xfrm rot="5400000">
              <a:off x="6946929" y="5215875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6" name="グループ化 116"/>
            <p:cNvGrpSpPr/>
            <p:nvPr/>
          </p:nvGrpSpPr>
          <p:grpSpPr>
            <a:xfrm rot="5400000">
              <a:off x="7401899" y="5118113"/>
              <a:ext cx="53266" cy="144023"/>
              <a:chOff x="4990068" y="1848459"/>
              <a:chExt cx="259273" cy="220773"/>
            </a:xfrm>
          </p:grpSpPr>
          <p:sp>
            <p:nvSpPr>
              <p:cNvPr id="205" name="平行四辺形 204"/>
              <p:cNvSpPr/>
              <p:nvPr/>
            </p:nvSpPr>
            <p:spPr>
              <a:xfrm>
                <a:off x="5063742" y="1853203"/>
                <a:ext cx="144015" cy="216022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6" name="直線コネクタ 205"/>
              <p:cNvCxnSpPr/>
              <p:nvPr/>
            </p:nvCxnSpPr>
            <p:spPr>
              <a:xfrm flipH="1">
                <a:off x="5177342" y="1848459"/>
                <a:ext cx="71999" cy="2159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/>
              <p:cNvCxnSpPr/>
              <p:nvPr/>
            </p:nvCxnSpPr>
            <p:spPr>
              <a:xfrm flipH="1">
                <a:off x="4990068" y="1853232"/>
                <a:ext cx="71999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右矢印 199"/>
            <p:cNvSpPr/>
            <p:nvPr/>
          </p:nvSpPr>
          <p:spPr>
            <a:xfrm rot="5400000">
              <a:off x="6533655" y="5213551"/>
              <a:ext cx="932258" cy="191805"/>
            </a:xfrm>
            <a:prstGeom prst="rightArrow">
              <a:avLst>
                <a:gd name="adj1" fmla="val 33993"/>
                <a:gd name="adj2" fmla="val 8734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7" name="グループ化 124"/>
            <p:cNvGrpSpPr/>
            <p:nvPr/>
          </p:nvGrpSpPr>
          <p:grpSpPr>
            <a:xfrm rot="5400000">
              <a:off x="6997326" y="5114022"/>
              <a:ext cx="49778" cy="144015"/>
              <a:chOff x="4837632" y="1696072"/>
              <a:chExt cx="242300" cy="220762"/>
            </a:xfrm>
          </p:grpSpPr>
          <p:sp>
            <p:nvSpPr>
              <p:cNvPr id="202" name="平行四辺形 201"/>
              <p:cNvSpPr/>
              <p:nvPr/>
            </p:nvSpPr>
            <p:spPr>
              <a:xfrm>
                <a:off x="4894303" y="1700810"/>
                <a:ext cx="144017" cy="216024"/>
              </a:xfrm>
              <a:prstGeom prst="parallelogram">
                <a:avLst>
                  <a:gd name="adj" fmla="val 58614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3" name="直線コネクタ 202"/>
              <p:cNvCxnSpPr/>
              <p:nvPr/>
            </p:nvCxnSpPr>
            <p:spPr>
              <a:xfrm flipH="1">
                <a:off x="5007932" y="1696072"/>
                <a:ext cx="72000" cy="216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/>
              <p:cNvCxnSpPr/>
              <p:nvPr/>
            </p:nvCxnSpPr>
            <p:spPr>
              <a:xfrm flipH="1">
                <a:off x="4837632" y="1700834"/>
                <a:ext cx="71998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6" name="テキスト ボックス 225"/>
            <p:cNvSpPr txBox="1"/>
            <p:nvPr/>
          </p:nvSpPr>
          <p:spPr>
            <a:xfrm rot="10800000">
              <a:off x="7032805" y="5107929"/>
              <a:ext cx="343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…</a:t>
              </a:r>
              <a:endParaRPr kumimoji="1" lang="ja-JP" altLang="en-US" dirty="0"/>
            </a:p>
          </p:txBody>
        </p:sp>
        <p:sp>
          <p:nvSpPr>
            <p:cNvPr id="227" name="テキスト ボックス 226"/>
            <p:cNvSpPr txBox="1"/>
            <p:nvPr/>
          </p:nvSpPr>
          <p:spPr>
            <a:xfrm rot="10800000">
              <a:off x="7046866" y="4593876"/>
              <a:ext cx="343363" cy="25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…</a:t>
              </a:r>
              <a:endParaRPr kumimoji="1" lang="ja-JP" altLang="en-US" dirty="0"/>
            </a:p>
          </p:txBody>
        </p:sp>
        <p:sp>
          <p:nvSpPr>
            <p:cNvPr id="229" name="テキスト ボックス 228"/>
            <p:cNvSpPr txBox="1"/>
            <p:nvPr/>
          </p:nvSpPr>
          <p:spPr>
            <a:xfrm>
              <a:off x="8405426" y="5056250"/>
              <a:ext cx="683200" cy="45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20 ns</a:t>
              </a:r>
              <a:endParaRPr kumimoji="1" lang="ja-JP" altLang="en-US" dirty="0"/>
            </a:p>
          </p:txBody>
        </p:sp>
        <p:sp>
          <p:nvSpPr>
            <p:cNvPr id="230" name="右中かっこ 229"/>
            <p:cNvSpPr/>
            <p:nvPr/>
          </p:nvSpPr>
          <p:spPr>
            <a:xfrm>
              <a:off x="8206036" y="4794628"/>
              <a:ext cx="251520" cy="970217"/>
            </a:xfrm>
            <a:prstGeom prst="rightBrace">
              <a:avLst>
                <a:gd name="adj1" fmla="val 3384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テキスト ボックス 247"/>
            <p:cNvSpPr txBox="1"/>
            <p:nvPr/>
          </p:nvSpPr>
          <p:spPr>
            <a:xfrm>
              <a:off x="6300192" y="5858571"/>
              <a:ext cx="1851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/>
                <a:t>×100 MD simulations</a:t>
              </a:r>
              <a:endParaRPr kumimoji="1" lang="ja-JP" altLang="en-US" sz="1400" b="1" dirty="0"/>
            </a:p>
          </p:txBody>
        </p:sp>
        <p:sp>
          <p:nvSpPr>
            <p:cNvPr id="249" name="テキスト ボックス 248"/>
            <p:cNvSpPr txBox="1"/>
            <p:nvPr/>
          </p:nvSpPr>
          <p:spPr>
            <a:xfrm>
              <a:off x="3584371" y="5858571"/>
              <a:ext cx="1851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/>
                <a:t>×100 MD simulations</a:t>
              </a:r>
              <a:endParaRPr kumimoji="1" lang="ja-JP" altLang="en-US" sz="1400" b="1" dirty="0"/>
            </a:p>
          </p:txBody>
        </p:sp>
      </p:grpSp>
      <p:sp>
        <p:nvSpPr>
          <p:cNvPr id="251" name="テキスト ボックス 250"/>
          <p:cNvSpPr txBox="1"/>
          <p:nvPr/>
        </p:nvSpPr>
        <p:spPr>
          <a:xfrm>
            <a:off x="288844" y="4293096"/>
            <a:ext cx="86409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Protein</a:t>
            </a:r>
            <a:r>
              <a:rPr kumimoji="1" lang="en-US" altLang="ja-JP" dirty="0" smtClean="0"/>
              <a:t>: </a:t>
            </a:r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dirty="0" smtClean="0"/>
              <a:t>-Thrombin (PDBID: 1FPH)	               Force field: Amber99SB</a:t>
            </a:r>
            <a:r>
              <a:rPr kumimoji="1" lang="en-US" altLang="ja-JP" baseline="30000" dirty="0" smtClean="0"/>
              <a:t>1</a:t>
            </a:r>
            <a:r>
              <a:rPr kumimoji="1" lang="en-US" altLang="ja-JP" dirty="0" smtClean="0"/>
              <a:t>, JC ion parameter</a:t>
            </a:r>
            <a:r>
              <a:rPr kumimoji="1" lang="en-US" altLang="ja-JP" baseline="30000" dirty="0" smtClean="0"/>
              <a:t>2</a:t>
            </a:r>
          </a:p>
          <a:p>
            <a:pPr algn="just"/>
            <a:r>
              <a:rPr lang="en-US" altLang="ja-JP" dirty="0" smtClean="0"/>
              <a:t>Ions: 33 cation/36 </a:t>
            </a:r>
            <a:r>
              <a:rPr lang="en-US" altLang="ja-JP" dirty="0" err="1" smtClean="0"/>
              <a:t>Cl</a:t>
            </a:r>
            <a:r>
              <a:rPr lang="en-US" altLang="ja-JP" baseline="30000" dirty="0" smtClean="0">
                <a:cs typeface="Arial"/>
              </a:rPr>
              <a:t>−</a:t>
            </a:r>
            <a:r>
              <a:rPr lang="en-US" altLang="ja-JP" dirty="0" smtClean="0">
                <a:cs typeface="Arial"/>
              </a:rPr>
              <a:t> (140 </a:t>
            </a:r>
            <a:r>
              <a:rPr lang="en-US" altLang="ja-JP" dirty="0" err="1" smtClean="0">
                <a:cs typeface="Arial"/>
              </a:rPr>
              <a:t>mM</a:t>
            </a:r>
            <a:r>
              <a:rPr lang="en-US" altLang="ja-JP" dirty="0" smtClean="0">
                <a:cs typeface="Arial"/>
              </a:rPr>
              <a:t>)</a:t>
            </a:r>
            <a:r>
              <a:rPr lang="en-US" altLang="ja-JP" baseline="30000" dirty="0" smtClean="0"/>
              <a:t>	                       </a:t>
            </a:r>
            <a:r>
              <a:rPr kumimoji="1" lang="en-US" altLang="ja-JP" dirty="0" smtClean="0"/>
              <a:t>Water: 11572 SPC/E water model</a:t>
            </a:r>
            <a:r>
              <a:rPr kumimoji="1" lang="en-US" altLang="ja-JP" baseline="30000" dirty="0" smtClean="0"/>
              <a:t>3</a:t>
            </a:r>
          </a:p>
          <a:p>
            <a:pPr algn="just"/>
            <a:r>
              <a:rPr lang="en-US" altLang="ja-JP" dirty="0" smtClean="0"/>
              <a:t>Production run: NPT (1 [bar]; 300 [K]; 20 [ns])</a:t>
            </a:r>
          </a:p>
        </p:txBody>
      </p:sp>
      <p:sp>
        <p:nvSpPr>
          <p:cNvPr id="252" name="正方形/長方形 251"/>
          <p:cNvSpPr/>
          <p:nvPr/>
        </p:nvSpPr>
        <p:spPr>
          <a:xfrm>
            <a:off x="0" y="6263816"/>
            <a:ext cx="9144000" cy="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45770" y="6360780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[Ref. 5] </a:t>
            </a:r>
            <a:r>
              <a:rPr kumimoji="1" lang="en-US" altLang="ja-JP" sz="12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Hornak</a:t>
            </a:r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et al., </a:t>
            </a:r>
            <a:r>
              <a:rPr kumimoji="1" lang="en-US" altLang="ja-JP" sz="1200" i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Proteins</a:t>
            </a:r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(2006) </a:t>
            </a:r>
            <a:r>
              <a:rPr kumimoji="1" lang="en-US" altLang="ja-JP" sz="1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65</a:t>
            </a:r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712-725; [Ref. 6] </a:t>
            </a:r>
            <a:r>
              <a:rPr kumimoji="1" lang="en-US" altLang="ja-JP" sz="12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Joung</a:t>
            </a:r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&amp; Cheatham, </a:t>
            </a:r>
            <a:r>
              <a:rPr kumimoji="1" lang="en-US" altLang="ja-JP" sz="1200" i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J. Phys. Chem. B </a:t>
            </a:r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(2008) </a:t>
            </a:r>
            <a:r>
              <a:rPr kumimoji="1" lang="en-US" altLang="ja-JP" sz="1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112</a:t>
            </a:r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9020-9041; [Ref. 7] Jorgensen et al., </a:t>
            </a:r>
            <a:r>
              <a:rPr kumimoji="1" lang="en-US" altLang="ja-JP" sz="1200" i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J. Chem. Phys</a:t>
            </a:r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(1983) </a:t>
            </a:r>
            <a:r>
              <a:rPr kumimoji="1" lang="en-US" altLang="ja-JP" sz="1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79</a:t>
            </a:r>
            <a:r>
              <a:rPr kumimoji="1"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926-935.</a:t>
            </a:r>
            <a:endParaRPr kumimoji="1"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28" name="正方形/長方形 227"/>
          <p:cNvSpPr/>
          <p:nvPr/>
        </p:nvSpPr>
        <p:spPr>
          <a:xfrm>
            <a:off x="3131840" y="188640"/>
            <a:ext cx="2864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Ⅱ. Methods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189E-6 L 0 -0.2098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51520" y="1196752"/>
            <a:ext cx="8640960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kumimoji="1" lang="en-US" altLang="ja-JP" sz="2800" b="1" dirty="0" smtClean="0"/>
              <a:t>Ⅲ-1.  </a:t>
            </a:r>
            <a:r>
              <a:rPr kumimoji="1" lang="en-US" altLang="ja-JP" sz="2800" b="1" i="1" dirty="0" smtClean="0"/>
              <a:t>Formation of encounter complex ensemble</a:t>
            </a:r>
          </a:p>
        </p:txBody>
      </p:sp>
      <p:sp>
        <p:nvSpPr>
          <p:cNvPr id="11" name="正方形/長方形 10"/>
          <p:cNvSpPr/>
          <p:nvPr/>
        </p:nvSpPr>
        <p:spPr>
          <a:xfrm rot="10800000" flipV="1">
            <a:off x="251520" y="272063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Ⅲ. Results and Discussion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990748" y="2636912"/>
            <a:ext cx="7141896" cy="2972206"/>
            <a:chOff x="539552" y="3068960"/>
            <a:chExt cx="4671745" cy="1944216"/>
          </a:xfrm>
        </p:grpSpPr>
        <p:grpSp>
          <p:nvGrpSpPr>
            <p:cNvPr id="12" name="グループ化 52"/>
            <p:cNvGrpSpPr/>
            <p:nvPr/>
          </p:nvGrpSpPr>
          <p:grpSpPr>
            <a:xfrm rot="4092343">
              <a:off x="779904" y="3972639"/>
              <a:ext cx="303391" cy="309373"/>
              <a:chOff x="6588224" y="4725144"/>
              <a:chExt cx="504056" cy="513995"/>
            </a:xfrm>
          </p:grpSpPr>
          <p:sp>
            <p:nvSpPr>
              <p:cNvPr id="67" name="円/楕円 11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/楕円 12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53"/>
            <p:cNvGrpSpPr/>
            <p:nvPr/>
          </p:nvGrpSpPr>
          <p:grpSpPr>
            <a:xfrm rot="9256008">
              <a:off x="1411813" y="3983580"/>
              <a:ext cx="303391" cy="309373"/>
              <a:chOff x="6588224" y="4725144"/>
              <a:chExt cx="504056" cy="513995"/>
            </a:xfrm>
          </p:grpSpPr>
          <p:sp>
            <p:nvSpPr>
              <p:cNvPr id="65" name="円/楕円 14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/楕円 15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8"/>
            <p:cNvGrpSpPr/>
            <p:nvPr/>
          </p:nvGrpSpPr>
          <p:grpSpPr>
            <a:xfrm>
              <a:off x="899199" y="3886736"/>
              <a:ext cx="245841" cy="258215"/>
              <a:chOff x="1115616" y="3386809"/>
              <a:chExt cx="245841" cy="258215"/>
            </a:xfrm>
          </p:grpSpPr>
          <p:sp>
            <p:nvSpPr>
              <p:cNvPr id="63" name="円弧 16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弧 17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9"/>
            <p:cNvGrpSpPr/>
            <p:nvPr/>
          </p:nvGrpSpPr>
          <p:grpSpPr>
            <a:xfrm rot="9138936">
              <a:off x="797374" y="4132577"/>
              <a:ext cx="245841" cy="258215"/>
              <a:chOff x="1115616" y="3386809"/>
              <a:chExt cx="245841" cy="258215"/>
            </a:xfrm>
          </p:grpSpPr>
          <p:sp>
            <p:nvSpPr>
              <p:cNvPr id="61" name="円弧 20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弧 61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22"/>
            <p:cNvGrpSpPr/>
            <p:nvPr/>
          </p:nvGrpSpPr>
          <p:grpSpPr>
            <a:xfrm rot="16968317">
              <a:off x="1389916" y="3880420"/>
              <a:ext cx="245841" cy="258215"/>
              <a:chOff x="1115616" y="3386809"/>
              <a:chExt cx="245841" cy="258215"/>
            </a:xfrm>
          </p:grpSpPr>
          <p:sp>
            <p:nvSpPr>
              <p:cNvPr id="59" name="円弧 58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弧 59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25"/>
            <p:cNvGrpSpPr/>
            <p:nvPr/>
          </p:nvGrpSpPr>
          <p:grpSpPr>
            <a:xfrm rot="6482359">
              <a:off x="1541617" y="4104825"/>
              <a:ext cx="245841" cy="258215"/>
              <a:chOff x="1115616" y="3386809"/>
              <a:chExt cx="245841" cy="258215"/>
            </a:xfrm>
          </p:grpSpPr>
          <p:sp>
            <p:nvSpPr>
              <p:cNvPr id="57" name="円弧 56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弧 57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正方形/長方形 17"/>
            <p:cNvSpPr/>
            <p:nvPr/>
          </p:nvSpPr>
          <p:spPr>
            <a:xfrm>
              <a:off x="1120487" y="3958744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Courier New" pitchFamily="49" charset="0"/>
                  <a:cs typeface="Courier New" pitchFamily="49" charset="0"/>
                </a:rPr>
                <a:t>+</a:t>
              </a:r>
              <a:endParaRPr lang="ja-JP" altLang="en-US" dirty="0"/>
            </a:p>
          </p:txBody>
        </p:sp>
        <p:grpSp>
          <p:nvGrpSpPr>
            <p:cNvPr id="19" name="グループ化 52"/>
            <p:cNvGrpSpPr/>
            <p:nvPr/>
          </p:nvGrpSpPr>
          <p:grpSpPr>
            <a:xfrm rot="7476498">
              <a:off x="2741300" y="3458191"/>
              <a:ext cx="303391" cy="309373"/>
              <a:chOff x="6588224" y="4725144"/>
              <a:chExt cx="504056" cy="513995"/>
            </a:xfrm>
          </p:grpSpPr>
          <p:sp>
            <p:nvSpPr>
              <p:cNvPr id="55" name="円/楕円 54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53"/>
            <p:cNvGrpSpPr/>
            <p:nvPr/>
          </p:nvGrpSpPr>
          <p:grpSpPr>
            <a:xfrm rot="3829415">
              <a:off x="3045060" y="3501986"/>
              <a:ext cx="303391" cy="309373"/>
              <a:chOff x="6588224" y="4725144"/>
              <a:chExt cx="504056" cy="513995"/>
            </a:xfrm>
          </p:grpSpPr>
          <p:sp>
            <p:nvSpPr>
              <p:cNvPr id="53" name="円/楕円 52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52"/>
            <p:cNvGrpSpPr/>
            <p:nvPr/>
          </p:nvGrpSpPr>
          <p:grpSpPr>
            <a:xfrm rot="1571790">
              <a:off x="2575930" y="4004653"/>
              <a:ext cx="303391" cy="309373"/>
              <a:chOff x="6588224" y="4725144"/>
              <a:chExt cx="504056" cy="513995"/>
            </a:xfrm>
          </p:grpSpPr>
          <p:sp>
            <p:nvSpPr>
              <p:cNvPr id="51" name="円/楕円 50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53"/>
            <p:cNvGrpSpPr/>
            <p:nvPr/>
          </p:nvGrpSpPr>
          <p:grpSpPr>
            <a:xfrm rot="9256008">
              <a:off x="2867824" y="3867561"/>
              <a:ext cx="303391" cy="309373"/>
              <a:chOff x="6588224" y="4725144"/>
              <a:chExt cx="504056" cy="513995"/>
            </a:xfrm>
          </p:grpSpPr>
          <p:sp>
            <p:nvSpPr>
              <p:cNvPr id="49" name="円/楕円 48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52"/>
            <p:cNvGrpSpPr/>
            <p:nvPr/>
          </p:nvGrpSpPr>
          <p:grpSpPr>
            <a:xfrm rot="19493312">
              <a:off x="3309449" y="3904647"/>
              <a:ext cx="303391" cy="309373"/>
              <a:chOff x="6588224" y="4725144"/>
              <a:chExt cx="504056" cy="513995"/>
            </a:xfrm>
          </p:grpSpPr>
          <p:sp>
            <p:nvSpPr>
              <p:cNvPr id="47" name="円/楕円 46"/>
              <p:cNvSpPr/>
              <p:nvPr/>
            </p:nvSpPr>
            <p:spPr>
              <a:xfrm rot="16926399"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" name="グループ化 53"/>
            <p:cNvGrpSpPr/>
            <p:nvPr/>
          </p:nvGrpSpPr>
          <p:grpSpPr>
            <a:xfrm rot="9256008">
              <a:off x="3591403" y="3767555"/>
              <a:ext cx="303391" cy="309373"/>
              <a:chOff x="6588225" y="4725144"/>
              <a:chExt cx="504056" cy="513995"/>
            </a:xfrm>
          </p:grpSpPr>
          <p:sp>
            <p:nvSpPr>
              <p:cNvPr id="45" name="円/楕円 44"/>
              <p:cNvSpPr/>
              <p:nvPr/>
            </p:nvSpPr>
            <p:spPr>
              <a:xfrm rot="9700861">
                <a:off x="6588225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52"/>
            <p:cNvGrpSpPr/>
            <p:nvPr/>
          </p:nvGrpSpPr>
          <p:grpSpPr>
            <a:xfrm rot="19237534">
              <a:off x="2887237" y="4354219"/>
              <a:ext cx="303391" cy="309373"/>
              <a:chOff x="6588224" y="4725144"/>
              <a:chExt cx="504056" cy="513995"/>
            </a:xfrm>
          </p:grpSpPr>
          <p:sp>
            <p:nvSpPr>
              <p:cNvPr id="43" name="円/楕円 42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53"/>
            <p:cNvGrpSpPr/>
            <p:nvPr/>
          </p:nvGrpSpPr>
          <p:grpSpPr>
            <a:xfrm rot="12061091">
              <a:off x="3186774" y="4337213"/>
              <a:ext cx="303391" cy="309373"/>
              <a:chOff x="6588224" y="4725144"/>
              <a:chExt cx="504056" cy="513995"/>
            </a:xfrm>
          </p:grpSpPr>
          <p:sp>
            <p:nvSpPr>
              <p:cNvPr id="41" name="円/楕円 40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52"/>
            <p:cNvGrpSpPr/>
            <p:nvPr/>
          </p:nvGrpSpPr>
          <p:grpSpPr>
            <a:xfrm rot="16200000">
              <a:off x="4594476" y="3962037"/>
              <a:ext cx="303391" cy="309373"/>
              <a:chOff x="6588224" y="4725144"/>
              <a:chExt cx="504056" cy="513995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" name="グループ化 53"/>
            <p:cNvGrpSpPr/>
            <p:nvPr/>
          </p:nvGrpSpPr>
          <p:grpSpPr>
            <a:xfrm rot="5194795">
              <a:off x="4904915" y="3958901"/>
              <a:ext cx="303391" cy="309373"/>
              <a:chOff x="6588224" y="4725144"/>
              <a:chExt cx="504056" cy="513995"/>
            </a:xfrm>
          </p:grpSpPr>
          <p:sp>
            <p:nvSpPr>
              <p:cNvPr id="37" name="円/楕円 36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" name="グループ化 69"/>
            <p:cNvGrpSpPr/>
            <p:nvPr/>
          </p:nvGrpSpPr>
          <p:grpSpPr>
            <a:xfrm>
              <a:off x="1969380" y="4077066"/>
              <a:ext cx="290467" cy="104275"/>
              <a:chOff x="2218049" y="4077072"/>
              <a:chExt cx="432048" cy="80923"/>
            </a:xfrm>
          </p:grpSpPr>
          <p:cxnSp>
            <p:nvCxnSpPr>
              <p:cNvPr id="35" name="直線矢印コネクタ 34"/>
              <p:cNvCxnSpPr/>
              <p:nvPr/>
            </p:nvCxnSpPr>
            <p:spPr>
              <a:xfrm>
                <a:off x="2218049" y="4077072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/>
              <p:nvPr/>
            </p:nvCxnSpPr>
            <p:spPr>
              <a:xfrm flipH="1">
                <a:off x="2218049" y="4157995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グループ化 70"/>
            <p:cNvGrpSpPr/>
            <p:nvPr/>
          </p:nvGrpSpPr>
          <p:grpSpPr>
            <a:xfrm>
              <a:off x="4179315" y="4077066"/>
              <a:ext cx="290467" cy="104275"/>
              <a:chOff x="4785589" y="4077072"/>
              <a:chExt cx="432048" cy="80923"/>
            </a:xfrm>
          </p:grpSpPr>
          <p:cxnSp>
            <p:nvCxnSpPr>
              <p:cNvPr id="33" name="直線矢印コネクタ 32"/>
              <p:cNvCxnSpPr/>
              <p:nvPr/>
            </p:nvCxnSpPr>
            <p:spPr>
              <a:xfrm>
                <a:off x="4785589" y="4077072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/>
              <p:cNvCxnSpPr/>
              <p:nvPr/>
            </p:nvCxnSpPr>
            <p:spPr>
              <a:xfrm flipH="1">
                <a:off x="4785589" y="4157995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円/楕円 30"/>
            <p:cNvSpPr/>
            <p:nvPr/>
          </p:nvSpPr>
          <p:spPr>
            <a:xfrm>
              <a:off x="2408539" y="3284985"/>
              <a:ext cx="1587398" cy="15022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539552" y="3068960"/>
              <a:ext cx="3536095" cy="194421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1"/>
          <p:cNvGrpSpPr/>
          <p:nvPr/>
        </p:nvGrpSpPr>
        <p:grpSpPr>
          <a:xfrm>
            <a:off x="557549" y="1196752"/>
            <a:ext cx="8007143" cy="2594641"/>
            <a:chOff x="-36512" y="4055880"/>
            <a:chExt cx="7992888" cy="2765990"/>
          </a:xfrm>
        </p:grpSpPr>
        <p:pic>
          <p:nvPicPr>
            <p:cNvPr id="5" name="図 4" descr="Cs-Coordinate_ThrHID_140mM-CsCl_NPT_x72-traj.bmp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2568" y="4077072"/>
              <a:ext cx="2843808" cy="2744798"/>
            </a:xfrm>
            <a:prstGeom prst="rect">
              <a:avLst/>
            </a:prstGeom>
          </p:spPr>
        </p:pic>
        <p:pic>
          <p:nvPicPr>
            <p:cNvPr id="6" name="図 5" descr="Na-Coordinate_ThrHID_140mM-NaCl_NPT_x72-traj.bmp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2288" y="4077072"/>
              <a:ext cx="2843808" cy="2744798"/>
            </a:xfrm>
            <a:prstGeom prst="rect">
              <a:avLst/>
            </a:prstGeom>
          </p:spPr>
        </p:pic>
        <p:pic>
          <p:nvPicPr>
            <p:cNvPr id="7" name="図 6" descr="Li-Coordinate_ThrHID_140mM-LiCl_NPT_x72-traj.bmp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6512" y="4077072"/>
              <a:ext cx="2843808" cy="2744798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154943" y="4055881"/>
              <a:ext cx="526770" cy="3937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Na</a:t>
              </a:r>
              <a:r>
                <a:rPr kumimoji="1" lang="en-US" altLang="ja-JP" b="1" baseline="30000" dirty="0" smtClean="0"/>
                <a:t>+</a:t>
              </a:r>
              <a:endParaRPr kumimoji="1" lang="ja-JP" altLang="en-US" b="1" baseline="30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92441" y="4064375"/>
              <a:ext cx="414758" cy="3937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Li</a:t>
              </a:r>
              <a:r>
                <a:rPr kumimoji="1" lang="en-US" altLang="ja-JP" b="1" baseline="30000" dirty="0" smtClean="0"/>
                <a:t>+</a:t>
              </a:r>
              <a:endParaRPr kumimoji="1" lang="ja-JP" altLang="en-US" b="1" baseline="300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98565" y="4055880"/>
              <a:ext cx="473964" cy="3937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Cs</a:t>
              </a:r>
              <a:r>
                <a:rPr kumimoji="1" lang="en-US" altLang="ja-JP" b="1" baseline="30000" dirty="0" smtClean="0"/>
                <a:t>+</a:t>
              </a:r>
              <a:endParaRPr kumimoji="1" lang="ja-JP" altLang="en-US" b="1" baseline="30000" dirty="0"/>
            </a:p>
          </p:txBody>
        </p:sp>
      </p:grpSp>
      <p:sp>
        <p:nvSpPr>
          <p:cNvPr id="12" name="円/楕円 11"/>
          <p:cNvSpPr/>
          <p:nvPr/>
        </p:nvSpPr>
        <p:spPr>
          <a:xfrm rot="1316379">
            <a:off x="1955349" y="2060021"/>
            <a:ext cx="514483" cy="890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1316379">
            <a:off x="4560882" y="2042564"/>
            <a:ext cx="514483" cy="890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1316379">
            <a:off x="7106667" y="2042564"/>
            <a:ext cx="514483" cy="890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12" idx="0"/>
          </p:cNvCxnSpPr>
          <p:nvPr/>
        </p:nvCxnSpPr>
        <p:spPr>
          <a:xfrm flipV="1">
            <a:off x="2379002" y="1484784"/>
            <a:ext cx="392798" cy="6074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457855" y="1485813"/>
            <a:ext cx="900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811546" y="3485274"/>
            <a:ext cx="1549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Cation size</a:t>
            </a:r>
            <a:endParaRPr kumimoji="1" lang="ja-JP" altLang="en-US" sz="2400" b="1" dirty="0"/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65D-020A-4C63-9BA4-B8A61D92C30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1521" y="294394"/>
            <a:ext cx="8640960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i="1" dirty="0" smtClean="0"/>
              <a:t>Cation’s distribution around thrombin</a:t>
            </a:r>
            <a:endParaRPr kumimoji="1" lang="ja-JP" altLang="en-US" sz="3200" b="1" i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89302" y="4005064"/>
            <a:ext cx="2698983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B0F0"/>
                </a:solidFill>
              </a:rPr>
              <a:t>h</a:t>
            </a:r>
            <a:r>
              <a:rPr kumimoji="1" lang="en-US" altLang="ja-JP" b="1" dirty="0" smtClean="0">
                <a:solidFill>
                  <a:srgbClr val="00B0F0"/>
                </a:solidFill>
              </a:rPr>
              <a:t>ydration shell of X </a:t>
            </a:r>
            <a:r>
              <a:rPr lang="en-US" altLang="ja-JP" b="1" dirty="0" smtClean="0">
                <a:solidFill>
                  <a:srgbClr val="00B0F0"/>
                </a:solidFill>
              </a:rPr>
              <a:t>[Å] from thrombin surface</a:t>
            </a:r>
            <a:endParaRPr lang="ja-JP" altLang="en-US" b="1" dirty="0" smtClean="0">
              <a:solidFill>
                <a:srgbClr val="00B0F0"/>
              </a:solidFill>
            </a:endParaRPr>
          </a:p>
        </p:txBody>
      </p:sp>
      <p:grpSp>
        <p:nvGrpSpPr>
          <p:cNvPr id="28" name="グループ化 34"/>
          <p:cNvGrpSpPr/>
          <p:nvPr/>
        </p:nvGrpSpPr>
        <p:grpSpPr>
          <a:xfrm>
            <a:off x="1227639" y="4623319"/>
            <a:ext cx="2696289" cy="2119305"/>
            <a:chOff x="-52812" y="3172042"/>
            <a:chExt cx="4580612" cy="3600400"/>
          </a:xfrm>
        </p:grpSpPr>
        <p:sp>
          <p:nvSpPr>
            <p:cNvPr id="29" name="円/楕円 28"/>
            <p:cNvSpPr/>
            <p:nvPr/>
          </p:nvSpPr>
          <p:spPr>
            <a:xfrm>
              <a:off x="761779" y="3671079"/>
              <a:ext cx="2952328" cy="2952328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887277" y="4538709"/>
              <a:ext cx="580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X [Å]</a:t>
              </a:r>
              <a:endParaRPr kumimoji="1" lang="ja-JP" altLang="en-US" sz="1600" dirty="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549954" y="4447118"/>
              <a:ext cx="1380721" cy="138072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 dirty="0"/>
            </a:p>
          </p:txBody>
        </p:sp>
        <p:grpSp>
          <p:nvGrpSpPr>
            <p:cNvPr id="33" name="グループ化 47"/>
            <p:cNvGrpSpPr/>
            <p:nvPr/>
          </p:nvGrpSpPr>
          <p:grpSpPr>
            <a:xfrm>
              <a:off x="525170" y="3469306"/>
              <a:ext cx="3509928" cy="3303136"/>
              <a:chOff x="692800" y="1916385"/>
              <a:chExt cx="3509928" cy="3303136"/>
            </a:xfrm>
          </p:grpSpPr>
          <p:sp>
            <p:nvSpPr>
              <p:cNvPr id="41" name="円/楕円 40"/>
              <p:cNvSpPr/>
              <p:nvPr/>
            </p:nvSpPr>
            <p:spPr>
              <a:xfrm>
                <a:off x="1979712" y="5156745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1850467" y="4231719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692800" y="3917838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1536586" y="3352852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1619672" y="1916385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2289900" y="2536762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2925048" y="1997625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4077176" y="2850643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3168767" y="4168943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1619672" y="2645697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4139952" y="3941841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1787691" y="4733929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899592" y="4589913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971600" y="2429673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2792110" y="4733929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1097152" y="3101747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3429104" y="4940721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3357096" y="2933729"/>
                <a:ext cx="62776" cy="627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4" name="直線矢印コネクタ 33"/>
            <p:cNvCxnSpPr>
              <a:endCxn id="58" idx="7"/>
            </p:cNvCxnSpPr>
            <p:nvPr/>
          </p:nvCxnSpPr>
          <p:spPr>
            <a:xfrm flipH="1">
              <a:off x="3243049" y="3932176"/>
              <a:ext cx="441241" cy="5636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3212349" y="3345028"/>
              <a:ext cx="1315451" cy="62744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cation</a:t>
              </a:r>
              <a:endParaRPr kumimoji="1" lang="ja-JP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>
              <a:off x="2964210" y="5135317"/>
              <a:ext cx="72008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372466" y="3932176"/>
              <a:ext cx="11009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>
              <a:off x="1763688" y="3172042"/>
              <a:ext cx="144016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-52812" y="3172042"/>
              <a:ext cx="37922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/>
            <p:cNvSpPr/>
            <p:nvPr/>
          </p:nvSpPr>
          <p:spPr>
            <a:xfrm>
              <a:off x="1475884" y="4900233"/>
              <a:ext cx="1546384" cy="5228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 smtClean="0"/>
                <a:t>Thrombin</a:t>
              </a:r>
              <a:endParaRPr lang="ja-JP" altLang="en-US" sz="2200" b="1" dirty="0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2364356" y="1124744"/>
            <a:ext cx="112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S1-pocket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899592" y="299695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3635896" y="299695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6084168" y="2964700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1349201" y="3248980"/>
            <a:ext cx="6559656" cy="345070"/>
          </a:xfrm>
          <a:prstGeom prst="rightArrow">
            <a:avLst>
              <a:gd name="adj1" fmla="val 29491"/>
              <a:gd name="adj2" fmla="val 97170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552" y="3221460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/>
              <a:t>Small</a:t>
            </a:r>
            <a:endParaRPr kumimoji="1" lang="ja-JP" altLang="en-US" sz="2000" b="1" i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56376" y="3221460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/>
              <a:t>Large</a:t>
            </a:r>
            <a:endParaRPr kumimoji="1" lang="ja-JP" altLang="en-US" sz="2000" b="1" i="1" dirty="0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4547691" y="3239268"/>
          <a:ext cx="3768725" cy="4294188"/>
        </p:xfrm>
        <a:graphic>
          <a:graphicData uri="http://schemas.openxmlformats.org/presentationml/2006/ole">
            <p:oleObj spid="_x0000_s25601" name="ｸﾞﾗﾌ" r:id="rId6" imgW="4154760" imgH="2901600" progId="Origin50.Graph">
              <p:embed/>
            </p:oleObj>
          </a:graphicData>
        </a:graphic>
      </p:graphicFrame>
      <p:sp>
        <p:nvSpPr>
          <p:cNvPr id="68" name="正方形/長方形 67"/>
          <p:cNvSpPr/>
          <p:nvPr/>
        </p:nvSpPr>
        <p:spPr>
          <a:xfrm>
            <a:off x="4355976" y="4005064"/>
            <a:ext cx="44644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732240" y="4005064"/>
            <a:ext cx="52770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Na</a:t>
            </a:r>
            <a:r>
              <a:rPr kumimoji="1" lang="en-US" altLang="ja-JP" b="1" baseline="30000" dirty="0" smtClean="0"/>
              <a:t>+</a:t>
            </a:r>
            <a:endParaRPr kumimoji="1" lang="ja-JP" altLang="en-US" b="1" baseline="300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247940" y="4376121"/>
            <a:ext cx="41229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Li</a:t>
            </a:r>
            <a:r>
              <a:rPr kumimoji="1" lang="en-US" altLang="ja-JP" b="1" baseline="30000" dirty="0" smtClean="0"/>
              <a:t>+</a:t>
            </a:r>
            <a:endParaRPr kumimoji="1" lang="ja-JP" altLang="en-US" b="1" baseline="300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380312" y="3861048"/>
            <a:ext cx="47481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Cs</a:t>
            </a:r>
            <a:r>
              <a:rPr kumimoji="1" lang="en-US" altLang="ja-JP" b="1" baseline="30000" dirty="0" smtClean="0"/>
              <a:t>+</a:t>
            </a:r>
            <a:endParaRPr kumimoji="1" lang="ja-JP" altLang="en-US" b="1" baseline="30000" dirty="0"/>
          </a:p>
        </p:txBody>
      </p:sp>
      <p:cxnSp>
        <p:nvCxnSpPr>
          <p:cNvPr id="72" name="直線矢印コネクタ 71"/>
          <p:cNvCxnSpPr>
            <a:stCxn id="70" idx="2"/>
          </p:cNvCxnSpPr>
          <p:nvPr/>
        </p:nvCxnSpPr>
        <p:spPr>
          <a:xfrm>
            <a:off x="6454086" y="4745453"/>
            <a:ext cx="9878" cy="4227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69" idx="2"/>
          </p:cNvCxnSpPr>
          <p:nvPr/>
        </p:nvCxnSpPr>
        <p:spPr>
          <a:xfrm flipH="1">
            <a:off x="6444209" y="4374396"/>
            <a:ext cx="551886" cy="127756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>
            <a:stCxn id="71" idx="2"/>
          </p:cNvCxnSpPr>
          <p:nvPr/>
        </p:nvCxnSpPr>
        <p:spPr>
          <a:xfrm flipH="1">
            <a:off x="6444208" y="4230380"/>
            <a:ext cx="1173509" cy="16468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1" y="281476"/>
            <a:ext cx="8640959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Possible disadvantage of Li</a:t>
            </a:r>
            <a:r>
              <a:rPr lang="en-US" altLang="ja-JP" sz="3200" b="1" i="1" baseline="30000" dirty="0" smtClean="0"/>
              <a:t>+</a:t>
            </a:r>
            <a:endParaRPr lang="ja-JP" altLang="ja-JP" sz="3200" b="1" i="1" dirty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395536" y="1429807"/>
            <a:ext cx="4176464" cy="3261423"/>
            <a:chOff x="743085" y="1415298"/>
            <a:chExt cx="3612891" cy="2821325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743085" y="1760123"/>
              <a:ext cx="3105150" cy="2476500"/>
              <a:chOff x="5436096" y="1844824"/>
              <a:chExt cx="3105150" cy="247650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36096" y="1844824"/>
                <a:ext cx="3105150" cy="2476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正方形/長方形 18"/>
              <p:cNvSpPr/>
              <p:nvPr/>
            </p:nvSpPr>
            <p:spPr>
              <a:xfrm>
                <a:off x="5724128" y="3645024"/>
                <a:ext cx="455822" cy="4256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円/楕円 15"/>
            <p:cNvSpPr/>
            <p:nvPr/>
          </p:nvSpPr>
          <p:spPr>
            <a:xfrm rot="825933">
              <a:off x="2178435" y="2015766"/>
              <a:ext cx="595563" cy="16414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>
              <a:stCxn id="16" idx="7"/>
            </p:cNvCxnSpPr>
            <p:nvPr/>
          </p:nvCxnSpPr>
          <p:spPr>
            <a:xfrm flipV="1">
              <a:off x="2818826" y="1797608"/>
              <a:ext cx="426839" cy="5253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2924339" y="1790046"/>
              <a:ext cx="140688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2874590" y="1415298"/>
              <a:ext cx="14813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S1-pocket</a:t>
              </a:r>
              <a:endPara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3429811" y="3982751"/>
            <a:ext cx="386544" cy="408716"/>
            <a:chOff x="840836" y="1988840"/>
            <a:chExt cx="386544" cy="408716"/>
          </a:xfrm>
        </p:grpSpPr>
        <p:sp>
          <p:nvSpPr>
            <p:cNvPr id="53" name="円/楕円 52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880592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4067944" y="1124744"/>
            <a:ext cx="4968552" cy="4039952"/>
            <a:chOff x="4067944" y="1124744"/>
            <a:chExt cx="4968552" cy="4039952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4275040" y="1263571"/>
              <a:ext cx="4761456" cy="3901125"/>
              <a:chOff x="557549" y="1216631"/>
              <a:chExt cx="3142584" cy="2574762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557549" y="1216631"/>
                <a:ext cx="2848880" cy="2574762"/>
                <a:chOff x="557549" y="1216631"/>
                <a:chExt cx="2848880" cy="2574762"/>
              </a:xfrm>
            </p:grpSpPr>
            <p:pic>
              <p:nvPicPr>
                <p:cNvPr id="8" name="図 7" descr="Li-Coordinate_ThrHID_140mM-LiCl_NPT_x72-traj.bmp.bmp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57549" y="1216631"/>
                  <a:ext cx="2848880" cy="2574762"/>
                </a:xfrm>
                <a:prstGeom prst="rect">
                  <a:avLst/>
                </a:prstGeom>
              </p:spPr>
            </p:pic>
            <p:sp>
              <p:nvSpPr>
                <p:cNvPr id="9" name="正方形/長方形 8"/>
                <p:cNvSpPr/>
                <p:nvPr/>
              </p:nvSpPr>
              <p:spPr>
                <a:xfrm>
                  <a:off x="899592" y="2996952"/>
                  <a:ext cx="50405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" name="円/楕円 10"/>
              <p:cNvSpPr/>
              <p:nvPr/>
            </p:nvSpPr>
            <p:spPr>
              <a:xfrm rot="1316379">
                <a:off x="1955349" y="2060021"/>
                <a:ext cx="514483" cy="8907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" name="直線コネクタ 11"/>
              <p:cNvCxnSpPr>
                <a:stCxn id="11" idx="7"/>
              </p:cNvCxnSpPr>
              <p:nvPr/>
            </p:nvCxnSpPr>
            <p:spPr>
              <a:xfrm flipV="1">
                <a:off x="2506979" y="1743945"/>
                <a:ext cx="449981" cy="5329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2764029" y="1743945"/>
                <a:ext cx="9003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/>
              <p:cNvSpPr txBox="1"/>
              <p:nvPr/>
            </p:nvSpPr>
            <p:spPr>
              <a:xfrm>
                <a:off x="2750439" y="1454339"/>
                <a:ext cx="949694" cy="304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S1-pocket</a:t>
                </a:r>
                <a:endPara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4517726" y="1887095"/>
              <a:ext cx="774354" cy="720000"/>
              <a:chOff x="4383940" y="1911496"/>
              <a:chExt cx="774354" cy="720000"/>
            </a:xfrm>
          </p:grpSpPr>
          <p:sp>
            <p:nvSpPr>
              <p:cNvPr id="32" name="ストライプ矢印 31"/>
              <p:cNvSpPr/>
              <p:nvPr/>
            </p:nvSpPr>
            <p:spPr>
              <a:xfrm rot="12148553">
                <a:off x="4383940" y="2284573"/>
                <a:ext cx="646608" cy="337987"/>
              </a:xfrm>
              <a:prstGeom prst="stripedRightArrow">
                <a:avLst>
                  <a:gd name="adj1" fmla="val 28571"/>
                  <a:gd name="adj2" fmla="val 103070"/>
                </a:avLst>
              </a:prstGeom>
              <a:solidFill>
                <a:srgbClr val="92D050">
                  <a:tint val="66000"/>
                  <a:satMod val="1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 rot="1260000">
                <a:off x="5064694" y="1911496"/>
                <a:ext cx="93600" cy="72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 rot="1349061">
              <a:off x="5616348" y="1173439"/>
              <a:ext cx="774354" cy="720000"/>
              <a:chOff x="4383940" y="1911496"/>
              <a:chExt cx="774354" cy="720000"/>
            </a:xfrm>
          </p:grpSpPr>
          <p:sp>
            <p:nvSpPr>
              <p:cNvPr id="36" name="ストライプ矢印 35"/>
              <p:cNvSpPr/>
              <p:nvPr/>
            </p:nvSpPr>
            <p:spPr>
              <a:xfrm rot="12148553">
                <a:off x="4383940" y="2284573"/>
                <a:ext cx="646608" cy="337987"/>
              </a:xfrm>
              <a:prstGeom prst="stripedRightArrow">
                <a:avLst>
                  <a:gd name="adj1" fmla="val 28571"/>
                  <a:gd name="adj2" fmla="val 103070"/>
                </a:avLst>
              </a:prstGeom>
              <a:solidFill>
                <a:srgbClr val="92D050">
                  <a:tint val="66000"/>
                  <a:satMod val="1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 rot="1260000">
                <a:off x="5064694" y="1911496"/>
                <a:ext cx="93600" cy="72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 rot="16596244">
              <a:off x="4298931" y="3423003"/>
              <a:ext cx="774354" cy="720000"/>
              <a:chOff x="4383940" y="1911496"/>
              <a:chExt cx="774354" cy="720000"/>
            </a:xfrm>
          </p:grpSpPr>
          <p:sp>
            <p:nvSpPr>
              <p:cNvPr id="39" name="ストライプ矢印 38"/>
              <p:cNvSpPr/>
              <p:nvPr/>
            </p:nvSpPr>
            <p:spPr>
              <a:xfrm rot="12148553">
                <a:off x="4383940" y="2284573"/>
                <a:ext cx="646608" cy="337987"/>
              </a:xfrm>
              <a:prstGeom prst="stripedRightArrow">
                <a:avLst>
                  <a:gd name="adj1" fmla="val 28571"/>
                  <a:gd name="adj2" fmla="val 103070"/>
                </a:avLst>
              </a:prstGeom>
              <a:solidFill>
                <a:srgbClr val="92D050">
                  <a:tint val="66000"/>
                  <a:satMod val="1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 rot="1260000">
                <a:off x="5064694" y="1911496"/>
                <a:ext cx="93600" cy="72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 rot="12676356">
              <a:off x="5782746" y="4081738"/>
              <a:ext cx="774354" cy="720000"/>
              <a:chOff x="4383940" y="1911496"/>
              <a:chExt cx="774354" cy="720000"/>
            </a:xfrm>
          </p:grpSpPr>
          <p:sp>
            <p:nvSpPr>
              <p:cNvPr id="42" name="ストライプ矢印 41"/>
              <p:cNvSpPr/>
              <p:nvPr/>
            </p:nvSpPr>
            <p:spPr>
              <a:xfrm rot="12148553">
                <a:off x="4383940" y="2284573"/>
                <a:ext cx="646608" cy="337987"/>
              </a:xfrm>
              <a:prstGeom prst="stripedRightArrow">
                <a:avLst>
                  <a:gd name="adj1" fmla="val 28571"/>
                  <a:gd name="adj2" fmla="val 103070"/>
                </a:avLst>
              </a:prstGeom>
              <a:solidFill>
                <a:srgbClr val="92D050">
                  <a:tint val="66000"/>
                  <a:satMod val="1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 rot="1260000">
                <a:off x="5064694" y="1911496"/>
                <a:ext cx="93600" cy="72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 rot="10344765">
              <a:off x="7712487" y="3548977"/>
              <a:ext cx="774354" cy="720000"/>
              <a:chOff x="4383940" y="1911496"/>
              <a:chExt cx="774354" cy="720000"/>
            </a:xfrm>
          </p:grpSpPr>
          <p:sp>
            <p:nvSpPr>
              <p:cNvPr id="45" name="ストライプ矢印 44"/>
              <p:cNvSpPr/>
              <p:nvPr/>
            </p:nvSpPr>
            <p:spPr>
              <a:xfrm rot="12148553">
                <a:off x="4383940" y="2284573"/>
                <a:ext cx="646608" cy="337987"/>
              </a:xfrm>
              <a:prstGeom prst="stripedRightArrow">
                <a:avLst>
                  <a:gd name="adj1" fmla="val 28571"/>
                  <a:gd name="adj2" fmla="val 103070"/>
                </a:avLst>
              </a:prstGeom>
              <a:solidFill>
                <a:srgbClr val="92D050">
                  <a:tint val="66000"/>
                  <a:satMod val="1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 rot="1260000">
                <a:off x="5064694" y="1911496"/>
                <a:ext cx="93600" cy="720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>
              <a:off x="6588224" y="1124744"/>
              <a:ext cx="386544" cy="408716"/>
              <a:chOff x="840836" y="1988840"/>
              <a:chExt cx="386544" cy="408716"/>
            </a:xfrm>
          </p:grpSpPr>
          <p:sp>
            <p:nvSpPr>
              <p:cNvPr id="55" name="円/楕円 54"/>
              <p:cNvSpPr/>
              <p:nvPr/>
            </p:nvSpPr>
            <p:spPr>
              <a:xfrm>
                <a:off x="840836" y="1988840"/>
                <a:ext cx="386544" cy="3865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874449" y="1997446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Arial"/>
                    <a:cs typeface="Arial"/>
                  </a:rPr>
                  <a:t>+</a:t>
                </a:r>
                <a:endParaRPr kumimoji="1" lang="ja-JP" altLang="en-US" sz="2000" b="1" dirty="0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5076056" y="1484784"/>
              <a:ext cx="386544" cy="408716"/>
              <a:chOff x="840836" y="1988840"/>
              <a:chExt cx="386544" cy="408716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840836" y="1988840"/>
                <a:ext cx="386544" cy="3865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874449" y="1997446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Arial"/>
                    <a:cs typeface="Arial"/>
                  </a:rPr>
                  <a:t>+</a:t>
                </a:r>
                <a:endParaRPr kumimoji="1" lang="ja-JP" altLang="en-US" sz="2000" b="1" dirty="0"/>
              </a:p>
            </p:txBody>
          </p:sp>
        </p:grpSp>
        <p:grpSp>
          <p:nvGrpSpPr>
            <p:cNvPr id="60" name="グループ化 59"/>
            <p:cNvGrpSpPr/>
            <p:nvPr/>
          </p:nvGrpSpPr>
          <p:grpSpPr>
            <a:xfrm>
              <a:off x="4067944" y="2924944"/>
              <a:ext cx="386544" cy="408716"/>
              <a:chOff x="840836" y="1988840"/>
              <a:chExt cx="386544" cy="408716"/>
            </a:xfrm>
          </p:grpSpPr>
          <p:sp>
            <p:nvSpPr>
              <p:cNvPr id="61" name="円/楕円 60"/>
              <p:cNvSpPr/>
              <p:nvPr/>
            </p:nvSpPr>
            <p:spPr>
              <a:xfrm>
                <a:off x="840836" y="1988840"/>
                <a:ext cx="386544" cy="3865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874449" y="1997446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Arial"/>
                    <a:cs typeface="Arial"/>
                  </a:rPr>
                  <a:t>+</a:t>
                </a:r>
                <a:endParaRPr kumimoji="1" lang="ja-JP" altLang="en-US" sz="2000" b="1" dirty="0"/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5220072" y="4293096"/>
              <a:ext cx="386544" cy="408716"/>
              <a:chOff x="840836" y="1988840"/>
              <a:chExt cx="386544" cy="408716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840836" y="1988840"/>
                <a:ext cx="386544" cy="3865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874449" y="1997446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Arial"/>
                    <a:cs typeface="Arial"/>
                  </a:rPr>
                  <a:t>+</a:t>
                </a:r>
                <a:endParaRPr kumimoji="1" lang="ja-JP" altLang="en-US" sz="2000" b="1" dirty="0"/>
              </a:p>
            </p:txBody>
          </p:sp>
        </p:grpSp>
        <p:grpSp>
          <p:nvGrpSpPr>
            <p:cNvPr id="66" name="グループ化 65"/>
            <p:cNvGrpSpPr/>
            <p:nvPr/>
          </p:nvGrpSpPr>
          <p:grpSpPr>
            <a:xfrm>
              <a:off x="7380312" y="4293096"/>
              <a:ext cx="386544" cy="408716"/>
              <a:chOff x="840836" y="1988840"/>
              <a:chExt cx="386544" cy="408716"/>
            </a:xfrm>
          </p:grpSpPr>
          <p:sp>
            <p:nvSpPr>
              <p:cNvPr id="67" name="円/楕円 66"/>
              <p:cNvSpPr/>
              <p:nvPr/>
            </p:nvSpPr>
            <p:spPr>
              <a:xfrm>
                <a:off x="840836" y="1988840"/>
                <a:ext cx="386544" cy="3865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874449" y="1997446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Arial"/>
                    <a:cs typeface="Arial"/>
                  </a:rPr>
                  <a:t>+</a:t>
                </a:r>
                <a:endParaRPr kumimoji="1" lang="ja-JP" altLang="en-US" sz="2000" b="1" dirty="0"/>
              </a:p>
            </p:txBody>
          </p:sp>
        </p:grpSp>
      </p:grpSp>
      <p:sp>
        <p:nvSpPr>
          <p:cNvPr id="21" name="正方形/長方形 20"/>
          <p:cNvSpPr/>
          <p:nvPr/>
        </p:nvSpPr>
        <p:spPr>
          <a:xfrm>
            <a:off x="251520" y="487000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Font typeface="Wingdings" pitchFamily="2" charset="2"/>
              <a:buChar char="l"/>
            </a:pPr>
            <a:r>
              <a:rPr lang="en-US" altLang="ja-JP" sz="2400" dirty="0" smtClean="0"/>
              <a:t>Repulsive interaction should </a:t>
            </a:r>
            <a:r>
              <a:rPr lang="en-US" altLang="ja-JP" sz="2400" b="1" i="1" dirty="0" smtClean="0">
                <a:solidFill>
                  <a:srgbClr val="002060"/>
                </a:solidFill>
              </a:rPr>
              <a:t>prevent a substrate from forming a encounter complex </a:t>
            </a:r>
            <a:r>
              <a:rPr lang="en-US" altLang="ja-JP" sz="2400" dirty="0" smtClean="0"/>
              <a:t>around the S1-pocket.</a:t>
            </a:r>
          </a:p>
        </p:txBody>
      </p:sp>
      <p:grpSp>
        <p:nvGrpSpPr>
          <p:cNvPr id="73" name="グループ化 72"/>
          <p:cNvGrpSpPr/>
          <p:nvPr/>
        </p:nvGrpSpPr>
        <p:grpSpPr>
          <a:xfrm>
            <a:off x="1043608" y="4149080"/>
            <a:ext cx="386544" cy="429927"/>
            <a:chOff x="827584" y="1844824"/>
            <a:chExt cx="386544" cy="429927"/>
          </a:xfrm>
        </p:grpSpPr>
        <p:sp>
          <p:nvSpPr>
            <p:cNvPr id="72" name="円/楕円 71"/>
            <p:cNvSpPr/>
            <p:nvPr/>
          </p:nvSpPr>
          <p:spPr>
            <a:xfrm>
              <a:off x="827584" y="1844824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849897" y="1874641"/>
              <a:ext cx="333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 smtClean="0">
                  <a:latin typeface="Arial"/>
                  <a:cs typeface="Arial"/>
                </a:rPr>
                <a:t>−</a:t>
              </a:r>
              <a:endParaRPr kumimoji="1" lang="ja-JP" alt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4211960" y="1167315"/>
            <a:ext cx="4809008" cy="3917869"/>
            <a:chOff x="630227" y="3452799"/>
            <a:chExt cx="3219579" cy="2622971"/>
          </a:xfrm>
        </p:grpSpPr>
        <p:pic>
          <p:nvPicPr>
            <p:cNvPr id="4" name="図 3" descr="Cs-Coordinate_ThrHID_140mM-CsCl_NPT_x72-traj.bmp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227" y="3452799"/>
              <a:ext cx="2902221" cy="2622971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1043608" y="5301208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 rot="1316379">
              <a:off x="2098594" y="4361925"/>
              <a:ext cx="514483" cy="8907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>
              <a:stCxn id="7" idx="7"/>
            </p:cNvCxnSpPr>
            <p:nvPr/>
          </p:nvCxnSpPr>
          <p:spPr>
            <a:xfrm flipV="1">
              <a:off x="2650225" y="4045849"/>
              <a:ext cx="449981" cy="532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2890047" y="4045849"/>
              <a:ext cx="9003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2886465" y="3762147"/>
              <a:ext cx="963341" cy="309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S1-pocket</a:t>
              </a:r>
              <a:endPara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51521" y="281476"/>
            <a:ext cx="8640959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Possible disadvantage of Cs</a:t>
            </a:r>
            <a:r>
              <a:rPr lang="en-US" altLang="ja-JP" sz="3200" b="1" i="1" baseline="30000" dirty="0" smtClean="0"/>
              <a:t>+</a:t>
            </a:r>
            <a:endParaRPr lang="ja-JP" altLang="ja-JP" sz="3200" b="1" i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251520" y="486096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Font typeface="Wingdings" pitchFamily="2" charset="2"/>
              <a:buChar char="l"/>
            </a:pPr>
            <a:r>
              <a:rPr lang="en-US" altLang="ja-JP" sz="2400" dirty="0" smtClean="0"/>
              <a:t>Negatively charged residues possibly attract Lys or </a:t>
            </a:r>
            <a:r>
              <a:rPr lang="en-US" altLang="ja-JP" sz="2400" dirty="0" err="1" smtClean="0"/>
              <a:t>Arg</a:t>
            </a:r>
            <a:r>
              <a:rPr lang="en-US" altLang="ja-JP" sz="2400" dirty="0" smtClean="0"/>
              <a:t> at the P1 site in substrates on thrombin’s surface remote from the S1-pocket, thus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increasing repertoire of encounter complex</a:t>
            </a:r>
            <a:r>
              <a:rPr lang="en-US" altLang="ja-JP" sz="2400" dirty="0" smtClean="0"/>
              <a:t>.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61201" y="1236508"/>
            <a:ext cx="4542847" cy="3248032"/>
            <a:chOff x="1494240" y="1264874"/>
            <a:chExt cx="7034085" cy="4607672"/>
          </a:xfrm>
        </p:grpSpPr>
        <p:pic>
          <p:nvPicPr>
            <p:cNvPr id="18" name="図 17" descr="Thr-hid57_140mM-NaCl_ver1_ed_noWat_Fit_again_IonsRemoved_NegativeRes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1720" y="1412776"/>
              <a:ext cx="5012771" cy="4081240"/>
            </a:xfrm>
            <a:prstGeom prst="rect">
              <a:avLst/>
            </a:prstGeom>
          </p:spPr>
        </p:pic>
        <p:sp>
          <p:nvSpPr>
            <p:cNvPr id="19" name="円/楕円 18"/>
            <p:cNvSpPr/>
            <p:nvPr/>
          </p:nvSpPr>
          <p:spPr>
            <a:xfrm rot="825933">
              <a:off x="4173437" y="2641158"/>
              <a:ext cx="768471" cy="16939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/>
            <p:cNvCxnSpPr>
              <a:stCxn id="19" idx="7"/>
            </p:cNvCxnSpPr>
            <p:nvPr/>
          </p:nvCxnSpPr>
          <p:spPr>
            <a:xfrm flipV="1">
              <a:off x="4977109" y="1821379"/>
              <a:ext cx="819317" cy="11442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5434357" y="1837024"/>
              <a:ext cx="213256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5403273" y="1264874"/>
              <a:ext cx="1438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S1-pocket</a:t>
              </a:r>
              <a:endPara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494240" y="5435932"/>
              <a:ext cx="7034085" cy="436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aseline="30000" dirty="0" smtClean="0"/>
                <a:t>*</a:t>
              </a:r>
              <a:r>
                <a:rPr kumimoji="1" lang="en-US" altLang="ja-JP" sz="1400" dirty="0" smtClean="0"/>
                <a:t>Red indicates negatively charged residues i.e., </a:t>
              </a:r>
              <a:r>
                <a:rPr kumimoji="1" lang="en-US" altLang="ja-JP" sz="1400" dirty="0" err="1" smtClean="0"/>
                <a:t>Glu</a:t>
              </a:r>
              <a:r>
                <a:rPr kumimoji="1" lang="en-US" altLang="ja-JP" sz="1400" dirty="0" smtClean="0"/>
                <a:t> and Asp.</a:t>
              </a:r>
              <a:endParaRPr kumimoji="1" lang="ja-JP" altLang="en-US" sz="1400" dirty="0"/>
            </a:p>
          </p:txBody>
        </p:sp>
      </p:grpSp>
      <p:sp>
        <p:nvSpPr>
          <p:cNvPr id="24" name="ストライプ矢印 23"/>
          <p:cNvSpPr/>
          <p:nvPr/>
        </p:nvSpPr>
        <p:spPr>
          <a:xfrm rot="2192594">
            <a:off x="5185128" y="2014425"/>
            <a:ext cx="646608" cy="337987"/>
          </a:xfrm>
          <a:prstGeom prst="stripedRightArrow">
            <a:avLst>
              <a:gd name="adj1" fmla="val 28571"/>
              <a:gd name="adj2" fmla="val 103070"/>
            </a:avLst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トライプ矢印 24"/>
          <p:cNvSpPr/>
          <p:nvPr/>
        </p:nvSpPr>
        <p:spPr>
          <a:xfrm rot="4908666">
            <a:off x="6919483" y="1586903"/>
            <a:ext cx="378394" cy="337987"/>
          </a:xfrm>
          <a:prstGeom prst="stripedRightArrow">
            <a:avLst>
              <a:gd name="adj1" fmla="val 28571"/>
              <a:gd name="adj2" fmla="val 103070"/>
            </a:avLst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ストライプ矢印 25"/>
          <p:cNvSpPr/>
          <p:nvPr/>
        </p:nvSpPr>
        <p:spPr>
          <a:xfrm rot="13016092">
            <a:off x="7849028" y="3383655"/>
            <a:ext cx="646608" cy="337987"/>
          </a:xfrm>
          <a:prstGeom prst="stripedRightArrow">
            <a:avLst>
              <a:gd name="adj1" fmla="val 28571"/>
              <a:gd name="adj2" fmla="val 103070"/>
            </a:avLst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トライプ矢印 26"/>
          <p:cNvSpPr/>
          <p:nvPr/>
        </p:nvSpPr>
        <p:spPr>
          <a:xfrm rot="490224">
            <a:off x="4880768" y="2763472"/>
            <a:ext cx="646608" cy="337987"/>
          </a:xfrm>
          <a:prstGeom prst="stripedRightArrow">
            <a:avLst>
              <a:gd name="adj1" fmla="val 28571"/>
              <a:gd name="adj2" fmla="val 103070"/>
            </a:avLst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ストライプ矢印 31"/>
          <p:cNvSpPr/>
          <p:nvPr/>
        </p:nvSpPr>
        <p:spPr>
          <a:xfrm rot="3596374">
            <a:off x="5912656" y="1731231"/>
            <a:ext cx="407754" cy="337987"/>
          </a:xfrm>
          <a:prstGeom prst="stripedRightArrow">
            <a:avLst>
              <a:gd name="adj1" fmla="val 28571"/>
              <a:gd name="adj2" fmla="val 103070"/>
            </a:avLst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ストライプ矢印 32"/>
          <p:cNvSpPr/>
          <p:nvPr/>
        </p:nvSpPr>
        <p:spPr>
          <a:xfrm rot="9263390">
            <a:off x="7781636" y="2474131"/>
            <a:ext cx="646608" cy="337987"/>
          </a:xfrm>
          <a:prstGeom prst="stripedRightArrow">
            <a:avLst>
              <a:gd name="adj1" fmla="val 28571"/>
              <a:gd name="adj2" fmla="val 103070"/>
            </a:avLst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トライプ矢印 27"/>
          <p:cNvSpPr/>
          <p:nvPr/>
        </p:nvSpPr>
        <p:spPr>
          <a:xfrm rot="18317394">
            <a:off x="6309250" y="3897275"/>
            <a:ext cx="343285" cy="199794"/>
          </a:xfrm>
          <a:prstGeom prst="stripedRightArrow">
            <a:avLst>
              <a:gd name="adj1" fmla="val 28571"/>
              <a:gd name="adj2" fmla="val 103070"/>
            </a:avLst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ストライプ矢印 28"/>
          <p:cNvSpPr/>
          <p:nvPr/>
        </p:nvSpPr>
        <p:spPr>
          <a:xfrm rot="13390636">
            <a:off x="6826130" y="3817750"/>
            <a:ext cx="343285" cy="199794"/>
          </a:xfrm>
          <a:prstGeom prst="stripedRightArrow">
            <a:avLst>
              <a:gd name="adj1" fmla="val 28571"/>
              <a:gd name="adj2" fmla="val 103070"/>
            </a:avLst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ストライプ矢印 29"/>
          <p:cNvSpPr/>
          <p:nvPr/>
        </p:nvSpPr>
        <p:spPr>
          <a:xfrm rot="13608244">
            <a:off x="7110952" y="3532932"/>
            <a:ext cx="343285" cy="199794"/>
          </a:xfrm>
          <a:prstGeom prst="stripedRightArrow">
            <a:avLst>
              <a:gd name="adj1" fmla="val 28571"/>
              <a:gd name="adj2" fmla="val 103070"/>
            </a:avLst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683568" y="2636912"/>
            <a:ext cx="386544" cy="408716"/>
            <a:chOff x="840836" y="1988840"/>
            <a:chExt cx="386544" cy="408716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Arial"/>
                  <a:cs typeface="Arial"/>
                </a:rPr>
                <a:t>−</a:t>
              </a:r>
              <a:endParaRPr kumimoji="1" lang="ja-JP" altLang="en-US" sz="2000" b="1" dirty="0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043608" y="1844824"/>
            <a:ext cx="386544" cy="408716"/>
            <a:chOff x="840836" y="1988840"/>
            <a:chExt cx="386544" cy="408716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Arial"/>
                  <a:cs typeface="Arial"/>
                </a:rPr>
                <a:t>−</a:t>
              </a:r>
              <a:endParaRPr kumimoji="1" lang="ja-JP" altLang="en-US" sz="2000" b="1" dirty="0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1691680" y="1321768"/>
            <a:ext cx="386544" cy="408716"/>
            <a:chOff x="840836" y="1988840"/>
            <a:chExt cx="386544" cy="408716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Arial"/>
                  <a:cs typeface="Arial"/>
                </a:rPr>
                <a:t>−</a:t>
              </a:r>
              <a:endParaRPr kumimoji="1" lang="ja-JP" altLang="en-US" sz="2000" b="1" dirty="0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1259632" y="3212976"/>
            <a:ext cx="386544" cy="408716"/>
            <a:chOff x="840836" y="1988840"/>
            <a:chExt cx="386544" cy="408716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Arial"/>
                  <a:cs typeface="Arial"/>
                </a:rPr>
                <a:t>−</a:t>
              </a:r>
              <a:endParaRPr kumimoji="1" lang="ja-JP" altLang="en-US" sz="2000" b="1" dirty="0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2699792" y="3212976"/>
            <a:ext cx="386544" cy="408716"/>
            <a:chOff x="840836" y="1988840"/>
            <a:chExt cx="386544" cy="408716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Arial"/>
                  <a:cs typeface="Arial"/>
                </a:rPr>
                <a:t>−</a:t>
              </a:r>
              <a:endParaRPr kumimoji="1" lang="ja-JP" altLang="en-US" sz="2000" b="1" dirty="0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3380116" y="2983700"/>
            <a:ext cx="386544" cy="408716"/>
            <a:chOff x="840836" y="1988840"/>
            <a:chExt cx="386544" cy="408716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Arial"/>
                  <a:cs typeface="Arial"/>
                </a:rPr>
                <a:t>−</a:t>
              </a:r>
              <a:endParaRPr kumimoji="1" lang="ja-JP" altLang="en-US" sz="2000" b="1" dirty="0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3275856" y="2060848"/>
            <a:ext cx="386544" cy="408716"/>
            <a:chOff x="840836" y="1988840"/>
            <a:chExt cx="386544" cy="408716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Arial"/>
                  <a:cs typeface="Arial"/>
                </a:rPr>
                <a:t>−</a:t>
              </a:r>
              <a:endParaRPr kumimoji="1" lang="ja-JP" altLang="en-US" sz="2000" b="1" dirty="0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2483768" y="1340768"/>
            <a:ext cx="386544" cy="408716"/>
            <a:chOff x="840836" y="1988840"/>
            <a:chExt cx="386544" cy="408716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Arial"/>
                  <a:cs typeface="Arial"/>
                </a:rPr>
                <a:t>−</a:t>
              </a:r>
              <a:endParaRPr kumimoji="1" lang="ja-JP" altLang="en-US" sz="2000" b="1" dirty="0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912844" y="2257872"/>
            <a:ext cx="386544" cy="408716"/>
            <a:chOff x="840836" y="1988840"/>
            <a:chExt cx="386544" cy="408716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Arial"/>
                  <a:cs typeface="Arial"/>
                </a:rPr>
                <a:t>−</a:t>
              </a:r>
              <a:endParaRPr kumimoji="1" lang="ja-JP" altLang="en-US" sz="2000" b="1" dirty="0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1881200" y="3487756"/>
            <a:ext cx="386544" cy="408716"/>
            <a:chOff x="840836" y="1988840"/>
            <a:chExt cx="386544" cy="408716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Arial"/>
                  <a:cs typeface="Arial"/>
                </a:rPr>
                <a:t>−</a:t>
              </a:r>
              <a:endParaRPr kumimoji="1" lang="ja-JP" altLang="en-US" sz="2000" b="1" dirty="0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4499992" y="2647231"/>
            <a:ext cx="386544" cy="408716"/>
            <a:chOff x="840836" y="1988840"/>
            <a:chExt cx="386544" cy="408716"/>
          </a:xfrm>
        </p:grpSpPr>
        <p:sp>
          <p:nvSpPr>
            <p:cNvPr id="64" name="円/楕円 63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4860032" y="1711127"/>
            <a:ext cx="386544" cy="408716"/>
            <a:chOff x="840836" y="1988840"/>
            <a:chExt cx="386544" cy="408716"/>
          </a:xfrm>
        </p:grpSpPr>
        <p:sp>
          <p:nvSpPr>
            <p:cNvPr id="67" name="円/楕円 66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5678624" y="1302411"/>
            <a:ext cx="386544" cy="408716"/>
            <a:chOff x="840836" y="1988840"/>
            <a:chExt cx="386544" cy="408716"/>
          </a:xfrm>
        </p:grpSpPr>
        <p:sp>
          <p:nvSpPr>
            <p:cNvPr id="70" name="円/楕円 69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6849752" y="1207071"/>
            <a:ext cx="386544" cy="408716"/>
            <a:chOff x="840836" y="1988840"/>
            <a:chExt cx="386544" cy="408716"/>
          </a:xfrm>
        </p:grpSpPr>
        <p:sp>
          <p:nvSpPr>
            <p:cNvPr id="73" name="円/楕円 72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8348668" y="2267313"/>
            <a:ext cx="386544" cy="408716"/>
            <a:chOff x="840836" y="1988840"/>
            <a:chExt cx="386544" cy="408716"/>
          </a:xfrm>
        </p:grpSpPr>
        <p:sp>
          <p:nvSpPr>
            <p:cNvPr id="76" name="円/楕円 75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8388424" y="3606667"/>
            <a:ext cx="386544" cy="408716"/>
            <a:chOff x="840836" y="1988840"/>
            <a:chExt cx="386544" cy="408716"/>
          </a:xfrm>
        </p:grpSpPr>
        <p:sp>
          <p:nvSpPr>
            <p:cNvPr id="79" name="円/楕円 78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5985656" y="4038715"/>
            <a:ext cx="386544" cy="408716"/>
            <a:chOff x="840836" y="1988840"/>
            <a:chExt cx="386544" cy="408716"/>
          </a:xfrm>
        </p:grpSpPr>
        <p:sp>
          <p:nvSpPr>
            <p:cNvPr id="82" name="円/楕円 81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84" name="グループ化 83"/>
          <p:cNvGrpSpPr/>
          <p:nvPr/>
        </p:nvGrpSpPr>
        <p:grpSpPr>
          <a:xfrm>
            <a:off x="7092280" y="4015383"/>
            <a:ext cx="386544" cy="408716"/>
            <a:chOff x="840836" y="1988840"/>
            <a:chExt cx="386544" cy="408716"/>
          </a:xfrm>
        </p:grpSpPr>
        <p:sp>
          <p:nvSpPr>
            <p:cNvPr id="85" name="円/楕円 84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7380312" y="3655343"/>
            <a:ext cx="386544" cy="408716"/>
            <a:chOff x="840836" y="1988840"/>
            <a:chExt cx="386544" cy="408716"/>
          </a:xfrm>
        </p:grpSpPr>
        <p:sp>
          <p:nvSpPr>
            <p:cNvPr id="88" name="円/楕円 87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グループ化 128"/>
          <p:cNvGrpSpPr/>
          <p:nvPr/>
        </p:nvGrpSpPr>
        <p:grpSpPr>
          <a:xfrm>
            <a:off x="3214037" y="3068960"/>
            <a:ext cx="2582099" cy="2333651"/>
            <a:chOff x="3131840" y="3068960"/>
            <a:chExt cx="2582099" cy="2333651"/>
          </a:xfrm>
        </p:grpSpPr>
        <p:grpSp>
          <p:nvGrpSpPr>
            <p:cNvPr id="127" name="グループ化 126"/>
            <p:cNvGrpSpPr/>
            <p:nvPr/>
          </p:nvGrpSpPr>
          <p:grpSpPr>
            <a:xfrm>
              <a:off x="3131840" y="3068960"/>
              <a:ext cx="2582099" cy="2333651"/>
              <a:chOff x="2843808" y="3284983"/>
              <a:chExt cx="2992896" cy="2704921"/>
            </a:xfrm>
          </p:grpSpPr>
          <p:pic>
            <p:nvPicPr>
              <p:cNvPr id="119" name="図 118" descr="Na-Coordinate_ThrHID_140mM-NaCl_NPT_x72-traj.bmp.bmp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43808" y="3284983"/>
                <a:ext cx="2992896" cy="2704921"/>
              </a:xfrm>
              <a:prstGeom prst="rect">
                <a:avLst/>
              </a:prstGeom>
            </p:spPr>
          </p:pic>
          <p:sp>
            <p:nvSpPr>
              <p:cNvPr id="126" name="円/楕円 10"/>
              <p:cNvSpPr/>
              <p:nvPr/>
            </p:nvSpPr>
            <p:spPr>
              <a:xfrm rot="1316379">
                <a:off x="4344585" y="4140659"/>
                <a:ext cx="512307" cy="88701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8" name="正方形/長方形 8"/>
            <p:cNvSpPr/>
            <p:nvPr/>
          </p:nvSpPr>
          <p:spPr>
            <a:xfrm>
              <a:off x="3490897" y="4725144"/>
              <a:ext cx="433031" cy="371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65D-020A-4C63-9BA4-B8A61D92C30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51520" y="358785"/>
            <a:ext cx="8640960" cy="20621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ja-JP" sz="3200" b="1" i="1" dirty="0" smtClean="0"/>
              <a:t>Observation Rule 1</a:t>
            </a:r>
          </a:p>
          <a:p>
            <a:pPr algn="ctr"/>
            <a:r>
              <a:rPr lang="en-US" altLang="ja-JP" sz="3200" b="1" i="1" dirty="0" smtClean="0"/>
              <a:t>The number of “active” encounter complexes would be optimized under the intermediate cation distribution</a:t>
            </a:r>
            <a:endParaRPr lang="ja-JP" altLang="en-US" sz="3200" dirty="0"/>
          </a:p>
        </p:txBody>
      </p:sp>
      <p:grpSp>
        <p:nvGrpSpPr>
          <p:cNvPr id="131" name="グループ化 130"/>
          <p:cNvGrpSpPr/>
          <p:nvPr/>
        </p:nvGrpSpPr>
        <p:grpSpPr>
          <a:xfrm>
            <a:off x="6084168" y="2996952"/>
            <a:ext cx="2783892" cy="2696745"/>
            <a:chOff x="6084168" y="2996952"/>
            <a:chExt cx="2783892" cy="2696745"/>
          </a:xfrm>
        </p:grpSpPr>
        <p:grpSp>
          <p:nvGrpSpPr>
            <p:cNvPr id="122" name="グループ化 121"/>
            <p:cNvGrpSpPr/>
            <p:nvPr/>
          </p:nvGrpSpPr>
          <p:grpSpPr>
            <a:xfrm>
              <a:off x="6084168" y="2996952"/>
              <a:ext cx="2783892" cy="2696745"/>
              <a:chOff x="5222540" y="2564904"/>
              <a:chExt cx="4044478" cy="3917869"/>
            </a:xfrm>
          </p:grpSpPr>
          <p:pic>
            <p:nvPicPr>
              <p:cNvPr id="7" name="図 6" descr="Cs-Coordinate_ThrHID_140mM-CsCl_NPT_x72-traj.bmp.bmp"/>
              <p:cNvPicPr>
                <a:picLocks noChangeAspect="1"/>
              </p:cNvPicPr>
              <p:nvPr/>
            </p:nvPicPr>
            <p:blipFill>
              <a:blip r:embed="rId3" cstate="print"/>
              <a:srcRect l="6701"/>
              <a:stretch>
                <a:fillRect/>
              </a:stretch>
            </p:blipFill>
            <p:spPr>
              <a:xfrm>
                <a:off x="5222540" y="2564904"/>
                <a:ext cx="4044478" cy="3917869"/>
              </a:xfrm>
              <a:prstGeom prst="rect">
                <a:avLst/>
              </a:prstGeom>
            </p:spPr>
          </p:pic>
          <p:grpSp>
            <p:nvGrpSpPr>
              <p:cNvPr id="121" name="グループ化 120"/>
              <p:cNvGrpSpPr/>
              <p:nvPr/>
            </p:nvGrpSpPr>
            <p:grpSpPr>
              <a:xfrm>
                <a:off x="5600848" y="2964289"/>
                <a:ext cx="3353909" cy="2450844"/>
                <a:chOff x="5600848" y="2964289"/>
                <a:chExt cx="3353909" cy="2450844"/>
              </a:xfrm>
            </p:grpSpPr>
            <p:sp>
              <p:nvSpPr>
                <p:cNvPr id="9" name="円/楕円 8"/>
                <p:cNvSpPr/>
                <p:nvPr/>
              </p:nvSpPr>
              <p:spPr>
                <a:xfrm rot="1316379">
                  <a:off x="7125305" y="3922844"/>
                  <a:ext cx="768471" cy="133053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ストライプ矢印 12"/>
                <p:cNvSpPr/>
                <p:nvPr/>
              </p:nvSpPr>
              <p:spPr>
                <a:xfrm rot="2192594">
                  <a:off x="5905208" y="3412014"/>
                  <a:ext cx="646608" cy="337987"/>
                </a:xfrm>
                <a:prstGeom prst="stripedRightArrow">
                  <a:avLst>
                    <a:gd name="adj1" fmla="val 28571"/>
                    <a:gd name="adj2" fmla="val 103070"/>
                  </a:avLst>
                </a:prstGeom>
                <a:solidFill>
                  <a:srgbClr val="92D050">
                    <a:tint val="66000"/>
                    <a:satMod val="1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ストライプ矢印 13"/>
                <p:cNvSpPr/>
                <p:nvPr/>
              </p:nvSpPr>
              <p:spPr>
                <a:xfrm rot="4908666">
                  <a:off x="7639563" y="2984492"/>
                  <a:ext cx="378394" cy="337987"/>
                </a:xfrm>
                <a:prstGeom prst="stripedRightArrow">
                  <a:avLst>
                    <a:gd name="adj1" fmla="val 28571"/>
                    <a:gd name="adj2" fmla="val 103070"/>
                  </a:avLst>
                </a:prstGeom>
                <a:solidFill>
                  <a:srgbClr val="92D050">
                    <a:tint val="66000"/>
                    <a:satMod val="1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ストライプ矢印 14"/>
                <p:cNvSpPr/>
                <p:nvPr/>
              </p:nvSpPr>
              <p:spPr>
                <a:xfrm rot="13016092">
                  <a:off x="8308149" y="4620626"/>
                  <a:ext cx="646608" cy="337987"/>
                </a:xfrm>
                <a:prstGeom prst="stripedRightArrow">
                  <a:avLst>
                    <a:gd name="adj1" fmla="val 28571"/>
                    <a:gd name="adj2" fmla="val 103070"/>
                  </a:avLst>
                </a:prstGeom>
                <a:solidFill>
                  <a:srgbClr val="92D050">
                    <a:tint val="66000"/>
                    <a:satMod val="1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ストライプ矢印 15"/>
                <p:cNvSpPr/>
                <p:nvPr/>
              </p:nvSpPr>
              <p:spPr>
                <a:xfrm rot="490224">
                  <a:off x="5600848" y="4161061"/>
                  <a:ext cx="646608" cy="337987"/>
                </a:xfrm>
                <a:prstGeom prst="stripedRightArrow">
                  <a:avLst>
                    <a:gd name="adj1" fmla="val 28571"/>
                    <a:gd name="adj2" fmla="val 103070"/>
                  </a:avLst>
                </a:prstGeom>
                <a:solidFill>
                  <a:srgbClr val="92D050">
                    <a:tint val="66000"/>
                    <a:satMod val="1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ストライプ矢印 16"/>
                <p:cNvSpPr/>
                <p:nvPr/>
              </p:nvSpPr>
              <p:spPr>
                <a:xfrm rot="3596374">
                  <a:off x="6632736" y="3128820"/>
                  <a:ext cx="407754" cy="337987"/>
                </a:xfrm>
                <a:prstGeom prst="stripedRightArrow">
                  <a:avLst>
                    <a:gd name="adj1" fmla="val 28571"/>
                    <a:gd name="adj2" fmla="val 103070"/>
                  </a:avLst>
                </a:prstGeom>
                <a:solidFill>
                  <a:srgbClr val="92D050">
                    <a:tint val="66000"/>
                    <a:satMod val="1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ストライプ矢印 17"/>
                <p:cNvSpPr/>
                <p:nvPr/>
              </p:nvSpPr>
              <p:spPr>
                <a:xfrm rot="7164723">
                  <a:off x="8288737" y="3812530"/>
                  <a:ext cx="510717" cy="337987"/>
                </a:xfrm>
                <a:prstGeom prst="stripedRightArrow">
                  <a:avLst>
                    <a:gd name="adj1" fmla="val 28571"/>
                    <a:gd name="adj2" fmla="val 103070"/>
                  </a:avLst>
                </a:prstGeom>
                <a:solidFill>
                  <a:srgbClr val="92D050">
                    <a:tint val="66000"/>
                    <a:satMod val="1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ストライプ矢印 18"/>
                <p:cNvSpPr/>
                <p:nvPr/>
              </p:nvSpPr>
              <p:spPr>
                <a:xfrm rot="19440000">
                  <a:off x="6744708" y="5157457"/>
                  <a:ext cx="343285" cy="199794"/>
                </a:xfrm>
                <a:prstGeom prst="stripedRightArrow">
                  <a:avLst>
                    <a:gd name="adj1" fmla="val 28571"/>
                    <a:gd name="adj2" fmla="val 103070"/>
                  </a:avLst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ストライプ矢印 19"/>
                <p:cNvSpPr/>
                <p:nvPr/>
              </p:nvSpPr>
              <p:spPr>
                <a:xfrm rot="13390636">
                  <a:off x="7546210" y="5215339"/>
                  <a:ext cx="343285" cy="199794"/>
                </a:xfrm>
                <a:prstGeom prst="stripedRightArrow">
                  <a:avLst>
                    <a:gd name="adj1" fmla="val 28571"/>
                    <a:gd name="adj2" fmla="val 103070"/>
                  </a:avLst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ストライプ矢印 20"/>
                <p:cNvSpPr/>
                <p:nvPr/>
              </p:nvSpPr>
              <p:spPr>
                <a:xfrm rot="13608244">
                  <a:off x="7831032" y="4930521"/>
                  <a:ext cx="343285" cy="199794"/>
                </a:xfrm>
                <a:prstGeom prst="stripedRightArrow">
                  <a:avLst>
                    <a:gd name="adj1" fmla="val 28571"/>
                    <a:gd name="adj2" fmla="val 103070"/>
                  </a:avLst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30" name="正方形/長方形 8"/>
            <p:cNvSpPr/>
            <p:nvPr/>
          </p:nvSpPr>
          <p:spPr>
            <a:xfrm>
              <a:off x="6299209" y="4941168"/>
              <a:ext cx="433031" cy="371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5673701" y="5181812"/>
            <a:ext cx="752896" cy="645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6061858" y="3976600"/>
            <a:ext cx="386544" cy="408716"/>
            <a:chOff x="840836" y="1988840"/>
            <a:chExt cx="386544" cy="408716"/>
          </a:xfrm>
        </p:grpSpPr>
        <p:sp>
          <p:nvSpPr>
            <p:cNvPr id="23" name="円/楕円 22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827980" y="2991820"/>
            <a:ext cx="386544" cy="408716"/>
            <a:chOff x="840836" y="1988840"/>
            <a:chExt cx="386544" cy="408716"/>
          </a:xfrm>
        </p:grpSpPr>
        <p:sp>
          <p:nvSpPr>
            <p:cNvPr id="26" name="円/楕円 25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6300192" y="3284984"/>
            <a:ext cx="386544" cy="408716"/>
            <a:chOff x="840836" y="1988840"/>
            <a:chExt cx="386544" cy="408716"/>
          </a:xfrm>
        </p:grpSpPr>
        <p:sp>
          <p:nvSpPr>
            <p:cNvPr id="29" name="円/楕円 28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7667806" y="2863822"/>
            <a:ext cx="386544" cy="408716"/>
            <a:chOff x="840836" y="1988840"/>
            <a:chExt cx="386544" cy="408716"/>
          </a:xfrm>
        </p:grpSpPr>
        <p:sp>
          <p:nvSpPr>
            <p:cNvPr id="32" name="円/楕円 31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8390384" y="3450772"/>
            <a:ext cx="386544" cy="408716"/>
            <a:chOff x="840836" y="1988840"/>
            <a:chExt cx="386544" cy="408716"/>
          </a:xfrm>
        </p:grpSpPr>
        <p:sp>
          <p:nvSpPr>
            <p:cNvPr id="35" name="円/楕円 34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8573750" y="4631364"/>
            <a:ext cx="386544" cy="408716"/>
            <a:chOff x="840836" y="1988840"/>
            <a:chExt cx="386544" cy="408716"/>
          </a:xfrm>
        </p:grpSpPr>
        <p:sp>
          <p:nvSpPr>
            <p:cNvPr id="38" name="円/楕円 37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6786670" y="4847388"/>
            <a:ext cx="386544" cy="408716"/>
            <a:chOff x="840836" y="1988840"/>
            <a:chExt cx="386544" cy="408716"/>
          </a:xfrm>
        </p:grpSpPr>
        <p:sp>
          <p:nvSpPr>
            <p:cNvPr id="41" name="円/楕円 40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7812360" y="5013176"/>
            <a:ext cx="386544" cy="432362"/>
            <a:chOff x="840836" y="1988840"/>
            <a:chExt cx="386544" cy="432362"/>
          </a:xfrm>
        </p:grpSpPr>
        <p:sp>
          <p:nvSpPr>
            <p:cNvPr id="44" name="円/楕円 43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867130" y="2021092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8056848" y="4703372"/>
            <a:ext cx="386544" cy="408716"/>
            <a:chOff x="840836" y="1988840"/>
            <a:chExt cx="386544" cy="408716"/>
          </a:xfrm>
        </p:grpSpPr>
        <p:sp>
          <p:nvSpPr>
            <p:cNvPr id="47" name="円/楕円 46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112" name="グループ化 9"/>
          <p:cNvGrpSpPr/>
          <p:nvPr/>
        </p:nvGrpSpPr>
        <p:grpSpPr>
          <a:xfrm>
            <a:off x="293886" y="3192073"/>
            <a:ext cx="2447453" cy="2211960"/>
            <a:chOff x="557549" y="1216631"/>
            <a:chExt cx="2848880" cy="2574762"/>
          </a:xfrm>
        </p:grpSpPr>
        <p:pic>
          <p:nvPicPr>
            <p:cNvPr id="117" name="図 7" descr="Li-Coordinate_ThrHID_140mM-LiCl_NPT_x72-traj.bmp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49" y="1216631"/>
              <a:ext cx="2848880" cy="2574762"/>
            </a:xfrm>
            <a:prstGeom prst="rect">
              <a:avLst/>
            </a:prstGeom>
          </p:spPr>
        </p:pic>
        <p:sp>
          <p:nvSpPr>
            <p:cNvPr id="118" name="正方形/長方形 8"/>
            <p:cNvSpPr/>
            <p:nvPr/>
          </p:nvSpPr>
          <p:spPr>
            <a:xfrm>
              <a:off x="899592" y="2996952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3" name="円/楕円 10"/>
          <p:cNvSpPr/>
          <p:nvPr/>
        </p:nvSpPr>
        <p:spPr>
          <a:xfrm rot="1316379">
            <a:off x="1494726" y="3916623"/>
            <a:ext cx="441989" cy="765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4" name="直線コネクタ 11"/>
          <p:cNvCxnSpPr/>
          <p:nvPr/>
        </p:nvCxnSpPr>
        <p:spPr>
          <a:xfrm flipV="1">
            <a:off x="1968628" y="3645085"/>
            <a:ext cx="386575" cy="457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2"/>
          <p:cNvCxnSpPr/>
          <p:nvPr/>
        </p:nvCxnSpPr>
        <p:spPr>
          <a:xfrm>
            <a:off x="2189457" y="3645085"/>
            <a:ext cx="13744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3"/>
          <p:cNvSpPr txBox="1"/>
          <p:nvPr/>
        </p:nvSpPr>
        <p:spPr>
          <a:xfrm>
            <a:off x="2184850" y="321351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S1-pocket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" name="グループ化 33"/>
          <p:cNvGrpSpPr/>
          <p:nvPr/>
        </p:nvGrpSpPr>
        <p:grpSpPr>
          <a:xfrm>
            <a:off x="431490" y="3545615"/>
            <a:ext cx="439063" cy="408244"/>
            <a:chOff x="4383940" y="1911496"/>
            <a:chExt cx="774354" cy="720000"/>
          </a:xfrm>
        </p:grpSpPr>
        <p:sp>
          <p:nvSpPr>
            <p:cNvPr id="110" name="ストライプ矢印 109"/>
            <p:cNvSpPr/>
            <p:nvPr/>
          </p:nvSpPr>
          <p:spPr>
            <a:xfrm rot="12148553">
              <a:off x="4383940" y="2284573"/>
              <a:ext cx="646608" cy="337987"/>
            </a:xfrm>
            <a:prstGeom prst="stripedRightArrow">
              <a:avLst>
                <a:gd name="adj1" fmla="val 28571"/>
                <a:gd name="adj2" fmla="val 103070"/>
              </a:avLst>
            </a:prstGeom>
            <a:solidFill>
              <a:srgbClr val="92D050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 rot="1260000">
              <a:off x="5064694" y="1911496"/>
              <a:ext cx="93600" cy="72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3" name="グループ化 34"/>
          <p:cNvGrpSpPr/>
          <p:nvPr/>
        </p:nvGrpSpPr>
        <p:grpSpPr>
          <a:xfrm rot="1349061">
            <a:off x="1054415" y="3140968"/>
            <a:ext cx="439063" cy="408244"/>
            <a:chOff x="4383940" y="1911496"/>
            <a:chExt cx="774354" cy="720000"/>
          </a:xfrm>
        </p:grpSpPr>
        <p:sp>
          <p:nvSpPr>
            <p:cNvPr id="108" name="ストライプ矢印 107"/>
            <p:cNvSpPr/>
            <p:nvPr/>
          </p:nvSpPr>
          <p:spPr>
            <a:xfrm rot="12148553">
              <a:off x="4383940" y="2284573"/>
              <a:ext cx="646608" cy="337987"/>
            </a:xfrm>
            <a:prstGeom prst="stripedRightArrow">
              <a:avLst>
                <a:gd name="adj1" fmla="val 28571"/>
                <a:gd name="adj2" fmla="val 103070"/>
              </a:avLst>
            </a:prstGeom>
            <a:solidFill>
              <a:srgbClr val="92D050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/>
            <p:cNvSpPr/>
            <p:nvPr/>
          </p:nvSpPr>
          <p:spPr>
            <a:xfrm rot="1260000">
              <a:off x="5064694" y="1911496"/>
              <a:ext cx="93600" cy="72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4" name="グループ化 37"/>
          <p:cNvGrpSpPr/>
          <p:nvPr/>
        </p:nvGrpSpPr>
        <p:grpSpPr>
          <a:xfrm rot="16596244">
            <a:off x="307432" y="4416483"/>
            <a:ext cx="439063" cy="408244"/>
            <a:chOff x="4383940" y="1911496"/>
            <a:chExt cx="774354" cy="720000"/>
          </a:xfrm>
        </p:grpSpPr>
        <p:sp>
          <p:nvSpPr>
            <p:cNvPr id="106" name="ストライプ矢印 105"/>
            <p:cNvSpPr/>
            <p:nvPr/>
          </p:nvSpPr>
          <p:spPr>
            <a:xfrm rot="12148553">
              <a:off x="4383940" y="2284573"/>
              <a:ext cx="646608" cy="337987"/>
            </a:xfrm>
            <a:prstGeom prst="stripedRightArrow">
              <a:avLst>
                <a:gd name="adj1" fmla="val 28571"/>
                <a:gd name="adj2" fmla="val 103070"/>
              </a:avLst>
            </a:prstGeom>
            <a:solidFill>
              <a:srgbClr val="92D050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 rot="1260000">
              <a:off x="5064694" y="1911496"/>
              <a:ext cx="93600" cy="72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40"/>
          <p:cNvGrpSpPr/>
          <p:nvPr/>
        </p:nvGrpSpPr>
        <p:grpSpPr>
          <a:xfrm rot="12676356">
            <a:off x="1148764" y="4789990"/>
            <a:ext cx="439063" cy="408244"/>
            <a:chOff x="4383940" y="1911496"/>
            <a:chExt cx="774354" cy="720000"/>
          </a:xfrm>
        </p:grpSpPr>
        <p:sp>
          <p:nvSpPr>
            <p:cNvPr id="104" name="ストライプ矢印 103"/>
            <p:cNvSpPr/>
            <p:nvPr/>
          </p:nvSpPr>
          <p:spPr>
            <a:xfrm rot="12148553">
              <a:off x="4383940" y="2284573"/>
              <a:ext cx="646608" cy="337987"/>
            </a:xfrm>
            <a:prstGeom prst="stripedRightArrow">
              <a:avLst>
                <a:gd name="adj1" fmla="val 28571"/>
                <a:gd name="adj2" fmla="val 103070"/>
              </a:avLst>
            </a:prstGeom>
            <a:solidFill>
              <a:srgbClr val="92D050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/>
            <p:cNvSpPr/>
            <p:nvPr/>
          </p:nvSpPr>
          <p:spPr>
            <a:xfrm rot="1260000">
              <a:off x="5064694" y="1911496"/>
              <a:ext cx="93600" cy="72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43"/>
          <p:cNvGrpSpPr/>
          <p:nvPr/>
        </p:nvGrpSpPr>
        <p:grpSpPr>
          <a:xfrm rot="10344765">
            <a:off x="2242937" y="4487911"/>
            <a:ext cx="439063" cy="408244"/>
            <a:chOff x="4383940" y="1911496"/>
            <a:chExt cx="774354" cy="720000"/>
          </a:xfrm>
        </p:grpSpPr>
        <p:sp>
          <p:nvSpPr>
            <p:cNvPr id="102" name="ストライプ矢印 101"/>
            <p:cNvSpPr/>
            <p:nvPr/>
          </p:nvSpPr>
          <p:spPr>
            <a:xfrm rot="12148553">
              <a:off x="4383940" y="2284573"/>
              <a:ext cx="646608" cy="337987"/>
            </a:xfrm>
            <a:prstGeom prst="stripedRightArrow">
              <a:avLst>
                <a:gd name="adj1" fmla="val 28571"/>
                <a:gd name="adj2" fmla="val 103070"/>
              </a:avLst>
            </a:prstGeom>
            <a:solidFill>
              <a:srgbClr val="92D050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/>
            <p:cNvSpPr/>
            <p:nvPr/>
          </p:nvSpPr>
          <p:spPr>
            <a:xfrm rot="1260000">
              <a:off x="5064694" y="1911496"/>
              <a:ext cx="93600" cy="72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" name="グループ化 53"/>
          <p:cNvGrpSpPr/>
          <p:nvPr/>
        </p:nvGrpSpPr>
        <p:grpSpPr>
          <a:xfrm>
            <a:off x="1547664" y="2924944"/>
            <a:ext cx="386544" cy="408716"/>
            <a:chOff x="840836" y="1988840"/>
            <a:chExt cx="386544" cy="408716"/>
          </a:xfrm>
        </p:grpSpPr>
        <p:sp>
          <p:nvSpPr>
            <p:cNvPr id="100" name="円/楕円 99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88" name="グループ化 56"/>
          <p:cNvGrpSpPr/>
          <p:nvPr/>
        </p:nvGrpSpPr>
        <p:grpSpPr>
          <a:xfrm>
            <a:off x="657064" y="3236308"/>
            <a:ext cx="386544" cy="408716"/>
            <a:chOff x="840836" y="1988840"/>
            <a:chExt cx="386544" cy="408716"/>
          </a:xfrm>
        </p:grpSpPr>
        <p:sp>
          <p:nvSpPr>
            <p:cNvPr id="98" name="円/楕円 97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89" name="グループ化 59"/>
          <p:cNvGrpSpPr/>
          <p:nvPr/>
        </p:nvGrpSpPr>
        <p:grpSpPr>
          <a:xfrm>
            <a:off x="107504" y="4149080"/>
            <a:ext cx="386544" cy="408716"/>
            <a:chOff x="840836" y="1988840"/>
            <a:chExt cx="386544" cy="408716"/>
          </a:xfrm>
        </p:grpSpPr>
        <p:sp>
          <p:nvSpPr>
            <p:cNvPr id="96" name="円/楕円 95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90" name="グループ化 62"/>
          <p:cNvGrpSpPr/>
          <p:nvPr/>
        </p:nvGrpSpPr>
        <p:grpSpPr>
          <a:xfrm>
            <a:off x="761730" y="4890932"/>
            <a:ext cx="386544" cy="408716"/>
            <a:chOff x="840836" y="1988840"/>
            <a:chExt cx="386544" cy="408716"/>
          </a:xfrm>
        </p:grpSpPr>
        <p:sp>
          <p:nvSpPr>
            <p:cNvPr id="94" name="円/楕円 93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91" name="グループ化 65"/>
          <p:cNvGrpSpPr/>
          <p:nvPr/>
        </p:nvGrpSpPr>
        <p:grpSpPr>
          <a:xfrm>
            <a:off x="2051720" y="4869160"/>
            <a:ext cx="386544" cy="408716"/>
            <a:chOff x="840836" y="1988840"/>
            <a:chExt cx="386544" cy="408716"/>
          </a:xfrm>
        </p:grpSpPr>
        <p:sp>
          <p:nvSpPr>
            <p:cNvPr id="92" name="円/楕円 91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sp>
        <p:nvSpPr>
          <p:cNvPr id="137" name="ストライプ矢印 136"/>
          <p:cNvSpPr/>
          <p:nvPr/>
        </p:nvSpPr>
        <p:spPr>
          <a:xfrm rot="13016092">
            <a:off x="5101296" y="4403476"/>
            <a:ext cx="445073" cy="232643"/>
          </a:xfrm>
          <a:prstGeom prst="stripedRightArrow">
            <a:avLst>
              <a:gd name="adj1" fmla="val 28571"/>
              <a:gd name="adj2" fmla="val 10307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8" name="グループ化 137"/>
          <p:cNvGrpSpPr/>
          <p:nvPr/>
        </p:nvGrpSpPr>
        <p:grpSpPr>
          <a:xfrm>
            <a:off x="5457868" y="4526698"/>
            <a:ext cx="386544" cy="408716"/>
            <a:chOff x="840836" y="1988840"/>
            <a:chExt cx="386544" cy="408716"/>
          </a:xfrm>
        </p:grpSpPr>
        <p:sp>
          <p:nvSpPr>
            <p:cNvPr id="139" name="円/楕円 138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sp>
        <p:nvSpPr>
          <p:cNvPr id="141" name="ストライプ矢印 140"/>
          <p:cNvSpPr/>
          <p:nvPr/>
        </p:nvSpPr>
        <p:spPr>
          <a:xfrm rot="14899612">
            <a:off x="4755771" y="4714570"/>
            <a:ext cx="445073" cy="232643"/>
          </a:xfrm>
          <a:prstGeom prst="stripedRightArrow">
            <a:avLst>
              <a:gd name="adj1" fmla="val 28571"/>
              <a:gd name="adj2" fmla="val 10307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2" name="グループ化 141"/>
          <p:cNvGrpSpPr/>
          <p:nvPr/>
        </p:nvGrpSpPr>
        <p:grpSpPr>
          <a:xfrm>
            <a:off x="4932040" y="5013176"/>
            <a:ext cx="386544" cy="408716"/>
            <a:chOff x="840836" y="1988840"/>
            <a:chExt cx="386544" cy="408716"/>
          </a:xfrm>
        </p:grpSpPr>
        <p:sp>
          <p:nvSpPr>
            <p:cNvPr id="143" name="円/楕円 142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145" name="グループ化 144"/>
          <p:cNvGrpSpPr/>
          <p:nvPr/>
        </p:nvGrpSpPr>
        <p:grpSpPr>
          <a:xfrm>
            <a:off x="4190188" y="5063412"/>
            <a:ext cx="386544" cy="408716"/>
            <a:chOff x="840836" y="1988840"/>
            <a:chExt cx="386544" cy="408716"/>
          </a:xfrm>
        </p:grpSpPr>
        <p:sp>
          <p:nvSpPr>
            <p:cNvPr id="146" name="円/楕円 145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sp>
        <p:nvSpPr>
          <p:cNvPr id="148" name="ストライプ矢印 147"/>
          <p:cNvSpPr/>
          <p:nvPr/>
        </p:nvSpPr>
        <p:spPr>
          <a:xfrm rot="17537624">
            <a:off x="4301102" y="4704352"/>
            <a:ext cx="445073" cy="232643"/>
          </a:xfrm>
          <a:prstGeom prst="stripedRightArrow">
            <a:avLst>
              <a:gd name="adj1" fmla="val 28571"/>
              <a:gd name="adj2" fmla="val 10307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9" name="グループ化 148"/>
          <p:cNvGrpSpPr/>
          <p:nvPr/>
        </p:nvGrpSpPr>
        <p:grpSpPr>
          <a:xfrm>
            <a:off x="4988430" y="2915618"/>
            <a:ext cx="386544" cy="408716"/>
            <a:chOff x="840836" y="1988840"/>
            <a:chExt cx="386544" cy="408716"/>
          </a:xfrm>
        </p:grpSpPr>
        <p:sp>
          <p:nvSpPr>
            <p:cNvPr id="150" name="円/楕円 149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sp>
        <p:nvSpPr>
          <p:cNvPr id="152" name="ストライプ矢印 151"/>
          <p:cNvSpPr/>
          <p:nvPr/>
        </p:nvSpPr>
        <p:spPr>
          <a:xfrm rot="7535451">
            <a:off x="4818662" y="3276380"/>
            <a:ext cx="280665" cy="232643"/>
          </a:xfrm>
          <a:prstGeom prst="stripedRightArrow">
            <a:avLst>
              <a:gd name="adj1" fmla="val 28571"/>
              <a:gd name="adj2" fmla="val 103070"/>
            </a:avLst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ストライプ矢印 152"/>
          <p:cNvSpPr/>
          <p:nvPr/>
        </p:nvSpPr>
        <p:spPr>
          <a:xfrm rot="3529484">
            <a:off x="3949439" y="3322613"/>
            <a:ext cx="445073" cy="232643"/>
          </a:xfrm>
          <a:prstGeom prst="stripedRightArrow">
            <a:avLst>
              <a:gd name="adj1" fmla="val 28571"/>
              <a:gd name="adj2" fmla="val 103070"/>
            </a:avLst>
          </a:prstGeom>
          <a:solidFill>
            <a:srgbClr val="92D05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4" name="グループ化 153"/>
          <p:cNvGrpSpPr/>
          <p:nvPr/>
        </p:nvGrpSpPr>
        <p:grpSpPr>
          <a:xfrm>
            <a:off x="3825416" y="2847804"/>
            <a:ext cx="386544" cy="408716"/>
            <a:chOff x="840836" y="1988840"/>
            <a:chExt cx="386544" cy="408716"/>
          </a:xfrm>
        </p:grpSpPr>
        <p:sp>
          <p:nvSpPr>
            <p:cNvPr id="155" name="円/楕円 154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157" name="グループ化 43"/>
          <p:cNvGrpSpPr/>
          <p:nvPr/>
        </p:nvGrpSpPr>
        <p:grpSpPr>
          <a:xfrm rot="15820771">
            <a:off x="3355382" y="4113618"/>
            <a:ext cx="439063" cy="408244"/>
            <a:chOff x="4383940" y="1911496"/>
            <a:chExt cx="774354" cy="720000"/>
          </a:xfrm>
        </p:grpSpPr>
        <p:sp>
          <p:nvSpPr>
            <p:cNvPr id="158" name="ストライプ矢印 157"/>
            <p:cNvSpPr/>
            <p:nvPr/>
          </p:nvSpPr>
          <p:spPr>
            <a:xfrm rot="12148553">
              <a:off x="4383940" y="2284573"/>
              <a:ext cx="646608" cy="337987"/>
            </a:xfrm>
            <a:prstGeom prst="stripedRightArrow">
              <a:avLst>
                <a:gd name="adj1" fmla="val 28571"/>
                <a:gd name="adj2" fmla="val 103070"/>
              </a:avLst>
            </a:prstGeom>
            <a:solidFill>
              <a:srgbClr val="92D050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 rot="1260000">
              <a:off x="5064694" y="1911496"/>
              <a:ext cx="93600" cy="72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0" name="グループ化 65"/>
          <p:cNvGrpSpPr/>
          <p:nvPr/>
        </p:nvGrpSpPr>
        <p:grpSpPr>
          <a:xfrm>
            <a:off x="3131840" y="3861048"/>
            <a:ext cx="386544" cy="408716"/>
            <a:chOff x="840836" y="1988840"/>
            <a:chExt cx="386544" cy="408716"/>
          </a:xfrm>
        </p:grpSpPr>
        <p:sp>
          <p:nvSpPr>
            <p:cNvPr id="161" name="円/楕円 160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テキスト ボックス 161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grpSp>
        <p:nvGrpSpPr>
          <p:cNvPr id="163" name="グループ化 33"/>
          <p:cNvGrpSpPr/>
          <p:nvPr/>
        </p:nvGrpSpPr>
        <p:grpSpPr>
          <a:xfrm rot="4154088">
            <a:off x="5276671" y="3444410"/>
            <a:ext cx="439063" cy="408244"/>
            <a:chOff x="4383940" y="1911496"/>
            <a:chExt cx="774354" cy="720000"/>
          </a:xfrm>
        </p:grpSpPr>
        <p:sp>
          <p:nvSpPr>
            <p:cNvPr id="164" name="ストライプ矢印 163"/>
            <p:cNvSpPr/>
            <p:nvPr/>
          </p:nvSpPr>
          <p:spPr>
            <a:xfrm rot="12148553">
              <a:off x="4383940" y="2284573"/>
              <a:ext cx="646608" cy="337987"/>
            </a:xfrm>
            <a:prstGeom prst="stripedRightArrow">
              <a:avLst>
                <a:gd name="adj1" fmla="val 28571"/>
                <a:gd name="adj2" fmla="val 103070"/>
              </a:avLst>
            </a:prstGeom>
            <a:solidFill>
              <a:srgbClr val="92D050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正方形/長方形 164"/>
            <p:cNvSpPr/>
            <p:nvPr/>
          </p:nvSpPr>
          <p:spPr>
            <a:xfrm rot="1260000">
              <a:off x="5064694" y="1911496"/>
              <a:ext cx="93600" cy="7200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6" name="グループ化 56"/>
          <p:cNvGrpSpPr/>
          <p:nvPr/>
        </p:nvGrpSpPr>
        <p:grpSpPr>
          <a:xfrm>
            <a:off x="5580112" y="3668356"/>
            <a:ext cx="386544" cy="408716"/>
            <a:chOff x="840836" y="1988840"/>
            <a:chExt cx="386544" cy="408716"/>
          </a:xfrm>
        </p:grpSpPr>
        <p:sp>
          <p:nvSpPr>
            <p:cNvPr id="167" name="円/楕円 166"/>
            <p:cNvSpPr/>
            <p:nvPr/>
          </p:nvSpPr>
          <p:spPr>
            <a:xfrm>
              <a:off x="840836" y="1988840"/>
              <a:ext cx="386544" cy="386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874449" y="199744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Arial"/>
                  <a:cs typeface="Arial"/>
                </a:rPr>
                <a:t>+</a:t>
              </a:r>
              <a:endParaRPr kumimoji="1" lang="ja-JP" altLang="en-US" sz="2000" b="1" dirty="0"/>
            </a:p>
          </p:txBody>
        </p:sp>
      </p:grpSp>
      <p:sp>
        <p:nvSpPr>
          <p:cNvPr id="169" name="左右矢印 168"/>
          <p:cNvSpPr/>
          <p:nvPr/>
        </p:nvSpPr>
        <p:spPr>
          <a:xfrm>
            <a:off x="561324" y="5589240"/>
            <a:ext cx="7992888" cy="340616"/>
          </a:xfrm>
          <a:prstGeom prst="leftRightArrow">
            <a:avLst>
              <a:gd name="adj1" fmla="val 17349"/>
              <a:gd name="adj2" fmla="val 79201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253590" y="5877272"/>
            <a:ext cx="1155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/>
              <a:t>repulsive</a:t>
            </a:r>
            <a:endParaRPr kumimoji="1" lang="ja-JP" altLang="en-US" sz="2000" b="1" i="1" dirty="0"/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7814430" y="5888158"/>
            <a:ext cx="1222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/>
              <a:t>attractive</a:t>
            </a:r>
            <a:endParaRPr kumimoji="1" lang="ja-JP" altLang="en-US" sz="2000" b="1" i="1" dirty="0"/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2051720" y="5949280"/>
            <a:ext cx="5127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Non-specific interaction with substrate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1124744"/>
            <a:ext cx="8640960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ja-JP" sz="3200" b="1" dirty="0" smtClean="0"/>
              <a:t>Ⅲ-2. </a:t>
            </a:r>
            <a:r>
              <a:rPr lang="en-US" altLang="ja-JP" sz="3200" b="1" i="1" dirty="0" smtClean="0"/>
              <a:t>Formation of </a:t>
            </a:r>
            <a:r>
              <a:rPr lang="en-US" altLang="ja-JP" sz="3200" b="1" i="1" dirty="0" err="1" smtClean="0"/>
              <a:t>stereospecific</a:t>
            </a:r>
            <a:r>
              <a:rPr lang="en-US" altLang="ja-JP" sz="3200" b="1" i="1" dirty="0" smtClean="0"/>
              <a:t> complex</a:t>
            </a:r>
            <a:endParaRPr lang="ja-JP" altLang="en-US" sz="3200" b="1" i="1" dirty="0"/>
          </a:p>
        </p:txBody>
      </p:sp>
      <p:sp>
        <p:nvSpPr>
          <p:cNvPr id="7" name="正方形/長方形 6"/>
          <p:cNvSpPr/>
          <p:nvPr/>
        </p:nvSpPr>
        <p:spPr>
          <a:xfrm rot="10800000" flipV="1">
            <a:off x="251520" y="272063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Ⅲ. Results and Discussion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353612" y="2636912"/>
            <a:ext cx="6890797" cy="2972206"/>
            <a:chOff x="776913" y="3068960"/>
            <a:chExt cx="4507493" cy="1944216"/>
          </a:xfrm>
        </p:grpSpPr>
        <p:grpSp>
          <p:nvGrpSpPr>
            <p:cNvPr id="9" name="グループ化 52"/>
            <p:cNvGrpSpPr/>
            <p:nvPr/>
          </p:nvGrpSpPr>
          <p:grpSpPr>
            <a:xfrm rot="4092343">
              <a:off x="779904" y="3972639"/>
              <a:ext cx="303391" cy="309373"/>
              <a:chOff x="6588224" y="4725144"/>
              <a:chExt cx="504056" cy="513995"/>
            </a:xfrm>
          </p:grpSpPr>
          <p:sp>
            <p:nvSpPr>
              <p:cNvPr id="64" name="円/楕円 11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/楕円 12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53"/>
            <p:cNvGrpSpPr/>
            <p:nvPr/>
          </p:nvGrpSpPr>
          <p:grpSpPr>
            <a:xfrm rot="9256008">
              <a:off x="1411813" y="3983580"/>
              <a:ext cx="303391" cy="309373"/>
              <a:chOff x="6588224" y="4725144"/>
              <a:chExt cx="504056" cy="513995"/>
            </a:xfrm>
          </p:grpSpPr>
          <p:sp>
            <p:nvSpPr>
              <p:cNvPr id="62" name="円/楕円 14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15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18"/>
            <p:cNvGrpSpPr/>
            <p:nvPr/>
          </p:nvGrpSpPr>
          <p:grpSpPr>
            <a:xfrm>
              <a:off x="899199" y="3886736"/>
              <a:ext cx="245841" cy="258215"/>
              <a:chOff x="1115616" y="3386809"/>
              <a:chExt cx="245841" cy="258215"/>
            </a:xfrm>
          </p:grpSpPr>
          <p:sp>
            <p:nvSpPr>
              <p:cNvPr id="60" name="円弧 16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弧 17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9"/>
            <p:cNvGrpSpPr/>
            <p:nvPr/>
          </p:nvGrpSpPr>
          <p:grpSpPr>
            <a:xfrm rot="9138936">
              <a:off x="797374" y="4132577"/>
              <a:ext cx="245841" cy="258215"/>
              <a:chOff x="1115616" y="3386809"/>
              <a:chExt cx="245841" cy="258215"/>
            </a:xfrm>
          </p:grpSpPr>
          <p:sp>
            <p:nvSpPr>
              <p:cNvPr id="58" name="円弧 20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弧 58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22"/>
            <p:cNvGrpSpPr/>
            <p:nvPr/>
          </p:nvGrpSpPr>
          <p:grpSpPr>
            <a:xfrm rot="16968317">
              <a:off x="1389916" y="3880420"/>
              <a:ext cx="245841" cy="258215"/>
              <a:chOff x="1115616" y="3386809"/>
              <a:chExt cx="245841" cy="258215"/>
            </a:xfrm>
          </p:grpSpPr>
          <p:sp>
            <p:nvSpPr>
              <p:cNvPr id="56" name="円弧 55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弧 56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25"/>
            <p:cNvGrpSpPr/>
            <p:nvPr/>
          </p:nvGrpSpPr>
          <p:grpSpPr>
            <a:xfrm rot="6482359">
              <a:off x="1541617" y="4104825"/>
              <a:ext cx="245841" cy="258215"/>
              <a:chOff x="1115616" y="3386809"/>
              <a:chExt cx="245841" cy="258215"/>
            </a:xfrm>
          </p:grpSpPr>
          <p:sp>
            <p:nvSpPr>
              <p:cNvPr id="54" name="円弧 53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弧 54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正方形/長方形 14"/>
            <p:cNvSpPr/>
            <p:nvPr/>
          </p:nvSpPr>
          <p:spPr>
            <a:xfrm>
              <a:off x="1120487" y="3958744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Courier New" pitchFamily="49" charset="0"/>
                  <a:cs typeface="Courier New" pitchFamily="49" charset="0"/>
                </a:rPr>
                <a:t>+</a:t>
              </a:r>
              <a:endParaRPr lang="ja-JP" altLang="en-US" dirty="0"/>
            </a:p>
          </p:txBody>
        </p:sp>
        <p:grpSp>
          <p:nvGrpSpPr>
            <p:cNvPr id="16" name="グループ化 52"/>
            <p:cNvGrpSpPr/>
            <p:nvPr/>
          </p:nvGrpSpPr>
          <p:grpSpPr>
            <a:xfrm rot="7476498">
              <a:off x="2741300" y="3458191"/>
              <a:ext cx="303391" cy="309373"/>
              <a:chOff x="6588224" y="4725144"/>
              <a:chExt cx="504056" cy="513995"/>
            </a:xfrm>
          </p:grpSpPr>
          <p:sp>
            <p:nvSpPr>
              <p:cNvPr id="52" name="円/楕円 51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53"/>
            <p:cNvGrpSpPr/>
            <p:nvPr/>
          </p:nvGrpSpPr>
          <p:grpSpPr>
            <a:xfrm rot="3829415">
              <a:off x="3045060" y="3501986"/>
              <a:ext cx="303391" cy="309373"/>
              <a:chOff x="6588224" y="4725144"/>
              <a:chExt cx="504056" cy="513995"/>
            </a:xfrm>
          </p:grpSpPr>
          <p:sp>
            <p:nvSpPr>
              <p:cNvPr id="50" name="円/楕円 49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52"/>
            <p:cNvGrpSpPr/>
            <p:nvPr/>
          </p:nvGrpSpPr>
          <p:grpSpPr>
            <a:xfrm rot="1571790">
              <a:off x="2575930" y="4004653"/>
              <a:ext cx="303391" cy="309373"/>
              <a:chOff x="6588224" y="4725144"/>
              <a:chExt cx="504056" cy="513995"/>
            </a:xfrm>
          </p:grpSpPr>
          <p:sp>
            <p:nvSpPr>
              <p:cNvPr id="48" name="円/楕円 47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53"/>
            <p:cNvGrpSpPr/>
            <p:nvPr/>
          </p:nvGrpSpPr>
          <p:grpSpPr>
            <a:xfrm rot="9256008">
              <a:off x="2867824" y="3867561"/>
              <a:ext cx="303391" cy="309373"/>
              <a:chOff x="6588224" y="4725144"/>
              <a:chExt cx="504056" cy="513995"/>
            </a:xfrm>
          </p:grpSpPr>
          <p:sp>
            <p:nvSpPr>
              <p:cNvPr id="46" name="円/楕円 45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52"/>
            <p:cNvGrpSpPr/>
            <p:nvPr/>
          </p:nvGrpSpPr>
          <p:grpSpPr>
            <a:xfrm rot="19493312">
              <a:off x="3309449" y="3904647"/>
              <a:ext cx="303391" cy="309373"/>
              <a:chOff x="6588224" y="4725144"/>
              <a:chExt cx="504056" cy="513995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53"/>
            <p:cNvGrpSpPr/>
            <p:nvPr/>
          </p:nvGrpSpPr>
          <p:grpSpPr>
            <a:xfrm rot="9256008">
              <a:off x="3591404" y="3767555"/>
              <a:ext cx="303391" cy="309373"/>
              <a:chOff x="6588224" y="4725144"/>
              <a:chExt cx="504056" cy="513995"/>
            </a:xfrm>
          </p:grpSpPr>
          <p:sp>
            <p:nvSpPr>
              <p:cNvPr id="42" name="円/楕円 41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52"/>
            <p:cNvGrpSpPr/>
            <p:nvPr/>
          </p:nvGrpSpPr>
          <p:grpSpPr>
            <a:xfrm rot="19237534">
              <a:off x="2887237" y="4354219"/>
              <a:ext cx="303391" cy="309373"/>
              <a:chOff x="6588224" y="4725144"/>
              <a:chExt cx="504056" cy="513995"/>
            </a:xfrm>
          </p:grpSpPr>
          <p:sp>
            <p:nvSpPr>
              <p:cNvPr id="40" name="円/楕円 39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53"/>
            <p:cNvGrpSpPr/>
            <p:nvPr/>
          </p:nvGrpSpPr>
          <p:grpSpPr>
            <a:xfrm rot="12061091">
              <a:off x="3186774" y="4337213"/>
              <a:ext cx="303391" cy="309373"/>
              <a:chOff x="6588224" y="4725144"/>
              <a:chExt cx="504056" cy="513995"/>
            </a:xfrm>
          </p:grpSpPr>
          <p:sp>
            <p:nvSpPr>
              <p:cNvPr id="38" name="円/楕円 37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" name="グループ化 52"/>
            <p:cNvGrpSpPr/>
            <p:nvPr/>
          </p:nvGrpSpPr>
          <p:grpSpPr>
            <a:xfrm rot="16200000">
              <a:off x="4594476" y="3962037"/>
              <a:ext cx="303391" cy="309373"/>
              <a:chOff x="6588224" y="4725144"/>
              <a:chExt cx="504056" cy="513995"/>
            </a:xfrm>
          </p:grpSpPr>
          <p:sp>
            <p:nvSpPr>
              <p:cNvPr id="36" name="円/楕円 35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53"/>
            <p:cNvGrpSpPr/>
            <p:nvPr/>
          </p:nvGrpSpPr>
          <p:grpSpPr>
            <a:xfrm rot="5194795">
              <a:off x="4904915" y="3958901"/>
              <a:ext cx="303391" cy="309373"/>
              <a:chOff x="6588224" y="4725144"/>
              <a:chExt cx="504056" cy="513995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69"/>
            <p:cNvGrpSpPr/>
            <p:nvPr/>
          </p:nvGrpSpPr>
          <p:grpSpPr>
            <a:xfrm>
              <a:off x="1969380" y="4077066"/>
              <a:ext cx="290467" cy="104275"/>
              <a:chOff x="2218049" y="4077072"/>
              <a:chExt cx="432048" cy="80923"/>
            </a:xfrm>
          </p:grpSpPr>
          <p:cxnSp>
            <p:nvCxnSpPr>
              <p:cNvPr id="32" name="直線矢印コネクタ 31"/>
              <p:cNvCxnSpPr/>
              <p:nvPr/>
            </p:nvCxnSpPr>
            <p:spPr>
              <a:xfrm>
                <a:off x="2218049" y="4077072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/>
              <p:cNvCxnSpPr/>
              <p:nvPr/>
            </p:nvCxnSpPr>
            <p:spPr>
              <a:xfrm flipH="1">
                <a:off x="2218049" y="4157995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グループ化 70"/>
            <p:cNvGrpSpPr/>
            <p:nvPr/>
          </p:nvGrpSpPr>
          <p:grpSpPr>
            <a:xfrm>
              <a:off x="4179315" y="4077066"/>
              <a:ext cx="290467" cy="104275"/>
              <a:chOff x="4785589" y="4077072"/>
              <a:chExt cx="432048" cy="80923"/>
            </a:xfrm>
          </p:grpSpPr>
          <p:cxnSp>
            <p:nvCxnSpPr>
              <p:cNvPr id="30" name="直線矢印コネクタ 29"/>
              <p:cNvCxnSpPr/>
              <p:nvPr/>
            </p:nvCxnSpPr>
            <p:spPr>
              <a:xfrm>
                <a:off x="4785589" y="4077072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/>
              <p:cNvCxnSpPr/>
              <p:nvPr/>
            </p:nvCxnSpPr>
            <p:spPr>
              <a:xfrm flipH="1">
                <a:off x="4785589" y="4157995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円/楕円 27"/>
            <p:cNvSpPr/>
            <p:nvPr/>
          </p:nvSpPr>
          <p:spPr>
            <a:xfrm>
              <a:off x="2408539" y="3284985"/>
              <a:ext cx="1587398" cy="15022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316932" y="3068960"/>
              <a:ext cx="2967474" cy="194421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igure_P1-X_Cations_around_S1-Pocket_2014Apr21.tif"/>
          <p:cNvPicPr/>
          <p:nvPr/>
        </p:nvPicPr>
        <p:blipFill>
          <a:blip r:embed="rId2" cstate="print"/>
          <a:srcRect t="12460"/>
          <a:stretch>
            <a:fillRect/>
          </a:stretch>
        </p:blipFill>
        <p:spPr>
          <a:xfrm>
            <a:off x="313589" y="1779824"/>
            <a:ext cx="8550980" cy="252140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51520" y="4429561"/>
            <a:ext cx="864096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/>
              <a:t>The number of cations around the S1-pocket</a:t>
            </a:r>
          </a:p>
          <a:p>
            <a:r>
              <a:rPr lang="en-US" altLang="ja-JP" sz="2800" b="1" dirty="0" smtClean="0"/>
              <a:t>  Li</a:t>
            </a:r>
            <a:r>
              <a:rPr lang="en-US" altLang="ja-JP" sz="2800" b="1" baseline="30000" dirty="0" smtClean="0"/>
              <a:t>+</a:t>
            </a:r>
            <a:r>
              <a:rPr lang="en-US" altLang="ja-JP" sz="2800" b="1" dirty="0" smtClean="0"/>
              <a:t>: 0.79</a:t>
            </a:r>
            <a:r>
              <a:rPr lang="ja-JP" altLang="ja-JP" sz="2800" b="1" dirty="0" smtClean="0"/>
              <a:t>±</a:t>
            </a:r>
            <a:r>
              <a:rPr lang="en-US" altLang="ja-JP" sz="2800" b="1" dirty="0" smtClean="0"/>
              <a:t>0.12; 	     Na</a:t>
            </a:r>
            <a:r>
              <a:rPr lang="en-US" altLang="ja-JP" sz="2800" b="1" baseline="30000" dirty="0" smtClean="0"/>
              <a:t>+</a:t>
            </a:r>
            <a:r>
              <a:rPr lang="en-US" altLang="ja-JP" sz="2800" b="1" dirty="0" smtClean="0"/>
              <a:t>: 0.40</a:t>
            </a:r>
            <a:r>
              <a:rPr lang="ja-JP" altLang="ja-JP" sz="2800" b="1" dirty="0" smtClean="0"/>
              <a:t>±</a:t>
            </a:r>
            <a:r>
              <a:rPr lang="en-US" altLang="ja-JP" sz="2800" b="1" dirty="0" smtClean="0"/>
              <a:t>0.09;       Cs</a:t>
            </a:r>
            <a:r>
              <a:rPr lang="en-US" altLang="ja-JP" sz="2800" b="1" baseline="30000" dirty="0" smtClean="0"/>
              <a:t>+</a:t>
            </a:r>
            <a:r>
              <a:rPr lang="en-US" altLang="ja-JP" sz="2800" b="1" dirty="0" smtClean="0"/>
              <a:t>: 0.16</a:t>
            </a:r>
            <a:r>
              <a:rPr lang="ja-JP" altLang="ja-JP" sz="2800" b="1" dirty="0" smtClean="0"/>
              <a:t>±</a:t>
            </a:r>
            <a:r>
              <a:rPr lang="en-US" altLang="ja-JP" sz="2800" b="1" dirty="0" smtClean="0"/>
              <a:t>0.05</a:t>
            </a:r>
            <a:endParaRPr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25472" y="1628800"/>
            <a:ext cx="56457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Na</a:t>
            </a:r>
            <a:r>
              <a:rPr kumimoji="1" lang="en-US" altLang="ja-JP" sz="2000" b="1" baseline="30000" dirty="0" smtClean="0"/>
              <a:t>+</a:t>
            </a:r>
            <a:endParaRPr kumimoji="1" lang="ja-JP" altLang="en-US" sz="2000" b="1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628800"/>
            <a:ext cx="44114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Li</a:t>
            </a:r>
            <a:r>
              <a:rPr kumimoji="1" lang="en-US" altLang="ja-JP" sz="2000" b="1" baseline="30000" dirty="0" smtClean="0"/>
              <a:t>+</a:t>
            </a:r>
            <a:endParaRPr kumimoji="1" lang="ja-JP" altLang="en-US" sz="2000" b="1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65417" y="1628800"/>
            <a:ext cx="50847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Cs</a:t>
            </a:r>
            <a:r>
              <a:rPr kumimoji="1" lang="en-US" altLang="ja-JP" sz="2000" b="1" baseline="30000" dirty="0" smtClean="0"/>
              <a:t>+</a:t>
            </a:r>
            <a:endParaRPr kumimoji="1" lang="ja-JP" altLang="en-US" sz="2000" b="1" baseline="30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65D-020A-4C63-9BA4-B8A61D92C307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1" y="281476"/>
            <a:ext cx="8640959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The number of cation in the vicinity of the S1-pocket changes</a:t>
            </a:r>
            <a:endParaRPr lang="ja-JP" altLang="ja-JP" sz="3200" b="1" i="1" dirty="0"/>
          </a:p>
        </p:txBody>
      </p:sp>
      <p:sp>
        <p:nvSpPr>
          <p:cNvPr id="9" name="正方形/長方形 8"/>
          <p:cNvSpPr/>
          <p:nvPr/>
        </p:nvSpPr>
        <p:spPr>
          <a:xfrm>
            <a:off x="539552" y="3645024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563888" y="3645024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444208" y="3645024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1" y="5547731"/>
            <a:ext cx="86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</a:t>
            </a:r>
            <a:r>
              <a:rPr lang="en-US" altLang="ja-JP" sz="3600" b="1" i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would be preferable for substrate access to S1-pocket</a:t>
            </a:r>
            <a:endParaRPr lang="ja-JP" altLang="ja-JP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Observation-Roles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003" y="2677104"/>
            <a:ext cx="7884368" cy="38482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1520" y="302839"/>
            <a:ext cx="8640960" cy="20621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Observation Rule 2</a:t>
            </a:r>
          </a:p>
          <a:p>
            <a:pPr algn="ctr"/>
            <a:r>
              <a:rPr lang="en-US" altLang="ja-JP" sz="3200" b="1" i="1" dirty="0" smtClean="0"/>
              <a:t>Thrombin under the presence of Na</a:t>
            </a:r>
            <a:r>
              <a:rPr lang="en-US" altLang="ja-JP" sz="3200" b="1" i="1" baseline="30000" dirty="0" smtClean="0"/>
              <a:t>+</a:t>
            </a:r>
            <a:r>
              <a:rPr lang="en-US" altLang="ja-JP" sz="3200" b="1" i="1" dirty="0" smtClean="0"/>
              <a:t> does not necessarily have an advantage over other cations in the formation of the </a:t>
            </a:r>
            <a:r>
              <a:rPr lang="en-US" altLang="ja-JP" sz="3200" b="1" i="1" dirty="0" err="1" smtClean="0"/>
              <a:t>stereospecific</a:t>
            </a:r>
            <a:r>
              <a:rPr lang="en-US" altLang="ja-JP" sz="3200" b="1" i="1" dirty="0" smtClean="0"/>
              <a:t> complex</a:t>
            </a:r>
            <a:endParaRPr kumimoji="1" lang="ja-JP" altLang="en-US" sz="3200" b="1" i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3616018" y="5065306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024534" y="5065306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159" y="5619782"/>
            <a:ext cx="620262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1080929" y="5065306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3573016"/>
            <a:ext cx="56457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Na</a:t>
            </a:r>
            <a:r>
              <a:rPr kumimoji="1" lang="en-US" altLang="ja-JP" sz="2000" b="1" baseline="30000" dirty="0" smtClean="0"/>
              <a:t>+</a:t>
            </a:r>
            <a:endParaRPr kumimoji="1" lang="ja-JP" altLang="en-US" sz="2000" b="1" baseline="30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3573016"/>
            <a:ext cx="44114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Li</a:t>
            </a:r>
            <a:r>
              <a:rPr kumimoji="1" lang="en-US" altLang="ja-JP" sz="2000" b="1" baseline="30000" dirty="0" smtClean="0"/>
              <a:t>+</a:t>
            </a:r>
            <a:endParaRPr kumimoji="1" lang="ja-JP" altLang="en-US" sz="2000" b="1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79751" y="3573016"/>
            <a:ext cx="50847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Cs</a:t>
            </a:r>
            <a:r>
              <a:rPr kumimoji="1" lang="en-US" altLang="ja-JP" sz="2000" b="1" baseline="30000" dirty="0" smtClean="0"/>
              <a:t>+</a:t>
            </a:r>
            <a:endParaRPr kumimoji="1" lang="ja-JP" altLang="en-US" sz="20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435183" y="327363"/>
            <a:ext cx="2273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613" y="1591649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3600" b="1" dirty="0" smtClean="0"/>
              <a:t>Introduction of Molecular Recognition</a:t>
            </a:r>
          </a:p>
          <a:p>
            <a:pPr marL="514350" indent="-514350">
              <a:buAutoNum type="arabicPeriod"/>
            </a:pPr>
            <a:r>
              <a:rPr lang="en-US" altLang="ja-JP" sz="3600" b="1" dirty="0" smtClean="0"/>
              <a:t>Case Studies of Thrombin</a:t>
            </a:r>
          </a:p>
          <a:p>
            <a:pPr marL="514350" indent="-514350">
              <a:buAutoNum type="arabicPeriod"/>
            </a:pPr>
            <a:r>
              <a:rPr kumimoji="1" lang="en-US" altLang="ja-JP" sz="3600" b="1" dirty="0" smtClean="0"/>
              <a:t>On-going Project</a:t>
            </a:r>
          </a:p>
          <a:p>
            <a:pPr marL="514350" indent="-514350">
              <a:buAutoNum type="arabicPeriod"/>
            </a:pPr>
            <a:r>
              <a:rPr lang="en-US" altLang="ja-JP" sz="3600" b="1" dirty="0" smtClean="0"/>
              <a:t>Commitment to CALB polymerization study</a:t>
            </a:r>
            <a:endParaRPr kumimoji="1" lang="ja-JP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81476"/>
            <a:ext cx="8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Ⅳ. Concluding Remarks</a:t>
            </a:r>
            <a:endParaRPr kumimoji="1" lang="ja-JP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02677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buFont typeface="Wingdings" pitchFamily="2" charset="2"/>
              <a:buChar char="l"/>
            </a:pPr>
            <a:r>
              <a:rPr lang="en-US" altLang="ja-JP" sz="2400" dirty="0" smtClean="0"/>
              <a:t>According to the two observation rules obtained, we propose a conjecture that unbound Na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 molecules are involved in maximization of thrombin-substrate association reaction rate constant by </a:t>
            </a:r>
            <a:r>
              <a:rPr lang="en-US" altLang="ja-JP" sz="2400" b="1" i="1" dirty="0" smtClean="0">
                <a:solidFill>
                  <a:srgbClr val="002060"/>
                </a:solidFill>
              </a:rPr>
              <a:t>optimizing the formation of an encounter complex ensemble</a:t>
            </a:r>
            <a:r>
              <a:rPr lang="en-US" altLang="ja-JP" sz="2400" dirty="0" smtClean="0"/>
              <a:t>.</a:t>
            </a:r>
          </a:p>
        </p:txBody>
      </p:sp>
      <p:pic>
        <p:nvPicPr>
          <p:cNvPr id="12" name="図 11" descr="Concluding-Remarks.tif"/>
          <p:cNvPicPr>
            <a:picLocks noChangeAspect="1"/>
          </p:cNvPicPr>
          <p:nvPr/>
        </p:nvPicPr>
        <p:blipFill>
          <a:blip r:embed="rId2" cstate="print"/>
          <a:srcRect t="9374" b="11579"/>
          <a:stretch>
            <a:fillRect/>
          </a:stretch>
        </p:blipFill>
        <p:spPr>
          <a:xfrm>
            <a:off x="945369" y="3068960"/>
            <a:ext cx="7246909" cy="3600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563888" y="3789040"/>
            <a:ext cx="56457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Na</a:t>
            </a:r>
            <a:r>
              <a:rPr kumimoji="1" lang="en-US" altLang="ja-JP" sz="2000" b="1" baseline="30000" dirty="0" smtClean="0"/>
              <a:t>+</a:t>
            </a:r>
            <a:endParaRPr kumimoji="1" lang="ja-JP" altLang="en-US" sz="2000" b="1" baseline="30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3850596"/>
            <a:ext cx="36420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Li</a:t>
            </a:r>
            <a:r>
              <a:rPr kumimoji="1" lang="en-US" altLang="ja-JP" sz="1400" b="1" baseline="30000" dirty="0" smtClean="0"/>
              <a:t>+</a:t>
            </a:r>
            <a:endParaRPr kumimoji="1" lang="ja-JP" altLang="en-US" sz="1400" b="1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3850596"/>
            <a:ext cx="41069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Cs</a:t>
            </a:r>
            <a:r>
              <a:rPr kumimoji="1" lang="en-US" altLang="ja-JP" sz="1400" b="1" baseline="30000" dirty="0" smtClean="0"/>
              <a:t>+</a:t>
            </a:r>
            <a:endParaRPr kumimoji="1" lang="ja-JP" alt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435183" y="322252"/>
            <a:ext cx="2273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613" y="1591649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Introduction of Molecular Recognition</a:t>
            </a:r>
          </a:p>
          <a:p>
            <a:pPr marL="514350" indent="-514350">
              <a:buAutoNum type="arabicPeriod"/>
            </a:pPr>
            <a:r>
              <a:rPr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Case Studies of Thrombin</a:t>
            </a:r>
          </a:p>
          <a:p>
            <a:pPr marL="514350" indent="-514350">
              <a:buAutoNum type="arabicPeriod"/>
            </a:pPr>
            <a:r>
              <a:rPr kumimoji="1"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On-going Project</a:t>
            </a:r>
          </a:p>
          <a:p>
            <a:pPr marL="514350" indent="-514350">
              <a:buFontTx/>
              <a:buAutoNum type="arabicPeriod"/>
            </a:pPr>
            <a:r>
              <a:rPr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Commitment to CALB polymerization study</a:t>
            </a:r>
            <a:endParaRPr lang="ja-JP" altLang="en-US" sz="36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AutoNum type="arabicPeriod"/>
            </a:pPr>
            <a:endParaRPr kumimoji="1" lang="ja-JP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"/>
          <p:cNvGrpSpPr/>
          <p:nvPr/>
        </p:nvGrpSpPr>
        <p:grpSpPr>
          <a:xfrm>
            <a:off x="990748" y="2060848"/>
            <a:ext cx="7141896" cy="2972206"/>
            <a:chOff x="539552" y="3068960"/>
            <a:chExt cx="4671745" cy="1944216"/>
          </a:xfrm>
        </p:grpSpPr>
        <p:grpSp>
          <p:nvGrpSpPr>
            <p:cNvPr id="3" name="グループ化 52"/>
            <p:cNvGrpSpPr/>
            <p:nvPr/>
          </p:nvGrpSpPr>
          <p:grpSpPr>
            <a:xfrm rot="4092343">
              <a:off x="779904" y="3972639"/>
              <a:ext cx="303391" cy="309373"/>
              <a:chOff x="6588224" y="4725144"/>
              <a:chExt cx="504056" cy="513995"/>
            </a:xfrm>
          </p:grpSpPr>
          <p:sp>
            <p:nvSpPr>
              <p:cNvPr id="67" name="円/楕円 11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/楕円 12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" name="グループ化 53"/>
            <p:cNvGrpSpPr/>
            <p:nvPr/>
          </p:nvGrpSpPr>
          <p:grpSpPr>
            <a:xfrm rot="9256008">
              <a:off x="1411813" y="3983580"/>
              <a:ext cx="303391" cy="309373"/>
              <a:chOff x="6588224" y="4725144"/>
              <a:chExt cx="504056" cy="513995"/>
            </a:xfrm>
          </p:grpSpPr>
          <p:sp>
            <p:nvSpPr>
              <p:cNvPr id="65" name="円/楕円 14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/楕円 15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" name="グループ化 18"/>
            <p:cNvGrpSpPr/>
            <p:nvPr/>
          </p:nvGrpSpPr>
          <p:grpSpPr>
            <a:xfrm>
              <a:off x="899199" y="3886736"/>
              <a:ext cx="245841" cy="258215"/>
              <a:chOff x="1115616" y="3386809"/>
              <a:chExt cx="245841" cy="258215"/>
            </a:xfrm>
          </p:grpSpPr>
          <p:sp>
            <p:nvSpPr>
              <p:cNvPr id="63" name="円弧 16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弧 17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19"/>
            <p:cNvGrpSpPr/>
            <p:nvPr/>
          </p:nvGrpSpPr>
          <p:grpSpPr>
            <a:xfrm rot="9138936">
              <a:off x="797374" y="4132577"/>
              <a:ext cx="245841" cy="258215"/>
              <a:chOff x="1115616" y="3386809"/>
              <a:chExt cx="245841" cy="258215"/>
            </a:xfrm>
          </p:grpSpPr>
          <p:sp>
            <p:nvSpPr>
              <p:cNvPr id="61" name="円弧 20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弧 61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22"/>
            <p:cNvGrpSpPr/>
            <p:nvPr/>
          </p:nvGrpSpPr>
          <p:grpSpPr>
            <a:xfrm rot="16968317">
              <a:off x="1389916" y="3880420"/>
              <a:ext cx="245841" cy="258215"/>
              <a:chOff x="1115616" y="3386809"/>
              <a:chExt cx="245841" cy="258215"/>
            </a:xfrm>
          </p:grpSpPr>
          <p:sp>
            <p:nvSpPr>
              <p:cNvPr id="59" name="円弧 58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弧 59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25"/>
            <p:cNvGrpSpPr/>
            <p:nvPr/>
          </p:nvGrpSpPr>
          <p:grpSpPr>
            <a:xfrm rot="6482359">
              <a:off x="1541617" y="4104825"/>
              <a:ext cx="245841" cy="258215"/>
              <a:chOff x="1115616" y="3386809"/>
              <a:chExt cx="245841" cy="258215"/>
            </a:xfrm>
          </p:grpSpPr>
          <p:sp>
            <p:nvSpPr>
              <p:cNvPr id="57" name="円弧 56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弧 57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正方形/長方形 17"/>
            <p:cNvSpPr/>
            <p:nvPr/>
          </p:nvSpPr>
          <p:spPr>
            <a:xfrm>
              <a:off x="1120487" y="3958744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Courier New" pitchFamily="49" charset="0"/>
                  <a:cs typeface="Courier New" pitchFamily="49" charset="0"/>
                </a:rPr>
                <a:t>+</a:t>
              </a:r>
              <a:endParaRPr lang="ja-JP" altLang="en-US" dirty="0"/>
            </a:p>
          </p:txBody>
        </p:sp>
        <p:grpSp>
          <p:nvGrpSpPr>
            <p:cNvPr id="10" name="グループ化 52"/>
            <p:cNvGrpSpPr/>
            <p:nvPr/>
          </p:nvGrpSpPr>
          <p:grpSpPr>
            <a:xfrm rot="7476498">
              <a:off x="2741300" y="3458191"/>
              <a:ext cx="303391" cy="309373"/>
              <a:chOff x="6588224" y="4725144"/>
              <a:chExt cx="504056" cy="513995"/>
            </a:xfrm>
          </p:grpSpPr>
          <p:sp>
            <p:nvSpPr>
              <p:cNvPr id="55" name="円/楕円 54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53"/>
            <p:cNvGrpSpPr/>
            <p:nvPr/>
          </p:nvGrpSpPr>
          <p:grpSpPr>
            <a:xfrm rot="3829415">
              <a:off x="3045060" y="3501986"/>
              <a:ext cx="303391" cy="309373"/>
              <a:chOff x="6588224" y="4725144"/>
              <a:chExt cx="504056" cy="513995"/>
            </a:xfrm>
          </p:grpSpPr>
          <p:sp>
            <p:nvSpPr>
              <p:cNvPr id="53" name="円/楕円 52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52"/>
            <p:cNvGrpSpPr/>
            <p:nvPr/>
          </p:nvGrpSpPr>
          <p:grpSpPr>
            <a:xfrm rot="1571790">
              <a:off x="2575930" y="4004653"/>
              <a:ext cx="303391" cy="309373"/>
              <a:chOff x="6588224" y="4725144"/>
              <a:chExt cx="504056" cy="513995"/>
            </a:xfrm>
          </p:grpSpPr>
          <p:sp>
            <p:nvSpPr>
              <p:cNvPr id="51" name="円/楕円 50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53"/>
            <p:cNvGrpSpPr/>
            <p:nvPr/>
          </p:nvGrpSpPr>
          <p:grpSpPr>
            <a:xfrm rot="9256008">
              <a:off x="2867824" y="3867561"/>
              <a:ext cx="303391" cy="309373"/>
              <a:chOff x="6588224" y="4725144"/>
              <a:chExt cx="504056" cy="513995"/>
            </a:xfrm>
          </p:grpSpPr>
          <p:sp>
            <p:nvSpPr>
              <p:cNvPr id="49" name="円/楕円 48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52"/>
            <p:cNvGrpSpPr/>
            <p:nvPr/>
          </p:nvGrpSpPr>
          <p:grpSpPr>
            <a:xfrm rot="19493312">
              <a:off x="3309449" y="3904647"/>
              <a:ext cx="303391" cy="309373"/>
              <a:chOff x="6588224" y="4725144"/>
              <a:chExt cx="504056" cy="513995"/>
            </a:xfrm>
          </p:grpSpPr>
          <p:sp>
            <p:nvSpPr>
              <p:cNvPr id="47" name="円/楕円 46"/>
              <p:cNvSpPr/>
              <p:nvPr/>
            </p:nvSpPr>
            <p:spPr>
              <a:xfrm rot="16926399"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53"/>
            <p:cNvGrpSpPr/>
            <p:nvPr/>
          </p:nvGrpSpPr>
          <p:grpSpPr>
            <a:xfrm rot="9256008">
              <a:off x="3591403" y="3767555"/>
              <a:ext cx="303391" cy="309373"/>
              <a:chOff x="6588225" y="4725144"/>
              <a:chExt cx="504056" cy="513995"/>
            </a:xfrm>
          </p:grpSpPr>
          <p:sp>
            <p:nvSpPr>
              <p:cNvPr id="45" name="円/楕円 44"/>
              <p:cNvSpPr/>
              <p:nvPr/>
            </p:nvSpPr>
            <p:spPr>
              <a:xfrm rot="9700861">
                <a:off x="6588225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52"/>
            <p:cNvGrpSpPr/>
            <p:nvPr/>
          </p:nvGrpSpPr>
          <p:grpSpPr>
            <a:xfrm rot="19237534">
              <a:off x="2887237" y="4354219"/>
              <a:ext cx="303391" cy="309373"/>
              <a:chOff x="6588224" y="4725144"/>
              <a:chExt cx="504056" cy="513995"/>
            </a:xfrm>
          </p:grpSpPr>
          <p:sp>
            <p:nvSpPr>
              <p:cNvPr id="43" name="円/楕円 42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53"/>
            <p:cNvGrpSpPr/>
            <p:nvPr/>
          </p:nvGrpSpPr>
          <p:grpSpPr>
            <a:xfrm rot="12061091">
              <a:off x="3186774" y="4337213"/>
              <a:ext cx="303391" cy="309373"/>
              <a:chOff x="6588224" y="4725144"/>
              <a:chExt cx="504056" cy="513995"/>
            </a:xfrm>
          </p:grpSpPr>
          <p:sp>
            <p:nvSpPr>
              <p:cNvPr id="41" name="円/楕円 40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52"/>
            <p:cNvGrpSpPr/>
            <p:nvPr/>
          </p:nvGrpSpPr>
          <p:grpSpPr>
            <a:xfrm rot="16200000">
              <a:off x="4594476" y="3962037"/>
              <a:ext cx="303391" cy="309373"/>
              <a:chOff x="6588224" y="4725144"/>
              <a:chExt cx="504056" cy="513995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53"/>
            <p:cNvGrpSpPr/>
            <p:nvPr/>
          </p:nvGrpSpPr>
          <p:grpSpPr>
            <a:xfrm rot="5194795">
              <a:off x="4904915" y="3958901"/>
              <a:ext cx="303391" cy="309373"/>
              <a:chOff x="6588224" y="4725144"/>
              <a:chExt cx="504056" cy="513995"/>
            </a:xfrm>
          </p:grpSpPr>
          <p:sp>
            <p:nvSpPr>
              <p:cNvPr id="37" name="円/楕円 36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69"/>
            <p:cNvGrpSpPr/>
            <p:nvPr/>
          </p:nvGrpSpPr>
          <p:grpSpPr>
            <a:xfrm>
              <a:off x="1969380" y="4077066"/>
              <a:ext cx="290467" cy="104275"/>
              <a:chOff x="2218049" y="4077072"/>
              <a:chExt cx="432048" cy="80923"/>
            </a:xfrm>
          </p:grpSpPr>
          <p:cxnSp>
            <p:nvCxnSpPr>
              <p:cNvPr id="35" name="直線矢印コネクタ 34"/>
              <p:cNvCxnSpPr/>
              <p:nvPr/>
            </p:nvCxnSpPr>
            <p:spPr>
              <a:xfrm>
                <a:off x="2218049" y="4077072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/>
              <p:nvPr/>
            </p:nvCxnSpPr>
            <p:spPr>
              <a:xfrm flipH="1">
                <a:off x="2218049" y="4157995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グループ化 70"/>
            <p:cNvGrpSpPr/>
            <p:nvPr/>
          </p:nvGrpSpPr>
          <p:grpSpPr>
            <a:xfrm>
              <a:off x="4179315" y="4077066"/>
              <a:ext cx="290467" cy="104275"/>
              <a:chOff x="4785589" y="4077072"/>
              <a:chExt cx="432048" cy="80923"/>
            </a:xfrm>
          </p:grpSpPr>
          <p:cxnSp>
            <p:nvCxnSpPr>
              <p:cNvPr id="33" name="直線矢印コネクタ 32"/>
              <p:cNvCxnSpPr/>
              <p:nvPr/>
            </p:nvCxnSpPr>
            <p:spPr>
              <a:xfrm>
                <a:off x="4785589" y="4077072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/>
              <p:cNvCxnSpPr/>
              <p:nvPr/>
            </p:nvCxnSpPr>
            <p:spPr>
              <a:xfrm flipH="1">
                <a:off x="4785589" y="4157995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円/楕円 30"/>
            <p:cNvSpPr/>
            <p:nvPr/>
          </p:nvSpPr>
          <p:spPr>
            <a:xfrm>
              <a:off x="2408539" y="3284985"/>
              <a:ext cx="1587398" cy="15022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539552" y="3068960"/>
              <a:ext cx="3536095" cy="194421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9" name="テキスト ボックス 68"/>
          <p:cNvSpPr txBox="1"/>
          <p:nvPr/>
        </p:nvSpPr>
        <p:spPr>
          <a:xfrm>
            <a:off x="251520" y="302839"/>
            <a:ext cx="8631021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What kind of encounter complex ensemble forms under specific cation?</a:t>
            </a:r>
            <a:endParaRPr kumimoji="1" lang="ja-JP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302839"/>
            <a:ext cx="8631021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Distribution of ArgP1 around thrombin</a:t>
            </a:r>
            <a:endParaRPr kumimoji="1" lang="ja-JP" altLang="en-US" sz="3200" b="1" i="1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2355721" y="4191471"/>
            <a:ext cx="2264284" cy="2333873"/>
            <a:chOff x="2355721" y="4191471"/>
            <a:chExt cx="2264284" cy="2333873"/>
          </a:xfrm>
        </p:grpSpPr>
        <p:pic>
          <p:nvPicPr>
            <p:cNvPr id="8" name="図 7" descr="Cation-Distribution_EC-ThrNa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5721" y="4567681"/>
              <a:ext cx="2264284" cy="1957663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203504" y="4191471"/>
              <a:ext cx="85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err="1" smtClean="0"/>
                <a:t>NaCl</a:t>
              </a:r>
              <a:endParaRPr kumimoji="1" lang="ja-JP" altLang="en-US" sz="2400" b="1" dirty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219484" y="4191471"/>
            <a:ext cx="8672996" cy="2333873"/>
            <a:chOff x="219484" y="4191471"/>
            <a:chExt cx="8672996" cy="2333873"/>
          </a:xfrm>
        </p:grpSpPr>
        <p:pic>
          <p:nvPicPr>
            <p:cNvPr id="5" name="図 4" descr="Cation-Distribution_EC-ThrCs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8196" y="4567681"/>
              <a:ext cx="2264284" cy="1957663"/>
            </a:xfrm>
            <a:prstGeom prst="rect">
              <a:avLst/>
            </a:prstGeom>
          </p:spPr>
        </p:pic>
        <p:pic>
          <p:nvPicPr>
            <p:cNvPr id="6" name="図 5" descr="Cation-Distribution_EC-ThrK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1958" y="4567681"/>
              <a:ext cx="2264284" cy="1957663"/>
            </a:xfrm>
            <a:prstGeom prst="rect">
              <a:avLst/>
            </a:prstGeom>
          </p:spPr>
        </p:pic>
        <p:pic>
          <p:nvPicPr>
            <p:cNvPr id="7" name="図 6" descr="Cation-Distribution_EC-ThrLi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84" y="4567681"/>
              <a:ext cx="2264284" cy="1957663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137492" y="4191471"/>
              <a:ext cx="695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err="1" smtClean="0"/>
                <a:t>LiCl</a:t>
              </a:r>
              <a:endParaRPr kumimoji="1" lang="ja-JP" altLang="en-US" sz="2400" b="1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434666" y="4191471"/>
              <a:ext cx="64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err="1" smtClean="0"/>
                <a:t>KCl</a:t>
              </a:r>
              <a:endParaRPr kumimoji="1" lang="ja-JP" altLang="en-US" sz="2400" b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506324" y="4191471"/>
              <a:ext cx="785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err="1" smtClean="0"/>
                <a:t>CsCl</a:t>
              </a:r>
              <a:endParaRPr kumimoji="1" lang="ja-JP" altLang="en-US" sz="2400" b="1" dirty="0"/>
            </a:p>
          </p:txBody>
        </p:sp>
      </p:grpSp>
      <p:pic>
        <p:nvPicPr>
          <p:cNvPr id="13" name="図 12" descr="aPRn.bmp"/>
          <p:cNvPicPr>
            <a:picLocks noChangeAspect="1"/>
          </p:cNvPicPr>
          <p:nvPr/>
        </p:nvPicPr>
        <p:blipFill>
          <a:blip r:embed="rId6" cstate="print"/>
          <a:srcRect l="12223" t="23754" r="20954" b="18272"/>
          <a:stretch>
            <a:fillRect/>
          </a:stretch>
        </p:blipFill>
        <p:spPr>
          <a:xfrm>
            <a:off x="706469" y="1988840"/>
            <a:ext cx="2213434" cy="183515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98948" y="1271195"/>
            <a:ext cx="1855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substrate:</a:t>
            </a:r>
          </a:p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Ace-Pro-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528374" y="2135291"/>
            <a:ext cx="16561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56566" y="1775251"/>
            <a:ext cx="73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ArgP1</a:t>
            </a:r>
            <a:endParaRPr kumimoji="1" lang="ja-JP" altLang="en-US" dirty="0"/>
          </a:p>
        </p:txBody>
      </p:sp>
      <p:cxnSp>
        <p:nvCxnSpPr>
          <p:cNvPr id="18" name="直線コネクタ 17"/>
          <p:cNvCxnSpPr>
            <a:stCxn id="15" idx="7"/>
            <a:endCxn id="16" idx="1"/>
          </p:cNvCxnSpPr>
          <p:nvPr/>
        </p:nvCxnSpPr>
        <p:spPr>
          <a:xfrm flipV="1">
            <a:off x="2942015" y="1959917"/>
            <a:ext cx="314551" cy="28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 descr="ThrNaSolvIons_for_matemeth.bmp"/>
          <p:cNvPicPr>
            <a:picLocks noChangeAspect="1"/>
          </p:cNvPicPr>
          <p:nvPr/>
        </p:nvPicPr>
        <p:blipFill>
          <a:blip r:embed="rId7" cstate="print"/>
          <a:srcRect l="19208" t="16445" r="20954" b="16445"/>
          <a:stretch>
            <a:fillRect/>
          </a:stretch>
        </p:blipFill>
        <p:spPr>
          <a:xfrm>
            <a:off x="5100810" y="1484784"/>
            <a:ext cx="2351510" cy="252028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846662" y="1052735"/>
            <a:ext cx="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err="1" smtClean="0"/>
              <a:t>NaCl</a:t>
            </a:r>
            <a:endParaRPr kumimoji="1" lang="ja-JP" altLang="en-US" sz="2400" b="1" dirty="0"/>
          </a:p>
        </p:txBody>
      </p:sp>
      <p:sp>
        <p:nvSpPr>
          <p:cNvPr id="23" name="右矢印 22"/>
          <p:cNvSpPr/>
          <p:nvPr/>
        </p:nvSpPr>
        <p:spPr>
          <a:xfrm>
            <a:off x="3851920" y="2636912"/>
            <a:ext cx="1008112" cy="484632"/>
          </a:xfrm>
          <a:prstGeom prst="rightArrow">
            <a:avLst>
              <a:gd name="adj1" fmla="val 33593"/>
              <a:gd name="adj2" fmla="val 50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82656" y="2265392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x12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302839"/>
            <a:ext cx="8631021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Contact number, residence time, recursive time of ArgP1 around thrombin</a:t>
            </a:r>
            <a:endParaRPr kumimoji="1" lang="ja-JP" altLang="en-US" sz="3200" b="1" i="1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131518" y="3570374"/>
          <a:ext cx="6840760" cy="1338856"/>
        </p:xfrm>
        <a:graphic>
          <a:graphicData uri="http://schemas.openxmlformats.org/drawingml/2006/table">
            <a:tbl>
              <a:tblPr/>
              <a:tblGrid>
                <a:gridCol w="1710190"/>
                <a:gridCol w="1710190"/>
                <a:gridCol w="1710190"/>
                <a:gridCol w="1710190"/>
              </a:tblGrid>
              <a:tr h="37687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Thr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-Li</a:t>
                      </a:r>
                      <a:r>
                        <a:rPr lang="en-US" sz="2300" b="0" i="0" u="none" strike="noStrike" baseline="30000" dirty="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Thr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-Na</a:t>
                      </a:r>
                      <a:r>
                        <a:rPr lang="en-US" sz="2300" b="0" i="0" u="none" strike="noStrike" baseline="30000" dirty="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Thr-K</a:t>
                      </a:r>
                      <a:r>
                        <a:rPr lang="en-US" sz="2300" b="0" i="0" u="none" strike="noStrike" baseline="3000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Thr-Cs</a:t>
                      </a:r>
                      <a:r>
                        <a:rPr lang="en-US" sz="2300" b="0" i="0" u="none" strike="noStrike" baseline="3000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138 </a:t>
                      </a: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165 </a:t>
                      </a: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181 </a:t>
                      </a: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181 </a:t>
                      </a:r>
                    </a:p>
                  </a:txBody>
                  <a:tcPr marL="20041" marR="20041" marT="20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32188" y="3429000"/>
            <a:ext cx="8071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" pitchFamily="18" charset="0"/>
              </a:rPr>
              <a:t>Table 2. Average of residential time of </a:t>
            </a:r>
            <a:r>
              <a:rPr kumimoji="1" lang="en-US" altLang="ja-JP" sz="2000" b="1" dirty="0" err="1" smtClean="0">
                <a:latin typeface="Times" pitchFamily="18" charset="0"/>
              </a:rPr>
              <a:t>Arg</a:t>
            </a:r>
            <a:r>
              <a:rPr kumimoji="1" lang="en-US" altLang="ja-JP" sz="2000" b="1" dirty="0" smtClean="0">
                <a:latin typeface="Times" pitchFamily="18" charset="0"/>
              </a:rPr>
              <a:t> P1 on thrombin’s surface [</a:t>
            </a:r>
            <a:r>
              <a:rPr kumimoji="1" lang="en-US" altLang="ja-JP" sz="2000" b="1" dirty="0" err="1" smtClean="0">
                <a:latin typeface="Times" pitchFamily="18" charset="0"/>
              </a:rPr>
              <a:t>ps</a:t>
            </a:r>
            <a:r>
              <a:rPr kumimoji="1" lang="en-US" altLang="ja-JP" sz="2000" b="1" dirty="0" smtClean="0">
                <a:latin typeface="Times" pitchFamily="18" charset="0"/>
              </a:rPr>
              <a:t>]</a:t>
            </a:r>
            <a:endParaRPr kumimoji="1" lang="ja-JP" altLang="en-US" sz="2000" b="1" dirty="0">
              <a:latin typeface="Times" pitchFamily="18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443691" y="1868677"/>
          <a:ext cx="8254044" cy="1296143"/>
        </p:xfrm>
        <a:graphic>
          <a:graphicData uri="http://schemas.openxmlformats.org/drawingml/2006/table">
            <a:tbl>
              <a:tblPr/>
              <a:tblGrid>
                <a:gridCol w="2063511"/>
                <a:gridCol w="2063511"/>
                <a:gridCol w="2063511"/>
                <a:gridCol w="2063511"/>
              </a:tblGrid>
              <a:tr h="36756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Thr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-Li</a:t>
                      </a:r>
                      <a:r>
                        <a:rPr lang="en-US" sz="2200" b="0" i="0" u="none" strike="noStrike" baseline="30000" dirty="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Thr-Na</a:t>
                      </a:r>
                      <a:r>
                        <a:rPr lang="en-US" sz="2200" b="0" i="0" u="none" strike="noStrike" baseline="3000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Thr-K</a:t>
                      </a:r>
                      <a:r>
                        <a:rPr lang="en-US" sz="2200" b="0" i="0" u="none" strike="noStrike" baseline="3000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Thr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-Cs</a:t>
                      </a:r>
                      <a:r>
                        <a:rPr lang="en-US" sz="2200" b="0" i="0" u="none" strike="noStrike" baseline="30000" dirty="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3.30 </a:t>
                      </a:r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±</a:t>
                      </a:r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0.28</a:t>
                      </a: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5.02 ± 0.30</a:t>
                      </a: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5.28 ± 0.32</a:t>
                      </a: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5.68 ± 0.31</a:t>
                      </a:r>
                    </a:p>
                  </a:txBody>
                  <a:tcPr marL="19345" marR="19345" marT="193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832188" y="1628800"/>
            <a:ext cx="6766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" pitchFamily="18" charset="0"/>
              </a:rPr>
              <a:t>Table 1. Average of number of </a:t>
            </a:r>
            <a:r>
              <a:rPr kumimoji="1" lang="en-US" altLang="ja-JP" sz="2000" b="1" dirty="0" err="1" smtClean="0">
                <a:latin typeface="Times" pitchFamily="18" charset="0"/>
              </a:rPr>
              <a:t>Arg</a:t>
            </a:r>
            <a:r>
              <a:rPr kumimoji="1" lang="en-US" altLang="ja-JP" sz="2000" b="1" dirty="0" smtClean="0">
                <a:latin typeface="Times" pitchFamily="18" charset="0"/>
              </a:rPr>
              <a:t> P1 on thrombin’s surface</a:t>
            </a:r>
            <a:endParaRPr kumimoji="1" lang="ja-JP" altLang="en-US" sz="2000" b="1" dirty="0">
              <a:latin typeface="Times" pitchFamily="18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475656" y="5313631"/>
          <a:ext cx="6264696" cy="1211713"/>
        </p:xfrm>
        <a:graphic>
          <a:graphicData uri="http://schemas.openxmlformats.org/drawingml/2006/table">
            <a:tbl>
              <a:tblPr/>
              <a:tblGrid>
                <a:gridCol w="1566174"/>
                <a:gridCol w="1566174"/>
                <a:gridCol w="1566174"/>
                <a:gridCol w="1566174"/>
              </a:tblGrid>
              <a:tr h="353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Thr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-Li</a:t>
                      </a:r>
                      <a:r>
                        <a:rPr lang="en-US" sz="2200" b="0" i="0" u="none" strike="noStrike" baseline="30000" dirty="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Thr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-Na</a:t>
                      </a:r>
                      <a:r>
                        <a:rPr lang="en-US" sz="2200" b="0" i="0" u="none" strike="noStrike" baseline="30000" dirty="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Thr-K</a:t>
                      </a:r>
                      <a:r>
                        <a:rPr lang="en-US" sz="2200" b="0" i="0" u="none" strike="noStrike" baseline="3000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Thr-Cs</a:t>
                      </a:r>
                      <a:r>
                        <a:rPr lang="en-US" sz="2200" b="0" i="0" u="none" strike="noStrike" baseline="3000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261 </a:t>
                      </a: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211 </a:t>
                      </a: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223 </a:t>
                      </a: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208 </a:t>
                      </a:r>
                    </a:p>
                  </a:txBody>
                  <a:tcPr marL="18813" marR="18813" marT="188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984588" y="5133473"/>
            <a:ext cx="7943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" pitchFamily="18" charset="0"/>
              </a:rPr>
              <a:t>Table 3. Average of revisiting time of </a:t>
            </a:r>
            <a:r>
              <a:rPr kumimoji="1" lang="en-US" altLang="ja-JP" sz="2000" b="1" dirty="0" err="1" smtClean="0">
                <a:latin typeface="Times" pitchFamily="18" charset="0"/>
              </a:rPr>
              <a:t>Arg</a:t>
            </a:r>
            <a:r>
              <a:rPr kumimoji="1" lang="en-US" altLang="ja-JP" sz="2000" b="1" dirty="0" smtClean="0">
                <a:latin typeface="Times" pitchFamily="18" charset="0"/>
              </a:rPr>
              <a:t> P1 on thrombin’s surface [</a:t>
            </a:r>
            <a:r>
              <a:rPr kumimoji="1" lang="en-US" altLang="ja-JP" sz="2000" b="1" dirty="0" err="1" smtClean="0">
                <a:latin typeface="Times" pitchFamily="18" charset="0"/>
              </a:rPr>
              <a:t>ps</a:t>
            </a:r>
            <a:r>
              <a:rPr kumimoji="1" lang="en-US" altLang="ja-JP" sz="2000" b="1" dirty="0" smtClean="0">
                <a:latin typeface="Times" pitchFamily="18" charset="0"/>
              </a:rPr>
              <a:t>]</a:t>
            </a:r>
            <a:endParaRPr kumimoji="1" lang="ja-JP" altLang="en-US" sz="2000" b="1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115616" y="2060848"/>
            <a:ext cx="6890797" cy="2972206"/>
            <a:chOff x="776913" y="3068960"/>
            <a:chExt cx="4507493" cy="1944216"/>
          </a:xfrm>
        </p:grpSpPr>
        <p:grpSp>
          <p:nvGrpSpPr>
            <p:cNvPr id="5" name="グループ化 52"/>
            <p:cNvGrpSpPr/>
            <p:nvPr/>
          </p:nvGrpSpPr>
          <p:grpSpPr>
            <a:xfrm rot="4092343">
              <a:off x="779904" y="3972639"/>
              <a:ext cx="303391" cy="309373"/>
              <a:chOff x="6588224" y="4725144"/>
              <a:chExt cx="504056" cy="513995"/>
            </a:xfrm>
          </p:grpSpPr>
          <p:sp>
            <p:nvSpPr>
              <p:cNvPr id="60" name="円/楕円 11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/楕円 12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3"/>
            <p:cNvGrpSpPr/>
            <p:nvPr/>
          </p:nvGrpSpPr>
          <p:grpSpPr>
            <a:xfrm rot="9256008">
              <a:off x="1411813" y="3983580"/>
              <a:ext cx="303391" cy="309373"/>
              <a:chOff x="6588224" y="4725144"/>
              <a:chExt cx="504056" cy="513995"/>
            </a:xfrm>
          </p:grpSpPr>
          <p:sp>
            <p:nvSpPr>
              <p:cNvPr id="58" name="円/楕円 14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15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18"/>
            <p:cNvGrpSpPr/>
            <p:nvPr/>
          </p:nvGrpSpPr>
          <p:grpSpPr>
            <a:xfrm>
              <a:off x="899199" y="3886736"/>
              <a:ext cx="245841" cy="258215"/>
              <a:chOff x="1115616" y="3386809"/>
              <a:chExt cx="245841" cy="258215"/>
            </a:xfrm>
          </p:grpSpPr>
          <p:sp>
            <p:nvSpPr>
              <p:cNvPr id="56" name="円弧 16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弧 17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19"/>
            <p:cNvGrpSpPr/>
            <p:nvPr/>
          </p:nvGrpSpPr>
          <p:grpSpPr>
            <a:xfrm rot="9138936">
              <a:off x="797374" y="4132577"/>
              <a:ext cx="245841" cy="258215"/>
              <a:chOff x="1115616" y="3386809"/>
              <a:chExt cx="245841" cy="258215"/>
            </a:xfrm>
          </p:grpSpPr>
          <p:sp>
            <p:nvSpPr>
              <p:cNvPr id="54" name="円弧 20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弧 54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22"/>
            <p:cNvGrpSpPr/>
            <p:nvPr/>
          </p:nvGrpSpPr>
          <p:grpSpPr>
            <a:xfrm rot="16968317">
              <a:off x="1389916" y="3880420"/>
              <a:ext cx="245841" cy="258215"/>
              <a:chOff x="1115616" y="3386809"/>
              <a:chExt cx="245841" cy="258215"/>
            </a:xfrm>
          </p:grpSpPr>
          <p:sp>
            <p:nvSpPr>
              <p:cNvPr id="52" name="円弧 51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弧 52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25"/>
            <p:cNvGrpSpPr/>
            <p:nvPr/>
          </p:nvGrpSpPr>
          <p:grpSpPr>
            <a:xfrm rot="6482359">
              <a:off x="1541617" y="4104825"/>
              <a:ext cx="245841" cy="258215"/>
              <a:chOff x="1115616" y="3386809"/>
              <a:chExt cx="245841" cy="258215"/>
            </a:xfrm>
          </p:grpSpPr>
          <p:sp>
            <p:nvSpPr>
              <p:cNvPr id="50" name="円弧 49"/>
              <p:cNvSpPr/>
              <p:nvPr/>
            </p:nvSpPr>
            <p:spPr>
              <a:xfrm>
                <a:off x="1115616" y="3429000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弧 50"/>
              <p:cNvSpPr/>
              <p:nvPr/>
            </p:nvSpPr>
            <p:spPr>
              <a:xfrm>
                <a:off x="1145433" y="3386809"/>
                <a:ext cx="216024" cy="21602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1120487" y="3958744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Courier New" pitchFamily="49" charset="0"/>
                  <a:cs typeface="Courier New" pitchFamily="49" charset="0"/>
                </a:rPr>
                <a:t>+</a:t>
              </a:r>
              <a:endParaRPr lang="ja-JP" altLang="en-US" dirty="0"/>
            </a:p>
          </p:txBody>
        </p:sp>
        <p:grpSp>
          <p:nvGrpSpPr>
            <p:cNvPr id="12" name="グループ化 52"/>
            <p:cNvGrpSpPr/>
            <p:nvPr/>
          </p:nvGrpSpPr>
          <p:grpSpPr>
            <a:xfrm rot="7476498">
              <a:off x="2741300" y="3458191"/>
              <a:ext cx="303391" cy="309373"/>
              <a:chOff x="6588224" y="4725144"/>
              <a:chExt cx="504056" cy="513995"/>
            </a:xfrm>
          </p:grpSpPr>
          <p:sp>
            <p:nvSpPr>
              <p:cNvPr id="48" name="円/楕円 47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53"/>
            <p:cNvGrpSpPr/>
            <p:nvPr/>
          </p:nvGrpSpPr>
          <p:grpSpPr>
            <a:xfrm rot="3829415">
              <a:off x="3045060" y="3501986"/>
              <a:ext cx="303391" cy="309373"/>
              <a:chOff x="6588224" y="4725144"/>
              <a:chExt cx="504056" cy="513995"/>
            </a:xfrm>
          </p:grpSpPr>
          <p:sp>
            <p:nvSpPr>
              <p:cNvPr id="46" name="円/楕円 45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52"/>
            <p:cNvGrpSpPr/>
            <p:nvPr/>
          </p:nvGrpSpPr>
          <p:grpSpPr>
            <a:xfrm rot="1571790">
              <a:off x="2575930" y="4004653"/>
              <a:ext cx="303391" cy="309373"/>
              <a:chOff x="6588224" y="4725144"/>
              <a:chExt cx="504056" cy="513995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53"/>
            <p:cNvGrpSpPr/>
            <p:nvPr/>
          </p:nvGrpSpPr>
          <p:grpSpPr>
            <a:xfrm rot="9256008">
              <a:off x="2867824" y="3867561"/>
              <a:ext cx="303391" cy="309373"/>
              <a:chOff x="6588224" y="4725144"/>
              <a:chExt cx="504056" cy="513995"/>
            </a:xfrm>
          </p:grpSpPr>
          <p:sp>
            <p:nvSpPr>
              <p:cNvPr id="42" name="円/楕円 41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52"/>
            <p:cNvGrpSpPr/>
            <p:nvPr/>
          </p:nvGrpSpPr>
          <p:grpSpPr>
            <a:xfrm rot="19493312">
              <a:off x="3309449" y="3904647"/>
              <a:ext cx="303391" cy="309373"/>
              <a:chOff x="6588224" y="4725144"/>
              <a:chExt cx="504056" cy="513995"/>
            </a:xfrm>
          </p:grpSpPr>
          <p:sp>
            <p:nvSpPr>
              <p:cNvPr id="40" name="円/楕円 39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53"/>
            <p:cNvGrpSpPr/>
            <p:nvPr/>
          </p:nvGrpSpPr>
          <p:grpSpPr>
            <a:xfrm rot="9256008">
              <a:off x="3591404" y="3767555"/>
              <a:ext cx="303391" cy="309373"/>
              <a:chOff x="6588224" y="4725144"/>
              <a:chExt cx="504056" cy="513995"/>
            </a:xfrm>
          </p:grpSpPr>
          <p:sp>
            <p:nvSpPr>
              <p:cNvPr id="38" name="円/楕円 37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52"/>
            <p:cNvGrpSpPr/>
            <p:nvPr/>
          </p:nvGrpSpPr>
          <p:grpSpPr>
            <a:xfrm rot="19237534">
              <a:off x="2887237" y="4354219"/>
              <a:ext cx="303391" cy="309373"/>
              <a:chOff x="6588224" y="4725144"/>
              <a:chExt cx="504056" cy="513995"/>
            </a:xfrm>
          </p:grpSpPr>
          <p:sp>
            <p:nvSpPr>
              <p:cNvPr id="36" name="円/楕円 35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53"/>
            <p:cNvGrpSpPr/>
            <p:nvPr/>
          </p:nvGrpSpPr>
          <p:grpSpPr>
            <a:xfrm rot="12061091">
              <a:off x="3186774" y="4337213"/>
              <a:ext cx="303391" cy="309373"/>
              <a:chOff x="6588224" y="4725144"/>
              <a:chExt cx="504056" cy="513995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52"/>
            <p:cNvGrpSpPr/>
            <p:nvPr/>
          </p:nvGrpSpPr>
          <p:grpSpPr>
            <a:xfrm rot="16200000">
              <a:off x="4594476" y="3962037"/>
              <a:ext cx="303391" cy="309373"/>
              <a:chOff x="6588224" y="4725144"/>
              <a:chExt cx="504056" cy="513995"/>
            </a:xfrm>
          </p:grpSpPr>
          <p:sp>
            <p:nvSpPr>
              <p:cNvPr id="32" name="円/楕円 31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53"/>
            <p:cNvGrpSpPr/>
            <p:nvPr/>
          </p:nvGrpSpPr>
          <p:grpSpPr>
            <a:xfrm rot="5194795">
              <a:off x="4904915" y="3958901"/>
              <a:ext cx="303391" cy="309373"/>
              <a:chOff x="6588224" y="4725144"/>
              <a:chExt cx="504056" cy="513995"/>
            </a:xfrm>
          </p:grpSpPr>
          <p:sp>
            <p:nvSpPr>
              <p:cNvPr id="30" name="円/楕円 29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69"/>
            <p:cNvGrpSpPr/>
            <p:nvPr/>
          </p:nvGrpSpPr>
          <p:grpSpPr>
            <a:xfrm>
              <a:off x="1969380" y="4077066"/>
              <a:ext cx="290467" cy="104275"/>
              <a:chOff x="2218049" y="4077072"/>
              <a:chExt cx="432048" cy="80923"/>
            </a:xfrm>
          </p:grpSpPr>
          <p:cxnSp>
            <p:nvCxnSpPr>
              <p:cNvPr id="28" name="直線矢印コネクタ 27"/>
              <p:cNvCxnSpPr/>
              <p:nvPr/>
            </p:nvCxnSpPr>
            <p:spPr>
              <a:xfrm>
                <a:off x="2218049" y="4077072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/>
              <p:cNvCxnSpPr/>
              <p:nvPr/>
            </p:nvCxnSpPr>
            <p:spPr>
              <a:xfrm flipH="1">
                <a:off x="2218049" y="4157995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グループ化 70"/>
            <p:cNvGrpSpPr/>
            <p:nvPr/>
          </p:nvGrpSpPr>
          <p:grpSpPr>
            <a:xfrm>
              <a:off x="4179315" y="4077066"/>
              <a:ext cx="290467" cy="104275"/>
              <a:chOff x="4785589" y="4077072"/>
              <a:chExt cx="432048" cy="80923"/>
            </a:xfrm>
          </p:grpSpPr>
          <p:cxnSp>
            <p:nvCxnSpPr>
              <p:cNvPr id="26" name="直線矢印コネクタ 25"/>
              <p:cNvCxnSpPr/>
              <p:nvPr/>
            </p:nvCxnSpPr>
            <p:spPr>
              <a:xfrm>
                <a:off x="4785589" y="4077072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/>
              <p:nvPr/>
            </p:nvCxnSpPr>
            <p:spPr>
              <a:xfrm flipH="1">
                <a:off x="4785589" y="4157995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円/楕円 23"/>
            <p:cNvSpPr/>
            <p:nvPr/>
          </p:nvSpPr>
          <p:spPr>
            <a:xfrm>
              <a:off x="2408539" y="3284985"/>
              <a:ext cx="1587398" cy="15022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316932" y="3068960"/>
              <a:ext cx="2967474" cy="194421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251520" y="302839"/>
            <a:ext cx="8631021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err="1" smtClean="0"/>
              <a:t>Stereospecific</a:t>
            </a:r>
            <a:r>
              <a:rPr lang="en-US" altLang="ja-JP" sz="3200" b="1" i="1" dirty="0" smtClean="0"/>
              <a:t> complex formation was also observed in the ensemble of MD simulations</a:t>
            </a:r>
            <a:endParaRPr kumimoji="1" lang="ja-JP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EC_ThrNa_aPRn_0ns.b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11468"/>
            <a:ext cx="3816424" cy="3309820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 rot="4092343">
            <a:off x="1623222" y="216127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 rot="4092343">
            <a:off x="1593643" y="2418785"/>
            <a:ext cx="216024" cy="1440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 rot="9256008">
            <a:off x="2579615" y="2167592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 rot="9256008">
            <a:off x="2634394" y="2179750"/>
            <a:ext cx="216024" cy="14401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192897" y="223047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Courier New" pitchFamily="49" charset="0"/>
                <a:cs typeface="Courier New" pitchFamily="49" charset="0"/>
              </a:rPr>
              <a:t>+</a:t>
            </a:r>
            <a:endParaRPr lang="ja-JP" altLang="en-US" dirty="0"/>
          </a:p>
        </p:txBody>
      </p:sp>
      <p:pic>
        <p:nvPicPr>
          <p:cNvPr id="10" name="図 9" descr="EC_ThrNa_aPRn_4000ns.bm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828088"/>
            <a:ext cx="3672408" cy="3184921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 rot="16200000">
            <a:off x="6084168" y="2155168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 rot="16200000">
            <a:off x="6418143" y="2327684"/>
            <a:ext cx="216024" cy="1440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5400000">
            <a:off x="6608102" y="2155169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5400000">
            <a:off x="6562159" y="2342693"/>
            <a:ext cx="216024" cy="14401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067944" y="4005064"/>
            <a:ext cx="1008112" cy="479208"/>
          </a:xfrm>
          <a:prstGeom prst="rightArrow">
            <a:avLst>
              <a:gd name="adj1" fmla="val 17987"/>
              <a:gd name="adj2" fmla="val 62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302839"/>
            <a:ext cx="8631021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Thrombin-substrate association was observed by using MD simulations!</a:t>
            </a:r>
            <a:endParaRPr kumimoji="1" lang="ja-JP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EC_ThrNa_aPRn_step-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2429289" cy="2321538"/>
          </a:xfrm>
          <a:prstGeom prst="rect">
            <a:avLst/>
          </a:prstGeom>
        </p:spPr>
      </p:pic>
      <p:pic>
        <p:nvPicPr>
          <p:cNvPr id="26" name="図 25" descr="EC_ThrNa_aPRn_step-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647964"/>
            <a:ext cx="2232248" cy="213323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51520" y="188640"/>
            <a:ext cx="8631021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Thrombin-substrate association is two-step reaction</a:t>
            </a:r>
            <a:endParaRPr kumimoji="1" lang="ja-JP" altLang="en-US" sz="3200" b="1" i="1" dirty="0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51520" y="3861048"/>
          <a:ext cx="4152900" cy="2901950"/>
        </p:xfrm>
        <a:graphic>
          <a:graphicData uri="http://schemas.openxmlformats.org/presentationml/2006/ole">
            <p:oleObj spid="_x0000_s131074" name="ｸﾞﾗﾌ" r:id="rId5" imgW="4153680" imgH="2901600" progId="Origin50.Graph">
              <p:embed/>
            </p:oleObj>
          </a:graphicData>
        </a:graphic>
      </p:graphicFrame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4656581" y="3943678"/>
          <a:ext cx="4152900" cy="2901950"/>
        </p:xfrm>
        <a:graphic>
          <a:graphicData uri="http://schemas.openxmlformats.org/presentationml/2006/ole">
            <p:oleObj spid="_x0000_s131075" name="ｸﾞﾗﾌ" r:id="rId6" imgW="4153680" imgH="2901600" progId="Origin50.Graph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403648" y="4901412"/>
            <a:ext cx="79739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Step-1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3808" y="5405468"/>
            <a:ext cx="79739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Step-2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1259632" y="5261452"/>
            <a:ext cx="36004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8" idx="1"/>
          </p:cNvCxnSpPr>
          <p:nvPr/>
        </p:nvCxnSpPr>
        <p:spPr>
          <a:xfrm flipH="1">
            <a:off x="2483768" y="5590134"/>
            <a:ext cx="360040" cy="3193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458738" y="3169236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1556792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Step-1</a:t>
            </a:r>
            <a:r>
              <a:rPr lang="en-US" altLang="ja-JP" sz="2000" dirty="0" smtClean="0"/>
              <a:t>: ArgP1 of substrate enters the S1-pocket of thrombin.</a:t>
            </a:r>
          </a:p>
          <a:p>
            <a:pPr algn="just"/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Step-2</a:t>
            </a:r>
            <a:r>
              <a:rPr kumimoji="1" lang="en-US" altLang="ja-JP" sz="2000" dirty="0" smtClean="0"/>
              <a:t>: ArgP1 forms hydroge</a:t>
            </a:r>
            <a:r>
              <a:rPr lang="en-US" altLang="ja-JP" sz="2000" dirty="0" smtClean="0"/>
              <a:t>n bonds with Asp189 of thrombin.</a:t>
            </a:r>
            <a:endParaRPr kumimoji="1" lang="en-US" altLang="ja-JP" sz="2000" dirty="0" smtClean="0"/>
          </a:p>
          <a:p>
            <a:pPr algn="just"/>
            <a:endParaRPr lang="en-US" altLang="ja-JP" sz="2000" b="1" dirty="0" smtClean="0"/>
          </a:p>
          <a:p>
            <a:pPr algn="just"/>
            <a:r>
              <a:rPr kumimoji="1" lang="en-US" altLang="ja-JP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Step-1, ArgP1 </a:t>
            </a:r>
            <a:r>
              <a:rPr lang="en-US" altLang="ja-JP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kumimoji="1" lang="en-US" altLang="ja-JP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substrate could not interact with Asp189 of thrombin!</a:t>
            </a:r>
            <a:endParaRPr kumimoji="1" lang="en-US" altLang="ja-JP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2108360" y="2813715"/>
            <a:ext cx="484632" cy="360040"/>
          </a:xfrm>
          <a:prstGeom prst="downArrow">
            <a:avLst>
              <a:gd name="adj1" fmla="val 29036"/>
              <a:gd name="adj2" fmla="val 50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64346" y="3645024"/>
            <a:ext cx="79739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Step-2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直線矢印コネクタ 20"/>
          <p:cNvCxnSpPr>
            <a:stCxn id="20" idx="1"/>
          </p:cNvCxnSpPr>
          <p:nvPr/>
        </p:nvCxnSpPr>
        <p:spPr>
          <a:xfrm flipH="1">
            <a:off x="6912218" y="3829690"/>
            <a:ext cx="1152128" cy="8954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68144" y="3645024"/>
            <a:ext cx="79739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Step-1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直線矢印コネクタ 23"/>
          <p:cNvCxnSpPr>
            <a:stCxn id="23" idx="2"/>
          </p:cNvCxnSpPr>
          <p:nvPr/>
        </p:nvCxnSpPr>
        <p:spPr>
          <a:xfrm flipH="1">
            <a:off x="5652120" y="4014356"/>
            <a:ext cx="614723" cy="21509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499992" y="3645024"/>
            <a:ext cx="88998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Asp189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40152" y="1556792"/>
            <a:ext cx="75264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ArgP1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flipH="1">
            <a:off x="5796136" y="1916832"/>
            <a:ext cx="36004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4932040" y="3284984"/>
            <a:ext cx="216024" cy="360040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302839"/>
            <a:ext cx="8631021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Relocation of water molecules is a “time -consuming” process.</a:t>
            </a:r>
            <a:endParaRPr kumimoji="1" lang="ja-JP" altLang="en-US" sz="3200" b="1" i="1" dirty="0"/>
          </a:p>
        </p:txBody>
      </p:sp>
      <p:pic>
        <p:nvPicPr>
          <p:cNvPr id="6" name="図 5" descr="EC_ThrNa_aPRn_0ns.b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4" y="3035278"/>
            <a:ext cx="3243079" cy="2337821"/>
          </a:xfrm>
          <a:prstGeom prst="rect">
            <a:avLst/>
          </a:prstGeom>
        </p:spPr>
      </p:pic>
      <p:pic>
        <p:nvPicPr>
          <p:cNvPr id="7" name="図 6" descr="EC_ThrNa_aPRn_233ns.bm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1089" y="3035278"/>
            <a:ext cx="3243079" cy="2337821"/>
          </a:xfrm>
          <a:prstGeom prst="rect">
            <a:avLst/>
          </a:prstGeom>
        </p:spPr>
      </p:pic>
      <p:pic>
        <p:nvPicPr>
          <p:cNvPr id="8" name="図 7" descr="EC_ThrNa_aPRn_359ns.bm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035278"/>
            <a:ext cx="3243079" cy="233782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411760" y="2987660"/>
            <a:ext cx="1289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Step-1</a:t>
            </a:r>
          </a:p>
          <a:p>
            <a:pPr algn="ctr"/>
            <a:r>
              <a:rPr kumimoji="1" lang="en-US" altLang="ja-JP" sz="2800" b="1" dirty="0" smtClean="0"/>
              <a:t>@25 ns</a:t>
            </a:r>
            <a:endParaRPr kumimoji="1"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36096" y="2987660"/>
            <a:ext cx="1471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Step-2</a:t>
            </a:r>
          </a:p>
          <a:p>
            <a:pPr algn="ctr"/>
            <a:r>
              <a:rPr kumimoji="1" lang="en-US" altLang="ja-JP" sz="2800" b="1" dirty="0" smtClean="0"/>
              <a:t>@233 ns</a:t>
            </a:r>
            <a:endParaRPr kumimoji="1" lang="ja-JP" altLang="en-US" sz="2800" b="1" dirty="0"/>
          </a:p>
        </p:txBody>
      </p:sp>
      <p:sp>
        <p:nvSpPr>
          <p:cNvPr id="11" name="右矢印 10"/>
          <p:cNvSpPr/>
          <p:nvPr/>
        </p:nvSpPr>
        <p:spPr>
          <a:xfrm>
            <a:off x="2699792" y="4073207"/>
            <a:ext cx="792088" cy="360040"/>
          </a:xfrm>
          <a:prstGeom prst="rightArrow">
            <a:avLst>
              <a:gd name="adj1" fmla="val 27915"/>
              <a:gd name="adj2" fmla="val 9416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5724128" y="4065703"/>
            <a:ext cx="792088" cy="360040"/>
          </a:xfrm>
          <a:prstGeom prst="rightArrow">
            <a:avLst>
              <a:gd name="adj1" fmla="val 27915"/>
              <a:gd name="adj2" fmla="val 9416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16200000">
            <a:off x="7144410" y="2204746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16200000">
            <a:off x="7478385" y="2377262"/>
            <a:ext cx="216024" cy="1440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 rot="5400000">
            <a:off x="7668344" y="2204747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 rot="5400000">
            <a:off x="7622401" y="2392271"/>
            <a:ext cx="216024" cy="14401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 rot="4092343">
            <a:off x="615110" y="2138840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4092343">
            <a:off x="585531" y="2396355"/>
            <a:ext cx="216024" cy="1440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9256008">
            <a:off x="2111304" y="2145162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9256008">
            <a:off x="2166081" y="2157320"/>
            <a:ext cx="216024" cy="14401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461400" y="220804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Courier New" pitchFamily="49" charset="0"/>
                <a:cs typeface="Courier New" pitchFamily="49" charset="0"/>
              </a:rPr>
              <a:t>+</a:t>
            </a:r>
            <a:endParaRPr lang="ja-JP" altLang="en-US" dirty="0"/>
          </a:p>
        </p:txBody>
      </p:sp>
      <p:sp>
        <p:nvSpPr>
          <p:cNvPr id="26" name="円/楕円 25"/>
          <p:cNvSpPr/>
          <p:nvPr/>
        </p:nvSpPr>
        <p:spPr>
          <a:xfrm rot="16200000">
            <a:off x="4139952" y="2132739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 rot="16200000">
            <a:off x="4473927" y="2305255"/>
            <a:ext cx="216024" cy="1440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 rot="2377145">
            <a:off x="5033722" y="2132740"/>
            <a:ext cx="513995" cy="504056"/>
            <a:chOff x="4869971" y="1484785"/>
            <a:chExt cx="513995" cy="504056"/>
          </a:xfrm>
        </p:grpSpPr>
        <p:sp>
          <p:nvSpPr>
            <p:cNvPr id="28" name="円/楕円 27"/>
            <p:cNvSpPr/>
            <p:nvPr/>
          </p:nvSpPr>
          <p:spPr>
            <a:xfrm rot="5400000">
              <a:off x="4879910" y="1484785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 rot="5400000">
              <a:off x="4833967" y="1672309"/>
              <a:ext cx="216024" cy="14401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 rot="8281300">
            <a:off x="4702716" y="2482761"/>
            <a:ext cx="368424" cy="288032"/>
            <a:chOff x="3347864" y="5229200"/>
            <a:chExt cx="368424" cy="288032"/>
          </a:xfrm>
        </p:grpSpPr>
        <p:sp>
          <p:nvSpPr>
            <p:cNvPr id="31" name="円/楕円 30"/>
            <p:cNvSpPr/>
            <p:nvPr/>
          </p:nvSpPr>
          <p:spPr>
            <a:xfrm>
              <a:off x="3419872" y="5229200"/>
              <a:ext cx="216024" cy="21602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347864" y="5364832"/>
              <a:ext cx="152400" cy="152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563888" y="5364832"/>
              <a:ext cx="152400" cy="152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 rot="19108601">
            <a:off x="4621176" y="2146657"/>
            <a:ext cx="368424" cy="288032"/>
            <a:chOff x="3347864" y="5229200"/>
            <a:chExt cx="368424" cy="288032"/>
          </a:xfrm>
        </p:grpSpPr>
        <p:sp>
          <p:nvSpPr>
            <p:cNvPr id="36" name="円/楕円 35"/>
            <p:cNvSpPr/>
            <p:nvPr/>
          </p:nvSpPr>
          <p:spPr>
            <a:xfrm>
              <a:off x="3419872" y="5229200"/>
              <a:ext cx="216024" cy="21602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3347864" y="5364832"/>
              <a:ext cx="152400" cy="152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3563888" y="5364832"/>
              <a:ext cx="152400" cy="152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 rot="7988071">
            <a:off x="4688444" y="1852403"/>
            <a:ext cx="368424" cy="288032"/>
            <a:chOff x="3347864" y="5229200"/>
            <a:chExt cx="368424" cy="288032"/>
          </a:xfrm>
        </p:grpSpPr>
        <p:sp>
          <p:nvSpPr>
            <p:cNvPr id="40" name="円/楕円 39"/>
            <p:cNvSpPr/>
            <p:nvPr/>
          </p:nvSpPr>
          <p:spPr>
            <a:xfrm>
              <a:off x="3419872" y="5229200"/>
              <a:ext cx="216024" cy="21602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347864" y="5364832"/>
              <a:ext cx="152400" cy="152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3563888" y="5364832"/>
              <a:ext cx="152400" cy="152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307255" y="5435932"/>
            <a:ext cx="88036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Asp189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267744" y="5219908"/>
            <a:ext cx="73937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ArgP1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H="1" flipV="1">
            <a:off x="2339752" y="4787860"/>
            <a:ext cx="144016" cy="43204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811311" y="5075892"/>
            <a:ext cx="216024" cy="360040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5076056" y="5003884"/>
            <a:ext cx="7603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Water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H="1" flipV="1">
            <a:off x="4788024" y="4499828"/>
            <a:ext cx="504056" cy="504056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302839"/>
            <a:ext cx="8631021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Assumed difficulty for MC/MD simulation</a:t>
            </a:r>
            <a:endParaRPr kumimoji="1" lang="ja-JP" altLang="en-US" sz="3200" b="1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124744"/>
            <a:ext cx="86409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Protein-substrate association is “time-consuming”, </a:t>
            </a:r>
            <a:r>
              <a:rPr lang="en-US" altLang="ja-JP" sz="2400" b="1" dirty="0" smtClean="0"/>
              <a:t>so that </a:t>
            </a:r>
            <a:r>
              <a:rPr kumimoji="1" lang="en-US" altLang="ja-JP" sz="2400" b="1" dirty="0" smtClean="0"/>
              <a:t>We have to accelerate protein-reactant association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 trick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en-US" altLang="ja-JP" sz="1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altLang="ja-JP" sz="2400" b="1" dirty="0" smtClean="0"/>
              <a:t>Then, we must pay much attention to reproduce </a:t>
            </a:r>
            <a:r>
              <a:rPr lang="en-US" altLang="ja-JP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2400" b="1" dirty="0" smtClean="0"/>
              <a:t>protein-substrate association.</a:t>
            </a:r>
          </a:p>
          <a:p>
            <a:pPr algn="just"/>
            <a:endParaRPr lang="en-US" altLang="ja-JP" sz="1200" b="1" i="1" dirty="0" smtClean="0">
              <a:solidFill>
                <a:srgbClr val="002060"/>
              </a:solidFill>
            </a:endParaRPr>
          </a:p>
          <a:p>
            <a:pPr algn="just"/>
            <a:r>
              <a:rPr lang="en-US" altLang="ja-JP" sz="2400" b="1" i="1" dirty="0" smtClean="0"/>
              <a:t>However, protein-substrate association mechanism is </a:t>
            </a:r>
            <a:r>
              <a:rPr lang="en-US" altLang="ja-JP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elusive at the atomic level</a:t>
            </a:r>
            <a:r>
              <a:rPr lang="en-US" altLang="ja-JP" sz="2400" b="1" i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kumimoji="1" lang="en-US" altLang="ja-JP" sz="1200" b="1" dirty="0" smtClean="0">
              <a:solidFill>
                <a:srgbClr val="002060"/>
              </a:solidFill>
            </a:endParaRPr>
          </a:p>
          <a:p>
            <a:pPr algn="just"/>
            <a:endParaRPr kumimoji="1" lang="en-US" altLang="ja-JP" sz="1200" b="1" dirty="0" smtClean="0">
              <a:solidFill>
                <a:srgbClr val="002060"/>
              </a:solidFill>
            </a:endParaRPr>
          </a:p>
          <a:p>
            <a:pPr algn="just"/>
            <a:endParaRPr kumimoji="1" lang="en-US" altLang="ja-JP" sz="1200" b="1" dirty="0" smtClean="0">
              <a:solidFill>
                <a:srgbClr val="002060"/>
              </a:solidFill>
            </a:endParaRPr>
          </a:p>
          <a:p>
            <a:pPr algn="just"/>
            <a:r>
              <a:rPr kumimoji="1" lang="en-US" altLang="ja-JP" sz="2800" b="1" dirty="0" smtClean="0"/>
              <a:t>Therefore, we have to clarify </a:t>
            </a:r>
            <a:r>
              <a:rPr kumimoji="1" lang="en-US" altLang="ja-JP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natural </a:t>
            </a:r>
            <a:r>
              <a:rPr lang="en-US" altLang="ja-JP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protein-substrate association</a:t>
            </a:r>
            <a:r>
              <a:rPr lang="en-US" altLang="ja-JP" sz="2800" b="1" dirty="0" smtClean="0"/>
              <a:t> to</a:t>
            </a:r>
            <a:r>
              <a:rPr kumimoji="1" lang="en-US" altLang="ja-JP" sz="2800" b="1" dirty="0" smtClean="0"/>
              <a:t> circumvent a risk of anomalous simulations.</a:t>
            </a:r>
          </a:p>
          <a:p>
            <a:pPr algn="just"/>
            <a:endParaRPr lang="en-US" altLang="ja-JP" sz="1000" b="1" dirty="0" smtClean="0">
              <a:solidFill>
                <a:srgbClr val="002060"/>
              </a:solidFill>
            </a:endParaRPr>
          </a:p>
          <a:p>
            <a:pPr marL="268288" indent="-88900" algn="just"/>
            <a:r>
              <a:rPr lang="en-US" altLang="ja-JP" sz="2000" b="1" baseline="30000" dirty="0" smtClean="0"/>
              <a:t>*</a:t>
            </a:r>
            <a:r>
              <a:rPr lang="en-US" altLang="ja-JP" sz="2000" b="1" dirty="0" smtClean="0"/>
              <a:t>In particular, enzymatic polymerization reaction is one of the most complicated case, because “substrate” is different in each polymerization stage.</a:t>
            </a:r>
            <a:endParaRPr lang="ja-JP" altLang="en-US" sz="2000" b="1" dirty="0" smtClean="0"/>
          </a:p>
        </p:txBody>
      </p:sp>
      <p:sp>
        <p:nvSpPr>
          <p:cNvPr id="7" name="下矢印 6"/>
          <p:cNvSpPr/>
          <p:nvPr/>
        </p:nvSpPr>
        <p:spPr>
          <a:xfrm>
            <a:off x="4199586" y="3573016"/>
            <a:ext cx="720080" cy="576064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435183" y="322252"/>
            <a:ext cx="2273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613" y="1591649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Molecular Recognition</a:t>
            </a:r>
          </a:p>
          <a:p>
            <a:pPr marL="514350" indent="-514350">
              <a:buAutoNum type="arabicPeriod"/>
            </a:pPr>
            <a:r>
              <a:rPr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Case Studies of Thrombin</a:t>
            </a:r>
          </a:p>
          <a:p>
            <a:pPr marL="514350" indent="-514350">
              <a:buFontTx/>
              <a:buAutoNum type="arabicPeriod"/>
            </a:pPr>
            <a:r>
              <a:rPr kumimoji="1"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On-going Project</a:t>
            </a:r>
          </a:p>
          <a:p>
            <a:pPr marL="514350" indent="-514350">
              <a:buFontTx/>
              <a:buAutoNum type="arabicPeriod"/>
            </a:pPr>
            <a:r>
              <a:rPr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Commitment to CALB polymerization study</a:t>
            </a:r>
            <a:endParaRPr lang="ja-JP" altLang="en-US" sz="36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AutoNum type="arabicPeriod"/>
            </a:pPr>
            <a:endParaRPr kumimoji="1" lang="ja-JP" altLang="en-US" sz="36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435183" y="322252"/>
            <a:ext cx="2273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613" y="1591649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Introduction of Molecular Recognition</a:t>
            </a:r>
          </a:p>
          <a:p>
            <a:pPr marL="514350" indent="-514350">
              <a:buAutoNum type="arabicPeriod"/>
            </a:pPr>
            <a:r>
              <a:rPr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Case Studies of Thrombin</a:t>
            </a:r>
          </a:p>
          <a:p>
            <a:pPr marL="514350" indent="-514350">
              <a:buAutoNum type="arabicPeriod"/>
            </a:pPr>
            <a:r>
              <a:rPr kumimoji="1"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On-going Project</a:t>
            </a:r>
          </a:p>
          <a:p>
            <a:pPr marL="514350" indent="-514350">
              <a:buFontTx/>
              <a:buAutoNum type="arabicPeriod"/>
            </a:pPr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 to CALB polymerization study</a:t>
            </a:r>
            <a:endParaRPr lang="ja-JP" alt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kumimoji="1" lang="ja-JP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169155" y="6429483"/>
            <a:ext cx="364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The panel is gifted from Dr. Barberot.</a:t>
            </a:r>
            <a:endParaRPr kumimoji="1" lang="ja-JP" altLang="en-US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02839"/>
            <a:ext cx="8631021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/>
              <a:t>Candida </a:t>
            </a:r>
            <a:r>
              <a:rPr lang="en-US" altLang="ja-JP" sz="3200" b="1" i="1" dirty="0" err="1" smtClean="0"/>
              <a:t>Antartica</a:t>
            </a:r>
            <a:r>
              <a:rPr lang="en-US" altLang="ja-JP" sz="3200" b="1" i="1" dirty="0" smtClean="0"/>
              <a:t> Lipase B (CALB) synthesizes poly (</a:t>
            </a:r>
            <a:r>
              <a:rPr lang="en-US" altLang="ja-JP" sz="3200" b="1" i="1" dirty="0" smtClean="0">
                <a:latin typeface="Symbol" pitchFamily="18" charset="2"/>
              </a:rPr>
              <a:t>b</a:t>
            </a:r>
            <a:r>
              <a:rPr lang="en-US" altLang="ja-JP" sz="3200" b="1" i="1" dirty="0" smtClean="0"/>
              <a:t>-</a:t>
            </a:r>
            <a:r>
              <a:rPr lang="en-US" altLang="ja-JP" sz="3200" b="1" i="1" dirty="0" err="1" smtClean="0"/>
              <a:t>alanine</a:t>
            </a:r>
            <a:r>
              <a:rPr lang="en-US" altLang="ja-JP" sz="3200" b="1" i="1" dirty="0" smtClean="0"/>
              <a:t>) from </a:t>
            </a:r>
            <a:r>
              <a:rPr lang="en-US" altLang="ja-JP" sz="3200" b="1" i="1" dirty="0" smtClean="0">
                <a:latin typeface="Symbol" pitchFamily="18" charset="2"/>
              </a:rPr>
              <a:t>b</a:t>
            </a:r>
            <a:r>
              <a:rPr lang="en-US" altLang="ja-JP" sz="3200" b="1" i="1" dirty="0" smtClean="0"/>
              <a:t>-</a:t>
            </a:r>
            <a:r>
              <a:rPr lang="en-US" altLang="ja-JP" sz="3200" b="1" i="1" dirty="0" err="1" smtClean="0"/>
              <a:t>lactam</a:t>
            </a:r>
            <a:endParaRPr kumimoji="1" lang="ja-JP" altLang="en-US" sz="3200" b="1" dirty="0"/>
          </a:p>
        </p:txBody>
      </p:sp>
      <p:pic>
        <p:nvPicPr>
          <p:cNvPr id="10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67745" y="1700808"/>
            <a:ext cx="4568756" cy="4227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302839"/>
            <a:ext cx="8631021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How does CALB-</a:t>
            </a:r>
            <a:r>
              <a:rPr lang="en-US" altLang="ja-JP" sz="3200" b="1" i="1" dirty="0" smtClean="0">
                <a:latin typeface="Symbol" pitchFamily="18" charset="2"/>
              </a:rPr>
              <a:t>b</a:t>
            </a:r>
            <a:r>
              <a:rPr lang="en-US" altLang="ja-JP" sz="3200" b="1" i="1" dirty="0" smtClean="0"/>
              <a:t>-</a:t>
            </a:r>
            <a:r>
              <a:rPr lang="en-US" altLang="ja-JP" sz="3200" b="1" i="1" dirty="0" err="1" smtClean="0"/>
              <a:t>lactam</a:t>
            </a:r>
            <a:r>
              <a:rPr lang="en-US" altLang="ja-JP" sz="3200" b="1" i="1" dirty="0" smtClean="0"/>
              <a:t> association change following polymerization? </a:t>
            </a:r>
            <a:endParaRPr kumimoji="1" lang="ja-JP" altLang="en-US" sz="3200" b="1" i="1" dirty="0"/>
          </a:p>
        </p:txBody>
      </p:sp>
      <p:sp>
        <p:nvSpPr>
          <p:cNvPr id="6" name="パイ 5"/>
          <p:cNvSpPr/>
          <p:nvPr/>
        </p:nvSpPr>
        <p:spPr>
          <a:xfrm rot="850417">
            <a:off x="547137" y="2731675"/>
            <a:ext cx="1944216" cy="1944216"/>
          </a:xfrm>
          <a:prstGeom prst="pie">
            <a:avLst>
              <a:gd name="adj1" fmla="val 2380934"/>
              <a:gd name="adj2" fmla="val 1930721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" name="グループ化 15"/>
          <p:cNvGrpSpPr/>
          <p:nvPr/>
        </p:nvGrpSpPr>
        <p:grpSpPr>
          <a:xfrm rot="381209">
            <a:off x="1818114" y="3568323"/>
            <a:ext cx="484179" cy="181224"/>
            <a:chOff x="4552122" y="1988840"/>
            <a:chExt cx="1950402" cy="730019"/>
          </a:xfrm>
        </p:grpSpPr>
        <p:cxnSp>
          <p:nvCxnSpPr>
            <p:cNvPr id="12" name="直線コネクタ 11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/>
          <p:cNvSpPr txBox="1"/>
          <p:nvPr/>
        </p:nvSpPr>
        <p:spPr>
          <a:xfrm>
            <a:off x="912073" y="350273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</a:t>
            </a:r>
            <a:r>
              <a:rPr kumimoji="1" lang="en-US" altLang="ja-JP" baseline="30000" dirty="0" smtClean="0"/>
              <a:t>105</a:t>
            </a:r>
            <a:r>
              <a:rPr kumimoji="1" lang="en-US" altLang="ja-JP" dirty="0" smtClean="0"/>
              <a:t>-O-</a:t>
            </a:r>
            <a:endParaRPr kumimoji="1" lang="ja-JP" altLang="en-US" dirty="0"/>
          </a:p>
        </p:txBody>
      </p:sp>
      <p:grpSp>
        <p:nvGrpSpPr>
          <p:cNvPr id="3" name="グループ化 10"/>
          <p:cNvGrpSpPr/>
          <p:nvPr/>
        </p:nvGrpSpPr>
        <p:grpSpPr>
          <a:xfrm rot="7166093">
            <a:off x="2367557" y="4454505"/>
            <a:ext cx="484179" cy="181224"/>
            <a:chOff x="4552122" y="1988840"/>
            <a:chExt cx="1950402" cy="730019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755576" y="1700808"/>
            <a:ext cx="1464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err="1" smtClean="0"/>
              <a:t>dimer</a:t>
            </a:r>
            <a:r>
              <a:rPr lang="en-US" altLang="ja-JP" sz="2400" b="1" dirty="0" smtClean="0"/>
              <a:t> </a:t>
            </a:r>
          </a:p>
          <a:p>
            <a:pPr algn="ctr"/>
            <a:r>
              <a:rPr lang="en-US" altLang="ja-JP" sz="2400" b="1" dirty="0" smtClean="0"/>
              <a:t>formation</a:t>
            </a:r>
            <a:endParaRPr kumimoji="1" lang="ja-JP" altLang="en-US" sz="2400" b="1" dirty="0"/>
          </a:p>
        </p:txBody>
      </p:sp>
      <p:sp>
        <p:nvSpPr>
          <p:cNvPr id="20" name="パイ 19"/>
          <p:cNvSpPr/>
          <p:nvPr/>
        </p:nvSpPr>
        <p:spPr>
          <a:xfrm rot="850417">
            <a:off x="3340279" y="2785165"/>
            <a:ext cx="1944216" cy="1944216"/>
          </a:xfrm>
          <a:prstGeom prst="pie">
            <a:avLst>
              <a:gd name="adj1" fmla="val 2380934"/>
              <a:gd name="adj2" fmla="val 1930721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5" name="グループ化 20"/>
          <p:cNvGrpSpPr/>
          <p:nvPr/>
        </p:nvGrpSpPr>
        <p:grpSpPr>
          <a:xfrm rot="381209">
            <a:off x="4611256" y="3625161"/>
            <a:ext cx="484179" cy="181224"/>
            <a:chOff x="4552122" y="1988840"/>
            <a:chExt cx="1950402" cy="730019"/>
          </a:xfrm>
        </p:grpSpPr>
        <p:cxnSp>
          <p:nvCxnSpPr>
            <p:cNvPr id="22" name="直線コネクタ 21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3705215" y="355957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</a:t>
            </a:r>
            <a:r>
              <a:rPr kumimoji="1" lang="en-US" altLang="ja-JP" baseline="30000" dirty="0" smtClean="0"/>
              <a:t>105</a:t>
            </a:r>
            <a:r>
              <a:rPr kumimoji="1" lang="en-US" altLang="ja-JP" dirty="0" smtClean="0"/>
              <a:t>-O-</a:t>
            </a:r>
            <a:endParaRPr kumimoji="1" lang="ja-JP" altLang="en-US" dirty="0"/>
          </a:p>
        </p:txBody>
      </p:sp>
      <p:grpSp>
        <p:nvGrpSpPr>
          <p:cNvPr id="7" name="グループ化 25"/>
          <p:cNvGrpSpPr/>
          <p:nvPr/>
        </p:nvGrpSpPr>
        <p:grpSpPr>
          <a:xfrm rot="5877281">
            <a:off x="4885201" y="3818534"/>
            <a:ext cx="484179" cy="181224"/>
            <a:chOff x="4552122" y="1988840"/>
            <a:chExt cx="1950402" cy="730019"/>
          </a:xfrm>
        </p:grpSpPr>
        <p:cxnSp>
          <p:nvCxnSpPr>
            <p:cNvPr id="27" name="直線コネクタ 26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39"/>
          <p:cNvGrpSpPr/>
          <p:nvPr/>
        </p:nvGrpSpPr>
        <p:grpSpPr>
          <a:xfrm rot="7415330">
            <a:off x="5157056" y="4594949"/>
            <a:ext cx="484179" cy="181224"/>
            <a:chOff x="4552122" y="1988840"/>
            <a:chExt cx="1950402" cy="730019"/>
          </a:xfrm>
        </p:grpSpPr>
        <p:cxnSp>
          <p:nvCxnSpPr>
            <p:cNvPr id="41" name="直線コネクタ 40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3533548" y="1718390"/>
            <a:ext cx="1464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err="1" smtClean="0"/>
              <a:t>trimer</a:t>
            </a:r>
            <a:r>
              <a:rPr lang="en-US" altLang="ja-JP" sz="2400" b="1" dirty="0" smtClean="0"/>
              <a:t> </a:t>
            </a:r>
          </a:p>
          <a:p>
            <a:pPr algn="ctr"/>
            <a:r>
              <a:rPr lang="en-US" altLang="ja-JP" sz="2400" b="1" dirty="0" smtClean="0"/>
              <a:t>formation</a:t>
            </a:r>
            <a:endParaRPr kumimoji="1" lang="ja-JP" altLang="en-US" sz="2400" b="1" dirty="0"/>
          </a:p>
        </p:txBody>
      </p:sp>
      <p:sp>
        <p:nvSpPr>
          <p:cNvPr id="45" name="パイ 44"/>
          <p:cNvSpPr/>
          <p:nvPr/>
        </p:nvSpPr>
        <p:spPr>
          <a:xfrm rot="850417">
            <a:off x="6307777" y="2785165"/>
            <a:ext cx="1944216" cy="1944216"/>
          </a:xfrm>
          <a:prstGeom prst="pie">
            <a:avLst>
              <a:gd name="adj1" fmla="val 2380934"/>
              <a:gd name="adj2" fmla="val 1930721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9" name="グループ化 45"/>
          <p:cNvGrpSpPr/>
          <p:nvPr/>
        </p:nvGrpSpPr>
        <p:grpSpPr>
          <a:xfrm rot="381209">
            <a:off x="7578754" y="3625161"/>
            <a:ext cx="484179" cy="181224"/>
            <a:chOff x="4552122" y="1988840"/>
            <a:chExt cx="1950402" cy="730019"/>
          </a:xfrm>
        </p:grpSpPr>
        <p:cxnSp>
          <p:nvCxnSpPr>
            <p:cNvPr id="47" name="直線コネクタ 46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/>
          <p:cNvSpPr txBox="1"/>
          <p:nvPr/>
        </p:nvSpPr>
        <p:spPr>
          <a:xfrm>
            <a:off x="6672713" y="355957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</a:t>
            </a:r>
            <a:r>
              <a:rPr kumimoji="1" lang="en-US" altLang="ja-JP" baseline="30000" dirty="0" smtClean="0"/>
              <a:t>105</a:t>
            </a:r>
            <a:r>
              <a:rPr kumimoji="1" lang="en-US" altLang="ja-JP" dirty="0" smtClean="0"/>
              <a:t>-O-</a:t>
            </a:r>
            <a:endParaRPr kumimoji="1" lang="ja-JP" altLang="en-US" dirty="0"/>
          </a:p>
        </p:txBody>
      </p:sp>
      <p:grpSp>
        <p:nvGrpSpPr>
          <p:cNvPr id="11" name="グループ化 50"/>
          <p:cNvGrpSpPr/>
          <p:nvPr/>
        </p:nvGrpSpPr>
        <p:grpSpPr>
          <a:xfrm rot="7015841">
            <a:off x="7775872" y="3823110"/>
            <a:ext cx="484179" cy="181224"/>
            <a:chOff x="4552122" y="1988840"/>
            <a:chExt cx="1950402" cy="730019"/>
          </a:xfrm>
        </p:grpSpPr>
        <p:cxnSp>
          <p:nvCxnSpPr>
            <p:cNvPr id="52" name="直線コネクタ 51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54"/>
          <p:cNvGrpSpPr/>
          <p:nvPr/>
        </p:nvGrpSpPr>
        <p:grpSpPr>
          <a:xfrm rot="8418413">
            <a:off x="7958441" y="4639500"/>
            <a:ext cx="484179" cy="181224"/>
            <a:chOff x="4552122" y="1988840"/>
            <a:chExt cx="1950402" cy="730019"/>
          </a:xfrm>
        </p:grpSpPr>
        <p:cxnSp>
          <p:nvCxnSpPr>
            <p:cNvPr id="56" name="直線コネクタ 55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テキスト ボックス 58"/>
          <p:cNvSpPr txBox="1"/>
          <p:nvPr/>
        </p:nvSpPr>
        <p:spPr>
          <a:xfrm>
            <a:off x="6564072" y="1718390"/>
            <a:ext cx="1464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tetramer </a:t>
            </a:r>
          </a:p>
          <a:p>
            <a:pPr algn="ctr"/>
            <a:r>
              <a:rPr lang="en-US" altLang="ja-JP" sz="2400" b="1" dirty="0" smtClean="0"/>
              <a:t>formation</a:t>
            </a:r>
            <a:endParaRPr kumimoji="1" lang="ja-JP" altLang="en-US" sz="2400" b="1" dirty="0"/>
          </a:p>
        </p:txBody>
      </p:sp>
      <p:grpSp>
        <p:nvGrpSpPr>
          <p:cNvPr id="21" name="グループ化 59"/>
          <p:cNvGrpSpPr/>
          <p:nvPr/>
        </p:nvGrpSpPr>
        <p:grpSpPr>
          <a:xfrm rot="13182344">
            <a:off x="7973591" y="4150643"/>
            <a:ext cx="484179" cy="181224"/>
            <a:chOff x="4552122" y="1988840"/>
            <a:chExt cx="1950402" cy="730019"/>
          </a:xfrm>
        </p:grpSpPr>
        <p:cxnSp>
          <p:nvCxnSpPr>
            <p:cNvPr id="61" name="直線コネクタ 60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左矢印 63"/>
          <p:cNvSpPr/>
          <p:nvPr/>
        </p:nvSpPr>
        <p:spPr>
          <a:xfrm rot="2757889">
            <a:off x="1819387" y="3879992"/>
            <a:ext cx="770103" cy="504909"/>
          </a:xfrm>
          <a:prstGeom prst="lef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左矢印 68"/>
          <p:cNvSpPr/>
          <p:nvPr/>
        </p:nvSpPr>
        <p:spPr>
          <a:xfrm rot="2757889">
            <a:off x="4563808" y="4090200"/>
            <a:ext cx="765528" cy="301881"/>
          </a:xfrm>
          <a:prstGeom prst="leftArrow">
            <a:avLst>
              <a:gd name="adj1" fmla="val 50000"/>
              <a:gd name="adj2" fmla="val 9702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左矢印 69"/>
          <p:cNvSpPr/>
          <p:nvPr/>
        </p:nvSpPr>
        <p:spPr>
          <a:xfrm rot="2757889">
            <a:off x="7505201" y="4171293"/>
            <a:ext cx="765528" cy="220335"/>
          </a:xfrm>
          <a:prstGeom prst="leftArrow">
            <a:avLst>
              <a:gd name="adj1" fmla="val 23382"/>
              <a:gd name="adj2" fmla="val 130755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51521" y="5262299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Speculation: </a:t>
            </a:r>
            <a:r>
              <a:rPr lang="en-US" altLang="ja-JP" sz="2800" b="1" dirty="0" smtClean="0"/>
              <a:t>Longer polymer would be folded in the active site, thus preventing monomer access, and also water access. 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パイ 3"/>
          <p:cNvSpPr/>
          <p:nvPr/>
        </p:nvSpPr>
        <p:spPr>
          <a:xfrm rot="850417">
            <a:off x="5421150" y="2161481"/>
            <a:ext cx="1944216" cy="1944216"/>
          </a:xfrm>
          <a:prstGeom prst="pie">
            <a:avLst>
              <a:gd name="adj1" fmla="val 765360"/>
              <a:gd name="adj2" fmla="val 195803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 rot="381209">
            <a:off x="6692127" y="3001477"/>
            <a:ext cx="484179" cy="181224"/>
            <a:chOff x="4552122" y="1988840"/>
            <a:chExt cx="1950402" cy="730019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テキスト ボックス 8"/>
          <p:cNvSpPr txBox="1"/>
          <p:nvPr/>
        </p:nvSpPr>
        <p:spPr>
          <a:xfrm>
            <a:off x="5786086" y="293588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</a:t>
            </a:r>
            <a:r>
              <a:rPr kumimoji="1" lang="en-US" altLang="ja-JP" baseline="30000" dirty="0" smtClean="0"/>
              <a:t>105</a:t>
            </a:r>
            <a:r>
              <a:rPr kumimoji="1" lang="en-US" altLang="ja-JP" dirty="0" smtClean="0"/>
              <a:t>-O-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 rot="226608">
            <a:off x="7594419" y="3136822"/>
            <a:ext cx="484179" cy="181224"/>
            <a:chOff x="4552122" y="1988840"/>
            <a:chExt cx="1950402" cy="730019"/>
          </a:xfrm>
        </p:grpSpPr>
        <p:cxnSp>
          <p:nvCxnSpPr>
            <p:cNvPr id="11" name="直線コネクタ 10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 rot="846765" flipV="1">
            <a:off x="7132387" y="3097056"/>
            <a:ext cx="484179" cy="181224"/>
            <a:chOff x="4552122" y="1988840"/>
            <a:chExt cx="1950402" cy="730019"/>
          </a:xfrm>
        </p:grpSpPr>
        <p:cxnSp>
          <p:nvCxnSpPr>
            <p:cNvPr id="19" name="直線コネクタ 18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パイ 22"/>
          <p:cNvSpPr/>
          <p:nvPr/>
        </p:nvSpPr>
        <p:spPr>
          <a:xfrm rot="850417">
            <a:off x="1483241" y="2153081"/>
            <a:ext cx="1944216" cy="1944216"/>
          </a:xfrm>
          <a:prstGeom prst="pie">
            <a:avLst>
              <a:gd name="adj1" fmla="val 2380934"/>
              <a:gd name="adj2" fmla="val 1930721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 rot="381209">
            <a:off x="2754218" y="2993077"/>
            <a:ext cx="484179" cy="181224"/>
            <a:chOff x="4552122" y="1988840"/>
            <a:chExt cx="1950402" cy="730019"/>
          </a:xfrm>
        </p:grpSpPr>
        <p:cxnSp>
          <p:nvCxnSpPr>
            <p:cNvPr id="25" name="直線コネクタ 24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テキスト ボックス 27"/>
          <p:cNvSpPr txBox="1"/>
          <p:nvPr/>
        </p:nvSpPr>
        <p:spPr>
          <a:xfrm>
            <a:off x="1848177" y="292748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</a:t>
            </a:r>
            <a:r>
              <a:rPr kumimoji="1" lang="en-US" altLang="ja-JP" baseline="30000" dirty="0" smtClean="0"/>
              <a:t>105</a:t>
            </a:r>
            <a:r>
              <a:rPr kumimoji="1" lang="en-US" altLang="ja-JP" dirty="0" smtClean="0"/>
              <a:t>-O-</a:t>
            </a:r>
            <a:endParaRPr kumimoji="1"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 rot="7015841">
            <a:off x="2951336" y="3191026"/>
            <a:ext cx="484179" cy="181224"/>
            <a:chOff x="4552122" y="1988840"/>
            <a:chExt cx="1950402" cy="730019"/>
          </a:xfrm>
        </p:grpSpPr>
        <p:cxnSp>
          <p:nvCxnSpPr>
            <p:cNvPr id="30" name="直線コネクタ 29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/>
          <p:cNvGrpSpPr/>
          <p:nvPr/>
        </p:nvGrpSpPr>
        <p:grpSpPr>
          <a:xfrm rot="13182344">
            <a:off x="3149055" y="3518559"/>
            <a:ext cx="484179" cy="181224"/>
            <a:chOff x="4552122" y="1988840"/>
            <a:chExt cx="1950402" cy="730019"/>
          </a:xfrm>
        </p:grpSpPr>
        <p:cxnSp>
          <p:nvCxnSpPr>
            <p:cNvPr id="38" name="直線コネクタ 37"/>
            <p:cNvCxnSpPr/>
            <p:nvPr/>
          </p:nvCxnSpPr>
          <p:spPr>
            <a:xfrm flipV="1">
              <a:off x="4552122" y="1988840"/>
              <a:ext cx="72008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5782443" y="1998778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5172249" y="1988840"/>
              <a:ext cx="720081" cy="720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ボックス 41"/>
          <p:cNvSpPr txBox="1"/>
          <p:nvPr/>
        </p:nvSpPr>
        <p:spPr>
          <a:xfrm>
            <a:off x="251520" y="302839"/>
            <a:ext cx="8631021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Is there sufficient space in CALB’s active site? </a:t>
            </a:r>
            <a:endParaRPr kumimoji="1" lang="ja-JP" altLang="en-US" sz="3200" b="1" i="1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159" y="4377744"/>
            <a:ext cx="620262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テキスト ボックス 43"/>
          <p:cNvSpPr txBox="1"/>
          <p:nvPr/>
        </p:nvSpPr>
        <p:spPr>
          <a:xfrm>
            <a:off x="578599" y="4335487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Large</a:t>
            </a:r>
            <a:endParaRPr kumimoji="1" lang="ja-JP" altLang="en-US" sz="2400" b="1" i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716499" y="433548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Small</a:t>
            </a:r>
            <a:endParaRPr kumimoji="1" lang="ja-JP" altLang="en-US" sz="2400" b="1" i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778844" y="4705980"/>
            <a:ext cx="3584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Space in the active site</a:t>
            </a:r>
            <a:endParaRPr kumimoji="1" lang="ja-JP" altLang="en-US" sz="2800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159" y="1521592"/>
            <a:ext cx="620262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テキスト ボックス 47"/>
          <p:cNvSpPr txBox="1"/>
          <p:nvPr/>
        </p:nvSpPr>
        <p:spPr>
          <a:xfrm>
            <a:off x="467544" y="1479335"/>
            <a:ext cx="103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Folded</a:t>
            </a:r>
            <a:endParaRPr kumimoji="1" lang="ja-JP" altLang="en-US" sz="2400" b="1" i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716499" y="1570956"/>
            <a:ext cx="13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Extended</a:t>
            </a:r>
            <a:endParaRPr kumimoji="1" lang="ja-JP" altLang="en-US" sz="2400" b="1" i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035257" y="1033123"/>
            <a:ext cx="3064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Polymer conformer</a:t>
            </a:r>
            <a:endParaRPr kumimoji="1" lang="ja-JP" altLang="en-US" sz="2800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157980" y="2789328"/>
            <a:ext cx="622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/>
              <a:t>v.s</a:t>
            </a:r>
            <a:endParaRPr kumimoji="1" lang="ja-JP" altLang="en-US" sz="3200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51521" y="5427221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Speculation: </a:t>
            </a:r>
            <a:r>
              <a:rPr lang="en-US" altLang="ja-JP" sz="2800" b="1" dirty="0" smtClean="0"/>
              <a:t>Polymer’s conformer should be influenced by available space in the active site. 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9561" y="242645"/>
            <a:ext cx="8642919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b="1" i="1" dirty="0" smtClean="0"/>
              <a:t>How many </a:t>
            </a:r>
            <a:r>
              <a:rPr kumimoji="1" lang="en-US" altLang="ja-JP" sz="2800" b="1" i="1" dirty="0" smtClean="0">
                <a:latin typeface="Symbol" pitchFamily="18" charset="2"/>
              </a:rPr>
              <a:t>b</a:t>
            </a:r>
            <a:r>
              <a:rPr kumimoji="1" lang="en-US" altLang="ja-JP" sz="2800" b="1" i="1" dirty="0" smtClean="0"/>
              <a:t>-</a:t>
            </a:r>
            <a:r>
              <a:rPr kumimoji="1" lang="en-US" altLang="ja-JP" sz="2800" b="1" i="1" dirty="0" err="1" smtClean="0"/>
              <a:t>lactam</a:t>
            </a:r>
            <a:r>
              <a:rPr kumimoji="1" lang="en-US" altLang="ja-JP" sz="2800" b="1" i="1" dirty="0" smtClean="0"/>
              <a:t> and/or </a:t>
            </a:r>
            <a:r>
              <a:rPr kumimoji="1" lang="en-US" altLang="ja-JP" sz="2800" b="1" i="1" dirty="0" smtClean="0">
                <a:latin typeface="Symbol" pitchFamily="18" charset="2"/>
              </a:rPr>
              <a:t>b</a:t>
            </a:r>
            <a:r>
              <a:rPr kumimoji="1" lang="en-US" altLang="ja-JP" sz="2800" b="1" i="1" dirty="0" smtClean="0"/>
              <a:t>-</a:t>
            </a:r>
            <a:r>
              <a:rPr kumimoji="1" lang="en-US" altLang="ja-JP" sz="2800" b="1" i="1" dirty="0" err="1" smtClean="0"/>
              <a:t>alanine</a:t>
            </a:r>
            <a:r>
              <a:rPr kumimoji="1" lang="en-US" altLang="ja-JP" sz="2800" b="1" i="1" dirty="0" smtClean="0"/>
              <a:t> can reside in the active site of CAL-B?</a:t>
            </a:r>
            <a:endParaRPr kumimoji="1" lang="ja-JP" altLang="en-US" sz="2800" b="1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39599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dirty="0" smtClean="0"/>
              <a:t>As for </a:t>
            </a:r>
            <a:r>
              <a:rPr kumimoji="1" lang="en-US" altLang="ja-JP" sz="2400" b="1" dirty="0" smtClean="0">
                <a:latin typeface="Symbol" pitchFamily="18" charset="2"/>
              </a:rPr>
              <a:t>b</a:t>
            </a:r>
            <a:r>
              <a:rPr kumimoji="1" lang="en-US" altLang="ja-JP" sz="2400" b="1" dirty="0" smtClean="0"/>
              <a:t>-</a:t>
            </a:r>
            <a:r>
              <a:rPr kumimoji="1" lang="en-US" altLang="ja-JP" sz="2400" b="1" dirty="0" err="1" smtClean="0"/>
              <a:t>lactam</a:t>
            </a:r>
            <a:r>
              <a:rPr kumimoji="1" lang="en-US" altLang="ja-JP" sz="2400" b="1" dirty="0" smtClean="0"/>
              <a:t>,</a:t>
            </a:r>
            <a:r>
              <a:rPr lang="en-US" altLang="ja-JP" sz="2400" b="1" dirty="0" smtClean="0"/>
              <a:t> </a:t>
            </a:r>
            <a:r>
              <a:rPr lang="en-US" altLang="ja-JP" sz="2400" u="sng" dirty="0" smtClean="0"/>
              <a:t>11 molecules</a:t>
            </a:r>
            <a:r>
              <a:rPr lang="en-US" altLang="ja-JP" sz="2400" dirty="0" smtClean="0"/>
              <a:t> occupy the active site. There is sufficient space in the active site, so that it is possible that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 polymer is folded in the site.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1" y="5140349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kumimoji="1" lang="en-US" altLang="ja-JP" sz="2800" dirty="0" smtClean="0"/>
              <a:t>:</a:t>
            </a:r>
            <a:r>
              <a:rPr lang="en-US" altLang="ja-JP" sz="2800" dirty="0" smtClean="0"/>
              <a:t> What conformer does </a:t>
            </a:r>
            <a:r>
              <a:rPr lang="en-US" altLang="ja-JP" sz="2800" dirty="0" smtClean="0">
                <a:latin typeface="Symbol" pitchFamily="18" charset="2"/>
              </a:rPr>
              <a:t>b</a:t>
            </a:r>
            <a:r>
              <a:rPr lang="en-US" altLang="ja-JP" sz="2800" dirty="0" smtClean="0"/>
              <a:t>-</a:t>
            </a:r>
            <a:r>
              <a:rPr lang="en-US" altLang="ja-JP" sz="2800" dirty="0" err="1" smtClean="0"/>
              <a:t>alanine</a:t>
            </a:r>
            <a:r>
              <a:rPr lang="en-US" altLang="ja-JP" sz="2800" dirty="0" smtClean="0"/>
              <a:t> polymer assume in the active site? Furthermore, how does it influence following monomer access into the active site?</a:t>
            </a:r>
            <a:endParaRPr kumimoji="1" lang="ja-JP" altLang="en-US" sz="2800" dirty="0"/>
          </a:p>
        </p:txBody>
      </p:sp>
      <p:pic>
        <p:nvPicPr>
          <p:cNvPr id="9" name="図 8" descr="CALB_in_LAC-solve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2736304" cy="252077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563888" y="2773377"/>
            <a:ext cx="5227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Simulation setup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altLang="ja-JP" sz="2000" dirty="0" smtClean="0"/>
              <a:t>CALB solvated by c.a. 1500 </a:t>
            </a:r>
            <a:r>
              <a:rPr lang="en-US" altLang="ja-JP" sz="2000" dirty="0" smtClean="0">
                <a:latin typeface="Symbol" pitchFamily="18" charset="2"/>
              </a:rPr>
              <a:t>b</a:t>
            </a:r>
            <a:r>
              <a:rPr lang="en-US" altLang="ja-JP" sz="2000" dirty="0" smtClean="0"/>
              <a:t>-</a:t>
            </a:r>
            <a:r>
              <a:rPr lang="en-US" altLang="ja-JP" sz="2000" dirty="0" err="1" smtClean="0"/>
              <a:t>lactam</a:t>
            </a:r>
            <a:r>
              <a:rPr lang="en-US" altLang="ja-JP" sz="2000" dirty="0" smtClean="0"/>
              <a:t> molecules</a:t>
            </a:r>
            <a:endParaRPr kumimoji="1" lang="en-US" altLang="ja-JP" sz="20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kumimoji="1" lang="en-US" altLang="ja-JP" sz="2000" dirty="0" smtClean="0"/>
              <a:t>75 ns MD simulation under NPT condition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51920" y="387382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</a:t>
            </a:r>
            <a:r>
              <a:rPr lang="en-US" altLang="ja-JP" dirty="0" smtClean="0"/>
              <a:t>: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lactam</a:t>
            </a:r>
            <a:r>
              <a:rPr lang="en-US" altLang="ja-JP" dirty="0" smtClean="0"/>
              <a:t>; </a:t>
            </a:r>
            <a:r>
              <a:rPr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altLang="ja-JP" dirty="0" smtClean="0"/>
              <a:t>: catalytic serine: </a:t>
            </a:r>
            <a:r>
              <a:rPr lang="en-US" altLang="ja-JP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oxo</a:t>
            </a:r>
            <a:r>
              <a:rPr lang="en-US" altLang="ja-JP" dirty="0" smtClean="0"/>
              <a:t>-anion hole and catalytic histidine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9561" y="242645"/>
            <a:ext cx="8642919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1" dirty="0" smtClean="0"/>
              <a:t>Research plan for the next 2 months</a:t>
            </a:r>
            <a:endParaRPr kumimoji="1" lang="ja-JP" altLang="en-US" sz="2800" b="1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052736"/>
            <a:ext cx="8640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b="1" dirty="0" smtClean="0"/>
              <a:t>Purpose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800" dirty="0" smtClean="0"/>
              <a:t>Examine what conformers poly </a:t>
            </a:r>
            <a:r>
              <a:rPr lang="en-US" altLang="ja-JP" sz="2800" dirty="0" smtClean="0">
                <a:latin typeface="Symbol" pitchFamily="18" charset="2"/>
              </a:rPr>
              <a:t>b</a:t>
            </a:r>
            <a:r>
              <a:rPr lang="en-US" altLang="ja-JP" sz="2800" dirty="0" smtClean="0"/>
              <a:t>-</a:t>
            </a:r>
            <a:r>
              <a:rPr lang="en-US" altLang="ja-JP" sz="2800" dirty="0" err="1" smtClean="0"/>
              <a:t>alanine</a:t>
            </a:r>
            <a:r>
              <a:rPr lang="en-US" altLang="ja-JP" sz="2800" dirty="0" smtClean="0"/>
              <a:t> takes in CALB active site, assuming that a polymer elongation is just completed</a:t>
            </a:r>
          </a:p>
          <a:p>
            <a:pPr algn="just"/>
            <a:endParaRPr kumimoji="1" lang="en-US" altLang="ja-JP" sz="1000" dirty="0" smtClean="0"/>
          </a:p>
          <a:p>
            <a:pPr algn="just"/>
            <a:r>
              <a:rPr lang="en-US" altLang="ja-JP" sz="2800" b="1" dirty="0" smtClean="0"/>
              <a:t>Methods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800" dirty="0" smtClean="0"/>
              <a:t>Prepare CALB structures forming complex with a shorter polymers, i.e., </a:t>
            </a:r>
            <a:r>
              <a:rPr lang="en-US" altLang="ja-JP" sz="2800" dirty="0" err="1" smtClean="0"/>
              <a:t>dimer</a:t>
            </a:r>
            <a:r>
              <a:rPr lang="en-US" altLang="ja-JP" sz="2800" dirty="0" smtClean="0"/>
              <a:t> or </a:t>
            </a:r>
            <a:r>
              <a:rPr lang="en-US" altLang="ja-JP" sz="2800" dirty="0" err="1" smtClean="0"/>
              <a:t>trimer</a:t>
            </a:r>
            <a:r>
              <a:rPr lang="en-US" altLang="ja-JP" sz="2800" dirty="0" smtClean="0"/>
              <a:t>, and execute MD simulations</a:t>
            </a:r>
            <a:endParaRPr kumimoji="1" lang="en-US" altLang="ja-JP" sz="2800" dirty="0" smtClean="0"/>
          </a:p>
          <a:p>
            <a:pPr algn="just"/>
            <a:endParaRPr lang="en-US" altLang="ja-JP" sz="1000" dirty="0" smtClean="0"/>
          </a:p>
          <a:p>
            <a:pPr algn="just"/>
            <a:r>
              <a:rPr kumimoji="1" lang="en-US" altLang="ja-JP" sz="2800" b="1" dirty="0" smtClean="0"/>
              <a:t>Expected results</a:t>
            </a:r>
          </a:p>
          <a:p>
            <a:pPr algn="just"/>
            <a:r>
              <a:rPr lang="en-US" altLang="ja-JP" sz="2800" dirty="0" smtClean="0"/>
              <a:t>Both </a:t>
            </a:r>
            <a:r>
              <a:rPr lang="en-US" altLang="ja-JP" sz="2800" dirty="0" err="1" smtClean="0"/>
              <a:t>dimer</a:t>
            </a:r>
            <a:r>
              <a:rPr lang="en-US" altLang="ja-JP" sz="2800" dirty="0" smtClean="0"/>
              <a:t> and </a:t>
            </a:r>
            <a:r>
              <a:rPr lang="en-US" altLang="ja-JP" sz="2800" dirty="0" err="1" smtClean="0"/>
              <a:t>trimer</a:t>
            </a:r>
            <a:r>
              <a:rPr lang="en-US" altLang="ja-JP" sz="2800" dirty="0" smtClean="0"/>
              <a:t> could be stored stably in the active site, while the later should make more contacts with CALB than the former.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9561" y="242645"/>
            <a:ext cx="8642919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1" dirty="0" smtClean="0"/>
              <a:t>Suggested Research plan for the next 2 months</a:t>
            </a:r>
            <a:endParaRPr kumimoji="1" lang="ja-JP" altLang="en-US" sz="2800" b="1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340768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Arial" pitchFamily="34" charset="0"/>
              <a:buChar char="•"/>
            </a:pPr>
            <a:r>
              <a:rPr kumimoji="1" lang="en-US" altLang="ja-JP" sz="2400" b="1" dirty="0" smtClean="0"/>
              <a:t>Takayanagi-san </a:t>
            </a:r>
          </a:p>
          <a:p>
            <a:pPr marL="174625" indent="-174625" algn="just"/>
            <a:r>
              <a:rPr lang="en-US" altLang="ja-JP" sz="2400" dirty="0" smtClean="0">
                <a:sym typeface="Wingdings" pitchFamily="2" charset="2"/>
              </a:rPr>
              <a:t>	</a:t>
            </a:r>
            <a:r>
              <a:rPr kumimoji="1" lang="en-US" altLang="ja-JP" sz="2400" dirty="0" smtClean="0">
                <a:sym typeface="Wingdings" pitchFamily="2" charset="2"/>
              </a:rPr>
              <a:t> </a:t>
            </a:r>
            <a:r>
              <a:rPr kumimoji="1" lang="en-US" altLang="ja-JP" sz="2400" dirty="0" smtClean="0"/>
              <a:t>Dihedral angle parameters should be well considered because it haves influence on dynamics of polymer.</a:t>
            </a:r>
          </a:p>
          <a:p>
            <a:pPr marL="174625" indent="-174625" algn="just"/>
            <a:r>
              <a:rPr lang="en-US" altLang="ja-JP" sz="2400" dirty="0" smtClean="0"/>
              <a:t>	</a:t>
            </a:r>
            <a:r>
              <a:rPr lang="en-US" altLang="ja-JP" sz="2400" dirty="0" smtClean="0">
                <a:sym typeface="Wingdings" pitchFamily="2" charset="2"/>
              </a:rPr>
              <a:t> Actually, using GAFF is sometimes accused by reviewer.</a:t>
            </a:r>
          </a:p>
          <a:p>
            <a:pPr marL="174625" indent="-174625" algn="just"/>
            <a:r>
              <a:rPr lang="en-US" altLang="ja-JP" sz="2400" dirty="0" smtClean="0">
                <a:sym typeface="Wingdings" pitchFamily="2" charset="2"/>
              </a:rPr>
              <a:t>	 Higher energy barrier would retard conformational selection.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kumimoji="1" lang="en-US" altLang="ja-JP" sz="2400" b="1" dirty="0" smtClean="0">
                <a:sym typeface="Wingdings" pitchFamily="2" charset="2"/>
              </a:rPr>
              <a:t>Nagaoka-sensei</a:t>
            </a:r>
          </a:p>
          <a:p>
            <a:pPr marL="174625" indent="-174625" algn="just"/>
            <a:r>
              <a:rPr lang="en-US" altLang="ja-JP" sz="2400" dirty="0" smtClean="0">
                <a:sym typeface="Wingdings" pitchFamily="2" charset="2"/>
              </a:rPr>
              <a:t>	 Is there any poly </a:t>
            </a:r>
            <a:r>
              <a:rPr lang="en-US" altLang="ja-JP" sz="2400" dirty="0" err="1" smtClean="0">
                <a:sym typeface="Wingdings" pitchFamily="2" charset="2"/>
              </a:rPr>
              <a:t>alanine</a:t>
            </a:r>
            <a:r>
              <a:rPr lang="en-US" altLang="ja-JP" sz="2400" dirty="0" smtClean="0">
                <a:sym typeface="Wingdings" pitchFamily="2" charset="2"/>
              </a:rPr>
              <a:t> structure, e.g., in Cambridge </a:t>
            </a:r>
            <a:r>
              <a:rPr lang="en-US" altLang="ja-JP" sz="2400" smtClean="0">
                <a:sym typeface="Wingdings" pitchFamily="2" charset="2"/>
              </a:rPr>
              <a:t>data library? </a:t>
            </a:r>
            <a:r>
              <a:rPr lang="en-US" altLang="ja-JP" sz="2400" dirty="0" smtClean="0">
                <a:sym typeface="Wingdings" pitchFamily="2" charset="2"/>
              </a:rPr>
              <a:t>This could be a good reference.</a:t>
            </a:r>
            <a:endParaRPr kumimoji="1" lang="en-US" altLang="ja-JP" sz="2400" dirty="0" smtClean="0"/>
          </a:p>
          <a:p>
            <a:pPr marL="174625" indent="-174625" algn="just"/>
            <a:endParaRPr kumimoji="1" lang="ja-JP" alt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5677" y="1978901"/>
            <a:ext cx="6912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グループ化 68"/>
          <p:cNvGrpSpPr/>
          <p:nvPr/>
        </p:nvGrpSpPr>
        <p:grpSpPr>
          <a:xfrm>
            <a:off x="869775" y="1458252"/>
            <a:ext cx="7416824" cy="4130988"/>
            <a:chOff x="755576" y="2394356"/>
            <a:chExt cx="7416824" cy="4130988"/>
          </a:xfrm>
        </p:grpSpPr>
        <p:grpSp>
          <p:nvGrpSpPr>
            <p:cNvPr id="4" name="グループ化 52"/>
            <p:cNvGrpSpPr/>
            <p:nvPr/>
          </p:nvGrpSpPr>
          <p:grpSpPr>
            <a:xfrm rot="4092343">
              <a:off x="3716067" y="3069385"/>
              <a:ext cx="504056" cy="513995"/>
              <a:chOff x="6588224" y="4725144"/>
              <a:chExt cx="504056" cy="513995"/>
            </a:xfrm>
          </p:grpSpPr>
          <p:sp>
            <p:nvSpPr>
              <p:cNvPr id="5" name="円/楕円 4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円/楕円 5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 rot="9256008">
              <a:off x="4674916" y="3069385"/>
              <a:ext cx="504056" cy="513995"/>
              <a:chOff x="6588224" y="4725144"/>
              <a:chExt cx="504056" cy="513995"/>
            </a:xfrm>
          </p:grpSpPr>
          <p:sp>
            <p:nvSpPr>
              <p:cNvPr id="8" name="円/楕円 7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4290356" y="3141716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Courier New" pitchFamily="49" charset="0"/>
                  <a:cs typeface="Courier New" pitchFamily="49" charset="0"/>
                </a:rPr>
                <a:t>+</a:t>
              </a:r>
              <a:endParaRPr lang="ja-JP" altLang="en-US" dirty="0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5848266" y="4509120"/>
              <a:ext cx="1027990" cy="504056"/>
              <a:chOff x="2617844" y="3140969"/>
              <a:chExt cx="1027990" cy="504056"/>
            </a:xfrm>
          </p:grpSpPr>
          <p:grpSp>
            <p:nvGrpSpPr>
              <p:cNvPr id="12" name="グループ化 52"/>
              <p:cNvGrpSpPr/>
              <p:nvPr/>
            </p:nvGrpSpPr>
            <p:grpSpPr>
              <a:xfrm rot="16200000">
                <a:off x="2622814" y="3135999"/>
                <a:ext cx="504056" cy="513995"/>
                <a:chOff x="6588224" y="4725144"/>
                <a:chExt cx="504056" cy="513995"/>
              </a:xfrm>
            </p:grpSpPr>
            <p:sp>
              <p:nvSpPr>
                <p:cNvPr id="16" name="円/楕円 15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" name="グループ化 53"/>
              <p:cNvGrpSpPr/>
              <p:nvPr/>
            </p:nvGrpSpPr>
            <p:grpSpPr>
              <a:xfrm rot="5400000">
                <a:off x="3136809" y="3135999"/>
                <a:ext cx="504056" cy="513995"/>
                <a:chOff x="6588224" y="4725144"/>
                <a:chExt cx="504056" cy="513995"/>
              </a:xfrm>
            </p:grpSpPr>
            <p:sp>
              <p:nvSpPr>
                <p:cNvPr id="14" name="円/楕円 13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8" name="グループ化 17"/>
            <p:cNvGrpSpPr/>
            <p:nvPr/>
          </p:nvGrpSpPr>
          <p:grpSpPr>
            <a:xfrm>
              <a:off x="3923929" y="5949280"/>
              <a:ext cx="1080119" cy="504056"/>
              <a:chOff x="2617844" y="3140969"/>
              <a:chExt cx="1080119" cy="504056"/>
            </a:xfrm>
          </p:grpSpPr>
          <p:grpSp>
            <p:nvGrpSpPr>
              <p:cNvPr id="19" name="グループ化 52"/>
              <p:cNvGrpSpPr/>
              <p:nvPr/>
            </p:nvGrpSpPr>
            <p:grpSpPr>
              <a:xfrm rot="16200000">
                <a:off x="2622814" y="3135999"/>
                <a:ext cx="504056" cy="513995"/>
                <a:chOff x="6588224" y="4725144"/>
                <a:chExt cx="504056" cy="513995"/>
              </a:xfrm>
            </p:grpSpPr>
            <p:sp>
              <p:nvSpPr>
                <p:cNvPr id="23" name="円/楕円 22"/>
                <p:cNvSpPr/>
                <p:nvPr/>
              </p:nvSpPr>
              <p:spPr>
                <a:xfrm>
                  <a:off x="6588224" y="4725144"/>
                  <a:ext cx="504056" cy="5040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" name="グループ化 53"/>
              <p:cNvGrpSpPr/>
              <p:nvPr/>
            </p:nvGrpSpPr>
            <p:grpSpPr>
              <a:xfrm rot="5400000">
                <a:off x="3198878" y="3136223"/>
                <a:ext cx="432048" cy="566123"/>
                <a:chOff x="6650515" y="4673016"/>
                <a:chExt cx="432048" cy="566123"/>
              </a:xfrm>
            </p:grpSpPr>
            <p:sp>
              <p:nvSpPr>
                <p:cNvPr id="21" name="円/楕円 20"/>
                <p:cNvSpPr/>
                <p:nvPr/>
              </p:nvSpPr>
              <p:spPr>
                <a:xfrm>
                  <a:off x="6650515" y="4673016"/>
                  <a:ext cx="432048" cy="55618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円/楕円 21"/>
                <p:cNvSpPr/>
                <p:nvPr/>
              </p:nvSpPr>
              <p:spPr>
                <a:xfrm>
                  <a:off x="6739744" y="5095123"/>
                  <a:ext cx="216024" cy="1440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5" name="グループ化 52"/>
            <p:cNvGrpSpPr/>
            <p:nvPr/>
          </p:nvGrpSpPr>
          <p:grpSpPr>
            <a:xfrm rot="12979730">
              <a:off x="1819633" y="4543843"/>
              <a:ext cx="504056" cy="513995"/>
              <a:chOff x="6588224" y="4725144"/>
              <a:chExt cx="504056" cy="513995"/>
            </a:xfrm>
          </p:grpSpPr>
          <p:sp>
            <p:nvSpPr>
              <p:cNvPr id="26" name="円/楕円 25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" name="グループ化 53"/>
            <p:cNvGrpSpPr/>
            <p:nvPr/>
          </p:nvGrpSpPr>
          <p:grpSpPr>
            <a:xfrm rot="18840196">
              <a:off x="2793986" y="4514417"/>
              <a:ext cx="422710" cy="544124"/>
              <a:chOff x="6652185" y="4731559"/>
              <a:chExt cx="406210" cy="507580"/>
            </a:xfrm>
          </p:grpSpPr>
          <p:sp>
            <p:nvSpPr>
              <p:cNvPr id="29" name="円/楕円 28"/>
              <p:cNvSpPr/>
              <p:nvPr/>
            </p:nvSpPr>
            <p:spPr>
              <a:xfrm>
                <a:off x="6652185" y="4731559"/>
                <a:ext cx="406210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正方形/長方形 30"/>
            <p:cNvSpPr/>
            <p:nvPr/>
          </p:nvSpPr>
          <p:spPr>
            <a:xfrm>
              <a:off x="2364441" y="4616174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Courier New" pitchFamily="49" charset="0"/>
                  <a:cs typeface="Courier New" pitchFamily="49" charset="0"/>
                </a:rPr>
                <a:t>+</a:t>
              </a:r>
              <a:endParaRPr lang="ja-JP" altLang="en-US" dirty="0"/>
            </a:p>
          </p:txBody>
        </p:sp>
        <p:sp>
          <p:nvSpPr>
            <p:cNvPr id="40" name="円弧 39"/>
            <p:cNvSpPr/>
            <p:nvPr/>
          </p:nvSpPr>
          <p:spPr>
            <a:xfrm>
              <a:off x="4572000" y="3356992"/>
              <a:ext cx="1800200" cy="1800200"/>
            </a:xfrm>
            <a:prstGeom prst="arc">
              <a:avLst/>
            </a:prstGeom>
            <a:ln w="381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弧 40"/>
            <p:cNvSpPr/>
            <p:nvPr/>
          </p:nvSpPr>
          <p:spPr>
            <a:xfrm rot="5400000">
              <a:off x="4572000" y="4365104"/>
              <a:ext cx="1800200" cy="1800200"/>
            </a:xfrm>
            <a:prstGeom prst="arc">
              <a:avLst/>
            </a:prstGeom>
            <a:ln w="381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弧 41"/>
            <p:cNvSpPr/>
            <p:nvPr/>
          </p:nvSpPr>
          <p:spPr>
            <a:xfrm rot="10800000">
              <a:off x="2483769" y="4365104"/>
              <a:ext cx="1800200" cy="1800200"/>
            </a:xfrm>
            <a:prstGeom prst="arc">
              <a:avLst/>
            </a:prstGeom>
            <a:ln w="381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弧 42"/>
            <p:cNvSpPr/>
            <p:nvPr/>
          </p:nvSpPr>
          <p:spPr>
            <a:xfrm rot="16200000">
              <a:off x="2483769" y="3356992"/>
              <a:ext cx="1800200" cy="1800200"/>
            </a:xfrm>
            <a:prstGeom prst="arc">
              <a:avLst/>
            </a:prstGeom>
            <a:ln w="381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" name="グループ化 43"/>
            <p:cNvGrpSpPr/>
            <p:nvPr/>
          </p:nvGrpSpPr>
          <p:grpSpPr>
            <a:xfrm rot="14968711">
              <a:off x="2262740" y="2413827"/>
              <a:ext cx="504056" cy="513995"/>
              <a:chOff x="6588224" y="4725144"/>
              <a:chExt cx="504056" cy="513995"/>
            </a:xfrm>
          </p:grpSpPr>
          <p:sp>
            <p:nvSpPr>
              <p:cNvPr id="45" name="円/楕円 44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グループ化 53"/>
            <p:cNvGrpSpPr/>
            <p:nvPr/>
          </p:nvGrpSpPr>
          <p:grpSpPr>
            <a:xfrm rot="6467561">
              <a:off x="1660747" y="3088581"/>
              <a:ext cx="422710" cy="544124"/>
              <a:chOff x="6652185" y="4731559"/>
              <a:chExt cx="406210" cy="507580"/>
            </a:xfrm>
          </p:grpSpPr>
          <p:sp>
            <p:nvSpPr>
              <p:cNvPr id="48" name="円/楕円 47"/>
              <p:cNvSpPr/>
              <p:nvPr/>
            </p:nvSpPr>
            <p:spPr>
              <a:xfrm>
                <a:off x="6652185" y="4731559"/>
                <a:ext cx="406210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0" name="円弧 49"/>
            <p:cNvSpPr/>
            <p:nvPr/>
          </p:nvSpPr>
          <p:spPr>
            <a:xfrm rot="15384435" flipH="1">
              <a:off x="2507932" y="2467131"/>
              <a:ext cx="1011787" cy="866237"/>
            </a:xfrm>
            <a:prstGeom prst="arc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弧 50"/>
            <p:cNvSpPr/>
            <p:nvPr/>
          </p:nvSpPr>
          <p:spPr>
            <a:xfrm rot="5935303" flipH="1">
              <a:off x="1451131" y="3659539"/>
              <a:ext cx="1234084" cy="866237"/>
            </a:xfrm>
            <a:prstGeom prst="arc">
              <a:avLst/>
            </a:prstGeom>
            <a:ln w="381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6280664" y="3111351"/>
              <a:ext cx="18917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2060"/>
                  </a:solidFill>
                </a:rPr>
                <a:t>Association</a:t>
              </a:r>
              <a:endParaRPr kumimoji="1" lang="ja-JP" alt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228184" y="5857394"/>
              <a:ext cx="14890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2060"/>
                  </a:solidFill>
                </a:rPr>
                <a:t>Reaction</a:t>
              </a:r>
              <a:endParaRPr kumimoji="1" lang="ja-JP" alt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755576" y="6002124"/>
              <a:ext cx="1987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2060"/>
                  </a:solidFill>
                </a:rPr>
                <a:t>Dissociation</a:t>
              </a:r>
              <a:endParaRPr kumimoji="1" lang="ja-JP" alt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971600" y="5733256"/>
            <a:ext cx="7416824" cy="936104"/>
            <a:chOff x="857401" y="1196752"/>
            <a:chExt cx="7416824" cy="936104"/>
          </a:xfrm>
        </p:grpSpPr>
        <p:grpSp>
          <p:nvGrpSpPr>
            <p:cNvPr id="55" name="グループ化 52"/>
            <p:cNvGrpSpPr/>
            <p:nvPr/>
          </p:nvGrpSpPr>
          <p:grpSpPr>
            <a:xfrm rot="4092343">
              <a:off x="1215425" y="1424800"/>
              <a:ext cx="504056" cy="513995"/>
              <a:chOff x="6588224" y="4725144"/>
              <a:chExt cx="504056" cy="513995"/>
            </a:xfrm>
          </p:grpSpPr>
          <p:sp>
            <p:nvSpPr>
              <p:cNvPr id="56" name="円/楕円 55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 rot="9256008">
              <a:off x="3814130" y="1424800"/>
              <a:ext cx="504056" cy="513995"/>
              <a:chOff x="6588224" y="4725144"/>
              <a:chExt cx="504056" cy="513995"/>
            </a:xfrm>
          </p:grpSpPr>
          <p:sp>
            <p:nvSpPr>
              <p:cNvPr id="59" name="円/楕円 58"/>
              <p:cNvSpPr/>
              <p:nvPr/>
            </p:nvSpPr>
            <p:spPr>
              <a:xfrm>
                <a:off x="6588224" y="4725144"/>
                <a:ext cx="504056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1" name="グループ化 53"/>
            <p:cNvGrpSpPr/>
            <p:nvPr/>
          </p:nvGrpSpPr>
          <p:grpSpPr>
            <a:xfrm rot="18840196">
              <a:off x="6450997" y="1409735"/>
              <a:ext cx="422710" cy="544124"/>
              <a:chOff x="6652185" y="4731559"/>
              <a:chExt cx="406210" cy="507580"/>
            </a:xfrm>
          </p:grpSpPr>
          <p:sp>
            <p:nvSpPr>
              <p:cNvPr id="62" name="円/楕円 61"/>
              <p:cNvSpPr/>
              <p:nvPr/>
            </p:nvSpPr>
            <p:spPr>
              <a:xfrm>
                <a:off x="6652185" y="4731559"/>
                <a:ext cx="406210" cy="504056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6739744" y="5095123"/>
                <a:ext cx="2160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4" name="テキスト ボックス 63"/>
            <p:cNvSpPr txBox="1"/>
            <p:nvPr/>
          </p:nvSpPr>
          <p:spPr>
            <a:xfrm>
              <a:off x="1783325" y="1481742"/>
              <a:ext cx="1028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Catalyst</a:t>
              </a: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4375613" y="1481742"/>
              <a:ext cx="11249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Reactant</a:t>
              </a:r>
              <a:endParaRPr kumimoji="1" lang="ja-JP" altLang="en-US" sz="2000" b="1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6967901" y="1481742"/>
              <a:ext cx="1018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Product</a:t>
              </a:r>
              <a:endParaRPr kumimoji="1" lang="ja-JP" altLang="en-US" sz="2000" b="1" dirty="0"/>
            </a:p>
          </p:txBody>
        </p:sp>
        <p:sp>
          <p:nvSpPr>
            <p:cNvPr id="67" name="角丸四角形 66"/>
            <p:cNvSpPr/>
            <p:nvPr/>
          </p:nvSpPr>
          <p:spPr>
            <a:xfrm>
              <a:off x="857401" y="1196752"/>
              <a:ext cx="7416824" cy="9361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n w="12700">
                  <a:solidFill>
                    <a:schemeClr val="tx1"/>
                  </a:solidFill>
                </a:ln>
                <a:noFill/>
              </a:endParaRPr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251520" y="302839"/>
            <a:ext cx="8631021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Molecular recognition is the elementary process of chemical reaction network</a:t>
            </a:r>
            <a:endParaRPr kumimoji="1" lang="ja-JP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EC_ThrNa_aPRn_0ns.b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567452"/>
            <a:ext cx="3816424" cy="3309820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 rot="4092343">
            <a:off x="1623222" y="2017254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4092343">
            <a:off x="1593643" y="2274769"/>
            <a:ext cx="216024" cy="1440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9256008">
            <a:off x="2579615" y="2023576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 rot="9256008">
            <a:off x="2634394" y="2035734"/>
            <a:ext cx="216024" cy="14401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192897" y="208646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Courier New" pitchFamily="49" charset="0"/>
                <a:cs typeface="Courier New" pitchFamily="49" charset="0"/>
              </a:rPr>
              <a:t>+</a:t>
            </a:r>
            <a:endParaRPr lang="ja-JP" altLang="en-US" dirty="0"/>
          </a:p>
        </p:txBody>
      </p:sp>
      <p:pic>
        <p:nvPicPr>
          <p:cNvPr id="13" name="図 12" descr="EC_ThrNa_aPRn_4000ns.bm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84072"/>
            <a:ext cx="3672408" cy="3184921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 rot="16200000">
            <a:off x="6084168" y="2011152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 rot="16200000">
            <a:off x="6418143" y="2183668"/>
            <a:ext cx="216024" cy="14401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 rot="5400000">
            <a:off x="6608102" y="2011153"/>
            <a:ext cx="504056" cy="504056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 rot="5400000">
            <a:off x="6562159" y="2198677"/>
            <a:ext cx="216024" cy="14401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4067944" y="3861048"/>
            <a:ext cx="1008112" cy="479208"/>
          </a:xfrm>
          <a:prstGeom prst="rightArrow">
            <a:avLst>
              <a:gd name="adj1" fmla="val 17987"/>
              <a:gd name="adj2" fmla="val 62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302839"/>
            <a:ext cx="8631021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Molecular dynamics simulations could provide atomic insights into intermolecular association</a:t>
            </a:r>
            <a:endParaRPr kumimoji="1" lang="ja-JP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435183" y="322252"/>
            <a:ext cx="2273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613" y="1591649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Introduction of Molecular Recognition</a:t>
            </a:r>
          </a:p>
          <a:p>
            <a:pPr marL="514350" indent="-514350">
              <a:buAutoNum type="arabicPeriod"/>
            </a:pPr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 of Thrombin</a:t>
            </a:r>
          </a:p>
          <a:p>
            <a:pPr marL="514350" indent="-514350">
              <a:buAutoNum type="arabicPeriod"/>
            </a:pPr>
            <a:r>
              <a:rPr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On-going</a:t>
            </a:r>
            <a:r>
              <a:rPr kumimoji="1"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 Project</a:t>
            </a:r>
          </a:p>
          <a:p>
            <a:pPr marL="514350" indent="-514350">
              <a:buFontTx/>
              <a:buAutoNum type="arabicPeriod"/>
            </a:pPr>
            <a:r>
              <a:rPr lang="en-US" altLang="ja-JP" sz="3600" b="1" dirty="0" smtClean="0">
                <a:solidFill>
                  <a:schemeClr val="bg2">
                    <a:lumMod val="90000"/>
                  </a:schemeClr>
                </a:solidFill>
              </a:rPr>
              <a:t>Commitment to CALB polymerization study</a:t>
            </a:r>
            <a:endParaRPr lang="ja-JP" altLang="en-US" sz="3600" b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8722" b="5815"/>
          <a:stretch>
            <a:fillRect/>
          </a:stretch>
        </p:blipFill>
        <p:spPr bwMode="auto">
          <a:xfrm>
            <a:off x="4657260" y="3472740"/>
            <a:ext cx="3105150" cy="21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b="12046"/>
          <a:stretch>
            <a:fillRect/>
          </a:stretch>
        </p:blipFill>
        <p:spPr bwMode="auto">
          <a:xfrm>
            <a:off x="5508104" y="1441508"/>
            <a:ext cx="3495675" cy="210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グループ化 14"/>
          <p:cNvGrpSpPr/>
          <p:nvPr/>
        </p:nvGrpSpPr>
        <p:grpSpPr>
          <a:xfrm>
            <a:off x="107504" y="865444"/>
            <a:ext cx="4680520" cy="4708628"/>
            <a:chOff x="755576" y="1340768"/>
            <a:chExt cx="3895167" cy="3918559"/>
          </a:xfrm>
        </p:grpSpPr>
        <p:pic>
          <p:nvPicPr>
            <p:cNvPr id="14" name="図 13" descr="Ponti-Picture.tif"/>
            <p:cNvPicPr>
              <a:picLocks noChangeAspect="1"/>
            </p:cNvPicPr>
            <p:nvPr/>
          </p:nvPicPr>
          <p:blipFill>
            <a:blip r:embed="rId4" cstate="print"/>
            <a:srcRect l="17226" b="7766"/>
            <a:stretch>
              <a:fillRect/>
            </a:stretch>
          </p:blipFill>
          <p:spPr>
            <a:xfrm>
              <a:off x="801105" y="1340768"/>
              <a:ext cx="3849638" cy="3918559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755576" y="4120852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65D-020A-4C63-9BA4-B8A61D92C30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12" name="ストライプ矢印 11"/>
          <p:cNvSpPr/>
          <p:nvPr/>
        </p:nvSpPr>
        <p:spPr>
          <a:xfrm>
            <a:off x="4430419" y="2161588"/>
            <a:ext cx="978408" cy="484632"/>
          </a:xfrm>
          <a:prstGeom prst="stripedRightArrow">
            <a:avLst>
              <a:gd name="adj1" fmla="val 37695"/>
              <a:gd name="adj2" fmla="val 70509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868144" y="2997456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900009"/>
            <a:ext cx="8631021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Thrombin is Na</a:t>
            </a:r>
            <a:r>
              <a:rPr lang="en-US" altLang="ja-JP" sz="3200" b="1" i="1" baseline="30000" dirty="0" smtClean="0"/>
              <a:t>+</a:t>
            </a:r>
            <a:r>
              <a:rPr lang="en-US" altLang="ja-JP" sz="3200" b="1" i="1" dirty="0" smtClean="0"/>
              <a:t>-activated</a:t>
            </a:r>
            <a:r>
              <a:rPr kumimoji="1" lang="en-US" altLang="ja-JP" sz="3200" b="1" i="1" dirty="0" smtClean="0"/>
              <a:t> </a:t>
            </a:r>
            <a:r>
              <a:rPr lang="en-US" altLang="ja-JP" sz="3200" b="1" i="1" dirty="0" smtClean="0"/>
              <a:t>enzyme</a:t>
            </a:r>
            <a:endParaRPr kumimoji="1" lang="ja-JP" altLang="en-US" sz="3200" b="1" i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4926292" y="5041908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トライプ矢印 12"/>
          <p:cNvSpPr/>
          <p:nvPr/>
        </p:nvSpPr>
        <p:spPr>
          <a:xfrm>
            <a:off x="3881624" y="3889780"/>
            <a:ext cx="978408" cy="484632"/>
          </a:xfrm>
          <a:prstGeom prst="stripedRightArrow">
            <a:avLst>
              <a:gd name="adj1" fmla="val 37695"/>
              <a:gd name="adj2" fmla="val 70509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39744" y="2148022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15 Å</a:t>
            </a:r>
            <a:endParaRPr kumimoji="1" lang="ja-JP" altLang="en-US" sz="2000" b="1" dirty="0"/>
          </a:p>
        </p:txBody>
      </p:sp>
      <p:sp>
        <p:nvSpPr>
          <p:cNvPr id="20" name="左矢印 19"/>
          <p:cNvSpPr/>
          <p:nvPr/>
        </p:nvSpPr>
        <p:spPr>
          <a:xfrm rot="20185773">
            <a:off x="6902570" y="4109912"/>
            <a:ext cx="432048" cy="288032"/>
          </a:xfrm>
          <a:prstGeom prst="leftArrow">
            <a:avLst>
              <a:gd name="adj1" fmla="val 17186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79414" y="3933919"/>
            <a:ext cx="182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Reaction site</a:t>
            </a:r>
            <a:endParaRPr kumimoji="1" lang="ja-JP" altLang="en-US" sz="24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549491" y="5685055"/>
            <a:ext cx="8031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Site-specific interaction with Na</a:t>
            </a:r>
            <a:r>
              <a:rPr lang="en-US" altLang="ja-JP" sz="3600" b="1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activates thrombin?</a:t>
            </a:r>
            <a:endParaRPr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09054" y="116632"/>
            <a:ext cx="3725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Ⅰ. Introduction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ja-JP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4286175" y="4929023"/>
            <a:ext cx="576063" cy="972768"/>
          </a:xfrm>
          <a:prstGeom prst="rightArrow">
            <a:avLst>
              <a:gd name="adj1" fmla="val 41066"/>
              <a:gd name="adj2" fmla="val 56424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/>
          <p:cNvGrpSpPr/>
          <p:nvPr/>
        </p:nvGrpSpPr>
        <p:grpSpPr>
          <a:xfrm>
            <a:off x="1111878" y="1597435"/>
            <a:ext cx="4047239" cy="3456288"/>
            <a:chOff x="734570" y="1628800"/>
            <a:chExt cx="5312037" cy="4536408"/>
          </a:xfrm>
        </p:grpSpPr>
        <p:pic>
          <p:nvPicPr>
            <p:cNvPr id="3" name="図 2" descr="compare_Structure_1SG8-vs-1SGI-vs-1SFQ-vs-1SHH_2015_05_04_TheoChem_3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2546" y="1628800"/>
              <a:ext cx="4392487" cy="4536408"/>
            </a:xfrm>
            <a:prstGeom prst="rect">
              <a:avLst/>
            </a:prstGeom>
          </p:spPr>
        </p:pic>
        <p:sp>
          <p:nvSpPr>
            <p:cNvPr id="5" name="右矢印 4"/>
            <p:cNvSpPr/>
            <p:nvPr/>
          </p:nvSpPr>
          <p:spPr>
            <a:xfrm rot="2350324">
              <a:off x="1410107" y="3174664"/>
              <a:ext cx="1233744" cy="213168"/>
            </a:xfrm>
            <a:prstGeom prst="rightArrow">
              <a:avLst>
                <a:gd name="adj1" fmla="val 27803"/>
                <a:gd name="adj2" fmla="val 72198"/>
              </a:avLst>
            </a:prstGeom>
            <a:solidFill>
              <a:srgbClr val="00206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右矢印 5"/>
            <p:cNvSpPr/>
            <p:nvPr/>
          </p:nvSpPr>
          <p:spPr>
            <a:xfrm rot="8339399">
              <a:off x="3268009" y="3081678"/>
              <a:ext cx="1752639" cy="213168"/>
            </a:xfrm>
            <a:prstGeom prst="rightArrow">
              <a:avLst>
                <a:gd name="adj1" fmla="val 27803"/>
                <a:gd name="adj2" fmla="val 72198"/>
              </a:avLst>
            </a:prstGeom>
            <a:solidFill>
              <a:srgbClr val="00206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右矢印 6"/>
            <p:cNvSpPr/>
            <p:nvPr/>
          </p:nvSpPr>
          <p:spPr>
            <a:xfrm rot="3671349">
              <a:off x="1923908" y="2820333"/>
              <a:ext cx="1433950" cy="213168"/>
            </a:xfrm>
            <a:prstGeom prst="rightArrow">
              <a:avLst>
                <a:gd name="adj1" fmla="val 27803"/>
                <a:gd name="adj2" fmla="val 72198"/>
              </a:avLst>
            </a:prstGeom>
            <a:solidFill>
              <a:srgbClr val="00206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34570" y="2420332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Asp102</a:t>
              </a:r>
              <a:endParaRPr kumimoji="1" lang="ja-JP" altLang="en-US" b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731862" y="1862673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His57</a:t>
              </a:r>
              <a:endParaRPr kumimoji="1" lang="ja-JP" altLang="en-US" b="1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528625" y="2177689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Ser195</a:t>
              </a:r>
              <a:endParaRPr kumimoji="1" lang="ja-JP" altLang="en-US" b="1" dirty="0"/>
            </a:p>
          </p:txBody>
        </p:sp>
        <p:sp>
          <p:nvSpPr>
            <p:cNvPr id="11" name="円/楕円 10"/>
            <p:cNvSpPr/>
            <p:nvPr/>
          </p:nvSpPr>
          <p:spPr>
            <a:xfrm rot="20291535">
              <a:off x="2145737" y="3865289"/>
              <a:ext cx="2192939" cy="14401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/>
            <p:cNvCxnSpPr/>
            <p:nvPr/>
          </p:nvCxnSpPr>
          <p:spPr>
            <a:xfrm flipV="1">
              <a:off x="4141877" y="3424511"/>
              <a:ext cx="850600" cy="5670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4924056" y="2981242"/>
              <a:ext cx="1122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S1-pocket</a:t>
              </a:r>
              <a:endParaRPr kumimoji="1" lang="ja-JP" altLang="en-US" b="1" dirty="0"/>
            </a:p>
          </p:txBody>
        </p:sp>
      </p:grpSp>
      <p:pic>
        <p:nvPicPr>
          <p:cNvPr id="19" name="図 18" descr="compare_Structure_1SG8-vs-1SGI-vs-1SFQ-vs-1SHH_2015_05_04_TheoChem_2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2473" y="2457894"/>
            <a:ext cx="2613661" cy="269929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958697" y="315783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Ser195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72316" y="244704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His57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02938" y="31104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Asp102</a:t>
            </a:r>
            <a:endParaRPr kumimoji="1" lang="ja-JP" altLang="en-US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302839"/>
            <a:ext cx="8631021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/>
              <a:t>Na</a:t>
            </a:r>
            <a:r>
              <a:rPr lang="en-US" altLang="ja-JP" sz="3200" b="1" i="1" baseline="30000" dirty="0" smtClean="0"/>
              <a:t>+</a:t>
            </a:r>
            <a:r>
              <a:rPr lang="en-US" altLang="ja-JP" sz="3200" b="1" i="1" dirty="0" smtClean="0"/>
              <a:t>-binding does not change active site conformation</a:t>
            </a:r>
            <a:endParaRPr lang="ja-JP" altLang="en-US" sz="3200" b="1" i="1" dirty="0"/>
          </a:p>
        </p:txBody>
      </p:sp>
      <p:sp>
        <p:nvSpPr>
          <p:cNvPr id="27" name="右矢印 26"/>
          <p:cNvSpPr/>
          <p:nvPr/>
        </p:nvSpPr>
        <p:spPr>
          <a:xfrm rot="3341722">
            <a:off x="5884874" y="3575396"/>
            <a:ext cx="494662" cy="213168"/>
          </a:xfrm>
          <a:prstGeom prst="rightArrow">
            <a:avLst>
              <a:gd name="adj1" fmla="val 27803"/>
              <a:gd name="adj2" fmla="val 72198"/>
            </a:avLst>
          </a:prstGeom>
          <a:solidFill>
            <a:srgbClr val="002060"/>
          </a:solidFill>
          <a:ln w="127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rot="3235214">
            <a:off x="6458940" y="2870319"/>
            <a:ext cx="460820" cy="213168"/>
          </a:xfrm>
          <a:prstGeom prst="rightArrow">
            <a:avLst>
              <a:gd name="adj1" fmla="val 27803"/>
              <a:gd name="adj2" fmla="val 72198"/>
            </a:avLst>
          </a:prstGeom>
          <a:solidFill>
            <a:srgbClr val="002060"/>
          </a:solidFill>
          <a:ln w="127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7732282">
            <a:off x="7874603" y="3547538"/>
            <a:ext cx="391319" cy="213168"/>
          </a:xfrm>
          <a:prstGeom prst="rightArrow">
            <a:avLst>
              <a:gd name="adj1" fmla="val 27803"/>
              <a:gd name="adj2" fmla="val 72198"/>
            </a:avLst>
          </a:prstGeom>
          <a:solidFill>
            <a:srgbClr val="002060"/>
          </a:solidFill>
          <a:ln w="127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87701" y="1609636"/>
            <a:ext cx="226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Catalytic triad</a:t>
            </a:r>
            <a:endParaRPr kumimoji="1" lang="ja-JP" altLang="en-US" sz="2800" b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5220072" y="2163387"/>
            <a:ext cx="3744416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1764" y="6505599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[Ref. 1] Pineda, </a:t>
            </a:r>
            <a:r>
              <a:rPr lang="en-US" altLang="ja-JP" sz="1400" i="1" dirty="0" smtClean="0"/>
              <a:t>J. Biol. Chem.</a:t>
            </a:r>
            <a:r>
              <a:rPr lang="en-US" altLang="ja-JP" sz="1400" dirty="0" smtClean="0"/>
              <a:t> (2004) </a:t>
            </a:r>
            <a:r>
              <a:rPr lang="en-US" altLang="ja-JP" sz="1400" b="1" dirty="0" smtClean="0"/>
              <a:t>279</a:t>
            </a:r>
            <a:r>
              <a:rPr lang="en-US" altLang="ja-JP" sz="1400" dirty="0" smtClean="0"/>
              <a:t>, 31842-31853</a:t>
            </a:r>
            <a:endParaRPr lang="ja-JP" altLang="en-US" sz="1400" dirty="0" smtClean="0"/>
          </a:p>
        </p:txBody>
      </p:sp>
      <p:sp>
        <p:nvSpPr>
          <p:cNvPr id="30" name="正方形/長方形 29"/>
          <p:cNvSpPr/>
          <p:nvPr/>
        </p:nvSpPr>
        <p:spPr>
          <a:xfrm>
            <a:off x="0" y="6422019"/>
            <a:ext cx="9144000" cy="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55175" y="4088098"/>
            <a:ext cx="1896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C000"/>
                </a:solidFill>
              </a:rPr>
              <a:t>thrombin-Na</a:t>
            </a:r>
            <a:r>
              <a:rPr lang="en-US" altLang="ja-JP" sz="2400" baseline="30000" dirty="0" smtClean="0">
                <a:solidFill>
                  <a:srgbClr val="FFC000"/>
                </a:solidFill>
              </a:rPr>
              <a:t>+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923928" y="4477755"/>
            <a:ext cx="1927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free thrombin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7" name="右矢印 36"/>
          <p:cNvSpPr/>
          <p:nvPr/>
        </p:nvSpPr>
        <p:spPr>
          <a:xfrm rot="13342457" flipV="1">
            <a:off x="3672258" y="4324381"/>
            <a:ext cx="359323" cy="247185"/>
          </a:xfrm>
          <a:prstGeom prst="rightArrow">
            <a:avLst>
              <a:gd name="adj1" fmla="val 27803"/>
              <a:gd name="adj2" fmla="val 72198"/>
            </a:avLst>
          </a:prstGeom>
          <a:solidFill>
            <a:srgbClr val="002060"/>
          </a:solidFill>
          <a:ln w="127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19885441" flipV="1">
            <a:off x="1851681" y="3953658"/>
            <a:ext cx="544093" cy="221725"/>
          </a:xfrm>
          <a:prstGeom prst="rightArrow">
            <a:avLst>
              <a:gd name="adj1" fmla="val 27803"/>
              <a:gd name="adj2" fmla="val 72198"/>
            </a:avLst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51520" y="4830203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600" b="1" dirty="0" smtClean="0">
                <a:solidFill>
                  <a:srgbClr val="002060"/>
                </a:solidFill>
              </a:rPr>
              <a:t>Question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altLang="ja-JP" sz="2800" dirty="0" smtClean="0"/>
              <a:t>“Is </a:t>
            </a:r>
            <a:r>
              <a:rPr lang="en-US" altLang="ja-JP" sz="2800" b="1" i="1" dirty="0" smtClean="0">
                <a:solidFill>
                  <a:srgbClr val="002060"/>
                </a:solidFill>
              </a:rPr>
              <a:t>site-specific interaction </a:t>
            </a:r>
            <a:r>
              <a:rPr lang="en-US" altLang="ja-JP" sz="2800" dirty="0" smtClean="0"/>
              <a:t>sufficient to explain how Na</a:t>
            </a:r>
            <a:r>
              <a:rPr lang="en-US" altLang="ja-JP" sz="2800" baseline="30000" dirty="0" smtClean="0"/>
              <a:t>+</a:t>
            </a:r>
            <a:r>
              <a:rPr lang="en-US" altLang="ja-JP" sz="2800" dirty="0" smtClean="0"/>
              <a:t> enhances enzymatic activity of thrombin?”</a:t>
            </a:r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4211960" y="2965587"/>
            <a:ext cx="1071736" cy="8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4725144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600" b="1" dirty="0" smtClean="0">
                <a:solidFill>
                  <a:srgbClr val="002060"/>
                </a:solidFill>
              </a:rPr>
              <a:t>Our conjecture</a:t>
            </a:r>
            <a:r>
              <a:rPr lang="en-US" altLang="ja-JP" sz="3200" dirty="0" smtClean="0">
                <a:solidFill>
                  <a:srgbClr val="002060"/>
                </a:solidFill>
              </a:rPr>
              <a:t>: </a:t>
            </a:r>
          </a:p>
          <a:p>
            <a:pPr algn="just"/>
            <a:r>
              <a:rPr lang="en-US" altLang="ja-JP" sz="3200" dirty="0" smtClean="0"/>
              <a:t>“</a:t>
            </a:r>
            <a:r>
              <a:rPr lang="en-US" altLang="ja-JP" sz="3200" b="1" i="1" dirty="0" smtClean="0">
                <a:solidFill>
                  <a:srgbClr val="002060"/>
                </a:solidFill>
              </a:rPr>
              <a:t>surrounding Na</a:t>
            </a:r>
            <a:r>
              <a:rPr lang="en-US" altLang="ja-JP" sz="3200" b="1" i="1" baseline="30000" dirty="0" smtClean="0">
                <a:solidFill>
                  <a:srgbClr val="002060"/>
                </a:solidFill>
              </a:rPr>
              <a:t>+</a:t>
            </a:r>
            <a:r>
              <a:rPr lang="en-US" altLang="ja-JP" sz="3200" b="1" i="1" dirty="0" smtClean="0">
                <a:solidFill>
                  <a:srgbClr val="002060"/>
                </a:solidFill>
              </a:rPr>
              <a:t> </a:t>
            </a:r>
            <a:r>
              <a:rPr lang="en-US" altLang="ja-JP" sz="3200" i="1" dirty="0" smtClean="0"/>
              <a:t>also contribute to maximization of thrombin’s enzymatic activity</a:t>
            </a:r>
            <a:r>
              <a:rPr lang="en-US" altLang="ja-JP" sz="3200" dirty="0" smtClean="0"/>
              <a:t>.“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1" y="241720"/>
            <a:ext cx="8640960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2060"/>
                </a:solidFill>
              </a:rPr>
              <a:t>Non-site directed interaction can play a role in functional expression!!</a:t>
            </a:r>
            <a:endParaRPr lang="ja-JP" altLang="en-US" sz="3200" b="1" i="1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1764" y="6505599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[Ref. 2] Takayanagi, </a:t>
            </a:r>
            <a:r>
              <a:rPr lang="en-US" altLang="ja-JP" sz="1400" b="1" dirty="0" smtClean="0"/>
              <a:t>IK</a:t>
            </a:r>
            <a:r>
              <a:rPr lang="en-US" altLang="ja-JP" sz="1400" dirty="0" smtClean="0"/>
              <a:t>, Nagaoka,</a:t>
            </a:r>
            <a:r>
              <a:rPr lang="en-US" altLang="ja-JP" sz="1400" i="1" dirty="0" smtClean="0"/>
              <a:t> Sci. Rep.</a:t>
            </a:r>
            <a:r>
              <a:rPr lang="en-US" altLang="ja-JP" sz="1400" dirty="0" smtClean="0"/>
              <a:t> (2014) </a:t>
            </a:r>
            <a:r>
              <a:rPr lang="en-US" altLang="ja-JP" sz="1400" b="1" dirty="0" smtClean="0"/>
              <a:t>4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doi</a:t>
            </a:r>
            <a:r>
              <a:rPr lang="en-US" altLang="ja-JP" sz="1400" dirty="0" smtClean="0"/>
              <a:t>: 10.1038/srep04601</a:t>
            </a:r>
            <a:endParaRPr lang="ja-JP" altLang="en-US" sz="14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0" y="6422019"/>
            <a:ext cx="9144000" cy="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Distribution of O2 oxygen atoms around switch reg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3351760" cy="24482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6" name="Picture 4" descr="T state crystal (initial MD) structure of HbA (PDB ID: 2DN2)."/>
          <p:cNvPicPr>
            <a:picLocks noChangeAspect="1" noChangeArrowheads="1"/>
          </p:cNvPicPr>
          <p:nvPr/>
        </p:nvPicPr>
        <p:blipFill>
          <a:blip r:embed="rId3" cstate="print"/>
          <a:srcRect l="30564"/>
          <a:stretch>
            <a:fillRect/>
          </a:stretch>
        </p:blipFill>
        <p:spPr bwMode="auto">
          <a:xfrm>
            <a:off x="1390120" y="2222033"/>
            <a:ext cx="2605815" cy="23762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1311115" y="1474845"/>
            <a:ext cx="278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</a:rPr>
              <a:t>Conformational change of hemoglobin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62061" y="1474845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</a:rPr>
              <a:t>O</a:t>
            </a:r>
            <a:r>
              <a:rPr kumimoji="1" lang="en-US" altLang="ja-JP" sz="2000" b="1" baseline="-25000" dirty="0" smtClean="0">
                <a:solidFill>
                  <a:srgbClr val="002060"/>
                </a:solidFill>
              </a:rPr>
              <a:t>2 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distribution around hemoglobin subunit interface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1438</Words>
  <Application>Microsoft Office PowerPoint</Application>
  <PresentationFormat>画面に合わせる (4:3)</PresentationFormat>
  <Paragraphs>357</Paragraphs>
  <Slides>37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37</vt:i4>
      </vt:variant>
    </vt:vector>
  </HeadingPairs>
  <TitlesOfParts>
    <vt:vector size="40" baseType="lpstr">
      <vt:lpstr>Office テーマ</vt:lpstr>
      <vt:lpstr>数式</vt:lpstr>
      <vt:lpstr>ｸﾞﾗﾌ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kurisaki</dc:creator>
  <cp:lastModifiedBy>kurisaki</cp:lastModifiedBy>
  <cp:revision>436</cp:revision>
  <dcterms:created xsi:type="dcterms:W3CDTF">2015-05-02T02:16:57Z</dcterms:created>
  <dcterms:modified xsi:type="dcterms:W3CDTF">2015-06-08T03:09:32Z</dcterms:modified>
</cp:coreProperties>
</file>