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6" r:id="rId2"/>
    <p:sldId id="323" r:id="rId3"/>
    <p:sldId id="341" r:id="rId4"/>
    <p:sldId id="329" r:id="rId5"/>
    <p:sldId id="333" r:id="rId6"/>
    <p:sldId id="342" r:id="rId7"/>
    <p:sldId id="335" r:id="rId8"/>
    <p:sldId id="336" r:id="rId9"/>
    <p:sldId id="337" r:id="rId10"/>
    <p:sldId id="340" r:id="rId11"/>
    <p:sldId id="344" r:id="rId12"/>
    <p:sldId id="295" r:id="rId13"/>
  </p:sldIdLst>
  <p:sldSz cx="9144000" cy="6858000" type="screen4x3"/>
  <p:notesSz cx="6802438" cy="99377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798" autoAdjust="0"/>
  </p:normalViewPr>
  <p:slideViewPr>
    <p:cSldViewPr showGuides="1">
      <p:cViewPr varScale="1">
        <p:scale>
          <a:sx n="80" d="100"/>
          <a:sy n="80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Sheet1!$I$2:$I$25</c:f>
              <c:numCache>
                <c:formatCode>General</c:formatCode>
                <c:ptCount val="24"/>
                <c:pt idx="0">
                  <c:v>4.3999999999999986</c:v>
                </c:pt>
                <c:pt idx="1">
                  <c:v>5.3999999999999986</c:v>
                </c:pt>
                <c:pt idx="2">
                  <c:v>6.3999999999999986</c:v>
                </c:pt>
                <c:pt idx="3">
                  <c:v>7.3999999999999986</c:v>
                </c:pt>
                <c:pt idx="4">
                  <c:v>8.3999999999999986</c:v>
                </c:pt>
                <c:pt idx="5">
                  <c:v>9.3999999999999986</c:v>
                </c:pt>
                <c:pt idx="6">
                  <c:v>10.399999999999999</c:v>
                </c:pt>
                <c:pt idx="7">
                  <c:v>11.399999999999999</c:v>
                </c:pt>
                <c:pt idx="8">
                  <c:v>12.399999999999999</c:v>
                </c:pt>
                <c:pt idx="9">
                  <c:v>13.399999999999999</c:v>
                </c:pt>
                <c:pt idx="10">
                  <c:v>14.399999999999999</c:v>
                </c:pt>
                <c:pt idx="11">
                  <c:v>15.399999999999999</c:v>
                </c:pt>
                <c:pt idx="12">
                  <c:v>16.399999999999999</c:v>
                </c:pt>
                <c:pt idx="13">
                  <c:v>17.399999999999999</c:v>
                </c:pt>
                <c:pt idx="14">
                  <c:v>18.399999999999999</c:v>
                </c:pt>
                <c:pt idx="15">
                  <c:v>19.399999999999999</c:v>
                </c:pt>
                <c:pt idx="16">
                  <c:v>20.399999999999999</c:v>
                </c:pt>
                <c:pt idx="17">
                  <c:v>21.4</c:v>
                </c:pt>
                <c:pt idx="18">
                  <c:v>22.4</c:v>
                </c:pt>
                <c:pt idx="19">
                  <c:v>23.4</c:v>
                </c:pt>
                <c:pt idx="20">
                  <c:v>24.4</c:v>
                </c:pt>
                <c:pt idx="21">
                  <c:v>25.4</c:v>
                </c:pt>
                <c:pt idx="22">
                  <c:v>26.4</c:v>
                </c:pt>
                <c:pt idx="23">
                  <c:v>27.4</c:v>
                </c:pt>
              </c:numCache>
            </c:numRef>
          </c:xVal>
          <c:yVal>
            <c:numRef>
              <c:f>Sheet1!$J$2:$J$25</c:f>
              <c:numCache>
                <c:formatCode>General</c:formatCode>
                <c:ptCount val="24"/>
                <c:pt idx="0">
                  <c:v>5.1639850000000003</c:v>
                </c:pt>
                <c:pt idx="1">
                  <c:v>5.4048629999999998</c:v>
                </c:pt>
                <c:pt idx="2">
                  <c:v>4.8754520000000001</c:v>
                </c:pt>
                <c:pt idx="3">
                  <c:v>4.2813270000000001</c:v>
                </c:pt>
                <c:pt idx="4">
                  <c:v>4.0191160000000004</c:v>
                </c:pt>
                <c:pt idx="5">
                  <c:v>3.9767350000000001</c:v>
                </c:pt>
                <c:pt idx="6">
                  <c:v>4.0008949999999999</c:v>
                </c:pt>
                <c:pt idx="7">
                  <c:v>3.9427509999999999</c:v>
                </c:pt>
                <c:pt idx="8">
                  <c:v>3.781965</c:v>
                </c:pt>
                <c:pt idx="9">
                  <c:v>3.6310259999999999</c:v>
                </c:pt>
                <c:pt idx="10">
                  <c:v>3.5923690000000001</c:v>
                </c:pt>
                <c:pt idx="11">
                  <c:v>3.570303</c:v>
                </c:pt>
                <c:pt idx="12">
                  <c:v>3.6421990000000002</c:v>
                </c:pt>
                <c:pt idx="13">
                  <c:v>3.8857750000000002</c:v>
                </c:pt>
                <c:pt idx="14">
                  <c:v>3.9724699999999999</c:v>
                </c:pt>
                <c:pt idx="15">
                  <c:v>4.0553650000000001</c:v>
                </c:pt>
                <c:pt idx="16">
                  <c:v>4.3954620000000002</c:v>
                </c:pt>
                <c:pt idx="17">
                  <c:v>4.7076599999999997</c:v>
                </c:pt>
                <c:pt idx="18">
                  <c:v>5.1674689999999996</c:v>
                </c:pt>
                <c:pt idx="19">
                  <c:v>5.9449820000000004</c:v>
                </c:pt>
                <c:pt idx="20">
                  <c:v>6.520219</c:v>
                </c:pt>
                <c:pt idx="21">
                  <c:v>6.9488909999999997</c:v>
                </c:pt>
                <c:pt idx="22">
                  <c:v>7.2824730000000004</c:v>
                </c:pt>
                <c:pt idx="23">
                  <c:v>7.6609850000000002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728064"/>
        <c:axId val="2095722080"/>
      </c:scatterChart>
      <c:valAx>
        <c:axId val="209572806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2095722080"/>
        <c:crosses val="autoZero"/>
        <c:crossBetween val="midCat"/>
        <c:majorUnit val="5"/>
      </c:valAx>
      <c:valAx>
        <c:axId val="2095722080"/>
        <c:scaling>
          <c:orientation val="minMax"/>
          <c:max val="1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2095728064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Sheet1!$I$2:$I$25</c:f>
              <c:numCache>
                <c:formatCode>General</c:formatCode>
                <c:ptCount val="24"/>
                <c:pt idx="0">
                  <c:v>4.3999999999999986</c:v>
                </c:pt>
                <c:pt idx="1">
                  <c:v>5.3999999999999986</c:v>
                </c:pt>
                <c:pt idx="2">
                  <c:v>6.3999999999999986</c:v>
                </c:pt>
                <c:pt idx="3">
                  <c:v>7.3999999999999986</c:v>
                </c:pt>
                <c:pt idx="4">
                  <c:v>8.3999999999999986</c:v>
                </c:pt>
                <c:pt idx="5">
                  <c:v>9.3999999999999986</c:v>
                </c:pt>
                <c:pt idx="6">
                  <c:v>10.399999999999999</c:v>
                </c:pt>
                <c:pt idx="7">
                  <c:v>11.399999999999999</c:v>
                </c:pt>
                <c:pt idx="8">
                  <c:v>12.399999999999999</c:v>
                </c:pt>
                <c:pt idx="9">
                  <c:v>13.399999999999999</c:v>
                </c:pt>
                <c:pt idx="10">
                  <c:v>14.399999999999999</c:v>
                </c:pt>
                <c:pt idx="11">
                  <c:v>15.399999999999999</c:v>
                </c:pt>
                <c:pt idx="12">
                  <c:v>16.399999999999999</c:v>
                </c:pt>
                <c:pt idx="13">
                  <c:v>17.399999999999999</c:v>
                </c:pt>
                <c:pt idx="14">
                  <c:v>18.399999999999999</c:v>
                </c:pt>
                <c:pt idx="15">
                  <c:v>19.399999999999999</c:v>
                </c:pt>
                <c:pt idx="16">
                  <c:v>20.399999999999999</c:v>
                </c:pt>
                <c:pt idx="17">
                  <c:v>21.4</c:v>
                </c:pt>
                <c:pt idx="18">
                  <c:v>22.4</c:v>
                </c:pt>
                <c:pt idx="19">
                  <c:v>23.4</c:v>
                </c:pt>
                <c:pt idx="20">
                  <c:v>24.4</c:v>
                </c:pt>
                <c:pt idx="21">
                  <c:v>25.4</c:v>
                </c:pt>
                <c:pt idx="22">
                  <c:v>26.4</c:v>
                </c:pt>
                <c:pt idx="23">
                  <c:v>27.4</c:v>
                </c:pt>
              </c:numCache>
            </c:numRef>
          </c:xVal>
          <c:yVal>
            <c:numRef>
              <c:f>Sheet1!$J$2:$J$25</c:f>
              <c:numCache>
                <c:formatCode>General</c:formatCode>
                <c:ptCount val="24"/>
                <c:pt idx="0">
                  <c:v>5.1639850000000003</c:v>
                </c:pt>
                <c:pt idx="1">
                  <c:v>5.4048629999999998</c:v>
                </c:pt>
                <c:pt idx="2">
                  <c:v>4.8754520000000001</c:v>
                </c:pt>
                <c:pt idx="3">
                  <c:v>4.2813270000000001</c:v>
                </c:pt>
                <c:pt idx="4">
                  <c:v>4.0191160000000004</c:v>
                </c:pt>
                <c:pt idx="5">
                  <c:v>3.9767350000000001</c:v>
                </c:pt>
                <c:pt idx="6">
                  <c:v>4.0008949999999999</c:v>
                </c:pt>
                <c:pt idx="7">
                  <c:v>3.9427509999999999</c:v>
                </c:pt>
                <c:pt idx="8">
                  <c:v>3.781965</c:v>
                </c:pt>
                <c:pt idx="9">
                  <c:v>3.6310259999999999</c:v>
                </c:pt>
                <c:pt idx="10">
                  <c:v>3.5923690000000001</c:v>
                </c:pt>
                <c:pt idx="11">
                  <c:v>3.570303</c:v>
                </c:pt>
                <c:pt idx="12">
                  <c:v>3.6421990000000002</c:v>
                </c:pt>
                <c:pt idx="13">
                  <c:v>3.8857750000000002</c:v>
                </c:pt>
                <c:pt idx="14">
                  <c:v>3.9724699999999999</c:v>
                </c:pt>
                <c:pt idx="15">
                  <c:v>4.0553650000000001</c:v>
                </c:pt>
                <c:pt idx="16">
                  <c:v>4.3954620000000002</c:v>
                </c:pt>
                <c:pt idx="17">
                  <c:v>4.7076599999999997</c:v>
                </c:pt>
                <c:pt idx="18">
                  <c:v>5.1674689999999996</c:v>
                </c:pt>
                <c:pt idx="19">
                  <c:v>5.9449820000000004</c:v>
                </c:pt>
                <c:pt idx="20">
                  <c:v>6.520219</c:v>
                </c:pt>
                <c:pt idx="21">
                  <c:v>6.9488909999999997</c:v>
                </c:pt>
                <c:pt idx="22">
                  <c:v>7.2824730000000004</c:v>
                </c:pt>
                <c:pt idx="23">
                  <c:v>7.6609850000000002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713920"/>
        <c:axId val="2095726432"/>
      </c:scatterChart>
      <c:valAx>
        <c:axId val="209571392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2095726432"/>
        <c:crosses val="autoZero"/>
        <c:crossBetween val="midCat"/>
        <c:majorUnit val="5"/>
      </c:valAx>
      <c:valAx>
        <c:axId val="2095726432"/>
        <c:scaling>
          <c:orientation val="minMax"/>
          <c:max val="1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2095713920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Sheet1!$C$2:$C$32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xVal>
          <c:yVal>
            <c:numRef>
              <c:f>Sheet1!$D$2:$D$32</c:f>
              <c:numCache>
                <c:formatCode>General</c:formatCode>
                <c:ptCount val="31"/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0.98599999999999999</c:v>
                </c:pt>
                <c:pt idx="19">
                  <c:v>0.73399999999999999</c:v>
                </c:pt>
                <c:pt idx="20">
                  <c:v>9.7000000000000003E-2</c:v>
                </c:pt>
                <c:pt idx="21">
                  <c:v>0.61899999999999999</c:v>
                </c:pt>
                <c:pt idx="22">
                  <c:v>2.5179999999999998</c:v>
                </c:pt>
                <c:pt idx="23">
                  <c:v>0.46100000000000002</c:v>
                </c:pt>
                <c:pt idx="24">
                  <c:v>2.8570000000000002</c:v>
                </c:pt>
                <c:pt idx="25">
                  <c:v>4.09</c:v>
                </c:pt>
                <c:pt idx="26">
                  <c:v>2.3879999999999999</c:v>
                </c:pt>
                <c:pt idx="27">
                  <c:v>4.4930000000000003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715552"/>
        <c:axId val="2095721536"/>
      </c:scatterChart>
      <c:valAx>
        <c:axId val="2095715552"/>
        <c:scaling>
          <c:orientation val="minMax"/>
          <c:max val="3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2095721536"/>
        <c:crosses val="autoZero"/>
        <c:crossBetween val="midCat"/>
        <c:majorUnit val="5"/>
      </c:valAx>
      <c:valAx>
        <c:axId val="2095721536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2095715552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7723" cy="498613"/>
          </a:xfrm>
          <a:prstGeom prst="rect">
            <a:avLst/>
          </a:prstGeom>
        </p:spPr>
        <p:txBody>
          <a:bodyPr vert="horz" lIns="91787" tIns="45892" rIns="91787" bIns="4589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3143" y="0"/>
            <a:ext cx="2947723" cy="498613"/>
          </a:xfrm>
          <a:prstGeom prst="rect">
            <a:avLst/>
          </a:prstGeom>
        </p:spPr>
        <p:txBody>
          <a:bodyPr vert="horz" lIns="91787" tIns="45892" rIns="91787" bIns="45892" rtlCol="0"/>
          <a:lstStyle>
            <a:lvl1pPr algn="r">
              <a:defRPr sz="1200"/>
            </a:lvl1pPr>
          </a:lstStyle>
          <a:p>
            <a:fld id="{5527FFA3-28D6-4616-A10E-2897578FD297}" type="datetimeFigureOut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7516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87" tIns="45892" rIns="91787" bIns="4589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4" y="4782543"/>
            <a:ext cx="5441950" cy="3912989"/>
          </a:xfrm>
          <a:prstGeom prst="rect">
            <a:avLst/>
          </a:prstGeom>
        </p:spPr>
        <p:txBody>
          <a:bodyPr vert="horz" lIns="91787" tIns="45892" rIns="91787" bIns="45892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39138"/>
            <a:ext cx="2947723" cy="498612"/>
          </a:xfrm>
          <a:prstGeom prst="rect">
            <a:avLst/>
          </a:prstGeom>
        </p:spPr>
        <p:txBody>
          <a:bodyPr vert="horz" lIns="91787" tIns="45892" rIns="91787" bIns="4589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3143" y="9439138"/>
            <a:ext cx="2947723" cy="498612"/>
          </a:xfrm>
          <a:prstGeom prst="rect">
            <a:avLst/>
          </a:prstGeom>
        </p:spPr>
        <p:txBody>
          <a:bodyPr vert="horz" lIns="91787" tIns="45892" rIns="91787" bIns="45892" rtlCol="0" anchor="b"/>
          <a:lstStyle>
            <a:lvl1pPr algn="r">
              <a:defRPr sz="1200"/>
            </a:lvl1pPr>
          </a:lstStyle>
          <a:p>
            <a:fld id="{DFFBF987-0613-4AEB-B5EB-59DD217E4B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910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180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465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84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898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752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240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81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342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79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057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853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44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BF3AF-91F3-42CC-8357-CD272583EAEB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412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C5E1-0A5D-478C-9538-A6BB2268DE5B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872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34F-C2DA-45DB-B60D-6429A41615BC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65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1D98B-0AB2-4A0C-AEDC-15C1E11CDB7F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005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0B05-E756-48A0-8703-CBBE441FD0C4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5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D931-A21B-4FD7-A0CC-4B68BEA45945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71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C7611-C88E-4AA1-A742-57125660BBD7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57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80E1-83DE-4FCE-9690-73F2FF8A76D5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15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2B59-0014-4832-8EFB-4DD1FC6D49F0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93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A7C-2E9C-4C7E-84FD-30BA0D60175B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50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15BF3-6ED6-48B0-9EB6-223676996FC7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78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63012-650E-4F04-8DF2-DC9E15EAD5AD}" type="datetime1">
              <a:rPr kumimoji="1" lang="ja-JP" altLang="en-US" smtClean="0"/>
              <a:t>2015/11/2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A2C24-0026-45F8-A1B9-895AA9A20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9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094" y="6499636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2868" y="1409527"/>
            <a:ext cx="8972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800" b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FY2015’s 5th, CREST Workshop</a:t>
            </a:r>
            <a:endParaRPr lang="ja-JP" altLang="en-US" sz="2800" b="1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1425" y="4727867"/>
            <a:ext cx="7795437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 b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Norio Takenaka</a:t>
            </a:r>
            <a:r>
              <a:rPr lang="en-US" altLang="ja-JP" sz="2800" b="1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1,2</a:t>
            </a:r>
          </a:p>
          <a:p>
            <a:pPr algn="just">
              <a:spcBef>
                <a:spcPct val="50000"/>
              </a:spcBef>
            </a:pPr>
            <a:r>
              <a:rPr lang="en-US" altLang="ja-JP" sz="2000" b="1" dirty="0">
                <a:latin typeface="Arial" pitchFamily="34" charset="0"/>
                <a:ea typeface="メイリオ" pitchFamily="50" charset="-128"/>
                <a:cs typeface="Arial" pitchFamily="34" charset="0"/>
              </a:rPr>
              <a:t>Graduate School of Information Science, Nagoya 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University</a:t>
            </a:r>
            <a:r>
              <a:rPr lang="en-US" altLang="ja-JP" sz="2000" b="1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1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Elements Strategy Initiative for Catalysts and Batteries (ESICB), </a:t>
            </a:r>
            <a:r>
              <a:rPr lang="en-US" altLang="ja-JP" sz="2000" b="1" dirty="0">
                <a:latin typeface="Arial" pitchFamily="34" charset="0"/>
                <a:ea typeface="メイリオ" pitchFamily="50" charset="-128"/>
                <a:cs typeface="Arial" pitchFamily="34" charset="0"/>
              </a:rPr>
              <a:t>Kyoto 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University</a:t>
            </a:r>
            <a:r>
              <a:rPr lang="en-US" altLang="ja-JP" sz="2000" b="1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2</a:t>
            </a:r>
            <a:endParaRPr lang="en-US" altLang="ja-JP" sz="2000" baseline="30000" dirty="0" smtClean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03142" y="2477491"/>
            <a:ext cx="755200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Theoretical Investigation of Ion Transport Pathway in Solid Electrolyte Interphase Film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65408" y="790544"/>
            <a:ext cx="233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Tue</a:t>
            </a:r>
            <a:r>
              <a:rPr kumimoji="1"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. </a:t>
            </a:r>
            <a:r>
              <a:rPr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Oct. 6th</a:t>
            </a:r>
            <a:endParaRPr kumimoji="1" lang="ja-JP" alt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0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52406"/>
            <a:ext cx="2133600" cy="305594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62893" y="4071625"/>
            <a:ext cx="1664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[Å]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-1078177" y="2326424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Solvation number</a:t>
            </a:r>
            <a:endParaRPr lang="ja-JP" altLang="en-US" sz="1400" baseline="300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8" name="グラフ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446033"/>
              </p:ext>
            </p:extLst>
          </p:nvPr>
        </p:nvGraphicFramePr>
        <p:xfrm>
          <a:off x="4911769" y="1190984"/>
          <a:ext cx="4110886" cy="2873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788678" y="4067090"/>
            <a:ext cx="1664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[Å]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617619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186816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6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Solvation number of ion on a migration pathway</a:t>
            </a:r>
            <a:endParaRPr kumimoji="0" lang="en-US" altLang="ja-JP" sz="2600" b="1" dirty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44988" y="4427966"/>
            <a:ext cx="390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the cavity radius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0717" y="4427966"/>
            <a:ext cx="390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(a) Solvation number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16200000">
            <a:off x="3364874" y="2369285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 </a:t>
            </a:r>
            <a:r>
              <a:rPr lang="en-US" altLang="ja-JP" sz="1400" i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R</a:t>
            </a:r>
            <a:r>
              <a:rPr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[Å</a:t>
            </a:r>
            <a:r>
              <a:rPr lang="en-US" altLang="ja-JP" sz="14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]</a:t>
            </a:r>
            <a:endParaRPr lang="ja-JP" altLang="en-US" sz="1400" baseline="300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91947" y="5837587"/>
            <a:ext cx="8588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It was found that the solvation number decreases as the ion moves from the bulk electrolyte to anode surface.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191947" y="4934390"/>
            <a:ext cx="8484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The solvation number around the Na</a:t>
            </a:r>
            <a:r>
              <a:rPr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was estimated by executing 1.0 ns MD simulations, fixing only the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coordinate at each positon.</a:t>
            </a:r>
          </a:p>
        </p:txBody>
      </p:sp>
      <p:graphicFrame>
        <p:nvGraphicFramePr>
          <p:cNvPr id="15" name="グラフ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629909"/>
              </p:ext>
            </p:extLst>
          </p:nvPr>
        </p:nvGraphicFramePr>
        <p:xfrm>
          <a:off x="564816" y="1159047"/>
          <a:ext cx="4016388" cy="2863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386542" y="3956129"/>
            <a:ext cx="103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(anode)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19591" y="3957653"/>
            <a:ext cx="103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(anode)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" y="671264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58675" y="223891"/>
            <a:ext cx="8827036" cy="523639"/>
          </a:xfrm>
        </p:spPr>
        <p:txBody>
          <a:bodyPr>
            <a:normAutofit/>
          </a:bodyPr>
          <a:lstStyle/>
          <a:p>
            <a:r>
              <a:rPr lang="en-US" altLang="ja-JP" sz="2800" b="1" kern="0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Summary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72977" y="1458085"/>
            <a:ext cx="8588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 the present study, I have investigated the migration pathways of Na</a:t>
            </a:r>
            <a:r>
              <a:rPr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in the SEI film by using a new algorithm.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75320" y="4650066"/>
            <a:ext cx="854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was found that the solvation number decreases as the ion moves from the bulk electrolyte to anode surface.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95892" y="2504622"/>
            <a:ext cx="854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By using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he present algorithm, all the possible pathways can be obtained at the lower calculation cost than that of the TMD method.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75320" y="3551159"/>
            <a:ext cx="854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As a result, the number of pathways were found to increase by adding the additives into the electrolyte. 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75320" y="5696603"/>
            <a:ext cx="854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 future, the activation free energy should be estimated on the obtained pathways to compare it with the experimental values.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137420"/>
            <a:ext cx="8229600" cy="2583160"/>
          </a:xfrm>
        </p:spPr>
        <p:txBody>
          <a:bodyPr>
            <a:noAutofit/>
          </a:bodyPr>
          <a:lstStyle/>
          <a:p>
            <a:r>
              <a:rPr kumimoji="1" lang="en-US" altLang="ja-JP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br>
              <a:rPr kumimoji="1" lang="en-US" altLang="ja-JP" sz="7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your attention</a:t>
            </a:r>
            <a:endParaRPr kumimoji="1" lang="ja-JP" alt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21724" y="6519729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7" y="671264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58675" y="223891"/>
            <a:ext cx="8827036" cy="523639"/>
          </a:xfrm>
        </p:spPr>
        <p:txBody>
          <a:bodyPr>
            <a:normAutofit/>
          </a:bodyPr>
          <a:lstStyle/>
          <a:p>
            <a:r>
              <a:rPr lang="en-US" altLang="ja-JP" sz="2800" b="1" kern="0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Background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224469"/>
            <a:ext cx="3429125" cy="1958339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39712" y="1323097"/>
            <a:ext cx="8271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</a:rPr>
              <a:t>・</a:t>
            </a:r>
            <a:r>
              <a:rPr lang="en-US" altLang="ja-JP" b="1" dirty="0" smtClean="0">
                <a:solidFill>
                  <a:srgbClr val="0070C0"/>
                </a:solidFill>
                <a:latin typeface="Arial"/>
                <a:ea typeface="メイリオ"/>
              </a:rPr>
              <a:t>Li</a:t>
            </a:r>
            <a:r>
              <a:rPr lang="en-US" altLang="ja-JP" b="1" baseline="30000" dirty="0" smtClean="0">
                <a:solidFill>
                  <a:srgbClr val="0070C0"/>
                </a:solidFill>
                <a:latin typeface="Arial"/>
                <a:ea typeface="メイリオ"/>
              </a:rPr>
              <a:t>+</a:t>
            </a:r>
            <a:r>
              <a:rPr lang="en-US" altLang="ja-JP" b="1" dirty="0" smtClean="0">
                <a:solidFill>
                  <a:srgbClr val="0070C0"/>
                </a:solidFill>
                <a:latin typeface="Arial"/>
                <a:ea typeface="メイリオ"/>
              </a:rPr>
              <a:t> (or Na</a:t>
            </a:r>
            <a:r>
              <a:rPr lang="en-US" altLang="ja-JP" b="1" baseline="30000" dirty="0" smtClean="0">
                <a:solidFill>
                  <a:srgbClr val="0070C0"/>
                </a:solidFill>
                <a:latin typeface="Arial"/>
                <a:ea typeface="メイリオ"/>
              </a:rPr>
              <a:t>+</a:t>
            </a:r>
            <a:r>
              <a:rPr lang="en-US" altLang="ja-JP" b="1" dirty="0" smtClean="0">
                <a:solidFill>
                  <a:srgbClr val="0070C0"/>
                </a:solidFill>
                <a:latin typeface="Arial"/>
                <a:ea typeface="メイリオ"/>
              </a:rPr>
              <a:t>) transfer at an anode/electrolyte interface</a:t>
            </a:r>
            <a:r>
              <a:rPr lang="en-US" altLang="ja-JP" dirty="0" smtClean="0">
                <a:solidFill>
                  <a:srgbClr val="0070C0"/>
                </a:solidFill>
                <a:latin typeface="Arial"/>
                <a:ea typeface="メイリオ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is an essential process of the charge-discharge reaction in LIB (or NIB).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90811" y="6209126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Fig. Schematic illustrations of an anode/electrolyte interface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4353096"/>
            <a:ext cx="2954238" cy="153029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75432" y="2287376"/>
            <a:ext cx="819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</a:rPr>
              <a:t>・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According to experimental investigations,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メイリオ"/>
              </a:rPr>
              <a:t>there are two possibilities of the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rate-determining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メイリオ"/>
              </a:rPr>
              <a:t>step on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this process,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メイリオ"/>
              </a:rPr>
              <a:t>i.e., (1) </a:t>
            </a:r>
            <a:r>
              <a:rPr lang="en-US" altLang="ja-JP" u="sng" dirty="0">
                <a:solidFill>
                  <a:srgbClr val="C00000"/>
                </a:solidFill>
                <a:latin typeface="Arial"/>
                <a:ea typeface="メイリオ"/>
              </a:rPr>
              <a:t>desolvation </a:t>
            </a:r>
            <a:r>
              <a:rPr lang="en-US" altLang="ja-JP" u="sng" dirty="0" smtClean="0">
                <a:solidFill>
                  <a:srgbClr val="C00000"/>
                </a:solidFill>
                <a:latin typeface="Arial"/>
                <a:ea typeface="メイリオ"/>
              </a:rPr>
              <a:t>of Li</a:t>
            </a:r>
            <a:r>
              <a:rPr lang="en-US" altLang="ja-JP" u="sng" baseline="30000" dirty="0" smtClean="0">
                <a:solidFill>
                  <a:srgbClr val="C00000"/>
                </a:solidFill>
                <a:latin typeface="Arial"/>
                <a:ea typeface="メイリオ"/>
              </a:rPr>
              <a:t>+ </a:t>
            </a:r>
            <a:r>
              <a:rPr lang="en-US" altLang="ja-JP" u="sng" dirty="0" smtClean="0">
                <a:solidFill>
                  <a:srgbClr val="C00000"/>
                </a:solidFill>
                <a:latin typeface="Arial"/>
                <a:ea typeface="メイリオ"/>
              </a:rPr>
              <a:t>(or Na</a:t>
            </a:r>
            <a:r>
              <a:rPr lang="en-US" altLang="ja-JP" u="sng" baseline="30000" dirty="0" smtClean="0">
                <a:solidFill>
                  <a:srgbClr val="C00000"/>
                </a:solidFill>
                <a:latin typeface="Arial"/>
                <a:ea typeface="メイリオ"/>
              </a:rPr>
              <a:t>+</a:t>
            </a:r>
            <a:r>
              <a:rPr lang="en-US" altLang="ja-JP" u="sng" dirty="0" smtClean="0">
                <a:solidFill>
                  <a:srgbClr val="C00000"/>
                </a:solidFill>
                <a:latin typeface="Arial"/>
                <a:ea typeface="メイリオ"/>
              </a:rPr>
              <a:t>)</a:t>
            </a:r>
            <a:r>
              <a:rPr lang="en-US" altLang="ja-JP" dirty="0" smtClean="0">
                <a:solidFill>
                  <a:schemeClr val="accent2"/>
                </a:solidFill>
                <a:latin typeface="Arial"/>
                <a:ea typeface="メイリオ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メイリオ"/>
              </a:rPr>
              <a:t>and (2) </a:t>
            </a:r>
            <a:r>
              <a:rPr lang="en-US" altLang="ja-JP" u="sng" dirty="0" smtClean="0">
                <a:solidFill>
                  <a:schemeClr val="accent5"/>
                </a:solidFill>
                <a:latin typeface="Arial"/>
                <a:ea typeface="メイリオ"/>
              </a:rPr>
              <a:t>Li</a:t>
            </a:r>
            <a:r>
              <a:rPr lang="en-US" altLang="ja-JP" u="sng" baseline="30000" dirty="0" smtClean="0">
                <a:solidFill>
                  <a:schemeClr val="accent5"/>
                </a:solidFill>
                <a:latin typeface="Arial"/>
                <a:ea typeface="メイリオ"/>
              </a:rPr>
              <a:t>+</a:t>
            </a:r>
            <a:r>
              <a:rPr lang="en-US" altLang="ja-JP" u="sng" dirty="0" smtClean="0">
                <a:solidFill>
                  <a:schemeClr val="accent5"/>
                </a:solidFill>
                <a:latin typeface="Arial"/>
                <a:ea typeface="メイリオ"/>
              </a:rPr>
              <a:t> (or Na</a:t>
            </a:r>
            <a:r>
              <a:rPr lang="en-US" altLang="ja-JP" u="sng" baseline="30000" dirty="0" smtClean="0">
                <a:solidFill>
                  <a:schemeClr val="accent5"/>
                </a:solidFill>
                <a:latin typeface="Arial"/>
                <a:ea typeface="メイリオ"/>
              </a:rPr>
              <a:t>+</a:t>
            </a:r>
            <a:r>
              <a:rPr lang="en-US" altLang="ja-JP" u="sng" dirty="0" smtClean="0">
                <a:solidFill>
                  <a:schemeClr val="accent5"/>
                </a:solidFill>
                <a:latin typeface="Arial"/>
                <a:ea typeface="メイリオ"/>
              </a:rPr>
              <a:t>) transfer inside </a:t>
            </a:r>
            <a:r>
              <a:rPr lang="en-US" altLang="ja-JP" u="sng" dirty="0">
                <a:solidFill>
                  <a:schemeClr val="accent5"/>
                </a:solidFill>
                <a:latin typeface="Arial"/>
                <a:ea typeface="メイリオ"/>
              </a:rPr>
              <a:t>the SEI film</a:t>
            </a:r>
            <a:r>
              <a:rPr lang="en-US" altLang="ja-JP" dirty="0" smtClean="0">
                <a:latin typeface="Arial"/>
                <a:ea typeface="メイリオ"/>
              </a:rPr>
              <a:t>.</a:t>
            </a:r>
            <a:endParaRPr lang="en-US" altLang="ja-JP" dirty="0">
              <a:latin typeface="Arial"/>
              <a:ea typeface="メイリオ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585272" y="3764878"/>
            <a:ext cx="43238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123044" y="3573301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necessary to investigate the ion transfer at the atomistic level.</a:t>
            </a:r>
            <a:endParaRPr lang="en-US" altLang="ja-JP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6200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7" y="671264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58675" y="223891"/>
            <a:ext cx="8827036" cy="523639"/>
          </a:xfrm>
        </p:spPr>
        <p:txBody>
          <a:bodyPr>
            <a:normAutofit/>
          </a:bodyPr>
          <a:lstStyle/>
          <a:p>
            <a:r>
              <a:rPr lang="en-US" altLang="ja-JP" sz="2800" b="1" kern="0" dirty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Purpose of Present Research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3528" y="174959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</a:rPr>
              <a:t>・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Recently, we could obtain the realistic computational models of SEI film using a </a:t>
            </a:r>
            <a:r>
              <a:rPr lang="en-US" altLang="ja-JP" dirty="0" smtClean="0">
                <a:solidFill>
                  <a:srgbClr val="7030A0"/>
                </a:solidFill>
                <a:latin typeface="Arial"/>
                <a:ea typeface="メイリオ"/>
              </a:rPr>
              <a:t>hybrid MC/MD reaction method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[1,2].</a:t>
            </a:r>
            <a:endParaRPr lang="en-US" altLang="ja-JP" dirty="0">
              <a:solidFill>
                <a:srgbClr val="000000"/>
              </a:solidFill>
              <a:latin typeface="Arial"/>
              <a:ea typeface="メイリオ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0672" y="2418745"/>
            <a:ext cx="8273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[1] NT et al.,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Phys. Chem. C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118(20)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10874 (2014); [2] NT et al.,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J. Phys. Chem. C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119(32)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18046 (2015).</a:t>
            </a:r>
            <a:endParaRPr lang="en-US" altLang="ja-JP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09" y="3201492"/>
            <a:ext cx="3509667" cy="164826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94986" y="2879859"/>
            <a:ext cx="539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1" lang="ja-JP" alt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ストライプ矢印 10"/>
          <p:cNvSpPr/>
          <p:nvPr/>
        </p:nvSpPr>
        <p:spPr bwMode="auto">
          <a:xfrm>
            <a:off x="4057057" y="3778469"/>
            <a:ext cx="1097766" cy="576064"/>
          </a:xfrm>
          <a:prstGeom prst="striped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12" name="上カーブ矢印 11"/>
          <p:cNvSpPr/>
          <p:nvPr/>
        </p:nvSpPr>
        <p:spPr bwMode="auto">
          <a:xfrm>
            <a:off x="1058624" y="3218413"/>
            <a:ext cx="576064" cy="288032"/>
          </a:xfrm>
          <a:prstGeom prst="curvedUpArrow">
            <a:avLst>
              <a:gd name="adj1" fmla="val 25000"/>
              <a:gd name="adj2" fmla="val 38148"/>
              <a:gd name="adj3" fmla="val 25000"/>
            </a:avLst>
          </a:prstGeom>
          <a:solidFill>
            <a:srgbClr val="EEB0E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83838" y="3159813"/>
            <a:ext cx="2431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MC/MD</a:t>
            </a:r>
          </a:p>
          <a:p>
            <a:pPr algn="ctr"/>
            <a:r>
              <a:rPr lang="en-US" altLang="ja-JP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eaction simulation</a:t>
            </a:r>
            <a:endParaRPr kumimoji="1" lang="ja-JP" alt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299" y="3158680"/>
            <a:ext cx="3452887" cy="1691079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23528" y="555973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</a:rPr>
              <a:t>・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Using these computational models, the ion transport pathways in the SEI film have been investigated without and with additives (i.e., </a:t>
            </a:r>
            <a:r>
              <a:rPr lang="en-US" altLang="ja-JP" dirty="0" smtClean="0">
                <a:solidFill>
                  <a:srgbClr val="0070C0"/>
                </a:solidFill>
                <a:latin typeface="Arial"/>
                <a:ea typeface="メイリオ"/>
              </a:rPr>
              <a:t>FEC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 or </a:t>
            </a:r>
            <a:r>
              <a:rPr lang="en-US" altLang="ja-JP" dirty="0" smtClean="0">
                <a:solidFill>
                  <a:srgbClr val="00B050"/>
                </a:solidFill>
                <a:latin typeface="Arial"/>
                <a:ea typeface="メイリオ"/>
              </a:rPr>
              <a:t>DFEC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).</a:t>
            </a:r>
            <a:endParaRPr lang="en-US" altLang="ja-JP" dirty="0">
              <a:solidFill>
                <a:srgbClr val="000000"/>
              </a:solidFill>
              <a:latin typeface="Arial"/>
              <a:ea typeface="メイリオ"/>
            </a:endParaRPr>
          </a:p>
        </p:txBody>
      </p:sp>
      <p:sp>
        <p:nvSpPr>
          <p:cNvPr id="18" name="右中かっこ 17"/>
          <p:cNvSpPr/>
          <p:nvPr/>
        </p:nvSpPr>
        <p:spPr>
          <a:xfrm rot="16200000">
            <a:off x="6917039" y="2731486"/>
            <a:ext cx="186721" cy="854251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87214" y="279203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</a:t>
            </a:r>
            <a:endParaRPr kumimoji="1" lang="ja-JP" altLang="en-US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61" y="2255579"/>
            <a:ext cx="5090350" cy="24482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393" y="2389375"/>
            <a:ext cx="2038023" cy="226639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8" y="671264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158675" y="223891"/>
            <a:ext cx="8827036" cy="523639"/>
          </a:xfrm>
        </p:spPr>
        <p:txBody>
          <a:bodyPr>
            <a:normAutofit/>
          </a:bodyPr>
          <a:lstStyle/>
          <a:p>
            <a:r>
              <a:rPr lang="en-US" altLang="ja-JP" sz="2800" b="1" kern="0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Model </a:t>
            </a:r>
            <a:r>
              <a:rPr lang="en-US" altLang="ja-JP" sz="2800" b="1" kern="0" dirty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S</a:t>
            </a:r>
            <a:r>
              <a:rPr lang="en-US" altLang="ja-JP" sz="2800" b="1" kern="0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ystem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2700" y="1617295"/>
            <a:ext cx="110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 film</a:t>
            </a:r>
            <a:endParaRPr kumimoji="1" lang="ja-JP" altLang="en-US" u="sng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左中かっこ 9"/>
          <p:cNvSpPr/>
          <p:nvPr/>
        </p:nvSpPr>
        <p:spPr>
          <a:xfrm rot="5400000">
            <a:off x="3103650" y="1010793"/>
            <a:ext cx="338831" cy="2294762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4304" y="4793984"/>
            <a:ext cx="491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(a) Side View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(SEI film, surface view; Na</a:t>
            </a:r>
            <a:r>
              <a:rPr lang="en-US" altLang="ja-JP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and PF</a:t>
            </a:r>
            <a:r>
              <a:rPr lang="en-US" altLang="ja-JP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ja-JP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van der Waals view; PC and Gas, stick view)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21542" y="4703851"/>
            <a:ext cx="3123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(b) Front view of SEI film from the side of anode</a:t>
            </a:r>
          </a:p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(0</a:t>
            </a:r>
            <a:r>
              <a:rPr kumimoji="1" lang="en-US" altLang="ja-JP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kumimoji="1" lang="en-US" altLang="ja-JP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&lt; 20 Å)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左中かっこ 13"/>
          <p:cNvSpPr/>
          <p:nvPr/>
        </p:nvSpPr>
        <p:spPr>
          <a:xfrm rot="5400000">
            <a:off x="1290419" y="1565601"/>
            <a:ext cx="338834" cy="1185148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09233" y="1617295"/>
            <a:ext cx="110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1" lang="en-US" altLang="ja-JP" u="sng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endParaRPr kumimoji="1" lang="ja-JP" altLang="en-US" u="sng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352442" y="5822229"/>
            <a:ext cx="845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・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For this purpose, I employed the system including </a:t>
            </a:r>
            <a:r>
              <a:rPr lang="en-US" altLang="ja-JP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NaPF</a:t>
            </a:r>
            <a:r>
              <a:rPr lang="en-US" altLang="ja-JP" baseline="-25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ja-JP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-PC electrolyte solution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 film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without and with FEC or DFEC additives.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589" y="1275885"/>
            <a:ext cx="3056816" cy="1081750"/>
          </a:xfrm>
          <a:prstGeom prst="rect">
            <a:avLst/>
          </a:prstGeom>
        </p:spPr>
      </p:pic>
      <p:sp>
        <p:nvSpPr>
          <p:cNvPr id="49" name="テキスト ボックス 48"/>
          <p:cNvSpPr txBox="1"/>
          <p:nvPr/>
        </p:nvSpPr>
        <p:spPr>
          <a:xfrm>
            <a:off x="5821542" y="1325936"/>
            <a:ext cx="2997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Species in SEI film</a:t>
            </a:r>
            <a:endParaRPr lang="ja-JP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4201926"/>
            <a:ext cx="648072" cy="6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図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70" y="4241941"/>
            <a:ext cx="4745988" cy="228264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7" y="671264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98915" y="6492875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855" y="225189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メイリオ" panose="020B0604030504040204" pitchFamily="50" charset="-128"/>
                <a:cs typeface="メイリオ" panose="020B0604030504040204" pitchFamily="50" charset="-128"/>
              </a:rPr>
              <a:t>Algorithm to obtain migration pathway of Na</a:t>
            </a:r>
            <a:r>
              <a:rPr kumimoji="0" lang="en-US" altLang="ja-JP" sz="2800" b="1" baseline="30000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メイリオ" panose="020B0604030504040204" pitchFamily="50" charset="-128"/>
                <a:cs typeface="メイリオ" panose="020B0604030504040204" pitchFamily="50" charset="-128"/>
              </a:rPr>
              <a:t>+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335795" y="1417091"/>
            <a:ext cx="847719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The migration pathways were investigated by using a following procedure.</a:t>
            </a:r>
          </a:p>
          <a:p>
            <a:pPr algn="just">
              <a:spcBef>
                <a:spcPts val="1200"/>
              </a:spcBef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(1) First, the total system is divided to discrete </a:t>
            </a:r>
            <a:r>
              <a:rPr lang="en-US" altLang="ja-JP" dirty="0" smtClean="0">
                <a:solidFill>
                  <a:schemeClr val="accent5"/>
                </a:solidFill>
                <a:latin typeface="Arial"/>
                <a:ea typeface="メイリオ"/>
                <a:cs typeface="Arial" panose="020B0604020202020204" pitchFamily="34" charset="0"/>
              </a:rPr>
              <a:t>grid points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(grid size = </a:t>
            </a:r>
            <a:r>
              <a:rPr lang="en-US" altLang="ja-JP" dirty="0" smtClean="0">
                <a:solidFill>
                  <a:srgbClr val="0070C0"/>
                </a:solidFill>
                <a:latin typeface="Arial"/>
                <a:ea typeface="メイリオ"/>
                <a:cs typeface="Arial" panose="020B0604020202020204" pitchFamily="34" charset="0"/>
              </a:rPr>
              <a:t>0.3 Å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).</a:t>
            </a:r>
          </a:p>
          <a:p>
            <a:pPr algn="just">
              <a:spcBef>
                <a:spcPts val="1200"/>
              </a:spcBef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(2) Next, at each </a:t>
            </a:r>
            <a:r>
              <a:rPr lang="en-US" altLang="ja-JP" dirty="0" smtClean="0">
                <a:solidFill>
                  <a:schemeClr val="accent5"/>
                </a:solidFill>
                <a:latin typeface="Arial"/>
                <a:ea typeface="メイリオ"/>
                <a:cs typeface="Arial" panose="020B0604020202020204" pitchFamily="34" charset="0"/>
              </a:rPr>
              <a:t>grid point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, we obtain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メイリオ"/>
              </a:rPr>
              <a:t>a sphere which contacts with the SEI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film.</a:t>
            </a:r>
            <a:endParaRPr lang="en-US" altLang="ja-JP" dirty="0">
              <a:solidFill>
                <a:srgbClr val="000000"/>
              </a:solidFill>
              <a:latin typeface="Arial"/>
              <a:ea typeface="メイリオ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     </a:t>
            </a:r>
            <a:r>
              <a:rPr lang="en-US" altLang="ja-JP" u="sng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If the radius </a:t>
            </a:r>
            <a:r>
              <a:rPr lang="en-US" altLang="ja-JP" i="1" u="sng" dirty="0" smtClean="0">
                <a:solidFill>
                  <a:schemeClr val="accent2"/>
                </a:solidFill>
                <a:latin typeface="Arial"/>
                <a:ea typeface="メイリオ"/>
                <a:cs typeface="Arial" panose="020B0604020202020204" pitchFamily="34" charset="0"/>
              </a:rPr>
              <a:t>R</a:t>
            </a:r>
            <a:r>
              <a:rPr lang="en-US" altLang="ja-JP" u="sng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 is smaller than a van del Waals radii of Na</a:t>
            </a:r>
            <a:r>
              <a:rPr lang="en-US" altLang="ja-JP" u="sng" baseline="30000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+</a:t>
            </a:r>
            <a:r>
              <a:rPr lang="en-US" altLang="ja-JP" u="sng" dirty="0" smtClean="0">
                <a:solidFill>
                  <a:srgbClr val="000000"/>
                </a:solidFill>
                <a:latin typeface="Arial"/>
                <a:ea typeface="メイリオ"/>
              </a:rPr>
              <a:t> (</a:t>
            </a:r>
            <a:r>
              <a:rPr lang="en-US" altLang="ja-JP" u="sng" dirty="0">
                <a:solidFill>
                  <a:srgbClr val="000000"/>
                </a:solidFill>
                <a:latin typeface="Arial"/>
                <a:ea typeface="メイリオ"/>
              </a:rPr>
              <a:t>1.84 Å</a:t>
            </a:r>
            <a:r>
              <a:rPr lang="en-US" altLang="ja-JP" u="sng" dirty="0" smtClean="0">
                <a:solidFill>
                  <a:srgbClr val="000000"/>
                </a:solidFill>
                <a:latin typeface="Arial"/>
                <a:ea typeface="メイリオ"/>
              </a:rPr>
              <a:t>)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, this </a:t>
            </a:r>
            <a:r>
              <a:rPr lang="en-US" altLang="ja-JP" dirty="0" smtClean="0">
                <a:solidFill>
                  <a:schemeClr val="accent5"/>
                </a:solidFill>
                <a:latin typeface="Arial"/>
                <a:ea typeface="メイリオ"/>
                <a:cs typeface="Arial" panose="020B0604020202020204" pitchFamily="34" charset="0"/>
              </a:rPr>
              <a:t>grid </a:t>
            </a:r>
          </a:p>
          <a:p>
            <a:pPr algn="just"/>
            <a:r>
              <a:rPr lang="en-US" altLang="ja-JP" dirty="0">
                <a:solidFill>
                  <a:schemeClr val="accent5"/>
                </a:solidFill>
                <a:latin typeface="Arial"/>
                <a:ea typeface="メイリオ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chemeClr val="accent5"/>
                </a:solidFill>
                <a:latin typeface="Arial"/>
                <a:ea typeface="メイリオ"/>
                <a:cs typeface="Arial" panose="020B0604020202020204" pitchFamily="34" charset="0"/>
              </a:rPr>
              <a:t>    point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 becomes the possible </a:t>
            </a: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メイリオ"/>
                <a:cs typeface="Arial" panose="020B0604020202020204" pitchFamily="34" charset="0"/>
              </a:rPr>
              <a:t>cavities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 for the migration pathway.</a:t>
            </a:r>
          </a:p>
          <a:p>
            <a:pPr algn="just">
              <a:spcBef>
                <a:spcPts val="1200"/>
              </a:spcBef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(3) Finally, we connect the </a:t>
            </a: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メイリオ"/>
                <a:cs typeface="Arial" panose="020B0604020202020204" pitchFamily="34" charset="0"/>
              </a:rPr>
              <a:t>cavities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 from the anode surface to the bulk electrolyte </a:t>
            </a:r>
          </a:p>
          <a:p>
            <a:pPr algn="just"/>
            <a:r>
              <a:rPr lang="en-US" altLang="ja-JP" dirty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    to </a:t>
            </a:r>
            <a:r>
              <a:rPr lang="en-US" altLang="ja-JP" u="sng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search for the migration pathways as the connective </a:t>
            </a:r>
            <a:r>
              <a:rPr lang="en-US" altLang="ja-JP" u="sng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メイリオ"/>
                <a:cs typeface="Arial" panose="020B0604020202020204" pitchFamily="34" charset="0"/>
              </a:rPr>
              <a:t>cavities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.</a:t>
            </a:r>
            <a:endParaRPr lang="en-US" altLang="ja-JP" dirty="0" smtClean="0">
              <a:solidFill>
                <a:srgbClr val="000000"/>
              </a:solidFill>
              <a:latin typeface="Arial"/>
              <a:ea typeface="メイリオ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2032529" y="5078040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2114757" y="4941168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2176069" y="4797152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2264240" y="4660756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2349861" y="4524360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2411937" y="4414252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flipV="1">
            <a:off x="2026586" y="4411608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2226118" y="4411608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flipV="1">
            <a:off x="2454914" y="4411608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 flipV="1">
            <a:off x="2682016" y="4411608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2879986" y="4411608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 flipV="1">
            <a:off x="3107088" y="4411608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 flipV="1">
            <a:off x="3292816" y="4405495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 flipV="1">
            <a:off x="3515092" y="4417722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 flipV="1">
            <a:off x="3748714" y="4417722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 flipV="1">
            <a:off x="3970083" y="4417722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 flipV="1">
            <a:off x="4229255" y="4417722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 flipV="1">
            <a:off x="4472748" y="4417722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029086" y="5079071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>
            <a:off x="2235266" y="5079071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>
            <a:off x="2464997" y="5081520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/>
          <p:cNvCxnSpPr/>
          <p:nvPr/>
        </p:nvCxnSpPr>
        <p:spPr>
          <a:xfrm>
            <a:off x="2691974" y="5078618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>
            <a:off x="2886437" y="5093941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/>
          <p:cNvCxnSpPr/>
          <p:nvPr/>
        </p:nvCxnSpPr>
        <p:spPr>
          <a:xfrm>
            <a:off x="3087522" y="5085415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/>
          <p:cNvCxnSpPr/>
          <p:nvPr/>
        </p:nvCxnSpPr>
        <p:spPr>
          <a:xfrm>
            <a:off x="3294613" y="5085645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>
            <a:off x="3522947" y="5078618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>
            <a:off x="3744715" y="5085645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/>
          <p:cNvCxnSpPr/>
          <p:nvPr/>
        </p:nvCxnSpPr>
        <p:spPr>
          <a:xfrm>
            <a:off x="3964815" y="5079071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/>
          <p:cNvCxnSpPr/>
          <p:nvPr/>
        </p:nvCxnSpPr>
        <p:spPr>
          <a:xfrm>
            <a:off x="4233853" y="5093941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/>
          <p:nvPr/>
        </p:nvCxnSpPr>
        <p:spPr>
          <a:xfrm>
            <a:off x="4473224" y="5069392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/>
          <p:nvPr/>
        </p:nvCxnSpPr>
        <p:spPr>
          <a:xfrm>
            <a:off x="4855167" y="4415020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/>
          <p:cNvCxnSpPr/>
          <p:nvPr/>
        </p:nvCxnSpPr>
        <p:spPr>
          <a:xfrm flipV="1">
            <a:off x="4696656" y="5614275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/>
          <p:cNvCxnSpPr/>
          <p:nvPr/>
        </p:nvCxnSpPr>
        <p:spPr>
          <a:xfrm>
            <a:off x="2248384" y="6282672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>
            <a:off x="2088246" y="5319961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2114757" y="5535675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>
            <a:off x="2166777" y="5805264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/>
          <p:cNvCxnSpPr/>
          <p:nvPr/>
        </p:nvCxnSpPr>
        <p:spPr>
          <a:xfrm>
            <a:off x="2218974" y="6028432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円/楕円 111"/>
          <p:cNvSpPr/>
          <p:nvPr/>
        </p:nvSpPr>
        <p:spPr>
          <a:xfrm>
            <a:off x="6796669" y="5238051"/>
            <a:ext cx="95857" cy="90196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03955" y="5355487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point</a:t>
            </a:r>
            <a:endParaRPr kumimoji="1" lang="ja-JP" altLang="en-US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5624572" y="4404504"/>
            <a:ext cx="2422862" cy="1957520"/>
          </a:xfrm>
          <a:custGeom>
            <a:avLst/>
            <a:gdLst>
              <a:gd name="connsiteX0" fmla="*/ 1086957 w 2422862"/>
              <a:gd name="connsiteY0" fmla="*/ 4438 h 1957520"/>
              <a:gd name="connsiteX1" fmla="*/ 1815620 w 2422862"/>
              <a:gd name="connsiteY1" fmla="*/ 383057 h 1957520"/>
              <a:gd name="connsiteX2" fmla="*/ 2422838 w 2422862"/>
              <a:gd name="connsiteY2" fmla="*/ 754532 h 1957520"/>
              <a:gd name="connsiteX3" fmla="*/ 1794188 w 2422862"/>
              <a:gd name="connsiteY3" fmla="*/ 1590350 h 1957520"/>
              <a:gd name="connsiteX4" fmla="*/ 858357 w 2422862"/>
              <a:gd name="connsiteY4" fmla="*/ 1947538 h 1957520"/>
              <a:gd name="connsiteX5" fmla="*/ 486882 w 2422862"/>
              <a:gd name="connsiteY5" fmla="*/ 1233163 h 1957520"/>
              <a:gd name="connsiteX6" fmla="*/ 1107 w 2422862"/>
              <a:gd name="connsiteY6" fmla="*/ 533075 h 1957520"/>
              <a:gd name="connsiteX7" fmla="*/ 629757 w 2422862"/>
              <a:gd name="connsiteY7" fmla="*/ 197319 h 1957520"/>
              <a:gd name="connsiteX8" fmla="*/ 1086957 w 2422862"/>
              <a:gd name="connsiteY8" fmla="*/ 4438 h 195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862" h="1957520">
                <a:moveTo>
                  <a:pt x="1086957" y="4438"/>
                </a:moveTo>
                <a:cubicBezTo>
                  <a:pt x="1284601" y="35394"/>
                  <a:pt x="1592973" y="258041"/>
                  <a:pt x="1815620" y="383057"/>
                </a:cubicBezTo>
                <a:cubicBezTo>
                  <a:pt x="2038267" y="508073"/>
                  <a:pt x="2426410" y="553317"/>
                  <a:pt x="2422838" y="754532"/>
                </a:cubicBezTo>
                <a:cubicBezTo>
                  <a:pt x="2419266" y="955747"/>
                  <a:pt x="2054935" y="1391516"/>
                  <a:pt x="1794188" y="1590350"/>
                </a:cubicBezTo>
                <a:cubicBezTo>
                  <a:pt x="1533441" y="1789184"/>
                  <a:pt x="1076241" y="2007069"/>
                  <a:pt x="858357" y="1947538"/>
                </a:cubicBezTo>
                <a:cubicBezTo>
                  <a:pt x="640473" y="1888007"/>
                  <a:pt x="629757" y="1468907"/>
                  <a:pt x="486882" y="1233163"/>
                </a:cubicBezTo>
                <a:cubicBezTo>
                  <a:pt x="344007" y="997419"/>
                  <a:pt x="-22705" y="705716"/>
                  <a:pt x="1107" y="533075"/>
                </a:cubicBezTo>
                <a:cubicBezTo>
                  <a:pt x="24919" y="360434"/>
                  <a:pt x="446401" y="283044"/>
                  <a:pt x="629757" y="197319"/>
                </a:cubicBezTo>
                <a:cubicBezTo>
                  <a:pt x="813113" y="111594"/>
                  <a:pt x="889313" y="-26518"/>
                  <a:pt x="1086957" y="443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6071390" y="4567209"/>
            <a:ext cx="1583945" cy="1576556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6861403" y="4692382"/>
            <a:ext cx="432048" cy="545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正方形/長方形 112"/>
          <p:cNvSpPr/>
          <p:nvPr/>
        </p:nvSpPr>
        <p:spPr>
          <a:xfrm>
            <a:off x="6676096" y="4695925"/>
            <a:ext cx="370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i="1" dirty="0" smtClean="0">
                <a:solidFill>
                  <a:schemeClr val="accent2"/>
                </a:solidFill>
                <a:latin typeface="Arial"/>
                <a:ea typeface="メイリオ"/>
              </a:rPr>
              <a:t>R</a:t>
            </a:r>
            <a:endParaRPr lang="ja-JP" altLang="en-US" sz="2000" dirty="0">
              <a:solidFill>
                <a:schemeClr val="accent2"/>
              </a:solidFill>
              <a:latin typeface="Arial"/>
              <a:ea typeface="メイリオ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21349" y="4219550"/>
            <a:ext cx="80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</a:t>
            </a:r>
            <a:endParaRPr kumimoji="1" lang="ja-JP" alt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4" name="図 1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44" y="6028432"/>
            <a:ext cx="439984" cy="472983"/>
          </a:xfrm>
          <a:prstGeom prst="rect">
            <a:avLst/>
          </a:prstGeom>
        </p:spPr>
      </p:pic>
      <p:cxnSp>
        <p:nvCxnSpPr>
          <p:cNvPr id="115" name="直線コネクタ 114"/>
          <p:cNvCxnSpPr/>
          <p:nvPr/>
        </p:nvCxnSpPr>
        <p:spPr>
          <a:xfrm flipV="1">
            <a:off x="4516952" y="4628127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/>
          <p:cNvCxnSpPr/>
          <p:nvPr/>
        </p:nvCxnSpPr>
        <p:spPr>
          <a:xfrm flipV="1">
            <a:off x="4567369" y="4853973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 flipV="1">
            <a:off x="4603097" y="5089642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/>
          <p:cNvCxnSpPr/>
          <p:nvPr/>
        </p:nvCxnSpPr>
        <p:spPr>
          <a:xfrm flipV="1">
            <a:off x="4648194" y="5361156"/>
            <a:ext cx="383823" cy="673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コネクタ 118"/>
          <p:cNvCxnSpPr/>
          <p:nvPr/>
        </p:nvCxnSpPr>
        <p:spPr>
          <a:xfrm>
            <a:off x="4551920" y="4945726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/>
          <p:cNvCxnSpPr/>
          <p:nvPr/>
        </p:nvCxnSpPr>
        <p:spPr>
          <a:xfrm>
            <a:off x="4630510" y="4802436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/>
          <p:cNvCxnSpPr/>
          <p:nvPr/>
        </p:nvCxnSpPr>
        <p:spPr>
          <a:xfrm>
            <a:off x="4714877" y="4671626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/>
          <p:cNvCxnSpPr/>
          <p:nvPr/>
        </p:nvCxnSpPr>
        <p:spPr>
          <a:xfrm>
            <a:off x="4796447" y="4530158"/>
            <a:ext cx="224860" cy="1197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4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08068" y="6492875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40" y="2272313"/>
            <a:ext cx="3767392" cy="229363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7" y="671264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855" y="225189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メイリオ" panose="020B0604030504040204" pitchFamily="50" charset="-128"/>
                <a:cs typeface="メイリオ" panose="020B0604030504040204" pitchFamily="50" charset="-128"/>
              </a:rPr>
              <a:t>One of obtained migration pathway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729612" y="4338779"/>
            <a:ext cx="1664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[Å]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グラフ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019804"/>
              </p:ext>
            </p:extLst>
          </p:nvPr>
        </p:nvGraphicFramePr>
        <p:xfrm>
          <a:off x="4408264" y="1529785"/>
          <a:ext cx="4110886" cy="2873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2" name="図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91" y="4283024"/>
            <a:ext cx="468052" cy="503156"/>
          </a:xfrm>
          <a:prstGeom prst="rect">
            <a:avLst/>
          </a:prstGeom>
        </p:spPr>
      </p:pic>
      <p:cxnSp>
        <p:nvCxnSpPr>
          <p:cNvPr id="34" name="直線コネクタ 33"/>
          <p:cNvCxnSpPr/>
          <p:nvPr/>
        </p:nvCxnSpPr>
        <p:spPr>
          <a:xfrm>
            <a:off x="1446344" y="2610864"/>
            <a:ext cx="360040" cy="195507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431088" y="4573087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rigin of </a:t>
            </a:r>
            <a:r>
              <a:rPr kumimoji="1" lang="en-US" altLang="ja-JP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axis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43608" y="1811552"/>
            <a:ext cx="284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Purple: migration pathway</a:t>
            </a:r>
            <a:endParaRPr kumimoji="1" lang="ja-JP" alt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754300" y="47670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Fig. Change in the cavity radius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 flipV="1">
            <a:off x="6604792" y="3214077"/>
            <a:ext cx="0" cy="792087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>
          <a:xfrm>
            <a:off x="6712520" y="3404840"/>
            <a:ext cx="16193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i="1" dirty="0" err="1" smtClean="0">
                <a:solidFill>
                  <a:schemeClr val="accent2"/>
                </a:solidFill>
                <a:latin typeface="Arial"/>
                <a:ea typeface="メイリオ"/>
              </a:rPr>
              <a:t>R</a:t>
            </a:r>
            <a:r>
              <a:rPr lang="en-US" altLang="ja-JP" sz="2000" baseline="-25000" dirty="0" err="1" smtClean="0">
                <a:solidFill>
                  <a:schemeClr val="accent2"/>
                </a:solidFill>
                <a:latin typeface="Arial"/>
                <a:ea typeface="メイリオ"/>
              </a:rPr>
              <a:t>min</a:t>
            </a:r>
            <a:r>
              <a:rPr lang="en-US" altLang="ja-JP" sz="2000" dirty="0" smtClean="0">
                <a:solidFill>
                  <a:schemeClr val="accent2"/>
                </a:solidFill>
                <a:latin typeface="Arial"/>
                <a:ea typeface="メイリオ"/>
              </a:rPr>
              <a:t> = 3.8 Å</a:t>
            </a:r>
            <a:endParaRPr lang="ja-JP" altLang="en-US" sz="2000" baseline="-25000" dirty="0">
              <a:solidFill>
                <a:schemeClr val="accent2"/>
              </a:solidFill>
              <a:latin typeface="Arial"/>
              <a:ea typeface="メイリオ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345128" y="5454201"/>
            <a:ext cx="845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・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This pathway must be reasonable because the </a:t>
            </a:r>
            <a:r>
              <a:rPr lang="en-US" altLang="ja-JP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radius </a:t>
            </a:r>
            <a:r>
              <a:rPr lang="en-US" altLang="ja-JP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altLang="ja-JP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(3.8 Å) on the pathway 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was larger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altLang="ja-JP" u="sng" dirty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a van del Waals radii of Na</a:t>
            </a:r>
            <a:r>
              <a:rPr lang="en-US" altLang="ja-JP" u="sng" baseline="30000" dirty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+</a:t>
            </a:r>
            <a:r>
              <a:rPr lang="en-US" altLang="ja-JP" u="sng" dirty="0">
                <a:solidFill>
                  <a:srgbClr val="000000"/>
                </a:solidFill>
                <a:latin typeface="Arial"/>
                <a:ea typeface="メイリオ"/>
              </a:rPr>
              <a:t> (1.84 Å</a:t>
            </a:r>
            <a:r>
              <a:rPr lang="en-US" altLang="ja-JP" u="sng" dirty="0" smtClean="0">
                <a:solidFill>
                  <a:srgbClr val="000000"/>
                </a:solidFill>
                <a:latin typeface="Arial"/>
                <a:ea typeface="メイリオ"/>
              </a:rPr>
              <a:t>)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  <a:cs typeface="Arial" panose="020B0604020202020204" pitchFamily="34" charset="0"/>
              </a:rPr>
              <a:t>.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 rot="16200000">
            <a:off x="2863339" y="2722850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 </a:t>
            </a:r>
            <a:r>
              <a:rPr lang="en-US" altLang="ja-JP" sz="1400" i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R</a:t>
            </a:r>
            <a:r>
              <a:rPr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[Å</a:t>
            </a:r>
            <a:r>
              <a:rPr lang="en-US" altLang="ja-JP" sz="14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]</a:t>
            </a:r>
            <a:endParaRPr lang="ja-JP" altLang="en-US" sz="1400" baseline="300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320849" y="433877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(anode)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509548" y="4344892"/>
            <a:ext cx="1544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(bulk electrolyte)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22039" t="20820" r="25393" b="21573"/>
          <a:stretch/>
        </p:blipFill>
        <p:spPr>
          <a:xfrm>
            <a:off x="271255" y="1285323"/>
            <a:ext cx="1303544" cy="143779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21729" t="21725" r="24442" b="22412"/>
          <a:stretch/>
        </p:blipFill>
        <p:spPr>
          <a:xfrm>
            <a:off x="2055128" y="1285322"/>
            <a:ext cx="1330472" cy="14350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l="22307" t="21247" r="24478" b="23263"/>
          <a:stretch/>
        </p:blipFill>
        <p:spPr>
          <a:xfrm>
            <a:off x="3925253" y="1284572"/>
            <a:ext cx="1318151" cy="143576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/>
          <a:srcRect l="22739" t="21065" r="25776" b="22411"/>
          <a:stretch/>
        </p:blipFill>
        <p:spPr>
          <a:xfrm>
            <a:off x="5778521" y="1292990"/>
            <a:ext cx="1300304" cy="142941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/>
          <a:srcRect l="23053" t="21726" r="23036" b="22472"/>
          <a:stretch/>
        </p:blipFill>
        <p:spPr>
          <a:xfrm>
            <a:off x="7564386" y="1285323"/>
            <a:ext cx="1328545" cy="143501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/>
          <a:srcRect l="23292" t="21926" r="25816" b="23666"/>
          <a:stretch/>
        </p:blipFill>
        <p:spPr>
          <a:xfrm>
            <a:off x="254759" y="3437957"/>
            <a:ext cx="1313833" cy="143085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9"/>
          <a:srcRect l="23377" t="20598" r="25145" b="23329"/>
          <a:stretch/>
        </p:blipFill>
        <p:spPr>
          <a:xfrm>
            <a:off x="2040454" y="3437957"/>
            <a:ext cx="1301113" cy="142985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10"/>
          <a:srcRect l="22933" t="20831" r="23763" b="23424"/>
          <a:stretch/>
        </p:blipFill>
        <p:spPr>
          <a:xfrm>
            <a:off x="3910579" y="3433946"/>
            <a:ext cx="1322842" cy="143576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1"/>
          <a:srcRect l="23523" t="21606" r="23506" b="22548"/>
          <a:stretch/>
        </p:blipFill>
        <p:spPr>
          <a:xfrm>
            <a:off x="5754883" y="3433945"/>
            <a:ext cx="1327291" cy="14375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12"/>
          <a:srcRect l="22744" t="21758" r="25228" b="22403"/>
          <a:stretch/>
        </p:blipFill>
        <p:spPr>
          <a:xfrm>
            <a:off x="7545701" y="3433945"/>
            <a:ext cx="1334692" cy="1439779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4" y="555885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0" y="17695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SEI film and migration pathway of Na</a:t>
            </a:r>
            <a:r>
              <a:rPr kumimoji="0" lang="en-US" altLang="ja-JP" sz="2400" b="1" baseline="30000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+</a:t>
            </a:r>
            <a:r>
              <a:rPr kumimoji="0" lang="en-US" altLang="ja-JP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 (without additive)</a:t>
            </a:r>
            <a:endParaRPr kumimoji="0" lang="en-US" altLang="ja-JP" sz="24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03576" y="289465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839379" y="2896049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No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488766" y="5116146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No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6588" y="2894653"/>
            <a:ext cx="158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athway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035653" y="289465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No pathway</a:t>
            </a:r>
            <a:endParaRPr kumimoji="1" lang="en-US" altLang="ja-JP" dirty="0" smtClean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54759" y="5084508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No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958389" y="5080872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851707" y="5116146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No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778521" y="5116146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507302" y="288894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1114" y="1027465"/>
            <a:ext cx="5953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10 Å</a:t>
            </a:r>
            <a:endParaRPr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321571" y="1027465"/>
            <a:ext cx="374400" cy="11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668615" y="5573418"/>
            <a:ext cx="78148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Number of pathways</a:t>
            </a:r>
            <a:r>
              <a:rPr lang="ja-JP" altLang="en-US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：</a:t>
            </a:r>
            <a:r>
              <a:rPr lang="en-US" altLang="ja-JP" sz="2200" u="sng" dirty="0" smtClean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5</a:t>
            </a:r>
            <a:r>
              <a:rPr lang="en-US" altLang="ja-JP" sz="22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, </a:t>
            </a:r>
            <a:r>
              <a:rPr kumimoji="1" lang="en-US" altLang="ja-JP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Average of minimum radius</a:t>
            </a:r>
            <a:r>
              <a:rPr kumimoji="1" lang="ja-JP" altLang="en-US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：</a:t>
            </a:r>
            <a:r>
              <a:rPr kumimoji="1" lang="en-US" altLang="ja-JP" sz="2200" u="sng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2.6 Å</a:t>
            </a:r>
            <a:endParaRPr kumimoji="1" lang="ja-JP" altLang="en-US" sz="2200" u="sng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29552" y="6045696"/>
            <a:ext cx="8292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</a:rPr>
              <a:t>➤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There were some pathways in the SEI film obtained by the hybrid MC/MD reaction method.   Actually, such cavities were formed by the organic salts.</a:t>
            </a:r>
          </a:p>
        </p:txBody>
      </p:sp>
      <p:sp>
        <p:nvSpPr>
          <p:cNvPr id="5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5098"/>
            <a:ext cx="2133600" cy="358828"/>
          </a:xfrm>
        </p:spPr>
        <p:txBody>
          <a:bodyPr/>
          <a:lstStyle/>
          <a:p>
            <a:pPr>
              <a:defRPr/>
            </a:pPr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443427" y="905983"/>
            <a:ext cx="228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Front view of SEI film</a:t>
            </a:r>
          </a:p>
        </p:txBody>
      </p:sp>
    </p:spTree>
    <p:extLst>
      <p:ext uri="{BB962C8B-B14F-4D97-AF65-F5344CB8AC3E}">
        <p14:creationId xmlns:p14="http://schemas.microsoft.com/office/powerpoint/2010/main" val="13595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4" y="555885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22525" t="21538" r="23848" b="22233"/>
          <a:stretch/>
        </p:blipFill>
        <p:spPr>
          <a:xfrm>
            <a:off x="254378" y="1277378"/>
            <a:ext cx="1315455" cy="143725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/>
          <a:srcRect l="24289" t="21053" r="25594" b="23449"/>
          <a:stretch/>
        </p:blipFill>
        <p:spPr>
          <a:xfrm>
            <a:off x="2070095" y="1277378"/>
            <a:ext cx="1324316" cy="143576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/>
          <a:srcRect l="21636" t="19512" r="24116" b="24169"/>
          <a:stretch/>
        </p:blipFill>
        <p:spPr>
          <a:xfrm>
            <a:off x="3918219" y="1277378"/>
            <a:ext cx="1318148" cy="143576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/>
          <a:srcRect l="22663" t="21681" r="25504" b="22361"/>
          <a:stretch/>
        </p:blipFill>
        <p:spPr>
          <a:xfrm>
            <a:off x="5738766" y="1277378"/>
            <a:ext cx="1313012" cy="14337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/>
          <a:srcRect l="24169" t="20378" r="23815" b="23321"/>
          <a:stretch/>
        </p:blipFill>
        <p:spPr>
          <a:xfrm>
            <a:off x="7558219" y="1277378"/>
            <a:ext cx="1313447" cy="143989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9"/>
          <a:srcRect l="23446" t="21861" r="24350" b="23034"/>
          <a:stretch/>
        </p:blipFill>
        <p:spPr>
          <a:xfrm>
            <a:off x="253976" y="3438349"/>
            <a:ext cx="1331495" cy="143576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10"/>
          <a:srcRect l="24729" t="21001" r="23520" b="22305"/>
          <a:stretch/>
        </p:blipFill>
        <p:spPr>
          <a:xfrm>
            <a:off x="2062855" y="3438349"/>
            <a:ext cx="1322302" cy="143576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1"/>
          <a:srcRect l="23899" t="20952" r="24975" b="23762"/>
          <a:stretch/>
        </p:blipFill>
        <p:spPr>
          <a:xfrm>
            <a:off x="3909795" y="3438349"/>
            <a:ext cx="1319463" cy="143576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12"/>
          <a:srcRect l="22036" t="21634" r="25394" b="22849"/>
          <a:stretch/>
        </p:blipFill>
        <p:spPr>
          <a:xfrm>
            <a:off x="7539323" y="3438348"/>
            <a:ext cx="1335506" cy="143576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13"/>
          <a:srcRect l="24029" t="21361" r="24740" b="22666"/>
          <a:stretch/>
        </p:blipFill>
        <p:spPr>
          <a:xfrm>
            <a:off x="5738486" y="3438349"/>
            <a:ext cx="1305835" cy="1435768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211114" y="1027465"/>
            <a:ext cx="5953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10 Å</a:t>
            </a:r>
            <a:endParaRPr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321571" y="1027465"/>
            <a:ext cx="374400" cy="11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56588" y="2894653"/>
            <a:ext cx="158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 pathways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03576" y="289465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839379" y="2896049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035653" y="289465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kumimoji="1" lang="en-US" altLang="ja-JP" dirty="0" smtClean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507302" y="288894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488364" y="508811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54357" y="5056475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957987" y="5052839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851305" y="508811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778119" y="508811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No pathway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306975" y="6071913"/>
            <a:ext cx="8544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</a:rPr>
              <a:t>➤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Since the surface of SEI film became smooth by adding FEC, the number of pathways was found to increase.</a:t>
            </a:r>
          </a:p>
        </p:txBody>
      </p:sp>
      <p:sp>
        <p:nvSpPr>
          <p:cNvPr id="52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5098"/>
            <a:ext cx="2133600" cy="358828"/>
          </a:xfrm>
        </p:spPr>
        <p:txBody>
          <a:bodyPr/>
          <a:lstStyle/>
          <a:p>
            <a:pPr>
              <a:defRPr/>
            </a:pPr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443427" y="905983"/>
            <a:ext cx="228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Front view of SEI film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68615" y="5573418"/>
            <a:ext cx="78148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Number of pathways</a:t>
            </a:r>
            <a:r>
              <a:rPr lang="ja-JP" altLang="en-US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：</a:t>
            </a:r>
            <a:r>
              <a:rPr lang="en-US" altLang="ja-JP" sz="2200" u="sng" dirty="0" smtClean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10</a:t>
            </a:r>
            <a:r>
              <a:rPr lang="en-US" altLang="ja-JP" sz="22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, </a:t>
            </a:r>
            <a:r>
              <a:rPr kumimoji="1" lang="en-US" altLang="ja-JP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Average of minimum radius</a:t>
            </a:r>
            <a:r>
              <a:rPr kumimoji="1" lang="ja-JP" altLang="en-US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：</a:t>
            </a:r>
            <a:r>
              <a:rPr kumimoji="1" lang="en-US" altLang="ja-JP" sz="2200" u="sng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2.8 Å</a:t>
            </a:r>
            <a:endParaRPr kumimoji="1" lang="ja-JP" altLang="en-US" sz="2200" u="sng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0" y="17695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SEI film and migration pathway of Na</a:t>
            </a:r>
            <a:r>
              <a:rPr kumimoji="0" lang="en-US" altLang="ja-JP" sz="2400" b="1" baseline="30000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+</a:t>
            </a:r>
            <a:r>
              <a:rPr kumimoji="0" lang="en-US" altLang="ja-JP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 (with FEC)</a:t>
            </a:r>
            <a:endParaRPr kumimoji="0" lang="en-US" altLang="ja-JP" sz="24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2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/>
          <a:srcRect l="23967" t="21123" r="23633" b="23694"/>
          <a:stretch/>
        </p:blipFill>
        <p:spPr>
          <a:xfrm>
            <a:off x="262450" y="1287790"/>
            <a:ext cx="1327484" cy="144080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l="23740" t="21856" r="23199" b="22210"/>
          <a:stretch/>
        </p:blipFill>
        <p:spPr>
          <a:xfrm>
            <a:off x="2101055" y="1287791"/>
            <a:ext cx="1311443" cy="142373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5"/>
          <a:srcRect l="22641" t="21384" r="23387" b="22831"/>
          <a:stretch/>
        </p:blipFill>
        <p:spPr>
          <a:xfrm>
            <a:off x="7544012" y="3435777"/>
            <a:ext cx="1337873" cy="143577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/>
          <a:srcRect l="23216" t="21347" r="25287" b="23692"/>
          <a:stretch/>
        </p:blipFill>
        <p:spPr>
          <a:xfrm>
            <a:off x="3906683" y="1287790"/>
            <a:ext cx="1316642" cy="143175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/>
          <a:srcRect l="23531" t="22656" r="25180" b="22518"/>
          <a:stretch/>
        </p:blipFill>
        <p:spPr>
          <a:xfrm>
            <a:off x="5719441" y="1287790"/>
            <a:ext cx="1324477" cy="143175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/>
          <a:srcRect l="23340" t="22002" r="26148" b="22340"/>
          <a:stretch/>
        </p:blipFill>
        <p:spPr>
          <a:xfrm>
            <a:off x="7551669" y="1287789"/>
            <a:ext cx="1322525" cy="143576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9"/>
          <a:srcRect l="22616" t="20784" r="25308" b="23865"/>
          <a:stretch/>
        </p:blipFill>
        <p:spPr>
          <a:xfrm>
            <a:off x="260141" y="3435779"/>
            <a:ext cx="1335505" cy="1435769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10"/>
          <a:srcRect l="22851" t="20810" r="23831" b="22889"/>
          <a:stretch/>
        </p:blipFill>
        <p:spPr>
          <a:xfrm>
            <a:off x="2097188" y="3435778"/>
            <a:ext cx="1323474" cy="1435769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11"/>
          <a:srcRect l="22595" t="21710" r="24121" b="21923"/>
          <a:stretch/>
        </p:blipFill>
        <p:spPr>
          <a:xfrm>
            <a:off x="3903936" y="3435778"/>
            <a:ext cx="1317222" cy="1435769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12"/>
          <a:srcRect l="22587" t="20847" r="24641" b="22651"/>
          <a:stretch/>
        </p:blipFill>
        <p:spPr>
          <a:xfrm>
            <a:off x="5689771" y="3435778"/>
            <a:ext cx="1322204" cy="143576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4" y="555885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テキスト ボックス 37"/>
          <p:cNvSpPr txBox="1"/>
          <p:nvPr/>
        </p:nvSpPr>
        <p:spPr>
          <a:xfrm>
            <a:off x="211114" y="1027465"/>
            <a:ext cx="5953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10 Å</a:t>
            </a:r>
            <a:endParaRPr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321571" y="1027465"/>
            <a:ext cx="374400" cy="11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56588" y="2894653"/>
            <a:ext cx="158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 pathways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703576" y="289465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839379" y="2896049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 pathways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035653" y="289465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No pathway</a:t>
            </a:r>
            <a:endParaRPr kumimoji="1" lang="en-US" altLang="ja-JP" dirty="0" smtClean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507302" y="288894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489313" y="511317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 pathways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5306" y="5081535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958936" y="5077899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 pathways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852254" y="511317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pathway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779068" y="5113173"/>
            <a:ext cx="14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 pathways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306975" y="6071913"/>
            <a:ext cx="8544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solidFill>
                  <a:srgbClr val="000000"/>
                </a:solidFill>
                <a:latin typeface="Arial"/>
                <a:ea typeface="メイリオ"/>
              </a:rPr>
              <a:t>➤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メイリオ"/>
              </a:rPr>
              <a:t>Although the number of pathways increased by adding DFEC, the average of minimum radius increased in comparison to that in the FEC-added SEI film.</a:t>
            </a:r>
          </a:p>
        </p:txBody>
      </p:sp>
      <p:sp>
        <p:nvSpPr>
          <p:cNvPr id="52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5098"/>
            <a:ext cx="2133600" cy="358828"/>
          </a:xfrm>
        </p:spPr>
        <p:txBody>
          <a:bodyPr/>
          <a:lstStyle/>
          <a:p>
            <a:pPr>
              <a:defRPr/>
            </a:pPr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0" y="17695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SEI film and migration pathway of Na</a:t>
            </a:r>
            <a:r>
              <a:rPr kumimoji="0" lang="en-US" altLang="ja-JP" sz="2400" b="1" baseline="30000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+</a:t>
            </a:r>
            <a:r>
              <a:rPr kumimoji="0" lang="en-US" altLang="ja-JP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 (with DFEC)</a:t>
            </a:r>
            <a:endParaRPr kumimoji="0" lang="en-US" altLang="ja-JP" sz="24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443427" y="905983"/>
            <a:ext cx="228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Front view of SEI film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68615" y="5573418"/>
            <a:ext cx="78148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Number of pathways</a:t>
            </a:r>
            <a:r>
              <a:rPr lang="ja-JP" altLang="en-US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：</a:t>
            </a:r>
            <a:r>
              <a:rPr lang="en-US" altLang="ja-JP" sz="2200" u="sng" dirty="0" smtClean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14</a:t>
            </a:r>
            <a:r>
              <a:rPr lang="en-US" altLang="ja-JP" sz="22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, </a:t>
            </a:r>
            <a:r>
              <a:rPr kumimoji="1" lang="en-US" altLang="ja-JP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Average of minimum radius</a:t>
            </a:r>
            <a:r>
              <a:rPr kumimoji="1" lang="ja-JP" altLang="en-US" sz="22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：</a:t>
            </a:r>
            <a:r>
              <a:rPr lang="en-US" altLang="ja-JP" sz="2200" u="sng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</a:t>
            </a:r>
            <a:r>
              <a:rPr kumimoji="1" lang="en-US" altLang="ja-JP" sz="2200" u="sng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.1 Å</a:t>
            </a:r>
            <a:endParaRPr kumimoji="1" lang="ja-JP" altLang="en-US" sz="2200" u="sng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12028</TotalTime>
  <Words>967</Words>
  <Application>Microsoft Office PowerPoint</Application>
  <PresentationFormat>画面に合わせる (4:3)</PresentationFormat>
  <Paragraphs>135</Paragraphs>
  <Slides>12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ＭＳ Ｐゴシック</vt:lpstr>
      <vt:lpstr>メイリオ</vt:lpstr>
      <vt:lpstr>Arial</vt:lpstr>
      <vt:lpstr>Calibri</vt:lpstr>
      <vt:lpstr>Office ​​テーマ</vt:lpstr>
      <vt:lpstr>PowerPoint プレゼンテーション</vt:lpstr>
      <vt:lpstr>Background</vt:lpstr>
      <vt:lpstr>Purpose of Present Research</vt:lpstr>
      <vt:lpstr>Model System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Takenaka</dc:creator>
  <cp:lastModifiedBy>Norio Takenaka</cp:lastModifiedBy>
  <cp:revision>541</cp:revision>
  <cp:lastPrinted>2015-10-06T03:25:02Z</cp:lastPrinted>
  <dcterms:created xsi:type="dcterms:W3CDTF">2014-05-07T03:50:06Z</dcterms:created>
  <dcterms:modified xsi:type="dcterms:W3CDTF">2015-11-02T06:24:18Z</dcterms:modified>
</cp:coreProperties>
</file>