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0" r:id="rId2"/>
    <p:sldId id="321" r:id="rId3"/>
    <p:sldId id="340" r:id="rId4"/>
    <p:sldId id="346" r:id="rId5"/>
    <p:sldId id="353" r:id="rId6"/>
    <p:sldId id="348" r:id="rId7"/>
    <p:sldId id="349" r:id="rId8"/>
    <p:sldId id="356" r:id="rId9"/>
    <p:sldId id="338" r:id="rId10"/>
    <p:sldId id="358" r:id="rId11"/>
    <p:sldId id="339" r:id="rId12"/>
    <p:sldId id="335" r:id="rId13"/>
    <p:sldId id="350" r:id="rId14"/>
    <p:sldId id="351" r:id="rId15"/>
    <p:sldId id="360" r:id="rId16"/>
    <p:sldId id="273" r:id="rId17"/>
    <p:sldId id="262" r:id="rId18"/>
    <p:sldId id="347" r:id="rId19"/>
    <p:sldId id="359" r:id="rId20"/>
  </p:sldIdLst>
  <p:sldSz cx="9144000" cy="6858000" type="screen4x3"/>
  <p:notesSz cx="6802438" cy="99377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59" autoAdjust="0"/>
    <p:restoredTop sz="65212" autoAdjust="0"/>
  </p:normalViewPr>
  <p:slideViewPr>
    <p:cSldViewPr snapToGrid="0" showGuides="1">
      <p:cViewPr varScale="1">
        <p:scale>
          <a:sx n="41" d="100"/>
          <a:sy n="41" d="100"/>
        </p:scale>
        <p:origin x="612" y="28"/>
      </p:cViewPr>
      <p:guideLst>
        <p:guide orient="horz" pos="2228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Difference</a:t>
            </a:r>
            <a:r>
              <a:rPr lang="en-US" altLang="ja-JP" baseline="0"/>
              <a:t> of interaction energy</a:t>
            </a:r>
            <a:endParaRPr lang="en-US" altLang="ja-JP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7.4233814523184602E-2"/>
          <c:y val="5.0925925925925923E-2"/>
          <c:w val="0.89323403324584427"/>
          <c:h val="0.8981481481481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Original2!$B$1</c:f>
              <c:strCache>
                <c:ptCount val="1"/>
                <c:pt idx="0">
                  <c:v>(0,1)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Original2!$C$1:$J$1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Sheet3!$C$10:$J$10</c:f>
              <c:numCache>
                <c:formatCode>General</c:formatCode>
                <c:ptCount val="8"/>
                <c:pt idx="0">
                  <c:v>-0.50557990909085859</c:v>
                </c:pt>
                <c:pt idx="1">
                  <c:v>-0.17753101363637258</c:v>
                </c:pt>
                <c:pt idx="2">
                  <c:v>-0.20348952727271197</c:v>
                </c:pt>
                <c:pt idx="3">
                  <c:v>-1.9541861954546746</c:v>
                </c:pt>
                <c:pt idx="4">
                  <c:v>0.49603479545453544</c:v>
                </c:pt>
                <c:pt idx="5">
                  <c:v>-1.0164175500004262</c:v>
                </c:pt>
                <c:pt idx="6">
                  <c:v>-0.19914216363623183</c:v>
                </c:pt>
                <c:pt idx="7">
                  <c:v>-1.2223989318181792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39459920"/>
        <c:axId val="-839452304"/>
      </c:barChart>
      <c:catAx>
        <c:axId val="-83945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839452304"/>
        <c:crosses val="autoZero"/>
        <c:auto val="1"/>
        <c:lblAlgn val="ctr"/>
        <c:lblOffset val="100"/>
        <c:noMultiLvlLbl val="0"/>
      </c:catAx>
      <c:valAx>
        <c:axId val="-83945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83945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469006999125106"/>
          <c:y val="0.62557815689705465"/>
          <c:w val="9.0865485564304446E-2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8614"/>
          </a:xfrm>
          <a:prstGeom prst="rect">
            <a:avLst/>
          </a:prstGeom>
        </p:spPr>
        <p:txBody>
          <a:bodyPr vert="horz" lIns="91522" tIns="45761" rIns="91522" bIns="4576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8614"/>
          </a:xfrm>
          <a:prstGeom prst="rect">
            <a:avLst/>
          </a:prstGeom>
        </p:spPr>
        <p:txBody>
          <a:bodyPr vert="horz" lIns="91522" tIns="45761" rIns="91522" bIns="45761" rtlCol="0"/>
          <a:lstStyle>
            <a:lvl1pPr algn="r">
              <a:defRPr sz="1200"/>
            </a:lvl1pPr>
          </a:lstStyle>
          <a:p>
            <a:fld id="{894BEFC8-CA94-4FE7-AF32-A247D97DD9E4}" type="datetimeFigureOut">
              <a:rPr kumimoji="1" lang="ja-JP" altLang="en-US" smtClean="0"/>
              <a:t>2016/12/13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68812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22" tIns="45761" rIns="91522" bIns="4576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5" y="4782542"/>
            <a:ext cx="5441950" cy="3912989"/>
          </a:xfrm>
          <a:prstGeom prst="rect">
            <a:avLst/>
          </a:prstGeom>
        </p:spPr>
        <p:txBody>
          <a:bodyPr vert="horz" lIns="91522" tIns="45761" rIns="91522" bIns="45761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9141"/>
            <a:ext cx="2947723" cy="498613"/>
          </a:xfrm>
          <a:prstGeom prst="rect">
            <a:avLst/>
          </a:prstGeom>
        </p:spPr>
        <p:txBody>
          <a:bodyPr vert="horz" lIns="91522" tIns="45761" rIns="91522" bIns="4576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3141" y="9439141"/>
            <a:ext cx="2947723" cy="498613"/>
          </a:xfrm>
          <a:prstGeom prst="rect">
            <a:avLst/>
          </a:prstGeom>
        </p:spPr>
        <p:txBody>
          <a:bodyPr vert="horz" lIns="91522" tIns="45761" rIns="91522" bIns="45761" rtlCol="0" anchor="b"/>
          <a:lstStyle>
            <a:lvl1pPr algn="r">
              <a:defRPr sz="1200"/>
            </a:lvl1pPr>
          </a:lstStyle>
          <a:p>
            <a:fld id="{1096F3DC-278C-40BD-9898-74122BF496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15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6649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By update and update, the correct energy distribution must be obtained.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871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1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3717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As a model system, I adopted the tri-peptide including one lysine residue.</a:t>
            </a:r>
          </a:p>
          <a:p>
            <a:r>
              <a:rPr kumimoji="1" lang="en-US" altLang="ja-JP" baseline="0" dirty="0" smtClean="0"/>
              <a:t>This has one protonation site and the </a:t>
            </a:r>
            <a:r>
              <a:rPr kumimoji="1" lang="en-US" altLang="ja-JP" baseline="0" dirty="0" err="1" smtClean="0"/>
              <a:t>pKa</a:t>
            </a:r>
            <a:r>
              <a:rPr kumimoji="1" lang="en-US" altLang="ja-JP" baseline="0" dirty="0" smtClean="0"/>
              <a:t> value is 10.34.</a:t>
            </a:r>
          </a:p>
          <a:p>
            <a:r>
              <a:rPr kumimoji="1" lang="en-US" altLang="ja-JP" baseline="0" dirty="0" smtClean="0"/>
              <a:t>For neutralization, one counter ion was considered.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732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1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4502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1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5965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1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6513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223">
              <a:defRPr/>
            </a:pPr>
            <a:r>
              <a:rPr kumimoji="1" lang="en-US" altLang="ja-JP" dirty="0" smtClean="0"/>
              <a:t>The number of MC trial in present simulation is not enough to converge.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983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425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6770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1" baseline="0" dirty="0" smtClean="0"/>
              <a:t>This is the function to estimate the correction term.</a:t>
            </a:r>
          </a:p>
          <a:p>
            <a:endParaRPr kumimoji="1" lang="en-US" altLang="ja-JP" b="1" baseline="0" dirty="0" smtClean="0"/>
          </a:p>
          <a:p>
            <a:r>
              <a:rPr kumimoji="1" lang="en-US" altLang="ja-JP" b="1" baseline="0" dirty="0" smtClean="0"/>
              <a:t>I suspected that the problem in low pH region was caused by the their values of function.</a:t>
            </a:r>
          </a:p>
          <a:p>
            <a:r>
              <a:rPr kumimoji="1" lang="en-US" altLang="ja-JP" b="1" baseline="0" dirty="0" smtClean="0"/>
              <a:t>I have revised the function with a wide pH region.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42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1" dirty="0" smtClean="0"/>
              <a:t>The solute molecule is effectively exchanged between its protonation states by applying the Monte Carlo process combined with Gaussian filtering scheme. </a:t>
            </a:r>
          </a:p>
          <a:p>
            <a:endParaRPr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976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1" dirty="0" smtClean="0"/>
              <a:t>First term is the instantaneous energy difference before and after transitions.</a:t>
            </a:r>
          </a:p>
          <a:p>
            <a:r>
              <a:rPr kumimoji="1" lang="en-US" altLang="ja-JP" b="1" dirty="0" smtClean="0"/>
              <a:t>Second is the mean</a:t>
            </a:r>
            <a:r>
              <a:rPr kumimoji="1" lang="en-US" altLang="ja-JP" b="1" baseline="0" dirty="0" smtClean="0"/>
              <a:t> value of energy difference </a:t>
            </a:r>
            <a:r>
              <a:rPr kumimoji="1" lang="en-US" altLang="ja-JP" b="1" dirty="0" smtClean="0"/>
              <a:t>estimated</a:t>
            </a:r>
            <a:r>
              <a:rPr kumimoji="1" lang="en-US" altLang="ja-JP" b="1" baseline="0" dirty="0" smtClean="0"/>
              <a:t> by MM force field.</a:t>
            </a:r>
          </a:p>
          <a:p>
            <a:r>
              <a:rPr kumimoji="1" lang="en-US" altLang="ja-JP" b="1" baseline="0" dirty="0" smtClean="0"/>
              <a:t>Third is the free energy term depending on the pH value.</a:t>
            </a:r>
          </a:p>
          <a:p>
            <a:endParaRPr kumimoji="1" lang="en-US" altLang="ja-JP" b="1" baseline="0" dirty="0" smtClean="0"/>
          </a:p>
          <a:p>
            <a:r>
              <a:rPr kumimoji="1" lang="en-US" altLang="ja-JP" b="0" baseline="0" dirty="0" smtClean="0"/>
              <a:t>The magnitude of energy fluctuation is forty to fifty kilocalories per mole.</a:t>
            </a:r>
          </a:p>
          <a:p>
            <a:r>
              <a:rPr kumimoji="1" lang="en-US" altLang="ja-JP" b="0" baseline="0" dirty="0" smtClean="0"/>
              <a:t>On the other hand, this is 1.4 kilocalorie per 1 pH unit.</a:t>
            </a:r>
          </a:p>
          <a:p>
            <a:endParaRPr kumimoji="1" lang="en-US" altLang="ja-JP" b="1" baseline="0" dirty="0" smtClean="0"/>
          </a:p>
          <a:p>
            <a:r>
              <a:rPr kumimoji="1" lang="en-US" altLang="ja-JP" b="1" baseline="0" dirty="0" smtClean="0"/>
              <a:t>This will bring about the inefficiency of MC sampling.</a:t>
            </a:r>
          </a:p>
          <a:p>
            <a:r>
              <a:rPr kumimoji="1" lang="en-US" altLang="ja-JP" b="1" baseline="0" dirty="0" smtClean="0"/>
              <a:t>To avoid such problem, we introduced the Gaussian filtering scheme and correction term.</a:t>
            </a:r>
          </a:p>
          <a:p>
            <a:endParaRPr kumimoji="1" lang="en-US" altLang="ja-JP" b="1" baseline="0" dirty="0" smtClean="0"/>
          </a:p>
          <a:p>
            <a:endParaRPr kumimoji="1" lang="en-US" altLang="ja-JP" b="1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87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Our method is constructed by MC and MD part.</a:t>
            </a:r>
          </a:p>
          <a:p>
            <a:r>
              <a:rPr kumimoji="1" lang="en-US" altLang="ja-JP" baseline="0" dirty="0" smtClean="0"/>
              <a:t>MD is executed the conformation sampling. On the other hand, MC is employed for protonation transition.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1</a:t>
            </a:r>
            <a:r>
              <a:rPr kumimoji="1" lang="en-US" altLang="ja-JP" baseline="30000" dirty="0" smtClean="0"/>
              <a:t>st</a:t>
            </a:r>
            <a:r>
              <a:rPr kumimoji="1" lang="en-US" altLang="ja-JP" baseline="0" dirty="0" smtClean="0"/>
              <a:t> stage of MD, the conventional MD is executed.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8990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182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803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As a model system, I adopted the tri-peptide including one lysine residue.</a:t>
            </a:r>
          </a:p>
          <a:p>
            <a:r>
              <a:rPr kumimoji="1" lang="en-US" altLang="ja-JP" baseline="0" dirty="0" smtClean="0"/>
              <a:t>This has one protonation site and the </a:t>
            </a:r>
            <a:r>
              <a:rPr kumimoji="1" lang="en-US" altLang="ja-JP" baseline="0" dirty="0" err="1" smtClean="0"/>
              <a:t>pKa</a:t>
            </a:r>
            <a:r>
              <a:rPr kumimoji="1" lang="en-US" altLang="ja-JP" baseline="0" dirty="0" smtClean="0"/>
              <a:t> value is 10.34.</a:t>
            </a:r>
          </a:p>
          <a:p>
            <a:r>
              <a:rPr kumimoji="1" lang="en-US" altLang="ja-JP" baseline="0" dirty="0" smtClean="0"/>
              <a:t>For neutralization, one counter ion was considered.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95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As a model system, I adopted the tri-peptide including one lysine residue.</a:t>
            </a:r>
          </a:p>
          <a:p>
            <a:r>
              <a:rPr kumimoji="1" lang="en-US" altLang="ja-JP" baseline="0" dirty="0" smtClean="0"/>
              <a:t>This has one protonation site and the </a:t>
            </a:r>
            <a:r>
              <a:rPr kumimoji="1" lang="en-US" altLang="ja-JP" baseline="0" dirty="0" err="1" smtClean="0"/>
              <a:t>pKa</a:t>
            </a:r>
            <a:r>
              <a:rPr kumimoji="1" lang="en-US" altLang="ja-JP" baseline="0" dirty="0" smtClean="0"/>
              <a:t> value is 10.34.</a:t>
            </a:r>
          </a:p>
          <a:p>
            <a:r>
              <a:rPr kumimoji="1" lang="en-US" altLang="ja-JP" baseline="0" dirty="0" smtClean="0"/>
              <a:t>For neutralization, one counter ion was considered.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900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By update and update, the correct energy distribution must be obtained.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3DC-278C-40BD-9898-74122BF49669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043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87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085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21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348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09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55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32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83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96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23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60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B1559-4309-4C3C-BD02-AB600E191C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59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4000" dirty="0"/>
              <a:t>Developments of molecular simulation method depending on the environment pH conditions:  </a:t>
            </a:r>
            <a:r>
              <a:rPr lang="en-US" altLang="ja-JP" sz="4000" dirty="0"/>
              <a:t>Hydrogen bond analysis of di-peptide system</a:t>
            </a:r>
            <a:endParaRPr kumimoji="1"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Yukichi </a:t>
            </a:r>
            <a:r>
              <a:rPr lang="en-US" altLang="ja-JP" dirty="0"/>
              <a:t>Kitamura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58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Radial distribution function</a:t>
            </a:r>
            <a:endParaRPr kumimoji="1" lang="ja-JP" altLang="en-US" sz="3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112285"/>
            <a:ext cx="7886700" cy="979321"/>
          </a:xfrm>
        </p:spPr>
        <p:txBody>
          <a:bodyPr>
            <a:normAutofit/>
          </a:bodyPr>
          <a:lstStyle/>
          <a:p>
            <a:pPr algn="just"/>
            <a:r>
              <a:rPr lang="en-US" altLang="ja-JP" dirty="0" smtClean="0"/>
              <a:t>Radial distribution function </a:t>
            </a:r>
            <a:r>
              <a:rPr lang="en-US" altLang="ja-JP" dirty="0" smtClean="0"/>
              <a:t>between di-peptide and </a:t>
            </a:r>
            <a:r>
              <a:rPr lang="en-US" altLang="ja-JP" dirty="0" smtClean="0"/>
              <a:t>surrounding water </a:t>
            </a:r>
            <a:r>
              <a:rPr lang="en-US" altLang="ja-JP" dirty="0" smtClean="0"/>
              <a:t>molecules.</a:t>
            </a:r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-703503" y="3110876"/>
            <a:ext cx="279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Radial distribution function 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8024" y="4742142"/>
            <a:ext cx="13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Distance [Å]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628650" y="5591974"/>
            <a:ext cx="7886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(0,1) state forms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stronger Hydrogen bonding.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58" y="2024144"/>
            <a:ext cx="4578493" cy="274953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32" y="2279220"/>
            <a:ext cx="2938527" cy="2456901"/>
          </a:xfrm>
          <a:prstGeom prst="rect">
            <a:avLst/>
          </a:prstGeom>
        </p:spPr>
      </p:pic>
      <p:sp>
        <p:nvSpPr>
          <p:cNvPr id="18" name="円/楕円 17"/>
          <p:cNvSpPr/>
          <p:nvPr/>
        </p:nvSpPr>
        <p:spPr>
          <a:xfrm>
            <a:off x="6674094" y="3738902"/>
            <a:ext cx="381000" cy="358679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6674094" y="3931920"/>
            <a:ext cx="153426" cy="3962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5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Decomposition of interaction energy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950454" y="458408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No. block</a:t>
            </a:r>
            <a:endParaRPr lang="ja-JP" altLang="en-US" sz="1400" baseline="-25000" dirty="0"/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-443214" y="2840315"/>
            <a:ext cx="30569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Interaction energies [kcal/</a:t>
            </a:r>
            <a:r>
              <a:rPr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mol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]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8650" y="5049581"/>
            <a:ext cx="75230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The largest components corresponds to the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NH</a:t>
            </a:r>
            <a:r>
              <a:rPr lang="en-US" altLang="ja-JP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 group.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153" y="1724033"/>
            <a:ext cx="4584589" cy="275563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42" y="2012667"/>
            <a:ext cx="2799456" cy="2345961"/>
          </a:xfrm>
          <a:prstGeom prst="rect">
            <a:avLst/>
          </a:prstGeom>
        </p:spPr>
      </p:pic>
      <p:sp>
        <p:nvSpPr>
          <p:cNvPr id="11" name="円/楕円 10"/>
          <p:cNvSpPr/>
          <p:nvPr/>
        </p:nvSpPr>
        <p:spPr>
          <a:xfrm>
            <a:off x="2686050" y="3613768"/>
            <a:ext cx="521845" cy="59847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4031853" y="3613768"/>
            <a:ext cx="521845" cy="59847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6832863" y="1845016"/>
            <a:ext cx="521845" cy="59847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7993505" y="3881192"/>
            <a:ext cx="521845" cy="59847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6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Deviation into particle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detailed analysis, I estimated the interaction energies of parts deviated into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small blocks.</a:t>
            </a:r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 smtClean="0"/>
          </a:p>
          <a:p>
            <a:pPr algn="just"/>
            <a:endParaRPr lang="en-US" altLang="ja-JP" sz="2000" dirty="0" smtClean="0"/>
          </a:p>
          <a:p>
            <a:pPr algn="just"/>
            <a:endParaRPr lang="en-US" altLang="ja-JP" sz="2000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86" y="1938102"/>
            <a:ext cx="5870957" cy="491989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7042044" y="5676822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6: </a:t>
            </a:r>
            <a:r>
              <a:rPr kumimoji="1" lang="en-US" altLang="ja-JP" dirty="0" smtClean="0"/>
              <a:t>NH3@44-47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07599" y="4562291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8:</a:t>
            </a:r>
            <a:r>
              <a:rPr kumimoji="1" lang="en-US" altLang="ja-JP" dirty="0" smtClean="0"/>
              <a:t>NH2@50-52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8894" y="3321539"/>
            <a:ext cx="143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7: </a:t>
            </a:r>
            <a:r>
              <a:rPr kumimoji="1" lang="en-US" altLang="ja-JP" dirty="0" smtClean="0"/>
              <a:t>CO@48-49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832823" y="5307490"/>
            <a:ext cx="13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4:</a:t>
            </a:r>
            <a:r>
              <a:rPr kumimoji="1" lang="en-US" altLang="ja-JP" dirty="0" smtClean="0"/>
              <a:t>CO@26-27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828591" y="3965231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5: </a:t>
            </a:r>
            <a:r>
              <a:rPr lang="en-US" altLang="ja-JP" dirty="0" smtClean="0"/>
              <a:t>NH</a:t>
            </a:r>
            <a:r>
              <a:rPr kumimoji="1" lang="en-US" altLang="ja-JP" dirty="0" smtClean="0"/>
              <a:t>@28-29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735289" y="5385125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2:</a:t>
            </a:r>
            <a:r>
              <a:rPr lang="en-US" altLang="ja-JP" dirty="0" smtClean="0"/>
              <a:t>NH</a:t>
            </a:r>
            <a:r>
              <a:rPr kumimoji="1" lang="en-US" altLang="ja-JP" dirty="0" smtClean="0"/>
              <a:t>@7-8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746558" y="4098750"/>
            <a:ext cx="114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1:</a:t>
            </a:r>
            <a:r>
              <a:rPr kumimoji="1" lang="en-US" altLang="ja-JP" dirty="0" smtClean="0"/>
              <a:t>CO@5-6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525256" y="1878592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3:</a:t>
            </a:r>
            <a:r>
              <a:rPr lang="en-US" altLang="ja-JP" dirty="0" smtClean="0"/>
              <a:t>NH2</a:t>
            </a:r>
            <a:r>
              <a:rPr kumimoji="1" lang="en-US" altLang="ja-JP" dirty="0" smtClean="0"/>
              <a:t>@23-25</a:t>
            </a:r>
          </a:p>
        </p:txBody>
      </p:sp>
      <p:sp>
        <p:nvSpPr>
          <p:cNvPr id="29" name="角丸四角形 28"/>
          <p:cNvSpPr/>
          <p:nvPr/>
        </p:nvSpPr>
        <p:spPr>
          <a:xfrm rot="20048097">
            <a:off x="2410686" y="4286401"/>
            <a:ext cx="550729" cy="8770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 rot="20048097">
            <a:off x="3101984" y="4711495"/>
            <a:ext cx="550729" cy="8770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 rot="20462408">
            <a:off x="4076605" y="4437241"/>
            <a:ext cx="594228" cy="9047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 rot="19915415">
            <a:off x="4392606" y="3892571"/>
            <a:ext cx="586185" cy="8526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角丸四角形 40"/>
          <p:cNvSpPr/>
          <p:nvPr/>
        </p:nvSpPr>
        <p:spPr>
          <a:xfrm rot="20513839">
            <a:off x="6314649" y="5958454"/>
            <a:ext cx="862900" cy="7849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3724662" y="1895499"/>
            <a:ext cx="862900" cy="7849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角丸四角形 42"/>
          <p:cNvSpPr/>
          <p:nvPr/>
        </p:nvSpPr>
        <p:spPr>
          <a:xfrm rot="187518">
            <a:off x="5714904" y="3879596"/>
            <a:ext cx="862900" cy="7849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角丸四角形 43"/>
          <p:cNvSpPr/>
          <p:nvPr/>
        </p:nvSpPr>
        <p:spPr>
          <a:xfrm rot="19051201">
            <a:off x="5144045" y="3639046"/>
            <a:ext cx="475070" cy="7849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619759" y="6019994"/>
            <a:ext cx="4463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The block is assigned the number from </a:t>
            </a:r>
            <a:r>
              <a:rPr lang="en-US" altLang="ja-JP" b="1" dirty="0" smtClean="0"/>
              <a:t>1</a:t>
            </a:r>
            <a:r>
              <a:rPr lang="en-US" altLang="ja-JP" dirty="0" smtClean="0"/>
              <a:t> to </a:t>
            </a:r>
            <a:r>
              <a:rPr lang="en-US" altLang="ja-JP" b="1" dirty="0" smtClean="0"/>
              <a:t>8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954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Decomposition of interaction energy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marL="0" indent="0" algn="just">
              <a:buNone/>
            </a:pPr>
            <a:endParaRPr lang="en-US" altLang="ja-JP" dirty="0" smtClean="0"/>
          </a:p>
          <a:p>
            <a:pPr marL="0" indent="0" algn="just">
              <a:buNone/>
            </a:pPr>
            <a:endParaRPr lang="en-US" altLang="ja-JP" dirty="0" smtClean="0"/>
          </a:p>
          <a:p>
            <a:pPr algn="just"/>
            <a:r>
              <a:rPr lang="en-US" altLang="ja-JP" sz="2400" dirty="0" smtClean="0"/>
              <a:t>Note that the components of NH</a:t>
            </a:r>
            <a:r>
              <a:rPr lang="en-US" altLang="ja-JP" sz="2400" baseline="-25000" dirty="0" smtClean="0"/>
              <a:t>3</a:t>
            </a:r>
            <a:r>
              <a:rPr lang="en-US" altLang="ja-JP" sz="2400" dirty="0" smtClean="0"/>
              <a:t> group is rearranged in order the of (0,1). </a:t>
            </a:r>
            <a:endParaRPr lang="en-US" altLang="ja-JP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950454" y="3984477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No. block</a:t>
            </a:r>
            <a:endParaRPr lang="ja-JP" altLang="en-US" sz="1400" baseline="-25000" dirty="0"/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-443214" y="2405600"/>
            <a:ext cx="30569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Interaction energies [kcal/</a:t>
            </a:r>
            <a:r>
              <a:rPr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mol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]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8410" y="5470759"/>
            <a:ext cx="75230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CO group, N term and NH3 group of N term has the larger difference between two states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" name="グラフ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653655"/>
              </p:ext>
            </p:extLst>
          </p:nvPr>
        </p:nvGraphicFramePr>
        <p:xfrm>
          <a:off x="1239152" y="112699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42" y="1413062"/>
            <a:ext cx="2799456" cy="2345961"/>
          </a:xfrm>
          <a:prstGeom prst="rect">
            <a:avLst/>
          </a:prstGeom>
        </p:spPr>
      </p:pic>
      <p:sp>
        <p:nvSpPr>
          <p:cNvPr id="22" name="円/楕円 21"/>
          <p:cNvSpPr/>
          <p:nvPr/>
        </p:nvSpPr>
        <p:spPr>
          <a:xfrm>
            <a:off x="7993505" y="3271719"/>
            <a:ext cx="521845" cy="59847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902328" y="2633580"/>
            <a:ext cx="521845" cy="59847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 rot="2307046">
            <a:off x="7340126" y="2045691"/>
            <a:ext cx="940338" cy="7031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曲線コネクタ 12"/>
          <p:cNvCxnSpPr/>
          <p:nvPr/>
        </p:nvCxnSpPr>
        <p:spPr>
          <a:xfrm flipV="1">
            <a:off x="3408915" y="2924745"/>
            <a:ext cx="3479689" cy="462964"/>
          </a:xfrm>
          <a:prstGeom prst="curvedConnector3">
            <a:avLst>
              <a:gd name="adj1" fmla="val 4353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曲線コネクタ 24"/>
          <p:cNvCxnSpPr>
            <a:endCxn id="22" idx="3"/>
          </p:cNvCxnSpPr>
          <p:nvPr/>
        </p:nvCxnSpPr>
        <p:spPr>
          <a:xfrm>
            <a:off x="4439023" y="2622555"/>
            <a:ext cx="3630904" cy="1159992"/>
          </a:xfrm>
          <a:prstGeom prst="curvedConnector4">
            <a:avLst>
              <a:gd name="adj1" fmla="val 24177"/>
              <a:gd name="adj2" fmla="val 1197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曲線コネクタ 27"/>
          <p:cNvCxnSpPr>
            <a:endCxn id="24" idx="1"/>
          </p:cNvCxnSpPr>
          <p:nvPr/>
        </p:nvCxnSpPr>
        <p:spPr>
          <a:xfrm flipV="1">
            <a:off x="5401722" y="1995832"/>
            <a:ext cx="2302794" cy="661376"/>
          </a:xfrm>
          <a:prstGeom prst="curvedConnector4">
            <a:avLst>
              <a:gd name="adj1" fmla="val 42088"/>
              <a:gd name="adj2" fmla="val 12702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1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Origin of difference of </a:t>
            </a:r>
            <a:r>
              <a:rPr lang="en-US" altLang="ja-JP" sz="3600" dirty="0" err="1" smtClean="0"/>
              <a:t>pKa</a:t>
            </a:r>
            <a:r>
              <a:rPr lang="en-US" altLang="ja-JP" sz="3600" dirty="0" smtClean="0"/>
              <a:t> shift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marL="0" indent="0" algn="just">
              <a:buNone/>
            </a:pPr>
            <a:endParaRPr lang="en-US" altLang="ja-JP" dirty="0" smtClean="0"/>
          </a:p>
          <a:p>
            <a:pPr marL="0" indent="0" algn="just">
              <a:buNone/>
            </a:pPr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618410" y="5470759"/>
            <a:ext cx="75230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The (0,1) state 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can form stronger H-bonding with waters that (1,0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) state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13" y="1122297"/>
            <a:ext cx="4892464" cy="4099915"/>
          </a:xfrm>
          <a:prstGeom prst="rect">
            <a:avLst/>
          </a:prstGeom>
        </p:spPr>
      </p:pic>
      <p:sp>
        <p:nvSpPr>
          <p:cNvPr id="23" name="円/楕円 22"/>
          <p:cNvSpPr/>
          <p:nvPr/>
        </p:nvSpPr>
        <p:spPr>
          <a:xfrm rot="19698650">
            <a:off x="3587482" y="3203590"/>
            <a:ext cx="668955" cy="8412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Decomposition of interaction energy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marL="0" indent="0" algn="just">
              <a:buNone/>
            </a:pPr>
            <a:endParaRPr lang="en-US" altLang="ja-JP" dirty="0" smtClean="0"/>
          </a:p>
          <a:p>
            <a:pPr marL="0" indent="0" algn="just">
              <a:buNone/>
            </a:pPr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Sep. 29,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5th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7" y="1003281"/>
            <a:ext cx="4892464" cy="4099915"/>
          </a:xfrm>
          <a:prstGeom prst="rect">
            <a:avLst/>
          </a:prstGeom>
        </p:spPr>
      </p:pic>
      <p:sp>
        <p:nvSpPr>
          <p:cNvPr id="22" name="円/楕円 21"/>
          <p:cNvSpPr/>
          <p:nvPr/>
        </p:nvSpPr>
        <p:spPr>
          <a:xfrm>
            <a:off x="4393710" y="4328927"/>
            <a:ext cx="895661" cy="715306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 rot="19698650">
            <a:off x="2503437" y="3063810"/>
            <a:ext cx="668955" cy="8412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694437" y="1098715"/>
            <a:ext cx="7886700" cy="5105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altLang="ja-JP" sz="2400" dirty="0"/>
          </a:p>
        </p:txBody>
      </p:sp>
      <p:sp>
        <p:nvSpPr>
          <p:cNvPr id="10" name="左右矢印 9"/>
          <p:cNvSpPr/>
          <p:nvPr/>
        </p:nvSpPr>
        <p:spPr>
          <a:xfrm rot="1876650">
            <a:off x="2690036" y="3662043"/>
            <a:ext cx="1827888" cy="908573"/>
          </a:xfrm>
          <a:prstGeom prst="leftRightArrow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196466" y="1442732"/>
            <a:ext cx="3459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dirty="0"/>
              <a:t>The large positive interaction energy between CO and NH3 group of N term indicated that two groups enhance the H-bonding with water molecules (which is consist with results of intermolecular interaction).</a:t>
            </a:r>
            <a:endParaRPr lang="en-US" altLang="ja-JP" dirty="0"/>
          </a:p>
        </p:txBody>
      </p:sp>
      <p:grpSp>
        <p:nvGrpSpPr>
          <p:cNvPr id="15" name="グループ化 14"/>
          <p:cNvGrpSpPr/>
          <p:nvPr/>
        </p:nvGrpSpPr>
        <p:grpSpPr>
          <a:xfrm rot="13275152">
            <a:off x="2786652" y="4431385"/>
            <a:ext cx="984245" cy="771879"/>
            <a:chOff x="3185556" y="27361059"/>
            <a:chExt cx="1453378" cy="1153171"/>
          </a:xfrm>
        </p:grpSpPr>
        <p:sp>
          <p:nvSpPr>
            <p:cNvPr id="16" name="円/楕円 15"/>
            <p:cNvSpPr/>
            <p:nvPr/>
          </p:nvSpPr>
          <p:spPr>
            <a:xfrm rot="3781205">
              <a:off x="4325335" y="28200630"/>
              <a:ext cx="321918" cy="3052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コネクタ 7"/>
            <p:cNvCxnSpPr>
              <a:stCxn id="20" idx="6"/>
              <a:endCxn id="16" idx="2"/>
            </p:cNvCxnSpPr>
            <p:nvPr/>
          </p:nvCxnSpPr>
          <p:spPr>
            <a:xfrm rot="949668">
              <a:off x="4222602" y="27960552"/>
              <a:ext cx="225321" cy="2227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円/楕円 4"/>
            <p:cNvSpPr/>
            <p:nvPr/>
          </p:nvSpPr>
          <p:spPr>
            <a:xfrm rot="3781205">
              <a:off x="3923003" y="27489125"/>
              <a:ext cx="459868" cy="480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 rot="5522042">
              <a:off x="3177238" y="27369377"/>
              <a:ext cx="321918" cy="3052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" name="直線コネクタ 7"/>
            <p:cNvCxnSpPr>
              <a:stCxn id="20" idx="3"/>
              <a:endCxn id="21" idx="0"/>
            </p:cNvCxnSpPr>
            <p:nvPr/>
          </p:nvCxnSpPr>
          <p:spPr>
            <a:xfrm flipH="1" flipV="1">
              <a:off x="3490741" y="27527435"/>
              <a:ext cx="437191" cy="133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/>
          <p:cNvSpPr txBox="1"/>
          <p:nvPr/>
        </p:nvSpPr>
        <p:spPr>
          <a:xfrm>
            <a:off x="727483" y="5623529"/>
            <a:ext cx="752307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The stronger H-bonding of (0,1) state is originated the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intramolecular 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interaction with NH</a:t>
            </a:r>
            <a:r>
              <a:rPr kumimoji="1" lang="en-US" altLang="ja-JP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 group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2228261" y="1206712"/>
            <a:ext cx="348679" cy="274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 rot="1338534">
            <a:off x="2071183" y="4225404"/>
            <a:ext cx="2271031" cy="1251772"/>
          </a:xfrm>
          <a:prstGeom prst="ellipse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37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Conclusion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628650" y="1061883"/>
            <a:ext cx="7886700" cy="5161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ja-JP" dirty="0"/>
              <a:t>I </a:t>
            </a:r>
            <a:r>
              <a:rPr lang="en-US" altLang="ja-JP" dirty="0" smtClean="0"/>
              <a:t>have </a:t>
            </a:r>
            <a:r>
              <a:rPr lang="en-US" altLang="ja-JP" dirty="0" smtClean="0"/>
              <a:t>analyzed the </a:t>
            </a:r>
            <a:r>
              <a:rPr lang="en-US" altLang="ja-JP" dirty="0" smtClean="0"/>
              <a:t>solvation </a:t>
            </a:r>
            <a:r>
              <a:rPr lang="en-US" altLang="ja-JP" dirty="0" err="1" smtClean="0"/>
              <a:t>strucuture</a:t>
            </a:r>
            <a:r>
              <a:rPr lang="en-US" altLang="ja-JP" dirty="0" smtClean="0"/>
              <a:t> </a:t>
            </a:r>
            <a:r>
              <a:rPr lang="en-US" altLang="ja-JP" dirty="0" smtClean="0"/>
              <a:t>to </a:t>
            </a:r>
            <a:r>
              <a:rPr lang="en-US" altLang="ja-JP" dirty="0"/>
              <a:t>obtain the microscopic origin of difference of </a:t>
            </a:r>
            <a:r>
              <a:rPr lang="en-US" altLang="ja-JP" dirty="0" err="1"/>
              <a:t>p</a:t>
            </a:r>
            <a:r>
              <a:rPr lang="en-US" altLang="ja-JP" i="1" dirty="0" err="1"/>
              <a:t>K</a:t>
            </a:r>
            <a:r>
              <a:rPr lang="en-US" altLang="ja-JP" baseline="-25000" dirty="0" err="1"/>
              <a:t>a</a:t>
            </a:r>
            <a:r>
              <a:rPr lang="en-US" altLang="ja-JP" dirty="0"/>
              <a:t> shifts.</a:t>
            </a:r>
            <a:endParaRPr lang="en-US" altLang="ja-JP" dirty="0" smtClean="0"/>
          </a:p>
          <a:p>
            <a:pPr algn="just"/>
            <a:r>
              <a:rPr lang="en-US" altLang="ja-JP" dirty="0" smtClean="0"/>
              <a:t>From these results, the difference between two states </a:t>
            </a:r>
            <a:r>
              <a:rPr lang="en-US" altLang="ja-JP" dirty="0" smtClean="0"/>
              <a:t>can be explained by intramolecular </a:t>
            </a:r>
            <a:r>
              <a:rPr lang="en-US" altLang="ja-JP" dirty="0" smtClean="0"/>
              <a:t>interaction with </a:t>
            </a:r>
            <a:r>
              <a:rPr lang="en-US" altLang="ja-JP" dirty="0" smtClean="0"/>
              <a:t>NH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 group.</a:t>
            </a:r>
            <a:endParaRPr lang="en-US" altLang="ja-JP" dirty="0" smtClean="0"/>
          </a:p>
          <a:p>
            <a:pPr algn="just"/>
            <a:r>
              <a:rPr lang="en-US" altLang="ja-JP" dirty="0" smtClean="0"/>
              <a:t>As a result, t</a:t>
            </a:r>
            <a:r>
              <a:rPr lang="en-US" altLang="ja-JP" dirty="0" smtClean="0"/>
              <a:t>he intermolecular </a:t>
            </a:r>
            <a:r>
              <a:rPr lang="en-US" altLang="ja-JP" dirty="0" smtClean="0"/>
              <a:t>interaction is contributed that (0,1) state become </a:t>
            </a:r>
            <a:r>
              <a:rPr lang="en-US" altLang="ja-JP" dirty="0" smtClean="0"/>
              <a:t>stable</a:t>
            </a:r>
            <a:r>
              <a:rPr lang="en-US" altLang="ja-JP" dirty="0" smtClean="0"/>
              <a:t>.</a:t>
            </a:r>
          </a:p>
          <a:p>
            <a:pPr algn="just"/>
            <a:endParaRPr lang="en-US" altLang="ja-JP" dirty="0"/>
          </a:p>
          <a:p>
            <a:pPr algn="just"/>
            <a:r>
              <a:rPr lang="en-US" altLang="ja-JP" dirty="0" smtClean="0"/>
              <a:t>&lt;Next plan&gt;</a:t>
            </a:r>
          </a:p>
          <a:p>
            <a:pPr algn="just"/>
            <a:r>
              <a:rPr lang="en-US" altLang="ja-JP" dirty="0" smtClean="0"/>
              <a:t>I will </a:t>
            </a:r>
            <a:r>
              <a:rPr lang="en-US" altLang="ja-JP" dirty="0" smtClean="0"/>
              <a:t>apply micro constant pH</a:t>
            </a:r>
            <a:r>
              <a:rPr lang="en-US" altLang="ja-JP" dirty="0" smtClean="0"/>
              <a:t> method to </a:t>
            </a:r>
            <a:r>
              <a:rPr lang="en-US" altLang="ja-JP" dirty="0" smtClean="0"/>
              <a:t>the more complex protonation system.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5469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772531"/>
            <a:ext cx="7886700" cy="68048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Thank you </a:t>
            </a:r>
            <a:r>
              <a:rPr lang="en-US" altLang="ja-JP" smtClean="0"/>
              <a:t>for your attention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44549" y="2772531"/>
            <a:ext cx="384101" cy="6804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3434542"/>
            <a:ext cx="82708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7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Contents of Today’s Workshop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r>
              <a:rPr lang="en-US" altLang="ja-JP" dirty="0" smtClean="0"/>
              <a:t>On </a:t>
            </a:r>
            <a:r>
              <a:rPr lang="en-US" altLang="ja-JP" dirty="0" smtClean="0"/>
              <a:t>the transition </a:t>
            </a:r>
            <a:r>
              <a:rPr lang="en-US" altLang="ja-JP" dirty="0"/>
              <a:t>from full-protonation state to one-protonation </a:t>
            </a:r>
            <a:r>
              <a:rPr lang="en-US" altLang="ja-JP" dirty="0" smtClean="0"/>
              <a:t>states, the different protonation affinity was originated from the difference of transition energy.</a:t>
            </a:r>
          </a:p>
          <a:p>
            <a:pPr algn="just"/>
            <a:endParaRPr lang="en-US" altLang="ja-JP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598" y="2664029"/>
            <a:ext cx="6501338" cy="397981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5591186" y="2784967"/>
            <a:ext cx="2699457" cy="33919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564598" y="2787924"/>
            <a:ext cx="3936792" cy="3568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47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Intramolecular interaction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r>
              <a:rPr lang="en-US" altLang="ja-JP" dirty="0" smtClean="0"/>
              <a:t>I also estimated the intramolecular (electrostatic) interactions.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Sep. 29,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5th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62" y="2058288"/>
            <a:ext cx="6409890" cy="3849348"/>
          </a:xfrm>
          <a:prstGeom prst="rect">
            <a:avLst/>
          </a:prstGeom>
          <a:ln>
            <a:noFill/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618410" y="5890479"/>
            <a:ext cx="75230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NH3 group bring about the larger difference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</a:p>
          <a:p>
            <a:pPr algn="just"/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And (0,1) state became unstable.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12" y="1513775"/>
            <a:ext cx="2799456" cy="234596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 rot="16200000">
            <a:off x="-910068" y="3705847"/>
            <a:ext cx="30569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Interaction energies [kcal/</a:t>
            </a:r>
            <a:r>
              <a:rPr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mol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]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46176" y="5403314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No. block</a:t>
            </a:r>
            <a:endParaRPr lang="ja-JP" altLang="en-US" sz="1400" baseline="-25000" dirty="0"/>
          </a:p>
        </p:txBody>
      </p:sp>
      <p:sp>
        <p:nvSpPr>
          <p:cNvPr id="27" name="円/楕円 26"/>
          <p:cNvSpPr/>
          <p:nvPr/>
        </p:nvSpPr>
        <p:spPr>
          <a:xfrm>
            <a:off x="7240170" y="2635274"/>
            <a:ext cx="521845" cy="59847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曲線コネクタ 27"/>
          <p:cNvCxnSpPr/>
          <p:nvPr/>
        </p:nvCxnSpPr>
        <p:spPr>
          <a:xfrm flipV="1">
            <a:off x="3946176" y="2926439"/>
            <a:ext cx="3280270" cy="68862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 rot="5246187">
            <a:off x="3135289" y="2899280"/>
            <a:ext cx="1611533" cy="1063525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3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Background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r>
              <a:rPr lang="en-US" altLang="ja-JP" dirty="0" smtClean="0"/>
              <a:t>I </a:t>
            </a:r>
            <a:r>
              <a:rPr lang="en-US" altLang="ja-JP" dirty="0"/>
              <a:t>have </a:t>
            </a:r>
            <a:r>
              <a:rPr lang="en-US" altLang="ja-JP" dirty="0" smtClean="0"/>
              <a:t>developed the molecular simulation method considering the environment pH </a:t>
            </a:r>
            <a:r>
              <a:rPr lang="en-US" altLang="ja-JP" dirty="0"/>
              <a:t>conditions (</a:t>
            </a:r>
            <a:r>
              <a:rPr lang="en-US" altLang="ja-JP" b="1" dirty="0"/>
              <a:t>Micro Constant pH MS method</a:t>
            </a:r>
            <a:r>
              <a:rPr lang="en-US" altLang="ja-JP" dirty="0" smtClean="0"/>
              <a:t>).</a:t>
            </a:r>
            <a:endParaRPr lang="en-US" altLang="ja-JP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50" y="2902772"/>
            <a:ext cx="8476308" cy="2623336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8651" y="5615802"/>
            <a:ext cx="7886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method succeeded in the reproduction of the experimental pH curve with statistical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778549" y="2606581"/>
            <a:ext cx="2250401" cy="43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ja-JP" sz="2000" dirty="0" smtClean="0"/>
              <a:t>Conformation sampling</a:t>
            </a:r>
            <a:endParaRPr lang="en-US" altLang="ja-JP" sz="2000" dirty="0" smtClean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3446799" y="2597034"/>
            <a:ext cx="2250401" cy="43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ja-JP" sz="2000" dirty="0" smtClean="0"/>
              <a:t>Exchange of protonation state and equilibrium</a:t>
            </a:r>
            <a:endParaRPr lang="en-US" altLang="ja-JP" sz="2000" dirty="0" smtClean="0"/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6129100" y="2595326"/>
            <a:ext cx="2250401" cy="43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ja-JP" sz="2000" dirty="0" smtClean="0"/>
              <a:t>Monte Carlo process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9475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00449"/>
              </p:ext>
            </p:extLst>
          </p:nvPr>
        </p:nvGraphicFramePr>
        <p:xfrm>
          <a:off x="628660" y="2227926"/>
          <a:ext cx="784836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8" name="Equation" r:id="rId4" imgW="5232240" imgH="685800" progId="Equation.DSMT4">
                  <p:embed/>
                </p:oleObj>
              </mc:Choice>
              <mc:Fallback>
                <p:oleObj name="Equation" r:id="rId4" imgW="523224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660" y="2227926"/>
                        <a:ext cx="7848360" cy="1028700"/>
                      </a:xfrm>
                      <a:prstGeom prst="rect">
                        <a:avLst/>
                      </a:prstGeom>
                      <a:ln w="19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Micro Constant pH MS </a:t>
            </a:r>
            <a:r>
              <a:rPr lang="en-US" altLang="ja-JP" sz="4000" dirty="0" smtClean="0"/>
              <a:t>method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r>
              <a:rPr lang="en-US" altLang="ja-JP" dirty="0" smtClean="0"/>
              <a:t>The energy difference for MC is constructed from three components.</a:t>
            </a:r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r>
              <a:rPr lang="en-US" altLang="ja-JP" dirty="0" smtClean="0"/>
              <a:t>The contribution of </a:t>
            </a:r>
            <a:r>
              <a:rPr lang="el-GR" altLang="ja-JP" dirty="0"/>
              <a:t>Δ</a:t>
            </a:r>
            <a:r>
              <a:rPr lang="en-US" altLang="ja-JP" dirty="0" err="1"/>
              <a:t>G</a:t>
            </a:r>
            <a:r>
              <a:rPr lang="en-US" altLang="ja-JP" i="1" baseline="-25000" dirty="0" err="1"/>
              <a:t>p</a:t>
            </a:r>
            <a:r>
              <a:rPr lang="en-US" altLang="ja-JP" baseline="-25000" dirty="0" err="1"/>
              <a:t>H</a:t>
            </a:r>
            <a:r>
              <a:rPr lang="en-US" altLang="ja-JP" dirty="0"/>
              <a:t> </a:t>
            </a:r>
            <a:r>
              <a:rPr lang="en-US" altLang="ja-JP" dirty="0" smtClean="0"/>
              <a:t>is smaller than first and second components because of the large thermal fluctuations. → </a:t>
            </a:r>
            <a:r>
              <a:rPr lang="en-US" altLang="ja-JP" b="1" dirty="0" smtClean="0"/>
              <a:t>Gaussian filtering scheme </a:t>
            </a:r>
            <a:r>
              <a:rPr lang="en-US" altLang="ja-JP" dirty="0" smtClean="0"/>
              <a:t>and </a:t>
            </a:r>
            <a:r>
              <a:rPr lang="en-US" altLang="ja-JP" b="1" dirty="0" smtClean="0"/>
              <a:t>correction term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451815"/>
              </p:ext>
            </p:extLst>
          </p:nvPr>
        </p:nvGraphicFramePr>
        <p:xfrm>
          <a:off x="2324215" y="3619426"/>
          <a:ext cx="6197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9" name="Equation" r:id="rId6" imgW="3098520" imgH="203040" progId="Equation.DSMT4">
                  <p:embed/>
                </p:oleObj>
              </mc:Choice>
              <mc:Fallback>
                <p:oleObj name="Equation" r:id="rId6" imgW="3098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24215" y="3619426"/>
                        <a:ext cx="6197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直線コネクタ 10"/>
          <p:cNvCxnSpPr/>
          <p:nvPr/>
        </p:nvCxnSpPr>
        <p:spPr>
          <a:xfrm flipV="1">
            <a:off x="1839084" y="3200116"/>
            <a:ext cx="3251531" cy="1534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5578160" y="3200116"/>
            <a:ext cx="2009756" cy="1534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3331084" y="3295552"/>
            <a:ext cx="267530" cy="297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6122087" y="3241725"/>
            <a:ext cx="357922" cy="3365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2298815" y="4016302"/>
            <a:ext cx="2404565" cy="95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>
            <a:off x="5423015" y="4023741"/>
            <a:ext cx="3098800" cy="208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0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Micro Constant pH MS method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3282507"/>
            <a:ext cx="7886700" cy="289445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altLang="ja-JP" b="1" dirty="0" smtClean="0"/>
              <a:t>Gaussian filtering scheme</a:t>
            </a:r>
            <a:endParaRPr lang="en-US" altLang="ja-JP" dirty="0" smtClean="0"/>
          </a:p>
          <a:p>
            <a:pPr algn="just"/>
            <a:r>
              <a:rPr lang="en-US" altLang="ja-JP" dirty="0" smtClean="0"/>
              <a:t>(1) After the </a:t>
            </a:r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altLang="ja-JP" b="1" baseline="30000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 stage MD</a:t>
            </a:r>
            <a:r>
              <a:rPr lang="en-US" altLang="ja-JP" dirty="0" smtClean="0"/>
              <a:t>, the protonate state is </a:t>
            </a:r>
            <a:r>
              <a:rPr lang="en-US" altLang="ja-JP" dirty="0"/>
              <a:t>randomly </a:t>
            </a:r>
            <a:r>
              <a:rPr lang="en-US" altLang="ja-JP" dirty="0" smtClean="0"/>
              <a:t>exchanged, and execute minimization.</a:t>
            </a:r>
          </a:p>
          <a:p>
            <a:pPr algn="just"/>
            <a:r>
              <a:rPr lang="en-US" altLang="ja-JP" dirty="0" smtClean="0"/>
              <a:t>(2) execute the </a:t>
            </a:r>
            <a:r>
              <a:rPr lang="en-US" altLang="ja-JP" b="1" dirty="0" smtClean="0">
                <a:solidFill>
                  <a:schemeClr val="accent2"/>
                </a:solidFill>
              </a:rPr>
              <a:t>2</a:t>
            </a:r>
            <a:r>
              <a:rPr lang="en-US" altLang="ja-JP" b="1" baseline="30000" dirty="0" smtClean="0">
                <a:solidFill>
                  <a:schemeClr val="accent2"/>
                </a:solidFill>
              </a:rPr>
              <a:t>nd</a:t>
            </a:r>
            <a:r>
              <a:rPr lang="en-US" altLang="ja-JP" b="1" dirty="0" smtClean="0">
                <a:solidFill>
                  <a:schemeClr val="accent2"/>
                </a:solidFill>
              </a:rPr>
              <a:t> stage MD</a:t>
            </a:r>
            <a:r>
              <a:rPr lang="en-US" altLang="ja-JP" dirty="0" smtClean="0"/>
              <a:t> with new state and check the energy </a:t>
            </a:r>
            <a:r>
              <a:rPr lang="en-US" altLang="ja-JP" dirty="0"/>
              <a:t>difference ∆</a:t>
            </a:r>
            <a:r>
              <a:rPr lang="en-US" altLang="ja-JP" dirty="0" smtClean="0"/>
              <a:t>E </a:t>
            </a:r>
            <a:r>
              <a:rPr lang="en-US" altLang="ja-JP" dirty="0"/>
              <a:t>at every </a:t>
            </a:r>
            <a:r>
              <a:rPr lang="en-US" altLang="ja-JP" dirty="0" smtClean="0"/>
              <a:t>step before MC trial.</a:t>
            </a:r>
          </a:p>
          <a:p>
            <a:pPr algn="just"/>
            <a:r>
              <a:rPr lang="en-US" altLang="ja-JP" dirty="0" smtClean="0"/>
              <a:t>(3</a:t>
            </a:r>
            <a:r>
              <a:rPr lang="en-US" altLang="ja-JP" dirty="0"/>
              <a:t>) </a:t>
            </a:r>
            <a:r>
              <a:rPr lang="en-US" altLang="ja-JP" dirty="0" smtClean="0"/>
              <a:t>if ∆E </a:t>
            </a:r>
            <a:r>
              <a:rPr lang="en-US" altLang="ja-JP" dirty="0"/>
              <a:t>is sufficiently </a:t>
            </a:r>
            <a:r>
              <a:rPr lang="en-US" altLang="ja-JP" dirty="0" smtClean="0"/>
              <a:t>small, the </a:t>
            </a:r>
            <a:r>
              <a:rPr lang="en-US" altLang="ja-JP" dirty="0"/>
              <a:t>MD run </a:t>
            </a:r>
            <a:r>
              <a:rPr lang="en-US" altLang="ja-JP" dirty="0" smtClean="0"/>
              <a:t>is stopped </a:t>
            </a:r>
            <a:r>
              <a:rPr lang="en-US" altLang="ja-JP" dirty="0"/>
              <a:t>and </a:t>
            </a:r>
            <a:r>
              <a:rPr lang="en-US" altLang="ja-JP" dirty="0" smtClean="0"/>
              <a:t>switches </a:t>
            </a:r>
            <a:r>
              <a:rPr lang="en-US" altLang="ja-JP" dirty="0"/>
              <a:t>to next MC </a:t>
            </a:r>
            <a:r>
              <a:rPr lang="en-US" altLang="ja-JP" dirty="0" smtClean="0"/>
              <a:t>part (</a:t>
            </a:r>
            <a:r>
              <a:rPr lang="en-US" altLang="ja-JP" b="1" dirty="0">
                <a:solidFill>
                  <a:schemeClr val="accent2"/>
                </a:solidFill>
              </a:rPr>
              <a:t>Gaussian filtering</a:t>
            </a:r>
            <a:r>
              <a:rPr lang="en-US" altLang="ja-JP" dirty="0"/>
              <a:t>), 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グループ化 33"/>
          <p:cNvGrpSpPr/>
          <p:nvPr/>
        </p:nvGrpSpPr>
        <p:grpSpPr>
          <a:xfrm>
            <a:off x="577690" y="1043124"/>
            <a:ext cx="7921715" cy="2212887"/>
            <a:chOff x="551968" y="1822656"/>
            <a:chExt cx="7921715" cy="2212887"/>
          </a:xfrm>
        </p:grpSpPr>
        <p:cxnSp>
          <p:nvCxnSpPr>
            <p:cNvPr id="11" name="直線矢印コネクタ 10"/>
            <p:cNvCxnSpPr/>
            <p:nvPr/>
          </p:nvCxnSpPr>
          <p:spPr>
            <a:xfrm flipV="1">
              <a:off x="819494" y="2982723"/>
              <a:ext cx="2500439" cy="86"/>
            </a:xfrm>
            <a:prstGeom prst="straightConnector1">
              <a:avLst/>
            </a:prstGeom>
            <a:ln w="63500">
              <a:solidFill>
                <a:schemeClr val="accent6">
                  <a:lumMod val="75000"/>
                </a:schemeClr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円/楕円 15"/>
            <p:cNvSpPr/>
            <p:nvPr/>
          </p:nvSpPr>
          <p:spPr>
            <a:xfrm>
              <a:off x="7978107" y="2796128"/>
              <a:ext cx="387928" cy="38792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010027" y="3060766"/>
              <a:ext cx="2458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ja-JP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en-US" altLang="ja-JP" b="1" baseline="30000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st</a:t>
              </a:r>
              <a:r>
                <a:rPr lang="en-US" altLang="ja-JP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 stage MD</a:t>
              </a:r>
              <a:endParaRPr lang="en-US" altLang="ja-JP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7869177" y="2372302"/>
              <a:ext cx="586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MC</a:t>
              </a:r>
              <a:endPara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左中かっこ 18"/>
            <p:cNvSpPr/>
            <p:nvPr/>
          </p:nvSpPr>
          <p:spPr>
            <a:xfrm rot="5400000">
              <a:off x="4335049" y="-1643050"/>
              <a:ext cx="355554" cy="7921715"/>
            </a:xfrm>
            <a:prstGeom prst="leftBrac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829126" y="1822656"/>
              <a:ext cx="1329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 MC Trial</a:t>
              </a:r>
              <a:endPara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28" name="直線矢印コネクタ 27"/>
            <p:cNvCxnSpPr/>
            <p:nvPr/>
          </p:nvCxnSpPr>
          <p:spPr>
            <a:xfrm>
              <a:off x="6053796" y="2960624"/>
              <a:ext cx="1774270" cy="22099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>
              <a:off x="3524888" y="2965588"/>
              <a:ext cx="2238691" cy="17135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5763579" y="3112213"/>
              <a:ext cx="2234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ja-JP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lang="en-US" altLang="ja-JP" b="1" baseline="300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nd</a:t>
              </a:r>
              <a:r>
                <a:rPr lang="en-US" altLang="ja-JP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 stage MD with Gaussian filtering scheme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3280857" y="3127526"/>
              <a:ext cx="2426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Change state and minimization</a:t>
              </a:r>
              <a:endPara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9" name="正方形/長方形 38"/>
          <p:cNvSpPr/>
          <p:nvPr/>
        </p:nvSpPr>
        <p:spPr>
          <a:xfrm>
            <a:off x="512589" y="867518"/>
            <a:ext cx="8155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1 MC trial is consisted by 4 steps.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74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Contents of Today’s Workshop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r>
              <a:rPr lang="en-US" altLang="ja-JP" dirty="0" smtClean="0"/>
              <a:t>In </a:t>
            </a:r>
            <a:r>
              <a:rPr lang="en-US" altLang="ja-JP" dirty="0"/>
              <a:t>the </a:t>
            </a:r>
            <a:r>
              <a:rPr lang="en-US" altLang="ja-JP" dirty="0" smtClean="0"/>
              <a:t>last CREST </a:t>
            </a:r>
            <a:r>
              <a:rPr lang="en-US" altLang="ja-JP" dirty="0"/>
              <a:t>workshop, I have </a:t>
            </a:r>
            <a:r>
              <a:rPr lang="en-US" altLang="ja-JP" dirty="0" smtClean="0"/>
              <a:t>reported some results of </a:t>
            </a:r>
            <a:r>
              <a:rPr lang="en-US" altLang="ja-JP" dirty="0" smtClean="0"/>
              <a:t>pH curve </a:t>
            </a:r>
            <a:r>
              <a:rPr lang="en-US" altLang="ja-JP" dirty="0" smtClean="0"/>
              <a:t>for lysine dipeptide </a:t>
            </a:r>
            <a:r>
              <a:rPr lang="en-US" altLang="ja-JP" dirty="0" smtClean="0"/>
              <a:t>and </a:t>
            </a:r>
            <a:r>
              <a:rPr lang="en-US" altLang="ja-JP" dirty="0" smtClean="0"/>
              <a:t>discussed </a:t>
            </a:r>
            <a:r>
              <a:rPr lang="en-US" altLang="ja-JP" dirty="0" smtClean="0"/>
              <a:t>the physical origin of local </a:t>
            </a:r>
            <a:r>
              <a:rPr lang="en-US" altLang="ja-JP" dirty="0" err="1" smtClean="0"/>
              <a:t>pKa</a:t>
            </a:r>
            <a:r>
              <a:rPr lang="en-US" altLang="ja-JP" dirty="0" smtClean="0"/>
              <a:t>.</a:t>
            </a:r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marL="0" indent="0" algn="just">
              <a:buNone/>
            </a:pPr>
            <a:endParaRPr lang="en-US" altLang="ja-JP" dirty="0"/>
          </a:p>
          <a:p>
            <a:pPr marL="0" indent="0" algn="just">
              <a:buNone/>
            </a:pPr>
            <a:endParaRPr lang="en-US" altLang="ja-JP" dirty="0"/>
          </a:p>
          <a:p>
            <a:pPr algn="just"/>
            <a:r>
              <a:rPr lang="en-US" altLang="ja-JP" dirty="0"/>
              <a:t>The (0,1) and (1,0) have the energy difference of about </a:t>
            </a:r>
            <a:r>
              <a:rPr lang="en-US" altLang="ja-JP" b="1" dirty="0"/>
              <a:t>4.0 kcal/</a:t>
            </a:r>
            <a:r>
              <a:rPr lang="en-US" altLang="ja-JP" b="1" dirty="0" err="1"/>
              <a:t>mol</a:t>
            </a:r>
            <a:r>
              <a:rPr lang="en-US" altLang="ja-JP" dirty="0"/>
              <a:t>, which is the cause of difference of </a:t>
            </a:r>
            <a:r>
              <a:rPr lang="en-US" altLang="ja-JP" dirty="0" err="1"/>
              <a:t>pKa</a:t>
            </a:r>
            <a:r>
              <a:rPr lang="en-US" altLang="ja-JP" dirty="0"/>
              <a:t> shifts between two residues</a:t>
            </a:r>
            <a:r>
              <a:rPr lang="en-US" altLang="ja-JP" dirty="0" smtClean="0"/>
              <a:t>.</a:t>
            </a:r>
            <a:endParaRPr lang="en-US" altLang="ja-JP" dirty="0" smtClean="0"/>
          </a:p>
          <a:p>
            <a:pPr algn="just"/>
            <a:endParaRPr lang="en-US" altLang="ja-JP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481" y="2264511"/>
            <a:ext cx="4815038" cy="271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Contents of Today’s Workshop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r>
              <a:rPr lang="en-US" altLang="ja-JP" dirty="0" smtClean="0"/>
              <a:t>In </a:t>
            </a:r>
            <a:r>
              <a:rPr lang="en-US" altLang="ja-JP" dirty="0"/>
              <a:t>this workshop, I have </a:t>
            </a:r>
            <a:r>
              <a:rPr lang="en-US" altLang="ja-JP" dirty="0" smtClean="0"/>
              <a:t>analyzed the hydrogen bonding network around the solute molecule </a:t>
            </a:r>
            <a:r>
              <a:rPr lang="en-US" altLang="ja-JP" dirty="0" smtClean="0"/>
              <a:t>to obtain the microscopic origin of difference of </a:t>
            </a:r>
            <a:r>
              <a:rPr lang="en-US" altLang="ja-JP" dirty="0" err="1" smtClean="0"/>
              <a:t>p</a:t>
            </a:r>
            <a:r>
              <a:rPr lang="en-US" altLang="ja-JP" i="1" dirty="0" err="1" smtClean="0"/>
              <a:t>K</a:t>
            </a:r>
            <a:r>
              <a:rPr lang="en-US" altLang="ja-JP" baseline="-25000" dirty="0" err="1" smtClean="0"/>
              <a:t>a</a:t>
            </a:r>
            <a:r>
              <a:rPr lang="en-US" altLang="ja-JP" dirty="0" smtClean="0"/>
              <a:t> shifts.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0238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Target system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 smtClean="0"/>
          </a:p>
          <a:p>
            <a:pPr algn="just"/>
            <a:endParaRPr lang="en-US" altLang="ja-JP" sz="2000" dirty="0" smtClean="0"/>
          </a:p>
          <a:p>
            <a:pPr algn="just"/>
            <a:endParaRPr lang="en-US" altLang="ja-JP" sz="2000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628650" y="1064684"/>
            <a:ext cx="7886700" cy="5390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ja-JP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r>
              <a:rPr lang="en-US" altLang="ja-JP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Dipeptide system</a:t>
            </a:r>
          </a:p>
          <a:p>
            <a:pPr algn="just"/>
            <a:endParaRPr lang="en-US" altLang="ja-JP" smtClean="0"/>
          </a:p>
          <a:p>
            <a:pPr algn="just"/>
            <a:endParaRPr lang="en-US" altLang="ja-JP" smtClean="0"/>
          </a:p>
          <a:p>
            <a:pPr algn="just"/>
            <a:endParaRPr lang="en-US" altLang="ja-JP" smtClean="0"/>
          </a:p>
          <a:p>
            <a:pPr algn="just"/>
            <a:endParaRPr lang="en-US" altLang="ja-JP" smtClean="0"/>
          </a:p>
          <a:p>
            <a:pPr algn="just"/>
            <a:endParaRPr lang="en-US" altLang="ja-JP" smtClean="0"/>
          </a:p>
          <a:p>
            <a:pPr algn="just"/>
            <a:r>
              <a:rPr lang="en-US" altLang="ja-JP" sz="2000" smtClean="0"/>
              <a:t>The two lysine residues are called “Lys1” (located in N terminal side) and “Lys2” (located in N terminal side), respectively.</a:t>
            </a:r>
          </a:p>
          <a:p>
            <a:pPr algn="just"/>
            <a:r>
              <a:rPr lang="en-US" altLang="ja-JP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Stepwise protonation reaction</a:t>
            </a:r>
          </a:p>
          <a:p>
            <a:pPr algn="just"/>
            <a:r>
              <a:rPr lang="en-US" altLang="ja-JP" sz="2000" smtClean="0"/>
              <a:t>Lysine dipeptide include the two titration sites and can be modeled by the two stepwise dissociation reaction. </a:t>
            </a:r>
          </a:p>
          <a:p>
            <a:pPr algn="just"/>
            <a:endParaRPr lang="en-US" altLang="ja-JP" sz="2000" smtClean="0"/>
          </a:p>
          <a:p>
            <a:pPr algn="just"/>
            <a:endParaRPr lang="en-US" altLang="ja-JP" smtClean="0"/>
          </a:p>
          <a:p>
            <a:pPr algn="just"/>
            <a:endParaRPr lang="en-US" altLang="ja-JP" smtClean="0"/>
          </a:p>
          <a:p>
            <a:pPr algn="just"/>
            <a:endParaRPr lang="en-US" altLang="ja-JP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54043" y="2917488"/>
            <a:ext cx="382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Acetyl-Lys-Lys-amide</a:t>
            </a:r>
          </a:p>
          <a:p>
            <a:pPr algn="just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(with 2 Cl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anion)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505041" y="1706284"/>
            <a:ext cx="33812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400" dirty="0" smtClean="0"/>
              <a:t>p</a:t>
            </a:r>
            <a:r>
              <a:rPr lang="en-US" altLang="ja-JP" sz="1400" i="1" dirty="0" smtClean="0"/>
              <a:t>K</a:t>
            </a:r>
            <a:r>
              <a:rPr lang="en-US" altLang="ja-JP" sz="1400" baseline="-25000" dirty="0" smtClean="0"/>
              <a:t>a1</a:t>
            </a:r>
            <a:r>
              <a:rPr lang="en-US" altLang="ja-JP" sz="1400" dirty="0" smtClean="0"/>
              <a:t>=5.95</a:t>
            </a:r>
            <a:r>
              <a:rPr lang="ja-JP" altLang="en-US" sz="1400" dirty="0" err="1" smtClean="0"/>
              <a:t>、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p</a:t>
            </a:r>
            <a:r>
              <a:rPr lang="en-US" altLang="ja-JP" sz="1400" i="1" dirty="0" smtClean="0"/>
              <a:t>K</a:t>
            </a:r>
            <a:r>
              <a:rPr lang="en-US" altLang="ja-JP" sz="1400" baseline="-25000" dirty="0" smtClean="0"/>
              <a:t>a2</a:t>
            </a:r>
            <a:r>
              <a:rPr lang="en-US" altLang="ja-JP" sz="1400" dirty="0" smtClean="0"/>
              <a:t>=8.66</a:t>
            </a:r>
          </a:p>
          <a:p>
            <a:pPr algn="just"/>
            <a:r>
              <a:rPr lang="en-US" altLang="ja-JP" sz="1400" dirty="0" smtClean="0"/>
              <a:t>(</a:t>
            </a:r>
            <a:r>
              <a:rPr lang="fr-FR" altLang="ja-JP" sz="1400" dirty="0" smtClean="0"/>
              <a:t>J</a:t>
            </a:r>
            <a:r>
              <a:rPr lang="fr-FR" altLang="ja-JP" sz="1400" dirty="0"/>
              <a:t>. Makowska, et al., J. Solution. Chem. 41, 1738-1746 (2012</a:t>
            </a:r>
            <a:r>
              <a:rPr lang="fr-FR" altLang="ja-JP" sz="1400" dirty="0" smtClean="0"/>
              <a:t>))</a:t>
            </a:r>
            <a:endParaRPr lang="fr-FR" altLang="ja-JP" sz="1400" dirty="0"/>
          </a:p>
        </p:txBody>
      </p:sp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107855"/>
              </p:ext>
            </p:extLst>
          </p:nvPr>
        </p:nvGraphicFramePr>
        <p:xfrm>
          <a:off x="3124200" y="5921126"/>
          <a:ext cx="3238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name="Equation" r:id="rId4" imgW="2159000" imgH="482600" progId="Equation.DSMT4">
                  <p:embed/>
                </p:oleObj>
              </mc:Choice>
              <mc:Fallback>
                <p:oleObj name="Equation" r:id="rId4" imgW="2159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921126"/>
                        <a:ext cx="32385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図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5" y="1753052"/>
            <a:ext cx="2935478" cy="2459949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 rot="267150">
            <a:off x="1999125" y="1607927"/>
            <a:ext cx="653684" cy="2028734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 rot="8152618">
            <a:off x="2918592" y="2645032"/>
            <a:ext cx="572298" cy="1659394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820898" y="3236710"/>
            <a:ext cx="724878" cy="4616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Lys1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63528" y="2269693"/>
            <a:ext cx="724878" cy="4616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Lys2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11674" y="5929536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11674" y="6301374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Target system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1418"/>
            <a:ext cx="7886700" cy="5105545"/>
          </a:xfrm>
        </p:spPr>
        <p:txBody>
          <a:bodyPr>
            <a:normAutofit/>
          </a:bodyPr>
          <a:lstStyle/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 smtClean="0"/>
          </a:p>
          <a:p>
            <a:pPr algn="just"/>
            <a:endParaRPr lang="en-US" altLang="ja-JP" sz="2000" dirty="0" smtClean="0"/>
          </a:p>
          <a:p>
            <a:pPr algn="just"/>
            <a:endParaRPr lang="en-US" altLang="ja-JP" sz="2000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5" y="1846140"/>
            <a:ext cx="4316342" cy="300680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1846140"/>
            <a:ext cx="4316342" cy="3006808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1369328" y="1013687"/>
            <a:ext cx="238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LynLys</a:t>
            </a:r>
            <a:r>
              <a:rPr lang="en-US" altLang="ja-JP" sz="3600" b="1" dirty="0" smtClean="0"/>
              <a:t> (0,1)</a:t>
            </a:r>
            <a:endParaRPr kumimoji="1" lang="ja-JP" altLang="en-US" sz="36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743323" y="942303"/>
            <a:ext cx="238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LysLyn</a:t>
            </a:r>
            <a:r>
              <a:rPr lang="en-US" altLang="ja-JP" sz="3600" b="1" dirty="0" smtClean="0"/>
              <a:t> (1,0)</a:t>
            </a:r>
            <a:endParaRPr kumimoji="1" lang="ja-JP" altLang="en-US" sz="3600" b="1" dirty="0"/>
          </a:p>
        </p:txBody>
      </p:sp>
      <p:sp>
        <p:nvSpPr>
          <p:cNvPr id="32" name="円/楕円 31"/>
          <p:cNvSpPr/>
          <p:nvPr/>
        </p:nvSpPr>
        <p:spPr>
          <a:xfrm>
            <a:off x="1739900" y="2011330"/>
            <a:ext cx="209550" cy="2603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7555895" y="4359273"/>
            <a:ext cx="209550" cy="2603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3139440" y="4251961"/>
            <a:ext cx="701040" cy="6009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6031447" y="1779136"/>
            <a:ext cx="701040" cy="6009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0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3284"/>
            <a:ext cx="7886700" cy="68048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Radial distribution function</a:t>
            </a:r>
            <a:endParaRPr kumimoji="1" lang="ja-JP" altLang="en-US" sz="3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Dec. 13, 2016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7th CREST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1559-4309-4C3C-BD02-AB600E191CAF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4549" y="223284"/>
            <a:ext cx="384101" cy="68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44549" y="885295"/>
            <a:ext cx="827080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112285"/>
            <a:ext cx="7886700" cy="979321"/>
          </a:xfrm>
        </p:spPr>
        <p:txBody>
          <a:bodyPr>
            <a:normAutofit/>
          </a:bodyPr>
          <a:lstStyle/>
          <a:p>
            <a:pPr algn="just"/>
            <a:r>
              <a:rPr lang="en-US" altLang="ja-JP" dirty="0" smtClean="0"/>
              <a:t>Radial distribution function </a:t>
            </a:r>
            <a:r>
              <a:rPr lang="en-US" altLang="ja-JP" dirty="0" smtClean="0"/>
              <a:t>between di-peptide and </a:t>
            </a:r>
            <a:r>
              <a:rPr lang="en-US" altLang="ja-JP" dirty="0" smtClean="0"/>
              <a:t>surrounding water </a:t>
            </a:r>
            <a:r>
              <a:rPr lang="en-US" altLang="ja-JP" dirty="0" smtClean="0"/>
              <a:t>molecules.</a:t>
            </a:r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/>
          </a:p>
          <a:p>
            <a:pPr algn="just"/>
            <a:endParaRPr lang="en-US" altLang="ja-JP" dirty="0" smtClean="0"/>
          </a:p>
          <a:p>
            <a:pPr algn="just"/>
            <a:endParaRPr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-703503" y="3110876"/>
            <a:ext cx="279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Radial distribution function 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8024" y="4742142"/>
            <a:ext cx="13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Distance [Å]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628650" y="5591974"/>
            <a:ext cx="7886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Solvent structure of NH</a:t>
            </a:r>
            <a:r>
              <a:rPr lang="en-US" altLang="ja-JP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is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equal in two states.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32" y="2279220"/>
            <a:ext cx="2938527" cy="2456901"/>
          </a:xfrm>
          <a:prstGeom prst="rect">
            <a:avLst/>
          </a:prstGeom>
        </p:spPr>
      </p:pic>
      <p:sp>
        <p:nvSpPr>
          <p:cNvPr id="18" name="円/楕円 17"/>
          <p:cNvSpPr/>
          <p:nvPr/>
        </p:nvSpPr>
        <p:spPr>
          <a:xfrm>
            <a:off x="6498249" y="2276800"/>
            <a:ext cx="381000" cy="358679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6726366" y="2062612"/>
            <a:ext cx="249533" cy="3296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00" y="1941902"/>
            <a:ext cx="4578493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10343</TotalTime>
  <Words>1346</Words>
  <Application>Microsoft Office PowerPoint</Application>
  <PresentationFormat>画面に合わせる (4:3)</PresentationFormat>
  <Paragraphs>289</Paragraphs>
  <Slides>19</Slides>
  <Notes>19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19</vt:i4>
      </vt:variant>
    </vt:vector>
  </HeadingPairs>
  <TitlesOfParts>
    <vt:vector size="28" baseType="lpstr">
      <vt:lpstr>ＭＳ Ｐゴシック</vt:lpstr>
      <vt:lpstr>メイリオ</vt:lpstr>
      <vt:lpstr>Arial</vt:lpstr>
      <vt:lpstr>Calibri</vt:lpstr>
      <vt:lpstr>Calibri Light</vt:lpstr>
      <vt:lpstr>Times New Roman</vt:lpstr>
      <vt:lpstr>Office テーマ</vt:lpstr>
      <vt:lpstr>Equation</vt:lpstr>
      <vt:lpstr>MathType 6.0 Equation</vt:lpstr>
      <vt:lpstr>Developments of molecular simulation method depending on the environment pH conditions:  Hydrogen bond analysis of di-peptide system</vt:lpstr>
      <vt:lpstr>Background</vt:lpstr>
      <vt:lpstr>Micro Constant pH MS method</vt:lpstr>
      <vt:lpstr>Micro Constant pH MS method</vt:lpstr>
      <vt:lpstr>Contents of Today’s Workshop</vt:lpstr>
      <vt:lpstr>Contents of Today’s Workshop</vt:lpstr>
      <vt:lpstr>Target system</vt:lpstr>
      <vt:lpstr>Target system</vt:lpstr>
      <vt:lpstr>Radial distribution function</vt:lpstr>
      <vt:lpstr>Radial distribution function</vt:lpstr>
      <vt:lpstr>Decomposition of interaction energy</vt:lpstr>
      <vt:lpstr>Deviation into particle</vt:lpstr>
      <vt:lpstr>Decomposition of interaction energy</vt:lpstr>
      <vt:lpstr>Origin of difference of pKa shift</vt:lpstr>
      <vt:lpstr>Decomposition of interaction energy</vt:lpstr>
      <vt:lpstr>Conclusion</vt:lpstr>
      <vt:lpstr>Thank you for your attention.</vt:lpstr>
      <vt:lpstr>Contents of Today’s Workshop</vt:lpstr>
      <vt:lpstr>Intramolecular interaction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Developments of molecular simulation method depending on the environment pH conditions: A review of previous studies</dc:title>
  <dc:creator>KITAMURA</dc:creator>
  <cp:lastModifiedBy>Yukichi Kitamura</cp:lastModifiedBy>
  <cp:revision>323</cp:revision>
  <cp:lastPrinted>2016-12-13T05:56:54Z</cp:lastPrinted>
  <dcterms:created xsi:type="dcterms:W3CDTF">2015-05-28T06:12:35Z</dcterms:created>
  <dcterms:modified xsi:type="dcterms:W3CDTF">2016-12-13T11:01:11Z</dcterms:modified>
</cp:coreProperties>
</file>