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77" r:id="rId4"/>
    <p:sldId id="274" r:id="rId5"/>
    <p:sldId id="278" r:id="rId6"/>
    <p:sldId id="275" r:id="rId7"/>
    <p:sldId id="279" r:id="rId8"/>
    <p:sldId id="283" r:id="rId9"/>
    <p:sldId id="281" r:id="rId10"/>
    <p:sldId id="273" r:id="rId11"/>
    <p:sldId id="282" r:id="rId12"/>
    <p:sldId id="284" r:id="rId13"/>
    <p:sldId id="280" r:id="rId14"/>
    <p:sldId id="285" r:id="rId15"/>
  </p:sldIdLst>
  <p:sldSz cx="9144000" cy="6858000" type="screen4x3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40"/>
    <a:srgbClr val="FF0000"/>
    <a:srgbClr val="6060FF"/>
    <a:srgbClr val="56C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628" autoAdjust="0"/>
  </p:normalViewPr>
  <p:slideViewPr>
    <p:cSldViewPr snapToGrid="0">
      <p:cViewPr varScale="1">
        <p:scale>
          <a:sx n="96" d="100"/>
          <a:sy n="96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C87D-2BEF-4721-B5AB-EB04CCD008CA}" type="datetimeFigureOut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542"/>
            <a:ext cx="5441950" cy="3912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9138"/>
            <a:ext cx="2947723" cy="498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1" y="9439138"/>
            <a:ext cx="2947723" cy="498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9FA7D-CCDE-44B4-B113-F81284A43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7100-CD9E-4F2A-9E96-5B333F18453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74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6205-FB4A-48A6-BEE2-939EF75E0017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20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1B6B-50A9-4E55-B32D-14066FF25F9E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09E3-2DD9-477C-BF6E-FA18408D8BCD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6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B9E4-7D6C-4AAD-B32C-8D730CBC07A4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3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EE91-4F01-4480-9F65-E18C2D05DCE0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4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0AA4-D703-43CA-A2AA-38BD320F54F2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4573-FA90-423B-B565-47EC1E9402DC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4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745F-F60E-4D25-9532-CA6834856593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3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52CF-DBB9-442F-A345-86A3C2B90F32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21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A62-E2D1-48DA-94A4-71E50C0EC084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4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709F-F1A1-41FF-B95D-3411890729AA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3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92FF-55EE-4676-9742-220ABDD6438B}" type="datetime1">
              <a:rPr kumimoji="1" lang="ja-JP" altLang="en-US" smtClean="0"/>
              <a:t>2016/3/18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3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5046434"/>
            <a:ext cx="6858000" cy="1572851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Masayoshi Takayanagi</a:t>
            </a:r>
          </a:p>
          <a:p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Graduate School of Information Science,</a:t>
            </a:r>
            <a:b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Nagoya University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689" y="1174522"/>
            <a:ext cx="83006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Reactivity of Monomers with Radical Polymer Produced by Radical Copolymerization in a PCP channel</a:t>
            </a:r>
            <a:endParaRPr lang="en-US" altLang="ja-JP" sz="4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822" y="79899"/>
            <a:ext cx="880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FY2015  The 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9t</a:t>
            </a:r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 CREST Workshop 	2016, 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March</a:t>
            </a:r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18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1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7" y="1752600"/>
            <a:ext cx="8494255" cy="2314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78767" y="18847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DFT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calculation of SAAA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+S at location 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endParaRPr kumimoji="1" lang="en-US" altLang="ja-JP" sz="24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5945" y="723295"/>
            <a:ext cx="845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the shortest C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</a:t>
            </a:r>
            <a:r>
              <a:rPr lang="en-US" altLang="ja-JP" baseline="-2500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distance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(2.812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snapshot at 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executed DFT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calculations.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94698" y="3300690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99194" y="3333161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063570" y="3226031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892466" y="3190277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479756" y="3197563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639214" y="3246780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839751" y="3193355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717489" y="3164042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284933" y="3149470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437105" y="3231890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669067" y="3202657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570657" y="3128370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8919" y="3916049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80022" y="3916049"/>
            <a:ext cx="17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8.7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93764" y="3916049"/>
            <a:ext cx="19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-22.0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4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34" y="1919809"/>
            <a:ext cx="2559259" cy="240544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202" y="1988594"/>
            <a:ext cx="2537023" cy="225871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572" y="1815613"/>
            <a:ext cx="2537328" cy="24631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8767" y="18847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DFT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calculation of SAAA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+A</a:t>
            </a:r>
            <a:endParaRPr kumimoji="1" lang="en-US" altLang="ja-JP" sz="24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5945" y="723295"/>
            <a:ext cx="845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the shortest C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baseline="-2500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distance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(2.862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snapshot,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executed DFT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calculations.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9869" y="4725674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18097" y="4725674"/>
            <a:ext cx="17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9.8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08039" y="4725674"/>
            <a:ext cx="19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-26.8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0109" y="4277593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Constrain at 3.2 Å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95966" y="4277593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TS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20897" y="4277593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Product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78767" y="2315778"/>
            <a:ext cx="962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3.2 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09246" y="2363403"/>
            <a:ext cx="100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2.270</a:t>
            </a:r>
            <a:r>
              <a:rPr kumimoji="1"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68891" y="2125314"/>
            <a:ext cx="100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1.566</a:t>
            </a:r>
            <a:r>
              <a:rPr lang="ja-JP" altLang="en-US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8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8767" y="18847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Discussion of reactivity of SAAA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endParaRPr kumimoji="1" lang="en-US" altLang="ja-JP" sz="24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45945" y="723295"/>
            <a:ext cx="85599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 barriers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SAAA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S (loc.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8.7 kcal/mol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	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9.8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kcal/mol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 react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(loc.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with similar energy barrier.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If the energy difference 1.1 kcal/mol is meaningful (the accuracy of DFT calculations can be as large as 1 kcal/mol order), reactivity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(loc.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is 5-times higher than that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ja-JP" b="1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This suggests SAAA</a:t>
            </a:r>
            <a:r>
              <a:rPr lang="ja-JP" altLang="en-US" b="1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b="1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 with monomer S more than 80%.</a:t>
            </a:r>
            <a:br>
              <a:rPr lang="en-US" altLang="ja-JP" b="1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b="1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b="1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b="1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consistent with experimental ratio A:S = 3:1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SAAAS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 continue the elongation by its open radical atom.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4352796"/>
            <a:ext cx="2359387" cy="213944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0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6" y="2623565"/>
            <a:ext cx="2539481" cy="172878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75" y="2591644"/>
            <a:ext cx="2700337" cy="179262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645" y="2614040"/>
            <a:ext cx="2872219" cy="174783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78767" y="18847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DFT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calculation of SAAA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+S </a:t>
            </a:r>
            <a:r>
              <a:rPr lang="en-US" altLang="ja-JP" sz="24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without constraint</a:t>
            </a:r>
            <a:endParaRPr kumimoji="1" lang="en-US" altLang="ja-JP" sz="2400" b="1" u="sng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8919" y="4919902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80022" y="4919902"/>
            <a:ext cx="17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5.3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764" y="4919902"/>
            <a:ext cx="19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-30.3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159" y="4471821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Constrain at 3.2 Å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7891" y="4471821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TS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6622" y="4471821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Product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6413" y="3547291"/>
            <a:ext cx="962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3.2 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95508" y="3378014"/>
            <a:ext cx="100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2.339</a:t>
            </a:r>
            <a:r>
              <a:rPr kumimoji="1"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72502" y="3084096"/>
            <a:ext cx="100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1.568</a:t>
            </a:r>
            <a:r>
              <a:rPr lang="ja-JP" altLang="en-US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45945" y="1727148"/>
            <a:ext cx="845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the shortest C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</a:t>
            </a:r>
            <a:r>
              <a:rPr lang="en-US" altLang="ja-JP" baseline="-2500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distance (2.812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Å)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snapshot at location 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b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executed DFT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calculations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without positional constraint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6136" y="5661021"/>
            <a:ext cx="85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barrier 5.3 kcal/mol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without positional constraint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lower than that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9.8 kcal/mol) is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consistent.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45945" y="694736"/>
            <a:ext cx="8579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bulk copolymerization of </a:t>
            </a:r>
            <a:r>
              <a:rPr lang="en-US" altLang="ja-JP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</a:t>
            </a:r>
            <a:r>
              <a:rPr lang="en-US" altLang="ja-JP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the alternating sequence ASASAS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･･･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is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reported, meaning that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terminal A</a:t>
            </a:r>
            <a:r>
              <a:rPr lang="ja-JP" altLang="en-US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prefers 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 To check this preference, I executed the reaction barrier of SAAA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S without constraint.</a:t>
            </a:r>
          </a:p>
        </p:txBody>
      </p:sp>
    </p:spTree>
    <p:extLst>
      <p:ext uri="{BB962C8B-B14F-4D97-AF65-F5344CB8AC3E}">
        <p14:creationId xmlns:p14="http://schemas.microsoft.com/office/powerpoint/2010/main" val="40384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8767" y="18847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Summary</a:t>
            </a:r>
            <a:endParaRPr kumimoji="1" lang="en-US" altLang="ja-JP" sz="24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8767" y="2890364"/>
            <a:ext cx="13815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3600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</a:t>
            </a:r>
            <a:r>
              <a:rPr kumimoji="1" lang="ja-JP" altLang="en-US" sz="3600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endParaRPr kumimoji="1" lang="ja-JP" altLang="en-US" sz="3600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97896" y="1273008"/>
            <a:ext cx="250087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sz="3600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SAAS(</a:t>
            </a:r>
            <a:r>
              <a:rPr lang="ja-JP" altLang="en-US" sz="360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z="3600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3600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endParaRPr kumimoji="1" lang="ja-JP" altLang="en-US" sz="3600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1" name="カギ線コネクタ 10"/>
          <p:cNvCxnSpPr>
            <a:stCxn id="5" idx="3"/>
            <a:endCxn id="9" idx="1"/>
          </p:cNvCxnSpPr>
          <p:nvPr/>
        </p:nvCxnSpPr>
        <p:spPr>
          <a:xfrm flipV="1">
            <a:off x="1660307" y="1596174"/>
            <a:ext cx="937589" cy="1617356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9" idx="3"/>
          </p:cNvCxnSpPr>
          <p:nvPr/>
        </p:nvCxnSpPr>
        <p:spPr>
          <a:xfrm>
            <a:off x="5098774" y="1596174"/>
            <a:ext cx="89452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乗算記号 15"/>
          <p:cNvSpPr/>
          <p:nvPr/>
        </p:nvSpPr>
        <p:spPr>
          <a:xfrm>
            <a:off x="5194975" y="1273008"/>
            <a:ext cx="698931" cy="698931"/>
          </a:xfrm>
          <a:prstGeom prst="mathMultiply">
            <a:avLst>
              <a:gd name="adj1" fmla="val 13566"/>
            </a:avLst>
          </a:prstGeom>
          <a:solidFill>
            <a:srgbClr val="FF404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05380" y="729349"/>
            <a:ext cx="1899970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4000">
              <a:lnSpc>
                <a:spcPts val="1600"/>
              </a:lnSpc>
            </a:pPr>
            <a:r>
              <a:rPr lang="en-US" altLang="ja-JP" sz="1600" smtClean="0">
                <a:solidFill>
                  <a:srgbClr val="FF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 approach of monomer to the radical atom</a:t>
            </a:r>
            <a:endParaRPr kumimoji="1" lang="ja-JP" altLang="en-US" sz="1600">
              <a:solidFill>
                <a:srgbClr val="FF404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60222" y="1783722"/>
            <a:ext cx="292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Reverse rection to SAA</a:t>
            </a:r>
            <a:r>
              <a:rPr lang="ja-JP" altLang="en-US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endParaRPr kumimoji="1" lang="ja-JP" altLang="en-US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0" name="直線矢印コネクタ 19"/>
          <p:cNvCxnSpPr>
            <a:stCxn id="18" idx="1"/>
          </p:cNvCxnSpPr>
          <p:nvPr/>
        </p:nvCxnSpPr>
        <p:spPr>
          <a:xfrm flipH="1">
            <a:off x="1769166" y="1968388"/>
            <a:ext cx="791056" cy="65554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597896" y="2895479"/>
            <a:ext cx="17355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ja-JP" sz="3600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SAAA</a:t>
            </a:r>
            <a:r>
              <a:rPr lang="ja-JP" altLang="en-US" sz="3600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endParaRPr kumimoji="1" lang="ja-JP" altLang="en-US" sz="3600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5" name="カギ線コネクタ 24"/>
          <p:cNvCxnSpPr>
            <a:stCxn id="5" idx="3"/>
            <a:endCxn id="21" idx="1"/>
          </p:cNvCxnSpPr>
          <p:nvPr/>
        </p:nvCxnSpPr>
        <p:spPr>
          <a:xfrm>
            <a:off x="1660307" y="3213530"/>
            <a:ext cx="937589" cy="5115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560222" y="4349907"/>
            <a:ext cx="250087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ja-JP" sz="360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SAAS(</a:t>
            </a:r>
            <a:r>
              <a:rPr lang="ja-JP" altLang="en-US" sz="360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sz="360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360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endParaRPr lang="ja-JP" altLang="en-US" sz="3600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9" name="カギ線コネクタ 28"/>
          <p:cNvCxnSpPr>
            <a:stCxn id="5" idx="3"/>
            <a:endCxn id="28" idx="1"/>
          </p:cNvCxnSpPr>
          <p:nvPr/>
        </p:nvCxnSpPr>
        <p:spPr>
          <a:xfrm>
            <a:off x="1660307" y="3213530"/>
            <a:ext cx="899915" cy="14595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885856" y="755966"/>
            <a:ext cx="176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Reaction barrier 7.2 kcal/mol</a:t>
            </a:r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875422" y="4074867"/>
            <a:ext cx="176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9.9 kcal/mol</a:t>
            </a:r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897878" y="2550180"/>
            <a:ext cx="176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7.3 kcal/mol</a:t>
            </a:r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0" name="カギ線コネクタ 39"/>
          <p:cNvCxnSpPr>
            <a:stCxn id="21" idx="3"/>
            <a:endCxn id="43" idx="1"/>
          </p:cNvCxnSpPr>
          <p:nvPr/>
        </p:nvCxnSpPr>
        <p:spPr>
          <a:xfrm flipV="1">
            <a:off x="4333461" y="3214391"/>
            <a:ext cx="1485665" cy="4254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819126" y="2891225"/>
            <a:ext cx="28875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ja-JP" sz="3600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SAAAS</a:t>
            </a:r>
            <a:r>
              <a:rPr lang="en-US" altLang="ja-JP" sz="360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360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sz="360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360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endParaRPr lang="ja-JP" altLang="en-US" sz="3600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19126" y="4310247"/>
            <a:ext cx="21222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ja-JP" sz="3600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SAAAA</a:t>
            </a:r>
            <a:r>
              <a:rPr lang="ja-JP" altLang="en-US" sz="3600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endParaRPr kumimoji="1" lang="ja-JP" altLang="en-US" sz="3600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6" name="カギ線コネクタ 45"/>
          <p:cNvCxnSpPr>
            <a:stCxn id="21" idx="3"/>
            <a:endCxn id="44" idx="1"/>
          </p:cNvCxnSpPr>
          <p:nvPr/>
        </p:nvCxnSpPr>
        <p:spPr>
          <a:xfrm>
            <a:off x="4333461" y="3218645"/>
            <a:ext cx="1485665" cy="141476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122932" y="2534001"/>
            <a:ext cx="176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8.7 kcal/mol</a:t>
            </a:r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122932" y="4046916"/>
            <a:ext cx="176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9.8 kcal/mol</a:t>
            </a:r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78767" y="2860547"/>
            <a:ext cx="8427911" cy="646331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158610" y="2297164"/>
            <a:ext cx="1866120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200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Main reaction</a:t>
            </a:r>
          </a:p>
          <a:p>
            <a:pPr>
              <a:lnSpc>
                <a:spcPts val="2000"/>
              </a:lnSpc>
            </a:pPr>
            <a:r>
              <a:rPr kumimoji="1" lang="en-US" altLang="ja-JP" sz="200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route</a:t>
            </a:r>
            <a:endParaRPr kumimoji="1" lang="ja-JP" altLang="en-US" sz="200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78767" y="5406104"/>
            <a:ext cx="85250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Main reaction route suggests the sequence of copolymer SAAASAAASAAA</a:t>
            </a: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･･･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Aft>
                <a:spcPts val="1200"/>
              </a:spcAft>
            </a:pPr>
            <a:r>
              <a:rPr kumimoji="1"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Consistent with the experimental ratio A:S = 3:1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スライド番号プレースホルダー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64694" y="3547342"/>
            <a:ext cx="235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D</a:t>
            </a:r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 = 2.6 kcal/mol gives </a:t>
            </a:r>
            <a:r>
              <a:rPr lang="en-US" altLang="ja-JP" sz="1400" b="1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98:2</a:t>
            </a:r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from exp(-</a:t>
            </a:r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D</a:t>
            </a:r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T/k</a:t>
            </a:r>
            <a:r>
              <a:rPr lang="en-US" altLang="ja-JP" sz="1400" baseline="-2500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T)</a:t>
            </a:r>
            <a:endParaRPr kumimoji="1" lang="ja-JP" altLang="en-US" sz="1400">
              <a:solidFill>
                <a:schemeClr val="accent4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209379" y="3547342"/>
            <a:ext cx="267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D</a:t>
            </a:r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 = 1.1 kcal/mol gives </a:t>
            </a:r>
            <a:r>
              <a:rPr lang="en-US" altLang="ja-JP" sz="1400" b="1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80:20</a:t>
            </a:r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from exp(-</a:t>
            </a:r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D</a:t>
            </a:r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T/k</a:t>
            </a:r>
            <a:r>
              <a:rPr lang="en-US" altLang="ja-JP" sz="1400" baseline="-2500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z="140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T)</a:t>
            </a:r>
            <a:endParaRPr kumimoji="1" lang="ja-JP" altLang="en-US" sz="1400">
              <a:solidFill>
                <a:schemeClr val="accent4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0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/>
          <p:cNvSpPr txBox="1"/>
          <p:nvPr/>
        </p:nvSpPr>
        <p:spPr>
          <a:xfrm>
            <a:off x="709613" y="170849"/>
            <a:ext cx="772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Target system for radical copolymerization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9076" y="3404539"/>
            <a:ext cx="3941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Hexagonal channel in PCP framework</a:t>
            </a:r>
            <a:endParaRPr kumimoji="1" lang="ja-JP" altLang="en-US" sz="16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90" y="779341"/>
            <a:ext cx="1493518" cy="9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正方形/長方形 60"/>
          <p:cNvSpPr/>
          <p:nvPr/>
        </p:nvSpPr>
        <p:spPr>
          <a:xfrm>
            <a:off x="2749742" y="1773199"/>
            <a:ext cx="381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smtClean="0"/>
              <a:t>5-vinylisophthalic acid (S)</a:t>
            </a:r>
          </a:p>
          <a:p>
            <a:pPr algn="ctr"/>
            <a:r>
              <a:rPr lang="en-US" altLang="ja-JP" sz="1600" smtClean="0"/>
              <a:t>Compose wall of the hexagonal channel</a:t>
            </a:r>
          </a:p>
          <a:p>
            <a:pPr algn="ctr"/>
            <a:r>
              <a:rPr lang="en-US" altLang="ja-JP" sz="1600" smtClean="0">
                <a:solidFill>
                  <a:srgbClr val="6060FF"/>
                </a:solidFill>
              </a:rPr>
              <a:t>Vinyl group </a:t>
            </a:r>
            <a:r>
              <a:rPr lang="en-US" altLang="ja-JP" sz="1600" smtClean="0"/>
              <a:t>exists in the channel</a:t>
            </a:r>
            <a:endParaRPr lang="en-US" altLang="ja-JP" sz="1600" dirty="0" smtClean="0"/>
          </a:p>
        </p:txBody>
      </p:sp>
      <p:graphicFrame>
        <p:nvGraphicFramePr>
          <p:cNvPr id="64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530027"/>
              </p:ext>
            </p:extLst>
          </p:nvPr>
        </p:nvGraphicFramePr>
        <p:xfrm>
          <a:off x="6995936" y="703453"/>
          <a:ext cx="1234709" cy="42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CS ChemDraw Drawing" r:id="rId4" imgW="899002" imgH="311850" progId="ChemDraw.Document.6.0">
                  <p:embed/>
                </p:oleObj>
              </mc:Choice>
              <mc:Fallback>
                <p:oleObj name="CS ChemDraw Drawing" r:id="rId4" imgW="899002" imgH="3118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95936" y="703453"/>
                        <a:ext cx="1234709" cy="427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正方形/長方形 64"/>
          <p:cNvSpPr/>
          <p:nvPr/>
        </p:nvSpPr>
        <p:spPr>
          <a:xfrm>
            <a:off x="6239455" y="1227212"/>
            <a:ext cx="2747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/>
              <a:t>Acrylonitrile (A</a:t>
            </a:r>
            <a:r>
              <a:rPr lang="en-US" altLang="ja-JP" sz="1600" b="1" smtClean="0"/>
              <a:t>)</a:t>
            </a:r>
          </a:p>
          <a:p>
            <a:pPr algn="ctr"/>
            <a:r>
              <a:rPr lang="en-US" altLang="ja-JP" sz="1600" smtClean="0"/>
              <a:t>Filled in the hexagonal channel</a:t>
            </a:r>
            <a:endParaRPr lang="en-US" altLang="ja-JP" sz="1600" dirty="0"/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920" y="4080688"/>
            <a:ext cx="2257425" cy="2533650"/>
          </a:xfrm>
          <a:prstGeom prst="rect">
            <a:avLst/>
          </a:prstGeom>
        </p:spPr>
      </p:pic>
      <p:cxnSp>
        <p:nvCxnSpPr>
          <p:cNvPr id="68" name="直線コネクタ 67"/>
          <p:cNvCxnSpPr/>
          <p:nvPr/>
        </p:nvCxnSpPr>
        <p:spPr>
          <a:xfrm>
            <a:off x="221382" y="3882275"/>
            <a:ext cx="8710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709613" y="5183884"/>
            <a:ext cx="1809550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535556" y="4242855"/>
            <a:ext cx="2334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/>
              <a:t>+ AIBN</a:t>
            </a:r>
          </a:p>
          <a:p>
            <a:r>
              <a:rPr lang="en-US" altLang="ja-JP" sz="1600" smtClean="0"/>
              <a:t>radical copolymerization</a:t>
            </a:r>
            <a:br>
              <a:rPr lang="en-US" altLang="ja-JP" sz="1600" smtClean="0"/>
            </a:br>
            <a:r>
              <a:rPr lang="en-US" altLang="ja-JP" sz="1600" smtClean="0"/>
              <a:t>          of A and S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02118" y="5347513"/>
            <a:ext cx="142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70</a:t>
            </a:r>
            <a:r>
              <a:rPr lang="ja-JP" altLang="en-US" smtClean="0"/>
              <a:t>℃</a:t>
            </a:r>
            <a:r>
              <a:rPr lang="en-US" altLang="ja-JP" smtClean="0"/>
              <a:t>, 48 h</a:t>
            </a:r>
            <a:endParaRPr kumimoji="1" lang="ja-JP" altLang="en-US"/>
          </a:p>
        </p:txBody>
      </p:sp>
      <p:grpSp>
        <p:nvGrpSpPr>
          <p:cNvPr id="79" name="グループ化 78"/>
          <p:cNvGrpSpPr/>
          <p:nvPr/>
        </p:nvGrpSpPr>
        <p:grpSpPr>
          <a:xfrm>
            <a:off x="6010658" y="4240526"/>
            <a:ext cx="2334614" cy="1073353"/>
            <a:chOff x="2915816" y="3274067"/>
            <a:chExt cx="3312808" cy="1523085"/>
          </a:xfrm>
        </p:grpSpPr>
        <p:graphicFrame>
          <p:nvGraphicFramePr>
            <p:cNvPr id="80" name="オブジェクト 79"/>
            <p:cNvGraphicFramePr>
              <a:graphicFrameLocks noChangeAspect="1"/>
            </p:cNvGraphicFramePr>
            <p:nvPr>
              <p:extLst/>
            </p:nvPr>
          </p:nvGraphicFramePr>
          <p:xfrm>
            <a:off x="2915816" y="3318936"/>
            <a:ext cx="3312808" cy="1478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CS ChemDraw Drawing" r:id="rId7" imgW="3774568" imgH="1680480" progId="ChemDraw.Document.6.0">
                    <p:embed/>
                  </p:oleObj>
                </mc:Choice>
                <mc:Fallback>
                  <p:oleObj name="CS ChemDraw Drawing" r:id="rId7" imgW="3774568" imgH="168048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3318936"/>
                          <a:ext cx="3312808" cy="1478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テキスト ボックス 80"/>
            <p:cNvSpPr txBox="1"/>
            <p:nvPr/>
          </p:nvSpPr>
          <p:spPr>
            <a:xfrm>
              <a:off x="5064738" y="3274067"/>
              <a:ext cx="364401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1818FC"/>
                  </a:solidFill>
                </a:rPr>
                <a:t>S</a:t>
              </a:r>
              <a:endParaRPr kumimoji="1" lang="ja-JP" altLang="en-US" sz="1200" b="1" dirty="0">
                <a:solidFill>
                  <a:srgbClr val="1818FC"/>
                </a:solidFill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093469" y="3276601"/>
              <a:ext cx="393970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A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3697240" y="3276601"/>
              <a:ext cx="393970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A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4361387" y="3276601"/>
              <a:ext cx="393970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A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5496025" y="5532179"/>
            <a:ext cx="34362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Problem</a:t>
            </a:r>
          </a:p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How is the sequence?</a:t>
            </a:r>
          </a:p>
          <a:p>
            <a:pPr>
              <a:spcAft>
                <a:spcPts val="6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A-A-S? A-A-A-S? A-A-A-A-S?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9" name="グループ化 88"/>
          <p:cNvGrpSpPr/>
          <p:nvPr/>
        </p:nvGrpSpPr>
        <p:grpSpPr>
          <a:xfrm>
            <a:off x="340903" y="2438645"/>
            <a:ext cx="2643679" cy="1009978"/>
            <a:chOff x="3852871" y="557386"/>
            <a:chExt cx="2643679" cy="1009978"/>
          </a:xfrm>
        </p:grpSpPr>
        <p:pic>
          <p:nvPicPr>
            <p:cNvPr id="86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1" t="27680" r="25349" b="33545"/>
            <a:stretch/>
          </p:blipFill>
          <p:spPr bwMode="auto">
            <a:xfrm>
              <a:off x="3852871" y="557386"/>
              <a:ext cx="2643679" cy="79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7" name="直線矢印コネクタ 86"/>
            <p:cNvCxnSpPr>
              <a:cxnSpLocks/>
            </p:cNvCxnSpPr>
            <p:nvPr/>
          </p:nvCxnSpPr>
          <p:spPr>
            <a:xfrm>
              <a:off x="5088308" y="1427439"/>
              <a:ext cx="67980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テキスト ボックス 87"/>
            <p:cNvSpPr txBox="1"/>
            <p:nvPr/>
          </p:nvSpPr>
          <p:spPr>
            <a:xfrm>
              <a:off x="4868186" y="1245125"/>
              <a:ext cx="246435" cy="322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85" y="602374"/>
            <a:ext cx="2846897" cy="17393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4042" y="2634029"/>
            <a:ext cx="4474658" cy="1159075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 rot="3564235">
            <a:off x="7052260" y="532389"/>
            <a:ext cx="279685" cy="806699"/>
          </a:xfrm>
          <a:prstGeom prst="roundRect">
            <a:avLst/>
          </a:prstGeom>
          <a:noFill/>
          <a:ln w="28575">
            <a:solidFill>
              <a:srgbClr val="0000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3564235">
            <a:off x="4722843" y="561691"/>
            <a:ext cx="279685" cy="553582"/>
          </a:xfrm>
          <a:prstGeom prst="roundRect">
            <a:avLst/>
          </a:prstGeom>
          <a:noFill/>
          <a:ln w="28575">
            <a:solidFill>
              <a:srgbClr val="0000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834226" y="632398"/>
            <a:ext cx="344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1200" baseline="-2500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endParaRPr lang="ja-JP" altLang="en-US" sz="1200"/>
          </a:p>
        </p:txBody>
      </p:sp>
      <p:sp>
        <p:nvSpPr>
          <p:cNvPr id="30" name="正方形/長方形 29"/>
          <p:cNvSpPr/>
          <p:nvPr/>
        </p:nvSpPr>
        <p:spPr>
          <a:xfrm>
            <a:off x="6775895" y="959899"/>
            <a:ext cx="344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1200" baseline="-2500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endParaRPr lang="ja-JP" altLang="en-US" sz="120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/>
          <p:cNvSpPr txBox="1"/>
          <p:nvPr/>
        </p:nvSpPr>
        <p:spPr>
          <a:xfrm>
            <a:off x="320350" y="24181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Location between two S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radical elongation</a:t>
            </a:r>
            <a:endParaRPr kumimoji="1" lang="en-US" altLang="ja-JP" sz="24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88" y="696229"/>
            <a:ext cx="7919390" cy="1877731"/>
          </a:xfrm>
          <a:prstGeom prst="rect">
            <a:avLst/>
          </a:prstGeom>
        </p:spPr>
      </p:pic>
      <p:cxnSp>
        <p:nvCxnSpPr>
          <p:cNvPr id="43" name="直線矢印コネクタ 42"/>
          <p:cNvCxnSpPr/>
          <p:nvPr/>
        </p:nvCxnSpPr>
        <p:spPr>
          <a:xfrm flipH="1" flipV="1">
            <a:off x="5538979" y="1190625"/>
            <a:ext cx="533399" cy="59055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558028" y="1130730"/>
            <a:ext cx="276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smtClean="0">
                <a:solidFill>
                  <a:srgbClr val="00B050"/>
                </a:solidFill>
                <a:latin typeface="+mj-ea"/>
                <a:ea typeface="+mj-ea"/>
                <a:cs typeface="メイリオ" panose="020B0604030504040204" pitchFamily="50" charset="-128"/>
              </a:rPr>
              <a:t>⑨</a:t>
            </a:r>
            <a:endParaRPr kumimoji="1" lang="ja-JP" altLang="en-US" sz="1100">
              <a:solidFill>
                <a:srgbClr val="00B050"/>
              </a:solidFill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H="1" flipV="1">
            <a:off x="5262756" y="1087540"/>
            <a:ext cx="809622" cy="76305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5229417" y="1153370"/>
            <a:ext cx="342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00B050"/>
                </a:solidFill>
                <a:latin typeface="+mj-ea"/>
                <a:ea typeface="+mj-ea"/>
                <a:cs typeface="メイリオ" panose="020B0604030504040204" pitchFamily="50" charset="-128"/>
              </a:rPr>
              <a:t>⑩</a:t>
            </a:r>
            <a:endParaRPr kumimoji="1" lang="ja-JP" altLang="en-US" sz="1100">
              <a:solidFill>
                <a:srgbClr val="00B050"/>
              </a:solidFill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H="1" flipV="1">
            <a:off x="5298474" y="1612943"/>
            <a:ext cx="807243" cy="19334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5453256" y="1638714"/>
            <a:ext cx="342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smtClean="0">
                <a:solidFill>
                  <a:srgbClr val="00B050"/>
                </a:solidFill>
                <a:latin typeface="+mj-ea"/>
                <a:ea typeface="+mj-ea"/>
                <a:cs typeface="メイリオ" panose="020B0604030504040204" pitchFamily="50" charset="-128"/>
              </a:rPr>
              <a:t>⑪</a:t>
            </a:r>
            <a:endParaRPr kumimoji="1" lang="ja-JP" altLang="en-US" sz="1100">
              <a:solidFill>
                <a:srgbClr val="00B050"/>
              </a:solidFill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5050" y="696229"/>
            <a:ext cx="12900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Sequence</a:t>
            </a:r>
            <a:endParaRPr kumimoji="1" lang="ja-JP" altLang="en-US" sz="1600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25584" y="1188300"/>
            <a:ext cx="12900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Locations between two S</a:t>
            </a:r>
            <a:endParaRPr kumimoji="1" lang="ja-JP" altLang="en-US" sz="1600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0350" y="2544700"/>
            <a:ext cx="852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619250" algn="l"/>
              </a:tabLst>
            </a:pPr>
            <a:r>
              <a:rPr lang="en-US" altLang="ja-JP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the previous report: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find the locations of S units to which terminal radical atom can approach, I executed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replica exchange MD (REMD)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simulations of several radical terminals (SAA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SAAA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SAAAA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).</a:t>
            </a:r>
            <a:endParaRPr kumimoji="1"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85725" y="3514725"/>
            <a:ext cx="89058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95204" y="3704076"/>
            <a:ext cx="85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vdW interaction between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ja-JP" altLang="en-US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C</a:t>
            </a:r>
            <a:r>
              <a:rPr lang="en-US" altLang="ja-JP" sz="2000" b="1" baseline="-2500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en-US" altLang="ja-JP" sz="20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009" y="4280582"/>
            <a:ext cx="2865369" cy="204538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61926" y="4399704"/>
            <a:ext cx="2965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3.816 Å</a:t>
            </a:r>
          </a:p>
          <a:p>
            <a:r>
              <a:rPr lang="en-US" altLang="ja-JP" i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0.0860 kcal/mol</a:t>
            </a:r>
          </a:p>
          <a:p>
            <a:endParaRPr kumimoji="1" lang="en-US" altLang="ja-JP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vdW</a:t>
            </a:r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(3.2</a:t>
            </a:r>
            <a:r>
              <a:rPr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Å) = </a:t>
            </a:r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0.217 kcal/mol</a:t>
            </a:r>
          </a:p>
          <a:p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vdW</a:t>
            </a:r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(2.7</a:t>
            </a:r>
            <a:r>
              <a:rPr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Å) = </a:t>
            </a:r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4.09 kcal/mol</a:t>
            </a:r>
            <a:endParaRPr lang="en-US" altLang="ja-JP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686" y="4280582"/>
            <a:ext cx="2865369" cy="2045386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3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5226"/>
          <a:stretch/>
        </p:blipFill>
        <p:spPr>
          <a:xfrm>
            <a:off x="841543" y="905184"/>
            <a:ext cx="4141590" cy="22955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060" y="944100"/>
            <a:ext cx="2247900" cy="2233613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>
            <a:off x="595884" y="3260934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315884" y="3076268"/>
            <a:ext cx="3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595884" y="2541891"/>
            <a:ext cx="0" cy="7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77239" y="2213612"/>
            <a:ext cx="2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350577" y="3260934"/>
            <a:ext cx="245307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35718" y="3168601"/>
            <a:ext cx="25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z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806060" y="3385375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526060" y="3200709"/>
            <a:ext cx="3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z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5806060" y="2666332"/>
            <a:ext cx="0" cy="7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687415" y="2338053"/>
            <a:ext cx="2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5806061" y="3200709"/>
            <a:ext cx="305495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934057" y="2870350"/>
            <a:ext cx="25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817635" y="2297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effectLst>
                  <a:glow rad="76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endParaRPr lang="ja-JP" altLang="en-US"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92883" y="2297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effectLst>
                  <a:glow rad="76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endParaRPr lang="ja-JP" altLang="en-US"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072355" y="271988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mtClean="0">
                <a:effectLst>
                  <a:glow rad="76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endParaRPr lang="ja-JP" altLang="en-US"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0350" y="27991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terminal case</a:t>
            </a:r>
            <a:endParaRPr kumimoji="1" lang="en-US" altLang="ja-JP" sz="24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55884" y="3600370"/>
            <a:ext cx="732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 ns REMD trajectory at 343 K, save snapshots every 0.2 ps, 75,000 snapshots</a:t>
            </a:r>
          </a:p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If C</a:t>
            </a:r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</a:t>
            </a:r>
            <a:r>
              <a:rPr lang="en-US" altLang="ja-JP" sz="1400" baseline="-2500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1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distance is shorter than 3.2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Å, the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</a:t>
            </a:r>
            <a:r>
              <a:rPr lang="en-US" altLang="ja-JP" sz="1400" baseline="-2500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1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is drawn by purple sphere. 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3230" y="4306824"/>
            <a:ext cx="45099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Frequency of approach</a:t>
            </a:r>
          </a:p>
          <a:p>
            <a:pPr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&gt;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Shortest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</a:t>
            </a:r>
            <a:r>
              <a:rPr lang="en-US" altLang="ja-JP" baseline="-2500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distance  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	2.765 Å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3.047 Å</a:t>
            </a:r>
          </a:p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Shortest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baseline="-2500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distance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2.874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</a:t>
            </a: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8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278767" y="18847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DFT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calculation of SAA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+S at location 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endParaRPr kumimoji="1" lang="en-US" altLang="ja-JP" sz="24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8796" y="650143"/>
            <a:ext cx="858146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the shortest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</a:t>
            </a:r>
            <a:r>
              <a:rPr lang="en-US" altLang="ja-JP" baseline="-2500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distance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(2.765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Å)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snapshot at 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executed DFT calculations to obtain the reaction barrier.</a:t>
            </a:r>
          </a:p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DFT calculation details and model system preparation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DFT level at </a:t>
            </a:r>
            <a:r>
              <a:rPr lang="en-US" altLang="ja-JP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UM06-2X/6-311+G(2df,p)//UB3LYP/6-31G(d</a:t>
            </a:r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vacuum</a:t>
            </a:r>
          </a:p>
          <a:p>
            <a:pPr defTabSz="432000">
              <a:spcAft>
                <a:spcPts val="1200"/>
              </a:spcAf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Extract SAA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S  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Substitute COO- groups of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units with H atoms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This substitution resulted in less than 0.3 kcal/mol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 barrier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differences.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Constrain substituted H and H-bound C atoms at the snapshot structure.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Optimize structure with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</a:t>
            </a:r>
            <a:r>
              <a:rPr lang="en-US" altLang="ja-JP" baseline="-2500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constraint at 3.2 Å (</a:t>
            </a:r>
            <a:r>
              <a:rPr lang="en-US" altLang="ja-JP" smtClean="0">
                <a:solidFill>
                  <a:srgbClr val="FF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reactant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Optimize </a:t>
            </a:r>
            <a:r>
              <a:rPr lang="en-US" altLang="ja-JP" smtClean="0">
                <a:solidFill>
                  <a:srgbClr val="FF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structrure</a:t>
            </a:r>
          </a:p>
          <a:p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Optimize </a:t>
            </a:r>
            <a:r>
              <a:rPr lang="en-US" altLang="ja-JP" smtClean="0">
                <a:solidFill>
                  <a:srgbClr val="FF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product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structure</a:t>
            </a:r>
          </a:p>
        </p:txBody>
      </p:sp>
      <p:pic>
        <p:nvPicPr>
          <p:cNvPr id="24" name="図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4" y="4140282"/>
            <a:ext cx="8148694" cy="194367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969264" y="6058793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41922" y="6058793"/>
            <a:ext cx="17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7.2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46520" y="6058793"/>
            <a:ext cx="19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-18.5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46704" y="6428125"/>
            <a:ext cx="239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FF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 barrier</a:t>
            </a:r>
            <a:endParaRPr kumimoji="1" lang="ja-JP" altLang="en-US">
              <a:solidFill>
                <a:srgbClr val="FF404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716557" y="5144062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1143277" y="5369614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606317" y="5066398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194837" y="5351326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3460386" y="5093830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887106" y="5328526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5423298" y="5052742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5011818" y="5337670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267043" y="5128818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6693763" y="5354370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8202523" y="5032866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7809331" y="5308650"/>
            <a:ext cx="159458" cy="1594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95278" y="3645564"/>
            <a:ext cx="302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 of atoms with red circles are constrained during optimizations.</a:t>
            </a:r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8767" y="18847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DFT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calculation of SAA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+S at location 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endParaRPr kumimoji="1" lang="en-US" altLang="ja-JP" sz="24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7" y="1622114"/>
            <a:ext cx="2525321" cy="18388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419" y="1615157"/>
            <a:ext cx="2569465" cy="18528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114" y="1605073"/>
            <a:ext cx="2388679" cy="187297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18919" y="3916049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80022" y="3916049"/>
            <a:ext cx="17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9.9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764" y="3916049"/>
            <a:ext cx="19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-19.4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159" y="3467968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Constrain at 3.2 Å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7891" y="3467968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TS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6622" y="3467968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Product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8703" y="2157924"/>
            <a:ext cx="962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3.2 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00415" y="2204884"/>
            <a:ext cx="100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2.313</a:t>
            </a:r>
            <a:r>
              <a:rPr kumimoji="1"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67727" y="2139636"/>
            <a:ext cx="100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1.568</a:t>
            </a:r>
            <a:r>
              <a:rPr lang="ja-JP" altLang="en-US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45945" y="723295"/>
            <a:ext cx="845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the shortest C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</a:t>
            </a:r>
            <a:r>
              <a:rPr lang="en-US" altLang="ja-JP" baseline="-2500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distance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(3.047 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snapshot at 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executed DFT calculations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as that in 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62669" y="3044395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69349" y="3132787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812349" y="2860713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919029" y="2949105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49893" y="3087067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29725" y="3248611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1717861" y="2937715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1934269" y="3090115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505256" y="3026107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657245" y="3110380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3392480" y="3068779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3658811" y="3193252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753693" y="2888145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913920" y="2951823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659205" y="2965147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4941517" y="3084595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7648857" y="2781465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7813203" y="2816310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7546131" y="2858467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7844919" y="2940844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434036" y="3021082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590144" y="3088879"/>
            <a:ext cx="156250" cy="15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317141" y="3067873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587591" y="3188227"/>
            <a:ext cx="110530" cy="1105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7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6" y="2019025"/>
            <a:ext cx="2022334" cy="228989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33" y="2093580"/>
            <a:ext cx="1824802" cy="214078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677" y="2054466"/>
            <a:ext cx="1823403" cy="2219013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78767" y="18847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DFT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calculation of SAA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+A </a:t>
            </a:r>
            <a:endParaRPr kumimoji="1" lang="en-US" altLang="ja-JP" sz="24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9869" y="4725674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60972" y="4725674"/>
            <a:ext cx="17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7.3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74714" y="4725674"/>
            <a:ext cx="19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-21.9 kcal/mol</a:t>
            </a:r>
            <a:endParaRPr kumimoji="1" lang="ja-JP" altLang="en-US">
              <a:solidFill>
                <a:srgbClr val="606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0109" y="4277593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Constrain at 3.2 Å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38841" y="4277593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TS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87572" y="4277593"/>
            <a:ext cx="271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Product</a:t>
            </a:r>
            <a:endParaRPr kumimoji="1" lang="ja-JP" altLang="en-US" sz="2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45945" y="723295"/>
            <a:ext cx="8457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the shortest C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baseline="-2500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distance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(2.874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snapshot,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executed DFT calculations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as that with S.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this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case, the positional constraint of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is not imposed.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93738" y="2101578"/>
            <a:ext cx="962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3.2 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198614" y="2506807"/>
            <a:ext cx="100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2.298</a:t>
            </a:r>
            <a:r>
              <a:rPr kumimoji="1"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217958" y="2506807"/>
            <a:ext cx="100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1.566</a:t>
            </a:r>
            <a:r>
              <a:rPr lang="ja-JP" altLang="en-US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Å</a:t>
            </a:r>
            <a:endParaRPr kumimoji="1"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2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8767" y="18847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Discussion of reactivity of SAA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endParaRPr kumimoji="1" lang="en-US" altLang="ja-JP" sz="24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45945" y="723295"/>
            <a:ext cx="845789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Reaction barriers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SAA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S (loc.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	7.2 kcal/mol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SAA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S (loc.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9.9 kcal/mol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SAA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	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7.3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kcal/mol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 react 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(loc.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with 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identical energy barrier.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However,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radical atom of SAAS</a:t>
            </a:r>
            <a:r>
              <a:rPr lang="ja-JP" altLang="en-US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produced </a:t>
            </a:r>
            <a:b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by SAA</a:t>
            </a:r>
            <a:r>
              <a:rPr lang="ja-JP" altLang="en-US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S(loc. </a:t>
            </a:r>
            <a:r>
              <a:rPr lang="ja-JP" altLang="en-US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cannot approach to </a:t>
            </a:r>
            <a:b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monomer </a:t>
            </a:r>
            <a:r>
              <a:rPr lang="en-US" altLang="ja-JP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because the radical atom is</a:t>
            </a:r>
            <a:b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completely covered by SAAS</a:t>
            </a:r>
            <a:r>
              <a:rPr lang="ja-JP" altLang="en-US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chain.</a:t>
            </a:r>
            <a:r>
              <a:rPr lang="ja-JP" altLang="en-US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(right Fig.)</a:t>
            </a:r>
          </a:p>
          <a:p>
            <a:pPr>
              <a:spcAft>
                <a:spcPts val="1200"/>
              </a:spcAf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SAAS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(loc.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can be produced but the elongation reaction never proceeds from this.  Thus, the reverse reaction SAAS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SAA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 S should occur to elongate the radical chain.</a:t>
            </a:r>
          </a:p>
          <a:p>
            <a:pPr>
              <a:spcAft>
                <a:spcPts val="1200"/>
              </a:spcAft>
            </a:pPr>
            <a:r>
              <a:rPr lang="en-US" altLang="ja-JP" b="1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Therefore, most of cases, SAA</a:t>
            </a:r>
            <a:r>
              <a:rPr lang="ja-JP" altLang="en-US" b="1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b="1" smtClean="0">
                <a:solidFill>
                  <a:srgbClr val="606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should react with monomer A.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 part of SAA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 react with S at 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Energy barrier difference 2.6 kcal/mol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   exp( (2.6 kcal/mol) / k</a:t>
            </a:r>
            <a:r>
              <a:rPr lang="en-US" altLang="ja-JP" sz="1600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T) ~ 2%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r="39125"/>
          <a:stretch/>
        </p:blipFill>
        <p:spPr>
          <a:xfrm>
            <a:off x="6176962" y="815157"/>
            <a:ext cx="2119313" cy="259893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8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320350" y="279918"/>
            <a:ext cx="852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SAAA</a:t>
            </a:r>
            <a:r>
              <a:rPr lang="ja-JP" altLang="en-US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terminal case</a:t>
            </a:r>
            <a:endParaRPr kumimoji="1" lang="en-US" altLang="ja-JP" sz="24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19972" y="3384568"/>
            <a:ext cx="732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 ns REMD trajectory at 343 K, save snapshots every 0.2 ps, 75,000 snapshots</a:t>
            </a:r>
          </a:p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If C</a:t>
            </a:r>
            <a:r>
              <a:rPr lang="ja-JP" altLang="en-US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</a:t>
            </a:r>
            <a:r>
              <a:rPr lang="en-US" altLang="ja-JP" sz="1400" baseline="-2500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1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distance is shorter than 3.2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Å, the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C</a:t>
            </a:r>
            <a:r>
              <a:rPr lang="en-US" altLang="ja-JP" sz="1400" baseline="-2500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1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is drawn by purple sphere. 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3230" y="3966524"/>
            <a:ext cx="83034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Frequency of approach</a:t>
            </a:r>
          </a:p>
          <a:p>
            <a:pPr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③＞⑨＞⑤≒②＞④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Shortest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-C</a:t>
            </a:r>
            <a:r>
              <a:rPr lang="en-US" altLang="ja-JP" baseline="-2500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distance  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	2.812 Å		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3.133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⑨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3.008 Å		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3.141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location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3.004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 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Shortest C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baseline="-2500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distance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2.862 Å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0" y="594612"/>
            <a:ext cx="8303472" cy="2914141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71650" y="934625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⑨</a:t>
            </a:r>
            <a:endParaRPr kumimoji="1" lang="ja-JP" altLang="en-US" sz="16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018270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4DA3ACEA-3B49-4F2D-A6AC-C3AF3B8E9C4E}" vid="{0D743FD1-B6FE-4A2C-AC16-FD809AD7280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1572</TotalTime>
  <Words>710</Words>
  <Application>Microsoft Office PowerPoint</Application>
  <PresentationFormat>画面に合わせる (4:3)</PresentationFormat>
  <Paragraphs>173</Paragraphs>
  <Slides>14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5" baseType="lpstr">
      <vt:lpstr>Arial Unicode MS</vt:lpstr>
      <vt:lpstr>ＭＳ Ｐゴシック</vt:lpstr>
      <vt:lpstr>メイリオ</vt:lpstr>
      <vt:lpstr>小塚ゴシック Pro M</vt:lpstr>
      <vt:lpstr>Arial</vt:lpstr>
      <vt:lpstr>Calibri</vt:lpstr>
      <vt:lpstr>Calibri Light</vt:lpstr>
      <vt:lpstr>Symbol</vt:lpstr>
      <vt:lpstr>Times New Roman</vt:lpstr>
      <vt:lpstr>テーマ1</vt:lpstr>
      <vt:lpstr>CS ChemDraw Drawing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Masayoshi Takayanagi</dc:creator>
  <cp:lastModifiedBy>Masayoshi Takayanagi</cp:lastModifiedBy>
  <cp:revision>78</cp:revision>
  <cp:lastPrinted>2016-03-18T03:20:34Z</cp:lastPrinted>
  <dcterms:created xsi:type="dcterms:W3CDTF">2016-01-14T01:39:13Z</dcterms:created>
  <dcterms:modified xsi:type="dcterms:W3CDTF">2016-03-18T03:22:05Z</dcterms:modified>
</cp:coreProperties>
</file>