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6" r:id="rId2"/>
    <p:sldId id="285" r:id="rId3"/>
    <p:sldId id="296" r:id="rId4"/>
    <p:sldId id="281" r:id="rId5"/>
    <p:sldId id="301" r:id="rId6"/>
    <p:sldId id="298" r:id="rId7"/>
    <p:sldId id="299" r:id="rId8"/>
    <p:sldId id="302" r:id="rId9"/>
    <p:sldId id="291" r:id="rId10"/>
    <p:sldId id="295" r:id="rId11"/>
  </p:sldIdLst>
  <p:sldSz cx="9144000" cy="6858000" type="screen4x3"/>
  <p:notesSz cx="6769100"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94" autoAdjust="0"/>
  </p:normalViewPr>
  <p:slideViewPr>
    <p:cSldViewPr showGuides="1">
      <p:cViewPr varScale="1">
        <p:scale>
          <a:sx n="89" d="100"/>
          <a:sy n="89" d="100"/>
        </p:scale>
        <p:origin x="12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33277" cy="497020"/>
          </a:xfrm>
          <a:prstGeom prst="rect">
            <a:avLst/>
          </a:prstGeom>
        </p:spPr>
        <p:txBody>
          <a:bodyPr vert="horz" lIns="91439" tIns="45719" rIns="91439" bIns="457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4258" y="0"/>
            <a:ext cx="2933277" cy="497020"/>
          </a:xfrm>
          <a:prstGeom prst="rect">
            <a:avLst/>
          </a:prstGeom>
        </p:spPr>
        <p:txBody>
          <a:bodyPr vert="horz" lIns="91439" tIns="45719" rIns="91439" bIns="45719" rtlCol="0"/>
          <a:lstStyle>
            <a:lvl1pPr algn="r">
              <a:defRPr sz="1200"/>
            </a:lvl1pPr>
          </a:lstStyle>
          <a:p>
            <a:fld id="{5527FFA3-28D6-4616-A10E-2897578FD297}" type="datetimeFigureOut">
              <a:rPr kumimoji="1" lang="ja-JP" altLang="en-US" smtClean="0"/>
              <a:t>2015/2/10</a:t>
            </a:fld>
            <a:endParaRPr kumimoji="1" lang="ja-JP" altLang="en-US"/>
          </a:p>
        </p:txBody>
      </p:sp>
      <p:sp>
        <p:nvSpPr>
          <p:cNvPr id="4" name="スライド イメージ プレースホルダー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39" tIns="45719" rIns="91439" bIns="45719" rtlCol="0" anchor="ctr"/>
          <a:lstStyle/>
          <a:p>
            <a:endParaRPr lang="ja-JP" altLang="en-US"/>
          </a:p>
        </p:txBody>
      </p:sp>
      <p:sp>
        <p:nvSpPr>
          <p:cNvPr id="5" name="ノート プレースホルダー 4"/>
          <p:cNvSpPr>
            <a:spLocks noGrp="1"/>
          </p:cNvSpPr>
          <p:nvPr>
            <p:ph type="body" sz="quarter" idx="3"/>
          </p:nvPr>
        </p:nvSpPr>
        <p:spPr>
          <a:xfrm>
            <a:off x="676910" y="4767262"/>
            <a:ext cx="5415280" cy="3900488"/>
          </a:xfrm>
          <a:prstGeom prst="rect">
            <a:avLst/>
          </a:prstGeom>
        </p:spPr>
        <p:txBody>
          <a:bodyPr vert="horz" lIns="91439" tIns="45719" rIns="91439" bIns="4571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08981"/>
            <a:ext cx="2933277" cy="497019"/>
          </a:xfrm>
          <a:prstGeom prst="rect">
            <a:avLst/>
          </a:prstGeom>
        </p:spPr>
        <p:txBody>
          <a:bodyPr vert="horz" lIns="91439" tIns="45719" rIns="91439" bIns="457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4258" y="9408981"/>
            <a:ext cx="2933277" cy="497019"/>
          </a:xfrm>
          <a:prstGeom prst="rect">
            <a:avLst/>
          </a:prstGeom>
        </p:spPr>
        <p:txBody>
          <a:bodyPr vert="horz" lIns="91439" tIns="45719" rIns="91439" bIns="45719" rtlCol="0" anchor="b"/>
          <a:lstStyle>
            <a:lvl1pPr algn="r">
              <a:defRPr sz="1200"/>
            </a:lvl1pPr>
          </a:lstStyle>
          <a:p>
            <a:fld id="{DFFBF987-0613-4AEB-B5EB-59DD217E4B86}" type="slidenum">
              <a:rPr kumimoji="1" lang="ja-JP" altLang="en-US" smtClean="0"/>
              <a:t>‹#›</a:t>
            </a:fld>
            <a:endParaRPr kumimoji="1" lang="ja-JP" altLang="en-US"/>
          </a:p>
        </p:txBody>
      </p:sp>
    </p:spTree>
    <p:extLst>
      <p:ext uri="{BB962C8B-B14F-4D97-AF65-F5344CB8AC3E}">
        <p14:creationId xmlns:p14="http://schemas.microsoft.com/office/powerpoint/2010/main" val="30439107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t>
            </a:r>
            <a:r>
              <a:rPr kumimoji="1" lang="en-US" altLang="ja-JP" baseline="0" dirty="0" smtClean="0"/>
              <a:t> my presentation, I explain the detail of fast-version constant potential method, and show the trial calculation to check the present implementation into AMBER program.</a:t>
            </a:r>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1</a:t>
            </a:fld>
            <a:endParaRPr kumimoji="1" lang="ja-JP" altLang="en-US"/>
          </a:p>
        </p:txBody>
      </p:sp>
    </p:spTree>
    <p:extLst>
      <p:ext uri="{BB962C8B-B14F-4D97-AF65-F5344CB8AC3E}">
        <p14:creationId xmlns:p14="http://schemas.microsoft.com/office/powerpoint/2010/main" val="254118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a:t>
            </a:r>
            <a:r>
              <a:rPr kumimoji="1" lang="ja-JP" altLang="en-US" dirty="0" smtClean="0"/>
              <a:t> </a:t>
            </a:r>
            <a:r>
              <a:rPr kumimoji="1" lang="en-US" altLang="ja-JP" dirty="0" smtClean="0"/>
              <a:t>the previous Crest workshop, I introduced</a:t>
            </a:r>
            <a:r>
              <a:rPr kumimoji="1" lang="en-US" altLang="ja-JP" baseline="0" dirty="0" smtClean="0"/>
              <a:t> the traditional constant potential method.   The constant potential method is introduced to apply classical mechanically the electric potential difference to the system.   In this method, the atomic charges on the electrode are obtained by minimizing the following potential energy </a:t>
            </a:r>
            <a:r>
              <a:rPr kumimoji="1" lang="en-US" altLang="ja-JP" baseline="0" dirty="0" err="1" smtClean="0"/>
              <a:t>U_e_tot</a:t>
            </a:r>
            <a:r>
              <a:rPr kumimoji="1" lang="en-US" altLang="ja-JP" baseline="0" dirty="0" smtClean="0"/>
              <a:t> under the objective electric potential difference ΔV.    In this figure, the left electrode is cathode, and the right one is anode.   This method is of course useful theoretical treatment, but its calculation cost was very expensive for applying to the hybrid MC/MD reaction simulations.   Because it requires the SCF procedure as shown in the previous CREST workshop.</a:t>
            </a:r>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2</a:t>
            </a:fld>
            <a:endParaRPr kumimoji="1" lang="ja-JP" altLang="en-US"/>
          </a:p>
        </p:txBody>
      </p:sp>
    </p:spTree>
    <p:extLst>
      <p:ext uri="{BB962C8B-B14F-4D97-AF65-F5344CB8AC3E}">
        <p14:creationId xmlns:p14="http://schemas.microsoft.com/office/powerpoint/2010/main" val="235998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I employed the new theoretical treatment to apply the electric potential.</a:t>
            </a:r>
            <a:r>
              <a:rPr kumimoji="1" lang="en-US" altLang="ja-JP" baseline="0" dirty="0" smtClean="0"/>
              <a:t>   This method is recently developed by </a:t>
            </a:r>
            <a:r>
              <a:rPr kumimoji="1" lang="en-US" altLang="ja-JP" baseline="0" dirty="0" err="1" smtClean="0"/>
              <a:t>Voth</a:t>
            </a:r>
            <a:r>
              <a:rPr kumimoji="1" lang="en-US" altLang="ja-JP" baseline="0" dirty="0" smtClean="0"/>
              <a:t> group</a:t>
            </a:r>
            <a:r>
              <a:rPr kumimoji="1" lang="ja-JP" altLang="en-US" baseline="0" dirty="0" smtClean="0"/>
              <a:t> </a:t>
            </a:r>
            <a:r>
              <a:rPr kumimoji="1" lang="en-US" altLang="ja-JP" baseline="0" dirty="0" smtClean="0"/>
              <a:t>in USA, and the calculation cost is similar to that of the standard MD simulation.   In the method, we assume the simple electrochemical cell composed of two parallel electrodes and electrolyte.   In this case, the induced charges on the electrode are theoretically obtained without SCF procedure like this.   In these equations, Q0 is introduced based on the classical electromagnetics.   And, the Q_LE is the electrode charges on the cathode, and Q_RE is those on the anode.   And, to consider the non-periodic direction along z axis, I used the EW3DC method I explained in the previous CREST workshop.</a:t>
            </a:r>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3</a:t>
            </a:fld>
            <a:endParaRPr kumimoji="1" lang="ja-JP" altLang="en-US"/>
          </a:p>
        </p:txBody>
      </p:sp>
    </p:spTree>
    <p:extLst>
      <p:ext uri="{BB962C8B-B14F-4D97-AF65-F5344CB8AC3E}">
        <p14:creationId xmlns:p14="http://schemas.microsoft.com/office/powerpoint/2010/main" val="302918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this slide, I show</a:t>
            </a:r>
            <a:r>
              <a:rPr kumimoji="1" lang="en-US" altLang="ja-JP" baseline="0" dirty="0" smtClean="0"/>
              <a:t> the test system to check the implementation of the present method into AMBER program.   This system includes the two parallel graphite electrodes and 1.1 molar PC-based electrolyte.   And, to accelerate the ion diffusion, I employed higher temperature.    In the present simulations, the electrolyte was first equilibrated at 0 V.   And, by applying 4 V as the electric voltage, I investigated the temporal change in the electrode charges by using the present method.</a:t>
            </a:r>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4</a:t>
            </a:fld>
            <a:endParaRPr kumimoji="1" lang="ja-JP" altLang="en-US"/>
          </a:p>
        </p:txBody>
      </p:sp>
    </p:spTree>
    <p:extLst>
      <p:ext uri="{BB962C8B-B14F-4D97-AF65-F5344CB8AC3E}">
        <p14:creationId xmlns:p14="http://schemas.microsoft.com/office/powerpoint/2010/main" val="147926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shows the temporal</a:t>
            </a:r>
            <a:r>
              <a:rPr kumimoji="1" lang="en-US" altLang="ja-JP" baseline="0" dirty="0" smtClean="0"/>
              <a:t> change of electrode charges on the cathode and anode, respectively.   As you can see, their absolute values increased depending on the increase in the MD step.   In the first stage, the charges drastically change because the orientation of solvent PC molecules quickly changes near the graphite.   In the latter stage, the charge curves become loose like this.   By applying the voltage, the anion move to the cathode, while the cation move to the anode.   But, such ion diffusion is very slow.   So, the charge curves become loose in the latter stage.</a:t>
            </a:r>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5</a:t>
            </a:fld>
            <a:endParaRPr kumimoji="1" lang="ja-JP" altLang="en-US"/>
          </a:p>
        </p:txBody>
      </p:sp>
    </p:spTree>
    <p:extLst>
      <p:ext uri="{BB962C8B-B14F-4D97-AF65-F5344CB8AC3E}">
        <p14:creationId xmlns:p14="http://schemas.microsoft.com/office/powerpoint/2010/main" val="347444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estimate the electric potential difference,</a:t>
            </a:r>
            <a:r>
              <a:rPr kumimoji="1" lang="en-US" altLang="ja-JP" baseline="0" dirty="0" smtClean="0"/>
              <a:t> I first calculated the charge distribution ρ(z) along z axis by using 10 ns MD sampling under the constant voltage.   In this figure, z = 0 shows the cathode surface.   As you can see, at the 4 V, the first peak became negative near the cathode surface.    Please show the orange curve.   On the other hand, near the anode surface, the first peak became positive.   And, in the bulk region, the charges became zero.</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6</a:t>
            </a:fld>
            <a:endParaRPr kumimoji="1" lang="ja-JP" altLang="en-US"/>
          </a:p>
        </p:txBody>
      </p:sp>
    </p:spTree>
    <p:extLst>
      <p:ext uri="{BB962C8B-B14F-4D97-AF65-F5344CB8AC3E}">
        <p14:creationId xmlns:p14="http://schemas.microsoft.com/office/powerpoint/2010/main" val="343102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 show the electric potential change along</a:t>
            </a:r>
            <a:r>
              <a:rPr kumimoji="1" lang="en-US" altLang="ja-JP" baseline="0" dirty="0" smtClean="0"/>
              <a:t> z axis.   B</a:t>
            </a:r>
            <a:r>
              <a:rPr kumimoji="1" lang="en-US" altLang="ja-JP" dirty="0" smtClean="0"/>
              <a:t>y integrating</a:t>
            </a:r>
            <a:r>
              <a:rPr kumimoji="1" lang="en-US" altLang="ja-JP" baseline="0" dirty="0" smtClean="0"/>
              <a:t> this </a:t>
            </a:r>
            <a:r>
              <a:rPr kumimoji="1" lang="en-US" altLang="ja-JP" baseline="0" dirty="0" err="1" smtClean="0"/>
              <a:t>poisson’s</a:t>
            </a:r>
            <a:r>
              <a:rPr kumimoji="1" lang="en-US" altLang="ja-JP" baseline="0" dirty="0" smtClean="0"/>
              <a:t> equation using ρ(z), I estimated these electric potential changes.    Here, </a:t>
            </a:r>
            <a:r>
              <a:rPr kumimoji="1" lang="el-GR" altLang="ja-JP" baseline="0" dirty="0" smtClean="0"/>
              <a:t>Ρ</a:t>
            </a:r>
            <a:r>
              <a:rPr kumimoji="1" lang="en-US" altLang="ja-JP" baseline="0" dirty="0" smtClean="0"/>
              <a:t>(z) is calculated in the previous slid like this.   As you can see, the calculated electric potential difference became about 0 or 4 V, respectively.   So, the present implementation could be successful.   And, the electric potential was constant in the bulk region.   This means the electric filed contributes only the molecules near the electrode.</a:t>
            </a:r>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7</a:t>
            </a:fld>
            <a:endParaRPr kumimoji="1" lang="ja-JP" altLang="en-US"/>
          </a:p>
        </p:txBody>
      </p:sp>
    </p:spTree>
    <p:extLst>
      <p:ext uri="{BB962C8B-B14F-4D97-AF65-F5344CB8AC3E}">
        <p14:creationId xmlns:p14="http://schemas.microsoft.com/office/powerpoint/2010/main" val="3595321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Finally, I show the problem in the present simulation.</a:t>
            </a:r>
            <a:r>
              <a:rPr kumimoji="1" lang="en-US" altLang="ja-JP" baseline="0" dirty="0" smtClean="0"/>
              <a:t>   </a:t>
            </a:r>
            <a:r>
              <a:rPr kumimoji="1" lang="en-US" altLang="ja-JP" dirty="0" smtClean="0"/>
              <a:t>This slide is not shown in the handout. </a:t>
            </a:r>
            <a:r>
              <a:rPr kumimoji="1" lang="en-US" altLang="ja-JP" baseline="0" dirty="0" smtClean="0"/>
              <a:t>In the previous slides, I first mixed </a:t>
            </a:r>
            <a:r>
              <a:rPr kumimoji="1" lang="en-US" altLang="ja-JP" baseline="0" dirty="0" err="1" smtClean="0"/>
              <a:t>cations</a:t>
            </a:r>
            <a:r>
              <a:rPr kumimoji="1" lang="en-US" altLang="ja-JP" baseline="0" dirty="0" smtClean="0"/>
              <a:t> and anions by using the smaller electrostatic interactions, and then executed the 10 ns MD simulations to estimate the charge distribution and electric potential.   But, when I executed the long-term MD simulations which is larger than 10 ns, the Li+ and PF6- anions aggregated, and they formed the large cluster like this.    So, I think the present force field should be modified so as to suppress such aggregation during the MD simulations.   To avoid this problem, one of the method is to reproduce correctly the experimental diffusion constant by changing the </a:t>
            </a:r>
            <a:r>
              <a:rPr kumimoji="1" lang="en-US" altLang="ja-JP" baseline="0" dirty="0" err="1" smtClean="0"/>
              <a:t>Lennard</a:t>
            </a:r>
            <a:r>
              <a:rPr kumimoji="1" lang="en-US" altLang="ja-JP" baseline="0" dirty="0" smtClean="0"/>
              <a:t>-Jones parameters.   This is because the </a:t>
            </a:r>
            <a:r>
              <a:rPr kumimoji="1" lang="en-US" altLang="ja-JP" baseline="0" dirty="0" err="1" smtClean="0"/>
              <a:t>ions’s</a:t>
            </a:r>
            <a:r>
              <a:rPr kumimoji="1" lang="en-US" altLang="ja-JP" baseline="0" dirty="0" smtClean="0"/>
              <a:t> diffusion constant is closely related to these aggregation.   By using the present parameters, the diffusion constant became smaller than the experimental values by one order of magnitude.   To improve the diffusion constant, I consider the repulsive interactions between </a:t>
            </a:r>
            <a:r>
              <a:rPr kumimoji="1" lang="en-US" altLang="ja-JP" baseline="0" dirty="0" err="1" smtClean="0"/>
              <a:t>cations</a:t>
            </a:r>
            <a:r>
              <a:rPr kumimoji="1" lang="en-US" altLang="ja-JP" baseline="0" dirty="0" smtClean="0"/>
              <a:t> and anions are essentially important.   So, I will increase the minimum position of </a:t>
            </a:r>
            <a:r>
              <a:rPr kumimoji="1" lang="en-US" altLang="ja-JP" baseline="0" dirty="0" err="1" smtClean="0"/>
              <a:t>Lennard</a:t>
            </a:r>
            <a:r>
              <a:rPr kumimoji="1" lang="en-US" altLang="ja-JP" baseline="0" dirty="0" smtClean="0"/>
              <a:t>-Jones functions.</a:t>
            </a:r>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8</a:t>
            </a:fld>
            <a:endParaRPr kumimoji="1" lang="ja-JP" altLang="en-US"/>
          </a:p>
        </p:txBody>
      </p:sp>
    </p:spTree>
    <p:extLst>
      <p:ext uri="{BB962C8B-B14F-4D97-AF65-F5344CB8AC3E}">
        <p14:creationId xmlns:p14="http://schemas.microsoft.com/office/powerpoint/2010/main" val="279130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FBF987-0613-4AEB-B5EB-59DD217E4B86}" type="slidenum">
              <a:rPr kumimoji="1" lang="ja-JP" altLang="en-US" smtClean="0"/>
              <a:t>9</a:t>
            </a:fld>
            <a:endParaRPr kumimoji="1" lang="ja-JP" altLang="en-US"/>
          </a:p>
        </p:txBody>
      </p:sp>
    </p:spTree>
    <p:extLst>
      <p:ext uri="{BB962C8B-B14F-4D97-AF65-F5344CB8AC3E}">
        <p14:creationId xmlns:p14="http://schemas.microsoft.com/office/powerpoint/2010/main" val="2899814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5BF3AF-91F3-42CC-8357-CD272583EAEB}" type="datetime1">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35412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7DEC5E1-0A5D-478C-9538-A6BB2268DE5B}" type="datetime1">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205872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C7234F-C2DA-45DB-B60D-6429A41615BC}" type="datetime1">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6866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61D98B-0AB2-4A0C-AEDC-15C1E11CDB7F}" type="datetime1">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520059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E0E0B05-E756-48A0-8703-CBBE441FD0C4}" type="datetime1">
              <a:rPr kumimoji="1" lang="ja-JP" altLang="en-US" smtClean="0"/>
              <a:t>2015/2/10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15755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321D931-A21B-4FD7-A0CC-4B68BEA45945}" type="datetime1">
              <a:rPr kumimoji="1" lang="ja-JP" altLang="en-US" smtClean="0"/>
              <a:t>2015/2/10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408571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FCC7611-C88E-4AA1-A742-57125660BBD7}" type="datetime1">
              <a:rPr kumimoji="1" lang="ja-JP" altLang="en-US" smtClean="0"/>
              <a:t>2015/2/10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15257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4380E1-83DE-4FCE-9690-73F2FF8A76D5}" type="datetime1">
              <a:rPr kumimoji="1" lang="ja-JP" altLang="en-US" smtClean="0"/>
              <a:t>2015/2/10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95515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C42B59-0014-4832-8EFB-4DD1FC6D49F0}" type="datetime1">
              <a:rPr kumimoji="1" lang="ja-JP" altLang="en-US" smtClean="0"/>
              <a:t>2015/2/10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154693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0F4A7C-2E9C-4C7E-84FD-30BA0D60175B}" type="datetime1">
              <a:rPr kumimoji="1" lang="ja-JP" altLang="en-US" smtClean="0"/>
              <a:t>2015/2/10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370950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515BF3-6ED6-48B0-9EB6-223676996FC7}" type="datetime1">
              <a:rPr kumimoji="1" lang="ja-JP" altLang="en-US" smtClean="0"/>
              <a:t>2015/2/10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237178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63012-650E-4F04-8DF2-DC9E15EAD5AD}" type="datetime1">
              <a:rPr kumimoji="1" lang="ja-JP" altLang="en-US" smtClean="0"/>
              <a:t>2015/2/10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A2C24-0026-45F8-A1B9-895AA9A208DB}" type="slidenum">
              <a:rPr kumimoji="1" lang="ja-JP" altLang="en-US" smtClean="0"/>
              <a:t>‹#›</a:t>
            </a:fld>
            <a:endParaRPr kumimoji="1" lang="ja-JP" altLang="en-US"/>
          </a:p>
        </p:txBody>
      </p:sp>
    </p:spTree>
    <p:extLst>
      <p:ext uri="{BB962C8B-B14F-4D97-AF65-F5344CB8AC3E}">
        <p14:creationId xmlns:p14="http://schemas.microsoft.com/office/powerpoint/2010/main" val="6389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5.bin"/><Relationship Id="rId18"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4.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6.wmf"/><Relationship Id="rId20"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3.wmf"/><Relationship Id="rId19" Type="http://schemas.openxmlformats.org/officeDocument/2006/relationships/oleObject" Target="../embeddings/oleObject8.bin"/><Relationship Id="rId4" Type="http://schemas.openxmlformats.org/officeDocument/2006/relationships/image" Target="../media/image9.png"/><Relationship Id="rId9" Type="http://schemas.openxmlformats.org/officeDocument/2006/relationships/oleObject" Target="../embeddings/oleObject3.bin"/><Relationship Id="rId14"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3.xml"/><Relationship Id="rId7" Type="http://schemas.openxmlformats.org/officeDocument/2006/relationships/oleObject" Target="../embeddings/oleObject10.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9.png"/><Relationship Id="rId9"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7.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image" Target="../media/image2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094" y="6499636"/>
            <a:ext cx="2133600" cy="365125"/>
          </a:xfrm>
        </p:spPr>
        <p:txBody>
          <a:bodyPr/>
          <a:lstStyle/>
          <a:p>
            <a:fld id="{57FA2C24-0026-45F8-A1B9-895AA9A208DB}" type="slidenum">
              <a:rPr kumimoji="1" lang="ja-JP" altLang="en-US" smtClean="0">
                <a:solidFill>
                  <a:schemeClr val="tx1"/>
                </a:solidFill>
                <a:latin typeface="Arial" panose="020B0604020202020204" pitchFamily="34" charset="0"/>
                <a:cs typeface="Arial" panose="020B0604020202020204" pitchFamily="34" charset="0"/>
              </a:rPr>
              <a:t>1</a:t>
            </a:fld>
            <a:endParaRPr kumimoji="1" lang="ja-JP" altLang="en-US" dirty="0">
              <a:solidFill>
                <a:schemeClr val="tx1"/>
              </a:solidFill>
              <a:latin typeface="Arial" panose="020B0604020202020204" pitchFamily="34" charset="0"/>
              <a:cs typeface="Arial" panose="020B0604020202020204" pitchFamily="34" charset="0"/>
            </a:endParaRPr>
          </a:p>
        </p:txBody>
      </p:sp>
      <p:sp>
        <p:nvSpPr>
          <p:cNvPr id="5" name="Text Box 4"/>
          <p:cNvSpPr txBox="1">
            <a:spLocks noChangeArrowheads="1"/>
          </p:cNvSpPr>
          <p:nvPr/>
        </p:nvSpPr>
        <p:spPr bwMode="auto">
          <a:xfrm>
            <a:off x="85725" y="1627407"/>
            <a:ext cx="8972550" cy="523220"/>
          </a:xfrm>
          <a:prstGeom prst="rect">
            <a:avLst/>
          </a:prstGeom>
          <a:noFill/>
          <a:ln w="9525">
            <a:noFill/>
            <a:miter lim="800000"/>
            <a:headEnd/>
            <a:tailEnd/>
          </a:ln>
        </p:spPr>
        <p:txBody>
          <a:bodyPr>
            <a:spAutoFit/>
          </a:bodyPr>
          <a:lstStyle/>
          <a:p>
            <a:pPr algn="ctr">
              <a:spcBef>
                <a:spcPct val="50000"/>
              </a:spcBef>
              <a:defRPr/>
            </a:pPr>
            <a:r>
              <a:rPr lang="en-US" altLang="ja-JP" sz="2800" b="1" dirty="0" smtClean="0">
                <a:latin typeface="Arial" panose="020B0604020202020204" pitchFamily="34" charset="0"/>
                <a:ea typeface="メイリオ" pitchFamily="50" charset="-128"/>
                <a:cs typeface="Arial" panose="020B0604020202020204" pitchFamily="34" charset="0"/>
              </a:rPr>
              <a:t>The 4</a:t>
            </a:r>
            <a:r>
              <a:rPr lang="en-US" altLang="ja-JP" sz="2800" b="1" baseline="30000" dirty="0" smtClean="0">
                <a:latin typeface="Arial" panose="020B0604020202020204" pitchFamily="34" charset="0"/>
                <a:ea typeface="メイリオ" pitchFamily="50" charset="-128"/>
                <a:cs typeface="Arial" panose="020B0604020202020204" pitchFamily="34" charset="0"/>
              </a:rPr>
              <a:t>th</a:t>
            </a:r>
            <a:r>
              <a:rPr lang="en-US" altLang="ja-JP" sz="2800" b="1" dirty="0" smtClean="0">
                <a:latin typeface="Arial" panose="020B0604020202020204" pitchFamily="34" charset="0"/>
                <a:ea typeface="メイリオ" pitchFamily="50" charset="-128"/>
                <a:cs typeface="Arial" panose="020B0604020202020204" pitchFamily="34" charset="0"/>
              </a:rPr>
              <a:t>, CREST Workshop</a:t>
            </a:r>
            <a:endParaRPr lang="ja-JP" altLang="en-US" sz="2800" b="1" dirty="0">
              <a:latin typeface="Arial" panose="020B0604020202020204" pitchFamily="34" charset="0"/>
              <a:ea typeface="メイリオ" pitchFamily="50" charset="-128"/>
              <a:cs typeface="Arial" panose="020B0604020202020204" pitchFamily="34" charset="0"/>
            </a:endParaRPr>
          </a:p>
        </p:txBody>
      </p:sp>
      <p:sp>
        <p:nvSpPr>
          <p:cNvPr id="6" name="Text Box 6"/>
          <p:cNvSpPr txBox="1">
            <a:spLocks noChangeArrowheads="1"/>
          </p:cNvSpPr>
          <p:nvPr/>
        </p:nvSpPr>
        <p:spPr bwMode="auto">
          <a:xfrm>
            <a:off x="680779" y="4566725"/>
            <a:ext cx="7795437" cy="1677382"/>
          </a:xfrm>
          <a:prstGeom prst="rect">
            <a:avLst/>
          </a:prstGeom>
          <a:noFill/>
          <a:ln w="9525">
            <a:noFill/>
            <a:miter lim="800000"/>
            <a:headEnd/>
            <a:tailEnd/>
          </a:ln>
        </p:spPr>
        <p:txBody>
          <a:bodyPr wrap="square">
            <a:spAutoFit/>
          </a:bodyPr>
          <a:lstStyle/>
          <a:p>
            <a:pPr algn="ctr">
              <a:spcBef>
                <a:spcPct val="50000"/>
              </a:spcBef>
            </a:pPr>
            <a:r>
              <a:rPr lang="en-US" altLang="ja-JP" sz="2800" b="1" dirty="0" smtClean="0">
                <a:latin typeface="Arial" panose="020B0604020202020204" pitchFamily="34" charset="0"/>
                <a:ea typeface="メイリオ" pitchFamily="50" charset="-128"/>
                <a:cs typeface="Arial" panose="020B0604020202020204" pitchFamily="34" charset="0"/>
              </a:rPr>
              <a:t>Norio Takenaka</a:t>
            </a:r>
            <a:r>
              <a:rPr lang="en-US" altLang="ja-JP" sz="2800" b="1" baseline="30000" dirty="0" smtClean="0">
                <a:latin typeface="Arial" panose="020B0604020202020204" pitchFamily="34" charset="0"/>
                <a:ea typeface="メイリオ" pitchFamily="50" charset="-128"/>
                <a:cs typeface="Arial" panose="020B0604020202020204" pitchFamily="34" charset="0"/>
              </a:rPr>
              <a:t>1,2</a:t>
            </a:r>
          </a:p>
          <a:p>
            <a:pPr algn="just">
              <a:spcBef>
                <a:spcPct val="50000"/>
              </a:spcBef>
            </a:pPr>
            <a:r>
              <a:rPr lang="en-US" altLang="ja-JP" sz="2000" b="1" dirty="0">
                <a:latin typeface="Arial" pitchFamily="34" charset="0"/>
                <a:ea typeface="メイリオ" pitchFamily="50" charset="-128"/>
                <a:cs typeface="Arial" pitchFamily="34" charset="0"/>
              </a:rPr>
              <a:t>Graduate School of Information Science, Nagoya </a:t>
            </a:r>
            <a:r>
              <a:rPr lang="en-US" altLang="ja-JP" sz="2000" b="1" dirty="0" smtClean="0">
                <a:latin typeface="Arial" pitchFamily="34" charset="0"/>
                <a:ea typeface="メイリオ" pitchFamily="50" charset="-128"/>
                <a:cs typeface="Arial" pitchFamily="34" charset="0"/>
              </a:rPr>
              <a:t>University</a:t>
            </a:r>
            <a:r>
              <a:rPr lang="en-US" altLang="ja-JP" sz="2000" b="1" baseline="30000" dirty="0" smtClean="0">
                <a:latin typeface="Arial" pitchFamily="34" charset="0"/>
                <a:ea typeface="メイリオ" pitchFamily="50" charset="-128"/>
                <a:cs typeface="Arial" pitchFamily="34" charset="0"/>
              </a:rPr>
              <a:t>1</a:t>
            </a:r>
            <a:r>
              <a:rPr lang="en-US" altLang="ja-JP" sz="2000" b="1" dirty="0" smtClean="0">
                <a:latin typeface="Arial" pitchFamily="34" charset="0"/>
                <a:ea typeface="メイリオ" pitchFamily="50" charset="-128"/>
                <a:cs typeface="Arial" pitchFamily="34" charset="0"/>
              </a:rPr>
              <a:t>, </a:t>
            </a:r>
          </a:p>
          <a:p>
            <a:pPr algn="just">
              <a:spcBef>
                <a:spcPts val="600"/>
              </a:spcBef>
            </a:pPr>
            <a:r>
              <a:rPr lang="en-US" altLang="ja-JP" sz="2000" b="1" dirty="0" smtClean="0">
                <a:latin typeface="Arial" pitchFamily="34" charset="0"/>
                <a:ea typeface="メイリオ" pitchFamily="50" charset="-128"/>
                <a:cs typeface="Arial" pitchFamily="34" charset="0"/>
              </a:rPr>
              <a:t>Elements Strategy Initiative for Catalysts and Batteries (ESICB), </a:t>
            </a:r>
            <a:r>
              <a:rPr lang="en-US" altLang="ja-JP" sz="2000" b="1" dirty="0">
                <a:latin typeface="Arial" pitchFamily="34" charset="0"/>
                <a:ea typeface="メイリオ" pitchFamily="50" charset="-128"/>
                <a:cs typeface="Arial" pitchFamily="34" charset="0"/>
              </a:rPr>
              <a:t>Kyoto </a:t>
            </a:r>
            <a:r>
              <a:rPr lang="en-US" altLang="ja-JP" sz="2000" b="1" dirty="0" smtClean="0">
                <a:latin typeface="Arial" pitchFamily="34" charset="0"/>
                <a:ea typeface="メイリオ" pitchFamily="50" charset="-128"/>
                <a:cs typeface="Arial" pitchFamily="34" charset="0"/>
              </a:rPr>
              <a:t>University</a:t>
            </a:r>
            <a:r>
              <a:rPr lang="en-US" altLang="ja-JP" sz="2000" b="1" baseline="30000" dirty="0" smtClean="0">
                <a:latin typeface="Arial" pitchFamily="34" charset="0"/>
                <a:ea typeface="メイリオ" pitchFamily="50" charset="-128"/>
                <a:cs typeface="Arial" pitchFamily="34" charset="0"/>
              </a:rPr>
              <a:t>2</a:t>
            </a:r>
            <a:endParaRPr lang="en-US" altLang="ja-JP" sz="2000" baseline="30000" dirty="0" smtClean="0">
              <a:latin typeface="Arial" panose="020B0604020202020204" pitchFamily="34" charset="0"/>
              <a:ea typeface="メイリオ" pitchFamily="50" charset="-128"/>
              <a:cs typeface="Arial" panose="020B0604020202020204" pitchFamily="34" charset="0"/>
            </a:endParaRPr>
          </a:p>
        </p:txBody>
      </p:sp>
      <p:sp>
        <p:nvSpPr>
          <p:cNvPr id="7" name="Text Box 5"/>
          <p:cNvSpPr txBox="1">
            <a:spLocks noChangeArrowheads="1"/>
          </p:cNvSpPr>
          <p:nvPr/>
        </p:nvSpPr>
        <p:spPr bwMode="auto">
          <a:xfrm>
            <a:off x="476383" y="2481513"/>
            <a:ext cx="8204228" cy="1754326"/>
          </a:xfrm>
          <a:prstGeom prst="rect">
            <a:avLst/>
          </a:prstGeom>
          <a:noFill/>
          <a:ln w="9525">
            <a:noFill/>
            <a:miter lim="800000"/>
            <a:headEnd/>
            <a:tailEnd/>
          </a:ln>
        </p:spPr>
        <p:txBody>
          <a:bodyPr wrap="square">
            <a:spAutoFit/>
          </a:bodyPr>
          <a:lstStyle/>
          <a:p>
            <a:pPr algn="ctr">
              <a:spcBef>
                <a:spcPct val="50000"/>
              </a:spcBef>
              <a:defRPr/>
            </a:pPr>
            <a:r>
              <a:rPr lang="en-US" altLang="ja-JP" sz="3600" b="1" dirty="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Implementation of </a:t>
            </a:r>
            <a:r>
              <a:rPr lang="en-US" altLang="ja-JP" sz="3600" b="1" dirty="0" smtClean="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Fast Constant </a:t>
            </a:r>
            <a:r>
              <a:rPr lang="en-US" altLang="ja-JP" sz="3600" b="1" dirty="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Potential Method </a:t>
            </a:r>
            <a:r>
              <a:rPr lang="en-US" altLang="ja-JP" sz="3600" b="1" dirty="0" smtClean="0">
                <a:effectLst>
                  <a:outerShdw blurRad="38100" dist="38100" dir="2700000" algn="tl">
                    <a:srgbClr val="000000">
                      <a:alpha val="43137"/>
                    </a:srgbClr>
                  </a:outerShdw>
                </a:effectLst>
                <a:latin typeface="Arial" panose="020B0604020202020204" pitchFamily="34" charset="0"/>
                <a:ea typeface="メイリオ" pitchFamily="50" charset="-128"/>
                <a:cs typeface="Arial" panose="020B0604020202020204" pitchFamily="34" charset="0"/>
              </a:rPr>
              <a:t>for Hybrid MC/MD Reaction Simulation</a:t>
            </a:r>
          </a:p>
        </p:txBody>
      </p:sp>
      <p:sp>
        <p:nvSpPr>
          <p:cNvPr id="8" name="テキスト ボックス 7"/>
          <p:cNvSpPr txBox="1"/>
          <p:nvPr/>
        </p:nvSpPr>
        <p:spPr>
          <a:xfrm>
            <a:off x="865408" y="789690"/>
            <a:ext cx="2338439" cy="461665"/>
          </a:xfrm>
          <a:prstGeom prst="rect">
            <a:avLst/>
          </a:prstGeom>
          <a:noFill/>
        </p:spPr>
        <p:txBody>
          <a:bodyPr wrap="square" rtlCol="0">
            <a:spAutoFit/>
          </a:bodyPr>
          <a:lstStyle/>
          <a:p>
            <a:pPr algn="r"/>
            <a:r>
              <a:rPr lang="en-US" altLang="ja-JP" sz="2400" dirty="0" smtClean="0">
                <a:latin typeface="Arial" pitchFamily="34" charset="0"/>
                <a:ea typeface="メイリオ" pitchFamily="50" charset="-128"/>
                <a:cs typeface="Arial" pitchFamily="34" charset="0"/>
              </a:rPr>
              <a:t>Tue</a:t>
            </a:r>
            <a:r>
              <a:rPr kumimoji="1" lang="en-US" altLang="ja-JP" sz="2400" dirty="0" smtClean="0">
                <a:latin typeface="Arial" pitchFamily="34" charset="0"/>
                <a:ea typeface="メイリオ" pitchFamily="50" charset="-128"/>
                <a:cs typeface="Arial" pitchFamily="34" charset="0"/>
              </a:rPr>
              <a:t>. </a:t>
            </a:r>
            <a:r>
              <a:rPr lang="en-US" altLang="ja-JP" sz="2400" dirty="0" smtClean="0">
                <a:latin typeface="Arial" pitchFamily="34" charset="0"/>
                <a:ea typeface="メイリオ" pitchFamily="50" charset="-128"/>
                <a:cs typeface="Arial" pitchFamily="34" charset="0"/>
              </a:rPr>
              <a:t>Feb. 10th</a:t>
            </a:r>
            <a:endParaRPr kumimoji="1" lang="ja-JP" altLang="en-US" sz="2400" b="1" dirty="0">
              <a:latin typeface="Arial" pitchFamily="34" charset="0"/>
              <a:cs typeface="Arial" pitchFamily="34" charset="0"/>
            </a:endParaRPr>
          </a:p>
        </p:txBody>
      </p:sp>
    </p:spTree>
    <p:extLst>
      <p:ext uri="{BB962C8B-B14F-4D97-AF65-F5344CB8AC3E}">
        <p14:creationId xmlns:p14="http://schemas.microsoft.com/office/powerpoint/2010/main" val="1964306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37420"/>
            <a:ext cx="8229600" cy="2583160"/>
          </a:xfrm>
        </p:spPr>
        <p:txBody>
          <a:bodyPr>
            <a:noAutofit/>
          </a:bodyPr>
          <a:lstStyle/>
          <a:p>
            <a:r>
              <a:rPr kumimoji="1" lang="en-US" altLang="ja-JP" sz="7200" dirty="0" smtClean="0">
                <a:latin typeface="Arial" panose="020B0604020202020204" pitchFamily="34" charset="0"/>
                <a:cs typeface="Arial" panose="020B0604020202020204" pitchFamily="34" charset="0"/>
              </a:rPr>
              <a:t>Thank you for</a:t>
            </a:r>
            <a:br>
              <a:rPr kumimoji="1" lang="en-US" altLang="ja-JP" sz="7200" dirty="0" smtClean="0">
                <a:latin typeface="Arial" panose="020B0604020202020204" pitchFamily="34" charset="0"/>
                <a:cs typeface="Arial" panose="020B0604020202020204" pitchFamily="34" charset="0"/>
              </a:rPr>
            </a:br>
            <a:r>
              <a:rPr kumimoji="1" lang="en-US" altLang="ja-JP" sz="7200" dirty="0" smtClean="0">
                <a:latin typeface="Arial" panose="020B0604020202020204" pitchFamily="34" charset="0"/>
                <a:cs typeface="Arial" panose="020B0604020202020204" pitchFamily="34" charset="0"/>
              </a:rPr>
              <a:t>your attention</a:t>
            </a:r>
            <a:endParaRPr kumimoji="1" lang="ja-JP" altLang="en-US" sz="720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a:xfrm>
            <a:off x="7021724" y="6519729"/>
            <a:ext cx="2133600" cy="365125"/>
          </a:xfrm>
        </p:spPr>
        <p:txBody>
          <a:bodyPr/>
          <a:lstStyle/>
          <a:p>
            <a:fld id="{57FA2C24-0026-45F8-A1B9-895AA9A208DB}" type="slidenum">
              <a:rPr kumimoji="1" lang="ja-JP" altLang="en-US" smtClean="0">
                <a:solidFill>
                  <a:schemeClr val="tx1"/>
                </a:solidFill>
                <a:latin typeface="Arial" panose="020B0604020202020204" pitchFamily="34" charset="0"/>
                <a:cs typeface="Arial" panose="020B0604020202020204" pitchFamily="34" charset="0"/>
              </a:rPr>
              <a:t>10</a:t>
            </a:fld>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075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57FA2C24-0026-45F8-A1B9-895AA9A208DB}" type="slidenum">
              <a:rPr kumimoji="1" lang="ja-JP" altLang="en-US" smtClean="0">
                <a:solidFill>
                  <a:schemeClr val="tx1"/>
                </a:solidFill>
                <a:latin typeface="Arial" panose="020B0604020202020204" pitchFamily="34" charset="0"/>
                <a:cs typeface="Arial" panose="020B0604020202020204" pitchFamily="34" charset="0"/>
              </a:rPr>
              <a:t>2</a:t>
            </a:fld>
            <a:endParaRPr kumimoji="1" lang="ja-JP" altLang="en-US"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2385" y="20934"/>
            <a:ext cx="8827036" cy="576263"/>
          </a:xfrm>
        </p:spPr>
        <p:txBody>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Previous Constant Potential Method</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4273070619"/>
              </p:ext>
            </p:extLst>
          </p:nvPr>
        </p:nvGraphicFramePr>
        <p:xfrm>
          <a:off x="471506" y="2672302"/>
          <a:ext cx="3088208" cy="567697"/>
        </p:xfrm>
        <a:graphic>
          <a:graphicData uri="http://schemas.openxmlformats.org/presentationml/2006/ole">
            <mc:AlternateContent xmlns:mc="http://schemas.openxmlformats.org/markup-compatibility/2006">
              <mc:Choice xmlns:v="urn:schemas-microsoft-com:vml" Requires="v">
                <p:oleObj spid="_x0000_s24056" name="Equation" r:id="rId5" imgW="1866600" imgH="342720" progId="Equation.DSMT4">
                  <p:embed/>
                </p:oleObj>
              </mc:Choice>
              <mc:Fallback>
                <p:oleObj name="Equation" r:id="rId5" imgW="1866600" imgH="342720" progId="Equation.DSMT4">
                  <p:embed/>
                  <p:pic>
                    <p:nvPicPr>
                      <p:cNvPr id="0" name=""/>
                      <p:cNvPicPr/>
                      <p:nvPr/>
                    </p:nvPicPr>
                    <p:blipFill>
                      <a:blip r:embed="rId6"/>
                      <a:stretch>
                        <a:fillRect/>
                      </a:stretch>
                    </p:blipFill>
                    <p:spPr>
                      <a:xfrm>
                        <a:off x="471506" y="2672302"/>
                        <a:ext cx="3088208" cy="567697"/>
                      </a:xfrm>
                      <a:prstGeom prst="rect">
                        <a:avLst/>
                      </a:prstGeom>
                    </p:spPr>
                  </p:pic>
                </p:oleObj>
              </mc:Fallback>
            </mc:AlternateContent>
          </a:graphicData>
        </a:graphic>
      </p:graphicFrame>
      <p:sp>
        <p:nvSpPr>
          <p:cNvPr id="15" name="正方形/長方形 14"/>
          <p:cNvSpPr/>
          <p:nvPr/>
        </p:nvSpPr>
        <p:spPr>
          <a:xfrm>
            <a:off x="5552606" y="2686739"/>
            <a:ext cx="342541" cy="1290497"/>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7" name="正方形/長方形 16"/>
          <p:cNvSpPr/>
          <p:nvPr/>
        </p:nvSpPr>
        <p:spPr>
          <a:xfrm>
            <a:off x="7928792" y="2683756"/>
            <a:ext cx="342541" cy="1290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8" name="テキスト ボックス 17"/>
          <p:cNvSpPr txBox="1"/>
          <p:nvPr/>
        </p:nvSpPr>
        <p:spPr>
          <a:xfrm>
            <a:off x="5309639" y="2413990"/>
            <a:ext cx="828473" cy="276999"/>
          </a:xfrm>
          <a:prstGeom prst="rect">
            <a:avLst/>
          </a:prstGeom>
          <a:noFill/>
        </p:spPr>
        <p:txBody>
          <a:bodyPr wrap="square" rtlCol="0">
            <a:spAutoFit/>
          </a:bodyPr>
          <a:lstStyle/>
          <a:p>
            <a:pPr algn="ctr"/>
            <a:r>
              <a:rPr lang="en-US" altLang="ja-JP" sz="1200" u="sng" dirty="0" smtClean="0">
                <a:latin typeface="Arial" panose="020B0604020202020204" pitchFamily="34" charset="0"/>
                <a:cs typeface="Arial" panose="020B0604020202020204" pitchFamily="34" charset="0"/>
              </a:rPr>
              <a:t>Cathode</a:t>
            </a:r>
            <a:endParaRPr kumimoji="1" lang="ja-JP" altLang="en-US" sz="1200" u="sng" dirty="0">
              <a:latin typeface="Arial" panose="020B0604020202020204" pitchFamily="34" charset="0"/>
              <a:cs typeface="Arial" panose="020B0604020202020204" pitchFamily="34" charset="0"/>
            </a:endParaRPr>
          </a:p>
        </p:txBody>
      </p:sp>
      <p:sp>
        <p:nvSpPr>
          <p:cNvPr id="19" name="テキスト ボックス 18"/>
          <p:cNvSpPr txBox="1"/>
          <p:nvPr/>
        </p:nvSpPr>
        <p:spPr>
          <a:xfrm>
            <a:off x="7552484" y="2406433"/>
            <a:ext cx="1082053" cy="276999"/>
          </a:xfrm>
          <a:prstGeom prst="rect">
            <a:avLst/>
          </a:prstGeom>
          <a:noFill/>
        </p:spPr>
        <p:txBody>
          <a:bodyPr wrap="square" rtlCol="0">
            <a:spAutoFit/>
          </a:bodyPr>
          <a:lstStyle/>
          <a:p>
            <a:pPr algn="ctr"/>
            <a:r>
              <a:rPr kumimoji="1" lang="en-US" altLang="ja-JP" sz="1200" u="sng" dirty="0" smtClean="0">
                <a:latin typeface="Arial" panose="020B0604020202020204" pitchFamily="34" charset="0"/>
                <a:cs typeface="Arial" panose="020B0604020202020204" pitchFamily="34" charset="0"/>
              </a:rPr>
              <a:t>Anode</a:t>
            </a:r>
            <a:endParaRPr kumimoji="1" lang="ja-JP" altLang="en-US" sz="1200" u="sng" dirty="0">
              <a:latin typeface="Arial" panose="020B0604020202020204" pitchFamily="34" charset="0"/>
              <a:cs typeface="Arial" panose="020B0604020202020204" pitchFamily="34" charset="0"/>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1961722108"/>
              </p:ext>
            </p:extLst>
          </p:nvPr>
        </p:nvGraphicFramePr>
        <p:xfrm>
          <a:off x="5570014" y="3987766"/>
          <a:ext cx="289397" cy="343659"/>
        </p:xfrm>
        <a:graphic>
          <a:graphicData uri="http://schemas.openxmlformats.org/presentationml/2006/ole">
            <mc:AlternateContent xmlns:mc="http://schemas.openxmlformats.org/markup-compatibility/2006">
              <mc:Choice xmlns:v="urn:schemas-microsoft-com:vml" Requires="v">
                <p:oleObj spid="_x0000_s24057" name="Equation" r:id="rId7" imgW="203040" imgH="241200" progId="Equation.DSMT4">
                  <p:embed/>
                </p:oleObj>
              </mc:Choice>
              <mc:Fallback>
                <p:oleObj name="Equation" r:id="rId7" imgW="203040" imgH="241200" progId="Equation.DSMT4">
                  <p:embed/>
                  <p:pic>
                    <p:nvPicPr>
                      <p:cNvPr id="0" name=""/>
                      <p:cNvPicPr/>
                      <p:nvPr/>
                    </p:nvPicPr>
                    <p:blipFill>
                      <a:blip r:embed="rId8"/>
                      <a:stretch>
                        <a:fillRect/>
                      </a:stretch>
                    </p:blipFill>
                    <p:spPr>
                      <a:xfrm>
                        <a:off x="5570014" y="3987766"/>
                        <a:ext cx="289397" cy="343659"/>
                      </a:xfrm>
                      <a:prstGeom prst="rect">
                        <a:avLst/>
                      </a:prstGeom>
                    </p:spPr>
                  </p:pic>
                </p:oleObj>
              </mc:Fallback>
            </mc:AlternateContent>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1823013952"/>
              </p:ext>
            </p:extLst>
          </p:nvPr>
        </p:nvGraphicFramePr>
        <p:xfrm>
          <a:off x="7946868" y="3988326"/>
          <a:ext cx="306387" cy="361950"/>
        </p:xfrm>
        <a:graphic>
          <a:graphicData uri="http://schemas.openxmlformats.org/presentationml/2006/ole">
            <mc:AlternateContent xmlns:mc="http://schemas.openxmlformats.org/markup-compatibility/2006">
              <mc:Choice xmlns:v="urn:schemas-microsoft-com:vml" Requires="v">
                <p:oleObj spid="_x0000_s24058" name="Equation" r:id="rId9" imgW="203040" imgH="241200" progId="Equation.DSMT4">
                  <p:embed/>
                </p:oleObj>
              </mc:Choice>
              <mc:Fallback>
                <p:oleObj name="Equation" r:id="rId9" imgW="203040" imgH="241200" progId="Equation.DSMT4">
                  <p:embed/>
                  <p:pic>
                    <p:nvPicPr>
                      <p:cNvPr id="0" name=""/>
                      <p:cNvPicPr>
                        <a:picLocks noChangeAspect="1" noChangeArrowheads="1"/>
                      </p:cNvPicPr>
                      <p:nvPr/>
                    </p:nvPicPr>
                    <p:blipFill>
                      <a:blip r:embed="rId10"/>
                      <a:srcRect/>
                      <a:stretch>
                        <a:fillRect/>
                      </a:stretch>
                    </p:blipFill>
                    <p:spPr bwMode="auto">
                      <a:xfrm>
                        <a:off x="7946868" y="3988326"/>
                        <a:ext cx="3063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2" name="直線矢印コネクタ 21"/>
          <p:cNvCxnSpPr/>
          <p:nvPr/>
        </p:nvCxnSpPr>
        <p:spPr>
          <a:xfrm flipV="1">
            <a:off x="5316024" y="3257315"/>
            <a:ext cx="429590" cy="271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3" name="オブジェクト 22"/>
          <p:cNvGraphicFramePr>
            <a:graphicFrameLocks noChangeAspect="1"/>
          </p:cNvGraphicFramePr>
          <p:nvPr>
            <p:extLst>
              <p:ext uri="{D42A27DB-BD31-4B8C-83A1-F6EECF244321}">
                <p14:modId xmlns:p14="http://schemas.microsoft.com/office/powerpoint/2010/main" val="1311337087"/>
              </p:ext>
            </p:extLst>
          </p:nvPr>
        </p:nvGraphicFramePr>
        <p:xfrm>
          <a:off x="5097186" y="3425544"/>
          <a:ext cx="224123" cy="287299"/>
        </p:xfrm>
        <a:graphic>
          <a:graphicData uri="http://schemas.openxmlformats.org/presentationml/2006/ole">
            <mc:AlternateContent xmlns:mc="http://schemas.openxmlformats.org/markup-compatibility/2006">
              <mc:Choice xmlns:v="urn:schemas-microsoft-com:vml" Requires="v">
                <p:oleObj spid="_x0000_s24059" name="Equation" r:id="rId11" imgW="177480" imgH="228600" progId="Equation.DSMT4">
                  <p:embed/>
                </p:oleObj>
              </mc:Choice>
              <mc:Fallback>
                <p:oleObj name="Equation" r:id="rId11" imgW="177480" imgH="228600" progId="Equation.DSMT4">
                  <p:embed/>
                  <p:pic>
                    <p:nvPicPr>
                      <p:cNvPr id="0" name=""/>
                      <p:cNvPicPr/>
                      <p:nvPr/>
                    </p:nvPicPr>
                    <p:blipFill>
                      <a:blip r:embed="rId12"/>
                      <a:stretch>
                        <a:fillRect/>
                      </a:stretch>
                    </p:blipFill>
                    <p:spPr>
                      <a:xfrm>
                        <a:off x="5097186" y="3425544"/>
                        <a:ext cx="224123" cy="287299"/>
                      </a:xfrm>
                      <a:prstGeom prst="rect">
                        <a:avLst/>
                      </a:prstGeom>
                    </p:spPr>
                  </p:pic>
                </p:oleObj>
              </mc:Fallback>
            </mc:AlternateContent>
          </a:graphicData>
        </a:graphic>
      </p:graphicFrame>
      <p:sp>
        <p:nvSpPr>
          <p:cNvPr id="24" name="円/楕円 23"/>
          <p:cNvSpPr/>
          <p:nvPr/>
        </p:nvSpPr>
        <p:spPr>
          <a:xfrm>
            <a:off x="7980758" y="342708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cxnSp>
        <p:nvCxnSpPr>
          <p:cNvPr id="25" name="直線矢印コネクタ 24"/>
          <p:cNvCxnSpPr/>
          <p:nvPr/>
        </p:nvCxnSpPr>
        <p:spPr>
          <a:xfrm flipH="1">
            <a:off x="8075290" y="3270146"/>
            <a:ext cx="334655" cy="1619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6" name="オブジェクト 25"/>
          <p:cNvGraphicFramePr>
            <a:graphicFrameLocks noChangeAspect="1"/>
          </p:cNvGraphicFramePr>
          <p:nvPr>
            <p:extLst>
              <p:ext uri="{D42A27DB-BD31-4B8C-83A1-F6EECF244321}">
                <p14:modId xmlns:p14="http://schemas.microsoft.com/office/powerpoint/2010/main" val="3019268330"/>
              </p:ext>
            </p:extLst>
          </p:nvPr>
        </p:nvGraphicFramePr>
        <p:xfrm>
          <a:off x="8439168" y="3128709"/>
          <a:ext cx="220662" cy="284163"/>
        </p:xfrm>
        <a:graphic>
          <a:graphicData uri="http://schemas.openxmlformats.org/presentationml/2006/ole">
            <mc:AlternateContent xmlns:mc="http://schemas.openxmlformats.org/markup-compatibility/2006">
              <mc:Choice xmlns:v="urn:schemas-microsoft-com:vml" Requires="v">
                <p:oleObj spid="_x0000_s24060" name="Equation" r:id="rId13" imgW="177480" imgH="228600" progId="Equation.DSMT4">
                  <p:embed/>
                </p:oleObj>
              </mc:Choice>
              <mc:Fallback>
                <p:oleObj name="Equation" r:id="rId13" imgW="177480" imgH="228600" progId="Equation.DSMT4">
                  <p:embed/>
                  <p:pic>
                    <p:nvPicPr>
                      <p:cNvPr id="0" name=""/>
                      <p:cNvPicPr/>
                      <p:nvPr/>
                    </p:nvPicPr>
                    <p:blipFill>
                      <a:blip r:embed="rId14"/>
                      <a:stretch>
                        <a:fillRect/>
                      </a:stretch>
                    </p:blipFill>
                    <p:spPr>
                      <a:xfrm>
                        <a:off x="8439168" y="3128709"/>
                        <a:ext cx="220662" cy="284163"/>
                      </a:xfrm>
                      <a:prstGeom prst="rect">
                        <a:avLst/>
                      </a:prstGeom>
                    </p:spPr>
                  </p:pic>
                </p:oleObj>
              </mc:Fallback>
            </mc:AlternateContent>
          </a:graphicData>
        </a:graphic>
      </p:graphicFrame>
      <p:sp>
        <p:nvSpPr>
          <p:cNvPr id="28" name="テキスト ボックス 27"/>
          <p:cNvSpPr txBox="1"/>
          <p:nvPr/>
        </p:nvSpPr>
        <p:spPr>
          <a:xfrm>
            <a:off x="345257" y="4565217"/>
            <a:ext cx="8093911" cy="307777"/>
          </a:xfrm>
          <a:prstGeom prst="rect">
            <a:avLst/>
          </a:prstGeom>
          <a:noFill/>
        </p:spPr>
        <p:txBody>
          <a:bodyPr wrap="square" rtlCol="0">
            <a:spAutoFit/>
          </a:bodyPr>
          <a:lstStyle/>
          <a:p>
            <a:r>
              <a:rPr lang="en-US" altLang="ja-JP" sz="1400" dirty="0" smtClean="0">
                <a:latin typeface="Arial" panose="020B0604020202020204" pitchFamily="34" charset="0"/>
                <a:cs typeface="Arial" panose="020B0604020202020204" pitchFamily="34" charset="0"/>
              </a:rPr>
              <a:t>[1] S. K. Reed, O. J. Lanning, P. A. Madden, </a:t>
            </a:r>
            <a:r>
              <a:rPr lang="en-US" altLang="ja-JP" sz="1400" i="1" dirty="0" smtClean="0">
                <a:latin typeface="Arial" panose="020B0604020202020204" pitchFamily="34" charset="0"/>
                <a:cs typeface="Arial" panose="020B0604020202020204" pitchFamily="34" charset="0"/>
              </a:rPr>
              <a:t>J. Chem. Phys.</a:t>
            </a:r>
            <a:r>
              <a:rPr lang="en-US" altLang="ja-JP" sz="1400" dirty="0" smtClean="0">
                <a:latin typeface="Arial" panose="020B0604020202020204" pitchFamily="34" charset="0"/>
                <a:cs typeface="Arial" panose="020B0604020202020204" pitchFamily="34" charset="0"/>
              </a:rPr>
              <a:t>, </a:t>
            </a:r>
            <a:r>
              <a:rPr lang="en-US" altLang="ja-JP" sz="1400" b="1" dirty="0" smtClean="0">
                <a:latin typeface="Arial" panose="020B0604020202020204" pitchFamily="34" charset="0"/>
                <a:cs typeface="Arial" panose="020B0604020202020204" pitchFamily="34" charset="0"/>
              </a:rPr>
              <a:t>126</a:t>
            </a:r>
            <a:r>
              <a:rPr lang="en-US" altLang="ja-JP" sz="1400" dirty="0" smtClean="0">
                <a:latin typeface="Arial" panose="020B0604020202020204" pitchFamily="34" charset="0"/>
                <a:cs typeface="Arial" panose="020B0604020202020204" pitchFamily="34" charset="0"/>
              </a:rPr>
              <a:t>, 084704 (2007).</a:t>
            </a:r>
            <a:endParaRPr kumimoji="1" lang="ja-JP" altLang="en-US" sz="1400" dirty="0">
              <a:latin typeface="Arial" panose="020B0604020202020204" pitchFamily="34" charset="0"/>
              <a:cs typeface="Arial" panose="020B0604020202020204" pitchFamily="34" charset="0"/>
            </a:endParaRPr>
          </a:p>
        </p:txBody>
      </p:sp>
      <p:sp>
        <p:nvSpPr>
          <p:cNvPr id="29" name="円/楕円 28"/>
          <p:cNvSpPr/>
          <p:nvPr/>
        </p:nvSpPr>
        <p:spPr>
          <a:xfrm>
            <a:off x="5811003" y="31895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0" name="テキスト ボックス 29"/>
          <p:cNvSpPr txBox="1"/>
          <p:nvPr/>
        </p:nvSpPr>
        <p:spPr>
          <a:xfrm>
            <a:off x="399353" y="1340768"/>
            <a:ext cx="8345293" cy="923330"/>
          </a:xfrm>
          <a:prstGeom prst="rect">
            <a:avLst/>
          </a:prstGeom>
          <a:noFill/>
        </p:spPr>
        <p:txBody>
          <a:bodyPr wrap="square" rtlCol="0">
            <a:spAutoFit/>
          </a:bodyPr>
          <a:lstStyle/>
          <a:p>
            <a:pPr algn="just"/>
            <a:r>
              <a:rPr lang="en-US" altLang="ja-JP" dirty="0" smtClean="0">
                <a:latin typeface="Arial" panose="020B0604020202020204" pitchFamily="34" charset="0"/>
                <a:cs typeface="Arial" panose="020B0604020202020204" pitchFamily="34" charset="0"/>
              </a:rPr>
              <a:t>In the previous constant potential method, the charges on the electrode are obtained by </a:t>
            </a:r>
            <a:r>
              <a:rPr lang="en-US" altLang="ja-JP" u="sng" dirty="0" smtClean="0">
                <a:latin typeface="Arial" panose="020B0604020202020204" pitchFamily="34" charset="0"/>
                <a:cs typeface="Arial" panose="020B0604020202020204" pitchFamily="34" charset="0"/>
              </a:rPr>
              <a:t>minimizing the following potential energy</a:t>
            </a:r>
            <a:r>
              <a:rPr lang="en-US" altLang="ja-JP" dirty="0" smtClean="0">
                <a:latin typeface="Arial" panose="020B0604020202020204" pitchFamily="34" charset="0"/>
                <a:cs typeface="Arial" panose="020B0604020202020204" pitchFamily="34" charset="0"/>
              </a:rPr>
              <a:t>    under the objective </a:t>
            </a:r>
            <a:r>
              <a:rPr lang="en-US" altLang="ja-JP" dirty="0" smtClean="0">
                <a:solidFill>
                  <a:srgbClr val="0070C0"/>
                </a:solidFill>
                <a:latin typeface="Arial" panose="020B0604020202020204" pitchFamily="34" charset="0"/>
                <a:cs typeface="Arial" panose="020B0604020202020204" pitchFamily="34" charset="0"/>
              </a:rPr>
              <a:t>electric potential</a:t>
            </a:r>
            <a:r>
              <a:rPr lang="en-US" altLang="ja-JP" dirty="0" smtClean="0">
                <a:latin typeface="Arial" panose="020B0604020202020204" pitchFamily="34" charset="0"/>
                <a:cs typeface="Arial" panose="020B0604020202020204" pitchFamily="34" charset="0"/>
              </a:rPr>
              <a:t> difference between anode and cathode ΔV (= </a:t>
            </a:r>
            <a:r>
              <a:rPr lang="en-US" altLang="ja-JP" i="1" dirty="0" smtClean="0">
                <a:latin typeface="Arial" panose="020B0604020202020204" pitchFamily="34" charset="0"/>
                <a:cs typeface="Arial" panose="020B0604020202020204" pitchFamily="34" charset="0"/>
              </a:rPr>
              <a:t>V</a:t>
            </a:r>
            <a:r>
              <a:rPr lang="en-US" altLang="ja-JP" baseline="30000" dirty="0" smtClean="0">
                <a:latin typeface="Arial" panose="020B0604020202020204" pitchFamily="34" charset="0"/>
                <a:cs typeface="Arial" panose="020B0604020202020204" pitchFamily="34" charset="0"/>
              </a:rPr>
              <a:t>+</a:t>
            </a:r>
            <a:r>
              <a:rPr lang="ja-JP" altLang="en-US" dirty="0" smtClean="0">
                <a:latin typeface="Arial" panose="020B0604020202020204" pitchFamily="34" charset="0"/>
                <a:cs typeface="Arial" panose="020B0604020202020204" pitchFamily="34" charset="0"/>
              </a:rPr>
              <a:t>－</a:t>
            </a:r>
            <a:r>
              <a:rPr lang="en-US" altLang="ja-JP" i="1" dirty="0" smtClean="0">
                <a:latin typeface="Arial" panose="020B0604020202020204" pitchFamily="34" charset="0"/>
                <a:cs typeface="Arial" panose="020B0604020202020204" pitchFamily="34" charset="0"/>
              </a:rPr>
              <a:t>V</a:t>
            </a:r>
            <a:r>
              <a:rPr lang="en-US" altLang="ja-JP" baseline="30000"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a:t>
            </a:r>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2675545121"/>
              </p:ext>
            </p:extLst>
          </p:nvPr>
        </p:nvGraphicFramePr>
        <p:xfrm>
          <a:off x="6209705" y="1647334"/>
          <a:ext cx="379089" cy="342985"/>
        </p:xfrm>
        <a:graphic>
          <a:graphicData uri="http://schemas.openxmlformats.org/presentationml/2006/ole">
            <mc:AlternateContent xmlns:mc="http://schemas.openxmlformats.org/markup-compatibility/2006">
              <mc:Choice xmlns:v="urn:schemas-microsoft-com:vml" Requires="v">
                <p:oleObj spid="_x0000_s24061" name="Equation" r:id="rId15" imgW="266400" imgH="241200" progId="Equation.DSMT4">
                  <p:embed/>
                </p:oleObj>
              </mc:Choice>
              <mc:Fallback>
                <p:oleObj name="Equation" r:id="rId15" imgW="266400" imgH="241200" progId="Equation.DSMT4">
                  <p:embed/>
                  <p:pic>
                    <p:nvPicPr>
                      <p:cNvPr id="0" name=""/>
                      <p:cNvPicPr/>
                      <p:nvPr/>
                    </p:nvPicPr>
                    <p:blipFill>
                      <a:blip r:embed="rId16"/>
                      <a:stretch>
                        <a:fillRect/>
                      </a:stretch>
                    </p:blipFill>
                    <p:spPr>
                      <a:xfrm>
                        <a:off x="6209705" y="1647334"/>
                        <a:ext cx="379089" cy="342985"/>
                      </a:xfrm>
                      <a:prstGeom prst="rect">
                        <a:avLst/>
                      </a:prstGeom>
                    </p:spPr>
                  </p:pic>
                </p:oleObj>
              </mc:Fallback>
            </mc:AlternateContent>
          </a:graphicData>
        </a:graphic>
      </p:graphicFrame>
      <p:sp>
        <p:nvSpPr>
          <p:cNvPr id="33" name="角丸四角形 32"/>
          <p:cNvSpPr/>
          <p:nvPr/>
        </p:nvSpPr>
        <p:spPr>
          <a:xfrm>
            <a:off x="5982257" y="2675274"/>
            <a:ext cx="1839759" cy="1290497"/>
          </a:xfrm>
          <a:prstGeom prst="round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252123" y="3114749"/>
            <a:ext cx="1319692" cy="369332"/>
          </a:xfrm>
          <a:prstGeom prst="rect">
            <a:avLst/>
          </a:prstGeom>
          <a:noFill/>
        </p:spPr>
        <p:txBody>
          <a:bodyPr wrap="square" rtlCol="0">
            <a:spAutoFit/>
          </a:bodyPr>
          <a:lstStyle/>
          <a:p>
            <a:pPr algn="ctr"/>
            <a:r>
              <a:rPr kumimoji="1" lang="en-US" altLang="ja-JP" dirty="0" smtClean="0">
                <a:latin typeface="Arial" panose="020B0604020202020204" pitchFamily="34" charset="0"/>
                <a:cs typeface="Arial" panose="020B0604020202020204" pitchFamily="34" charset="0"/>
              </a:rPr>
              <a:t>electrolyte</a:t>
            </a:r>
            <a:endParaRPr kumimoji="1" lang="ja-JP" altLang="en-US" dirty="0">
              <a:latin typeface="Arial" panose="020B0604020202020204" pitchFamily="34" charset="0"/>
              <a:cs typeface="Arial" panose="020B0604020202020204" pitchFamily="34" charset="0"/>
            </a:endParaRPr>
          </a:p>
        </p:txBody>
      </p:sp>
      <p:sp>
        <p:nvSpPr>
          <p:cNvPr id="39" name="テキスト ボックス 38"/>
          <p:cNvSpPr txBox="1"/>
          <p:nvPr/>
        </p:nvSpPr>
        <p:spPr>
          <a:xfrm>
            <a:off x="4027121" y="4005625"/>
            <a:ext cx="1927422" cy="276999"/>
          </a:xfrm>
          <a:prstGeom prst="rect">
            <a:avLst/>
          </a:prstGeom>
          <a:noFill/>
        </p:spPr>
        <p:txBody>
          <a:bodyPr wrap="square" rtlCol="0">
            <a:spAutoFit/>
          </a:bodyPr>
          <a:lstStyle/>
          <a:p>
            <a:r>
              <a:rPr lang="en-US" altLang="ja-JP" sz="1200" u="sng" dirty="0" smtClean="0">
                <a:latin typeface="Arial" panose="020B0604020202020204" pitchFamily="34" charset="0"/>
                <a:cs typeface="Arial" panose="020B0604020202020204" pitchFamily="34" charset="0"/>
              </a:rPr>
              <a:t>Set</a:t>
            </a:r>
            <a:r>
              <a:rPr lang="ja-JP" altLang="en-US" sz="1200" u="sng" dirty="0">
                <a:latin typeface="Arial" panose="020B0604020202020204" pitchFamily="34" charset="0"/>
                <a:cs typeface="Arial" panose="020B0604020202020204" pitchFamily="34" charset="0"/>
              </a:rPr>
              <a:t> </a:t>
            </a:r>
            <a:r>
              <a:rPr lang="en-US" altLang="ja-JP" sz="1200" u="sng" dirty="0">
                <a:latin typeface="Arial" panose="020B0604020202020204" pitchFamily="34" charset="0"/>
                <a:cs typeface="Arial" panose="020B0604020202020204" pitchFamily="34" charset="0"/>
              </a:rPr>
              <a:t>e</a:t>
            </a:r>
            <a:r>
              <a:rPr kumimoji="1" lang="en-US" altLang="ja-JP" sz="1200" u="sng" dirty="0" smtClean="0">
                <a:latin typeface="Arial" panose="020B0604020202020204" pitchFamily="34" charset="0"/>
                <a:cs typeface="Arial" panose="020B0604020202020204" pitchFamily="34" charset="0"/>
              </a:rPr>
              <a:t>lectric potential</a:t>
            </a:r>
            <a:endParaRPr kumimoji="1" lang="ja-JP" altLang="en-US" sz="1200" u="sng" dirty="0">
              <a:latin typeface="Arial" panose="020B0604020202020204" pitchFamily="34" charset="0"/>
              <a:cs typeface="Arial" panose="020B0604020202020204" pitchFamily="34" charset="0"/>
            </a:endParaRPr>
          </a:p>
        </p:txBody>
      </p:sp>
      <p:sp>
        <p:nvSpPr>
          <p:cNvPr id="41" name="大かっこ 40"/>
          <p:cNvSpPr/>
          <p:nvPr/>
        </p:nvSpPr>
        <p:spPr>
          <a:xfrm>
            <a:off x="489400" y="3337665"/>
            <a:ext cx="2819998" cy="63822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42" name="オブジェクト 41"/>
          <p:cNvGraphicFramePr>
            <a:graphicFrameLocks noChangeAspect="1"/>
          </p:cNvGraphicFramePr>
          <p:nvPr>
            <p:extLst>
              <p:ext uri="{D42A27DB-BD31-4B8C-83A1-F6EECF244321}">
                <p14:modId xmlns:p14="http://schemas.microsoft.com/office/powerpoint/2010/main" val="857429401"/>
              </p:ext>
            </p:extLst>
          </p:nvPr>
        </p:nvGraphicFramePr>
        <p:xfrm>
          <a:off x="654270" y="3361168"/>
          <a:ext cx="1201175" cy="553960"/>
        </p:xfrm>
        <a:graphic>
          <a:graphicData uri="http://schemas.openxmlformats.org/presentationml/2006/ole">
            <mc:AlternateContent xmlns:mc="http://schemas.openxmlformats.org/markup-compatibility/2006">
              <mc:Choice xmlns:v="urn:schemas-microsoft-com:vml" Requires="v">
                <p:oleObj spid="_x0000_s24062" name="Equation" r:id="rId17" imgW="990360" imgH="457200" progId="Equation.DSMT4">
                  <p:embed/>
                </p:oleObj>
              </mc:Choice>
              <mc:Fallback>
                <p:oleObj name="Equation" r:id="rId17" imgW="990360" imgH="457200" progId="Equation.DSMT4">
                  <p:embed/>
                  <p:pic>
                    <p:nvPicPr>
                      <p:cNvPr id="0" name=""/>
                      <p:cNvPicPr/>
                      <p:nvPr/>
                    </p:nvPicPr>
                    <p:blipFill>
                      <a:blip r:embed="rId18"/>
                      <a:stretch>
                        <a:fillRect/>
                      </a:stretch>
                    </p:blipFill>
                    <p:spPr>
                      <a:xfrm>
                        <a:off x="654270" y="3361168"/>
                        <a:ext cx="1201175" cy="553960"/>
                      </a:xfrm>
                      <a:prstGeom prst="rect">
                        <a:avLst/>
                      </a:prstGeom>
                    </p:spPr>
                  </p:pic>
                </p:oleObj>
              </mc:Fallback>
            </mc:AlternateContent>
          </a:graphicData>
        </a:graphic>
      </p:graphicFrame>
      <p:graphicFrame>
        <p:nvGraphicFramePr>
          <p:cNvPr id="43" name="オブジェクト 42"/>
          <p:cNvGraphicFramePr>
            <a:graphicFrameLocks noChangeAspect="1"/>
          </p:cNvGraphicFramePr>
          <p:nvPr>
            <p:extLst>
              <p:ext uri="{D42A27DB-BD31-4B8C-83A1-F6EECF244321}">
                <p14:modId xmlns:p14="http://schemas.microsoft.com/office/powerpoint/2010/main" val="1997743407"/>
              </p:ext>
            </p:extLst>
          </p:nvPr>
        </p:nvGraphicFramePr>
        <p:xfrm>
          <a:off x="2014526" y="3380967"/>
          <a:ext cx="1158810" cy="534422"/>
        </p:xfrm>
        <a:graphic>
          <a:graphicData uri="http://schemas.openxmlformats.org/presentationml/2006/ole">
            <mc:AlternateContent xmlns:mc="http://schemas.openxmlformats.org/markup-compatibility/2006">
              <mc:Choice xmlns:v="urn:schemas-microsoft-com:vml" Requires="v">
                <p:oleObj spid="_x0000_s24063" name="Equation" r:id="rId19" imgW="990360" imgH="457200" progId="Equation.DSMT4">
                  <p:embed/>
                </p:oleObj>
              </mc:Choice>
              <mc:Fallback>
                <p:oleObj name="Equation" r:id="rId19" imgW="990360" imgH="457200" progId="Equation.DSMT4">
                  <p:embed/>
                  <p:pic>
                    <p:nvPicPr>
                      <p:cNvPr id="0" name=""/>
                      <p:cNvPicPr/>
                      <p:nvPr/>
                    </p:nvPicPr>
                    <p:blipFill>
                      <a:blip r:embed="rId20"/>
                      <a:stretch>
                        <a:fillRect/>
                      </a:stretch>
                    </p:blipFill>
                    <p:spPr>
                      <a:xfrm>
                        <a:off x="2014526" y="3380967"/>
                        <a:ext cx="1158810" cy="534422"/>
                      </a:xfrm>
                      <a:prstGeom prst="rect">
                        <a:avLst/>
                      </a:prstGeom>
                    </p:spPr>
                  </p:pic>
                </p:oleObj>
              </mc:Fallback>
            </mc:AlternateContent>
          </a:graphicData>
        </a:graphic>
      </p:graphicFrame>
      <p:sp>
        <p:nvSpPr>
          <p:cNvPr id="44" name="テキスト ボックス 43"/>
          <p:cNvSpPr txBox="1"/>
          <p:nvPr/>
        </p:nvSpPr>
        <p:spPr>
          <a:xfrm>
            <a:off x="1778431" y="3456069"/>
            <a:ext cx="644756" cy="461665"/>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p:txBody>
      </p:sp>
      <p:sp>
        <p:nvSpPr>
          <p:cNvPr id="46" name="正方形/長方形 45"/>
          <p:cNvSpPr/>
          <p:nvPr/>
        </p:nvSpPr>
        <p:spPr>
          <a:xfrm>
            <a:off x="345257" y="5295626"/>
            <a:ext cx="8279547" cy="923330"/>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However</a:t>
            </a:r>
            <a:r>
              <a:rPr lang="en-US" altLang="ja-JP" dirty="0">
                <a:latin typeface="Arial" panose="020B0604020202020204" pitchFamily="34" charset="0"/>
                <a:ea typeface="メイリオ" panose="020B0604030504040204" pitchFamily="50" charset="-128"/>
                <a:cs typeface="Arial" panose="020B0604020202020204" pitchFamily="34" charset="0"/>
              </a:rPr>
              <a:t>, the calculation cost of </a:t>
            </a:r>
            <a:r>
              <a:rPr lang="en-US" altLang="ja-JP" dirty="0" smtClean="0">
                <a:latin typeface="Arial" panose="020B0604020202020204" pitchFamily="34" charset="0"/>
                <a:ea typeface="メイリオ" panose="020B0604030504040204" pitchFamily="50" charset="-128"/>
                <a:cs typeface="Arial" panose="020B0604020202020204" pitchFamily="34" charset="0"/>
              </a:rPr>
              <a:t>previous </a:t>
            </a:r>
            <a:r>
              <a:rPr lang="en-US" altLang="ja-JP" dirty="0" smtClean="0">
                <a:solidFill>
                  <a:srgbClr val="0070C0"/>
                </a:solidFill>
                <a:latin typeface="Arial" panose="020B0604020202020204" pitchFamily="34" charset="0"/>
                <a:ea typeface="メイリオ" panose="020B0604030504040204" pitchFamily="50" charset="-128"/>
                <a:cs typeface="Arial" panose="020B0604020202020204" pitchFamily="34" charset="0"/>
              </a:rPr>
              <a:t>constant </a:t>
            </a:r>
            <a:r>
              <a:rPr lang="en-US" altLang="ja-JP" dirty="0">
                <a:solidFill>
                  <a:srgbClr val="0070C0"/>
                </a:solidFill>
                <a:latin typeface="Arial" panose="020B0604020202020204" pitchFamily="34" charset="0"/>
                <a:ea typeface="メイリオ" panose="020B0604030504040204" pitchFamily="50" charset="-128"/>
                <a:cs typeface="Arial" panose="020B0604020202020204" pitchFamily="34" charset="0"/>
              </a:rPr>
              <a:t>potential method </a:t>
            </a:r>
            <a:r>
              <a:rPr lang="en-US" altLang="ja-JP" dirty="0">
                <a:latin typeface="Arial" panose="020B0604020202020204" pitchFamily="34" charset="0"/>
                <a:ea typeface="メイリオ" panose="020B0604030504040204" pitchFamily="50" charset="-128"/>
                <a:cs typeface="Arial" panose="020B0604020202020204" pitchFamily="34" charset="0"/>
              </a:rPr>
              <a:t>was </a:t>
            </a:r>
            <a:r>
              <a:rPr lang="en-US" altLang="ja-JP" dirty="0" smtClean="0">
                <a:latin typeface="Arial" panose="020B0604020202020204" pitchFamily="34" charset="0"/>
                <a:ea typeface="メイリオ" panose="020B0604030504040204" pitchFamily="50" charset="-128"/>
                <a:cs typeface="Arial" panose="020B0604020202020204" pitchFamily="34" charset="0"/>
              </a:rPr>
              <a:t>very expensive </a:t>
            </a:r>
            <a:r>
              <a:rPr lang="en-US" altLang="ja-JP" dirty="0">
                <a:latin typeface="Arial" panose="020B0604020202020204" pitchFamily="34" charset="0"/>
                <a:ea typeface="メイリオ" panose="020B0604030504040204" pitchFamily="50" charset="-128"/>
                <a:cs typeface="Arial" panose="020B0604020202020204" pitchFamily="34" charset="0"/>
              </a:rPr>
              <a:t>for </a:t>
            </a:r>
            <a:r>
              <a:rPr lang="en-US" altLang="ja-JP" dirty="0" smtClean="0">
                <a:latin typeface="Arial" panose="020B0604020202020204" pitchFamily="34" charset="0"/>
                <a:ea typeface="メイリオ" panose="020B0604030504040204" pitchFamily="50" charset="-128"/>
                <a:cs typeface="Arial" panose="020B0604020202020204" pitchFamily="34" charset="0"/>
              </a:rPr>
              <a:t>applying to the </a:t>
            </a:r>
            <a:r>
              <a:rPr lang="en-US" altLang="ja-JP" dirty="0">
                <a:latin typeface="Arial" panose="020B0604020202020204" pitchFamily="34" charset="0"/>
                <a:ea typeface="メイリオ" panose="020B0604030504040204" pitchFamily="50" charset="-128"/>
                <a:cs typeface="Arial" panose="020B0604020202020204" pitchFamily="34" charset="0"/>
              </a:rPr>
              <a:t>hybrid MC/MD reaction simulations </a:t>
            </a:r>
            <a:r>
              <a:rPr lang="en-US" altLang="ja-JP" dirty="0" smtClean="0">
                <a:latin typeface="Arial" panose="020B0604020202020204" pitchFamily="34" charset="0"/>
                <a:ea typeface="メイリオ" panose="020B0604030504040204" pitchFamily="50" charset="-128"/>
                <a:cs typeface="Arial" panose="020B0604020202020204" pitchFamily="34" charset="0"/>
              </a:rPr>
              <a:t>because it requires the </a:t>
            </a:r>
            <a:r>
              <a:rPr lang="en-US" altLang="ja-JP" u="sng" dirty="0" smtClean="0">
                <a:latin typeface="Arial" panose="020B0604020202020204" pitchFamily="34" charset="0"/>
                <a:ea typeface="メイリオ" panose="020B0604030504040204" pitchFamily="50" charset="-128"/>
                <a:cs typeface="Arial" panose="020B0604020202020204" pitchFamily="34" charset="0"/>
              </a:rPr>
              <a:t>SCF procedure</a:t>
            </a:r>
            <a:r>
              <a:rPr lang="en-US" altLang="ja-JP" dirty="0" smtClean="0">
                <a:latin typeface="Arial" panose="020B0604020202020204" pitchFamily="34" charset="0"/>
                <a:ea typeface="メイリオ" panose="020B0604030504040204" pitchFamily="50" charset="-128"/>
                <a:cs typeface="Arial" panose="020B0604020202020204" pitchFamily="34" charset="0"/>
              </a:rPr>
              <a:t> to calculate the electrode charges.</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018331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8482" y="127897"/>
            <a:ext cx="8827036" cy="478896"/>
          </a:xfrm>
        </p:spPr>
        <p:txBody>
          <a:bodyPr>
            <a:noAutofit/>
          </a:bodyPr>
          <a:lstStyle/>
          <a:p>
            <a:pPr algn="ct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Fast Constant Potential Method</a:t>
            </a:r>
            <a:endParaRPr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テキスト ボックス 6"/>
          <p:cNvSpPr txBox="1"/>
          <p:nvPr/>
        </p:nvSpPr>
        <p:spPr>
          <a:xfrm>
            <a:off x="448410" y="5638661"/>
            <a:ext cx="8093911" cy="307777"/>
          </a:xfrm>
          <a:prstGeom prst="rect">
            <a:avLst/>
          </a:prstGeom>
          <a:noFill/>
        </p:spPr>
        <p:txBody>
          <a:bodyPr wrap="square" rtlCol="0">
            <a:spAutoFit/>
          </a:bodyPr>
          <a:lstStyle/>
          <a:p>
            <a:r>
              <a:rPr lang="en-US" altLang="ja-JP" sz="1400" dirty="0" smtClean="0">
                <a:latin typeface="Arial" panose="020B0604020202020204" pitchFamily="34" charset="0"/>
                <a:cs typeface="Arial" panose="020B0604020202020204" pitchFamily="34" charset="0"/>
              </a:rPr>
              <a:t>[2] </a:t>
            </a:r>
            <a:r>
              <a:rPr lang="en-US" altLang="ja-JP" sz="1400" dirty="0">
                <a:latin typeface="Arial" panose="020B0604020202020204" pitchFamily="34" charset="0"/>
                <a:cs typeface="Arial" panose="020B0604020202020204" pitchFamily="34" charset="0"/>
              </a:rPr>
              <a:t>M. K. Petersen, R. Kumar, H. S. White, G. A. </a:t>
            </a:r>
            <a:r>
              <a:rPr lang="en-US" altLang="ja-JP" sz="1400" dirty="0" err="1">
                <a:latin typeface="Arial" panose="020B0604020202020204" pitchFamily="34" charset="0"/>
                <a:cs typeface="Arial" panose="020B0604020202020204" pitchFamily="34" charset="0"/>
              </a:rPr>
              <a:t>Voth</a:t>
            </a:r>
            <a:r>
              <a:rPr lang="en-US" altLang="ja-JP" sz="1400" dirty="0">
                <a:latin typeface="Arial" panose="020B0604020202020204" pitchFamily="34" charset="0"/>
                <a:cs typeface="Arial" panose="020B0604020202020204" pitchFamily="34" charset="0"/>
              </a:rPr>
              <a:t>, </a:t>
            </a:r>
            <a:r>
              <a:rPr lang="en-US" altLang="ja-JP" sz="1400" i="1" dirty="0">
                <a:latin typeface="Arial" panose="020B0604020202020204" pitchFamily="34" charset="0"/>
                <a:cs typeface="Arial" panose="020B0604020202020204" pitchFamily="34" charset="0"/>
              </a:rPr>
              <a:t>J. Phys. Chem. C</a:t>
            </a:r>
            <a:r>
              <a:rPr lang="en-US" altLang="ja-JP" sz="1400" dirty="0">
                <a:latin typeface="Arial" panose="020B0604020202020204" pitchFamily="34" charset="0"/>
                <a:cs typeface="Arial" panose="020B0604020202020204" pitchFamily="34" charset="0"/>
              </a:rPr>
              <a:t>, 116, 4903 (2012).</a:t>
            </a:r>
            <a:endParaRPr lang="ja-JP" altLang="en-US" sz="1400" dirty="0">
              <a:latin typeface="Arial" panose="020B0604020202020204" pitchFamily="34" charset="0"/>
              <a:cs typeface="Arial" panose="020B0604020202020204" pitchFamily="34" charset="0"/>
            </a:endParaRPr>
          </a:p>
        </p:txBody>
      </p:sp>
      <p:sp>
        <p:nvSpPr>
          <p:cNvPr id="8" name="正方形/長方形 7"/>
          <p:cNvSpPr/>
          <p:nvPr/>
        </p:nvSpPr>
        <p:spPr>
          <a:xfrm>
            <a:off x="5222472" y="2758075"/>
            <a:ext cx="342541" cy="1290497"/>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9" name="正方形/長方形 8"/>
          <p:cNvSpPr/>
          <p:nvPr/>
        </p:nvSpPr>
        <p:spPr>
          <a:xfrm>
            <a:off x="7598657" y="2755093"/>
            <a:ext cx="342541" cy="1290497"/>
          </a:xfrm>
          <a:prstGeom prst="rect">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10" name="テキスト ボックス 9"/>
          <p:cNvSpPr txBox="1"/>
          <p:nvPr/>
        </p:nvSpPr>
        <p:spPr>
          <a:xfrm>
            <a:off x="4986646" y="2482309"/>
            <a:ext cx="828473" cy="276999"/>
          </a:xfrm>
          <a:prstGeom prst="rect">
            <a:avLst/>
          </a:prstGeom>
          <a:noFill/>
        </p:spPr>
        <p:txBody>
          <a:bodyPr wrap="square" rtlCol="0">
            <a:spAutoFit/>
          </a:bodyPr>
          <a:lstStyle/>
          <a:p>
            <a:pPr algn="ctr"/>
            <a:r>
              <a:rPr lang="en-US" altLang="ja-JP" sz="1200" u="sng" dirty="0">
                <a:latin typeface="Arial" panose="020B0604020202020204" pitchFamily="34" charset="0"/>
                <a:cs typeface="Arial" panose="020B0604020202020204" pitchFamily="34" charset="0"/>
              </a:rPr>
              <a:t>Cathode</a:t>
            </a:r>
            <a:endParaRPr lang="ja-JP" altLang="en-US" sz="1200" u="sng" dirty="0">
              <a:latin typeface="Arial" panose="020B0604020202020204" pitchFamily="34" charset="0"/>
              <a:cs typeface="Arial" panose="020B0604020202020204" pitchFamily="34" charset="0"/>
            </a:endParaRPr>
          </a:p>
        </p:txBody>
      </p:sp>
      <p:sp>
        <p:nvSpPr>
          <p:cNvPr id="11" name="テキスト ボックス 10"/>
          <p:cNvSpPr txBox="1"/>
          <p:nvPr/>
        </p:nvSpPr>
        <p:spPr>
          <a:xfrm>
            <a:off x="7372855" y="2479004"/>
            <a:ext cx="831223" cy="276999"/>
          </a:xfrm>
          <a:prstGeom prst="rect">
            <a:avLst/>
          </a:prstGeom>
          <a:noFill/>
        </p:spPr>
        <p:txBody>
          <a:bodyPr wrap="square" rtlCol="0">
            <a:spAutoFit/>
          </a:bodyPr>
          <a:lstStyle/>
          <a:p>
            <a:pPr algn="ctr"/>
            <a:r>
              <a:rPr lang="en-US" altLang="ja-JP" sz="1200" u="sng" dirty="0">
                <a:latin typeface="Arial" panose="020B0604020202020204" pitchFamily="34" charset="0"/>
                <a:cs typeface="Arial" panose="020B0604020202020204" pitchFamily="34" charset="0"/>
              </a:rPr>
              <a:t>Anode</a:t>
            </a:r>
            <a:endParaRPr lang="ja-JP" altLang="en-US" sz="1200" u="sng" dirty="0">
              <a:latin typeface="Arial" panose="020B0604020202020204" pitchFamily="34" charset="0"/>
              <a:cs typeface="Arial" panose="020B0604020202020204" pitchFamily="34" charset="0"/>
            </a:endParaRPr>
          </a:p>
        </p:txBody>
      </p:sp>
      <p:sp>
        <p:nvSpPr>
          <p:cNvPr id="12" name="角丸四角形 11"/>
          <p:cNvSpPr/>
          <p:nvPr/>
        </p:nvSpPr>
        <p:spPr>
          <a:xfrm>
            <a:off x="5652123" y="2746610"/>
            <a:ext cx="1839759" cy="1290497"/>
          </a:xfrm>
          <a:prstGeom prst="roundRect">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5899059" y="3215257"/>
            <a:ext cx="1319692" cy="369332"/>
          </a:xfrm>
          <a:prstGeom prst="rect">
            <a:avLst/>
          </a:prstGeom>
          <a:noFill/>
        </p:spPr>
        <p:txBody>
          <a:bodyPr wrap="square" rtlCol="0">
            <a:spAutoFit/>
          </a:bodyPr>
          <a:lstStyle/>
          <a:p>
            <a:pPr algn="ctr"/>
            <a:r>
              <a:rPr lang="en-US" altLang="ja-JP" dirty="0">
                <a:latin typeface="Arial" panose="020B0604020202020204" pitchFamily="34" charset="0"/>
                <a:cs typeface="Arial" panose="020B0604020202020204" pitchFamily="34" charset="0"/>
              </a:rPr>
              <a:t>electrolyte</a:t>
            </a:r>
            <a:endParaRPr lang="ja-JP" altLang="en-US" dirty="0">
              <a:latin typeface="Arial" panose="020B0604020202020204" pitchFamily="34" charset="0"/>
              <a:cs typeface="Arial" panose="020B0604020202020204" pitchFamily="34" charset="0"/>
            </a:endParaRPr>
          </a:p>
        </p:txBody>
      </p:sp>
      <p:sp>
        <p:nvSpPr>
          <p:cNvPr id="14" name="テキスト ボックス 13"/>
          <p:cNvSpPr txBox="1"/>
          <p:nvPr/>
        </p:nvSpPr>
        <p:spPr>
          <a:xfrm>
            <a:off x="359343" y="1224462"/>
            <a:ext cx="8425319" cy="923330"/>
          </a:xfrm>
          <a:prstGeom prst="rect">
            <a:avLst/>
          </a:prstGeom>
          <a:noFill/>
        </p:spPr>
        <p:txBody>
          <a:bodyPr wrap="square" rtlCol="0">
            <a:spAutoFit/>
          </a:bodyPr>
          <a:lstStyle/>
          <a:p>
            <a:pPr algn="just"/>
            <a:r>
              <a:rPr lang="en-US" altLang="ja-JP" dirty="0">
                <a:latin typeface="Arial" panose="020B0604020202020204" pitchFamily="34" charset="0"/>
                <a:cs typeface="Arial" panose="020B0604020202020204" pitchFamily="34" charset="0"/>
              </a:rPr>
              <a:t>Considering the electrochemical cell composed of two parallel electrodes and electrolyte, the induced charges on the electrodes are </a:t>
            </a:r>
            <a:r>
              <a:rPr lang="en-US" altLang="ja-JP" dirty="0" smtClean="0">
                <a:latin typeface="Arial" panose="020B0604020202020204" pitchFamily="34" charset="0"/>
                <a:cs typeface="Arial" panose="020B0604020202020204" pitchFamily="34" charset="0"/>
              </a:rPr>
              <a:t>theoretically obtained </a:t>
            </a:r>
            <a:r>
              <a:rPr lang="en-US" altLang="ja-JP" u="sng" dirty="0" smtClean="0">
                <a:latin typeface="Arial" panose="020B0604020202020204" pitchFamily="34" charset="0"/>
                <a:cs typeface="Arial" panose="020B0604020202020204" pitchFamily="34" charset="0"/>
              </a:rPr>
              <a:t>without SCF procedure</a:t>
            </a:r>
            <a:r>
              <a:rPr lang="en-US" altLang="ja-JP" dirty="0" smtClean="0">
                <a:latin typeface="Arial" panose="020B0604020202020204" pitchFamily="34" charset="0"/>
                <a:cs typeface="Arial" panose="020B0604020202020204" pitchFamily="34" charset="0"/>
              </a:rPr>
              <a:t>.</a:t>
            </a:r>
            <a:endParaRPr lang="ja-JP" altLang="en-US" dirty="0">
              <a:latin typeface="Arial" panose="020B0604020202020204" pitchFamily="34" charset="0"/>
              <a:cs typeface="Arial" panose="020B0604020202020204" pitchFamily="34" charset="0"/>
            </a:endParaRPr>
          </a:p>
        </p:txBody>
      </p:sp>
      <p:graphicFrame>
        <p:nvGraphicFramePr>
          <p:cNvPr id="15" name="オブジェクト 14"/>
          <p:cNvGraphicFramePr>
            <a:graphicFrameLocks noChangeAspect="1"/>
          </p:cNvGraphicFramePr>
          <p:nvPr>
            <p:extLst/>
          </p:nvPr>
        </p:nvGraphicFramePr>
        <p:xfrm>
          <a:off x="448410" y="2211253"/>
          <a:ext cx="2103323" cy="732029"/>
        </p:xfrm>
        <a:graphic>
          <a:graphicData uri="http://schemas.openxmlformats.org/presentationml/2006/ole">
            <mc:AlternateContent xmlns:mc="http://schemas.openxmlformats.org/markup-compatibility/2006">
              <mc:Choice xmlns:v="urn:schemas-microsoft-com:vml" Requires="v">
                <p:oleObj spid="_x0000_s22766" name="Equation" r:id="rId5" imgW="1269720" imgH="444240" progId="Equation.DSMT4">
                  <p:embed/>
                </p:oleObj>
              </mc:Choice>
              <mc:Fallback>
                <p:oleObj name="Equation" r:id="rId5" imgW="1269720" imgH="444240" progId="Equation.DSMT4">
                  <p:embed/>
                  <p:pic>
                    <p:nvPicPr>
                      <p:cNvPr id="0" name=""/>
                      <p:cNvPicPr/>
                      <p:nvPr/>
                    </p:nvPicPr>
                    <p:blipFill>
                      <a:blip r:embed="rId6"/>
                      <a:stretch>
                        <a:fillRect/>
                      </a:stretch>
                    </p:blipFill>
                    <p:spPr>
                      <a:xfrm>
                        <a:off x="448410" y="2211253"/>
                        <a:ext cx="2103323" cy="732029"/>
                      </a:xfrm>
                      <a:prstGeom prst="rect">
                        <a:avLst/>
                      </a:prstGeom>
                    </p:spPr>
                  </p:pic>
                </p:oleObj>
              </mc:Fallback>
            </mc:AlternateContent>
          </a:graphicData>
        </a:graphic>
      </p:graphicFrame>
      <p:sp>
        <p:nvSpPr>
          <p:cNvPr id="16" name="テキスト ボックス 15"/>
          <p:cNvSpPr txBox="1"/>
          <p:nvPr/>
        </p:nvSpPr>
        <p:spPr>
          <a:xfrm>
            <a:off x="4978909" y="4015357"/>
            <a:ext cx="864096" cy="369332"/>
          </a:xfrm>
          <a:prstGeom prst="rect">
            <a:avLst/>
          </a:prstGeom>
          <a:noFill/>
        </p:spPr>
        <p:txBody>
          <a:bodyPr wrap="square" rtlCol="0">
            <a:spAutoFit/>
          </a:bodyPr>
          <a:lstStyle/>
          <a:p>
            <a:pPr algn="ctr"/>
            <a:r>
              <a:rPr lang="en-US" altLang="ja-JP" i="1" dirty="0" err="1">
                <a:latin typeface="Arial" panose="020B0604020202020204" pitchFamily="34" charset="0"/>
                <a:cs typeface="Arial" panose="020B0604020202020204" pitchFamily="34" charset="0"/>
              </a:rPr>
              <a:t>q</a:t>
            </a:r>
            <a:r>
              <a:rPr lang="en-US" altLang="ja-JP" baseline="-25000" dirty="0" err="1">
                <a:latin typeface="Arial" panose="020B0604020202020204" pitchFamily="34" charset="0"/>
                <a:cs typeface="Arial" panose="020B0604020202020204" pitchFamily="34" charset="0"/>
              </a:rPr>
              <a:t>LE</a:t>
            </a:r>
            <a:endParaRPr lang="ja-JP" altLang="en-US" baseline="-25000" dirty="0">
              <a:latin typeface="Arial" panose="020B0604020202020204" pitchFamily="34" charset="0"/>
              <a:cs typeface="Arial" panose="020B0604020202020204" pitchFamily="34" charset="0"/>
            </a:endParaRPr>
          </a:p>
        </p:txBody>
      </p:sp>
      <p:sp>
        <p:nvSpPr>
          <p:cNvPr id="17" name="テキスト ボックス 16"/>
          <p:cNvSpPr txBox="1"/>
          <p:nvPr/>
        </p:nvSpPr>
        <p:spPr>
          <a:xfrm>
            <a:off x="7336607" y="4014676"/>
            <a:ext cx="864096" cy="369332"/>
          </a:xfrm>
          <a:prstGeom prst="rect">
            <a:avLst/>
          </a:prstGeom>
          <a:noFill/>
        </p:spPr>
        <p:txBody>
          <a:bodyPr wrap="square" rtlCol="0">
            <a:spAutoFit/>
          </a:bodyPr>
          <a:lstStyle/>
          <a:p>
            <a:pPr algn="ctr"/>
            <a:r>
              <a:rPr lang="en-US" altLang="ja-JP" i="1" dirty="0" err="1">
                <a:latin typeface="Arial" panose="020B0604020202020204" pitchFamily="34" charset="0"/>
                <a:cs typeface="Arial" panose="020B0604020202020204" pitchFamily="34" charset="0"/>
              </a:rPr>
              <a:t>q</a:t>
            </a:r>
            <a:r>
              <a:rPr lang="en-US" altLang="ja-JP" baseline="-25000" dirty="0" err="1">
                <a:latin typeface="Arial" panose="020B0604020202020204" pitchFamily="34" charset="0"/>
                <a:cs typeface="Arial" panose="020B0604020202020204" pitchFamily="34" charset="0"/>
              </a:rPr>
              <a:t>RE</a:t>
            </a:r>
            <a:endParaRPr lang="ja-JP" altLang="en-US" baseline="-25000" dirty="0">
              <a:latin typeface="Arial" panose="020B0604020202020204" pitchFamily="34" charset="0"/>
              <a:cs typeface="Arial" panose="020B0604020202020204" pitchFamily="34" charset="0"/>
            </a:endParaRPr>
          </a:p>
        </p:txBody>
      </p:sp>
      <p:cxnSp>
        <p:nvCxnSpPr>
          <p:cNvPr id="18" name="直線矢印コネクタ 17"/>
          <p:cNvCxnSpPr/>
          <p:nvPr/>
        </p:nvCxnSpPr>
        <p:spPr>
          <a:xfrm flipV="1">
            <a:off x="4878879" y="3764975"/>
            <a:ext cx="916821" cy="168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9" name="オブジェクト 18"/>
          <p:cNvGraphicFramePr>
            <a:graphicFrameLocks noChangeAspect="1"/>
          </p:cNvGraphicFramePr>
          <p:nvPr>
            <p:extLst/>
          </p:nvPr>
        </p:nvGraphicFramePr>
        <p:xfrm>
          <a:off x="4622366" y="3805194"/>
          <a:ext cx="224123" cy="287299"/>
        </p:xfrm>
        <a:graphic>
          <a:graphicData uri="http://schemas.openxmlformats.org/presentationml/2006/ole">
            <mc:AlternateContent xmlns:mc="http://schemas.openxmlformats.org/markup-compatibility/2006">
              <mc:Choice xmlns:v="urn:schemas-microsoft-com:vml" Requires="v">
                <p:oleObj spid="_x0000_s22767"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4622366" y="3805194"/>
                        <a:ext cx="224123" cy="287299"/>
                      </a:xfrm>
                      <a:prstGeom prst="rect">
                        <a:avLst/>
                      </a:prstGeom>
                    </p:spPr>
                  </p:pic>
                </p:oleObj>
              </mc:Fallback>
            </mc:AlternateContent>
          </a:graphicData>
        </a:graphic>
      </p:graphicFrame>
      <p:sp>
        <p:nvSpPr>
          <p:cNvPr id="20" name="円/楕円 19"/>
          <p:cNvSpPr/>
          <p:nvPr/>
        </p:nvSpPr>
        <p:spPr>
          <a:xfrm>
            <a:off x="5861090" y="369719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cxnSp>
        <p:nvCxnSpPr>
          <p:cNvPr id="24" name="直線矢印コネクタ 23"/>
          <p:cNvCxnSpPr/>
          <p:nvPr/>
        </p:nvCxnSpPr>
        <p:spPr>
          <a:xfrm>
            <a:off x="5652123" y="2492135"/>
            <a:ext cx="1874605"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987075" y="2172567"/>
            <a:ext cx="1269325" cy="307777"/>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Distance: </a:t>
            </a:r>
            <a:r>
              <a:rPr lang="en-US" altLang="ja-JP" sz="1400" i="1" dirty="0">
                <a:latin typeface="Arial" panose="020B0604020202020204" pitchFamily="34" charset="0"/>
                <a:cs typeface="Arial" panose="020B0604020202020204" pitchFamily="34" charset="0"/>
              </a:rPr>
              <a:t>D</a:t>
            </a:r>
            <a:endParaRPr lang="ja-JP" altLang="en-US" sz="1400" i="1" dirty="0">
              <a:latin typeface="Arial" panose="020B0604020202020204" pitchFamily="34" charset="0"/>
              <a:cs typeface="Arial" panose="020B0604020202020204" pitchFamily="34" charset="0"/>
            </a:endParaRPr>
          </a:p>
        </p:txBody>
      </p:sp>
      <p:graphicFrame>
        <p:nvGraphicFramePr>
          <p:cNvPr id="26" name="オブジェクト 25"/>
          <p:cNvGraphicFramePr>
            <a:graphicFrameLocks noChangeAspect="1"/>
          </p:cNvGraphicFramePr>
          <p:nvPr>
            <p:extLst/>
          </p:nvPr>
        </p:nvGraphicFramePr>
        <p:xfrm>
          <a:off x="448411" y="3066507"/>
          <a:ext cx="2755900" cy="795337"/>
        </p:xfrm>
        <a:graphic>
          <a:graphicData uri="http://schemas.openxmlformats.org/presentationml/2006/ole">
            <mc:AlternateContent xmlns:mc="http://schemas.openxmlformats.org/markup-compatibility/2006">
              <mc:Choice xmlns:v="urn:schemas-microsoft-com:vml" Requires="v">
                <p:oleObj spid="_x0000_s22768" name="Equation" r:id="rId9" imgW="1663560" imgH="482400" progId="Equation.DSMT4">
                  <p:embed/>
                </p:oleObj>
              </mc:Choice>
              <mc:Fallback>
                <p:oleObj name="Equation" r:id="rId9" imgW="1663560" imgH="482400" progId="Equation.DSMT4">
                  <p:embed/>
                  <p:pic>
                    <p:nvPicPr>
                      <p:cNvPr id="0" name=""/>
                      <p:cNvPicPr/>
                      <p:nvPr/>
                    </p:nvPicPr>
                    <p:blipFill>
                      <a:blip r:embed="rId10"/>
                      <a:stretch>
                        <a:fillRect/>
                      </a:stretch>
                    </p:blipFill>
                    <p:spPr>
                      <a:xfrm>
                        <a:off x="448411" y="3066507"/>
                        <a:ext cx="2755900" cy="795337"/>
                      </a:xfrm>
                      <a:prstGeom prst="rect">
                        <a:avLst/>
                      </a:prstGeom>
                    </p:spPr>
                  </p:pic>
                </p:oleObj>
              </mc:Fallback>
            </mc:AlternateContent>
          </a:graphicData>
        </a:graphic>
      </p:graphicFrame>
      <p:graphicFrame>
        <p:nvGraphicFramePr>
          <p:cNvPr id="27" name="オブジェクト 26"/>
          <p:cNvGraphicFramePr>
            <a:graphicFrameLocks noChangeAspect="1"/>
          </p:cNvGraphicFramePr>
          <p:nvPr>
            <p:extLst/>
          </p:nvPr>
        </p:nvGraphicFramePr>
        <p:xfrm>
          <a:off x="448411" y="4037105"/>
          <a:ext cx="1315575" cy="627428"/>
        </p:xfrm>
        <a:graphic>
          <a:graphicData uri="http://schemas.openxmlformats.org/presentationml/2006/ole">
            <mc:AlternateContent xmlns:mc="http://schemas.openxmlformats.org/markup-compatibility/2006">
              <mc:Choice xmlns:v="urn:schemas-microsoft-com:vml" Requires="v">
                <p:oleObj spid="_x0000_s22769" name="Equation" r:id="rId11" imgW="825480" imgH="393480" progId="Equation.DSMT4">
                  <p:embed/>
                </p:oleObj>
              </mc:Choice>
              <mc:Fallback>
                <p:oleObj name="Equation" r:id="rId11" imgW="825480" imgH="393480" progId="Equation.DSMT4">
                  <p:embed/>
                  <p:pic>
                    <p:nvPicPr>
                      <p:cNvPr id="0" name=""/>
                      <p:cNvPicPr/>
                      <p:nvPr/>
                    </p:nvPicPr>
                    <p:blipFill>
                      <a:blip r:embed="rId12"/>
                      <a:stretch>
                        <a:fillRect/>
                      </a:stretch>
                    </p:blipFill>
                    <p:spPr>
                      <a:xfrm>
                        <a:off x="448411" y="4037105"/>
                        <a:ext cx="1315575" cy="627428"/>
                      </a:xfrm>
                      <a:prstGeom prst="rect">
                        <a:avLst/>
                      </a:prstGeom>
                    </p:spPr>
                  </p:pic>
                </p:oleObj>
              </mc:Fallback>
            </mc:AlternateContent>
          </a:graphicData>
        </a:graphic>
      </p:graphicFrame>
      <p:sp>
        <p:nvSpPr>
          <p:cNvPr id="28" name="正方形/長方形 27"/>
          <p:cNvSpPr/>
          <p:nvPr/>
        </p:nvSpPr>
        <p:spPr>
          <a:xfrm>
            <a:off x="448414" y="4839795"/>
            <a:ext cx="4968577" cy="600164"/>
          </a:xfrm>
          <a:prstGeom prst="rect">
            <a:avLst/>
          </a:prstGeom>
        </p:spPr>
        <p:txBody>
          <a:bodyPr wrap="square">
            <a:spAutoFit/>
          </a:bodyPr>
          <a:lstStyle/>
          <a:p>
            <a:r>
              <a:rPr lang="en-US" altLang="ja-JP" sz="1400" i="1" dirty="0">
                <a:latin typeface="Arial" panose="020B0604020202020204" pitchFamily="34" charset="0"/>
                <a:cs typeface="Arial" panose="020B0604020202020204" pitchFamily="34" charset="0"/>
              </a:rPr>
              <a:t>A</a:t>
            </a:r>
            <a:r>
              <a:rPr lang="en-US" altLang="ja-JP" sz="1400" dirty="0">
                <a:latin typeface="Arial" panose="020B0604020202020204" pitchFamily="34" charset="0"/>
                <a:cs typeface="Arial" panose="020B0604020202020204" pitchFamily="34" charset="0"/>
              </a:rPr>
              <a:t>: surface area of electrode</a:t>
            </a:r>
          </a:p>
          <a:p>
            <a:pPr>
              <a:spcBef>
                <a:spcPts val="600"/>
              </a:spcBef>
            </a:pPr>
            <a:r>
              <a:rPr lang="en-US" altLang="ja-JP" sz="1400" dirty="0">
                <a:latin typeface="Arial" panose="020B0604020202020204" pitchFamily="34" charset="0"/>
                <a:cs typeface="Arial" panose="020B0604020202020204" pitchFamily="34" charset="0"/>
              </a:rPr>
              <a:t>ΔV</a:t>
            </a:r>
            <a:r>
              <a:rPr lang="en-US" altLang="ja-JP" sz="1400" dirty="0"/>
              <a:t>: </a:t>
            </a:r>
            <a:r>
              <a:rPr lang="en-US" altLang="ja-JP" sz="1400" dirty="0">
                <a:latin typeface="Arial" panose="020B0604020202020204" pitchFamily="34" charset="0"/>
                <a:cs typeface="Arial" panose="020B0604020202020204" pitchFamily="34" charset="0"/>
              </a:rPr>
              <a:t>electric potential difference between anode and cathode</a:t>
            </a:r>
            <a:endParaRPr lang="ja-JP" altLang="en-US" sz="1400" dirty="0"/>
          </a:p>
        </p:txBody>
      </p:sp>
      <p:cxnSp>
        <p:nvCxnSpPr>
          <p:cNvPr id="29" name="直線矢印コネクタ 28"/>
          <p:cNvCxnSpPr/>
          <p:nvPr/>
        </p:nvCxnSpPr>
        <p:spPr>
          <a:xfrm>
            <a:off x="5173149" y="4647676"/>
            <a:ext cx="3047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458638" y="4496486"/>
            <a:ext cx="3685361" cy="307777"/>
          </a:xfrm>
          <a:prstGeom prst="rect">
            <a:avLst/>
          </a:prstGeom>
          <a:noFill/>
        </p:spPr>
        <p:txBody>
          <a:bodyPr wrap="square" rtlCol="0">
            <a:spAutoFit/>
          </a:bodyPr>
          <a:lstStyle/>
          <a:p>
            <a:r>
              <a:rPr lang="en-US" altLang="ja-JP" sz="1400" i="1" dirty="0">
                <a:latin typeface="Arial" panose="020B0604020202020204" pitchFamily="34" charset="0"/>
                <a:cs typeface="Arial" panose="020B0604020202020204" pitchFamily="34" charset="0"/>
              </a:rPr>
              <a:t>z</a:t>
            </a:r>
            <a:r>
              <a:rPr lang="en-US" altLang="ja-JP" sz="1400" dirty="0">
                <a:latin typeface="Arial" panose="020B0604020202020204" pitchFamily="34" charset="0"/>
                <a:cs typeface="Arial" panose="020B0604020202020204" pitchFamily="34" charset="0"/>
              </a:rPr>
              <a:t> axis considering non-periodic</a:t>
            </a:r>
            <a:endParaRPr lang="ja-JP" altLang="en-US" sz="1400" dirty="0">
              <a:latin typeface="Arial" panose="020B0604020202020204" pitchFamily="34" charset="0"/>
              <a:cs typeface="Arial" panose="020B0604020202020204" pitchFamily="34" charset="0"/>
            </a:endParaRPr>
          </a:p>
        </p:txBody>
      </p:sp>
      <p:sp>
        <p:nvSpPr>
          <p:cNvPr id="31" name="正方形/長方形 30"/>
          <p:cNvSpPr/>
          <p:nvPr/>
        </p:nvSpPr>
        <p:spPr>
          <a:xfrm>
            <a:off x="432226" y="6152429"/>
            <a:ext cx="8279547" cy="369332"/>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The present calculation cost is similar to that of the standard MD simulation.</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2" name="テキスト ボックス 1"/>
          <p:cNvSpPr txBox="1"/>
          <p:nvPr/>
        </p:nvSpPr>
        <p:spPr>
          <a:xfrm>
            <a:off x="5349500" y="4775967"/>
            <a:ext cx="2641754" cy="338554"/>
          </a:xfrm>
          <a:prstGeom prst="rect">
            <a:avLst/>
          </a:prstGeom>
          <a:noFill/>
        </p:spPr>
        <p:txBody>
          <a:bodyPr wrap="square" rtlCol="0">
            <a:spAutoFit/>
          </a:bodyPr>
          <a:lstStyle/>
          <a:p>
            <a:pPr algn="ctr"/>
            <a:r>
              <a:rPr kumimoji="1" lang="en-US" altLang="ja-JP" sz="1600" dirty="0" smtClean="0">
                <a:latin typeface="Arial" panose="020B0604020202020204" pitchFamily="34" charset="0"/>
                <a:cs typeface="Arial" panose="020B0604020202020204" pitchFamily="34" charset="0"/>
              </a:rPr>
              <a:t>(</a:t>
            </a:r>
            <a:r>
              <a:rPr kumimoji="1" lang="en-US" altLang="ja-JP" sz="1600" dirty="0" smtClean="0">
                <a:solidFill>
                  <a:srgbClr val="0070C0"/>
                </a:solidFill>
                <a:latin typeface="Arial" panose="020B0604020202020204" pitchFamily="34" charset="0"/>
                <a:cs typeface="Arial" panose="020B0604020202020204" pitchFamily="34" charset="0"/>
              </a:rPr>
              <a:t>EW3DC method</a:t>
            </a:r>
            <a:r>
              <a:rPr kumimoji="1" lang="en-US" altLang="ja-JP" sz="1600" dirty="0" smtClean="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sp>
        <p:nvSpPr>
          <p:cNvPr id="32" name="スライド番号プレースホルダー 3"/>
          <p:cNvSpPr>
            <a:spLocks noGrp="1"/>
          </p:cNvSpPr>
          <p:nvPr>
            <p:ph type="sldNum" sz="quarter" idx="12"/>
          </p:nvPr>
        </p:nvSpPr>
        <p:spPr>
          <a:xfrm>
            <a:off x="7010400" y="6492875"/>
            <a:ext cx="2133600" cy="365125"/>
          </a:xfrm>
        </p:spPr>
        <p:txBody>
          <a:bodyPr/>
          <a:lstStyle/>
          <a:p>
            <a:r>
              <a:rPr lang="en-US" altLang="ja-JP" dirty="0">
                <a:solidFill>
                  <a:schemeClr val="tx1"/>
                </a:solidFill>
                <a:latin typeface="Arial" panose="020B0604020202020204" pitchFamily="34" charset="0"/>
                <a:cs typeface="Arial" panose="020B0604020202020204" pitchFamily="34" charset="0"/>
              </a:rPr>
              <a:t>3</a:t>
            </a:r>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5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pPr>
              <a:defRPr/>
            </a:pPr>
            <a:fld id="{204770B7-FBAB-46D2-8AA6-743122B5560E}" type="slidenum">
              <a:rPr lang="en-US" altLang="ja-JP" sz="1400" smtClean="0">
                <a:solidFill>
                  <a:schemeClr val="tx1"/>
                </a:solidFill>
              </a:rPr>
              <a:pPr>
                <a:defRPr/>
              </a:pPr>
              <a:t>4</a:t>
            </a:fld>
            <a:endParaRPr lang="en-US" altLang="ja-JP" sz="1400">
              <a:solidFill>
                <a:schemeClr val="tx1"/>
              </a:solidFill>
            </a:endParaRPr>
          </a:p>
        </p:txBody>
      </p:sp>
      <p:pic>
        <p:nvPicPr>
          <p:cNvPr id="5" name="図 4"/>
          <p:cNvPicPr>
            <a:picLocks noChangeAspect="1"/>
          </p:cNvPicPr>
          <p:nvPr/>
        </p:nvPicPr>
        <p:blipFill>
          <a:blip r:embed="rId3"/>
          <a:stretch>
            <a:fillRect/>
          </a:stretch>
        </p:blipFill>
        <p:spPr>
          <a:xfrm>
            <a:off x="1042344" y="2456761"/>
            <a:ext cx="7776864" cy="2265056"/>
          </a:xfrm>
          <a:prstGeom prst="rect">
            <a:avLst/>
          </a:prstGeom>
        </p:spPr>
      </p:pic>
      <p:cxnSp>
        <p:nvCxnSpPr>
          <p:cNvPr id="6" name="直線コネクタ 5"/>
          <p:cNvCxnSpPr/>
          <p:nvPr/>
        </p:nvCxnSpPr>
        <p:spPr>
          <a:xfrm>
            <a:off x="2613944" y="2456761"/>
            <a:ext cx="4752528" cy="0"/>
          </a:xfrm>
          <a:prstGeom prst="line">
            <a:avLst/>
          </a:prstGeom>
          <a:ln w="1270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539398" y="2360260"/>
            <a:ext cx="122171" cy="22741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254166" y="2087640"/>
            <a:ext cx="1368152" cy="369332"/>
          </a:xfrm>
          <a:prstGeom prst="rect">
            <a:avLst/>
          </a:prstGeom>
          <a:noFill/>
        </p:spPr>
        <p:txBody>
          <a:bodyPr wrap="square" rtlCol="0">
            <a:spAutoFit/>
          </a:bodyPr>
          <a:lstStyle/>
          <a:p>
            <a:pPr algn="ctr"/>
            <a:r>
              <a:rPr kumimoji="1" lang="en-US" altLang="ja-JP" dirty="0" smtClean="0">
                <a:latin typeface="Arial" panose="020B0604020202020204" pitchFamily="34" charset="0"/>
                <a:cs typeface="Arial" panose="020B0604020202020204" pitchFamily="34" charset="0"/>
              </a:rPr>
              <a:t>128.2 Å</a:t>
            </a:r>
            <a:endParaRPr kumimoji="1" lang="ja-JP" altLang="en-US" dirty="0">
              <a:latin typeface="Arial" panose="020B0604020202020204" pitchFamily="34" charset="0"/>
              <a:cs typeface="Arial" panose="020B0604020202020204" pitchFamily="34" charset="0"/>
            </a:endParaRPr>
          </a:p>
        </p:txBody>
      </p:sp>
      <p:sp>
        <p:nvSpPr>
          <p:cNvPr id="10" name="テキスト ボックス 9"/>
          <p:cNvSpPr txBox="1"/>
          <p:nvPr/>
        </p:nvSpPr>
        <p:spPr>
          <a:xfrm>
            <a:off x="7327110" y="2184913"/>
            <a:ext cx="1278637" cy="369332"/>
          </a:xfrm>
          <a:prstGeom prst="rect">
            <a:avLst/>
          </a:prstGeom>
          <a:noFill/>
        </p:spPr>
        <p:txBody>
          <a:bodyPr wrap="square" rtlCol="0">
            <a:spAutoFit/>
          </a:bodyPr>
          <a:lstStyle/>
          <a:p>
            <a:pPr algn="ctr"/>
            <a:r>
              <a:rPr lang="en-US" altLang="ja-JP" u="sng" dirty="0" smtClean="0">
                <a:latin typeface="Arial" panose="020B0604020202020204" pitchFamily="34" charset="0"/>
                <a:cs typeface="Arial" panose="020B0604020202020204" pitchFamily="34" charset="0"/>
              </a:rPr>
              <a:t>Anode</a:t>
            </a:r>
            <a:endParaRPr kumimoji="1" lang="ja-JP" altLang="en-US" u="sng" dirty="0">
              <a:latin typeface="Arial" panose="020B0604020202020204" pitchFamily="34" charset="0"/>
              <a:cs typeface="Arial" panose="020B0604020202020204" pitchFamily="34" charset="0"/>
            </a:endParaRPr>
          </a:p>
        </p:txBody>
      </p:sp>
      <p:sp>
        <p:nvSpPr>
          <p:cNvPr id="11" name="テキスト ボックス 10"/>
          <p:cNvSpPr txBox="1"/>
          <p:nvPr/>
        </p:nvSpPr>
        <p:spPr>
          <a:xfrm>
            <a:off x="1279703" y="2181806"/>
            <a:ext cx="1278637" cy="369332"/>
          </a:xfrm>
          <a:prstGeom prst="rect">
            <a:avLst/>
          </a:prstGeom>
          <a:noFill/>
        </p:spPr>
        <p:txBody>
          <a:bodyPr wrap="square" rtlCol="0">
            <a:spAutoFit/>
          </a:bodyPr>
          <a:lstStyle/>
          <a:p>
            <a:pPr algn="ctr"/>
            <a:r>
              <a:rPr lang="en-US" altLang="ja-JP" u="sng" dirty="0" smtClean="0">
                <a:latin typeface="Arial" panose="020B0604020202020204" pitchFamily="34" charset="0"/>
                <a:cs typeface="Arial" panose="020B0604020202020204" pitchFamily="34" charset="0"/>
              </a:rPr>
              <a:t>Cathode</a:t>
            </a:r>
            <a:endParaRPr kumimoji="1" lang="ja-JP" altLang="en-US" u="sng" dirty="0">
              <a:latin typeface="Arial" panose="020B0604020202020204" pitchFamily="34" charset="0"/>
              <a:cs typeface="Arial" panose="020B0604020202020204" pitchFamily="34" charset="0"/>
            </a:endParaRPr>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65" y="4464216"/>
            <a:ext cx="647033" cy="518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100959" y="4496138"/>
            <a:ext cx="265401" cy="369324"/>
          </a:xfrm>
          <a:prstGeom prst="rect">
            <a:avLst/>
          </a:prstGeom>
          <a:noFill/>
        </p:spPr>
        <p:txBody>
          <a:bodyPr wrap="square" lIns="91431" tIns="45716" rIns="91431" bIns="45716" rtlCol="0">
            <a:spAutoFit/>
          </a:bodyPr>
          <a:lstStyle/>
          <a:p>
            <a:pPr defTabSz="914400"/>
            <a:r>
              <a:rPr lang="en-US" altLang="ja-JP" i="1" dirty="0" smtClean="0">
                <a:solidFill>
                  <a:srgbClr val="000000"/>
                </a:solidFill>
                <a:latin typeface="Arial" panose="020B0604020202020204" pitchFamily="34" charset="0"/>
                <a:cs typeface="Arial" panose="020B0604020202020204" pitchFamily="34" charset="0"/>
              </a:rPr>
              <a:t>y</a:t>
            </a:r>
            <a:endParaRPr lang="ja-JP" altLang="en-US" i="1" dirty="0">
              <a:solidFill>
                <a:srgbClr val="000000"/>
              </a:solidFill>
              <a:latin typeface="Arial" panose="020B0604020202020204" pitchFamily="34" charset="0"/>
              <a:cs typeface="Arial" panose="020B0604020202020204" pitchFamily="34" charset="0"/>
            </a:endParaRPr>
          </a:p>
        </p:txBody>
      </p:sp>
      <p:sp>
        <p:nvSpPr>
          <p:cNvPr id="16" name="テキスト ボックス 15"/>
          <p:cNvSpPr txBox="1"/>
          <p:nvPr/>
        </p:nvSpPr>
        <p:spPr>
          <a:xfrm>
            <a:off x="459497" y="4823338"/>
            <a:ext cx="265401" cy="369324"/>
          </a:xfrm>
          <a:prstGeom prst="rect">
            <a:avLst/>
          </a:prstGeom>
          <a:noFill/>
        </p:spPr>
        <p:txBody>
          <a:bodyPr wrap="square" lIns="91431" tIns="45716" rIns="91431" bIns="45716" rtlCol="0">
            <a:spAutoFit/>
          </a:bodyPr>
          <a:lstStyle/>
          <a:p>
            <a:pPr defTabSz="914400"/>
            <a:r>
              <a:rPr lang="en-US" altLang="ja-JP" i="1" dirty="0" smtClean="0">
                <a:solidFill>
                  <a:srgbClr val="000000"/>
                </a:solidFill>
                <a:latin typeface="Arial" panose="020B0604020202020204" pitchFamily="34" charset="0"/>
                <a:cs typeface="Arial" panose="020B0604020202020204" pitchFamily="34" charset="0"/>
              </a:rPr>
              <a:t>z</a:t>
            </a:r>
            <a:endParaRPr lang="ja-JP" altLang="en-US" i="1" dirty="0">
              <a:solidFill>
                <a:srgbClr val="000000"/>
              </a:solidFill>
              <a:latin typeface="Arial" panose="020B0604020202020204" pitchFamily="34" charset="0"/>
              <a:cs typeface="Arial" panose="020B0604020202020204" pitchFamily="34" charset="0"/>
            </a:endParaRPr>
          </a:p>
        </p:txBody>
      </p:sp>
      <p:sp>
        <p:nvSpPr>
          <p:cNvPr id="17" name="テキスト ボックス 16"/>
          <p:cNvSpPr txBox="1"/>
          <p:nvPr/>
        </p:nvSpPr>
        <p:spPr>
          <a:xfrm>
            <a:off x="462202" y="4296487"/>
            <a:ext cx="265401" cy="369324"/>
          </a:xfrm>
          <a:prstGeom prst="rect">
            <a:avLst/>
          </a:prstGeom>
          <a:noFill/>
          <a:ln>
            <a:noFill/>
          </a:ln>
        </p:spPr>
        <p:txBody>
          <a:bodyPr wrap="square" lIns="91431" tIns="45716" rIns="91431" bIns="45716" rtlCol="0">
            <a:spAutoFit/>
          </a:bodyPr>
          <a:lstStyle/>
          <a:p>
            <a:pPr defTabSz="914400"/>
            <a:r>
              <a:rPr lang="en-US" altLang="ja-JP" i="1" dirty="0">
                <a:solidFill>
                  <a:srgbClr val="000000"/>
                </a:solidFill>
                <a:latin typeface="Arial" panose="020B0604020202020204" pitchFamily="34" charset="0"/>
                <a:cs typeface="Arial" panose="020B0604020202020204" pitchFamily="34" charset="0"/>
              </a:rPr>
              <a:t>x</a:t>
            </a:r>
            <a:endParaRPr lang="ja-JP" altLang="en-US" i="1" dirty="0">
              <a:solidFill>
                <a:srgbClr val="000000"/>
              </a:solidFill>
              <a:latin typeface="Arial" panose="020B0604020202020204" pitchFamily="34" charset="0"/>
              <a:cs typeface="Arial" panose="020B0604020202020204" pitchFamily="34" charset="0"/>
            </a:endParaRPr>
          </a:p>
        </p:txBody>
      </p:sp>
      <p:cxnSp>
        <p:nvCxnSpPr>
          <p:cNvPr id="19" name="直線コネクタ 18"/>
          <p:cNvCxnSpPr/>
          <p:nvPr/>
        </p:nvCxnSpPr>
        <p:spPr>
          <a:xfrm>
            <a:off x="7450135" y="2331903"/>
            <a:ext cx="122171" cy="22741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366440" y="1579699"/>
            <a:ext cx="1314309" cy="307768"/>
          </a:xfrm>
          <a:prstGeom prst="rect">
            <a:avLst/>
          </a:prstGeom>
          <a:noFill/>
        </p:spPr>
        <p:txBody>
          <a:bodyPr wrap="square" lIns="91431" tIns="45716" rIns="91431" bIns="45716" rtlCol="0">
            <a:spAutoFit/>
          </a:bodyPr>
          <a:lstStyle/>
          <a:p>
            <a:pPr algn="ctr"/>
            <a:r>
              <a:rPr lang="en-US" altLang="ja-JP" sz="1400" dirty="0">
                <a:latin typeface="Arial" panose="020B0604020202020204" pitchFamily="34" charset="0"/>
                <a:cs typeface="Arial" panose="020B0604020202020204" pitchFamily="34" charset="0"/>
              </a:rPr>
              <a:t>PF</a:t>
            </a:r>
            <a:r>
              <a:rPr lang="en-US" altLang="ja-JP" sz="1400" baseline="-25000" dirty="0">
                <a:latin typeface="Arial" panose="020B0604020202020204" pitchFamily="34" charset="0"/>
                <a:cs typeface="Arial" panose="020B0604020202020204" pitchFamily="34" charset="0"/>
              </a:rPr>
              <a:t>6</a:t>
            </a:r>
            <a:r>
              <a:rPr lang="en-US" altLang="ja-JP" sz="1400" baseline="30000" dirty="0">
                <a:latin typeface="Arial" panose="020B0604020202020204" pitchFamily="34" charset="0"/>
                <a:cs typeface="Arial" panose="020B0604020202020204" pitchFamily="34" charset="0"/>
              </a:rPr>
              <a:t>-</a:t>
            </a:r>
            <a:endParaRPr lang="ja-JP" altLang="en-US" sz="1400" baseline="30000" dirty="0">
              <a:latin typeface="Arial" panose="020B0604020202020204" pitchFamily="34" charset="0"/>
              <a:cs typeface="Arial" panose="020B0604020202020204" pitchFamily="34" charset="0"/>
            </a:endParaRPr>
          </a:p>
        </p:txBody>
      </p:sp>
      <p:pic>
        <p:nvPicPr>
          <p:cNvPr id="23"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0328" y="1181104"/>
            <a:ext cx="377093" cy="41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3702140" y="1579699"/>
            <a:ext cx="1314309" cy="307768"/>
          </a:xfrm>
          <a:prstGeom prst="rect">
            <a:avLst/>
          </a:prstGeom>
          <a:noFill/>
        </p:spPr>
        <p:txBody>
          <a:bodyPr wrap="square" lIns="91431" tIns="45716" rIns="91431" bIns="45716" rtlCol="0">
            <a:spAutoFit/>
          </a:bodyPr>
          <a:lstStyle/>
          <a:p>
            <a:pPr algn="ctr"/>
            <a:r>
              <a:rPr lang="en-US" altLang="ja-JP" sz="1400" dirty="0" smtClean="0">
                <a:latin typeface="Arial" panose="020B0604020202020204" pitchFamily="34" charset="0"/>
                <a:cs typeface="Arial" panose="020B0604020202020204" pitchFamily="34" charset="0"/>
              </a:rPr>
              <a:t>Li</a:t>
            </a:r>
            <a:r>
              <a:rPr lang="en-US" altLang="ja-JP" sz="1400" baseline="30000" dirty="0" smtClean="0">
                <a:latin typeface="Arial" panose="020B0604020202020204" pitchFamily="34" charset="0"/>
                <a:cs typeface="Arial" panose="020B0604020202020204" pitchFamily="34" charset="0"/>
              </a:rPr>
              <a:t>+</a:t>
            </a:r>
            <a:endParaRPr lang="ja-JP" altLang="en-US" sz="1400" baseline="30000" dirty="0">
              <a:latin typeface="Arial" panose="020B0604020202020204" pitchFamily="34" charset="0"/>
              <a:cs typeface="Arial" panose="020B0604020202020204" pitchFamily="34" charset="0"/>
            </a:endParaRPr>
          </a:p>
        </p:txBody>
      </p:sp>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5177" y="1395093"/>
            <a:ext cx="111303" cy="11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5124" y="1097706"/>
            <a:ext cx="614031" cy="49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2802988" y="1575195"/>
            <a:ext cx="1802731" cy="307777"/>
          </a:xfrm>
          <a:prstGeom prst="rect">
            <a:avLst/>
          </a:prstGeom>
          <a:noFill/>
        </p:spPr>
        <p:txBody>
          <a:bodyPr wrap="square" rtlCol="0">
            <a:spAutoFit/>
          </a:bodyPr>
          <a:lstStyle/>
          <a:p>
            <a:pPr algn="ctr"/>
            <a:r>
              <a:rPr lang="en-US" altLang="ja-JP" sz="1400" dirty="0" smtClean="0">
                <a:latin typeface="Arial" panose="020B0604020202020204" pitchFamily="34" charset="0"/>
                <a:ea typeface="+mj-ea"/>
                <a:cs typeface="Arial" panose="020B0604020202020204" pitchFamily="34" charset="0"/>
              </a:rPr>
              <a:t>PC</a:t>
            </a:r>
            <a:endParaRPr kumimoji="1" lang="ja-JP" altLang="en-US" sz="1400" dirty="0">
              <a:latin typeface="Arial" panose="020B0604020202020204" pitchFamily="34" charset="0"/>
              <a:ea typeface="+mj-ea"/>
              <a:cs typeface="Arial" panose="020B0604020202020204" pitchFamily="34" charset="0"/>
            </a:endParaRPr>
          </a:p>
        </p:txBody>
      </p:sp>
      <p:sp>
        <p:nvSpPr>
          <p:cNvPr id="2" name="左中かっこ 1"/>
          <p:cNvSpPr/>
          <p:nvPr/>
        </p:nvSpPr>
        <p:spPr>
          <a:xfrm rot="16200000">
            <a:off x="4667087" y="2409041"/>
            <a:ext cx="299573" cy="474265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 name="テキスト ボックス 2"/>
          <p:cNvSpPr txBox="1"/>
          <p:nvPr/>
        </p:nvSpPr>
        <p:spPr>
          <a:xfrm>
            <a:off x="2877878" y="4971000"/>
            <a:ext cx="3894736" cy="369332"/>
          </a:xfrm>
          <a:prstGeom prst="rect">
            <a:avLst/>
          </a:prstGeom>
          <a:noFill/>
        </p:spPr>
        <p:txBody>
          <a:bodyPr wrap="square" rtlCol="0">
            <a:spAutoFit/>
          </a:bodyPr>
          <a:lstStyle/>
          <a:p>
            <a:pPr algn="ctr"/>
            <a:r>
              <a:rPr lang="en-US" altLang="ja-JP" dirty="0" smtClean="0">
                <a:latin typeface="Arial" panose="020B0604020202020204" pitchFamily="34" charset="0"/>
                <a:cs typeface="Arial" panose="020B0604020202020204" pitchFamily="34" charset="0"/>
              </a:rPr>
              <a:t>1.1 M</a:t>
            </a:r>
            <a:r>
              <a:rPr lang="ja-JP" altLang="en-US"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LiPF</a:t>
            </a:r>
            <a:r>
              <a:rPr lang="en-US" altLang="ja-JP" baseline="-25000" dirty="0" smtClean="0">
                <a:latin typeface="Arial" panose="020B0604020202020204" pitchFamily="34" charset="0"/>
                <a:cs typeface="Arial" panose="020B0604020202020204" pitchFamily="34" charset="0"/>
              </a:rPr>
              <a:t>6</a:t>
            </a:r>
            <a:r>
              <a:rPr lang="en-US" altLang="ja-JP" dirty="0" smtClean="0">
                <a:latin typeface="Arial" panose="020B0604020202020204" pitchFamily="34" charset="0"/>
                <a:cs typeface="Arial" panose="020B0604020202020204" pitchFamily="34" charset="0"/>
              </a:rPr>
              <a:t> PC-based electrolyte</a:t>
            </a:r>
            <a:endParaRPr kumimoji="1" lang="ja-JP" altLang="en-US" dirty="0">
              <a:latin typeface="Arial" panose="020B0604020202020204" pitchFamily="34" charset="0"/>
              <a:cs typeface="Arial" panose="020B0604020202020204" pitchFamily="34" charset="0"/>
            </a:endParaRPr>
          </a:p>
        </p:txBody>
      </p:sp>
      <p:sp>
        <p:nvSpPr>
          <p:cNvPr id="28" name="左中かっこ 27"/>
          <p:cNvSpPr/>
          <p:nvPr/>
        </p:nvSpPr>
        <p:spPr>
          <a:xfrm rot="16200000">
            <a:off x="7685395" y="4181179"/>
            <a:ext cx="291592" cy="118942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9" name="左中かっこ 28"/>
          <p:cNvSpPr/>
          <p:nvPr/>
        </p:nvSpPr>
        <p:spPr>
          <a:xfrm rot="16200000">
            <a:off x="1631063" y="4155481"/>
            <a:ext cx="297988" cy="123443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30" name="テキスト ボックス 29"/>
          <p:cNvSpPr txBox="1"/>
          <p:nvPr/>
        </p:nvSpPr>
        <p:spPr>
          <a:xfrm>
            <a:off x="1185302" y="4922298"/>
            <a:ext cx="1186818" cy="369332"/>
          </a:xfrm>
          <a:prstGeom prst="rect">
            <a:avLst/>
          </a:prstGeom>
          <a:noFill/>
        </p:spPr>
        <p:txBody>
          <a:bodyPr wrap="square" rtlCol="0">
            <a:spAutoFit/>
          </a:bodyPr>
          <a:lstStyle/>
          <a:p>
            <a:pPr algn="ctr"/>
            <a:r>
              <a:rPr lang="en-US" altLang="ja-JP" dirty="0" smtClean="0">
                <a:latin typeface="Arial" panose="020B0604020202020204" pitchFamily="34" charset="0"/>
                <a:cs typeface="Arial" panose="020B0604020202020204" pitchFamily="34" charset="0"/>
              </a:rPr>
              <a:t>Graphite</a:t>
            </a:r>
            <a:endParaRPr kumimoji="1" lang="ja-JP" altLang="en-US" dirty="0">
              <a:latin typeface="Arial" panose="020B0604020202020204" pitchFamily="34" charset="0"/>
              <a:cs typeface="Arial" panose="020B0604020202020204" pitchFamily="34" charset="0"/>
            </a:endParaRPr>
          </a:p>
        </p:txBody>
      </p:sp>
      <p:sp>
        <p:nvSpPr>
          <p:cNvPr id="31" name="テキスト ボックス 30"/>
          <p:cNvSpPr txBox="1"/>
          <p:nvPr/>
        </p:nvSpPr>
        <p:spPr>
          <a:xfrm>
            <a:off x="7052223" y="4930157"/>
            <a:ext cx="1553524" cy="369332"/>
          </a:xfrm>
          <a:prstGeom prst="rect">
            <a:avLst/>
          </a:prstGeom>
          <a:noFill/>
        </p:spPr>
        <p:txBody>
          <a:bodyPr wrap="square" rtlCol="0">
            <a:spAutoFit/>
          </a:bodyPr>
          <a:lstStyle/>
          <a:p>
            <a:pPr algn="ctr"/>
            <a:r>
              <a:rPr lang="en-US" altLang="ja-JP" dirty="0" smtClean="0">
                <a:latin typeface="Arial" panose="020B0604020202020204" pitchFamily="34" charset="0"/>
                <a:cs typeface="Arial" panose="020B0604020202020204" pitchFamily="34" charset="0"/>
              </a:rPr>
              <a:t>Graphite</a:t>
            </a:r>
            <a:endParaRPr kumimoji="1" lang="ja-JP" altLang="en-US" dirty="0">
              <a:latin typeface="Arial" panose="020B0604020202020204" pitchFamily="34" charset="0"/>
              <a:cs typeface="Arial" panose="020B0604020202020204" pitchFamily="34" charset="0"/>
            </a:endParaRPr>
          </a:p>
        </p:txBody>
      </p:sp>
      <p:sp>
        <p:nvSpPr>
          <p:cNvPr id="34" name="テキスト ボックス 33"/>
          <p:cNvSpPr txBox="1"/>
          <p:nvPr/>
        </p:nvSpPr>
        <p:spPr>
          <a:xfrm>
            <a:off x="365502" y="5579498"/>
            <a:ext cx="8400801" cy="923330"/>
          </a:xfrm>
          <a:prstGeom prst="rect">
            <a:avLst/>
          </a:prstGeom>
          <a:noFill/>
        </p:spPr>
        <p:txBody>
          <a:bodyPr wrap="square" rtlCol="0">
            <a:spAutoFit/>
          </a:bodyPr>
          <a:lstStyle/>
          <a:p>
            <a:pPr algn="just">
              <a:spcBef>
                <a:spcPts val="600"/>
              </a:spcBef>
            </a:pPr>
            <a:r>
              <a:rPr lang="en-US" altLang="ja-JP" dirty="0" smtClean="0">
                <a:latin typeface="Arial" pitchFamily="34" charset="0"/>
                <a:ea typeface="メイリオ" pitchFamily="50" charset="-128"/>
                <a:cs typeface="Arial" pitchFamily="34" charset="0"/>
              </a:rPr>
              <a:t>In the present simulations, the electrolyte was first equilibrated at 0 [V].   Then, by applying the electric voltage (4 [V]), the temporal change in the electrode charges were observed with the constant potential method.</a:t>
            </a:r>
            <a:endParaRPr lang="en-US" altLang="ja-JP" dirty="0">
              <a:latin typeface="Arial" pitchFamily="34" charset="0"/>
              <a:ea typeface="メイリオ" pitchFamily="50" charset="-128"/>
              <a:cs typeface="Arial" pitchFamily="34" charset="0"/>
            </a:endParaRPr>
          </a:p>
        </p:txBody>
      </p:sp>
      <p:pic>
        <p:nvPicPr>
          <p:cNvPr id="3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タイトル 1"/>
          <p:cNvSpPr>
            <a:spLocks noGrp="1"/>
          </p:cNvSpPr>
          <p:nvPr>
            <p:ph type="title"/>
          </p:nvPr>
        </p:nvSpPr>
        <p:spPr>
          <a:xfrm>
            <a:off x="152385" y="73558"/>
            <a:ext cx="8827036" cy="523639"/>
          </a:xfrm>
        </p:spPr>
        <p:txBody>
          <a:bodyPr>
            <a:normAutofit/>
          </a:bodyPr>
          <a:lstStyle/>
          <a:p>
            <a:r>
              <a:rPr lang="en-US" altLang="ja-JP" sz="24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Test System (Graphite </a:t>
            </a:r>
            <a:r>
              <a:rPr lang="en-US" altLang="ja-JP" sz="24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E</a:t>
            </a:r>
            <a:r>
              <a:rPr lang="en-US" altLang="ja-JP" sz="24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lectrode/PC-based </a:t>
            </a:r>
            <a:r>
              <a:rPr lang="en-US" altLang="ja-JP" sz="24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E</a:t>
            </a:r>
            <a:r>
              <a:rPr lang="en-US" altLang="ja-JP" sz="24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lectrolyte)</a:t>
            </a:r>
            <a:endParaRPr kumimoji="1" lang="ja-JP" altLang="en-US" sz="2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6" name="テキスト ボックス 35"/>
          <p:cNvSpPr txBox="1"/>
          <p:nvPr/>
        </p:nvSpPr>
        <p:spPr>
          <a:xfrm>
            <a:off x="5549150" y="1084667"/>
            <a:ext cx="1070893" cy="830989"/>
          </a:xfrm>
          <a:prstGeom prst="rect">
            <a:avLst/>
          </a:prstGeom>
          <a:noFill/>
        </p:spPr>
        <p:txBody>
          <a:bodyPr wrap="square" lIns="91431" tIns="45716" rIns="91431" bIns="45716" rtlCol="0">
            <a:spAutoFit/>
          </a:bodyPr>
          <a:lstStyle/>
          <a:p>
            <a:pPr algn="dist"/>
            <a:r>
              <a:rPr lang="en-US" altLang="ja-JP" sz="1600" dirty="0" smtClean="0">
                <a:solidFill>
                  <a:srgbClr val="000000"/>
                </a:solidFill>
                <a:latin typeface="Arial"/>
                <a:ea typeface="メイリオ" pitchFamily="50" charset="-128"/>
                <a:cs typeface="メイリオ" pitchFamily="50" charset="-128"/>
              </a:rPr>
              <a:t>PC:   850</a:t>
            </a:r>
          </a:p>
          <a:p>
            <a:pPr algn="dist"/>
            <a:r>
              <a:rPr lang="en-US" altLang="ja-JP" sz="1600" dirty="0" smtClean="0">
                <a:solidFill>
                  <a:srgbClr val="000000"/>
                </a:solidFill>
                <a:latin typeface="Arial"/>
                <a:ea typeface="メイリオ" pitchFamily="50" charset="-128"/>
                <a:cs typeface="メイリオ" pitchFamily="50" charset="-128"/>
              </a:rPr>
              <a:t>Li</a:t>
            </a:r>
            <a:r>
              <a:rPr lang="en-US" altLang="ja-JP" sz="1600" baseline="30000" dirty="0" smtClean="0">
                <a:solidFill>
                  <a:srgbClr val="000000"/>
                </a:solidFill>
                <a:latin typeface="Arial"/>
                <a:ea typeface="メイリオ" pitchFamily="50" charset="-128"/>
                <a:cs typeface="メイリオ" pitchFamily="50" charset="-128"/>
              </a:rPr>
              <a:t>+</a:t>
            </a:r>
            <a:r>
              <a:rPr lang="en-US" altLang="ja-JP" sz="1600" dirty="0" smtClean="0">
                <a:solidFill>
                  <a:srgbClr val="000000"/>
                </a:solidFill>
                <a:latin typeface="Arial"/>
                <a:ea typeface="メイリオ" pitchFamily="50" charset="-128"/>
                <a:cs typeface="メイリオ" pitchFamily="50" charset="-128"/>
              </a:rPr>
              <a:t>:   85</a:t>
            </a:r>
          </a:p>
          <a:p>
            <a:pPr algn="dist"/>
            <a:r>
              <a:rPr lang="en-US" altLang="ja-JP" sz="1600" dirty="0" smtClean="0">
                <a:solidFill>
                  <a:srgbClr val="000000"/>
                </a:solidFill>
                <a:latin typeface="Arial"/>
                <a:ea typeface="メイリオ" pitchFamily="50" charset="-128"/>
                <a:cs typeface="メイリオ" pitchFamily="50" charset="-128"/>
              </a:rPr>
              <a:t>PF</a:t>
            </a:r>
            <a:r>
              <a:rPr lang="en-US" altLang="ja-JP" sz="1600" baseline="-25000" dirty="0" smtClean="0">
                <a:solidFill>
                  <a:srgbClr val="000000"/>
                </a:solidFill>
                <a:latin typeface="Arial"/>
                <a:ea typeface="メイリオ" pitchFamily="50" charset="-128"/>
                <a:cs typeface="メイリオ" pitchFamily="50" charset="-128"/>
              </a:rPr>
              <a:t>6</a:t>
            </a:r>
            <a:r>
              <a:rPr lang="en-US" altLang="ja-JP" sz="1600" baseline="30000" dirty="0" smtClean="0">
                <a:solidFill>
                  <a:srgbClr val="000000"/>
                </a:solidFill>
                <a:latin typeface="Arial"/>
                <a:ea typeface="メイリオ" pitchFamily="50" charset="-128"/>
                <a:cs typeface="メイリオ" pitchFamily="50" charset="-128"/>
              </a:rPr>
              <a:t>-</a:t>
            </a:r>
            <a:r>
              <a:rPr lang="en-US" altLang="ja-JP" sz="1600" dirty="0" smtClean="0">
                <a:solidFill>
                  <a:srgbClr val="000000"/>
                </a:solidFill>
                <a:latin typeface="Arial"/>
                <a:ea typeface="メイリオ" pitchFamily="50" charset="-128"/>
                <a:cs typeface="メイリオ" pitchFamily="50" charset="-128"/>
              </a:rPr>
              <a:t>:  85</a:t>
            </a:r>
            <a:endParaRPr lang="ja-JP" altLang="en-US" sz="1600" dirty="0">
              <a:solidFill>
                <a:srgbClr val="000000"/>
              </a:solidFill>
              <a:latin typeface="Arial"/>
              <a:ea typeface="メイリオ" pitchFamily="50" charset="-128"/>
              <a:cs typeface="メイリオ" pitchFamily="50" charset="-128"/>
            </a:endParaRPr>
          </a:p>
        </p:txBody>
      </p:sp>
      <p:sp>
        <p:nvSpPr>
          <p:cNvPr id="12" name="テキスト ボックス 11"/>
          <p:cNvSpPr txBox="1"/>
          <p:nvPr/>
        </p:nvSpPr>
        <p:spPr>
          <a:xfrm>
            <a:off x="291030" y="1262030"/>
            <a:ext cx="2618892" cy="369332"/>
          </a:xfrm>
          <a:prstGeom prst="rect">
            <a:avLst/>
          </a:prstGeom>
          <a:noFill/>
        </p:spPr>
        <p:txBody>
          <a:bodyPr wrap="square" rtlCol="0">
            <a:spAutoFit/>
          </a:bodyPr>
          <a:lstStyle/>
          <a:p>
            <a:r>
              <a:rPr kumimoji="1" lang="en-US" altLang="ja-JP" u="sng" dirty="0" smtClean="0">
                <a:latin typeface="Arial" panose="020B0604020202020204" pitchFamily="34" charset="0"/>
                <a:cs typeface="Arial" panose="020B0604020202020204" pitchFamily="34" charset="0"/>
              </a:rPr>
              <a:t>Temperature: 450 K</a:t>
            </a:r>
            <a:endParaRPr kumimoji="1" lang="ja-JP" altLang="en-US"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96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3913"/>
            <a:ext cx="2133600" cy="365125"/>
          </a:xfrm>
        </p:spPr>
        <p:txBody>
          <a:bodyPr/>
          <a:lstStyle/>
          <a:p>
            <a:fld id="{57FA2C24-0026-45F8-A1B9-895AA9A208DB}" type="slidenum">
              <a:rPr kumimoji="1" lang="ja-JP" altLang="en-US" smtClean="0">
                <a:solidFill>
                  <a:schemeClr val="tx1"/>
                </a:solidFill>
                <a:latin typeface="Arial" panose="020B0604020202020204" pitchFamily="34" charset="0"/>
                <a:cs typeface="Arial" panose="020B0604020202020204" pitchFamily="34" charset="0"/>
              </a:rPr>
              <a:t>5</a:t>
            </a:fld>
            <a:endParaRPr kumimoji="1" lang="ja-JP" altLang="en-US"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2385" y="118301"/>
            <a:ext cx="8827036" cy="478896"/>
          </a:xfrm>
        </p:spPr>
        <p:txBody>
          <a:bodyPr>
            <a:no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Temporal Change of </a:t>
            </a:r>
            <a:r>
              <a:rPr lang="en-US" altLang="ja-JP"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E</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lectrode Charges</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図 9"/>
          <p:cNvPicPr>
            <a:picLocks noChangeAspect="1"/>
          </p:cNvPicPr>
          <p:nvPr/>
        </p:nvPicPr>
        <p:blipFill>
          <a:blip r:embed="rId4"/>
          <a:stretch>
            <a:fillRect/>
          </a:stretch>
        </p:blipFill>
        <p:spPr>
          <a:xfrm>
            <a:off x="1884096" y="1129031"/>
            <a:ext cx="5291138" cy="3888432"/>
          </a:xfrm>
          <a:prstGeom prst="rect">
            <a:avLst/>
          </a:prstGeom>
        </p:spPr>
      </p:pic>
      <p:sp>
        <p:nvSpPr>
          <p:cNvPr id="11" name="テキスト ボックス 10"/>
          <p:cNvSpPr txBox="1"/>
          <p:nvPr/>
        </p:nvSpPr>
        <p:spPr>
          <a:xfrm>
            <a:off x="3347864" y="4934004"/>
            <a:ext cx="2448272" cy="369332"/>
          </a:xfrm>
          <a:prstGeom prst="rect">
            <a:avLst/>
          </a:prstGeom>
          <a:noFill/>
        </p:spPr>
        <p:txBody>
          <a:bodyPr wrap="square" rtlCol="0">
            <a:spAutoFit/>
          </a:bodyPr>
          <a:lstStyle/>
          <a:p>
            <a:pPr algn="ctr"/>
            <a:r>
              <a:rPr kumimoji="1" lang="en-US" altLang="ja-JP" dirty="0" smtClean="0">
                <a:latin typeface="Arial" panose="020B0604020202020204" pitchFamily="34" charset="0"/>
                <a:cs typeface="Arial" panose="020B0604020202020204" pitchFamily="34" charset="0"/>
              </a:rPr>
              <a:t>Time [ns]</a:t>
            </a:r>
            <a:endParaRPr kumimoji="1"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rot="16200000">
            <a:off x="362594" y="2888581"/>
            <a:ext cx="2448272" cy="369332"/>
          </a:xfrm>
          <a:prstGeom prst="rect">
            <a:avLst/>
          </a:prstGeom>
          <a:noFill/>
        </p:spPr>
        <p:txBody>
          <a:bodyPr wrap="square" rtlCol="0">
            <a:spAutoFit/>
          </a:bodyPr>
          <a:lstStyle/>
          <a:p>
            <a:pPr algn="ctr"/>
            <a:r>
              <a:rPr kumimoji="1" lang="en-US" altLang="ja-JP" dirty="0" smtClean="0">
                <a:latin typeface="Arial" panose="020B0604020202020204" pitchFamily="34" charset="0"/>
                <a:cs typeface="Arial" panose="020B0604020202020204" pitchFamily="34" charset="0"/>
              </a:rPr>
              <a:t>Charge [e]</a:t>
            </a:r>
            <a:endParaRPr kumimoji="1" lang="ja-JP" altLang="en-US" dirty="0">
              <a:latin typeface="Arial" panose="020B0604020202020204" pitchFamily="34" charset="0"/>
              <a:cs typeface="Arial" panose="020B0604020202020204" pitchFamily="34" charset="0"/>
            </a:endParaRPr>
          </a:p>
        </p:txBody>
      </p:sp>
      <p:sp>
        <p:nvSpPr>
          <p:cNvPr id="13" name="テキスト ボックス 12"/>
          <p:cNvSpPr txBox="1"/>
          <p:nvPr/>
        </p:nvSpPr>
        <p:spPr>
          <a:xfrm>
            <a:off x="2692117" y="1583654"/>
            <a:ext cx="1080120"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anode</a:t>
            </a:r>
            <a:endParaRPr kumimoji="1" lang="ja-JP" altLang="en-US" sz="14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2683650" y="1386778"/>
            <a:ext cx="1080120"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cathode</a:t>
            </a:r>
            <a:endParaRPr kumimoji="1" lang="ja-JP" altLang="en-US" sz="14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4949849" y="2062859"/>
            <a:ext cx="1368152" cy="400110"/>
          </a:xfrm>
          <a:prstGeom prst="rect">
            <a:avLst/>
          </a:prstGeom>
          <a:noFill/>
        </p:spPr>
        <p:txBody>
          <a:bodyPr wrap="square" rtlCol="0">
            <a:spAutoFit/>
          </a:bodyPr>
          <a:lstStyle/>
          <a:p>
            <a:pPr algn="ctr"/>
            <a:r>
              <a:rPr kumimoji="1" lang="en-US" altLang="ja-JP" sz="2000" dirty="0" smtClean="0">
                <a:solidFill>
                  <a:srgbClr val="0070C0"/>
                </a:solidFill>
                <a:latin typeface="Arial" panose="020B0604020202020204" pitchFamily="34" charset="0"/>
                <a:cs typeface="Arial" panose="020B0604020202020204" pitchFamily="34" charset="0"/>
              </a:rPr>
              <a:t>cathode</a:t>
            </a:r>
            <a:endParaRPr kumimoji="1" lang="ja-JP" altLang="en-US" sz="2000" dirty="0">
              <a:solidFill>
                <a:srgbClr val="0070C0"/>
              </a:solidFill>
              <a:latin typeface="Arial" panose="020B0604020202020204" pitchFamily="34" charset="0"/>
              <a:cs typeface="Arial" panose="020B0604020202020204" pitchFamily="34" charset="0"/>
            </a:endParaRPr>
          </a:p>
        </p:txBody>
      </p:sp>
      <p:sp>
        <p:nvSpPr>
          <p:cNvPr id="16" name="テキスト ボックス 15"/>
          <p:cNvSpPr txBox="1"/>
          <p:nvPr/>
        </p:nvSpPr>
        <p:spPr>
          <a:xfrm>
            <a:off x="4949849" y="3676274"/>
            <a:ext cx="1368152" cy="400110"/>
          </a:xfrm>
          <a:prstGeom prst="rect">
            <a:avLst/>
          </a:prstGeom>
          <a:noFill/>
        </p:spPr>
        <p:txBody>
          <a:bodyPr wrap="square" rtlCol="0">
            <a:spAutoFit/>
          </a:bodyPr>
          <a:lstStyle/>
          <a:p>
            <a:pPr algn="ctr"/>
            <a:r>
              <a:rPr kumimoji="1" lang="en-US" altLang="ja-JP" sz="2000" dirty="0" smtClean="0">
                <a:solidFill>
                  <a:schemeClr val="accent6"/>
                </a:solidFill>
                <a:latin typeface="Arial" panose="020B0604020202020204" pitchFamily="34" charset="0"/>
                <a:cs typeface="Arial" panose="020B0604020202020204" pitchFamily="34" charset="0"/>
              </a:rPr>
              <a:t>anode</a:t>
            </a:r>
            <a:endParaRPr kumimoji="1" lang="ja-JP" altLang="en-US" sz="2000" dirty="0">
              <a:solidFill>
                <a:schemeClr val="accent6"/>
              </a:solidFill>
              <a:latin typeface="Arial" panose="020B0604020202020204" pitchFamily="34" charset="0"/>
              <a:cs typeface="Arial" panose="020B0604020202020204" pitchFamily="34" charset="0"/>
            </a:endParaRPr>
          </a:p>
        </p:txBody>
      </p:sp>
      <p:sp>
        <p:nvSpPr>
          <p:cNvPr id="17" name="正方形/長方形 38"/>
          <p:cNvSpPr/>
          <p:nvPr/>
        </p:nvSpPr>
        <p:spPr>
          <a:xfrm>
            <a:off x="626144" y="5391131"/>
            <a:ext cx="7891711" cy="1354217"/>
          </a:xfrm>
          <a:prstGeom prst="rect">
            <a:avLst/>
          </a:prstGeom>
        </p:spPr>
        <p:txBody>
          <a:bodyPr wrap="square">
            <a:spAutoFit/>
          </a:bodyPr>
          <a:lstStyle/>
          <a:p>
            <a:pPr marL="285750" indent="-285750" algn="just">
              <a:spcBef>
                <a:spcPts val="600"/>
              </a:spcBef>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In the first stage (</a:t>
            </a:r>
            <a:r>
              <a:rPr lang="en-US" altLang="ja-JP" i="1" dirty="0" smtClean="0">
                <a:latin typeface="Arial" panose="020B0604020202020204" pitchFamily="34" charset="0"/>
                <a:cs typeface="Arial" panose="020B0604020202020204" pitchFamily="34" charset="0"/>
              </a:rPr>
              <a:t>t</a:t>
            </a:r>
            <a:r>
              <a:rPr lang="en-US" altLang="ja-JP" dirty="0" smtClean="0">
                <a:latin typeface="Arial" panose="020B0604020202020204" pitchFamily="34" charset="0"/>
                <a:cs typeface="Arial" panose="020B0604020202020204" pitchFamily="34" charset="0"/>
              </a:rPr>
              <a:t> &lt; ~100 </a:t>
            </a:r>
            <a:r>
              <a:rPr lang="en-US" altLang="ja-JP" dirty="0" err="1" smtClean="0">
                <a:latin typeface="Arial" panose="020B0604020202020204" pitchFamily="34" charset="0"/>
                <a:cs typeface="Arial" panose="020B0604020202020204" pitchFamily="34" charset="0"/>
              </a:rPr>
              <a:t>ps</a:t>
            </a:r>
            <a:r>
              <a:rPr lang="en-US" altLang="ja-JP" dirty="0" smtClean="0">
                <a:latin typeface="Arial" panose="020B0604020202020204" pitchFamily="34" charset="0"/>
                <a:cs typeface="Arial" panose="020B0604020202020204" pitchFamily="34" charset="0"/>
              </a:rPr>
              <a:t>), the charges drastically change because the orientation of solvent molecules should change quickly.</a:t>
            </a:r>
          </a:p>
          <a:p>
            <a:pPr marL="285750" indent="-285750" algn="just">
              <a:spcBef>
                <a:spcPts val="1200"/>
              </a:spcBef>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On the other hand, in the latter stage, the charge curves become loose due to the small ion diffusion.</a:t>
            </a:r>
            <a:endParaRPr lang="en-US" altLang="ja-JP"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620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タイトル 1"/>
          <p:cNvSpPr>
            <a:spLocks noGrp="1"/>
          </p:cNvSpPr>
          <p:nvPr>
            <p:ph type="title"/>
          </p:nvPr>
        </p:nvSpPr>
        <p:spPr>
          <a:xfrm>
            <a:off x="152385" y="73558"/>
            <a:ext cx="8827036" cy="523639"/>
          </a:xfrm>
        </p:spPr>
        <p:txBody>
          <a:bodyPr>
            <a:norm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Charge</a:t>
            </a:r>
            <a:r>
              <a:rPr lang="ja-JP" altLang="en-US"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 </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Distribution on </a:t>
            </a:r>
            <a:r>
              <a:rPr lang="en-US" altLang="ja-JP" sz="2800" b="1" i="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Z</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 Axis</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図 2"/>
          <p:cNvPicPr>
            <a:picLocks noChangeAspect="1"/>
          </p:cNvPicPr>
          <p:nvPr/>
        </p:nvPicPr>
        <p:blipFill>
          <a:blip r:embed="rId4"/>
          <a:stretch>
            <a:fillRect/>
          </a:stretch>
        </p:blipFill>
        <p:spPr>
          <a:xfrm>
            <a:off x="2208413" y="2424998"/>
            <a:ext cx="4727173" cy="3784253"/>
          </a:xfrm>
          <a:prstGeom prst="rect">
            <a:avLst/>
          </a:prstGeom>
        </p:spPr>
      </p:pic>
      <p:sp>
        <p:nvSpPr>
          <p:cNvPr id="9" name="テキスト ボックス 8"/>
          <p:cNvSpPr txBox="1"/>
          <p:nvPr/>
        </p:nvSpPr>
        <p:spPr>
          <a:xfrm>
            <a:off x="3832814" y="6048283"/>
            <a:ext cx="1664676" cy="369332"/>
          </a:xfrm>
          <a:prstGeom prst="rect">
            <a:avLst/>
          </a:prstGeom>
          <a:noFill/>
        </p:spPr>
        <p:txBody>
          <a:bodyPr wrap="square" rtlCol="0">
            <a:spAutoFit/>
          </a:bodyPr>
          <a:lstStyle/>
          <a:p>
            <a:pPr algn="ctr"/>
            <a:r>
              <a:rPr lang="en-US" altLang="ja-JP" i="1" dirty="0">
                <a:latin typeface="Arial" panose="020B0604020202020204" pitchFamily="34" charset="0"/>
                <a:cs typeface="Arial" panose="020B0604020202020204" pitchFamily="34" charset="0"/>
              </a:rPr>
              <a:t>z </a:t>
            </a:r>
            <a:r>
              <a:rPr lang="en-US" altLang="ja-JP" dirty="0">
                <a:latin typeface="Arial" panose="020B0604020202020204" pitchFamily="34" charset="0"/>
                <a:cs typeface="Arial" panose="020B0604020202020204" pitchFamily="34" charset="0"/>
              </a:rPr>
              <a:t>[Å]</a:t>
            </a:r>
            <a:endParaRPr lang="ja-JP" altLang="en-US" dirty="0">
              <a:latin typeface="Arial" panose="020B0604020202020204" pitchFamily="34" charset="0"/>
              <a:cs typeface="Arial" panose="020B0604020202020204" pitchFamily="34" charset="0"/>
            </a:endParaRPr>
          </a:p>
        </p:txBody>
      </p:sp>
      <p:sp>
        <p:nvSpPr>
          <p:cNvPr id="13" name="テキスト ボックス 12"/>
          <p:cNvSpPr txBox="1"/>
          <p:nvPr/>
        </p:nvSpPr>
        <p:spPr>
          <a:xfrm rot="16200000">
            <a:off x="1115208" y="4027657"/>
            <a:ext cx="1664676" cy="369332"/>
          </a:xfrm>
          <a:prstGeom prst="rect">
            <a:avLst/>
          </a:prstGeom>
          <a:noFill/>
        </p:spPr>
        <p:txBody>
          <a:bodyPr wrap="square" rtlCol="0">
            <a:spAutoFit/>
          </a:bodyPr>
          <a:lstStyle/>
          <a:p>
            <a:pPr algn="ctr"/>
            <a:r>
              <a:rPr lang="en-US" altLang="ja-JP" i="1" dirty="0" smtClean="0">
                <a:latin typeface="Arial" panose="020B0604020202020204" pitchFamily="34" charset="0"/>
                <a:ea typeface="メイリオ" panose="020B0604030504040204" pitchFamily="50" charset="-128"/>
                <a:cs typeface="Arial" panose="020B0604020202020204" pitchFamily="34" charset="0"/>
              </a:rPr>
              <a:t>ρ</a:t>
            </a:r>
            <a:r>
              <a:rPr lang="en-US" altLang="ja-JP" dirty="0" smtClean="0">
                <a:latin typeface="Arial" panose="020B0604020202020204" pitchFamily="34" charset="0"/>
                <a:ea typeface="メイリオ" panose="020B0604030504040204" pitchFamily="50" charset="-128"/>
                <a:cs typeface="Arial" panose="020B0604020202020204" pitchFamily="34" charset="0"/>
              </a:rPr>
              <a:t>(</a:t>
            </a:r>
            <a:r>
              <a:rPr lang="en-US" altLang="ja-JP" i="1" dirty="0" smtClean="0">
                <a:latin typeface="Arial" panose="020B0604020202020204" pitchFamily="34" charset="0"/>
                <a:ea typeface="メイリオ" panose="020B0604030504040204" pitchFamily="50" charset="-128"/>
                <a:cs typeface="Arial" panose="020B0604020202020204" pitchFamily="34" charset="0"/>
              </a:rPr>
              <a:t>z</a:t>
            </a:r>
            <a:r>
              <a:rPr lang="en-US" altLang="ja-JP" dirty="0" smtClean="0">
                <a:latin typeface="Arial" panose="020B0604020202020204" pitchFamily="34" charset="0"/>
                <a:ea typeface="メイリオ" panose="020B0604030504040204" pitchFamily="50" charset="-128"/>
                <a:cs typeface="Arial" panose="020B0604020202020204" pitchFamily="34" charset="0"/>
              </a:rPr>
              <a:t>)</a:t>
            </a:r>
            <a:r>
              <a:rPr lang="ja-JP" altLang="en-US" dirty="0" smtClean="0">
                <a:latin typeface="Arial" panose="020B0604020202020204" pitchFamily="34" charset="0"/>
                <a:ea typeface="メイリオ" panose="020B0604030504040204" pitchFamily="50" charset="-128"/>
                <a:cs typeface="Arial" panose="020B0604020202020204" pitchFamily="34" charset="0"/>
              </a:rPr>
              <a:t> </a:t>
            </a:r>
            <a:r>
              <a:rPr lang="en-US" altLang="ja-JP" dirty="0">
                <a:latin typeface="Arial" panose="020B0604020202020204" pitchFamily="34" charset="0"/>
                <a:ea typeface="メイリオ" panose="020B0604030504040204" pitchFamily="50" charset="-128"/>
                <a:cs typeface="Arial" panose="020B0604020202020204" pitchFamily="34" charset="0"/>
              </a:rPr>
              <a:t>[e]</a:t>
            </a:r>
            <a:endParaRPr lang="ja-JP" altLang="en-US" dirty="0">
              <a:latin typeface="Arial" panose="020B0604020202020204" pitchFamily="34" charset="0"/>
              <a:ea typeface="メイリオ" panose="020B0604030504040204" pitchFamily="50" charset="-128"/>
              <a:cs typeface="Arial" panose="020B0604020202020204" pitchFamily="34" charset="0"/>
            </a:endParaRPr>
          </a:p>
        </p:txBody>
      </p:sp>
      <p:sp>
        <p:nvSpPr>
          <p:cNvPr id="4" name="テキスト ボックス 3"/>
          <p:cNvSpPr txBox="1"/>
          <p:nvPr/>
        </p:nvSpPr>
        <p:spPr>
          <a:xfrm>
            <a:off x="3432549" y="2934924"/>
            <a:ext cx="936104"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0 V</a:t>
            </a:r>
            <a:endParaRPr kumimoji="1" lang="ja-JP" altLang="en-US" sz="1400" dirty="0">
              <a:latin typeface="Arial" panose="020B0604020202020204" pitchFamily="34" charset="0"/>
              <a:cs typeface="Arial" panose="020B0604020202020204" pitchFamily="34" charset="0"/>
            </a:endParaRPr>
          </a:p>
        </p:txBody>
      </p:sp>
      <p:sp>
        <p:nvSpPr>
          <p:cNvPr id="12" name="テキスト ボックス 11"/>
          <p:cNvSpPr txBox="1"/>
          <p:nvPr/>
        </p:nvSpPr>
        <p:spPr>
          <a:xfrm>
            <a:off x="3432549" y="3191900"/>
            <a:ext cx="936104" cy="307777"/>
          </a:xfrm>
          <a:prstGeom prst="rect">
            <a:avLst/>
          </a:prstGeom>
          <a:noFill/>
        </p:spPr>
        <p:txBody>
          <a:bodyPr wrap="square" rtlCol="0">
            <a:spAutoFit/>
          </a:bodyPr>
          <a:lstStyle/>
          <a:p>
            <a:r>
              <a:rPr lang="en-US" altLang="ja-JP" sz="1400" dirty="0">
                <a:latin typeface="Arial" panose="020B0604020202020204" pitchFamily="34" charset="0"/>
                <a:cs typeface="Arial" panose="020B0604020202020204" pitchFamily="34" charset="0"/>
              </a:rPr>
              <a:t>4</a:t>
            </a:r>
            <a:r>
              <a:rPr kumimoji="1" lang="en-US" altLang="ja-JP" sz="1400" dirty="0" smtClean="0">
                <a:latin typeface="Arial" panose="020B0604020202020204" pitchFamily="34" charset="0"/>
                <a:cs typeface="Arial" panose="020B0604020202020204" pitchFamily="34" charset="0"/>
              </a:rPr>
              <a:t> V</a:t>
            </a:r>
            <a:endParaRPr kumimoji="1" lang="ja-JP" altLang="en-US" sz="1400" dirty="0">
              <a:latin typeface="Arial" panose="020B0604020202020204" pitchFamily="34" charset="0"/>
              <a:cs typeface="Arial" panose="020B0604020202020204" pitchFamily="34" charset="0"/>
            </a:endParaRPr>
          </a:p>
        </p:txBody>
      </p:sp>
      <p:sp>
        <p:nvSpPr>
          <p:cNvPr id="17" name="テキスト ボックス 16"/>
          <p:cNvSpPr txBox="1"/>
          <p:nvPr/>
        </p:nvSpPr>
        <p:spPr>
          <a:xfrm>
            <a:off x="527583" y="1212579"/>
            <a:ext cx="8088833" cy="923330"/>
          </a:xfrm>
          <a:prstGeom prst="rect">
            <a:avLst/>
          </a:prstGeom>
          <a:noFill/>
        </p:spPr>
        <p:txBody>
          <a:bodyPr wrap="square" rtlCol="0">
            <a:spAutoFit/>
          </a:bodyPr>
          <a:lstStyle/>
          <a:p>
            <a:pPr algn="just">
              <a:spcBef>
                <a:spcPts val="600"/>
              </a:spcBef>
            </a:pPr>
            <a:r>
              <a:rPr lang="en-US" altLang="ja-JP" dirty="0" smtClean="0">
                <a:latin typeface="Arial" pitchFamily="34" charset="0"/>
                <a:ea typeface="メイリオ" pitchFamily="50" charset="-128"/>
                <a:cs typeface="Arial" pitchFamily="34" charset="0"/>
              </a:rPr>
              <a:t>To estimate the electric potential difference, the charge distribution </a:t>
            </a:r>
            <a:r>
              <a:rPr lang="en-US" altLang="ja-JP" i="1" dirty="0" smtClean="0">
                <a:latin typeface="Arial" pitchFamily="34" charset="0"/>
                <a:ea typeface="メイリオ" pitchFamily="50" charset="-128"/>
                <a:cs typeface="Arial" pitchFamily="34" charset="0"/>
              </a:rPr>
              <a:t>ρ</a:t>
            </a:r>
            <a:r>
              <a:rPr lang="en-US" altLang="ja-JP" dirty="0" smtClean="0">
                <a:latin typeface="Arial" pitchFamily="34" charset="0"/>
                <a:ea typeface="メイリオ" pitchFamily="50" charset="-128"/>
                <a:cs typeface="Arial" pitchFamily="34" charset="0"/>
              </a:rPr>
              <a:t>(</a:t>
            </a:r>
            <a:r>
              <a:rPr lang="en-US" altLang="ja-JP" i="1" dirty="0" smtClean="0">
                <a:latin typeface="Arial" pitchFamily="34" charset="0"/>
                <a:ea typeface="メイリオ" pitchFamily="50" charset="-128"/>
                <a:cs typeface="Arial" pitchFamily="34" charset="0"/>
              </a:rPr>
              <a:t>z</a:t>
            </a:r>
            <a:r>
              <a:rPr lang="en-US" altLang="ja-JP" dirty="0" smtClean="0">
                <a:latin typeface="Arial" pitchFamily="34" charset="0"/>
                <a:ea typeface="メイリオ" pitchFamily="50" charset="-128"/>
                <a:cs typeface="Arial" pitchFamily="34" charset="0"/>
              </a:rPr>
              <a:t>) is calculated along </a:t>
            </a:r>
            <a:r>
              <a:rPr lang="en-US" altLang="ja-JP" i="1" dirty="0" smtClean="0">
                <a:latin typeface="Arial" pitchFamily="34" charset="0"/>
                <a:ea typeface="メイリオ" pitchFamily="50" charset="-128"/>
                <a:cs typeface="Arial" pitchFamily="34" charset="0"/>
              </a:rPr>
              <a:t>z</a:t>
            </a:r>
            <a:r>
              <a:rPr lang="en-US" altLang="ja-JP" dirty="0" smtClean="0">
                <a:latin typeface="Arial" pitchFamily="34" charset="0"/>
                <a:ea typeface="メイリオ" pitchFamily="50" charset="-128"/>
                <a:cs typeface="Arial" pitchFamily="34" charset="0"/>
              </a:rPr>
              <a:t> axis </a:t>
            </a:r>
            <a:r>
              <a:rPr lang="en-US" altLang="ja-JP" dirty="0">
                <a:latin typeface="Arial" pitchFamily="34" charset="0"/>
                <a:ea typeface="メイリオ" pitchFamily="50" charset="-128"/>
                <a:cs typeface="Arial" pitchFamily="34" charset="0"/>
              </a:rPr>
              <a:t>(</a:t>
            </a:r>
            <a:r>
              <a:rPr lang="en-US" altLang="ja-JP" i="1" u="sng" dirty="0">
                <a:latin typeface="Arial" pitchFamily="34" charset="0"/>
                <a:ea typeface="メイリオ" pitchFamily="50" charset="-128"/>
                <a:cs typeface="Arial" pitchFamily="34" charset="0"/>
              </a:rPr>
              <a:t>z</a:t>
            </a:r>
            <a:r>
              <a:rPr lang="en-US" altLang="ja-JP" u="sng" dirty="0">
                <a:latin typeface="Arial" pitchFamily="34" charset="0"/>
                <a:ea typeface="メイリオ" pitchFamily="50" charset="-128"/>
                <a:cs typeface="Arial" pitchFamily="34" charset="0"/>
              </a:rPr>
              <a:t> = 0 shows the cathode </a:t>
            </a:r>
            <a:r>
              <a:rPr lang="en-US" altLang="ja-JP" u="sng" dirty="0" smtClean="0">
                <a:latin typeface="Arial" pitchFamily="34" charset="0"/>
                <a:ea typeface="メイリオ" pitchFamily="50" charset="-128"/>
                <a:cs typeface="Arial" pitchFamily="34" charset="0"/>
              </a:rPr>
              <a:t>surface</a:t>
            </a:r>
            <a:r>
              <a:rPr lang="en-US" altLang="ja-JP" dirty="0" smtClean="0">
                <a:latin typeface="Arial" pitchFamily="34" charset="0"/>
                <a:ea typeface="メイリオ" pitchFamily="50" charset="-128"/>
                <a:cs typeface="Arial" pitchFamily="34" charset="0"/>
              </a:rPr>
              <a:t>) by using </a:t>
            </a:r>
            <a:r>
              <a:rPr lang="en-US" altLang="ja-JP" dirty="0" smtClean="0">
                <a:solidFill>
                  <a:schemeClr val="accent2"/>
                </a:solidFill>
                <a:latin typeface="Arial" pitchFamily="34" charset="0"/>
                <a:ea typeface="メイリオ" pitchFamily="50" charset="-128"/>
                <a:cs typeface="Arial" pitchFamily="34" charset="0"/>
              </a:rPr>
              <a:t>10 ns </a:t>
            </a:r>
            <a:r>
              <a:rPr lang="en-US" altLang="ja-JP" dirty="0" smtClean="0">
                <a:latin typeface="Arial" pitchFamily="34" charset="0"/>
                <a:ea typeface="メイリオ" pitchFamily="50" charset="-128"/>
                <a:cs typeface="Arial" pitchFamily="34" charset="0"/>
              </a:rPr>
              <a:t>MD sampling under the constant voltage (0 or 4 V).</a:t>
            </a:r>
            <a:endParaRPr lang="en-US" altLang="ja-JP" dirty="0">
              <a:latin typeface="Arial" pitchFamily="34" charset="0"/>
              <a:ea typeface="メイリオ" pitchFamily="50" charset="-128"/>
              <a:cs typeface="Arial" pitchFamily="34" charset="0"/>
            </a:endParaRPr>
          </a:p>
        </p:txBody>
      </p:sp>
      <p:sp>
        <p:nvSpPr>
          <p:cNvPr id="19" name="スライド番号プレースホルダー 3"/>
          <p:cNvSpPr>
            <a:spLocks noGrp="1"/>
          </p:cNvSpPr>
          <p:nvPr>
            <p:ph type="sldNum" sz="quarter" idx="12"/>
          </p:nvPr>
        </p:nvSpPr>
        <p:spPr>
          <a:xfrm>
            <a:off x="7010400" y="6493913"/>
            <a:ext cx="2133600" cy="365125"/>
          </a:xfrm>
        </p:spPr>
        <p:txBody>
          <a:bodyPr/>
          <a:lstStyle/>
          <a:p>
            <a:r>
              <a:rPr lang="en-US" altLang="ja-JP" dirty="0">
                <a:solidFill>
                  <a:schemeClr val="tx1"/>
                </a:solidFill>
                <a:latin typeface="Arial" panose="020B0604020202020204" pitchFamily="34" charset="0"/>
                <a:cs typeface="Arial" panose="020B0604020202020204" pitchFamily="34" charset="0"/>
              </a:rPr>
              <a:t>6</a:t>
            </a:r>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803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rot="16200000">
            <a:off x="288764" y="2897198"/>
            <a:ext cx="2708345" cy="369332"/>
          </a:xfrm>
          <a:prstGeom prst="rect">
            <a:avLst/>
          </a:prstGeom>
          <a:noFill/>
        </p:spPr>
        <p:txBody>
          <a:bodyPr wrap="square" rtlCol="0">
            <a:spAutoFit/>
          </a:bodyPr>
          <a:lstStyle/>
          <a:p>
            <a:pPr algn="ctr"/>
            <a:r>
              <a:rPr lang="en-US" altLang="ja-JP" dirty="0" smtClean="0">
                <a:latin typeface="Arial" panose="020B0604020202020204" pitchFamily="34" charset="0"/>
                <a:cs typeface="Arial" panose="020B0604020202020204" pitchFamily="34" charset="0"/>
              </a:rPr>
              <a:t>Electric potential    </a:t>
            </a:r>
            <a:r>
              <a:rPr lang="ja-JP" altLang="en-US" dirty="0" smtClean="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[V]</a:t>
            </a:r>
            <a:endParaRPr lang="ja-JP" altLang="en-US"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a:spLocks noGrp="1"/>
          </p:cNvSpPr>
          <p:nvPr>
            <p:ph type="title"/>
          </p:nvPr>
        </p:nvSpPr>
        <p:spPr>
          <a:xfrm>
            <a:off x="152385" y="73558"/>
            <a:ext cx="8827036" cy="523639"/>
          </a:xfrm>
        </p:spPr>
        <p:txBody>
          <a:bodyPr>
            <a:norm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Electric Potential Change</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5"/>
          <a:stretch>
            <a:fillRect/>
          </a:stretch>
        </p:blipFill>
        <p:spPr>
          <a:xfrm>
            <a:off x="1920228" y="1037956"/>
            <a:ext cx="5172816" cy="4153928"/>
          </a:xfrm>
          <a:prstGeom prst="rect">
            <a:avLst/>
          </a:prstGeom>
        </p:spPr>
      </p:pic>
      <p:sp>
        <p:nvSpPr>
          <p:cNvPr id="8" name="テキスト ボックス 7"/>
          <p:cNvSpPr txBox="1"/>
          <p:nvPr/>
        </p:nvSpPr>
        <p:spPr>
          <a:xfrm>
            <a:off x="3733565" y="4996680"/>
            <a:ext cx="1664676" cy="369332"/>
          </a:xfrm>
          <a:prstGeom prst="rect">
            <a:avLst/>
          </a:prstGeom>
          <a:noFill/>
        </p:spPr>
        <p:txBody>
          <a:bodyPr wrap="square" rtlCol="0">
            <a:spAutoFit/>
          </a:bodyPr>
          <a:lstStyle/>
          <a:p>
            <a:pPr algn="ctr"/>
            <a:r>
              <a:rPr lang="en-US" altLang="ja-JP" i="1" dirty="0">
                <a:latin typeface="Arial" panose="020B0604020202020204" pitchFamily="34" charset="0"/>
                <a:cs typeface="Arial" panose="020B0604020202020204" pitchFamily="34" charset="0"/>
              </a:rPr>
              <a:t>z </a:t>
            </a:r>
            <a:r>
              <a:rPr lang="en-US" altLang="ja-JP" dirty="0">
                <a:latin typeface="Arial" panose="020B0604020202020204" pitchFamily="34" charset="0"/>
                <a:cs typeface="Arial" panose="020B0604020202020204" pitchFamily="34" charset="0"/>
              </a:rPr>
              <a:t>[Å]</a:t>
            </a:r>
            <a:endParaRPr lang="ja-JP" altLang="en-US" dirty="0">
              <a:latin typeface="Arial" panose="020B0604020202020204" pitchFamily="34" charset="0"/>
              <a:cs typeface="Arial" panose="020B0604020202020204" pitchFamily="34" charset="0"/>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252519277"/>
              </p:ext>
            </p:extLst>
          </p:nvPr>
        </p:nvGraphicFramePr>
        <p:xfrm>
          <a:off x="4296828" y="3888132"/>
          <a:ext cx="1511847" cy="735493"/>
        </p:xfrm>
        <a:graphic>
          <a:graphicData uri="http://schemas.openxmlformats.org/presentationml/2006/ole">
            <mc:AlternateContent xmlns:mc="http://schemas.openxmlformats.org/markup-compatibility/2006">
              <mc:Choice xmlns:v="urn:schemas-microsoft-com:vml" Requires="v">
                <p:oleObj spid="_x0000_s24614" name="Equation" r:id="rId6" imgW="939600" imgH="457200" progId="Equation.DSMT4">
                  <p:embed/>
                </p:oleObj>
              </mc:Choice>
              <mc:Fallback>
                <p:oleObj name="Equation" r:id="rId6" imgW="939600" imgH="457200" progId="Equation.DSMT4">
                  <p:embed/>
                  <p:pic>
                    <p:nvPicPr>
                      <p:cNvPr id="0" name=""/>
                      <p:cNvPicPr/>
                      <p:nvPr/>
                    </p:nvPicPr>
                    <p:blipFill>
                      <a:blip r:embed="rId7"/>
                      <a:stretch>
                        <a:fillRect/>
                      </a:stretch>
                    </p:blipFill>
                    <p:spPr>
                      <a:xfrm>
                        <a:off x="4296828" y="3888132"/>
                        <a:ext cx="1511847" cy="735493"/>
                      </a:xfrm>
                      <a:prstGeom prst="rect">
                        <a:avLst/>
                      </a:prstGeom>
                    </p:spPr>
                  </p:pic>
                </p:oleObj>
              </mc:Fallback>
            </mc:AlternateContent>
          </a:graphicData>
        </a:graphic>
      </p:graphicFrame>
      <p:pic>
        <p:nvPicPr>
          <p:cNvPr id="4" name="図 3"/>
          <p:cNvPicPr>
            <a:picLocks noChangeAspect="1"/>
          </p:cNvPicPr>
          <p:nvPr/>
        </p:nvPicPr>
        <p:blipFill>
          <a:blip r:embed="rId8"/>
          <a:stretch>
            <a:fillRect/>
          </a:stretch>
        </p:blipFill>
        <p:spPr>
          <a:xfrm rot="16200000">
            <a:off x="1480700" y="2219751"/>
            <a:ext cx="313779" cy="295358"/>
          </a:xfrm>
          <a:prstGeom prst="rect">
            <a:avLst/>
          </a:prstGeom>
        </p:spPr>
      </p:pic>
      <p:sp>
        <p:nvSpPr>
          <p:cNvPr id="10" name="テキスト ボックス 9"/>
          <p:cNvSpPr txBox="1"/>
          <p:nvPr/>
        </p:nvSpPr>
        <p:spPr>
          <a:xfrm>
            <a:off x="2924283" y="3694999"/>
            <a:ext cx="936104" cy="307777"/>
          </a:xfrm>
          <a:prstGeom prst="rect">
            <a:avLst/>
          </a:prstGeom>
          <a:noFill/>
        </p:spPr>
        <p:txBody>
          <a:bodyPr wrap="square" rtlCol="0">
            <a:spAutoFit/>
          </a:bodyPr>
          <a:lstStyle/>
          <a:p>
            <a:r>
              <a:rPr kumimoji="1" lang="en-US" altLang="ja-JP" sz="1400" dirty="0" smtClean="0">
                <a:latin typeface="Arial" panose="020B0604020202020204" pitchFamily="34" charset="0"/>
                <a:cs typeface="Arial" panose="020B0604020202020204" pitchFamily="34" charset="0"/>
              </a:rPr>
              <a:t>0 V</a:t>
            </a:r>
            <a:endParaRPr kumimoji="1" lang="ja-JP" altLang="en-US" sz="1400" dirty="0">
              <a:latin typeface="Arial" panose="020B0604020202020204" pitchFamily="34" charset="0"/>
              <a:cs typeface="Arial" panose="020B0604020202020204" pitchFamily="34" charset="0"/>
            </a:endParaRPr>
          </a:p>
        </p:txBody>
      </p:sp>
      <p:sp>
        <p:nvSpPr>
          <p:cNvPr id="11" name="テキスト ボックス 10"/>
          <p:cNvSpPr txBox="1"/>
          <p:nvPr/>
        </p:nvSpPr>
        <p:spPr>
          <a:xfrm>
            <a:off x="2924283" y="4045110"/>
            <a:ext cx="936104" cy="307777"/>
          </a:xfrm>
          <a:prstGeom prst="rect">
            <a:avLst/>
          </a:prstGeom>
          <a:noFill/>
        </p:spPr>
        <p:txBody>
          <a:bodyPr wrap="square" rtlCol="0">
            <a:spAutoFit/>
          </a:bodyPr>
          <a:lstStyle/>
          <a:p>
            <a:r>
              <a:rPr lang="en-US" altLang="ja-JP" sz="1400" dirty="0">
                <a:latin typeface="Arial" panose="020B0604020202020204" pitchFamily="34" charset="0"/>
                <a:cs typeface="Arial" panose="020B0604020202020204" pitchFamily="34" charset="0"/>
              </a:rPr>
              <a:t>4</a:t>
            </a:r>
            <a:r>
              <a:rPr kumimoji="1" lang="en-US" altLang="ja-JP" sz="1400" dirty="0" smtClean="0">
                <a:latin typeface="Arial" panose="020B0604020202020204" pitchFamily="34" charset="0"/>
                <a:cs typeface="Arial" panose="020B0604020202020204" pitchFamily="34" charset="0"/>
              </a:rPr>
              <a:t> V</a:t>
            </a:r>
            <a:endParaRPr kumimoji="1" lang="ja-JP" altLang="en-US" sz="1400" dirty="0">
              <a:latin typeface="Arial" panose="020B0604020202020204" pitchFamily="34" charset="0"/>
              <a:cs typeface="Arial" panose="020B0604020202020204" pitchFamily="34" charset="0"/>
            </a:endParaRPr>
          </a:p>
        </p:txBody>
      </p:sp>
      <p:sp>
        <p:nvSpPr>
          <p:cNvPr id="5" name="テキスト ボックス 4"/>
          <p:cNvSpPr txBox="1"/>
          <p:nvPr/>
        </p:nvSpPr>
        <p:spPr>
          <a:xfrm>
            <a:off x="3969946" y="3527267"/>
            <a:ext cx="2592288" cy="369332"/>
          </a:xfrm>
          <a:prstGeom prst="rect">
            <a:avLst/>
          </a:prstGeom>
          <a:noFill/>
        </p:spPr>
        <p:txBody>
          <a:bodyPr wrap="square" rtlCol="0">
            <a:spAutoFit/>
          </a:bodyPr>
          <a:lstStyle/>
          <a:p>
            <a:r>
              <a:rPr lang="en-US" altLang="ja-JP" dirty="0" smtClean="0">
                <a:solidFill>
                  <a:schemeClr val="accent2">
                    <a:lumMod val="60000"/>
                    <a:lumOff val="40000"/>
                  </a:schemeClr>
                </a:solidFill>
                <a:latin typeface="Arial" panose="020B0604020202020204" pitchFamily="34" charset="0"/>
                <a:cs typeface="Arial" panose="020B0604020202020204" pitchFamily="34" charset="0"/>
              </a:rPr>
              <a:t>Poisson’s equation:</a:t>
            </a:r>
            <a:endParaRPr kumimoji="1" lang="ja-JP" altLang="en-US"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9" name="角丸四角形 8"/>
          <p:cNvSpPr/>
          <p:nvPr/>
        </p:nvSpPr>
        <p:spPr>
          <a:xfrm>
            <a:off x="3860387" y="3479964"/>
            <a:ext cx="2367797" cy="1213181"/>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38"/>
          <p:cNvSpPr/>
          <p:nvPr/>
        </p:nvSpPr>
        <p:spPr>
          <a:xfrm>
            <a:off x="626144" y="5518881"/>
            <a:ext cx="7891711" cy="1077218"/>
          </a:xfrm>
          <a:prstGeom prst="rect">
            <a:avLst/>
          </a:prstGeom>
        </p:spPr>
        <p:txBody>
          <a:bodyPr wrap="square">
            <a:spAutoFit/>
          </a:bodyPr>
          <a:lstStyle/>
          <a:p>
            <a:pPr marL="285750" indent="-285750" algn="just">
              <a:spcBef>
                <a:spcPts val="600"/>
              </a:spcBef>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The calculated electric potential differences became set values (0 or 4 V).</a:t>
            </a:r>
          </a:p>
          <a:p>
            <a:pPr marL="285750" indent="-285750" algn="just">
              <a:spcBef>
                <a:spcPts val="1200"/>
              </a:spcBef>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The electric potential was constant in the bulk region, meaning that the electric field contributes only the molecules near the electrode.</a:t>
            </a:r>
            <a:endParaRPr lang="en-US" altLang="ja-JP" dirty="0">
              <a:latin typeface="Arial" panose="020B0604020202020204" pitchFamily="34" charset="0"/>
              <a:cs typeface="Arial" panose="020B0604020202020204" pitchFamily="34" charset="0"/>
            </a:endParaRPr>
          </a:p>
        </p:txBody>
      </p:sp>
      <p:sp>
        <p:nvSpPr>
          <p:cNvPr id="15" name="スライド番号プレースホルダー 3"/>
          <p:cNvSpPr>
            <a:spLocks noGrp="1"/>
          </p:cNvSpPr>
          <p:nvPr>
            <p:ph type="sldNum" sz="quarter" idx="12"/>
          </p:nvPr>
        </p:nvSpPr>
        <p:spPr>
          <a:xfrm>
            <a:off x="7010400" y="6493913"/>
            <a:ext cx="2133600" cy="365125"/>
          </a:xfrm>
        </p:spPr>
        <p:txBody>
          <a:bodyPr/>
          <a:lstStyle/>
          <a:p>
            <a:r>
              <a:rPr lang="en-US" altLang="ja-JP" dirty="0">
                <a:solidFill>
                  <a:schemeClr val="tx1"/>
                </a:solidFill>
                <a:latin typeface="Arial" panose="020B0604020202020204" pitchFamily="34" charset="0"/>
                <a:cs typeface="Arial" panose="020B0604020202020204" pitchFamily="34" charset="0"/>
              </a:rPr>
              <a:t>7</a:t>
            </a:r>
            <a:endParaRPr kumimoji="1" lang="ja-JP"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760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2385" y="73558"/>
            <a:ext cx="8827036" cy="523639"/>
          </a:xfrm>
        </p:spPr>
        <p:txBody>
          <a:bodyPr>
            <a:norm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One of Problem in the Present Simulation</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図 6"/>
          <p:cNvPicPr>
            <a:picLocks noChangeAspect="1"/>
          </p:cNvPicPr>
          <p:nvPr/>
        </p:nvPicPr>
        <p:blipFill>
          <a:blip r:embed="rId4"/>
          <a:stretch>
            <a:fillRect/>
          </a:stretch>
        </p:blipFill>
        <p:spPr>
          <a:xfrm>
            <a:off x="637755" y="1558975"/>
            <a:ext cx="8208912" cy="2026468"/>
          </a:xfrm>
          <a:prstGeom prst="rect">
            <a:avLst/>
          </a:prstGeom>
        </p:spPr>
      </p:pic>
      <p:pic>
        <p:nvPicPr>
          <p:cNvPr id="11" name="図 10"/>
          <p:cNvPicPr>
            <a:picLocks noChangeAspect="1"/>
          </p:cNvPicPr>
          <p:nvPr/>
        </p:nvPicPr>
        <p:blipFill>
          <a:blip r:embed="rId5"/>
          <a:stretch>
            <a:fillRect/>
          </a:stretch>
        </p:blipFill>
        <p:spPr>
          <a:xfrm>
            <a:off x="138050" y="3162440"/>
            <a:ext cx="631131" cy="608240"/>
          </a:xfrm>
          <a:prstGeom prst="rect">
            <a:avLst/>
          </a:prstGeom>
        </p:spPr>
      </p:pic>
      <p:sp>
        <p:nvSpPr>
          <p:cNvPr id="12" name="テキスト ボックス 11"/>
          <p:cNvSpPr txBox="1"/>
          <p:nvPr/>
        </p:nvSpPr>
        <p:spPr>
          <a:xfrm>
            <a:off x="22283" y="3216119"/>
            <a:ext cx="265401" cy="369324"/>
          </a:xfrm>
          <a:prstGeom prst="rect">
            <a:avLst/>
          </a:prstGeom>
          <a:noFill/>
        </p:spPr>
        <p:txBody>
          <a:bodyPr wrap="square" lIns="91431" tIns="45716" rIns="91431" bIns="45716" rtlCol="0">
            <a:spAutoFit/>
          </a:bodyPr>
          <a:lstStyle/>
          <a:p>
            <a:pPr defTabSz="914400"/>
            <a:r>
              <a:rPr lang="en-US" altLang="ja-JP" i="1" dirty="0" smtClean="0">
                <a:solidFill>
                  <a:srgbClr val="000000"/>
                </a:solidFill>
                <a:latin typeface="Arial" panose="020B0604020202020204" pitchFamily="34" charset="0"/>
                <a:cs typeface="Arial" panose="020B0604020202020204" pitchFamily="34" charset="0"/>
              </a:rPr>
              <a:t>y</a:t>
            </a:r>
            <a:endParaRPr lang="ja-JP" altLang="en-US" i="1" dirty="0">
              <a:solidFill>
                <a:srgbClr val="000000"/>
              </a:solidFill>
              <a:latin typeface="Arial" panose="020B0604020202020204" pitchFamily="34" charset="0"/>
              <a:cs typeface="Arial" panose="020B0604020202020204" pitchFamily="34" charset="0"/>
            </a:endParaRPr>
          </a:p>
        </p:txBody>
      </p:sp>
      <p:sp>
        <p:nvSpPr>
          <p:cNvPr id="13" name="テキスト ボックス 12"/>
          <p:cNvSpPr txBox="1"/>
          <p:nvPr/>
        </p:nvSpPr>
        <p:spPr>
          <a:xfrm>
            <a:off x="372354" y="3577187"/>
            <a:ext cx="265401" cy="369324"/>
          </a:xfrm>
          <a:prstGeom prst="rect">
            <a:avLst/>
          </a:prstGeom>
          <a:noFill/>
        </p:spPr>
        <p:txBody>
          <a:bodyPr wrap="square" lIns="91431" tIns="45716" rIns="91431" bIns="45716" rtlCol="0">
            <a:spAutoFit/>
          </a:bodyPr>
          <a:lstStyle/>
          <a:p>
            <a:pPr defTabSz="914400"/>
            <a:r>
              <a:rPr lang="en-US" altLang="ja-JP" i="1" dirty="0" smtClean="0">
                <a:solidFill>
                  <a:srgbClr val="000000"/>
                </a:solidFill>
                <a:latin typeface="Arial" panose="020B0604020202020204" pitchFamily="34" charset="0"/>
                <a:cs typeface="Arial" panose="020B0604020202020204" pitchFamily="34" charset="0"/>
              </a:rPr>
              <a:t>z</a:t>
            </a:r>
            <a:endParaRPr lang="ja-JP" altLang="en-US" i="1" dirty="0">
              <a:solidFill>
                <a:srgbClr val="000000"/>
              </a:solidFill>
              <a:latin typeface="Arial" panose="020B0604020202020204" pitchFamily="34" charset="0"/>
              <a:cs typeface="Arial" panose="020B0604020202020204" pitchFamily="34" charset="0"/>
            </a:endParaRPr>
          </a:p>
        </p:txBody>
      </p:sp>
      <p:sp>
        <p:nvSpPr>
          <p:cNvPr id="14" name="正方形/長方形 38"/>
          <p:cNvSpPr/>
          <p:nvPr/>
        </p:nvSpPr>
        <p:spPr>
          <a:xfrm>
            <a:off x="637755" y="4157856"/>
            <a:ext cx="7891711" cy="2062103"/>
          </a:xfrm>
          <a:prstGeom prst="rect">
            <a:avLst/>
          </a:prstGeom>
        </p:spPr>
        <p:txBody>
          <a:bodyPr wrap="square">
            <a:spAutoFit/>
          </a:bodyPr>
          <a:lstStyle/>
          <a:p>
            <a:pPr marL="285750" indent="-285750" algn="just">
              <a:spcBef>
                <a:spcPts val="600"/>
              </a:spcBef>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By </a:t>
            </a:r>
            <a:r>
              <a:rPr lang="en-US" altLang="ja-JP" dirty="0">
                <a:latin typeface="Arial" panose="020B0604020202020204" pitchFamily="34" charset="0"/>
                <a:cs typeface="Arial" panose="020B0604020202020204" pitchFamily="34" charset="0"/>
              </a:rPr>
              <a:t>executing the long-term MD </a:t>
            </a:r>
            <a:r>
              <a:rPr lang="en-US" altLang="ja-JP" dirty="0" smtClean="0">
                <a:latin typeface="Arial" panose="020B0604020202020204" pitchFamily="34" charset="0"/>
                <a:cs typeface="Arial" panose="020B0604020202020204" pitchFamily="34" charset="0"/>
              </a:rPr>
              <a:t>simulation (</a:t>
            </a:r>
            <a:r>
              <a:rPr lang="en-US" altLang="ja-JP" i="1" dirty="0" smtClean="0">
                <a:latin typeface="Arial" panose="020B0604020202020204" pitchFamily="34" charset="0"/>
                <a:cs typeface="Arial" panose="020B0604020202020204" pitchFamily="34" charset="0"/>
              </a:rPr>
              <a:t>t</a:t>
            </a:r>
            <a:r>
              <a:rPr lang="en-US" altLang="ja-JP" dirty="0" smtClean="0">
                <a:latin typeface="Arial" panose="020B0604020202020204" pitchFamily="34" charset="0"/>
                <a:cs typeface="Arial" panose="020B0604020202020204" pitchFamily="34" charset="0"/>
              </a:rPr>
              <a:t> &gt; 10 ns), </a:t>
            </a:r>
            <a:r>
              <a:rPr lang="en-US" altLang="ja-JP" dirty="0">
                <a:latin typeface="Arial" panose="020B0604020202020204" pitchFamily="34" charset="0"/>
                <a:cs typeface="Arial" panose="020B0604020202020204" pitchFamily="34" charset="0"/>
              </a:rPr>
              <a:t>the Li</a:t>
            </a:r>
            <a:r>
              <a:rPr lang="en-US" altLang="ja-JP" baseline="30000"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and PF</a:t>
            </a:r>
            <a:r>
              <a:rPr lang="en-US" altLang="ja-JP" baseline="-25000" dirty="0">
                <a:latin typeface="Arial" panose="020B0604020202020204" pitchFamily="34" charset="0"/>
                <a:cs typeface="Arial" panose="020B0604020202020204" pitchFamily="34" charset="0"/>
              </a:rPr>
              <a:t>6</a:t>
            </a:r>
            <a:r>
              <a:rPr lang="en-US" altLang="ja-JP" baseline="30000"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a:t>
            </a:r>
            <a:r>
              <a:rPr lang="en-US" altLang="ja-JP" dirty="0" smtClean="0">
                <a:latin typeface="Arial" panose="020B0604020202020204" pitchFamily="34" charset="0"/>
                <a:cs typeface="Arial" panose="020B0604020202020204" pitchFamily="34" charset="0"/>
              </a:rPr>
              <a:t>aggregated, and they formed </a:t>
            </a:r>
            <a:r>
              <a:rPr lang="en-US" altLang="ja-JP" dirty="0">
                <a:latin typeface="Arial" panose="020B0604020202020204" pitchFamily="34" charset="0"/>
                <a:cs typeface="Arial" panose="020B0604020202020204" pitchFamily="34" charset="0"/>
              </a:rPr>
              <a:t>the large cluster.</a:t>
            </a:r>
          </a:p>
          <a:p>
            <a:pPr marL="285750" indent="-285750" algn="just">
              <a:spcBef>
                <a:spcPts val="1200"/>
              </a:spcBef>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Therefore, the present force filed should be modified so as to suppress such aggregation during the MD simulations.</a:t>
            </a:r>
          </a:p>
          <a:p>
            <a:pPr marL="285750" indent="-285750" algn="just">
              <a:spcBef>
                <a:spcPts val="1200"/>
              </a:spcBef>
              <a:buFont typeface="Arial" panose="020B0604020202020204" pitchFamily="34" charset="0"/>
              <a:buChar char="•"/>
            </a:pPr>
            <a:r>
              <a:rPr lang="en-US" altLang="ja-JP" dirty="0" smtClean="0">
                <a:latin typeface="Arial" panose="020B0604020202020204" pitchFamily="34" charset="0"/>
                <a:cs typeface="Arial" panose="020B0604020202020204" pitchFamily="34" charset="0"/>
              </a:rPr>
              <a:t>One of the method is to reproduce correctly the experimental diffusion constant by changing the </a:t>
            </a:r>
            <a:r>
              <a:rPr lang="en-US" altLang="ja-JP" dirty="0" err="1" smtClean="0">
                <a:latin typeface="Arial" panose="020B0604020202020204" pitchFamily="34" charset="0"/>
                <a:cs typeface="Arial" panose="020B0604020202020204" pitchFamily="34" charset="0"/>
              </a:rPr>
              <a:t>Lennard</a:t>
            </a:r>
            <a:r>
              <a:rPr lang="en-US" altLang="ja-JP" dirty="0" smtClean="0">
                <a:latin typeface="Arial" panose="020B0604020202020204" pitchFamily="34" charset="0"/>
                <a:cs typeface="Arial" panose="020B0604020202020204" pitchFamily="34" charset="0"/>
              </a:rPr>
              <a:t>-Jones parameters.</a:t>
            </a:r>
          </a:p>
        </p:txBody>
      </p:sp>
    </p:spTree>
    <p:extLst>
      <p:ext uri="{BB962C8B-B14F-4D97-AF65-F5344CB8AC3E}">
        <p14:creationId xmlns:p14="http://schemas.microsoft.com/office/powerpoint/2010/main" val="1655708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1436"/>
            <a:ext cx="2133600" cy="365125"/>
          </a:xfrm>
        </p:spPr>
        <p:txBody>
          <a:bodyPr/>
          <a:lstStyle/>
          <a:p>
            <a:r>
              <a:rPr lang="en-US" altLang="ja-JP" dirty="0">
                <a:solidFill>
                  <a:schemeClr val="tx1"/>
                </a:solidFill>
                <a:latin typeface="Arial" panose="020B0604020202020204" pitchFamily="34" charset="0"/>
                <a:cs typeface="Arial" panose="020B0604020202020204" pitchFamily="34" charset="0"/>
              </a:rPr>
              <a:t>8</a:t>
            </a:r>
            <a:endParaRPr kumimoji="1" lang="ja-JP" altLang="en-US"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16" y="520931"/>
            <a:ext cx="8712968" cy="61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a:spLocks noGrp="1"/>
          </p:cNvSpPr>
          <p:nvPr>
            <p:ph type="title"/>
          </p:nvPr>
        </p:nvSpPr>
        <p:spPr>
          <a:xfrm>
            <a:off x="152385" y="118301"/>
            <a:ext cx="8827036" cy="478896"/>
          </a:xfrm>
        </p:spPr>
        <p:txBody>
          <a:bodyPr>
            <a:noAutofit/>
          </a:bodyPr>
          <a:lstStyle/>
          <a:p>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Conclusion</a:t>
            </a:r>
            <a:r>
              <a:rPr lang="ja-JP" altLang="en-US" sz="2800" b="1" kern="0" dirty="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 </a:t>
            </a:r>
            <a:r>
              <a:rPr lang="en-US" altLang="ja-JP" sz="2800" b="1" kern="0" dirty="0" smtClean="0">
                <a:solidFill>
                  <a:srgbClr val="333399">
                    <a:lumMod val="75000"/>
                  </a:srgbClr>
                </a:solidFill>
                <a:effectLst>
                  <a:outerShdw blurRad="38100" dist="38100" dir="2700000" algn="tl">
                    <a:srgbClr val="000000">
                      <a:alpha val="43137"/>
                    </a:srgbClr>
                  </a:outerShdw>
                </a:effectLst>
                <a:latin typeface="Arial" panose="020B0604020202020204" pitchFamily="34" charset="0"/>
                <a:ea typeface="メイリオ"/>
                <a:cs typeface="Arial" panose="020B0604020202020204" pitchFamily="34" charset="0"/>
              </a:rPr>
              <a:t>and Future Work</a:t>
            </a:r>
            <a:endParaRPr kumimoji="1" lang="ja-JP" alt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正方形/長方形 12"/>
          <p:cNvSpPr/>
          <p:nvPr/>
        </p:nvSpPr>
        <p:spPr>
          <a:xfrm>
            <a:off x="360092" y="1185622"/>
            <a:ext cx="8279547" cy="646331"/>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To apply the hybrid MC/MD reaction simulations, the fast constant potential method was implemented into AMBER program.</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4" name="正方形/長方形 13"/>
          <p:cNvSpPr/>
          <p:nvPr/>
        </p:nvSpPr>
        <p:spPr>
          <a:xfrm>
            <a:off x="360092" y="2114533"/>
            <a:ext cx="8279547" cy="646331"/>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The present calculation cost was similar to the standard MD simulations because the charges are easily obtained by using the theoretical equations.</a:t>
            </a:r>
          </a:p>
        </p:txBody>
      </p:sp>
      <p:sp>
        <p:nvSpPr>
          <p:cNvPr id="15" name="正方形/長方形 14"/>
          <p:cNvSpPr/>
          <p:nvPr/>
        </p:nvSpPr>
        <p:spPr>
          <a:xfrm>
            <a:off x="356326" y="3040081"/>
            <a:ext cx="8279547" cy="646331"/>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By using the present constant potential method, the electric potential differences became the set values.</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16" name="正方形/長方形 15"/>
          <p:cNvSpPr/>
          <p:nvPr/>
        </p:nvSpPr>
        <p:spPr>
          <a:xfrm>
            <a:off x="356326" y="3969893"/>
            <a:ext cx="8279547" cy="646331"/>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However</a:t>
            </a:r>
            <a:r>
              <a:rPr lang="en-US" altLang="ja-JP" dirty="0">
                <a:latin typeface="Arial" panose="020B0604020202020204" pitchFamily="34" charset="0"/>
                <a:ea typeface="メイリオ" panose="020B0604030504040204" pitchFamily="50" charset="-128"/>
                <a:cs typeface="Arial" panose="020B0604020202020204" pitchFamily="34" charset="0"/>
              </a:rPr>
              <a:t>, </a:t>
            </a:r>
            <a:r>
              <a:rPr lang="en-US" altLang="ja-JP" dirty="0" smtClean="0">
                <a:latin typeface="Arial" panose="020B0604020202020204" pitchFamily="34" charset="0"/>
                <a:ea typeface="メイリオ" panose="020B0604030504040204" pitchFamily="50" charset="-128"/>
                <a:cs typeface="Arial" panose="020B0604020202020204" pitchFamily="34" charset="0"/>
              </a:rPr>
              <a:t>to execute the long-term MD simulations, the Li</a:t>
            </a:r>
            <a:r>
              <a:rPr lang="en-US" altLang="ja-JP" baseline="30000" dirty="0" smtClean="0">
                <a:latin typeface="Arial" panose="020B0604020202020204" pitchFamily="34" charset="0"/>
                <a:ea typeface="メイリオ" panose="020B0604030504040204" pitchFamily="50" charset="-128"/>
                <a:cs typeface="Arial" panose="020B0604020202020204" pitchFamily="34" charset="0"/>
              </a:rPr>
              <a:t>+</a:t>
            </a:r>
            <a:r>
              <a:rPr lang="en-US" altLang="ja-JP" dirty="0" smtClean="0">
                <a:latin typeface="Arial" panose="020B0604020202020204" pitchFamily="34" charset="0"/>
                <a:ea typeface="メイリオ" panose="020B0604030504040204" pitchFamily="50" charset="-128"/>
                <a:cs typeface="Arial" panose="020B0604020202020204" pitchFamily="34" charset="0"/>
              </a:rPr>
              <a:t> and PF</a:t>
            </a:r>
            <a:r>
              <a:rPr lang="en-US" altLang="ja-JP" baseline="-25000" dirty="0" smtClean="0">
                <a:latin typeface="Arial" panose="020B0604020202020204" pitchFamily="34" charset="0"/>
                <a:ea typeface="メイリオ" panose="020B0604030504040204" pitchFamily="50" charset="-128"/>
                <a:cs typeface="Arial" panose="020B0604020202020204" pitchFamily="34" charset="0"/>
              </a:rPr>
              <a:t>6</a:t>
            </a:r>
            <a:r>
              <a:rPr lang="en-US" altLang="ja-JP" baseline="30000" dirty="0" smtClean="0">
                <a:latin typeface="Arial" panose="020B0604020202020204" pitchFamily="34" charset="0"/>
                <a:ea typeface="メイリオ" panose="020B0604030504040204" pitchFamily="50" charset="-128"/>
                <a:cs typeface="Arial" panose="020B0604020202020204" pitchFamily="34" charset="0"/>
              </a:rPr>
              <a:t>-</a:t>
            </a:r>
            <a:r>
              <a:rPr lang="en-US" altLang="ja-JP" dirty="0" smtClean="0">
                <a:latin typeface="Arial" panose="020B0604020202020204" pitchFamily="34" charset="0"/>
                <a:ea typeface="メイリオ" panose="020B0604030504040204" pitchFamily="50" charset="-128"/>
                <a:cs typeface="Arial" panose="020B0604020202020204" pitchFamily="34" charset="0"/>
              </a:rPr>
              <a:t> aggregated due to their inaccurate </a:t>
            </a:r>
            <a:r>
              <a:rPr lang="en-US" altLang="ja-JP" dirty="0" err="1" smtClean="0">
                <a:latin typeface="Arial" panose="020B0604020202020204" pitchFamily="34" charset="0"/>
                <a:ea typeface="メイリオ" panose="020B0604030504040204" pitchFamily="50" charset="-128"/>
                <a:cs typeface="Arial" panose="020B0604020202020204" pitchFamily="34" charset="0"/>
              </a:rPr>
              <a:t>Lennard</a:t>
            </a:r>
            <a:r>
              <a:rPr lang="en-US" altLang="ja-JP" dirty="0" smtClean="0">
                <a:latin typeface="Arial" panose="020B0604020202020204" pitchFamily="34" charset="0"/>
                <a:ea typeface="メイリオ" panose="020B0604030504040204" pitchFamily="50" charset="-128"/>
                <a:cs typeface="Arial" panose="020B0604020202020204" pitchFamily="34" charset="0"/>
              </a:rPr>
              <a:t>-Jones parameters.</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
        <p:nvSpPr>
          <p:cNvPr id="2" name="下矢印 1"/>
          <p:cNvSpPr/>
          <p:nvPr/>
        </p:nvSpPr>
        <p:spPr>
          <a:xfrm>
            <a:off x="3311860" y="4965480"/>
            <a:ext cx="25202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56325" y="5699047"/>
            <a:ext cx="8279547" cy="923330"/>
          </a:xfrm>
          <a:prstGeom prst="rect">
            <a:avLst/>
          </a:prstGeom>
        </p:spPr>
        <p:txBody>
          <a:bodyPr wrap="square">
            <a:spAutoFit/>
          </a:bodyPr>
          <a:lstStyle/>
          <a:p>
            <a:pPr marL="176213" indent="-176213" algn="just">
              <a:buClr>
                <a:schemeClr val="tx1"/>
              </a:buClr>
              <a:buFont typeface="Wingdings" pitchFamily="2" charset="2"/>
              <a:buChar char="Ø"/>
            </a:pPr>
            <a:r>
              <a:rPr lang="en-US" altLang="ja-JP" dirty="0" smtClean="0">
                <a:latin typeface="Arial" panose="020B0604020202020204" pitchFamily="34" charset="0"/>
                <a:ea typeface="メイリオ" panose="020B0604030504040204" pitchFamily="50" charset="-128"/>
                <a:cs typeface="Arial" panose="020B0604020202020204" pitchFamily="34" charset="0"/>
              </a:rPr>
              <a:t>I will optimize the </a:t>
            </a:r>
            <a:r>
              <a:rPr lang="en-US" altLang="ja-JP" dirty="0" err="1" smtClean="0">
                <a:latin typeface="Arial" panose="020B0604020202020204" pitchFamily="34" charset="0"/>
                <a:ea typeface="メイリオ" panose="020B0604030504040204" pitchFamily="50" charset="-128"/>
                <a:cs typeface="Arial" panose="020B0604020202020204" pitchFamily="34" charset="0"/>
              </a:rPr>
              <a:t>Lennard</a:t>
            </a:r>
            <a:r>
              <a:rPr lang="en-US" altLang="ja-JP" dirty="0" smtClean="0">
                <a:latin typeface="Arial" panose="020B0604020202020204" pitchFamily="34" charset="0"/>
                <a:ea typeface="メイリオ" panose="020B0604030504040204" pitchFamily="50" charset="-128"/>
                <a:cs typeface="Arial" panose="020B0604020202020204" pitchFamily="34" charset="0"/>
              </a:rPr>
              <a:t>-Jones parameters so as to suppress such aggregation, and execute the hybrid MC/MD reaction simulations by using the present constant potential method.</a:t>
            </a:r>
            <a:endParaRPr lang="en-US" altLang="ja-JP"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93082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7643</TotalTime>
  <Words>1601</Words>
  <Application>Microsoft Office PowerPoint</Application>
  <PresentationFormat>画面に合わせる (4:3)</PresentationFormat>
  <Paragraphs>109</Paragraphs>
  <Slides>10</Slides>
  <Notes>9</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7" baseType="lpstr">
      <vt:lpstr>ＭＳ Ｐゴシック</vt:lpstr>
      <vt:lpstr>メイリオ</vt:lpstr>
      <vt:lpstr>Arial</vt:lpstr>
      <vt:lpstr>Calibri</vt:lpstr>
      <vt:lpstr>Wingdings</vt:lpstr>
      <vt:lpstr>Office ​​テーマ</vt:lpstr>
      <vt:lpstr>Equation</vt:lpstr>
      <vt:lpstr>PowerPoint プレゼンテーション</vt:lpstr>
      <vt:lpstr>Previous Constant Potential Method</vt:lpstr>
      <vt:lpstr>Fast Constant Potential Method</vt:lpstr>
      <vt:lpstr>Test System (Graphite Electrode/PC-based Electrolyte)</vt:lpstr>
      <vt:lpstr>Temporal Change of Electrode Charges</vt:lpstr>
      <vt:lpstr>Charge Distribution on Z Axis</vt:lpstr>
      <vt:lpstr>Electric Potential Change</vt:lpstr>
      <vt:lpstr>One of Problem in the Present Simulation</vt:lpstr>
      <vt:lpstr>Conclusion and Future Work</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Takenaka</dc:creator>
  <cp:lastModifiedBy>Norio Takenaka</cp:lastModifiedBy>
  <cp:revision>315</cp:revision>
  <cp:lastPrinted>2015-02-09T09:24:03Z</cp:lastPrinted>
  <dcterms:created xsi:type="dcterms:W3CDTF">2014-05-07T03:50:06Z</dcterms:created>
  <dcterms:modified xsi:type="dcterms:W3CDTF">2015-02-10T06:16:47Z</dcterms:modified>
</cp:coreProperties>
</file>