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9" r:id="rId4"/>
    <p:sldId id="261" r:id="rId5"/>
    <p:sldId id="263" r:id="rId6"/>
    <p:sldId id="264" r:id="rId7"/>
    <p:sldId id="260" r:id="rId8"/>
    <p:sldId id="267" r:id="rId9"/>
    <p:sldId id="269" r:id="rId10"/>
    <p:sldId id="268" r:id="rId11"/>
    <p:sldId id="265" r:id="rId12"/>
    <p:sldId id="270" r:id="rId13"/>
    <p:sldId id="272" r:id="rId14"/>
    <p:sldId id="273" r:id="rId15"/>
    <p:sldId id="266" r:id="rId16"/>
    <p:sldId id="274" r:id="rId17"/>
    <p:sldId id="262" r:id="rId1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7" autoAdjust="0"/>
    <p:restoredTop sz="64339" autoAdjust="0"/>
  </p:normalViewPr>
  <p:slideViewPr>
    <p:cSldViewPr snapToGrid="0" showGuides="1">
      <p:cViewPr varScale="1">
        <p:scale>
          <a:sx n="52" d="100"/>
          <a:sy n="52" d="100"/>
        </p:scale>
        <p:origin x="1704" y="48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F200F-F7C8-4E66-AF50-9F28EF2D67A4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A80F2A5-7C84-477F-B9A0-FD7E4901FCCB}">
      <dgm:prSet phldrT="[テキスト]"/>
      <dgm:spPr/>
      <dgm:t>
        <a:bodyPr/>
        <a:lstStyle/>
        <a:p>
          <a:r>
            <a:rPr kumimoji="1" lang="en-US" altLang="ja-JP" b="1" dirty="0" smtClean="0"/>
            <a:t>Biomolecule</a:t>
          </a:r>
          <a:endParaRPr kumimoji="1" lang="ja-JP" altLang="en-US" b="1" dirty="0"/>
        </a:p>
      </dgm:t>
    </dgm:pt>
    <dgm:pt modelId="{4ED11644-7F39-4797-A6BC-8CE1BE8037C8}" type="parTrans" cxnId="{9BC16ED3-A4E9-413D-9EC8-328BADEE183C}">
      <dgm:prSet/>
      <dgm:spPr/>
      <dgm:t>
        <a:bodyPr/>
        <a:lstStyle/>
        <a:p>
          <a:endParaRPr kumimoji="1" lang="ja-JP" altLang="en-US" b="1"/>
        </a:p>
      </dgm:t>
    </dgm:pt>
    <dgm:pt modelId="{D63ED663-4C64-4625-9EAD-E4A935D3E4B9}" type="sibTrans" cxnId="{9BC16ED3-A4E9-413D-9EC8-328BADEE183C}">
      <dgm:prSet/>
      <dgm:spPr/>
      <dgm:t>
        <a:bodyPr/>
        <a:lstStyle/>
        <a:p>
          <a:endParaRPr kumimoji="1" lang="ja-JP" altLang="en-US"/>
        </a:p>
      </dgm:t>
    </dgm:pt>
    <dgm:pt modelId="{E832CDE4-3006-4DB1-8D7E-5B38EE10FFDF}">
      <dgm:prSet phldrT="[テキスト]"/>
      <dgm:spPr/>
      <dgm:t>
        <a:bodyPr/>
        <a:lstStyle/>
        <a:p>
          <a:r>
            <a:rPr kumimoji="1" lang="en-US" altLang="ja-JP" b="1" dirty="0" smtClean="0"/>
            <a:t>Reproduction of </a:t>
          </a:r>
          <a:r>
            <a:rPr kumimoji="1" lang="en-US" altLang="ja-JP" b="1" dirty="0" err="1" smtClean="0"/>
            <a:t>pKa</a:t>
          </a:r>
          <a:r>
            <a:rPr kumimoji="1" lang="en-US" altLang="ja-JP" b="1" dirty="0" smtClean="0"/>
            <a:t> value</a:t>
          </a:r>
          <a:endParaRPr kumimoji="1" lang="ja-JP" altLang="en-US" b="1" dirty="0"/>
        </a:p>
      </dgm:t>
    </dgm:pt>
    <dgm:pt modelId="{4C8B4B82-0B18-4735-AFD4-C06162121ABC}" type="parTrans" cxnId="{89FABB65-F542-4EA7-9FFF-1CE54983A29D}">
      <dgm:prSet/>
      <dgm:spPr/>
      <dgm:t>
        <a:bodyPr/>
        <a:lstStyle/>
        <a:p>
          <a:endParaRPr kumimoji="1" lang="ja-JP" altLang="en-US"/>
        </a:p>
      </dgm:t>
    </dgm:pt>
    <dgm:pt modelId="{31184535-3A0D-42AB-B3F1-E1673C6C8161}" type="sibTrans" cxnId="{89FABB65-F542-4EA7-9FFF-1CE54983A29D}">
      <dgm:prSet/>
      <dgm:spPr/>
      <dgm:t>
        <a:bodyPr/>
        <a:lstStyle/>
        <a:p>
          <a:endParaRPr kumimoji="1" lang="ja-JP" altLang="en-US"/>
        </a:p>
      </dgm:t>
    </dgm:pt>
    <dgm:pt modelId="{EE224FD0-627E-45F7-9BA0-7A07ABCE3666}">
      <dgm:prSet phldrT="[テキスト]"/>
      <dgm:spPr/>
      <dgm:t>
        <a:bodyPr/>
        <a:lstStyle/>
        <a:p>
          <a:r>
            <a:rPr kumimoji="1" lang="en-US" altLang="ja-JP" b="1" dirty="0" smtClean="0"/>
            <a:t>Conformation changes</a:t>
          </a:r>
          <a:endParaRPr kumimoji="1" lang="ja-JP" altLang="en-US" b="1" dirty="0"/>
        </a:p>
      </dgm:t>
    </dgm:pt>
    <dgm:pt modelId="{2B8FFC7B-66B7-4321-88BF-6F46FAD70829}" type="parTrans" cxnId="{133FFC32-4D5D-423F-B9DE-5BABD8BA2EFC}">
      <dgm:prSet/>
      <dgm:spPr/>
      <dgm:t>
        <a:bodyPr/>
        <a:lstStyle/>
        <a:p>
          <a:endParaRPr kumimoji="1" lang="ja-JP" altLang="en-US"/>
        </a:p>
      </dgm:t>
    </dgm:pt>
    <dgm:pt modelId="{C6C56CEA-EBF9-4161-A768-17389D9DA9D4}" type="sibTrans" cxnId="{133FFC32-4D5D-423F-B9DE-5BABD8BA2EFC}">
      <dgm:prSet/>
      <dgm:spPr/>
      <dgm:t>
        <a:bodyPr/>
        <a:lstStyle/>
        <a:p>
          <a:endParaRPr kumimoji="1" lang="ja-JP" altLang="en-US"/>
        </a:p>
      </dgm:t>
    </dgm:pt>
    <dgm:pt modelId="{6DB29D52-949A-46A1-A023-D09173F7AD19}">
      <dgm:prSet phldrT="[テキスト]"/>
      <dgm:spPr/>
      <dgm:t>
        <a:bodyPr/>
        <a:lstStyle/>
        <a:p>
          <a:r>
            <a:rPr kumimoji="1" lang="en-US" altLang="ja-JP" b="1" dirty="0" smtClean="0"/>
            <a:t>Small reactant compounds</a:t>
          </a:r>
          <a:endParaRPr kumimoji="1" lang="ja-JP" altLang="en-US" b="1" dirty="0"/>
        </a:p>
      </dgm:t>
    </dgm:pt>
    <dgm:pt modelId="{5B080C66-7BD2-4DA1-B1A3-5C2A0301CB82}" type="parTrans" cxnId="{202508C5-FA90-40B2-8C70-D86909A99CB6}">
      <dgm:prSet/>
      <dgm:spPr/>
      <dgm:t>
        <a:bodyPr/>
        <a:lstStyle/>
        <a:p>
          <a:endParaRPr kumimoji="1" lang="ja-JP" altLang="en-US" b="1"/>
        </a:p>
      </dgm:t>
    </dgm:pt>
    <dgm:pt modelId="{B2E70759-2721-4840-84CE-07323688642A}" type="sibTrans" cxnId="{202508C5-FA90-40B2-8C70-D86909A99CB6}">
      <dgm:prSet/>
      <dgm:spPr/>
      <dgm:t>
        <a:bodyPr/>
        <a:lstStyle/>
        <a:p>
          <a:endParaRPr kumimoji="1" lang="ja-JP" altLang="en-US"/>
        </a:p>
      </dgm:t>
    </dgm:pt>
    <dgm:pt modelId="{5D79DDBC-4108-46B1-8C44-3CE487603974}">
      <dgm:prSet phldrT="[テキスト]"/>
      <dgm:spPr/>
      <dgm:t>
        <a:bodyPr/>
        <a:lstStyle/>
        <a:p>
          <a:r>
            <a:rPr kumimoji="1" lang="en-US" altLang="ja-JP" b="1" dirty="0" smtClean="0"/>
            <a:t>Acid catalytic reaction</a:t>
          </a:r>
          <a:endParaRPr kumimoji="1" lang="ja-JP" altLang="en-US" b="1" dirty="0"/>
        </a:p>
      </dgm:t>
    </dgm:pt>
    <dgm:pt modelId="{06988EBC-78DB-4D88-A2F9-11D659023936}" type="parTrans" cxnId="{DD58D953-B27A-4E98-A73E-3BE4DF49D9F4}">
      <dgm:prSet/>
      <dgm:spPr/>
      <dgm:t>
        <a:bodyPr/>
        <a:lstStyle/>
        <a:p>
          <a:endParaRPr kumimoji="1" lang="ja-JP" altLang="en-US"/>
        </a:p>
      </dgm:t>
    </dgm:pt>
    <dgm:pt modelId="{5F0C2B73-CFE7-42EF-937D-7565C78515C1}" type="sibTrans" cxnId="{DD58D953-B27A-4E98-A73E-3BE4DF49D9F4}">
      <dgm:prSet/>
      <dgm:spPr/>
      <dgm:t>
        <a:bodyPr/>
        <a:lstStyle/>
        <a:p>
          <a:endParaRPr kumimoji="1" lang="ja-JP" altLang="en-US"/>
        </a:p>
      </dgm:t>
    </dgm:pt>
    <dgm:pt modelId="{B518B5B3-63D7-46DE-9655-FC0B8679EB8B}">
      <dgm:prSet phldrT="[テキスト]"/>
      <dgm:spPr/>
      <dgm:t>
        <a:bodyPr/>
        <a:lstStyle/>
        <a:p>
          <a:r>
            <a:rPr kumimoji="1" lang="en-US" altLang="ja-JP" b="1" dirty="0" smtClean="0"/>
            <a:t>Spectra, self-organization, etc.</a:t>
          </a:r>
          <a:endParaRPr kumimoji="1" lang="ja-JP" altLang="en-US" b="1" dirty="0"/>
        </a:p>
      </dgm:t>
    </dgm:pt>
    <dgm:pt modelId="{3DE4A3EA-2696-4E14-8FD7-FFEC61EAD09E}" type="parTrans" cxnId="{3F40EFED-2E08-433C-ADF8-AE02AA334ABE}">
      <dgm:prSet/>
      <dgm:spPr/>
      <dgm:t>
        <a:bodyPr/>
        <a:lstStyle/>
        <a:p>
          <a:endParaRPr kumimoji="1" lang="ja-JP" altLang="en-US"/>
        </a:p>
      </dgm:t>
    </dgm:pt>
    <dgm:pt modelId="{590C07F3-47B6-4CDE-AED5-E855845AA941}" type="sibTrans" cxnId="{3F40EFED-2E08-433C-ADF8-AE02AA334ABE}">
      <dgm:prSet/>
      <dgm:spPr/>
      <dgm:t>
        <a:bodyPr/>
        <a:lstStyle/>
        <a:p>
          <a:endParaRPr kumimoji="1" lang="ja-JP" altLang="en-US"/>
        </a:p>
      </dgm:t>
    </dgm:pt>
    <dgm:pt modelId="{164AC07D-E9BF-459E-BD40-67E638494B4D}" type="pres">
      <dgm:prSet presAssocID="{887F200F-F7C8-4E66-AF50-9F28EF2D67A4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D216267-1F17-4BC5-A3F5-99D682443EAF}" type="pres">
      <dgm:prSet presAssocID="{887F200F-F7C8-4E66-AF50-9F28EF2D67A4}" presName="cycle" presStyleCnt="0"/>
      <dgm:spPr/>
    </dgm:pt>
    <dgm:pt modelId="{4E3FCA97-30F2-4859-BA1D-DFD41F8DECC8}" type="pres">
      <dgm:prSet presAssocID="{887F200F-F7C8-4E66-AF50-9F28EF2D67A4}" presName="centerShape" presStyleCnt="0"/>
      <dgm:spPr/>
    </dgm:pt>
    <dgm:pt modelId="{B0C224C1-BF5F-4B08-A34E-12191A74094B}" type="pres">
      <dgm:prSet presAssocID="{887F200F-F7C8-4E66-AF50-9F28EF2D67A4}" presName="connSite" presStyleLbl="node1" presStyleIdx="0" presStyleCnt="3"/>
      <dgm:spPr/>
    </dgm:pt>
    <dgm:pt modelId="{77262FF1-7DCB-408B-B3A2-76CCB2A15131}" type="pres">
      <dgm:prSet presAssocID="{887F200F-F7C8-4E66-AF50-9F28EF2D67A4}" presName="visible" presStyleLbl="node1" presStyleIdx="0" presStyleCnt="3"/>
      <dgm:spPr>
        <a:solidFill>
          <a:schemeClr val="bg1">
            <a:lumMod val="50000"/>
          </a:schemeClr>
        </a:solidFill>
      </dgm:spPr>
    </dgm:pt>
    <dgm:pt modelId="{B0443A91-F640-4DE3-8103-E11D4B682796}" type="pres">
      <dgm:prSet presAssocID="{4ED11644-7F39-4797-A6BC-8CE1BE8037C8}" presName="Name25" presStyleLbl="parChTrans1D1" presStyleIdx="0" presStyleCnt="2"/>
      <dgm:spPr/>
      <dgm:t>
        <a:bodyPr/>
        <a:lstStyle/>
        <a:p>
          <a:endParaRPr kumimoji="1" lang="ja-JP" altLang="en-US"/>
        </a:p>
      </dgm:t>
    </dgm:pt>
    <dgm:pt modelId="{D6172055-9F34-4C90-AA43-9EAE3E71F9B2}" type="pres">
      <dgm:prSet presAssocID="{FA80F2A5-7C84-477F-B9A0-FD7E4901FCCB}" presName="node" presStyleCnt="0"/>
      <dgm:spPr/>
    </dgm:pt>
    <dgm:pt modelId="{F998E7CA-8A2F-4E81-8853-B6873035D064}" type="pres">
      <dgm:prSet presAssocID="{FA80F2A5-7C84-477F-B9A0-FD7E4901FCCB}" presName="parentNode" presStyleLbl="node1" presStyleIdx="1" presStyleCnt="3" custScaleX="9784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2CF3104-ADD4-459C-93DB-AEACB8451F91}" type="pres">
      <dgm:prSet presAssocID="{FA80F2A5-7C84-477F-B9A0-FD7E4901FCCB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1C29FB-B718-4764-94CF-5AC32F634A90}" type="pres">
      <dgm:prSet presAssocID="{5B080C66-7BD2-4DA1-B1A3-5C2A0301CB82}" presName="Name25" presStyleLbl="parChTrans1D1" presStyleIdx="1" presStyleCnt="2"/>
      <dgm:spPr/>
      <dgm:t>
        <a:bodyPr/>
        <a:lstStyle/>
        <a:p>
          <a:endParaRPr kumimoji="1" lang="ja-JP" altLang="en-US"/>
        </a:p>
      </dgm:t>
    </dgm:pt>
    <dgm:pt modelId="{85AA1A54-7323-49AD-8025-479057F7981D}" type="pres">
      <dgm:prSet presAssocID="{6DB29D52-949A-46A1-A023-D09173F7AD19}" presName="node" presStyleCnt="0"/>
      <dgm:spPr/>
    </dgm:pt>
    <dgm:pt modelId="{58012FC7-EDF8-49C0-BFE7-DE2A6F29C6CE}" type="pres">
      <dgm:prSet presAssocID="{6DB29D52-949A-46A1-A023-D09173F7AD19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639F066-3092-4F5A-A6F4-BA51261BF274}" type="pres">
      <dgm:prSet presAssocID="{6DB29D52-949A-46A1-A023-D09173F7AD19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9C8F60B-97D5-412F-A0D7-440A40629FC9}" type="presOf" srcId="{E832CDE4-3006-4DB1-8D7E-5B38EE10FFDF}" destId="{A2CF3104-ADD4-459C-93DB-AEACB8451F91}" srcOrd="0" destOrd="0" presId="urn:microsoft.com/office/officeart/2005/8/layout/radial2"/>
    <dgm:cxn modelId="{42E66C7F-91FF-431A-9C68-DA6957951E45}" type="presOf" srcId="{887F200F-F7C8-4E66-AF50-9F28EF2D67A4}" destId="{164AC07D-E9BF-459E-BD40-67E638494B4D}" srcOrd="0" destOrd="0" presId="urn:microsoft.com/office/officeart/2005/8/layout/radial2"/>
    <dgm:cxn modelId="{D4785D29-CF14-48EE-A839-FA11211FDD19}" type="presOf" srcId="{EE224FD0-627E-45F7-9BA0-7A07ABCE3666}" destId="{A2CF3104-ADD4-459C-93DB-AEACB8451F91}" srcOrd="0" destOrd="1" presId="urn:microsoft.com/office/officeart/2005/8/layout/radial2"/>
    <dgm:cxn modelId="{89FABB65-F542-4EA7-9FFF-1CE54983A29D}" srcId="{FA80F2A5-7C84-477F-B9A0-FD7E4901FCCB}" destId="{E832CDE4-3006-4DB1-8D7E-5B38EE10FFDF}" srcOrd="0" destOrd="0" parTransId="{4C8B4B82-0B18-4735-AFD4-C06162121ABC}" sibTransId="{31184535-3A0D-42AB-B3F1-E1673C6C8161}"/>
    <dgm:cxn modelId="{D5458C35-8010-4404-8493-FB1C7A1845AE}" type="presOf" srcId="{4ED11644-7F39-4797-A6BC-8CE1BE8037C8}" destId="{B0443A91-F640-4DE3-8103-E11D4B682796}" srcOrd="0" destOrd="0" presId="urn:microsoft.com/office/officeart/2005/8/layout/radial2"/>
    <dgm:cxn modelId="{1EF19316-2050-4060-8279-F89872554EF2}" type="presOf" srcId="{5B080C66-7BD2-4DA1-B1A3-5C2A0301CB82}" destId="{0F1C29FB-B718-4764-94CF-5AC32F634A90}" srcOrd="0" destOrd="0" presId="urn:microsoft.com/office/officeart/2005/8/layout/radial2"/>
    <dgm:cxn modelId="{3F40EFED-2E08-433C-ADF8-AE02AA334ABE}" srcId="{6DB29D52-949A-46A1-A023-D09173F7AD19}" destId="{B518B5B3-63D7-46DE-9655-FC0B8679EB8B}" srcOrd="1" destOrd="0" parTransId="{3DE4A3EA-2696-4E14-8FD7-FFEC61EAD09E}" sibTransId="{590C07F3-47B6-4CDE-AED5-E855845AA941}"/>
    <dgm:cxn modelId="{27B3F471-C826-419C-8AFB-347C0087A573}" type="presOf" srcId="{6DB29D52-949A-46A1-A023-D09173F7AD19}" destId="{58012FC7-EDF8-49C0-BFE7-DE2A6F29C6CE}" srcOrd="0" destOrd="0" presId="urn:microsoft.com/office/officeart/2005/8/layout/radial2"/>
    <dgm:cxn modelId="{202508C5-FA90-40B2-8C70-D86909A99CB6}" srcId="{887F200F-F7C8-4E66-AF50-9F28EF2D67A4}" destId="{6DB29D52-949A-46A1-A023-D09173F7AD19}" srcOrd="1" destOrd="0" parTransId="{5B080C66-7BD2-4DA1-B1A3-5C2A0301CB82}" sibTransId="{B2E70759-2721-4840-84CE-07323688642A}"/>
    <dgm:cxn modelId="{0BFE7293-A38F-4396-B45C-46CE59229032}" type="presOf" srcId="{B518B5B3-63D7-46DE-9655-FC0B8679EB8B}" destId="{0639F066-3092-4F5A-A6F4-BA51261BF274}" srcOrd="0" destOrd="1" presId="urn:microsoft.com/office/officeart/2005/8/layout/radial2"/>
    <dgm:cxn modelId="{133FFC32-4D5D-423F-B9DE-5BABD8BA2EFC}" srcId="{FA80F2A5-7C84-477F-B9A0-FD7E4901FCCB}" destId="{EE224FD0-627E-45F7-9BA0-7A07ABCE3666}" srcOrd="1" destOrd="0" parTransId="{2B8FFC7B-66B7-4321-88BF-6F46FAD70829}" sibTransId="{C6C56CEA-EBF9-4161-A768-17389D9DA9D4}"/>
    <dgm:cxn modelId="{57F7FA47-BEA1-460B-AE7C-642E67099F5D}" type="presOf" srcId="{5D79DDBC-4108-46B1-8C44-3CE487603974}" destId="{0639F066-3092-4F5A-A6F4-BA51261BF274}" srcOrd="0" destOrd="0" presId="urn:microsoft.com/office/officeart/2005/8/layout/radial2"/>
    <dgm:cxn modelId="{BD627334-4A01-49C4-ABE0-7AA7C537F6D3}" type="presOf" srcId="{FA80F2A5-7C84-477F-B9A0-FD7E4901FCCB}" destId="{F998E7CA-8A2F-4E81-8853-B6873035D064}" srcOrd="0" destOrd="0" presId="urn:microsoft.com/office/officeart/2005/8/layout/radial2"/>
    <dgm:cxn modelId="{9BC16ED3-A4E9-413D-9EC8-328BADEE183C}" srcId="{887F200F-F7C8-4E66-AF50-9F28EF2D67A4}" destId="{FA80F2A5-7C84-477F-B9A0-FD7E4901FCCB}" srcOrd="0" destOrd="0" parTransId="{4ED11644-7F39-4797-A6BC-8CE1BE8037C8}" sibTransId="{D63ED663-4C64-4625-9EAD-E4A935D3E4B9}"/>
    <dgm:cxn modelId="{DD58D953-B27A-4E98-A73E-3BE4DF49D9F4}" srcId="{6DB29D52-949A-46A1-A023-D09173F7AD19}" destId="{5D79DDBC-4108-46B1-8C44-3CE487603974}" srcOrd="0" destOrd="0" parTransId="{06988EBC-78DB-4D88-A2F9-11D659023936}" sibTransId="{5F0C2B73-CFE7-42EF-937D-7565C78515C1}"/>
    <dgm:cxn modelId="{1339E084-63A2-406E-8483-174C3D118CCA}" type="presParOf" srcId="{164AC07D-E9BF-459E-BD40-67E638494B4D}" destId="{6D216267-1F17-4BC5-A3F5-99D682443EAF}" srcOrd="0" destOrd="0" presId="urn:microsoft.com/office/officeart/2005/8/layout/radial2"/>
    <dgm:cxn modelId="{426D431D-97B5-43D0-95C6-91E4956BC714}" type="presParOf" srcId="{6D216267-1F17-4BC5-A3F5-99D682443EAF}" destId="{4E3FCA97-30F2-4859-BA1D-DFD41F8DECC8}" srcOrd="0" destOrd="0" presId="urn:microsoft.com/office/officeart/2005/8/layout/radial2"/>
    <dgm:cxn modelId="{87D36740-3067-4BCA-A2D0-C202F5B4E91E}" type="presParOf" srcId="{4E3FCA97-30F2-4859-BA1D-DFD41F8DECC8}" destId="{B0C224C1-BF5F-4B08-A34E-12191A74094B}" srcOrd="0" destOrd="0" presId="urn:microsoft.com/office/officeart/2005/8/layout/radial2"/>
    <dgm:cxn modelId="{D42B7E2B-77ED-44B4-9560-C09247CEB1FD}" type="presParOf" srcId="{4E3FCA97-30F2-4859-BA1D-DFD41F8DECC8}" destId="{77262FF1-7DCB-408B-B3A2-76CCB2A15131}" srcOrd="1" destOrd="0" presId="urn:microsoft.com/office/officeart/2005/8/layout/radial2"/>
    <dgm:cxn modelId="{9B5F3707-5839-4E65-A5E7-9052CDD22608}" type="presParOf" srcId="{6D216267-1F17-4BC5-A3F5-99D682443EAF}" destId="{B0443A91-F640-4DE3-8103-E11D4B682796}" srcOrd="1" destOrd="0" presId="urn:microsoft.com/office/officeart/2005/8/layout/radial2"/>
    <dgm:cxn modelId="{8EF6DF88-6B62-470D-BE42-266FA84207D0}" type="presParOf" srcId="{6D216267-1F17-4BC5-A3F5-99D682443EAF}" destId="{D6172055-9F34-4C90-AA43-9EAE3E71F9B2}" srcOrd="2" destOrd="0" presId="urn:microsoft.com/office/officeart/2005/8/layout/radial2"/>
    <dgm:cxn modelId="{FD897241-778D-4212-8A84-47EF4A346D8A}" type="presParOf" srcId="{D6172055-9F34-4C90-AA43-9EAE3E71F9B2}" destId="{F998E7CA-8A2F-4E81-8853-B6873035D064}" srcOrd="0" destOrd="0" presId="urn:microsoft.com/office/officeart/2005/8/layout/radial2"/>
    <dgm:cxn modelId="{202F4438-D835-4FF9-9787-857E1AEDF812}" type="presParOf" srcId="{D6172055-9F34-4C90-AA43-9EAE3E71F9B2}" destId="{A2CF3104-ADD4-459C-93DB-AEACB8451F91}" srcOrd="1" destOrd="0" presId="urn:microsoft.com/office/officeart/2005/8/layout/radial2"/>
    <dgm:cxn modelId="{51E6A9D6-FF89-4C19-8CC7-3F18EC274934}" type="presParOf" srcId="{6D216267-1F17-4BC5-A3F5-99D682443EAF}" destId="{0F1C29FB-B718-4764-94CF-5AC32F634A90}" srcOrd="3" destOrd="0" presId="urn:microsoft.com/office/officeart/2005/8/layout/radial2"/>
    <dgm:cxn modelId="{7E925933-69F6-46E1-8245-BE7D12582575}" type="presParOf" srcId="{6D216267-1F17-4BC5-A3F5-99D682443EAF}" destId="{85AA1A54-7323-49AD-8025-479057F7981D}" srcOrd="4" destOrd="0" presId="urn:microsoft.com/office/officeart/2005/8/layout/radial2"/>
    <dgm:cxn modelId="{3A80C117-34CA-4C74-8F2C-3297F7274C53}" type="presParOf" srcId="{85AA1A54-7323-49AD-8025-479057F7981D}" destId="{58012FC7-EDF8-49C0-BFE7-DE2A6F29C6CE}" srcOrd="0" destOrd="0" presId="urn:microsoft.com/office/officeart/2005/8/layout/radial2"/>
    <dgm:cxn modelId="{04F2BE12-80EC-4986-B219-909FCB8F95F6}" type="presParOf" srcId="{85AA1A54-7323-49AD-8025-479057F7981D}" destId="{0639F066-3092-4F5A-A6F4-BA51261BF27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C29FB-B718-4764-94CF-5AC32F634A90}">
      <dsp:nvSpPr>
        <dsp:cNvPr id="0" name=""/>
        <dsp:cNvSpPr/>
      </dsp:nvSpPr>
      <dsp:spPr>
        <a:xfrm rot="1764158">
          <a:off x="3114940" y="3130646"/>
          <a:ext cx="899046" cy="58535"/>
        </a:xfrm>
        <a:custGeom>
          <a:avLst/>
          <a:gdLst/>
          <a:ahLst/>
          <a:cxnLst/>
          <a:rect l="0" t="0" r="0" b="0"/>
          <a:pathLst>
            <a:path>
              <a:moveTo>
                <a:pt x="0" y="29267"/>
              </a:moveTo>
              <a:lnTo>
                <a:pt x="899046" y="29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3A91-F640-4DE3-8103-E11D4B682796}">
      <dsp:nvSpPr>
        <dsp:cNvPr id="0" name=""/>
        <dsp:cNvSpPr/>
      </dsp:nvSpPr>
      <dsp:spPr>
        <a:xfrm rot="19838558">
          <a:off x="3113867" y="1515972"/>
          <a:ext cx="918467" cy="58535"/>
        </a:xfrm>
        <a:custGeom>
          <a:avLst/>
          <a:gdLst/>
          <a:ahLst/>
          <a:cxnLst/>
          <a:rect l="0" t="0" r="0" b="0"/>
          <a:pathLst>
            <a:path>
              <a:moveTo>
                <a:pt x="0" y="29267"/>
              </a:moveTo>
              <a:lnTo>
                <a:pt x="918467" y="292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62FF1-7DCB-408B-B3A2-76CCB2A15131}">
      <dsp:nvSpPr>
        <dsp:cNvPr id="0" name=""/>
        <dsp:cNvSpPr/>
      </dsp:nvSpPr>
      <dsp:spPr>
        <a:xfrm>
          <a:off x="651919" y="871366"/>
          <a:ext cx="2965792" cy="2965792"/>
        </a:xfrm>
        <a:prstGeom prst="ellipse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8E7CA-8A2F-4E81-8853-B6873035D064}">
      <dsp:nvSpPr>
        <dsp:cNvPr id="0" name=""/>
        <dsp:cNvSpPr/>
      </dsp:nvSpPr>
      <dsp:spPr>
        <a:xfrm>
          <a:off x="3865490" y="1371"/>
          <a:ext cx="1741056" cy="17794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/>
            <a:t>Biomolecule</a:t>
          </a:r>
          <a:endParaRPr kumimoji="1" lang="ja-JP" altLang="en-US" sz="1800" b="1" kern="1200" dirty="0"/>
        </a:p>
      </dsp:txBody>
      <dsp:txXfrm>
        <a:off x="4120462" y="261969"/>
        <a:ext cx="1231112" cy="1258279"/>
      </dsp:txXfrm>
    </dsp:sp>
    <dsp:sp modelId="{A2CF3104-ADD4-459C-93DB-AEACB8451F91}">
      <dsp:nvSpPr>
        <dsp:cNvPr id="0" name=""/>
        <dsp:cNvSpPr/>
      </dsp:nvSpPr>
      <dsp:spPr>
        <a:xfrm>
          <a:off x="5832517" y="1371"/>
          <a:ext cx="2611584" cy="1779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b="1" kern="1200" dirty="0" smtClean="0"/>
            <a:t>Reproduction of </a:t>
          </a:r>
          <a:r>
            <a:rPr kumimoji="1" lang="en-US" altLang="ja-JP" sz="2700" b="1" kern="1200" dirty="0" err="1" smtClean="0"/>
            <a:t>pKa</a:t>
          </a:r>
          <a:r>
            <a:rPr kumimoji="1" lang="en-US" altLang="ja-JP" sz="2700" b="1" kern="1200" dirty="0" smtClean="0"/>
            <a:t> value</a:t>
          </a:r>
          <a:endParaRPr kumimoji="1" lang="ja-JP" altLang="en-US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b="1" kern="1200" dirty="0" smtClean="0"/>
            <a:t>Conformation changes</a:t>
          </a:r>
          <a:endParaRPr kumimoji="1" lang="ja-JP" altLang="en-US" sz="2700" b="1" kern="1200" dirty="0"/>
        </a:p>
      </dsp:txBody>
      <dsp:txXfrm>
        <a:off x="5832517" y="1371"/>
        <a:ext cx="2611584" cy="1779475"/>
      </dsp:txXfrm>
    </dsp:sp>
    <dsp:sp modelId="{58012FC7-EDF8-49C0-BFE7-DE2A6F29C6CE}">
      <dsp:nvSpPr>
        <dsp:cNvPr id="0" name=""/>
        <dsp:cNvSpPr/>
      </dsp:nvSpPr>
      <dsp:spPr>
        <a:xfrm>
          <a:off x="3841478" y="2927678"/>
          <a:ext cx="1779475" cy="17794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/>
            <a:t>Small reactant compounds</a:t>
          </a:r>
          <a:endParaRPr kumimoji="1" lang="ja-JP" altLang="en-US" sz="1800" b="1" kern="1200" dirty="0"/>
        </a:p>
      </dsp:txBody>
      <dsp:txXfrm>
        <a:off x="4102076" y="3188276"/>
        <a:ext cx="1258279" cy="1258279"/>
      </dsp:txXfrm>
    </dsp:sp>
    <dsp:sp modelId="{0639F066-3092-4F5A-A6F4-BA51261BF274}">
      <dsp:nvSpPr>
        <dsp:cNvPr id="0" name=""/>
        <dsp:cNvSpPr/>
      </dsp:nvSpPr>
      <dsp:spPr>
        <a:xfrm>
          <a:off x="5798901" y="2927678"/>
          <a:ext cx="2669213" cy="1779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b="1" kern="1200" dirty="0" smtClean="0"/>
            <a:t>Acid catalytic reaction</a:t>
          </a:r>
          <a:endParaRPr kumimoji="1" lang="ja-JP" altLang="en-US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b="1" kern="1200" dirty="0" smtClean="0"/>
            <a:t>Spectra, self-organization, etc.</a:t>
          </a:r>
          <a:endParaRPr kumimoji="1" lang="ja-JP" altLang="en-US" sz="2700" b="1" kern="1200" dirty="0"/>
        </a:p>
      </dsp:txBody>
      <dsp:txXfrm>
        <a:off x="5798901" y="2927678"/>
        <a:ext cx="2669213" cy="1779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75" units="1/cm"/>
          <inkml:channelProperty channel="Y" name="resolution" value="75" units="1/cm"/>
          <inkml:channelProperty channel="T" name="resolution" value="1" units="1/dev"/>
        </inkml:channelProperties>
      </inkml:inkSource>
      <inkml:timestamp xml:id="ts0" timeString="2015-05-29T03:56:12.0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4233 6720 0,'36'18'266,"52"-18"-250,35 0-16,36 0 0,-53 0 15,17 0-15,1 0 16,-36 0-16,0 0 15,-35 0-15,-18 0 16,-17 0-16,17 0 16,1 0-1,-19 0 1,1 0 0,52 0-16,19 0 15,-19 0 1,-17 0-16,-18 0 15,18 0-15,0 0 0,-18 0 16,18 0-16,18 0 16,-1 0-1,-17 0-15,36 0 16,-19 0 0,1 0-16,17 0 0,35 0 15,-34 0 1,69 0-1,-87 0-15,-18 0 16,0 0-16,17 0 16,1 0-16,-36 0 15,0 0-15,-17 0 16,0 0-16,-1 0 16,1 0-1,0 0 1,17 0-1,35 0 1,-34 0 0,70 0-1,-54 0-15,37 0 32,-36 0-32,52 0 15,-16 0 1,-19 0-16,-17 0 15,18 0-15,-1 0 16,-17 0-16,-18 0 16,18 0-16,18 0 15,-54 0-15,36 0 16,0 0-16,-35 0 16,35 0-16,-18 0 15,18 0-15,-18 0 16,-17 0-16,35 0 15,-18 0-15,36 0 32,-18 0-32,0 0 0,-1 0 15,19 0-15,35 0 32,-53 0-32,17 0 0,-52 0 15,53 0-15,17 0 31,-35 0-31,17 0 16,-52 0-16,35 0 16,-36 0-16,54 0 15,-53 0 1,34 0 0,-34 0-1,0 0-15,-1 0 16,19 0-1,-19 0 1,1 0-16,0 0 16,17 0-16,18 0 15,-36 0-15,19 0 16,-19 0-16,1 0 16,17 0-16,1 0 15,-19 0 1,18 0-1,1 0-15,-19 0 16,1 0 0,0 0-1,17 0 95,-17 0-95,-1 0-15,18 0 16,18 0 0,0 0-16,-17 0 0,17 0 15,-18 0-15,-18 0 16,19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EFC8-CA94-4FE7-AF32-A247D97DD9E4}" type="datetimeFigureOut">
              <a:rPr kumimoji="1" lang="ja-JP" altLang="en-US" smtClean="0"/>
              <a:t>2015/5/29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6F3DC-278C-40BD-9898-74122BF49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400" dirty="0" smtClean="0"/>
              <a:t>Now, I’m developing the molecular dynamics methods depending on the environment pH conditions. This is the first time that I will speak to all CREST members about that. So, I would like to provide an overview of the current states of the previous studies.</a:t>
            </a: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16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titration</a:t>
            </a:r>
            <a:r>
              <a:rPr kumimoji="1" lang="en-US" altLang="ja-JP" baseline="0" dirty="0" smtClean="0"/>
              <a:t> curve can be re-expressed by a change in the relative free energy difference between two states.</a:t>
            </a:r>
          </a:p>
          <a:p>
            <a:r>
              <a:rPr kumimoji="1" lang="en-US" altLang="ja-JP" baseline="0" dirty="0" smtClean="0"/>
              <a:t>By changing titration parameter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based on free energy term,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181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transition between titration states is expressed by the changes of coupling parameter λ.</a:t>
            </a:r>
          </a:p>
          <a:p>
            <a:r>
              <a:rPr kumimoji="1" lang="en-US" altLang="ja-JP" dirty="0" smtClean="0"/>
              <a:t>In discrete models, the titration states are switched between two states.</a:t>
            </a:r>
          </a:p>
          <a:p>
            <a:r>
              <a:rPr kumimoji="1" lang="en-US" altLang="ja-JP" dirty="0" smtClean="0"/>
              <a:t>On the other hand, in continuous models, λ is changed continuously via many intermediated states.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955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discrete models, the MD and MC parts are reciprocally executed and the transition</a:t>
            </a:r>
            <a:r>
              <a:rPr kumimoji="1" lang="en-US" altLang="ja-JP" baseline="0" dirty="0" smtClean="0"/>
              <a:t> events are accepted (or rejected) according to the transition probability under the Metropolis scheme.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It is necessary to estimate the free energy difference at every MC trial, so the continuum models are usually employed.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401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Continuous</a:t>
            </a:r>
            <a:r>
              <a:rPr kumimoji="1" lang="en-US" altLang="ja-JP" baseline="0" dirty="0" smtClean="0"/>
              <a:t> constant pH MD utilizes an extended Hamiltonian to propagate spatial and titration coordinates, which introduces the forces on “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-particles” as a fictional degree of freedom to the real particle system.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By temporally developing according to the extended Hamiltonian, it can be achieved to sample the pH-dependent ensemble of solute molecules.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463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table which I was summarized the advantage</a:t>
            </a:r>
            <a:r>
              <a:rPr kumimoji="1" lang="en-US" altLang="ja-JP" baseline="0" dirty="0" smtClean="0"/>
              <a:t> and disadvantage of two methods.</a:t>
            </a:r>
            <a:endParaRPr kumimoji="1" lang="en-US" altLang="ja-JP" dirty="0" smtClean="0"/>
          </a:p>
          <a:p>
            <a:r>
              <a:rPr kumimoji="1" lang="en-US" altLang="ja-JP" dirty="0" smtClean="0"/>
              <a:t>The discrete model is easy coding with low calculation cost.</a:t>
            </a:r>
          </a:p>
          <a:p>
            <a:r>
              <a:rPr kumimoji="1" lang="en-US" altLang="ja-JP" dirty="0" smtClean="0"/>
              <a:t>And it can sample a physical-meaningful state only.</a:t>
            </a:r>
          </a:p>
          <a:p>
            <a:r>
              <a:rPr kumimoji="1" lang="en-US" altLang="ja-JP" dirty="0" smtClean="0"/>
              <a:t>But, it is difficult to include the explicit solvation effects, because it is necessary to estimate the free energy at every MC trial.</a:t>
            </a:r>
          </a:p>
          <a:p>
            <a:r>
              <a:rPr kumimoji="1" lang="en-US" altLang="ja-JP" dirty="0" smtClean="0"/>
              <a:t>On the other hand, the continuous model can include the explicit solvation effects without calculating the free energy. However, the coding is difficult and calculation cost is high.</a:t>
            </a:r>
          </a:p>
          <a:p>
            <a:r>
              <a:rPr kumimoji="1" lang="en-US" altLang="ja-JP" dirty="0" smtClean="0"/>
              <a:t>Either of two methods have the disadvantages.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983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902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think it is one of the interesting challenge to simulate multi-site systems coupled with other reaction events to understand the pH-dependent phenomena.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It can be realized by combination</a:t>
            </a:r>
            <a:r>
              <a:rPr kumimoji="1" lang="en-US" altLang="ja-JP" baseline="0" dirty="0" smtClean="0"/>
              <a:t> of hybrid MC/MD and constant pH methods.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45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425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They are today's contents.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An environmental pH has a great effect on the function of many molecules. Here is two examples: pH-dependent fluorescent tracer and pH-activated proton channel. The behaviors of such molecules can be understood by their</a:t>
            </a:r>
            <a:r>
              <a:rPr kumimoji="1" lang="en-US" altLang="ja-JP" baseline="0" dirty="0" smtClean="0"/>
              <a:t> functions depending on </a:t>
            </a:r>
            <a:r>
              <a:rPr kumimoji="1" lang="en-US" altLang="ja-JP" dirty="0" smtClean="0"/>
              <a:t>the dynamics of proton binding.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56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It is generally difficult to treat the protonation events by using common theoretical methods.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585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treat the pH-dependent behaviors of biomolecules, the constant-pH method have been proposed.</a:t>
            </a:r>
            <a:endParaRPr kumimoji="1" lang="en-US" altLang="ja-JP" dirty="0" smtClean="0"/>
          </a:p>
          <a:p>
            <a:r>
              <a:rPr kumimoji="1" lang="en-US" altLang="ja-JP" dirty="0" smtClean="0"/>
              <a:t>Constant pH method is one of simulation method that allow protonation /</a:t>
            </a:r>
            <a:r>
              <a:rPr kumimoji="1" lang="en-US" altLang="ja-JP" baseline="0" dirty="0" smtClean="0"/>
              <a:t> deprotonation events depending on environment pH conditions.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these methods, a hydronium ion </a:t>
            </a:r>
            <a:r>
              <a:rPr kumimoji="1" lang="en-US" altLang="ja-JP" baseline="0" dirty="0" err="1" smtClean="0"/>
              <a:t>isa</a:t>
            </a:r>
            <a:r>
              <a:rPr kumimoji="1" lang="en-US" altLang="ja-JP" baseline="0" dirty="0" smtClean="0"/>
              <a:t> not explicitly taken account in simulation.</a:t>
            </a:r>
          </a:p>
          <a:p>
            <a:r>
              <a:rPr kumimoji="1" lang="en-US" altLang="ja-JP" baseline="0" dirty="0" smtClean="0"/>
              <a:t>Instead, the solution pH is introduced t the molecular simulation as an </a:t>
            </a:r>
            <a:r>
              <a:rPr kumimoji="1" lang="en-US" altLang="ja-JP" baseline="0" dirty="0" err="1" smtClean="0"/>
              <a:t>thermodyanamic</a:t>
            </a:r>
            <a:r>
              <a:rPr kumimoji="1" lang="en-US" altLang="ja-JP" baseline="0" dirty="0" smtClean="0"/>
              <a:t> variable, like temperature and pressure.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392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constant pH approach is</a:t>
            </a:r>
            <a:r>
              <a:rPr kumimoji="1" lang="en-US" altLang="ja-JP" baseline="0" dirty="0" smtClean="0"/>
              <a:t> categorized by 1) how to treat </a:t>
            </a:r>
            <a:r>
              <a:rPr kumimoji="1" lang="el-GR" altLang="ja-JP" baseline="0" dirty="0" smtClean="0"/>
              <a:t>λ</a:t>
            </a:r>
            <a:r>
              <a:rPr kumimoji="1" lang="en-US" altLang="ja-JP" baseline="0" dirty="0" smtClean="0"/>
              <a:t> value and 2) how to estimate the energies of protonation events.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3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basic strategy</a:t>
            </a:r>
            <a:r>
              <a:rPr kumimoji="1" lang="en-US" altLang="ja-JP" baseline="0" dirty="0" smtClean="0"/>
              <a:t> of the constant pH method was developed based on the changes in the populations of the protonation as a function of solution pH condition.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008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When</a:t>
            </a:r>
            <a:r>
              <a:rPr kumimoji="1" lang="en-US" altLang="ja-JP" baseline="0" dirty="0" smtClean="0"/>
              <a:t> solution pH is </a:t>
            </a:r>
            <a:r>
              <a:rPr kumimoji="1" lang="en-US" altLang="ja-JP" baseline="0" dirty="0" err="1" smtClean="0"/>
              <a:t>pKa</a:t>
            </a:r>
            <a:r>
              <a:rPr kumimoji="1" lang="en-US" altLang="ja-JP" baseline="0" dirty="0" smtClean="0"/>
              <a:t> value of solute molecule, the populations of the protonated and deprotonated forms are equal.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2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population of deprotonated state</a:t>
            </a:r>
            <a:r>
              <a:rPr kumimoji="1" lang="en-US" altLang="ja-JP" baseline="0" dirty="0" smtClean="0"/>
              <a:t> is increased according to an increase in solution pH value.</a:t>
            </a:r>
          </a:p>
          <a:p>
            <a:r>
              <a:rPr kumimoji="1" lang="en-US" altLang="ja-JP" baseline="0" dirty="0" smtClean="0"/>
              <a:t>The titration curve can fit to the expected Henderson-</a:t>
            </a:r>
            <a:r>
              <a:rPr kumimoji="1" lang="en-US" altLang="ja-JP" baseline="0" dirty="0" err="1" smtClean="0"/>
              <a:t>Hasselbalch</a:t>
            </a:r>
            <a:r>
              <a:rPr kumimoji="1" lang="en-US" altLang="ja-JP" baseline="0" dirty="0" smtClean="0"/>
              <a:t> equation.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6F3DC-278C-40BD-9898-74122BF4966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5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87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5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1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8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09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5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32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8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6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3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60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B1559-4309-4C3C-BD02-AB600E191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Developments of molecular simulation method depending on the environment pH conditions: </a:t>
            </a:r>
            <a:r>
              <a:rPr lang="en-US" altLang="ja-JP" sz="4000" dirty="0" smtClean="0"/>
              <a:t>A </a:t>
            </a:r>
            <a:r>
              <a:rPr lang="en-US" altLang="ja-JP" sz="4000" dirty="0"/>
              <a:t>review of previous studies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Yukichi </a:t>
            </a:r>
            <a:r>
              <a:rPr lang="en-US" altLang="ja-JP" dirty="0"/>
              <a:t>Kitamura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 smtClean="0"/>
              <a:t>The </a:t>
            </a:r>
            <a:r>
              <a:rPr lang="en-US" altLang="ja-JP" dirty="0"/>
              <a:t>titration </a:t>
            </a:r>
            <a:r>
              <a:rPr lang="en-US" altLang="ja-JP" dirty="0" smtClean="0"/>
              <a:t>curve </a:t>
            </a:r>
            <a:r>
              <a:rPr lang="en-US" altLang="ja-JP" dirty="0"/>
              <a:t>can be </a:t>
            </a:r>
            <a:r>
              <a:rPr lang="en-US" altLang="ja-JP" dirty="0" smtClean="0"/>
              <a:t>re-expressed </a:t>
            </a:r>
            <a:r>
              <a:rPr lang="en-US" altLang="ja-JP" dirty="0"/>
              <a:t>by a change in the relative </a:t>
            </a:r>
            <a:r>
              <a:rPr lang="en-US" altLang="ja-JP" dirty="0" smtClean="0"/>
              <a:t>free energy </a:t>
            </a:r>
            <a:r>
              <a:rPr lang="en-US" altLang="ja-JP" dirty="0"/>
              <a:t>difference between two states</a:t>
            </a:r>
            <a:r>
              <a:rPr lang="en-US" altLang="ja-JP" dirty="0" smtClean="0"/>
              <a:t>.</a:t>
            </a:r>
          </a:p>
          <a:p>
            <a:pPr lvl="1" algn="just"/>
            <a:endParaRPr lang="en-US" altLang="ja-JP" dirty="0" smtClean="0"/>
          </a:p>
          <a:p>
            <a:pPr lvl="1" algn="just"/>
            <a:endParaRPr lang="en-US" altLang="ja-JP" dirty="0"/>
          </a:p>
          <a:p>
            <a:pPr lvl="1" algn="just"/>
            <a:endParaRPr lang="en-US" altLang="ja-JP" dirty="0" smtClean="0"/>
          </a:p>
          <a:p>
            <a:pPr algn="just"/>
            <a:r>
              <a:rPr lang="en-US" altLang="ja-JP" dirty="0"/>
              <a:t>By changing titration parameter λ </a:t>
            </a:r>
            <a:r>
              <a:rPr lang="en-US" altLang="ja-JP" dirty="0" smtClean="0"/>
              <a:t>based </a:t>
            </a:r>
            <a:r>
              <a:rPr lang="en-US" altLang="ja-JP" dirty="0"/>
              <a:t>on </a:t>
            </a:r>
            <a:r>
              <a:rPr lang="en-US" altLang="ja-JP" b="1" dirty="0" smtClean="0">
                <a:solidFill>
                  <a:schemeClr val="accent2"/>
                </a:solidFill>
              </a:rPr>
              <a:t>free energy term ∆</a:t>
            </a:r>
            <a:r>
              <a:rPr lang="en-US" altLang="ja-JP" b="1" dirty="0" err="1" smtClean="0">
                <a:solidFill>
                  <a:schemeClr val="accent2"/>
                </a:solidFill>
              </a:rPr>
              <a:t>G</a:t>
            </a:r>
            <a:r>
              <a:rPr lang="en-US" altLang="ja-JP" b="1" i="1" baseline="30000" dirty="0" err="1" smtClean="0">
                <a:solidFill>
                  <a:schemeClr val="accent2"/>
                </a:solidFill>
              </a:rPr>
              <a:t>p</a:t>
            </a:r>
            <a:r>
              <a:rPr lang="en-US" altLang="ja-JP" b="1" baseline="30000" dirty="0" err="1" smtClean="0">
                <a:solidFill>
                  <a:schemeClr val="accent2"/>
                </a:solidFill>
              </a:rPr>
              <a:t>H</a:t>
            </a:r>
            <a:r>
              <a:rPr lang="en-US" altLang="ja-JP" b="1" dirty="0" smtClean="0">
                <a:solidFill>
                  <a:schemeClr val="accent2"/>
                </a:solidFill>
              </a:rPr>
              <a:t> </a:t>
            </a:r>
            <a:r>
              <a:rPr lang="en-US" altLang="ja-JP" dirty="0" smtClean="0"/>
              <a:t>(which </a:t>
            </a:r>
            <a:r>
              <a:rPr lang="en-US" altLang="ja-JP" dirty="0"/>
              <a:t>depends on solute </a:t>
            </a:r>
            <a:r>
              <a:rPr lang="en-US" altLang="ja-JP" dirty="0" smtClean="0"/>
              <a:t>pH), it </a:t>
            </a:r>
            <a:r>
              <a:rPr lang="en-US" altLang="ja-JP" dirty="0"/>
              <a:t>can be achieved to sample the </a:t>
            </a:r>
            <a:r>
              <a:rPr lang="en-US" altLang="ja-JP" i="1" dirty="0"/>
              <a:t>p</a:t>
            </a:r>
            <a:r>
              <a:rPr lang="en-US" altLang="ja-JP" dirty="0"/>
              <a:t>H-dependent ensemble of </a:t>
            </a:r>
            <a:r>
              <a:rPr lang="en-US" altLang="ja-JP" dirty="0" smtClean="0"/>
              <a:t>solute molecules.</a:t>
            </a:r>
            <a:endParaRPr lang="en-US" altLang="ja-JP" dirty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382696"/>
              </p:ext>
            </p:extLst>
          </p:nvPr>
        </p:nvGraphicFramePr>
        <p:xfrm>
          <a:off x="2655888" y="2608263"/>
          <a:ext cx="3743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1955520" imgH="253800" progId="Equation.DSMT4">
                  <p:embed/>
                </p:oleObj>
              </mc:Choice>
              <mc:Fallback>
                <p:oleObj name="Equation" r:id="rId4" imgW="1955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55888" y="2608263"/>
                        <a:ext cx="3743325" cy="4857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57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曲線コネクタ 55"/>
          <p:cNvCxnSpPr>
            <a:stCxn id="17" idx="2"/>
            <a:endCxn id="18" idx="2"/>
          </p:cNvCxnSpPr>
          <p:nvPr/>
        </p:nvCxnSpPr>
        <p:spPr>
          <a:xfrm rot="16200000" flipH="1">
            <a:off x="4698621" y="1367822"/>
            <a:ext cx="17015" cy="5294544"/>
          </a:xfrm>
          <a:prstGeom prst="curvedConnector3">
            <a:avLst>
              <a:gd name="adj1" fmla="val 10789750"/>
            </a:avLst>
          </a:prstGeom>
          <a:ln w="635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Constant pH </a:t>
            </a:r>
            <a:r>
              <a:rPr lang="en-US" altLang="ja-JP" sz="4000" dirty="0" smtClean="0"/>
              <a:t>method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r>
              <a:rPr lang="en-US" altLang="ja-JP" dirty="0" smtClean="0"/>
              <a:t>The transition </a:t>
            </a:r>
            <a:r>
              <a:rPr lang="en-US" altLang="ja-JP" dirty="0"/>
              <a:t>between titration states is expressed by the changes of coupling parameter λ.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36" y="2130412"/>
            <a:ext cx="1677524" cy="1523858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6084776" y="2196953"/>
            <a:ext cx="2386735" cy="1523858"/>
            <a:chOff x="6084776" y="2196953"/>
            <a:chExt cx="2386735" cy="1523858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84776" y="2196953"/>
              <a:ext cx="1677524" cy="1523858"/>
            </a:xfrm>
            <a:prstGeom prst="rect">
              <a:avLst/>
            </a:prstGeom>
          </p:spPr>
        </p:pic>
        <p:sp>
          <p:nvSpPr>
            <p:cNvPr id="14" name="正方形/長方形 13"/>
            <p:cNvSpPr/>
            <p:nvPr/>
          </p:nvSpPr>
          <p:spPr>
            <a:xfrm>
              <a:off x="7616431" y="2760567"/>
              <a:ext cx="175054" cy="2049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弧 14"/>
            <p:cNvSpPr/>
            <p:nvPr/>
          </p:nvSpPr>
          <p:spPr>
            <a:xfrm rot="14691299">
              <a:off x="7601260" y="2311403"/>
              <a:ext cx="920695" cy="819807"/>
            </a:xfrm>
            <a:prstGeom prst="arc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669453" y="2435855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e-</a:t>
              </a:r>
              <a:endParaRPr kumimoji="1" lang="ja-JP" altLang="en-US" dirty="0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916626" y="3637255"/>
            <a:ext cx="228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0525" y="3654270"/>
            <a:ext cx="2547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Deprotonated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=1)</a:t>
            </a:r>
            <a:endParaRPr kumimoji="1" lang="ja-JP" altLang="en-US" dirty="0"/>
          </a:p>
        </p:txBody>
      </p:sp>
      <p:sp>
        <p:nvSpPr>
          <p:cNvPr id="19" name="左右矢印 18"/>
          <p:cNvSpPr/>
          <p:nvPr/>
        </p:nvSpPr>
        <p:spPr>
          <a:xfrm>
            <a:off x="3316010" y="3406541"/>
            <a:ext cx="2561249" cy="332095"/>
          </a:xfrm>
          <a:prstGeom prst="left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216323" y="2038644"/>
            <a:ext cx="259068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u="sng" dirty="0" smtClean="0"/>
              <a:t>Discrete models</a:t>
            </a:r>
          </a:p>
          <a:p>
            <a:pPr algn="just"/>
            <a:r>
              <a:rPr lang="en-US" altLang="ja-JP" dirty="0" smtClean="0"/>
              <a:t>(the titration states are switched between two states)</a:t>
            </a:r>
            <a:endParaRPr lang="en-US" altLang="ja-JP" dirty="0"/>
          </a:p>
        </p:txBody>
      </p:sp>
      <p:sp>
        <p:nvSpPr>
          <p:cNvPr id="30" name="正方形/長方形 29"/>
          <p:cNvSpPr/>
          <p:nvPr/>
        </p:nvSpPr>
        <p:spPr>
          <a:xfrm>
            <a:off x="5014452" y="5100282"/>
            <a:ext cx="324464" cy="282879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7749818" y="5017982"/>
            <a:ext cx="324464" cy="28287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>
            <a:off x="244549" y="4162748"/>
            <a:ext cx="838372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1002871" y="5344537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Intermediated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=0.25)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735237" y="5283846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Intermediated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=0.75)</a:t>
            </a:r>
            <a:endParaRPr kumimoji="1"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3113763" y="4201301"/>
            <a:ext cx="30583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2800" b="1" u="sng" dirty="0" smtClean="0"/>
              <a:t>Continuous models</a:t>
            </a:r>
          </a:p>
          <a:p>
            <a:pPr algn="just"/>
            <a:r>
              <a:rPr lang="en-US" altLang="ja-JP" dirty="0" smtClean="0"/>
              <a:t>(</a:t>
            </a:r>
            <a:r>
              <a:rPr lang="el-GR" altLang="ja-JP" dirty="0" smtClean="0"/>
              <a:t>λ</a:t>
            </a:r>
            <a:r>
              <a:rPr lang="en-US" altLang="ja-JP" dirty="0" smtClean="0"/>
              <a:t> is changed continuously via intermediated states)</a:t>
            </a:r>
            <a:endParaRPr lang="en-US" altLang="ja-JP" dirty="0"/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9524" y="4381354"/>
            <a:ext cx="1565588" cy="91447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7609" y="5332057"/>
            <a:ext cx="1496088" cy="914479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3314177" y="6045827"/>
            <a:ext cx="2747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Intermediated state (</a:t>
            </a:r>
            <a:r>
              <a:rPr kumimoji="1" lang="el-GR" altLang="ja-JP" dirty="0" smtClean="0"/>
              <a:t>λ</a:t>
            </a:r>
            <a:r>
              <a:rPr kumimoji="1" lang="en-US" altLang="ja-JP" dirty="0" smtClean="0"/>
              <a:t>=0.5)</a:t>
            </a:r>
            <a:endParaRPr kumimoji="1" lang="ja-JP" altLang="en-US" dirty="0"/>
          </a:p>
        </p:txBody>
      </p:sp>
      <p:pic>
        <p:nvPicPr>
          <p:cNvPr id="84" name="図 8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0735" y="4377699"/>
            <a:ext cx="1565588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Discrete titration </a:t>
            </a:r>
            <a:r>
              <a:rPr lang="en-US" altLang="ja-JP" sz="4000" dirty="0" smtClean="0"/>
              <a:t>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/>
              <a:t>In </a:t>
            </a:r>
            <a:r>
              <a:rPr lang="en-US" altLang="ja-JP" dirty="0" smtClean="0"/>
              <a:t>discrete models, </a:t>
            </a:r>
            <a:r>
              <a:rPr lang="en-US" altLang="ja-JP" dirty="0"/>
              <a:t>the MD and MC parts are reciprocally </a:t>
            </a:r>
            <a:r>
              <a:rPr lang="en-US" altLang="ja-JP" dirty="0" smtClean="0"/>
              <a:t>executed and </a:t>
            </a:r>
            <a:r>
              <a:rPr lang="en-US" altLang="ja-JP" dirty="0"/>
              <a:t>the transition events are accepted (or rejected) according to the transition probability under the Metropolis </a:t>
            </a:r>
            <a:r>
              <a:rPr lang="en-US" altLang="ja-JP" dirty="0" smtClean="0"/>
              <a:t>scheme.</a:t>
            </a:r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 smtClean="0"/>
              <a:t>It is necessary to estimate </a:t>
            </a:r>
            <a:r>
              <a:rPr lang="en-US" altLang="ja-JP" dirty="0"/>
              <a:t>the free energy difference at every MC trial, so </a:t>
            </a:r>
            <a:r>
              <a:rPr lang="en-US" altLang="ja-JP" b="1" dirty="0">
                <a:solidFill>
                  <a:schemeClr val="accent2"/>
                </a:solidFill>
              </a:rPr>
              <a:t>the continuum models</a:t>
            </a:r>
            <a:r>
              <a:rPr lang="en-US" altLang="ja-JP" dirty="0"/>
              <a:t> are usually employed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2nd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1556530" y="2964213"/>
            <a:ext cx="6030939" cy="1531605"/>
            <a:chOff x="834938" y="1447743"/>
            <a:chExt cx="6030939" cy="1531605"/>
          </a:xfrm>
        </p:grpSpPr>
        <p:cxnSp>
          <p:nvCxnSpPr>
            <p:cNvPr id="38" name="直線矢印コネクタ 37"/>
            <p:cNvCxnSpPr/>
            <p:nvPr/>
          </p:nvCxnSpPr>
          <p:spPr>
            <a:xfrm>
              <a:off x="834938" y="2742966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円/楕円 38"/>
            <p:cNvSpPr/>
            <p:nvPr/>
          </p:nvSpPr>
          <p:spPr>
            <a:xfrm>
              <a:off x="2355117" y="2549002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2872354" y="2754548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円/楕円 40"/>
            <p:cNvSpPr/>
            <p:nvPr/>
          </p:nvSpPr>
          <p:spPr>
            <a:xfrm>
              <a:off x="4462601" y="2560584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>
              <a:off x="4933770" y="2785384"/>
              <a:ext cx="1460938" cy="0"/>
            </a:xfrm>
            <a:prstGeom prst="straightConnector1">
              <a:avLst/>
            </a:prstGeom>
            <a:ln w="635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6477949" y="2591420"/>
              <a:ext cx="387928" cy="38792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272152" y="2364336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MD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295876" y="2247051"/>
              <a:ext cx="5865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8" name="左中かっこ 57"/>
            <p:cNvSpPr/>
            <p:nvPr/>
          </p:nvSpPr>
          <p:spPr>
            <a:xfrm rot="5400000">
              <a:off x="1672382" y="1012134"/>
              <a:ext cx="352495" cy="2027382"/>
            </a:xfrm>
            <a:prstGeom prst="leftBrac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1272152" y="1447743"/>
              <a:ext cx="1329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MC Cycle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67" name="オブジェクト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113439"/>
              </p:ext>
            </p:extLst>
          </p:nvPr>
        </p:nvGraphicFramePr>
        <p:xfrm>
          <a:off x="3978183" y="3169523"/>
          <a:ext cx="3665503" cy="7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3085920" imgH="609480" progId="Equation.DSMT4">
                  <p:embed/>
                </p:oleObj>
              </mc:Choice>
              <mc:Fallback>
                <p:oleObj name="Equation" r:id="rId4" imgW="30859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8183" y="3169523"/>
                        <a:ext cx="3665503" cy="7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角丸四角形吹き出し 67"/>
          <p:cNvSpPr/>
          <p:nvPr/>
        </p:nvSpPr>
        <p:spPr>
          <a:xfrm>
            <a:off x="3906882" y="3029477"/>
            <a:ext cx="3736804" cy="908048"/>
          </a:xfrm>
          <a:prstGeom prst="wedgeRoundRectCallout">
            <a:avLst>
              <a:gd name="adj1" fmla="val -59994"/>
              <a:gd name="adj2" fmla="val 55527"/>
              <a:gd name="adj3" fmla="val 1666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</a:t>
            </a:r>
            <a:r>
              <a:rPr lang="en-US" altLang="ja-JP" sz="4000" dirty="0" smtClean="0"/>
              <a:t>Continuous 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Continuous </a:t>
            </a:r>
            <a:r>
              <a:rPr lang="en-US" altLang="ja-JP" dirty="0"/>
              <a:t>constant pH MD utilizes an </a:t>
            </a:r>
            <a:r>
              <a:rPr lang="en-US" altLang="ja-JP" b="1" dirty="0">
                <a:solidFill>
                  <a:schemeClr val="accent2"/>
                </a:solidFill>
              </a:rPr>
              <a:t>extended Hamiltonian</a:t>
            </a:r>
            <a:r>
              <a:rPr lang="en-US" altLang="ja-JP" dirty="0"/>
              <a:t> to </a:t>
            </a:r>
            <a:r>
              <a:rPr lang="en-US" altLang="ja-JP" dirty="0" smtClean="0"/>
              <a:t>propagate </a:t>
            </a:r>
            <a:r>
              <a:rPr lang="en-US" altLang="ja-JP" dirty="0"/>
              <a:t>spatial (real) and titration (virtual) </a:t>
            </a:r>
            <a:r>
              <a:rPr lang="en-US" altLang="ja-JP" dirty="0" smtClean="0"/>
              <a:t>coordinates, which introduces </a:t>
            </a:r>
            <a:r>
              <a:rPr lang="en-US" altLang="ja-JP" dirty="0"/>
              <a:t>the forces on ‘</a:t>
            </a:r>
            <a:r>
              <a:rPr lang="en-US" altLang="ja-JP" b="1" dirty="0">
                <a:solidFill>
                  <a:schemeClr val="accent2"/>
                </a:solidFill>
              </a:rPr>
              <a:t>λ-particles</a:t>
            </a:r>
            <a:r>
              <a:rPr lang="en-US" altLang="ja-JP" dirty="0"/>
              <a:t>‘ (titration coordinates) as a fictional degree of freedom to the real particle system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algn="just"/>
            <a:endParaRPr lang="en-US" altLang="ja-JP" dirty="0" smtClean="0"/>
          </a:p>
          <a:p>
            <a:pPr algn="just"/>
            <a:endParaRPr lang="en-US" altLang="ja-JP" dirty="0"/>
          </a:p>
          <a:p>
            <a:pPr algn="just"/>
            <a:r>
              <a:rPr lang="en-US" altLang="ja-JP" dirty="0"/>
              <a:t>By temporally developing according to </a:t>
            </a:r>
            <a:r>
              <a:rPr lang="en-US" altLang="ja-JP" dirty="0" smtClean="0"/>
              <a:t>the extended </a:t>
            </a:r>
            <a:r>
              <a:rPr lang="en-US" altLang="ja-JP" dirty="0"/>
              <a:t>Hamiltonian, it can be achieved to sample the pH-dependent ensemble of solute molecules.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2nd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82192"/>
              </p:ext>
            </p:extLst>
          </p:nvPr>
        </p:nvGraphicFramePr>
        <p:xfrm>
          <a:off x="1742281" y="3647918"/>
          <a:ext cx="5659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" imgW="2958840" imgH="393480" progId="Equation.DSMT4">
                  <p:embed/>
                </p:oleObj>
              </mc:Choice>
              <mc:Fallback>
                <p:oleObj name="Equation" r:id="rId4" imgW="295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42281" y="3647918"/>
                        <a:ext cx="5659437" cy="7524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002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Theory</a:t>
            </a:r>
            <a:r>
              <a:rPr lang="en-US" altLang="ja-JP" sz="4000" dirty="0"/>
              <a:t>: Comparison of two </a:t>
            </a:r>
            <a:r>
              <a:rPr lang="en-US" altLang="ja-JP" sz="4000" dirty="0" smtClean="0"/>
              <a:t>models</a:t>
            </a:r>
            <a:endParaRPr kumimoji="1" lang="ja-JP" altLang="en-US" sz="4000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918111"/>
              </p:ext>
            </p:extLst>
          </p:nvPr>
        </p:nvGraphicFramePr>
        <p:xfrm>
          <a:off x="628650" y="1071563"/>
          <a:ext cx="8043402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324"/>
                <a:gridCol w="3023420"/>
                <a:gridCol w="31266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Method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Advantage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Disadvantage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Discrete model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Easy coding</a:t>
                      </a: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Low calculation cost (which is not depended on the number of titratable sites)</a:t>
                      </a: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can sample a physical-meaningful state only.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Estimation of free energy at every 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trial</a:t>
                      </a: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It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is difficult to include the </a:t>
                      </a:r>
                      <a:r>
                        <a:rPr kumimoji="1" lang="en-US" altLang="ja-JP" baseline="0" dirty="0" smtClean="0">
                          <a:solidFill>
                            <a:schemeClr val="accent2"/>
                          </a:solidFill>
                        </a:rPr>
                        <a:t>e</a:t>
                      </a:r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</a:rPr>
                        <a:t>xplicit solvation effects</a:t>
                      </a:r>
                      <a:endParaRPr kumimoji="1" lang="en-US" altLang="ja-JP" baseline="0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Continuous model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without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calculating the free energy at every step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can include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the explicit solvation effects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Difficult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coding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</a:t>
                      </a:r>
                      <a:r>
                        <a:rPr kumimoji="1" lang="en-US" altLang="ja-JP" dirty="0" smtClean="0">
                          <a:solidFill>
                            <a:schemeClr val="accent2"/>
                          </a:solidFill>
                        </a:rPr>
                        <a:t>High calculation cost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baseline="0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kumimoji="1" lang="en-US" altLang="ja-JP" i="1" baseline="30000" dirty="0" smtClean="0">
                          <a:solidFill>
                            <a:schemeClr val="accent2"/>
                          </a:solidFill>
                        </a:rPr>
                        <a:t>N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kumimoji="1" lang="en-US" altLang="ja-JP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is the number of titration sites)</a:t>
                      </a: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◦ Sampling of unphysical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state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The 2nd CREST Workshop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628650" y="4660490"/>
            <a:ext cx="7886700" cy="1708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dirty="0" smtClean="0"/>
              <a:t>Either of two methods (both discrete and continuous models) have some disadvantages.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469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Future Perspective and Directions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lang="en-US" altLang="ja-JP" dirty="0" smtClean="0"/>
              <a:t>Solution </a:t>
            </a:r>
            <a:r>
              <a:rPr lang="en-US" altLang="ja-JP" dirty="0"/>
              <a:t>pH is an important </a:t>
            </a:r>
            <a:r>
              <a:rPr lang="en-US" altLang="ja-JP" dirty="0" smtClean="0"/>
              <a:t>variable </a:t>
            </a:r>
            <a:r>
              <a:rPr lang="en-US" altLang="ja-JP" dirty="0"/>
              <a:t>in </a:t>
            </a:r>
            <a:r>
              <a:rPr lang="en-US" altLang="ja-JP" dirty="0" smtClean="0"/>
              <a:t>condensed systems, like </a:t>
            </a:r>
            <a:r>
              <a:rPr lang="en-US" altLang="ja-JP" dirty="0"/>
              <a:t>other environment </a:t>
            </a:r>
            <a:r>
              <a:rPr lang="en-US" altLang="ja-JP" dirty="0" smtClean="0"/>
              <a:t>conditions.</a:t>
            </a:r>
            <a:endParaRPr lang="en-US" altLang="ja-JP" dirty="0"/>
          </a:p>
          <a:p>
            <a:pPr algn="just"/>
            <a:r>
              <a:rPr lang="en-US" altLang="ja-JP" dirty="0"/>
              <a:t>To address this issue, the constant-pH approaches have been proposed and shown good  performance on several applications.</a:t>
            </a:r>
          </a:p>
          <a:p>
            <a:pPr algn="just"/>
            <a:r>
              <a:rPr lang="en-US" altLang="ja-JP" dirty="0" smtClean="0"/>
              <a:t>In </a:t>
            </a:r>
            <a:r>
              <a:rPr lang="en-US" altLang="ja-JP" dirty="0"/>
              <a:t>most </a:t>
            </a:r>
            <a:r>
              <a:rPr lang="en-US" altLang="ja-JP" dirty="0" smtClean="0"/>
              <a:t>previous studies</a:t>
            </a:r>
            <a:r>
              <a:rPr lang="en-US" altLang="ja-JP" dirty="0"/>
              <a:t>, </a:t>
            </a:r>
            <a:r>
              <a:rPr lang="en-US" altLang="ja-JP" dirty="0" smtClean="0"/>
              <a:t>the researchers </a:t>
            </a:r>
            <a:r>
              <a:rPr lang="en-US" altLang="ja-JP" dirty="0"/>
              <a:t>have </a:t>
            </a:r>
            <a:r>
              <a:rPr lang="en-US" altLang="ja-JP" dirty="0" smtClean="0"/>
              <a:t>focused on reproduction of </a:t>
            </a:r>
            <a:r>
              <a:rPr lang="en-US" altLang="ja-JP" i="1" dirty="0" err="1" smtClean="0"/>
              <a:t>p</a:t>
            </a:r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</a:t>
            </a:r>
            <a:r>
              <a:rPr lang="en-US" altLang="ja-JP" dirty="0" smtClean="0"/>
              <a:t> value and the </a:t>
            </a:r>
            <a:r>
              <a:rPr lang="en-US" altLang="ja-JP" dirty="0"/>
              <a:t>conformation </a:t>
            </a:r>
            <a:r>
              <a:rPr lang="en-US" altLang="ja-JP" dirty="0" smtClean="0"/>
              <a:t>changes of protein </a:t>
            </a:r>
            <a:r>
              <a:rPr lang="en-US" altLang="ja-JP" dirty="0"/>
              <a:t>depended on the </a:t>
            </a:r>
            <a:r>
              <a:rPr lang="en-US" altLang="ja-JP" dirty="0" smtClean="0"/>
              <a:t>solution </a:t>
            </a:r>
            <a:r>
              <a:rPr lang="en-US" altLang="ja-JP" dirty="0" err="1" smtClean="0"/>
              <a:t>pH.</a:t>
            </a:r>
            <a:endParaRPr lang="en-US" altLang="ja-JP" dirty="0" smtClean="0"/>
          </a:p>
          <a:p>
            <a:pPr algn="just"/>
            <a:r>
              <a:rPr lang="en-US" altLang="ja-JP" dirty="0"/>
              <a:t>However, most of reaction system controlled by pH condition have not been performed by using the molecular simulation method.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4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Future Perspective and Directions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1103145156"/>
              </p:ext>
            </p:extLst>
          </p:nvPr>
        </p:nvGraphicFramePr>
        <p:xfrm>
          <a:off x="23966" y="1468437"/>
          <a:ext cx="9120034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90014" y="3306807"/>
            <a:ext cx="245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</a:rPr>
              <a:t>Constant pH </a:t>
            </a:r>
          </a:p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</a:rPr>
              <a:t>methods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53236" y="4043972"/>
            <a:ext cx="197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&lt;Unexplored field&gt;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607602" y="4014693"/>
            <a:ext cx="5094964" cy="23416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0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772531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Thank you attention.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772531"/>
            <a:ext cx="384101" cy="6804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3434542"/>
            <a:ext cx="82708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7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Contents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r>
              <a:rPr kumimoji="1" lang="en-US" altLang="ja-JP" dirty="0" smtClean="0"/>
              <a:t>Introduction</a:t>
            </a:r>
          </a:p>
          <a:p>
            <a:r>
              <a:rPr lang="en-US" altLang="ja-JP" dirty="0" smtClean="0"/>
              <a:t>Theory</a:t>
            </a:r>
          </a:p>
          <a:p>
            <a:pPr lvl="1"/>
            <a:r>
              <a:rPr lang="en-US" altLang="ja-JP" dirty="0" smtClean="0"/>
              <a:t>Basic idea of constant pH method</a:t>
            </a:r>
          </a:p>
          <a:p>
            <a:pPr lvl="1"/>
            <a:r>
              <a:rPr lang="en-US" altLang="ja-JP" dirty="0" smtClean="0"/>
              <a:t>Constant pH method</a:t>
            </a:r>
          </a:p>
          <a:p>
            <a:pPr lvl="2"/>
            <a:r>
              <a:rPr lang="en-US" altLang="ja-JP" dirty="0"/>
              <a:t>Discrete titration </a:t>
            </a:r>
            <a:r>
              <a:rPr lang="en-US" altLang="ja-JP" dirty="0" smtClean="0"/>
              <a:t>models</a:t>
            </a:r>
          </a:p>
          <a:p>
            <a:pPr lvl="2"/>
            <a:r>
              <a:rPr lang="en-US" altLang="ja-JP" dirty="0" smtClean="0"/>
              <a:t>Continuous protonation models</a:t>
            </a:r>
          </a:p>
          <a:p>
            <a:pPr lvl="1"/>
            <a:r>
              <a:rPr lang="en-US" altLang="ja-JP" dirty="0"/>
              <a:t>Comparison of two methods</a:t>
            </a:r>
            <a:endParaRPr lang="en-US" altLang="ja-JP" dirty="0" smtClean="0"/>
          </a:p>
          <a:p>
            <a:r>
              <a:rPr kumimoji="1" lang="en-US" altLang="ja-JP" dirty="0" smtClean="0"/>
              <a:t>Future Perspective and Directions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7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Introduction: pH-dependent behaviors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An environmental pH has a great effect on the function of many molecules.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5" descr="http://www.nature.com/nature/journal/v451/n7178/images/nature06528-f4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5508" y="2210251"/>
            <a:ext cx="3700625" cy="2880320"/>
          </a:xfrm>
          <a:prstGeom prst="rect">
            <a:avLst/>
          </a:prstGeom>
          <a:noFill/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35" y="2773404"/>
            <a:ext cx="2865456" cy="95515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12061" y="3896207"/>
            <a:ext cx="365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Fluorescein (It is widely used as a pH-dependent </a:t>
            </a:r>
            <a:r>
              <a:rPr kumimoji="1" lang="en-US" altLang="ja-JP" dirty="0" smtClean="0"/>
              <a:t>Fluorescent tracer)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4648" y="4935056"/>
            <a:ext cx="3658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pH-activated proton channel (from influenza A virus)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764648" y="5468616"/>
            <a:ext cx="3750702" cy="280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imes New Roman" pitchFamily="18" charset="0"/>
                <a:cs typeface="Times New Roman" pitchFamily="18" charset="0"/>
              </a:rPr>
              <a:t>[*] A. L. Stouffer, </a:t>
            </a:r>
            <a:r>
              <a:rPr lang="en-US" altLang="ja-JP" sz="1200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US" altLang="ja-JP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1200" i="1" dirty="0" smtClean="0">
                <a:latin typeface="Times New Roman" pitchFamily="18" charset="0"/>
                <a:cs typeface="Times New Roman" pitchFamily="18" charset="0"/>
              </a:rPr>
              <a:t>Nature </a:t>
            </a:r>
            <a:r>
              <a:rPr lang="en-US" altLang="ja-JP" sz="1200" b="1" dirty="0" smtClean="0">
                <a:latin typeface="Times New Roman" pitchFamily="18" charset="0"/>
                <a:cs typeface="Times New Roman" pitchFamily="18" charset="0"/>
              </a:rPr>
              <a:t>451</a:t>
            </a:r>
            <a:r>
              <a:rPr lang="en-US" altLang="ja-JP" sz="1200" dirty="0" smtClean="0">
                <a:latin typeface="Times New Roman" pitchFamily="18" charset="0"/>
                <a:cs typeface="Times New Roman" pitchFamily="18" charset="0"/>
              </a:rPr>
              <a:t> (2008) 596-599.</a:t>
            </a:r>
            <a:endParaRPr lang="ja-JP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3957" y="3194119"/>
            <a:ext cx="4189789" cy="273270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Introduction</a:t>
            </a:r>
            <a:r>
              <a:rPr lang="en-US" altLang="ja-JP" sz="3600" dirty="0"/>
              <a:t>: </a:t>
            </a:r>
            <a:r>
              <a:rPr lang="en-US" altLang="ja-JP" sz="3600" dirty="0" smtClean="0"/>
              <a:t>Technical Difficulties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/>
              <a:t>Great technical difficulties stand in the way of </a:t>
            </a:r>
            <a:r>
              <a:rPr lang="en-US" altLang="ja-JP" dirty="0" smtClean="0"/>
              <a:t>its success </a:t>
            </a:r>
            <a:r>
              <a:rPr lang="en-US" altLang="ja-JP" dirty="0"/>
              <a:t>...</a:t>
            </a:r>
            <a:endParaRPr lang="en-US" altLang="ja-JP" dirty="0" smtClean="0"/>
          </a:p>
          <a:p>
            <a:pPr lvl="1" algn="just"/>
            <a:r>
              <a:rPr lang="en-US" altLang="ja-JP" dirty="0" smtClean="0"/>
              <a:t>The concentration of </a:t>
            </a:r>
            <a:r>
              <a:rPr lang="en-US" altLang="ja-JP" dirty="0"/>
              <a:t>hydronium ions (H</a:t>
            </a:r>
            <a:r>
              <a:rPr lang="en-US" altLang="ja-JP" baseline="-25000" dirty="0"/>
              <a:t>3</a:t>
            </a:r>
            <a:r>
              <a:rPr lang="en-US" altLang="ja-JP" dirty="0"/>
              <a:t>O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) </a:t>
            </a:r>
            <a:r>
              <a:rPr lang="en-US" altLang="ja-JP" dirty="0"/>
              <a:t>is very </a:t>
            </a:r>
            <a:r>
              <a:rPr lang="en-US" altLang="ja-JP" dirty="0" smtClean="0"/>
              <a:t>low (10</a:t>
            </a:r>
            <a:r>
              <a:rPr lang="en-US" altLang="ja-JP" baseline="30000" dirty="0" smtClean="0"/>
              <a:t>-14</a:t>
            </a:r>
            <a:r>
              <a:rPr lang="en-US" altLang="ja-JP" dirty="0" smtClean="0"/>
              <a:t> - 10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[</a:t>
            </a:r>
            <a:r>
              <a:rPr lang="en-US" altLang="ja-JP" dirty="0" err="1" smtClean="0"/>
              <a:t>mol</a:t>
            </a:r>
            <a:r>
              <a:rPr lang="en-US" altLang="ja-JP" dirty="0" smtClean="0"/>
              <a:t>/L]) and cannot </a:t>
            </a:r>
            <a:r>
              <a:rPr lang="en-US" altLang="ja-JP" dirty="0"/>
              <a:t>directly treat in a typical simulation </a:t>
            </a:r>
            <a:r>
              <a:rPr lang="en-US" altLang="ja-JP" dirty="0" smtClean="0"/>
              <a:t>box.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775378" y="5744757"/>
            <a:ext cx="38915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At typical pH condition, a simulation box includes 30,000 water molecules per H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O</a:t>
            </a:r>
            <a:r>
              <a:rPr lang="en-US" altLang="ja-JP" sz="1600" baseline="30000" dirty="0" smtClean="0"/>
              <a:t>+</a:t>
            </a:r>
            <a:r>
              <a:rPr lang="en-US" altLang="ja-JP" sz="1600" dirty="0" smtClean="0"/>
              <a:t>.</a:t>
            </a:r>
            <a:endParaRPr lang="ja-JP" altLang="en-US" sz="16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495" y="4560470"/>
            <a:ext cx="172800" cy="196800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2351402" y="4924921"/>
            <a:ext cx="669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H</a:t>
            </a:r>
            <a:r>
              <a:rPr lang="en-US" altLang="ja-JP" sz="1600" baseline="-25000" dirty="0" smtClean="0"/>
              <a:t>3</a:t>
            </a:r>
            <a:r>
              <a:rPr lang="en-US" altLang="ja-JP" sz="1600" dirty="0" smtClean="0"/>
              <a:t>O</a:t>
            </a:r>
            <a:r>
              <a:rPr lang="en-US" altLang="ja-JP" sz="1600" baseline="30000" dirty="0" smtClean="0"/>
              <a:t>+</a:t>
            </a:r>
            <a:endParaRPr lang="ja-JP" altLang="en-US" sz="16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543554" y="4217035"/>
            <a:ext cx="669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/>
              <a:t>+</a:t>
            </a:r>
            <a:endParaRPr lang="ja-JP" altLang="en-US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インク 14"/>
              <p14:cNvContentPartPr/>
              <p14:nvPr/>
            </p14:nvContentPartPr>
            <p14:xfrm>
              <a:off x="1523880" y="2419200"/>
              <a:ext cx="2350080" cy="6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08040" y="2355840"/>
                <a:ext cx="2381760" cy="13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29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Introduction</a:t>
            </a:r>
            <a:r>
              <a:rPr lang="en-US" altLang="ja-JP" sz="4000" dirty="0"/>
              <a:t>: </a:t>
            </a:r>
            <a:r>
              <a:rPr lang="en-US" altLang="ja-JP" sz="4000" dirty="0" smtClean="0"/>
              <a:t>Basic strategy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 smtClean="0"/>
              <a:t>Constant </a:t>
            </a:r>
            <a:r>
              <a:rPr lang="en-US" altLang="ja-JP" dirty="0"/>
              <a:t>pH </a:t>
            </a:r>
            <a:r>
              <a:rPr lang="en-US" altLang="ja-JP" dirty="0" smtClean="0"/>
              <a:t>method </a:t>
            </a:r>
            <a:r>
              <a:rPr lang="en-US" altLang="ja-JP" dirty="0"/>
              <a:t>i</a:t>
            </a:r>
            <a:r>
              <a:rPr lang="en-US" altLang="ja-JP" dirty="0" smtClean="0"/>
              <a:t>s </a:t>
            </a:r>
            <a:r>
              <a:rPr lang="en-US" altLang="ja-JP" dirty="0"/>
              <a:t>one of simulation method that allow </a:t>
            </a:r>
            <a:r>
              <a:rPr lang="en-US" altLang="ja-JP" dirty="0" smtClean="0"/>
              <a:t>protonation/deprotonation events depending on environment pH conditions.</a:t>
            </a:r>
          </a:p>
          <a:p>
            <a:pPr lvl="1" algn="just"/>
            <a:endParaRPr lang="en-US" altLang="ja-JP" dirty="0" smtClean="0"/>
          </a:p>
          <a:p>
            <a:pPr algn="just"/>
            <a:r>
              <a:rPr lang="en-US" altLang="ja-JP" dirty="0"/>
              <a:t>In constant </a:t>
            </a:r>
            <a:r>
              <a:rPr lang="en-US" altLang="ja-JP" dirty="0" smtClean="0"/>
              <a:t>pH methods, </a:t>
            </a:r>
            <a:r>
              <a:rPr lang="en-US" altLang="ja-JP" dirty="0"/>
              <a:t>a hydronium ion </a:t>
            </a:r>
            <a:r>
              <a:rPr lang="en-US" altLang="ja-JP" b="1" dirty="0">
                <a:solidFill>
                  <a:schemeClr val="accent2"/>
                </a:solidFill>
              </a:rPr>
              <a:t>is not explicitly taken account</a:t>
            </a:r>
            <a:r>
              <a:rPr lang="en-US" altLang="ja-JP" dirty="0"/>
              <a:t> in </a:t>
            </a:r>
            <a:r>
              <a:rPr lang="en-US" altLang="ja-JP" dirty="0" smtClean="0"/>
              <a:t>simulation.</a:t>
            </a:r>
          </a:p>
          <a:p>
            <a:pPr algn="just"/>
            <a:r>
              <a:rPr lang="en-US" altLang="ja-JP" dirty="0"/>
              <a:t>Instead, the solution pH is introduced to the molecular simulation as an </a:t>
            </a:r>
            <a:r>
              <a:rPr lang="en-US" altLang="ja-JP" b="1" dirty="0">
                <a:solidFill>
                  <a:schemeClr val="accent2"/>
                </a:solidFill>
              </a:rPr>
              <a:t>thermodynamic </a:t>
            </a:r>
            <a:r>
              <a:rPr lang="en-US" altLang="ja-JP" b="1" dirty="0" smtClean="0">
                <a:solidFill>
                  <a:schemeClr val="accent2"/>
                </a:solidFill>
              </a:rPr>
              <a:t>variable “</a:t>
            </a:r>
            <a:r>
              <a:rPr lang="el-GR" altLang="ja-JP" b="1" dirty="0" smtClean="0">
                <a:solidFill>
                  <a:schemeClr val="accent2"/>
                </a:solidFill>
              </a:rPr>
              <a:t>λ</a:t>
            </a:r>
            <a:r>
              <a:rPr lang="en-US" altLang="ja-JP" b="1" dirty="0" smtClean="0">
                <a:solidFill>
                  <a:schemeClr val="accent2"/>
                </a:solidFill>
              </a:rPr>
              <a:t>” (which has 0 to 1)</a:t>
            </a:r>
            <a:r>
              <a:rPr lang="en-US" altLang="ja-JP" dirty="0" smtClean="0"/>
              <a:t>, </a:t>
            </a:r>
            <a:r>
              <a:rPr lang="en-US" altLang="ja-JP" dirty="0"/>
              <a:t>like temperature and pressure.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1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/>
          </a:bodyPr>
          <a:lstStyle/>
          <a:p>
            <a:r>
              <a:rPr lang="en-US" altLang="ja-JP" sz="4000" dirty="0" smtClean="0"/>
              <a:t>Introduction</a:t>
            </a:r>
            <a:r>
              <a:rPr lang="en-US" altLang="ja-JP" sz="4000" dirty="0"/>
              <a:t>: </a:t>
            </a:r>
            <a:r>
              <a:rPr lang="en-US" altLang="ja-JP" sz="4000" dirty="0" smtClean="0"/>
              <a:t>Basic strategy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/>
              <a:t>The constant pH approach is categorized by</a:t>
            </a:r>
          </a:p>
          <a:p>
            <a:pPr lvl="1" algn="just"/>
            <a:r>
              <a:rPr lang="en-US" altLang="ja-JP" dirty="0"/>
              <a:t>1) how to treat λ value (or develop the λ value</a:t>
            </a:r>
            <a:r>
              <a:rPr lang="en-US" altLang="ja-JP" dirty="0" smtClean="0"/>
              <a:t>)</a:t>
            </a:r>
          </a:p>
          <a:p>
            <a:pPr lvl="2" algn="just"/>
            <a:r>
              <a:rPr lang="en-US" altLang="ja-JP" dirty="0" smtClean="0"/>
              <a:t>− Discrete titration models</a:t>
            </a:r>
          </a:p>
          <a:p>
            <a:pPr marL="914400" lvl="2" indent="0" algn="just">
              <a:buNone/>
            </a:pPr>
            <a:r>
              <a:rPr lang="en-US" altLang="ja-JP" dirty="0" smtClean="0"/>
              <a:t>or</a:t>
            </a:r>
          </a:p>
          <a:p>
            <a:pPr lvl="2" algn="just"/>
            <a:r>
              <a:rPr lang="en-US" altLang="ja-JP" dirty="0"/>
              <a:t>− Continuous protonation </a:t>
            </a:r>
            <a:r>
              <a:rPr lang="en-US" altLang="ja-JP" dirty="0" smtClean="0"/>
              <a:t>models</a:t>
            </a:r>
            <a:endParaRPr lang="en-US" altLang="ja-JP" dirty="0"/>
          </a:p>
          <a:p>
            <a:pPr lvl="1" algn="just"/>
            <a:r>
              <a:rPr lang="en-US" altLang="ja-JP" dirty="0"/>
              <a:t>2) how to estimate the energies of protonation events</a:t>
            </a:r>
            <a:r>
              <a:rPr lang="en-US" altLang="ja-JP" dirty="0" smtClean="0"/>
              <a:t>.</a:t>
            </a:r>
          </a:p>
          <a:p>
            <a:pPr lvl="2" algn="just"/>
            <a:r>
              <a:rPr lang="en-US" altLang="ja-JP" dirty="0"/>
              <a:t>− </a:t>
            </a:r>
            <a:r>
              <a:rPr lang="en-US" altLang="ja-JP" dirty="0" smtClean="0"/>
              <a:t>explicit solvation models</a:t>
            </a:r>
          </a:p>
          <a:p>
            <a:pPr marL="914400" lvl="2" indent="0" algn="just">
              <a:buNone/>
            </a:pPr>
            <a:r>
              <a:rPr lang="en-US" altLang="ja-JP" dirty="0" smtClean="0"/>
              <a:t>or</a:t>
            </a:r>
          </a:p>
          <a:p>
            <a:pPr lvl="2" algn="just"/>
            <a:r>
              <a:rPr lang="en-US" altLang="ja-JP" dirty="0"/>
              <a:t>− </a:t>
            </a:r>
            <a:r>
              <a:rPr lang="en-US" altLang="ja-JP" dirty="0" smtClean="0"/>
              <a:t>implicit solvation models</a:t>
            </a: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52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/>
              <a:t>The basic strategy of the constant pH method was developed based on the changes in the populations of the (pH-dependent) </a:t>
            </a:r>
            <a:r>
              <a:rPr lang="en-US" altLang="ja-JP" dirty="0" smtClean="0"/>
              <a:t>protonation as </a:t>
            </a:r>
            <a:r>
              <a:rPr lang="en-US" altLang="ja-JP" dirty="0"/>
              <a:t>a function of solution pH condition.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206929" y="5488479"/>
            <a:ext cx="47301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This is also called the </a:t>
            </a:r>
            <a:r>
              <a:rPr lang="en-US" altLang="ja-JP" sz="2400" dirty="0" smtClean="0">
                <a:solidFill>
                  <a:schemeClr val="accent2"/>
                </a:solidFill>
              </a:rPr>
              <a:t>titration curve</a:t>
            </a:r>
            <a:r>
              <a:rPr lang="en-US" altLang="ja-JP" sz="2400" dirty="0" smtClean="0"/>
              <a:t>.</a:t>
            </a:r>
            <a:endParaRPr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2686050" y="2752175"/>
            <a:ext cx="3999777" cy="2865512"/>
            <a:chOff x="5144223" y="548680"/>
            <a:chExt cx="3999777" cy="2865512"/>
          </a:xfrm>
        </p:grpSpPr>
        <p:pic>
          <p:nvPicPr>
            <p:cNvPr id="11" name="Picture 2" descr="http://www.photobiology.com/v1/silvia2/image30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4223" y="548680"/>
              <a:ext cx="3999777" cy="2865512"/>
            </a:xfrm>
            <a:prstGeom prst="rect">
              <a:avLst/>
            </a:prstGeom>
            <a:noFill/>
          </p:spPr>
        </p:pic>
        <p:sp>
          <p:nvSpPr>
            <p:cNvPr id="12" name="テキスト ボックス 11"/>
            <p:cNvSpPr txBox="1"/>
            <p:nvPr/>
          </p:nvSpPr>
          <p:spPr>
            <a:xfrm rot="16200000">
              <a:off x="4732438" y="1687045"/>
              <a:ext cx="125226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latin typeface="メイリオ" pitchFamily="50" charset="-128"/>
                  <a:ea typeface="メイリオ" pitchFamily="50" charset="-128"/>
                </a:rPr>
                <a:t>Deprotonation</a:t>
              </a:r>
              <a:endParaRPr kumimoji="1" lang="ja-JP" altLang="en-US" sz="12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916850" y="3007985"/>
              <a:ext cx="39145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i="1" dirty="0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kumimoji="1" lang="en-US" altLang="ja-JP" sz="1200" dirty="0" smtClean="0">
                  <a:latin typeface="メイリオ" pitchFamily="50" charset="-128"/>
                  <a:ea typeface="メイリオ" pitchFamily="50" charset="-128"/>
                </a:rPr>
                <a:t>H</a:t>
              </a:r>
              <a:endParaRPr kumimoji="1" lang="ja-JP" altLang="en-US" sz="12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38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445341" y="1920296"/>
            <a:ext cx="6716047" cy="4763729"/>
            <a:chOff x="5144223" y="739995"/>
            <a:chExt cx="3999777" cy="2865512"/>
          </a:xfrm>
        </p:grpSpPr>
        <p:pic>
          <p:nvPicPr>
            <p:cNvPr id="15" name="Picture 2" descr="http://www.photobiology.com/v1/silvia2/image30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44223" y="739995"/>
              <a:ext cx="3999777" cy="2865512"/>
            </a:xfrm>
            <a:prstGeom prst="rect">
              <a:avLst/>
            </a:prstGeom>
            <a:noFill/>
          </p:spPr>
        </p:pic>
        <p:sp>
          <p:nvSpPr>
            <p:cNvPr id="16" name="テキスト ボックス 15"/>
            <p:cNvSpPr txBox="1"/>
            <p:nvPr/>
          </p:nvSpPr>
          <p:spPr>
            <a:xfrm rot="16200000">
              <a:off x="4774580" y="1930796"/>
              <a:ext cx="1080153" cy="21995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Deprotonation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916850" y="3187342"/>
              <a:ext cx="295186" cy="222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H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156176" y="1892123"/>
              <a:ext cx="504056" cy="288032"/>
            </a:xfrm>
            <a:prstGeom prst="ellipse">
              <a:avLst/>
            </a:prstGeom>
            <a:noFill/>
            <a:ln w="254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6444208" y="2048099"/>
              <a:ext cx="0" cy="1008112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6483835" y="2710103"/>
              <a:ext cx="580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lang="en-US" altLang="ja-JP" dirty="0" err="1" smtClean="0">
                  <a:latin typeface="メイリオ" pitchFamily="50" charset="-128"/>
                  <a:ea typeface="メイリオ" pitchFamily="50" charset="-128"/>
                </a:rPr>
                <a:t>K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</a:rPr>
                <a:t>A</a:t>
              </a:r>
              <a:endParaRPr lang="en-US" altLang="ja-JP" baseline="-250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5724128" y="2036139"/>
              <a:ext cx="72008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71418"/>
            <a:ext cx="7886700" cy="5105545"/>
          </a:xfrm>
        </p:spPr>
        <p:txBody>
          <a:bodyPr/>
          <a:lstStyle/>
          <a:p>
            <a:pPr algn="just"/>
            <a:r>
              <a:rPr lang="en-US" altLang="ja-JP" dirty="0" smtClean="0"/>
              <a:t>When </a:t>
            </a:r>
            <a:r>
              <a:rPr lang="en-US" altLang="ja-JP" dirty="0"/>
              <a:t>solution pH is </a:t>
            </a:r>
            <a:r>
              <a:rPr lang="en-US" altLang="ja-JP" i="1" dirty="0" err="1"/>
              <a:t>p</a:t>
            </a:r>
            <a:r>
              <a:rPr lang="en-US" altLang="ja-JP" dirty="0" err="1"/>
              <a:t>K</a:t>
            </a:r>
            <a:r>
              <a:rPr lang="en-US" altLang="ja-JP" baseline="-25000" dirty="0" err="1"/>
              <a:t>A</a:t>
            </a:r>
            <a:r>
              <a:rPr lang="en-US" altLang="ja-JP" dirty="0"/>
              <a:t> value of solute </a:t>
            </a:r>
            <a:r>
              <a:rPr lang="en-US" altLang="ja-JP" dirty="0" smtClean="0"/>
              <a:t>molecule, the populations of </a:t>
            </a:r>
            <a:r>
              <a:rPr lang="en-US" altLang="ja-JP" dirty="0"/>
              <a:t>the protonated and deprotonated </a:t>
            </a:r>
            <a:r>
              <a:rPr lang="en-US" altLang="ja-JP" dirty="0" smtClean="0"/>
              <a:t>forms are equal.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4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445341" y="873160"/>
            <a:ext cx="6716047" cy="4763729"/>
            <a:chOff x="5144223" y="739995"/>
            <a:chExt cx="3999777" cy="2865512"/>
          </a:xfrm>
        </p:grpSpPr>
        <p:pic>
          <p:nvPicPr>
            <p:cNvPr id="15" name="Picture 2" descr="http://www.photobiology.com/v1/silvia2/image305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44223" y="739995"/>
              <a:ext cx="3999777" cy="2865512"/>
            </a:xfrm>
            <a:prstGeom prst="rect">
              <a:avLst/>
            </a:prstGeom>
            <a:noFill/>
          </p:spPr>
        </p:pic>
        <p:sp>
          <p:nvSpPr>
            <p:cNvPr id="16" name="テキスト ボックス 15"/>
            <p:cNvSpPr txBox="1"/>
            <p:nvPr/>
          </p:nvSpPr>
          <p:spPr>
            <a:xfrm rot="16200000">
              <a:off x="4774580" y="1930796"/>
              <a:ext cx="1080153" cy="21995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Deprotonation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916850" y="3187342"/>
              <a:ext cx="295186" cy="22216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kumimoji="1" lang="en-US" altLang="ja-JP" dirty="0" smtClean="0">
                  <a:latin typeface="メイリオ" pitchFamily="50" charset="-128"/>
                  <a:ea typeface="メイリオ" pitchFamily="50" charset="-128"/>
                </a:rPr>
                <a:t>H</a:t>
              </a:r>
              <a:endParaRPr kumimoji="1" lang="ja-JP" altLang="en-US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cxnSp>
          <p:nvCxnSpPr>
            <p:cNvPr id="21" name="直線矢印コネクタ 20"/>
            <p:cNvCxnSpPr/>
            <p:nvPr/>
          </p:nvCxnSpPr>
          <p:spPr>
            <a:xfrm>
              <a:off x="6444208" y="1039820"/>
              <a:ext cx="0" cy="2016392"/>
            </a:xfrm>
            <a:prstGeom prst="straightConnector1">
              <a:avLst/>
            </a:prstGeom>
            <a:ln w="3175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6483835" y="2710103"/>
              <a:ext cx="580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i="1" dirty="0" err="1" smtClean="0">
                  <a:latin typeface="メイリオ" pitchFamily="50" charset="-128"/>
                  <a:ea typeface="メイリオ" pitchFamily="50" charset="-128"/>
                </a:rPr>
                <a:t>p</a:t>
              </a:r>
              <a:r>
                <a:rPr lang="en-US" altLang="ja-JP" dirty="0" err="1" smtClean="0">
                  <a:latin typeface="メイリオ" pitchFamily="50" charset="-128"/>
                  <a:ea typeface="メイリオ" pitchFamily="50" charset="-128"/>
                </a:rPr>
                <a:t>K</a:t>
              </a:r>
              <a:r>
                <a:rPr lang="en-US" altLang="ja-JP" baseline="-25000" dirty="0" err="1" smtClean="0">
                  <a:latin typeface="メイリオ" pitchFamily="50" charset="-128"/>
                  <a:ea typeface="メイリオ" pitchFamily="50" charset="-128"/>
                </a:rPr>
                <a:t>A</a:t>
              </a:r>
              <a:endParaRPr lang="en-US" altLang="ja-JP" baseline="-250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23284"/>
            <a:ext cx="7886700" cy="680483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Theory: Basic idea</a:t>
            </a:r>
            <a:r>
              <a:rPr lang="en-US" altLang="ja-JP" dirty="0"/>
              <a:t> of constant 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5348100"/>
            <a:ext cx="7886700" cy="828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ja-JP" dirty="0" smtClean="0"/>
              <a:t>The titration </a:t>
            </a:r>
            <a:r>
              <a:rPr lang="en-US" altLang="ja-JP" dirty="0"/>
              <a:t>curve can fit to the expected Henderson-</a:t>
            </a:r>
            <a:r>
              <a:rPr lang="en-US" altLang="ja-JP" dirty="0" err="1"/>
              <a:t>Hasselbalch</a:t>
            </a:r>
            <a:r>
              <a:rPr lang="en-US" altLang="ja-JP" dirty="0"/>
              <a:t> equation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May 29, 2015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The 2nd CREST Workshop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B1559-4309-4C3C-BD02-AB600E191CA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4549" y="223284"/>
            <a:ext cx="384101" cy="6804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244549" y="885295"/>
            <a:ext cx="8270801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866939"/>
              </p:ext>
            </p:extLst>
          </p:nvPr>
        </p:nvGraphicFramePr>
        <p:xfrm>
          <a:off x="941348" y="3022975"/>
          <a:ext cx="7456488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3898800" imgH="558720" progId="Equation.DSMT4">
                  <p:embed/>
                </p:oleObj>
              </mc:Choice>
              <mc:Fallback>
                <p:oleObj name="Equation" r:id="rId5" imgW="389880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1348" y="3022975"/>
                        <a:ext cx="7456488" cy="10699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000"/>
                        </a:schemeClr>
                      </a:solidFill>
                      <a:ln w="190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179871" y="1958061"/>
            <a:ext cx="6981517" cy="83099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→ The population of deprotonated state is increased according to an increase in solution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H value.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79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1366</TotalTime>
  <Words>1693</Words>
  <Application>Microsoft Office PowerPoint</Application>
  <PresentationFormat>画面に合わせる (4:3)</PresentationFormat>
  <Paragraphs>222</Paragraphs>
  <Slides>17</Slides>
  <Notes>17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ＭＳ Ｐゴシック</vt:lpstr>
      <vt:lpstr>メイリオ</vt:lpstr>
      <vt:lpstr>Arial</vt:lpstr>
      <vt:lpstr>Calibri</vt:lpstr>
      <vt:lpstr>Calibri Light</vt:lpstr>
      <vt:lpstr>Times New Roman</vt:lpstr>
      <vt:lpstr>Office テーマ</vt:lpstr>
      <vt:lpstr>Equation</vt:lpstr>
      <vt:lpstr>Developments of molecular simulation method depending on the environment pH conditions: A review of previous studies</vt:lpstr>
      <vt:lpstr>Contents</vt:lpstr>
      <vt:lpstr>Introduction: pH-dependent behaviors</vt:lpstr>
      <vt:lpstr>Introduction: Technical Difficulties</vt:lpstr>
      <vt:lpstr>Introduction: Basic strategy</vt:lpstr>
      <vt:lpstr>Introduction: Basic strategy</vt:lpstr>
      <vt:lpstr>Theory: Basic idea of constant pH</vt:lpstr>
      <vt:lpstr>Theory: Basic idea</vt:lpstr>
      <vt:lpstr>Theory: Basic idea of constant pH</vt:lpstr>
      <vt:lpstr>Theory: Basic idea of constant pH</vt:lpstr>
      <vt:lpstr>Theory: Constant pH method</vt:lpstr>
      <vt:lpstr>Theory: Discrete titration models</vt:lpstr>
      <vt:lpstr>Theory: Continuous models</vt:lpstr>
      <vt:lpstr>Theory: Comparison of two models</vt:lpstr>
      <vt:lpstr>Future Perspective and Directions</vt:lpstr>
      <vt:lpstr>Future Perspective and Directions</vt:lpstr>
      <vt:lpstr>Thank you attention.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Developments of molecular simulation method depending on the environment pH conditions: A review of previous studies</dc:title>
  <dc:creator>KITAMURA</dc:creator>
  <cp:lastModifiedBy>KITAMURA</cp:lastModifiedBy>
  <cp:revision>65</cp:revision>
  <cp:lastPrinted>2015-05-29T04:13:59Z</cp:lastPrinted>
  <dcterms:created xsi:type="dcterms:W3CDTF">2015-05-28T06:12:35Z</dcterms:created>
  <dcterms:modified xsi:type="dcterms:W3CDTF">2015-05-29T05:00:39Z</dcterms:modified>
</cp:coreProperties>
</file>