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09" r:id="rId3"/>
    <p:sldId id="302" r:id="rId4"/>
    <p:sldId id="310" r:id="rId5"/>
    <p:sldId id="311" r:id="rId6"/>
    <p:sldId id="314" r:id="rId7"/>
    <p:sldId id="317" r:id="rId8"/>
    <p:sldId id="312" r:id="rId9"/>
    <p:sldId id="313" r:id="rId10"/>
    <p:sldId id="315" r:id="rId11"/>
    <p:sldId id="269" r:id="rId12"/>
    <p:sldId id="289" r:id="rId13"/>
    <p:sldId id="274" r:id="rId14"/>
    <p:sldId id="273" r:id="rId15"/>
    <p:sldId id="290" r:id="rId16"/>
    <p:sldId id="291" r:id="rId17"/>
    <p:sldId id="292" r:id="rId18"/>
    <p:sldId id="275" r:id="rId19"/>
    <p:sldId id="316" r:id="rId20"/>
    <p:sldId id="278" r:id="rId21"/>
    <p:sldId id="281" r:id="rId22"/>
    <p:sldId id="282" r:id="rId23"/>
    <p:sldId id="301" r:id="rId24"/>
    <p:sldId id="277" r:id="rId25"/>
    <p:sldId id="287" r:id="rId26"/>
    <p:sldId id="265" r:id="rId27"/>
  </p:sldIdLst>
  <p:sldSz cx="9144000" cy="6858000" type="screen4x3"/>
  <p:notesSz cx="6823075" cy="99710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DFF"/>
    <a:srgbClr val="FFFFFF"/>
    <a:srgbClr val="FF6060"/>
    <a:srgbClr val="000000"/>
    <a:srgbClr val="FFC9C9"/>
    <a:srgbClr val="00B050"/>
    <a:srgbClr val="AD9FFF"/>
    <a:srgbClr val="D9D9D9"/>
    <a:srgbClr val="2CF44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100" d="100"/>
          <a:sy n="100" d="100"/>
        </p:scale>
        <p:origin x="372" y="4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666" cy="50028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64830" y="0"/>
            <a:ext cx="2956666" cy="50028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44DD10BE-C3DE-4FAA-8FB8-A9DB905ECAE0}" type="datetimeFigureOut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6188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2308" y="4798586"/>
            <a:ext cx="5458460" cy="3926116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70805"/>
            <a:ext cx="2956666" cy="50028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64830" y="9470805"/>
            <a:ext cx="2956666" cy="50028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A907100-CD9E-4F2A-9E96-5B333F1845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71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7100-CD9E-4F2A-9E96-5B333F18453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0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線結晶構造解析では決まらないような、ディスオーダーのある</a:t>
            </a:r>
            <a:r>
              <a:rPr kumimoji="1" lang="en-US" altLang="ja-JP" dirty="0" smtClean="0"/>
              <a:t>MOF</a:t>
            </a:r>
            <a:r>
              <a:rPr kumimoji="1" lang="ja-JP" altLang="en-US" dirty="0" smtClean="0"/>
              <a:t>の構造最適化</a:t>
            </a:r>
          </a:p>
          <a:p>
            <a:r>
              <a:rPr kumimoji="1" lang="ja-JP" altLang="en-US" dirty="0" smtClean="0"/>
              <a:t>２．ナノ空間に導入したモノマーの配向構造を計算し、生成してきた高分子の構造と比較することで、どのように重合反応が起こっているかを調べる。反応の動的過程を計算で可視化することができれば、より面白い研究になる。</a:t>
            </a:r>
          </a:p>
          <a:p>
            <a:r>
              <a:rPr kumimoji="1" lang="ja-JP" altLang="en-US" dirty="0" smtClean="0"/>
              <a:t>３．上記の二つの過程を行うことで、計算科学の方から、このような</a:t>
            </a:r>
            <a:r>
              <a:rPr kumimoji="1" lang="en-US" altLang="ja-JP" dirty="0" smtClean="0"/>
              <a:t>MOF</a:t>
            </a:r>
            <a:r>
              <a:rPr kumimoji="1" lang="ja-JP" altLang="en-US" dirty="0" smtClean="0"/>
              <a:t>を作れば、反応場として有用だということを示すこと。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現在の研究では、色々な配位子を場当たり的に合成して、たまたまうまく行けば良いというスタンスなので、計算して合理的に</a:t>
            </a:r>
            <a:r>
              <a:rPr kumimoji="1" lang="en-US" altLang="ja-JP" dirty="0" smtClean="0"/>
              <a:t>MOF</a:t>
            </a:r>
            <a:r>
              <a:rPr kumimoji="1" lang="ja-JP" altLang="en-US" dirty="0" smtClean="0"/>
              <a:t>を設計し、それを使って高度な重合制御ができれば非常に有用。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15BED-305A-5F40-BFCA-B7723C2DDEAA}" type="slidenum">
              <a:rPr lang="ja-JP" altLang="en-US" smtClean="0"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2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265D-E778-42C0-A874-91BD168BDC34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00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6E1A-D456-4AB4-9D5A-1A50D2A4B847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26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0807-64B0-43AB-9C43-025F12C4BB17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53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BDD-6DE4-4DC2-8BD3-20B8A0B64023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5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712B-9BD1-460B-BBDF-D9F183099A07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64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43C6-9642-4908-BEDD-1DA8C7DA8C12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16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628E-00A5-439B-9670-7C9B57DBBF8C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55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CD64-C3AB-4DF7-A13D-8D5208F71B4B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91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55DCB-4562-4C01-AF58-E12DFA6BA6A5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65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B9C4-AF56-4F05-8455-A1324DD774E1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4909-FDCD-4347-B88F-492DD9F58F45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53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6549-3339-4FE6-A843-074F7D6CC611}" type="datetime1">
              <a:rPr kumimoji="1" lang="ja-JP" altLang="en-US" smtClean="0"/>
              <a:t>2014/7/28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34C52-A962-4E8D-A3A1-266E442B7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12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e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5046434"/>
            <a:ext cx="6858000" cy="1572851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Masayoshi Takayanagi</a:t>
            </a:r>
          </a:p>
          <a:p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Graduate School of Information Science,</a:t>
            </a:r>
            <a:b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Nagoya University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690" y="878261"/>
            <a:ext cx="83006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2400"/>
              </a:spcAft>
            </a:pPr>
            <a:r>
              <a:rPr lang="en-US" altLang="ja-JP" sz="4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Collaboration </a:t>
            </a:r>
            <a:r>
              <a:rPr lang="en-US" altLang="ja-JP" sz="44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with </a:t>
            </a:r>
            <a:r>
              <a:rPr lang="en-US" altLang="ja-JP" sz="4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/>
            </a:r>
            <a:br>
              <a:rPr lang="en-US" altLang="ja-JP" sz="4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</a:br>
            <a:r>
              <a:rPr lang="en-US" altLang="ja-JP" sz="4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“Hyper-</a:t>
            </a:r>
            <a:r>
              <a:rPr lang="en-US" altLang="ja-JP" sz="4400" dirty="0" err="1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nano</a:t>
            </a:r>
            <a:r>
              <a:rPr lang="en-US" altLang="ja-JP" sz="4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-space” CREST </a:t>
            </a:r>
            <a:br>
              <a:rPr lang="en-US" altLang="ja-JP" sz="4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</a:br>
            <a:r>
              <a:rPr lang="en-US" altLang="ja-JP" sz="4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and its Molecular Technological </a:t>
            </a:r>
            <a:r>
              <a:rPr lang="en-US" altLang="ja-JP" sz="4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Basis</a:t>
            </a:r>
          </a:p>
          <a:p>
            <a:pPr algn="ctr">
              <a:spcAft>
                <a:spcPts val="2400"/>
              </a:spcAft>
            </a:pPr>
            <a:r>
              <a:rPr lang="ja-JP" altLang="en-US" sz="28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超空間</a:t>
            </a:r>
            <a:r>
              <a:rPr lang="en-US" altLang="ja-JP" sz="28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CREST</a:t>
            </a:r>
            <a:r>
              <a:rPr lang="ja-JP" altLang="en-US" sz="28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と分子技術</a:t>
            </a:r>
            <a:r>
              <a:rPr lang="en-US" altLang="ja-JP" sz="28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CREST</a:t>
            </a:r>
            <a:r>
              <a:rPr lang="ja-JP" altLang="en-US" sz="28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の協働</a:t>
            </a:r>
            <a:endParaRPr lang="en-US" altLang="ja-JP" sz="28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5522" y="79899"/>
            <a:ext cx="807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2014/July/28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70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77554" y="996832"/>
            <a:ext cx="878889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ja-JP" sz="2400" kern="100" dirty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I</a:t>
            </a:r>
            <a:r>
              <a:rPr lang="en-US" altLang="ja-JP" sz="24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t is difficult to experimentally investigate behaviors of guest molecules inside PCP pores.   </a:t>
            </a:r>
          </a:p>
          <a:p>
            <a:pPr algn="just">
              <a:spcAft>
                <a:spcPts val="1200"/>
              </a:spcAft>
            </a:pPr>
            <a:r>
              <a:rPr lang="en-US" altLang="ja-JP" sz="2400" u="sng" kern="1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By using molecular simulation technique, we investigate various behaviors of guest molecules</a:t>
            </a:r>
            <a:r>
              <a:rPr lang="en-US" altLang="ja-JP" sz="2400" kern="1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such as structures of each molecule, accumulated structure of multiple molecules, and diffusion. </a:t>
            </a:r>
          </a:p>
          <a:p>
            <a:pPr algn="just">
              <a:spcAft>
                <a:spcPts val="1200"/>
              </a:spcAft>
            </a:pPr>
            <a:r>
              <a:rPr lang="en-US" altLang="ja-JP" sz="2400" u="sng" kern="1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Polymerization processes inside PCP pores are simulated by the hybrid MC/MD method</a:t>
            </a:r>
            <a:r>
              <a:rPr lang="en-US" altLang="ja-JP" sz="24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 to obtain information on the effects of PCP nanopores for the polymerization reactions.</a:t>
            </a:r>
          </a:p>
          <a:p>
            <a:pPr algn="just">
              <a:spcAft>
                <a:spcPts val="1200"/>
              </a:spcAft>
            </a:pPr>
            <a:r>
              <a:rPr lang="ja-JP" altLang="en-US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　→　</a:t>
            </a: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Propose promising organic ligands of PCP for the polymerization.</a:t>
            </a:r>
          </a:p>
          <a:p>
            <a:pPr algn="just">
              <a:spcAft>
                <a:spcPts val="1200"/>
              </a:spcAft>
            </a:pPr>
            <a:r>
              <a:rPr lang="ja-JP" altLang="en-US" sz="2000" kern="100" dirty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　</a:t>
            </a:r>
            <a:r>
              <a:rPr lang="en-US" altLang="ja-JP" kern="100" dirty="0" smtClean="0">
                <a:solidFill>
                  <a:srgbClr val="FF000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Collaboration with the “Molecular Technology” CREST with MC/MD method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/>
            <a:r>
              <a:rPr lang="en-US" altLang="ja-JP" sz="36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Research goal of </a:t>
            </a:r>
            <a:r>
              <a:rPr lang="en-US" altLang="ja-JP" sz="36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Nagaoka group</a:t>
            </a:r>
            <a:endParaRPr kumimoji="1" lang="ja-JP" altLang="en-US" sz="3600" dirty="0">
              <a:solidFill>
                <a:schemeClr val="bg1">
                  <a:lumMod val="9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6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/>
          <p:cNvSpPr>
            <a:spLocks noGrp="1"/>
          </p:cNvSpPr>
          <p:nvPr>
            <p:ph type="title"/>
          </p:nvPr>
        </p:nvSpPr>
        <p:spPr>
          <a:xfrm>
            <a:off x="247650" y="1423988"/>
            <a:ext cx="8648700" cy="4576762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  <a:t>Previous computational studies on PCPs in Nagaoka </a:t>
            </a:r>
            <a: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  <a:t>group</a:t>
            </a:r>
            <a:b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  <a:t>with Uemura group</a:t>
            </a:r>
            <a: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  <a:t/>
            </a:r>
            <a:b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  <a:t/>
            </a:r>
            <a:b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kumimoji="1" lang="ja-JP" altLang="en-US" sz="3200" dirty="0" smtClean="0">
                <a:solidFill>
                  <a:srgbClr val="02341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長岡グループが過去に行った</a:t>
            </a:r>
            <a:r>
              <a:rPr kumimoji="1" lang="en-US" altLang="ja-JP" sz="3200" dirty="0" smtClean="0">
                <a:solidFill>
                  <a:srgbClr val="02341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/>
            </a:r>
            <a:br>
              <a:rPr kumimoji="1" lang="en-US" altLang="ja-JP" sz="3200" dirty="0" smtClean="0">
                <a:solidFill>
                  <a:srgbClr val="02341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ja-JP" altLang="en-US" sz="3200" dirty="0" smtClean="0">
                <a:solidFill>
                  <a:srgbClr val="02341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多孔性金属錯体</a:t>
            </a:r>
            <a:r>
              <a:rPr kumimoji="1" lang="ja-JP" altLang="en-US" sz="3200" dirty="0" smtClean="0">
                <a:solidFill>
                  <a:srgbClr val="02341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の理論研究</a:t>
            </a:r>
            <a:endParaRPr kumimoji="1" lang="ja-JP" altLang="en-US" sz="32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77903" y="641910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2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96864" y="1120575"/>
            <a:ext cx="8940439" cy="276114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7915" y="2708843"/>
            <a:ext cx="2011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660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All-atom models</a:t>
            </a:r>
            <a:endParaRPr kumimoji="1" lang="en-US" altLang="ja-JP" dirty="0" smtClean="0">
              <a:solidFill>
                <a:srgbClr val="FF6600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pPr algn="ctr"/>
            <a:r>
              <a:rPr kumimoji="1" lang="ja-JP" altLang="en-US" sz="12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（</a:t>
            </a:r>
            <a:r>
              <a:rPr kumimoji="1" lang="en-US" altLang="ja-JP" sz="12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QM or MM</a:t>
            </a:r>
            <a:r>
              <a:rPr kumimoji="1" lang="ja-JP" altLang="en-US" sz="12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）</a:t>
            </a:r>
            <a:endParaRPr kumimoji="1" lang="ja-JP" altLang="en-US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3100" y="2941321"/>
            <a:ext cx="190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Molecular simulation</a:t>
            </a:r>
            <a:br>
              <a:rPr lang="en-US" altLang="ja-JP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(MD or MC)</a:t>
            </a:r>
            <a:endParaRPr kumimoji="1" lang="ja-JP" altLang="en-US" sz="14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993137" y="2992765"/>
            <a:ext cx="1893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Experimental studies</a:t>
            </a:r>
            <a:endParaRPr kumimoji="1" lang="ja-JP" altLang="en-US" sz="14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3076" name="Picture 4" descr="CPL-2-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7" y="1518472"/>
            <a:ext cx="1023018" cy="110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79" y="1522511"/>
            <a:ext cx="834186" cy="11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mnagaoka\Documents\1stSNDL\01208\H25新学術(岡崎)\長岡植村\ACIE0601FIG3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28" y="1317582"/>
            <a:ext cx="2911642" cy="12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右矢印 13"/>
          <p:cNvSpPr/>
          <p:nvPr/>
        </p:nvSpPr>
        <p:spPr>
          <a:xfrm>
            <a:off x="2550685" y="2409924"/>
            <a:ext cx="1518340" cy="576092"/>
          </a:xfrm>
          <a:prstGeom prst="rightArrow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3082" name="Picture 10" descr="C:\Users\mnagaoka\Documents\1stSNDL\01208\H25新学術(岡崎)\長岡植村\ACIE0601FIG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3" y="1321299"/>
            <a:ext cx="2657561" cy="14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左矢印 14"/>
          <p:cNvSpPr/>
          <p:nvPr/>
        </p:nvSpPr>
        <p:spPr>
          <a:xfrm>
            <a:off x="5220325" y="2387710"/>
            <a:ext cx="1439092" cy="607223"/>
          </a:xfrm>
          <a:prstGeom prst="leftArrow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98308" y="3502525"/>
            <a:ext cx="2916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* </a:t>
            </a:r>
            <a:r>
              <a:rPr lang="de-DE" altLang="ja-JP" sz="1200" dirty="0"/>
              <a:t>Angew. Chem. Int. Ed. </a:t>
            </a:r>
            <a:r>
              <a:rPr lang="de-DE" altLang="ja-JP" sz="1200" dirty="0" smtClean="0"/>
              <a:t>200</a:t>
            </a:r>
            <a:r>
              <a:rPr lang="en-US" altLang="ja-JP" sz="1200" dirty="0" smtClean="0"/>
              <a:t>6</a:t>
            </a:r>
            <a:r>
              <a:rPr lang="de-DE" altLang="ja-JP" sz="1200" dirty="0" smtClean="0"/>
              <a:t>, 45</a:t>
            </a:r>
            <a:r>
              <a:rPr lang="de-DE" altLang="ja-JP" sz="1200" smtClean="0"/>
              <a:t>, 4112</a:t>
            </a:r>
            <a:endParaRPr kumimoji="1" lang="ja-JP" altLang="en-US" sz="1200" dirty="0"/>
          </a:p>
        </p:txBody>
      </p: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Analysis of guest molecules in PCP pores</a:t>
            </a:r>
            <a:endParaRPr lang="ja-JP" altLang="en-US" sz="36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3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20272" y="6462162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4155" y="4042992"/>
            <a:ext cx="83983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000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All-atom model building</a:t>
            </a:r>
            <a:r>
              <a:rPr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to explain experimental results.</a:t>
            </a:r>
          </a:p>
          <a:p>
            <a:pPr>
              <a:spcAft>
                <a:spcPts val="1200"/>
              </a:spcAft>
            </a:pPr>
            <a:r>
              <a:rPr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Analysis of </a:t>
            </a:r>
            <a:r>
              <a:rPr lang="en-US" altLang="ja-JP" sz="2000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structures of guest molecules</a:t>
            </a:r>
            <a:r>
              <a:rPr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by MD simulations.</a:t>
            </a:r>
            <a:endParaRPr kumimoji="1" lang="en-US" altLang="ja-JP" sz="2000" dirty="0" smtClean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>
              <a:spcAft>
                <a:spcPts val="1200"/>
              </a:spcAft>
            </a:pPr>
            <a:r>
              <a:rPr kumimoji="1"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Analysis of </a:t>
            </a:r>
            <a:r>
              <a:rPr kumimoji="1" lang="en-US" altLang="ja-JP" sz="2000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thermodynamic properties</a:t>
            </a:r>
            <a:r>
              <a:rPr kumimoji="1"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(e.g. average adsorption energy, average number of adsorbed molecules) by grand canonical MC (GCMC) simulations.</a:t>
            </a:r>
          </a:p>
          <a:p>
            <a:pPr>
              <a:spcAft>
                <a:spcPts val="1200"/>
              </a:spcAft>
            </a:pPr>
            <a:r>
              <a:rPr lang="en-US" altLang="ja-JP" sz="2000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PCP structures are fixed </a:t>
            </a:r>
            <a:r>
              <a:rPr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/>
            </a:r>
            <a:br>
              <a:rPr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(since general forcefields is not applicable for PCP structures)</a:t>
            </a:r>
            <a:endParaRPr kumimoji="1" lang="ja-JP" altLang="en-US" sz="20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6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94992" y="642104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52400" y="3784631"/>
            <a:ext cx="87149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By using the UFF general forcefield, </a:t>
            </a:r>
            <a:r>
              <a:rPr lang="en-US" altLang="ja-JP" sz="2000" u="sng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optimize the adsorbed guest molecule structure i</a:t>
            </a:r>
            <a:r>
              <a:rPr lang="en-US" altLang="ja-JP" sz="2000" u="sng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n the PCP</a:t>
            </a: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 [Cu</a:t>
            </a:r>
            <a:r>
              <a:rPr lang="en-US" altLang="ja-JP" sz="2000" kern="1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2</a:t>
            </a: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(pzdc)</a:t>
            </a:r>
            <a:r>
              <a:rPr lang="en-US" altLang="ja-JP" sz="2000" kern="1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2</a:t>
            </a: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(</a:t>
            </a:r>
            <a:r>
              <a:rPr lang="en-US" altLang="ja-JP" sz="2000" kern="100" dirty="0" err="1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pyrazine</a:t>
            </a:r>
            <a:r>
              <a:rPr lang="en-US" altLang="ja-JP" sz="2000" kern="100" dirty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)]</a:t>
            </a:r>
            <a:r>
              <a:rPr lang="en-US" altLang="ja-JP" sz="2000" i="1" kern="1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n </a:t>
            </a:r>
            <a:r>
              <a:rPr lang="ja-JP" altLang="en-US" sz="2000" kern="100" dirty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 </a:t>
            </a: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(CPL-1).</a:t>
            </a:r>
          </a:p>
          <a:p>
            <a:pPr algn="just">
              <a:spcAft>
                <a:spcPts val="1200"/>
              </a:spcAft>
            </a:pPr>
            <a:r>
              <a:rPr lang="en-US" altLang="ja-JP" sz="2000" u="sng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en-US" altLang="ja-JP" sz="2000" u="sng" kern="100" dirty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C</a:t>
            </a:r>
            <a:r>
              <a:rPr lang="ja-JP" altLang="en-US" sz="2000" u="sng" kern="100" dirty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≡</a:t>
            </a:r>
            <a:r>
              <a:rPr lang="en-US" altLang="ja-JP" sz="2000" u="sng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CH group of the guest molecule are hydrogen bonded to the exposed oxygen atoms of PCP pore surface</a:t>
            </a: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This adsorbed structure can explain the polymerization mechanism predicted by the experimental observations.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9768" r="10601" b="20517"/>
          <a:stretch/>
        </p:blipFill>
        <p:spPr>
          <a:xfrm>
            <a:off x="152400" y="1147971"/>
            <a:ext cx="6849035" cy="230151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1500" y="6429256"/>
            <a:ext cx="8279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Uemura, T.; Kitaura, R.; </a:t>
            </a:r>
            <a:r>
              <a:rPr lang="en-US" altLang="ja-JP" sz="1400" u="sng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Ohta, Y.; Nagaoka, M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.; Kitagawa, S. </a:t>
            </a:r>
            <a:r>
              <a:rPr lang="en-US" altLang="ja-JP" sz="1400" i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Angew. Chem. Int. Ed. Engl.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b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2006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en-US" altLang="ja-JP" sz="1400" i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45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4112–4116.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1:</a:t>
            </a:r>
            <a:r>
              <a:rPr lang="ja-JP" altLang="en-US" sz="32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Adsorption structure of guest molecules</a:t>
            </a:r>
            <a:endParaRPr lang="ja-JP" altLang="en-US" sz="32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896" y="1674298"/>
            <a:ext cx="1622666" cy="87496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067216" y="2596978"/>
            <a:ext cx="198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methyl </a:t>
            </a:r>
            <a:r>
              <a:rPr lang="en-US" altLang="ja-JP" sz="1400" dirty="0" err="1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propiolate</a:t>
            </a:r>
            <a:endParaRPr lang="en-US" altLang="ja-JP" sz="1400" dirty="0" smtClean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algn="ctr"/>
            <a:r>
              <a:rPr kumimoji="1" lang="ja-JP" altLang="en-US" sz="14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プロピオール酸</a:t>
            </a:r>
            <a:r>
              <a:rPr kumimoji="1" lang="ja-JP" altLang="en-US" sz="1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メチル</a:t>
            </a:r>
          </a:p>
        </p:txBody>
      </p:sp>
    </p:spTree>
    <p:extLst>
      <p:ext uri="{BB962C8B-B14F-4D97-AF65-F5344CB8AC3E}">
        <p14:creationId xmlns:p14="http://schemas.microsoft.com/office/powerpoint/2010/main" val="18403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618" y="6430243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z="1100" smtClean="0"/>
              <a:t>14</a:t>
            </a:fld>
            <a:endParaRPr kumimoji="1" lang="ja-JP" altLang="en-US" sz="110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2:</a:t>
            </a:r>
            <a:r>
              <a:rPr lang="ja-JP" altLang="en-US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O</a:t>
            </a:r>
            <a:r>
              <a:rPr lang="en-US" altLang="ja-JP" sz="3600" baseline="-250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 adsorption on </a:t>
            </a: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CPL-1 (CpPy)</a:t>
            </a:r>
            <a:endParaRPr lang="ja-JP" altLang="en-US" sz="36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8600" y="6444477"/>
            <a:ext cx="62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ja-JP" sz="1400" u="sng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Nagaoka, M.; Ohta, Y.; Hitomi, H.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i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Coord. Chem. Rev.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b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2007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en-US" altLang="ja-JP" sz="1400" i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251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2522–2536.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5750" y="985229"/>
            <a:ext cx="9072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[</a:t>
            </a:r>
            <a:r>
              <a:rPr kumimoji="0" lang="en-US" altLang="ja-JP" sz="2000" dirty="0">
                <a:solidFill>
                  <a:srgbClr val="00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Cu</a:t>
            </a:r>
            <a:r>
              <a:rPr kumimoji="0" lang="en-US" altLang="ja-JP" sz="2000" baseline="-25000" dirty="0">
                <a:solidFill>
                  <a:srgbClr val="00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2</a:t>
            </a:r>
            <a:r>
              <a:rPr kumimoji="0" lang="en-US" altLang="ja-JP" sz="2000" dirty="0">
                <a:solidFill>
                  <a:srgbClr val="00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(pzdc)</a:t>
            </a:r>
            <a:r>
              <a:rPr kumimoji="0" lang="en-US" altLang="ja-JP" sz="2000" baseline="-25000" dirty="0">
                <a:solidFill>
                  <a:srgbClr val="00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2</a:t>
            </a:r>
            <a:r>
              <a:rPr kumimoji="0" lang="en-US" altLang="ja-JP" sz="2000" dirty="0">
                <a:solidFill>
                  <a:srgbClr val="FF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(pyz)</a:t>
            </a:r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]</a:t>
            </a:r>
            <a:r>
              <a:rPr kumimoji="0" lang="en-US" altLang="ja-JP" sz="2000" i="1" baseline="-25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n</a:t>
            </a:r>
            <a:r>
              <a:rPr kumimoji="0" lang="en-US" altLang="ja-JP" sz="2000" i="1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 </a:t>
            </a:r>
            <a:r>
              <a:rPr kumimoji="0" lang="ja-JP" altLang="en-US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（</a:t>
            </a:r>
            <a:r>
              <a:rPr kumimoji="0" lang="en-US" altLang="ja-JP" sz="2000" b="1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CPL-1</a:t>
            </a:r>
            <a:r>
              <a:rPr kumimoji="0" lang="ja-JP" altLang="en-US" sz="2000" dirty="0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）</a:t>
            </a:r>
            <a:r>
              <a:rPr kumimoji="0" lang="ja-JP" altLang="en-US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 </a:t>
            </a:r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or </a:t>
            </a:r>
            <a:r>
              <a:rPr kumimoji="0" lang="en-US" altLang="ja-JP" sz="2000" dirty="0">
                <a:solidFill>
                  <a:srgbClr val="00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Cp</a:t>
            </a:r>
            <a:r>
              <a:rPr kumimoji="0" lang="en-US" altLang="ja-JP" sz="2000" dirty="0">
                <a:solidFill>
                  <a:srgbClr val="FF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Py</a:t>
            </a:r>
            <a:r>
              <a:rPr kumimoji="0" lang="ja-JP" altLang="en-US" sz="2000" dirty="0">
                <a:solidFill>
                  <a:srgbClr val="FF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　</a:t>
            </a:r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(</a:t>
            </a:r>
            <a:r>
              <a:rPr kumimoji="0" lang="en-US" altLang="ja-JP" sz="2000" b="1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"</a:t>
            </a:r>
            <a:r>
              <a:rPr kumimoji="0" lang="en-US" altLang="ja-JP" sz="2000" dirty="0">
                <a:solidFill>
                  <a:srgbClr val="00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Cu</a:t>
            </a:r>
            <a:r>
              <a:rPr kumimoji="0" lang="en-US" altLang="ja-JP" sz="2000" baseline="-25000" dirty="0">
                <a:solidFill>
                  <a:srgbClr val="00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2</a:t>
            </a:r>
            <a:r>
              <a:rPr kumimoji="0" lang="en-US" altLang="ja-JP" sz="2000" dirty="0">
                <a:solidFill>
                  <a:srgbClr val="00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(pzdc)</a:t>
            </a:r>
            <a:r>
              <a:rPr kumimoji="0" lang="en-US" altLang="ja-JP" sz="2000" baseline="-25000" dirty="0">
                <a:solidFill>
                  <a:srgbClr val="00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2</a:t>
            </a:r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"</a:t>
            </a:r>
            <a:r>
              <a:rPr kumimoji="0" lang="ja-JP" altLang="en-US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を</a:t>
            </a:r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"</a:t>
            </a:r>
            <a:r>
              <a:rPr kumimoji="0" lang="en-US" altLang="ja-JP" sz="2000" dirty="0" err="1">
                <a:solidFill>
                  <a:srgbClr val="00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Cp</a:t>
            </a:r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", "</a:t>
            </a:r>
            <a:r>
              <a:rPr kumimoji="0" lang="en-US" altLang="ja-JP" sz="2000" dirty="0">
                <a:solidFill>
                  <a:srgbClr val="FF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pyz</a:t>
            </a:r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"</a:t>
            </a:r>
            <a:r>
              <a:rPr kumimoji="0" lang="ja-JP" altLang="en-US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を</a:t>
            </a:r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"</a:t>
            </a:r>
            <a:r>
              <a:rPr kumimoji="0" lang="en-US" altLang="ja-JP" sz="2000" dirty="0" err="1">
                <a:solidFill>
                  <a:srgbClr val="FF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Py</a:t>
            </a:r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"</a:t>
            </a:r>
            <a:r>
              <a:rPr kumimoji="0" lang="ja-JP" altLang="en-US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と表記</a:t>
            </a:r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)</a:t>
            </a:r>
          </a:p>
          <a:p>
            <a:r>
              <a:rPr kumimoji="0" lang="en-US" altLang="ja-JP" sz="2000" dirty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        (pzdc: </a:t>
            </a:r>
            <a:r>
              <a:rPr kumimoji="0" lang="en-US" altLang="ja-JP" sz="2000" dirty="0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pyrazine-2,3-dicarboxylate, </a:t>
            </a:r>
            <a:r>
              <a:rPr kumimoji="0" lang="en-US" altLang="ja-JP" sz="2000" dirty="0" err="1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pyz:pyrazine</a:t>
            </a:r>
            <a:r>
              <a:rPr kumimoji="0" lang="en-US" altLang="ja-JP" sz="2000" dirty="0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)</a:t>
            </a:r>
            <a:r>
              <a:rPr kumimoji="0" lang="ja-JP" altLang="en-US" sz="2000" b="1" dirty="0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 </a:t>
            </a:r>
            <a:endParaRPr kumimoji="0" lang="ja-JP" altLang="en-US" sz="2000" b="1" dirty="0">
              <a:latin typeface="Times" panose="02020603050405020304" pitchFamily="18" charset="0"/>
              <a:ea typeface="小塚ゴシック Pro M" panose="020B0700000000000000" pitchFamily="34" charset="-128"/>
              <a:cs typeface="Times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" y="1735151"/>
            <a:ext cx="3657600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360894" y="1887551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1800" baseline="0">
              <a:latin typeface="Arial" panose="020B0604020202020204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005303" y="3775674"/>
            <a:ext cx="32100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1600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CpPy</a:t>
            </a:r>
            <a:r>
              <a:rPr lang="ja-JP" altLang="en-US" sz="1600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</a:t>
            </a:r>
            <a:r>
              <a:rPr lang="en-US" altLang="ja-JP" sz="1600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crystal (from </a:t>
            </a:r>
            <a:r>
              <a:rPr lang="en-US" altLang="ja-JP" sz="1600" i="1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 </a:t>
            </a:r>
            <a:r>
              <a:rPr lang="en-US" altLang="ja-JP" sz="1600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–axis view)</a:t>
            </a:r>
            <a:endParaRPr lang="en-US" altLang="ja-JP" sz="1600" baseline="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94" y="1811351"/>
            <a:ext cx="34290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2312894" y="2497151"/>
            <a:ext cx="457200" cy="5334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ja-JP" altLang="ja-JP" sz="1800" baseline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2617694" y="2224119"/>
            <a:ext cx="919326" cy="1157288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675094" y="1811351"/>
            <a:ext cx="685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180294" y="1887551"/>
            <a:ext cx="685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84750" y="3357550"/>
            <a:ext cx="53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>
                <a:solidFill>
                  <a:srgbClr val="0000FF"/>
                </a:solidFill>
                <a:effectLst/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Cp</a:t>
            </a:r>
            <a:endParaRPr kumimoji="1" lang="ja-JP" altLang="en-US">
              <a:effectLst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341772" y="215270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>
                <a:solidFill>
                  <a:srgbClr val="FF00FF"/>
                </a:solidFill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Py</a:t>
            </a:r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95300" y="4403853"/>
            <a:ext cx="81534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b="1" dirty="0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CpPy·</a:t>
            </a:r>
            <a:r>
              <a:rPr lang="en-US" altLang="ja-JP" sz="2000" b="1" i="1" dirty="0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n</a:t>
            </a:r>
            <a:r>
              <a:rPr lang="en-US" altLang="ja-JP" sz="2000" b="1" dirty="0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O</a:t>
            </a:r>
            <a:r>
              <a:rPr lang="en-US" altLang="ja-JP" sz="2000" b="1" baseline="-25000" dirty="0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2</a:t>
            </a:r>
            <a:r>
              <a:rPr lang="en-US" altLang="ja-JP" sz="2000" b="1" dirty="0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 (0 ≤ </a:t>
            </a:r>
            <a:r>
              <a:rPr lang="en-US" altLang="ja-JP" sz="2000" b="1" i="1" dirty="0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n</a:t>
            </a:r>
            <a:r>
              <a:rPr lang="en-US" altLang="ja-JP" sz="2000" b="1" dirty="0" smtClean="0">
                <a:latin typeface="Times" panose="02020603050405020304" pitchFamily="18" charset="0"/>
                <a:ea typeface="小塚ゴシック Pro M" panose="020B0700000000000000" pitchFamily="34" charset="-128"/>
                <a:cs typeface="Times" panose="02020603050405020304" pitchFamily="18" charset="0"/>
              </a:rPr>
              <a:t> ≤ 2) </a:t>
            </a:r>
            <a:endParaRPr lang="ja-JP" altLang="en-US" dirty="0" smtClean="0">
              <a:latin typeface="小塚ゴシック Pro M" panose="020B0700000000000000" pitchFamily="34" charset="-128"/>
              <a:ea typeface="小塚ゴシック Pro M" panose="020B0700000000000000" pitchFamily="34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In the O</a:t>
            </a:r>
            <a:r>
              <a:rPr lang="en-US" altLang="ja-JP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 saturated condition, </a:t>
            </a:r>
            <a:r>
              <a:rPr lang="en-US" altLang="ja-JP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two O</a:t>
            </a:r>
            <a:r>
              <a:rPr lang="en-US" altLang="ja-JP" u="sng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 molecules align parallel to each other 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and indicates the properties similar to solid oxygen.</a:t>
            </a:r>
          </a:p>
          <a:p>
            <a:pPr>
              <a:spcAft>
                <a:spcPts val="1200"/>
              </a:spcAft>
            </a:pP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By the intermolecular interactions between the guest O</a:t>
            </a:r>
            <a:r>
              <a:rPr lang="en-US" altLang="ja-JP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 and host PCP pore surface, the O</a:t>
            </a:r>
            <a:r>
              <a:rPr lang="en-US" altLang="ja-JP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 dimer structure is stable up to 110 K. </a:t>
            </a:r>
            <a:b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</a:b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(the melting temperature of solid O</a:t>
            </a:r>
            <a:r>
              <a:rPr lang="en-US" altLang="ja-JP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 is 54.3 K )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5150627" y="3750834"/>
            <a:ext cx="3480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CpPy·2O</a:t>
            </a:r>
            <a:r>
              <a:rPr lang="en-US" altLang="ja-JP" sz="1600" baseline="-25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2</a:t>
            </a:r>
            <a:r>
              <a:rPr lang="ja-JP" altLang="en-US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</a:t>
            </a:r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crystal (from </a:t>
            </a:r>
            <a:r>
              <a:rPr lang="en-US" altLang="ja-JP" sz="1600" i="1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 </a:t>
            </a:r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–axis view)</a:t>
            </a:r>
            <a:endParaRPr lang="en-US" altLang="ja-JP" sz="16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4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5100" y="6405803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74860" y="1098893"/>
            <a:ext cx="3730752" cy="1730802"/>
          </a:xfrm>
          <a:prstGeom prst="roundRect">
            <a:avLst>
              <a:gd name="adj" fmla="val 95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Forcefield parameter fit to consider </a:t>
            </a:r>
            <a:r>
              <a:rPr lang="en-US" altLang="ja-JP" u="sng" dirty="0" smtClean="0">
                <a:solidFill>
                  <a:schemeClr val="tx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quadrupole-quadrupole interaction of O</a:t>
            </a:r>
            <a:r>
              <a:rPr lang="en-US" altLang="ja-JP" u="sng" baseline="-25000" dirty="0" smtClean="0">
                <a:solidFill>
                  <a:schemeClr val="tx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2</a:t>
            </a: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↓</a:t>
            </a:r>
            <a:endParaRPr lang="en-US" altLang="ja-JP" dirty="0" smtClean="0">
              <a:solidFill>
                <a:schemeClr val="tx1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Experimental O</a:t>
            </a:r>
            <a:r>
              <a:rPr kumimoji="1" lang="en-US" altLang="ja-JP" baseline="-25000" dirty="0" smtClean="0">
                <a:solidFill>
                  <a:schemeClr val="tx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structures can be obtained</a:t>
            </a:r>
            <a:endParaRPr kumimoji="1" lang="ja-JP" altLang="en-US" dirty="0">
              <a:solidFill>
                <a:schemeClr val="tx1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4810411" y="3021902"/>
            <a:ext cx="4006342" cy="3334449"/>
            <a:chOff x="1152" y="1392"/>
            <a:chExt cx="3332" cy="2832"/>
          </a:xfrm>
        </p:grpSpPr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1152" y="3306"/>
            <a:ext cx="3316" cy="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7" name="ビットマップ イメージ" r:id="rId3" imgW="12247619" imgH="3390476" progId="Paint.Picture">
                    <p:embed/>
                  </p:oleObj>
                </mc:Choice>
                <mc:Fallback>
                  <p:oleObj name="ビットマップ イメージ" r:id="rId3" imgW="12247619" imgH="339047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306"/>
                          <a:ext cx="3316" cy="9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1152" y="2360"/>
            <a:ext cx="3316" cy="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8" name="ビットマップ イメージ" r:id="rId5" imgW="12257143" imgH="3343742" progId="Paint.Picture">
                    <p:embed/>
                  </p:oleObj>
                </mc:Choice>
                <mc:Fallback>
                  <p:oleObj name="ビットマップ イメージ" r:id="rId5" imgW="12257143" imgH="334374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360"/>
                          <a:ext cx="3316" cy="9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1168" y="1392"/>
            <a:ext cx="3316" cy="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9" name="ビットマップ イメージ" r:id="rId7" imgW="12323810" imgH="3352381" progId="Paint.Picture">
                    <p:embed/>
                  </p:oleObj>
                </mc:Choice>
                <mc:Fallback>
                  <p:oleObj name="ビットマップ イメージ" r:id="rId7" imgW="12323810" imgH="33523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8" y="1392"/>
                          <a:ext cx="3316" cy="9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テキスト ボックス 18"/>
          <p:cNvSpPr txBox="1"/>
          <p:nvPr/>
        </p:nvSpPr>
        <p:spPr>
          <a:xfrm>
            <a:off x="3008916" y="3230340"/>
            <a:ext cx="1792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Two point model (no charge on O</a:t>
            </a:r>
            <a:r>
              <a:rPr lang="en-US" altLang="ja-JP" sz="16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</a:t>
            </a:r>
            <a:r>
              <a:rPr lang="en-US" altLang="ja-JP" sz="16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)</a:t>
            </a:r>
          </a:p>
          <a:p>
            <a:pPr algn="ctr"/>
            <a:r>
              <a:rPr kumimoji="1" lang="ja-JP" altLang="en-US" sz="16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（</a:t>
            </a:r>
            <a:r>
              <a:rPr kumimoji="1" lang="en-US" altLang="ja-JP" sz="16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V</a:t>
            </a:r>
            <a:r>
              <a:rPr kumimoji="1" lang="en-US" altLang="ja-JP" sz="16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LJ</a:t>
            </a:r>
            <a:r>
              <a:rPr kumimoji="1" lang="ja-JP" altLang="en-US" sz="16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）</a:t>
            </a:r>
            <a:endParaRPr kumimoji="1" lang="ja-JP" altLang="en-US" sz="1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86075" y="4370670"/>
            <a:ext cx="194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Three point model</a:t>
            </a:r>
            <a:r>
              <a:rPr kumimoji="1" lang="ja-JP" altLang="en-US" sz="16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（</a:t>
            </a:r>
            <a:r>
              <a:rPr kumimoji="1" lang="en-US" altLang="ja-JP" sz="16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V</a:t>
            </a:r>
            <a:r>
              <a:rPr kumimoji="1" lang="en-US" altLang="ja-JP" sz="16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LJ</a:t>
            </a:r>
            <a:r>
              <a:rPr kumimoji="1" lang="en-US" altLang="ja-JP" sz="16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+V</a:t>
            </a:r>
            <a:r>
              <a:rPr kumimoji="1" lang="en-US" altLang="ja-JP" sz="16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EQQ</a:t>
            </a:r>
            <a:r>
              <a:rPr kumimoji="1" lang="ja-JP" altLang="en-US" sz="16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）</a:t>
            </a:r>
            <a:endParaRPr kumimoji="1" lang="ja-JP" altLang="en-US" sz="1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70894" y="5404867"/>
            <a:ext cx="1773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X-ray crystal structure</a:t>
            </a:r>
          </a:p>
          <a:p>
            <a:pPr algn="ctr"/>
            <a:r>
              <a:rPr lang="en-US" altLang="ja-JP" sz="1400" dirty="0">
                <a:latin typeface="Times New Roman" panose="02020603050405020304" pitchFamily="18" charset="0"/>
              </a:rPr>
              <a:t>(80 kPa/O</a:t>
            </a:r>
            <a:r>
              <a:rPr lang="en-US" altLang="ja-JP" sz="1400" baseline="-25000" dirty="0">
                <a:latin typeface="Times New Roman" panose="02020603050405020304" pitchFamily="18" charset="0"/>
              </a:rPr>
              <a:t>2</a:t>
            </a:r>
            <a:r>
              <a:rPr lang="en-US" altLang="ja-JP" sz="1400" dirty="0">
                <a:latin typeface="Times New Roman" panose="02020603050405020304" pitchFamily="18" charset="0"/>
              </a:rPr>
              <a:t> gas, 90 K</a:t>
            </a:r>
            <a:r>
              <a:rPr lang="en-US" altLang="ja-JP" sz="1400" dirty="0" smtClean="0">
                <a:latin typeface="Times New Roman" panose="02020603050405020304" pitchFamily="18" charset="0"/>
              </a:rPr>
              <a:t>)</a:t>
            </a:r>
            <a:endParaRPr kumimoji="1" lang="ja-JP" altLang="en-US" sz="20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4425696" y="1437394"/>
            <a:ext cx="4419600" cy="1339850"/>
            <a:chOff x="288" y="1268"/>
            <a:chExt cx="2784" cy="844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2352" y="1901"/>
              <a:ext cx="72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b="1" baseline="0">
                  <a:solidFill>
                    <a:srgbClr val="0000FF"/>
                  </a:solidFill>
                  <a:latin typeface="Times New Roman" panose="02020603050405020304" pitchFamily="18" charset="0"/>
                </a:rPr>
                <a:t>97.71</a:t>
              </a: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1584" y="1901"/>
              <a:ext cx="76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b="1" baseline="0">
                  <a:solidFill>
                    <a:srgbClr val="0000FF"/>
                  </a:solidFill>
                  <a:latin typeface="Times New Roman" panose="02020603050405020304" pitchFamily="18" charset="0"/>
                </a:rPr>
                <a:t>94.76</a:t>
              </a: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816" y="1901"/>
              <a:ext cx="76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baseline="0">
                  <a:latin typeface="Times New Roman" panose="02020603050405020304" pitchFamily="18" charset="0"/>
                </a:rPr>
                <a:t>87.71</a:t>
              </a: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88" y="1901"/>
              <a:ext cx="52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i="1" baseline="0">
                  <a:latin typeface="Times New Roman" panose="02020603050405020304" pitchFamily="18" charset="0"/>
                </a:rPr>
                <a:t>c</a:t>
              </a:r>
              <a:r>
                <a:rPr lang="en-US" altLang="ja-JP" sz="1800" baseline="0">
                  <a:latin typeface="Times New Roman" panose="02020603050405020304" pitchFamily="18" charset="0"/>
                </a:rPr>
                <a:t>-axis</a:t>
              </a: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2352" y="1690"/>
              <a:ext cx="72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b="1" baseline="0">
                  <a:solidFill>
                    <a:srgbClr val="0000FF"/>
                  </a:solidFill>
                  <a:latin typeface="Times New Roman" panose="02020603050405020304" pitchFamily="18" charset="0"/>
                </a:rPr>
                <a:t>78.48</a:t>
              </a: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1584" y="1690"/>
              <a:ext cx="76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b="1" baseline="0">
                  <a:solidFill>
                    <a:srgbClr val="0000FF"/>
                  </a:solidFill>
                  <a:latin typeface="Times New Roman" panose="02020603050405020304" pitchFamily="18" charset="0"/>
                </a:rPr>
                <a:t>78.36</a:t>
              </a: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816" y="1690"/>
              <a:ext cx="76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baseline="0">
                  <a:latin typeface="Times New Roman" panose="02020603050405020304" pitchFamily="18" charset="0"/>
                </a:rPr>
                <a:t>67.19</a:t>
              </a: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288" y="1690"/>
              <a:ext cx="52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i="1" baseline="0">
                  <a:latin typeface="Times New Roman" panose="02020603050405020304" pitchFamily="18" charset="0"/>
                </a:rPr>
                <a:t>b</a:t>
              </a:r>
              <a:r>
                <a:rPr lang="en-US" altLang="ja-JP" sz="1800" baseline="0">
                  <a:latin typeface="Times New Roman" panose="02020603050405020304" pitchFamily="18" charset="0"/>
                </a:rPr>
                <a:t>-axis</a:t>
              </a: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352" y="1479"/>
              <a:ext cx="72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b="1" baseline="0">
                  <a:solidFill>
                    <a:srgbClr val="0000FF"/>
                  </a:solidFill>
                  <a:latin typeface="Times New Roman" panose="02020603050405020304" pitchFamily="18" charset="0"/>
                </a:rPr>
                <a:t>11.56</a:t>
              </a: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1584" y="1479"/>
              <a:ext cx="76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b="1" baseline="0">
                  <a:solidFill>
                    <a:srgbClr val="0000FF"/>
                  </a:solidFill>
                  <a:latin typeface="Times New Roman" panose="02020603050405020304" pitchFamily="18" charset="0"/>
                </a:rPr>
                <a:t>11.82</a:t>
              </a: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816" y="1479"/>
              <a:ext cx="76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baseline="0">
                  <a:latin typeface="Times New Roman" panose="02020603050405020304" pitchFamily="18" charset="0"/>
                </a:rPr>
                <a:t>24.61</a:t>
              </a:r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88" y="1479"/>
              <a:ext cx="52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i="1" baseline="0">
                  <a:latin typeface="Times New Roman" panose="02020603050405020304" pitchFamily="18" charset="0"/>
                </a:rPr>
                <a:t>a</a:t>
              </a:r>
              <a:r>
                <a:rPr lang="en-US" altLang="ja-JP" sz="1800" baseline="0">
                  <a:latin typeface="Times New Roman" panose="02020603050405020304" pitchFamily="18" charset="0"/>
                </a:rPr>
                <a:t>-axis</a:t>
              </a: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352" y="1268"/>
              <a:ext cx="72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baseline="0">
                  <a:latin typeface="Times New Roman" panose="02020603050405020304" pitchFamily="18" charset="0"/>
                </a:rPr>
                <a:t>XRPD</a:t>
              </a:r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1584" y="1268"/>
              <a:ext cx="76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b="1" i="1" baseline="0">
                  <a:latin typeface="Times New Roman" panose="02020603050405020304" pitchFamily="18" charset="0"/>
                </a:rPr>
                <a:t>V</a:t>
              </a:r>
              <a:r>
                <a:rPr lang="en-US" altLang="ja-JP" sz="1800" b="1" baseline="-25000">
                  <a:latin typeface="Times New Roman" panose="02020603050405020304" pitchFamily="18" charset="0"/>
                </a:rPr>
                <a:t>LJ</a:t>
              </a:r>
              <a:r>
                <a:rPr lang="en-US" altLang="ja-JP" sz="1800" b="1" baseline="0">
                  <a:latin typeface="Times New Roman" panose="02020603050405020304" pitchFamily="18" charset="0"/>
                </a:rPr>
                <a:t>+</a:t>
              </a:r>
              <a:r>
                <a:rPr lang="en-US" altLang="ja-JP" sz="1800" b="1" i="1" baseline="0">
                  <a:latin typeface="Times New Roman" panose="02020603050405020304" pitchFamily="18" charset="0"/>
                </a:rPr>
                <a:t>V</a:t>
              </a:r>
              <a:r>
                <a:rPr lang="en-US" altLang="ja-JP" sz="1800" b="1" baseline="-25000">
                  <a:latin typeface="Times New Roman" panose="02020603050405020304" pitchFamily="18" charset="0"/>
                </a:rPr>
                <a:t>EQQ</a:t>
              </a:r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816" y="1268"/>
              <a:ext cx="76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ja-JP" sz="1800" i="1" baseline="0">
                  <a:latin typeface="Times New Roman" panose="02020603050405020304" pitchFamily="18" charset="0"/>
                </a:rPr>
                <a:t>V</a:t>
              </a:r>
              <a:r>
                <a:rPr lang="en-US" altLang="ja-JP" sz="1800" baseline="-25000">
                  <a:latin typeface="Times New Roman" panose="02020603050405020304" pitchFamily="18" charset="0"/>
                </a:rPr>
                <a:t>LJ</a:t>
              </a:r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288" y="1268"/>
              <a:ext cx="52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endParaRPr lang="ja-JP" altLang="ja-JP" sz="1800" baseline="0">
                <a:latin typeface="Times New Roman" panose="02020603050405020304" pitchFamily="18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288" y="1268"/>
              <a:ext cx="2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20"/>
            <p:cNvSpPr>
              <a:spLocks noChangeShapeType="1"/>
            </p:cNvSpPr>
            <p:nvPr/>
          </p:nvSpPr>
          <p:spPr bwMode="auto">
            <a:xfrm>
              <a:off x="288" y="1479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>
              <a:off x="288" y="2112"/>
              <a:ext cx="2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288" y="1268"/>
              <a:ext cx="0" cy="2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3072" y="1268"/>
              <a:ext cx="0" cy="2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288" y="1479"/>
              <a:ext cx="0" cy="2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3072" y="1479"/>
              <a:ext cx="0" cy="2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288" y="1690"/>
              <a:ext cx="0" cy="2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3072" y="1690"/>
              <a:ext cx="0" cy="2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288" y="1901"/>
              <a:ext cx="0" cy="2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29"/>
            <p:cNvSpPr>
              <a:spLocks noChangeShapeType="1"/>
            </p:cNvSpPr>
            <p:nvPr/>
          </p:nvSpPr>
          <p:spPr bwMode="auto">
            <a:xfrm>
              <a:off x="3072" y="1901"/>
              <a:ext cx="0" cy="2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4403216" y="880776"/>
            <a:ext cx="4304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Table. Inclination angles of O</a:t>
            </a:r>
            <a:r>
              <a:rPr lang="en-US" altLang="ja-JP" sz="1600" baseline="-25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2</a:t>
            </a:r>
            <a:r>
              <a:rPr lang="en-US" altLang="ja-JP" sz="1600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against three </a:t>
            </a:r>
            <a:br>
              <a:rPr lang="en-US" altLang="ja-JP" sz="1600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sz="1600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lattice</a:t>
            </a:r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axes of CpPy framework</a:t>
            </a:r>
            <a:endParaRPr lang="en-US" altLang="ja-JP" sz="1800" baseline="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51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Structure optimization by </a:t>
            </a:r>
            <a:r>
              <a:rPr lang="en-US" altLang="ja-JP" sz="28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three point O</a:t>
            </a:r>
            <a:r>
              <a:rPr lang="en-US" altLang="ja-JP" sz="2800" baseline="-250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en-US" altLang="ja-JP" sz="28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 model</a:t>
            </a:r>
            <a:endParaRPr lang="ja-JP" altLang="en-US" sz="28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713232" y="34183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59466"/>
              </p:ext>
            </p:extLst>
          </p:nvPr>
        </p:nvGraphicFramePr>
        <p:xfrm>
          <a:off x="603504" y="3400073"/>
          <a:ext cx="17335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r:id="rId9" imgW="2303640" imgH="1758960" progId="ChemDraw.Document.6.0">
                  <p:embed/>
                </p:oleObj>
              </mc:Choice>
              <mc:Fallback>
                <p:oleObj r:id="rId9" imgW="2303640" imgH="175896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400073"/>
                        <a:ext cx="173355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テキスト ボックス 53"/>
          <p:cNvSpPr txBox="1"/>
          <p:nvPr/>
        </p:nvSpPr>
        <p:spPr>
          <a:xfrm>
            <a:off x="54864" y="4828101"/>
            <a:ext cx="2954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Three point model of O</a:t>
            </a:r>
            <a:r>
              <a:rPr lang="en-US" altLang="ja-JP" u="sng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</a:t>
            </a:r>
            <a:r>
              <a:rPr lang="en-US" altLang="ja-JP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</a:t>
            </a:r>
            <a:br>
              <a:rPr lang="en-US" altLang="ja-JP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to include quadrupole interactions</a:t>
            </a:r>
            <a:endParaRPr kumimoji="1" lang="ja-JP" altLang="en-US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H="1">
            <a:off x="5587747" y="2933700"/>
            <a:ext cx="536828" cy="1151411"/>
          </a:xfrm>
          <a:prstGeom prst="line">
            <a:avLst/>
          </a:prstGeom>
          <a:ln w="28575">
            <a:solidFill>
              <a:srgbClr val="745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5663881" y="4014396"/>
            <a:ext cx="291068" cy="1303731"/>
          </a:xfrm>
          <a:prstGeom prst="line">
            <a:avLst/>
          </a:prstGeom>
          <a:ln w="28575">
            <a:solidFill>
              <a:srgbClr val="745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>
            <a:off x="5682931" y="5061190"/>
            <a:ext cx="291068" cy="1303731"/>
          </a:xfrm>
          <a:prstGeom prst="line">
            <a:avLst/>
          </a:prstGeom>
          <a:ln w="28575">
            <a:solidFill>
              <a:srgbClr val="745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1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5100" y="6422688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1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Average num. of O</a:t>
            </a:r>
            <a:r>
              <a:rPr lang="en-US" altLang="ja-JP" sz="3600" baseline="-250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 by GCMC simulation</a:t>
            </a:r>
            <a:endParaRPr lang="ja-JP" altLang="en-US" sz="36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266700" y="864952"/>
            <a:ext cx="8610600" cy="557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Grand canonical MC </a:t>
            </a:r>
            <a:r>
              <a:rPr lang="en-US" altLang="ja-JP" sz="2000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(GCMC)</a:t>
            </a:r>
            <a:r>
              <a:rPr lang="ja-JP" altLang="en-US" sz="20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</a:t>
            </a:r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analysis</a:t>
            </a:r>
            <a:endParaRPr lang="ja-JP" altLang="en-US" sz="2000" baseline="0" dirty="0" smtClean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pPr marL="0" indent="0"/>
            <a:r>
              <a:rPr lang="ja-JP" altLang="en-US" sz="18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　</a:t>
            </a: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The thermodynamic average &lt;A&gt; of an observable A can be obtained by</a:t>
            </a:r>
            <a:endParaRPr lang="ja-JP" altLang="en-US" sz="18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endParaRPr lang="en-US" altLang="ja-JP" sz="2000" dirty="0" smtClean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endParaRPr lang="ja-JP" altLang="en-US" sz="20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endParaRPr lang="ja-JP" altLang="en-US" sz="20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marL="0" indent="0">
              <a:spcBef>
                <a:spcPts val="400"/>
              </a:spcBef>
            </a:pP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Configurations of O</a:t>
            </a:r>
            <a:r>
              <a:rPr lang="en-US" altLang="ja-JP" sz="18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 molecules are probabilistically updated in the Metropolis algorithm. (update by O</a:t>
            </a:r>
            <a:r>
              <a:rPr lang="en-US" altLang="ja-JP" sz="18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 creation, deletion, translation, rotation)</a:t>
            </a:r>
          </a:p>
          <a:p>
            <a:endParaRPr lang="ja-JP" altLang="en-US" sz="2000" baseline="0" dirty="0" smtClean="0"/>
          </a:p>
          <a:p>
            <a:pPr>
              <a:spcAft>
                <a:spcPts val="600"/>
              </a:spcAft>
              <a:buFontTx/>
              <a:buAutoNum type="arabicPeriod" startAt="2"/>
            </a:pPr>
            <a:r>
              <a:rPr lang="en-US" altLang="ja-JP" sz="2000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Calculation conditions</a:t>
            </a:r>
            <a:endParaRPr lang="ja-JP" altLang="en-US" sz="2000" baseline="0" dirty="0" smtClean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pPr marL="0" indent="0">
              <a:spcAft>
                <a:spcPts val="1200"/>
              </a:spcAft>
            </a:pP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Three point model of O</a:t>
            </a:r>
            <a:r>
              <a:rPr lang="en-US" altLang="ja-JP" sz="18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</a:t>
            </a:r>
            <a:endParaRPr lang="ja-JP" altLang="en-US" sz="1800" baseline="-25000" dirty="0" smtClean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marL="0" indent="0">
              <a:spcAft>
                <a:spcPts val="1200"/>
              </a:spcAft>
            </a:pPr>
            <a:r>
              <a:rPr lang="en-US" altLang="ja-JP" sz="1800" baseline="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O2</a:t>
            </a: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partial pressure 80 kPa</a:t>
            </a:r>
            <a:b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(as in experimental condition)</a:t>
            </a:r>
          </a:p>
          <a:p>
            <a:pPr marL="0" indent="0">
              <a:spcAft>
                <a:spcPts val="1200"/>
              </a:spcAft>
            </a:pPr>
            <a:r>
              <a:rPr lang="en-US" altLang="ja-JP" sz="1800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CpPy framework structure is fixed at </a:t>
            </a:r>
            <a:br>
              <a:rPr lang="en-US" altLang="ja-JP" sz="1800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z="1800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two structures</a:t>
            </a:r>
            <a:br>
              <a:rPr lang="en-US" altLang="ja-JP" sz="1800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ja-JP" altLang="en-US" sz="18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</a:t>
            </a:r>
            <a:r>
              <a:rPr lang="ja-JP" altLang="en-US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  </a:t>
            </a:r>
            <a:r>
              <a:rPr lang="en-US" altLang="ja-JP" sz="1800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Empty CpPy</a:t>
            </a: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: crystal structure without O</a:t>
            </a:r>
            <a:r>
              <a:rPr lang="en-US" altLang="ja-JP" sz="18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</a:t>
            </a: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/>
            </a:r>
            <a:b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   </a:t>
            </a:r>
            <a:r>
              <a:rPr lang="en-US" altLang="ja-JP" sz="1800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Apo CpPy</a:t>
            </a: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:     crystal structure with O</a:t>
            </a:r>
            <a:r>
              <a:rPr lang="en-US" altLang="ja-JP" sz="18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</a:t>
            </a:r>
            <a:endParaRPr lang="en-US" altLang="ja-JP" sz="1800" baseline="-250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marL="0" indent="0">
              <a:spcAft>
                <a:spcPts val="1200"/>
              </a:spcAft>
            </a:pP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8 million Monte Carlo steps</a:t>
            </a: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>
            <a:off x="1216153" y="1624203"/>
            <a:ext cx="7356479" cy="779463"/>
            <a:chOff x="1344" y="1621"/>
            <a:chExt cx="4634" cy="491"/>
          </a:xfrm>
        </p:grpSpPr>
        <p:graphicFrame>
          <p:nvGraphicFramePr>
            <p:cNvPr id="57" name="Object 6"/>
            <p:cNvGraphicFramePr>
              <a:graphicFrameLocks noChangeAspect="1"/>
            </p:cNvGraphicFramePr>
            <p:nvPr/>
          </p:nvGraphicFramePr>
          <p:xfrm>
            <a:off x="1344" y="1621"/>
            <a:ext cx="2675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" name="数式" r:id="rId3" imgW="2641320" imgH="482400" progId="Equation.3">
                    <p:embed/>
                  </p:oleObj>
                </mc:Choice>
                <mc:Fallback>
                  <p:oleObj name="数式" r:id="rId3" imgW="26413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621"/>
                          <a:ext cx="2675" cy="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4070" y="1752"/>
              <a:ext cx="19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1800" baseline="0" dirty="0"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（</a:t>
              </a:r>
              <a:r>
                <a:rPr lang="en-US" altLang="ja-JP" sz="1800" i="1" baseline="0" dirty="0">
                  <a:latin typeface="Times" panose="02020603050405020304" pitchFamily="18" charset="0"/>
                  <a:ea typeface="小塚ゴシック Pro R" panose="020B0400000000000000" pitchFamily="34" charset="-128"/>
                  <a:cs typeface="Times" panose="02020603050405020304" pitchFamily="18" charset="0"/>
                </a:rPr>
                <a:t>Z</a:t>
              </a:r>
              <a:r>
                <a:rPr lang="en-US" altLang="ja-JP" sz="1800" baseline="0" dirty="0">
                  <a:latin typeface="Times" panose="02020603050405020304" pitchFamily="18" charset="0"/>
                  <a:ea typeface="小塚ゴシック Pro R" panose="020B0400000000000000" pitchFamily="34" charset="-128"/>
                  <a:cs typeface="Times" panose="02020603050405020304" pitchFamily="18" charset="0"/>
                </a:rPr>
                <a:t>: </a:t>
              </a:r>
              <a:r>
                <a:rPr lang="en-US" altLang="ja-JP" sz="1800" baseline="0" dirty="0" smtClean="0"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distribution function</a:t>
              </a:r>
              <a:r>
                <a:rPr lang="ja-JP" altLang="en-US" sz="1800" baseline="0" dirty="0" smtClean="0"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）</a:t>
              </a:r>
              <a:endParaRPr lang="ja-JP" altLang="en-US" sz="1800" baseline="0" dirty="0">
                <a:latin typeface="小塚ゴシック Pro R" panose="020B0400000000000000" pitchFamily="34" charset="-128"/>
                <a:ea typeface="小塚ゴシック Pro R" panose="020B0400000000000000" pitchFamily="34" charset="-128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3825360"/>
            <a:ext cx="3970114" cy="21996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76941" y="6003204"/>
            <a:ext cx="286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</a:t>
            </a:r>
            <a:r>
              <a:rPr lang="en-US" altLang="ja-JP" baseline="-25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2</a:t>
            </a:r>
            <a:r>
              <a:rPr lang="ja-JP" altLang="en-US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</a:t>
            </a:r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density </a:t>
            </a:r>
            <a:r>
              <a:rPr lang="en-US" altLang="ja-JP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(green color)</a:t>
            </a:r>
            <a:endParaRPr lang="ja-JP" altLang="en-US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pPr algn="ctr"/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by GCMC simulation</a:t>
            </a:r>
            <a:endParaRPr kumimoji="1" lang="ja-JP" altLang="en-US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99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下矢印 7"/>
          <p:cNvSpPr/>
          <p:nvPr/>
        </p:nvSpPr>
        <p:spPr>
          <a:xfrm>
            <a:off x="4299413" y="3334836"/>
            <a:ext cx="896945" cy="11035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5100" y="6407969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51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Analysis of temperature dependency</a:t>
            </a:r>
            <a:endParaRPr lang="ja-JP" altLang="en-US" sz="36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0025" y="855192"/>
            <a:ext cx="8716963" cy="62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ja-JP" dirty="0" smtClean="0">
                <a:solidFill>
                  <a:schemeClr val="accent5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Average number of absorbed O</a:t>
            </a:r>
            <a:r>
              <a:rPr lang="en-US" altLang="ja-JP" baseline="-25000" dirty="0" smtClean="0">
                <a:solidFill>
                  <a:schemeClr val="accent5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</a:t>
            </a:r>
            <a:r>
              <a:rPr lang="en-US" altLang="ja-JP" dirty="0" smtClean="0">
                <a:solidFill>
                  <a:schemeClr val="accent5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&lt;N&gt; (blue)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and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average adsorption energy &lt;E&gt;  (red)  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in the temperature from 70 to 200 K at the two CpPy structures.</a:t>
            </a:r>
            <a:endParaRPr lang="ja-JP" altLang="en-US" baseline="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943604"/>
              </p:ext>
            </p:extLst>
          </p:nvPr>
        </p:nvGraphicFramePr>
        <p:xfrm>
          <a:off x="5179192" y="1481989"/>
          <a:ext cx="3964808" cy="218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グラフ" r:id="rId3" imgW="4638650" imgH="2552734" progId="Excel.Chart.8">
                  <p:embed/>
                </p:oleObj>
              </mc:Choice>
              <mc:Fallback>
                <p:oleObj name="グラフ" r:id="rId3" imgW="4638650" imgH="255273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192" y="1481989"/>
                        <a:ext cx="3964808" cy="2181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834062" y="3506670"/>
            <a:ext cx="3305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1600" baseline="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Apo-CpPy</a:t>
            </a:r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structure</a:t>
            </a:r>
            <a:endParaRPr lang="en-US" altLang="ja-JP" sz="1600" baseline="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02533"/>
              </p:ext>
            </p:extLst>
          </p:nvPr>
        </p:nvGraphicFramePr>
        <p:xfrm>
          <a:off x="455841" y="1467782"/>
          <a:ext cx="3826406" cy="22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グラフ" r:id="rId5" imgW="4629167" imgH="2543251" progId="Excel.Chart.8">
                  <p:embed/>
                </p:oleObj>
              </mc:Choice>
              <mc:Fallback>
                <p:oleObj name="グラフ" r:id="rId5" imgW="4629167" imgH="2543251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41" y="1467782"/>
                        <a:ext cx="3826406" cy="22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57250" y="575048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1800" b="1" baseline="0">
              <a:latin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24008" y="3535390"/>
            <a:ext cx="2220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Empty-CpPy structure</a:t>
            </a:r>
            <a:endParaRPr lang="ja-JP" altLang="en-US" sz="16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510004"/>
              </p:ext>
            </p:extLst>
          </p:nvPr>
        </p:nvGraphicFramePr>
        <p:xfrm>
          <a:off x="1475381" y="4417304"/>
          <a:ext cx="4982569" cy="231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グラフ" r:id="rId7" imgW="8877402" imgH="4533798" progId="Excel.Chart.8">
                  <p:embed/>
                </p:oleObj>
              </mc:Choice>
              <mc:Fallback>
                <p:oleObj name="グラフ" r:id="rId7" imgW="8877402" imgH="453379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381" y="4417304"/>
                        <a:ext cx="4982569" cy="231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2152650" y="1617192"/>
            <a:ext cx="1450670" cy="1535583"/>
          </a:xfrm>
          <a:prstGeom prst="rect">
            <a:avLst/>
          </a:prstGeom>
          <a:noFill/>
          <a:ln w="28575">
            <a:solidFill>
              <a:srgbClr val="FF0000">
                <a:alpha val="50196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845707" y="1617192"/>
            <a:ext cx="1069443" cy="1535583"/>
          </a:xfrm>
          <a:prstGeom prst="rect">
            <a:avLst/>
          </a:prstGeom>
          <a:noFill/>
          <a:ln w="28575">
            <a:solidFill>
              <a:srgbClr val="FF0000">
                <a:alpha val="50196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8820" y="3180811"/>
            <a:ext cx="2658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404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Connect two curves (Empty-CpPy at high temp. and Apo-CpPy at low temp.</a:t>
            </a:r>
            <a:endParaRPr kumimoji="1" lang="ja-JP" altLang="en-US" dirty="0">
              <a:solidFill>
                <a:srgbClr val="FF404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988874" y="4698472"/>
            <a:ext cx="308362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Drastic O</a:t>
            </a:r>
            <a:r>
              <a:rPr lang="en-US" altLang="ja-JP" u="sng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</a:t>
            </a:r>
            <a:r>
              <a:rPr lang="en-US" altLang="ja-JP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adsorption around 115 K was reproduced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.</a:t>
            </a:r>
          </a:p>
          <a:p>
            <a:r>
              <a:rPr lang="en-US" altLang="ja-JP" sz="1800" baseline="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(Experimentally,</a:t>
            </a:r>
            <a:r>
              <a:rPr lang="en-US" altLang="ja-JP" sz="18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adsorption occurs at 130 K</a:t>
            </a:r>
            <a:r>
              <a:rPr lang="en-US" altLang="ja-JP" sz="1800" baseline="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0224" y="4482893"/>
            <a:ext cx="693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5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&lt;N&gt;</a:t>
            </a:r>
            <a:endParaRPr kumimoji="1" lang="ja-JP" altLang="en-US" sz="1400" dirty="0">
              <a:solidFill>
                <a:schemeClr val="accent5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00224" y="6173566"/>
            <a:ext cx="81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&lt;E&gt;</a:t>
            </a:r>
            <a:endParaRPr kumimoji="1" lang="ja-JP" altLang="en-US" sz="1400" dirty="0">
              <a:solidFill>
                <a:srgbClr val="FF0000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4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OleChart spid="23" grpId="0"/>
      <p:bldP spid="7" grpId="0"/>
      <p:bldP spid="28" grpId="0"/>
      <p:bldP spid="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5100" y="6448426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2902502"/>
            <a:ext cx="3242542" cy="3040410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3: Polystyrene conformation in JAST-1 pore</a:t>
            </a:r>
            <a:endParaRPr lang="ja-JP" altLang="en-US" sz="32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1500" y="6308080"/>
            <a:ext cx="7569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Uemura, T.; Horike, S.; Kitagawa, K.; Mizuno, M.; Endo, K.; Bracco, S.; Comotti, A.; Sozzani, P.; </a:t>
            </a:r>
            <a:r>
              <a:rPr lang="en-US" altLang="ja-JP" sz="1400" u="sng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Nagaoka, M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.; Kitagawa, S. </a:t>
            </a:r>
            <a:r>
              <a:rPr lang="en-US" altLang="ja-JP" sz="1400" i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J. Am. Chem. Soc.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b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2008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en-US" altLang="ja-JP" sz="1400" i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130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6781–6788</a:t>
            </a:r>
            <a:r>
              <a:rPr lang="en-US" altLang="ja-JP" sz="1400" kern="100" smtClean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endParaRPr lang="ja-JP" altLang="en-US" sz="1400"/>
          </a:p>
        </p:txBody>
      </p:sp>
      <p:sp>
        <p:nvSpPr>
          <p:cNvPr id="8" name="正方形/長方形 7"/>
          <p:cNvSpPr/>
          <p:nvPr/>
        </p:nvSpPr>
        <p:spPr>
          <a:xfrm>
            <a:off x="3671825" y="1767256"/>
            <a:ext cx="54006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000" kern="1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" panose="02020603050405020304" pitchFamily="18" charset="0"/>
              </a:rPr>
              <a:t>Conformation of polystyrene (PSt) in the JAST-1 ([Zn</a:t>
            </a:r>
            <a:r>
              <a:rPr lang="en-US" altLang="ja-JP" sz="2000" kern="100" baseline="-25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" panose="02020603050405020304" pitchFamily="18" charset="0"/>
              </a:rPr>
              <a:t>2</a:t>
            </a:r>
            <a:r>
              <a:rPr lang="en-US" altLang="ja-JP" sz="2000" kern="1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" panose="02020603050405020304" pitchFamily="18" charset="0"/>
              </a:rPr>
              <a:t>(bdc)</a:t>
            </a:r>
            <a:r>
              <a:rPr lang="en-US" altLang="ja-JP" sz="2000" kern="100" baseline="-25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" panose="02020603050405020304" pitchFamily="18" charset="0"/>
              </a:rPr>
              <a:t>2</a:t>
            </a:r>
            <a:r>
              <a:rPr lang="en-US" altLang="ja-JP" sz="2000" kern="1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" panose="02020603050405020304" pitchFamily="18" charset="0"/>
              </a:rPr>
              <a:t>ted]</a:t>
            </a:r>
            <a:r>
              <a:rPr lang="en-US" altLang="ja-JP" sz="2000" i="1" kern="100" baseline="-25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" panose="02020603050405020304" pitchFamily="18" charset="0"/>
              </a:rPr>
              <a:t>n</a:t>
            </a:r>
            <a:r>
              <a:rPr lang="en-US" altLang="ja-JP" sz="2000" kern="1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" panose="02020603050405020304" pitchFamily="18" charset="0"/>
              </a:rPr>
              <a:t>) pore was analyzed by MD simulation.</a:t>
            </a:r>
          </a:p>
          <a:p>
            <a:pPr>
              <a:spcAft>
                <a:spcPts val="1200"/>
              </a:spcAft>
            </a:pP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For short </a:t>
            </a: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PSt chain (n=4), side chains of the terminal styrene (benzene ring) stacks with the JAST-1 pore wall and the backbone is bent.  </a:t>
            </a:r>
          </a:p>
          <a:p>
            <a:pPr>
              <a:spcAft>
                <a:spcPts val="1200"/>
              </a:spcAft>
            </a:pP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For long </a:t>
            </a: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PSt chain (n=9), stacking of the terminals occurs as in the short chain.   However, the backbone forms linear structure.</a:t>
            </a:r>
            <a:endParaRPr lang="ja-JP" altLang="ja-JP" sz="2000" kern="100" dirty="0">
              <a:latin typeface="小塚ゴシック Pro R" panose="020B0400000000000000" pitchFamily="34" charset="-128"/>
              <a:ea typeface="小塚ゴシック Pro R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902252"/>
            <a:ext cx="11525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5100" y="639266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5" y="1487930"/>
            <a:ext cx="5886450" cy="1628775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4: Thermal transition of PEGs in JAST-1 pores</a:t>
            </a:r>
            <a:endParaRPr lang="ja-JP" altLang="en-US" sz="32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4647" y="6234194"/>
            <a:ext cx="7791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Uemura, T.; Yanai, N.; Watanabe, S.; Tanaka, H.; Numaguchi, R.; Miyahara, M. T.; </a:t>
            </a:r>
            <a:r>
              <a:rPr lang="en-US" altLang="ja-JP" sz="1400" u="sng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Ohta, Y.; Nagaoka, M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.; Kitagawa, S. </a:t>
            </a:r>
            <a:r>
              <a:rPr lang="en-US" altLang="ja-JP" sz="1400" i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Nat. Commun.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b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en-US" altLang="ja-JP" sz="1400" i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83.</a:t>
            </a:r>
            <a:endParaRPr lang="ja-JP" altLang="en-US" sz="1400"/>
          </a:p>
        </p:txBody>
      </p:sp>
      <p:sp>
        <p:nvSpPr>
          <p:cNvPr id="8" name="正方形/長方形 7"/>
          <p:cNvSpPr/>
          <p:nvPr/>
        </p:nvSpPr>
        <p:spPr>
          <a:xfrm>
            <a:off x="485775" y="3447746"/>
            <a:ext cx="804862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Prediction of the linear tetramer structure of </a:t>
            </a: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polyethylene glycol (PEG) </a:t>
            </a:r>
            <a:r>
              <a:rPr lang="en-US" altLang="ja-JP" sz="2000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in the JAST-1 pores by MD simulation.</a:t>
            </a:r>
          </a:p>
          <a:p>
            <a:pPr algn="just">
              <a:spcAft>
                <a:spcPts val="600"/>
              </a:spcAft>
            </a:pPr>
            <a:r>
              <a:rPr lang="en-US" altLang="ja-JP" sz="2000" kern="100" dirty="0" smtClean="0">
                <a:solidFill>
                  <a:srgbClr val="00B05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" panose="02020603050405020304" pitchFamily="18" charset="0"/>
              </a:rPr>
              <a:t>Details are explained later.</a:t>
            </a:r>
            <a:endParaRPr lang="en-US" altLang="ja-JP" sz="2000" kern="100" dirty="0" smtClean="0">
              <a:solidFill>
                <a:srgbClr val="00B050"/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upload.wikimedia.org/wikipedia/commons/thumb/4/42/Polyethylene_glycol.png/200px-Polyethylene_glyc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389538"/>
            <a:ext cx="2646757" cy="13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029909" y="2738691"/>
            <a:ext cx="273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Polyethylene glycol</a:t>
            </a:r>
            <a:r>
              <a:rPr lang="ja-JP" altLang="en-US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（</a:t>
            </a:r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PEG</a:t>
            </a:r>
            <a:r>
              <a:rPr lang="ja-JP" altLang="en-US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）</a:t>
            </a:r>
            <a:endParaRPr kumimoji="1" lang="ja-JP" altLang="en-US" dirty="0">
              <a:latin typeface="小塚ゴシック Pro M" panose="020B0700000000000000" pitchFamily="34" charset="-128"/>
              <a:ea typeface="小塚ゴシック Pro M" panose="020B07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2451887" y="1789571"/>
            <a:ext cx="6125668" cy="1695540"/>
          </a:xfrm>
          <a:prstGeom prst="roundRect">
            <a:avLst>
              <a:gd name="adj" fmla="val 0"/>
            </a:avLst>
          </a:prstGeom>
          <a:solidFill>
            <a:srgbClr val="CED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58944" y="929573"/>
            <a:ext cx="8318611" cy="1263493"/>
          </a:xfrm>
          <a:prstGeom prst="roundRect">
            <a:avLst>
              <a:gd name="adj" fmla="val 0"/>
            </a:avLst>
          </a:prstGeom>
          <a:solidFill>
            <a:srgbClr val="CED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77903" y="641910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Hyper-</a:t>
            </a:r>
            <a:r>
              <a:rPr lang="en-US" altLang="ja-JP" sz="3200" dirty="0" err="1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nano</a:t>
            </a:r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-space CREST</a:t>
            </a:r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（超空間</a:t>
            </a:r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CREST</a:t>
            </a:r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）</a:t>
            </a:r>
            <a:endParaRPr kumimoji="1" lang="ja-JP" altLang="en-US" sz="3200" dirty="0">
              <a:solidFill>
                <a:schemeClr val="bg1">
                  <a:lumMod val="9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88417" y="1054293"/>
            <a:ext cx="80596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CREST: Creation of Innovative Functional Materials with Advanced Properties by Hyper-</a:t>
            </a:r>
            <a:r>
              <a:rPr lang="en-US" altLang="ja-JP" sz="2400" dirty="0" err="1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nano</a:t>
            </a:r>
            <a:r>
              <a:rPr lang="en-US" altLang="ja-JP" sz="24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-space </a:t>
            </a:r>
            <a:r>
              <a:rPr lang="en-US" altLang="ja-JP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Design</a:t>
            </a:r>
          </a:p>
          <a:p>
            <a:pPr algn="ctr"/>
            <a:r>
              <a:rPr lang="ja-JP" altLang="en-US" sz="20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超空間制御に基づく高度な特性を有する革新的機能素材等の創製</a:t>
            </a:r>
            <a:endParaRPr lang="en-US" altLang="ja-JP" sz="2000" dirty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846480" y="3724316"/>
            <a:ext cx="6731075" cy="1263493"/>
          </a:xfrm>
          <a:prstGeom prst="roundRect">
            <a:avLst>
              <a:gd name="adj" fmla="val 0"/>
            </a:avLst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891221" y="3837416"/>
            <a:ext cx="66863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Creation of Functional Polymer Materials </a:t>
            </a:r>
            <a:r>
              <a:rPr lang="en-US" altLang="ja-JP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/>
            </a:r>
            <a:br>
              <a:rPr lang="en-US" altLang="ja-JP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</a:br>
            <a:r>
              <a:rPr lang="en-US" altLang="ja-JP" sz="2400" dirty="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in </a:t>
            </a:r>
            <a:r>
              <a:rPr lang="en-US" altLang="ja-JP" sz="2400" dirty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Tailor-Made Nanospaces</a:t>
            </a:r>
            <a:endParaRPr lang="en-US" altLang="ja-JP" sz="2400" dirty="0" smtClean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  <a:p>
            <a:pPr algn="ctr"/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テーラーメイドナノ空間設計による高機能高分子材料の創製</a:t>
            </a:r>
            <a:endParaRPr lang="en-US" altLang="ja-JP" dirty="0"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pic>
        <p:nvPicPr>
          <p:cNvPr id="11" name="Picture 2" descr="http://www.jst.go.jp/kisoken/crest/common/images/sokatsu_choukukan_setoy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88" y="2317786"/>
            <a:ext cx="8953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520038" y="2317786"/>
            <a:ext cx="33337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Research Supervisor</a:t>
            </a:r>
          </a:p>
          <a:p>
            <a:r>
              <a:rPr lang="ja-JP" altLang="en-US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　　</a:t>
            </a:r>
            <a:r>
              <a:rPr lang="en-US" altLang="ja-JP" sz="1600" dirty="0" err="1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Tohru</a:t>
            </a:r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</a:t>
            </a:r>
            <a:r>
              <a:rPr lang="en-US" altLang="ja-JP" sz="1600" dirty="0" err="1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Setoyama</a:t>
            </a:r>
            <a:r>
              <a:rPr lang="en-US" altLang="ja-JP" sz="16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/>
            </a:r>
            <a:br>
              <a:rPr lang="en-US" altLang="ja-JP" sz="16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(Executive </a:t>
            </a:r>
            <a:r>
              <a:rPr lang="en-US" altLang="ja-JP" sz="14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Officer </a:t>
            </a:r>
            <a:r>
              <a:rPr lang="en-US" altLang="ja-JP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Fellow,</a:t>
            </a:r>
            <a:br>
              <a:rPr lang="en-US" altLang="ja-JP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Mitsubishi</a:t>
            </a:r>
            <a:r>
              <a:rPr lang="ja-JP" altLang="en-US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</a:t>
            </a:r>
            <a:r>
              <a:rPr lang="en-US" altLang="ja-JP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Chemical Corporation)</a:t>
            </a:r>
            <a:endParaRPr kumimoji="1" lang="ja-JP" altLang="en-US" sz="14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H="1">
            <a:off x="1039090" y="2193066"/>
            <a:ext cx="1" cy="438595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9" idx="1"/>
          </p:cNvCxnSpPr>
          <p:nvPr/>
        </p:nvCxnSpPr>
        <p:spPr>
          <a:xfrm flipH="1" flipV="1">
            <a:off x="1039091" y="4340735"/>
            <a:ext cx="80738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2451887" y="4960861"/>
            <a:ext cx="6125667" cy="1263493"/>
          </a:xfrm>
          <a:prstGeom prst="roundRect">
            <a:avLst>
              <a:gd name="adj" fmla="val 0"/>
            </a:avLst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18" name="Picture 2" descr="Takashi Uem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88" y="5070933"/>
            <a:ext cx="80962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3585314" y="5070933"/>
            <a:ext cx="2601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Research </a:t>
            </a:r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Director</a:t>
            </a:r>
            <a:b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ja-JP" altLang="en-US" sz="16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　　</a:t>
            </a:r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Takashi Uemura</a:t>
            </a:r>
            <a:r>
              <a:rPr lang="en-US" altLang="ja-JP" sz="16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/>
            </a:r>
            <a:br>
              <a:rPr lang="en-US" altLang="ja-JP" sz="16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(Associate Professor,</a:t>
            </a:r>
            <a:r>
              <a:rPr lang="en-US" altLang="ja-JP" sz="14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/>
            </a:r>
            <a:br>
              <a:rPr lang="en-US" altLang="ja-JP" sz="14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sz="14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Kyoto University)</a:t>
            </a:r>
            <a:endParaRPr lang="ja-JP" altLang="en-US" sz="14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567577" y="5100909"/>
            <a:ext cx="2009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6060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Collaborator</a:t>
            </a:r>
          </a:p>
          <a:p>
            <a:r>
              <a:rPr kumimoji="1" lang="ja-JP" altLang="en-US" dirty="0" smtClean="0">
                <a:solidFill>
                  <a:srgbClr val="6060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　</a:t>
            </a:r>
            <a:r>
              <a:rPr kumimoji="1" lang="en-US" altLang="ja-JP" dirty="0" smtClean="0">
                <a:solidFill>
                  <a:srgbClr val="6060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M. Nagaoka</a:t>
            </a:r>
            <a:br>
              <a:rPr kumimoji="1" lang="en-US" altLang="ja-JP" dirty="0" smtClean="0">
                <a:solidFill>
                  <a:srgbClr val="6060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kumimoji="1" lang="ja-JP" altLang="en-US" dirty="0" smtClean="0">
                <a:solidFill>
                  <a:srgbClr val="6060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　</a:t>
            </a:r>
            <a:r>
              <a:rPr kumimoji="1" lang="en-US" altLang="ja-JP" dirty="0" smtClean="0">
                <a:solidFill>
                  <a:srgbClr val="6060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M. Takayanagi </a:t>
            </a:r>
            <a:endParaRPr kumimoji="1" lang="ja-JP" altLang="en-US" dirty="0">
              <a:solidFill>
                <a:srgbClr val="6060FF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9220" name="Picture 4" descr="http://mt.jst.go.jp/common/images/home/director_ph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0" r="8340"/>
          <a:stretch/>
        </p:blipFill>
        <p:spPr bwMode="auto">
          <a:xfrm>
            <a:off x="5734097" y="5227014"/>
            <a:ext cx="833480" cy="5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846480" y="6394355"/>
            <a:ext cx="3810000" cy="369332"/>
          </a:xfrm>
          <a:prstGeom prst="rect">
            <a:avLst/>
          </a:prstGeom>
          <a:solidFill>
            <a:srgbClr val="FFC9C9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Other three groups</a:t>
            </a:r>
            <a:endParaRPr kumimoji="1" lang="ja-JP" altLang="en-US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flipH="1" flipV="1">
            <a:off x="1039090" y="6579021"/>
            <a:ext cx="80738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/>
          <p:cNvSpPr>
            <a:spLocks noGrp="1"/>
          </p:cNvSpPr>
          <p:nvPr>
            <p:ph type="title"/>
          </p:nvPr>
        </p:nvSpPr>
        <p:spPr>
          <a:xfrm>
            <a:off x="247650" y="1423988"/>
            <a:ext cx="8648700" cy="4576762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  <a:t>Current study</a:t>
            </a:r>
            <a:b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kumimoji="1"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/>
            </a:r>
            <a:br>
              <a:rPr kumimoji="1" lang="en-US" altLang="ja-JP" dirty="0" smtClean="0">
                <a:latin typeface="小塚ゴシック Pro B" pitchFamily="34" charset="-128"/>
                <a:ea typeface="小塚ゴシック Pro B" pitchFamily="34" charset="-128"/>
              </a:rPr>
            </a:br>
            <a:r>
              <a:rPr kumimoji="1"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Anisotropic behavior of guest molecules in PCP (JAST-1) pores</a:t>
            </a:r>
            <a:endParaRPr kumimoji="1" lang="ja-JP" altLang="en-US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22727" y="6428069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58445" y="6439461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71638" y="4280359"/>
            <a:ext cx="2650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kern="100" smtClean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Uemura et al. </a:t>
            </a:r>
            <a:r>
              <a:rPr lang="en-US" altLang="ja-JP" sz="1400" i="1" kern="100" smtClean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Nat</a:t>
            </a:r>
            <a:r>
              <a:rPr lang="en-US" altLang="ja-JP" sz="1400" i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 Commun.</a:t>
            </a:r>
            <a:r>
              <a:rPr lang="en-US" altLang="ja-JP" sz="14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b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</a:t>
            </a:r>
            <a:endParaRPr lang="ja-JP" altLang="en-US" sz="140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3759" y="165185"/>
            <a:ext cx="86764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Unique thermal transition of PEG  in JAST-1</a:t>
            </a:r>
            <a:endParaRPr lang="ja-JP" altLang="en-US" sz="32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4790" y="4870620"/>
            <a:ext cx="523442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What is the reason of the unique thermal transition temperature dependency ?</a:t>
            </a:r>
          </a:p>
          <a:p>
            <a:pPr>
              <a:spcAft>
                <a:spcPts val="1200"/>
              </a:spcAft>
            </a:pPr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First, </a:t>
            </a:r>
            <a:r>
              <a:rPr lang="en-US" altLang="ja-JP" sz="2000" u="sng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analyze the liquid-like PEG structure at high temperature</a:t>
            </a:r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.</a:t>
            </a:r>
            <a:endParaRPr kumimoji="1" lang="ja-JP" altLang="en-US" sz="2000" u="sng" dirty="0">
              <a:latin typeface="小塚ゴシック Pro M" panose="020B0700000000000000" pitchFamily="34" charset="-128"/>
              <a:ea typeface="小塚ゴシック Pro M" panose="020B07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0" y="1299507"/>
            <a:ext cx="5639665" cy="2938610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 flipH="1">
            <a:off x="1381125" y="1524000"/>
            <a:ext cx="581026" cy="1914525"/>
          </a:xfrm>
          <a:prstGeom prst="straightConnector1">
            <a:avLst/>
          </a:prstGeom>
          <a:ln w="76200">
            <a:solidFill>
              <a:srgbClr val="FF00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27290" y="873323"/>
            <a:ext cx="3262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In PCP pores, thermal transition temp. is lower in longer PEG</a:t>
            </a:r>
            <a:endParaRPr kumimoji="1" lang="ja-JP" altLang="en-US" sz="1600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514725" y="2971017"/>
            <a:ext cx="1800225" cy="324633"/>
          </a:xfrm>
          <a:prstGeom prst="straightConnector1">
            <a:avLst/>
          </a:prstGeom>
          <a:ln w="76200">
            <a:solidFill>
              <a:srgbClr val="FF00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3552825" y="1848685"/>
            <a:ext cx="1724025" cy="718304"/>
          </a:xfrm>
          <a:prstGeom prst="straightConnector1">
            <a:avLst/>
          </a:prstGeom>
          <a:ln w="76200">
            <a:solidFill>
              <a:schemeClr val="accent5">
                <a:alpha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221180" y="1088281"/>
            <a:ext cx="297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accent5"/>
                </a:solidFill>
                <a:effectLst>
                  <a:glow rad="635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In </a:t>
            </a:r>
            <a:r>
              <a:rPr lang="en-US" altLang="ja-JP" sz="1400" dirty="0" smtClean="0">
                <a:solidFill>
                  <a:schemeClr val="accent5"/>
                </a:solidFill>
                <a:effectLst>
                  <a:glow rad="635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bulk PEG</a:t>
            </a:r>
            <a:r>
              <a:rPr lang="en-US" altLang="ja-JP" sz="1600" dirty="0" smtClean="0">
                <a:solidFill>
                  <a:schemeClr val="accent5"/>
                </a:solidFill>
                <a:effectLst>
                  <a:glow rad="635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, thermal transition </a:t>
            </a:r>
            <a:r>
              <a:rPr lang="en-US" altLang="ja-JP" sz="1600" dirty="0" smtClean="0">
                <a:solidFill>
                  <a:schemeClr val="accent5"/>
                </a:solidFill>
                <a:effectLst>
                  <a:glow rad="635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temp. is higher in longer PEG</a:t>
            </a:r>
            <a:endParaRPr kumimoji="1" lang="en-US" altLang="ja-JP" sz="1600" dirty="0" smtClean="0">
              <a:solidFill>
                <a:schemeClr val="accent5"/>
              </a:solidFill>
              <a:effectLst>
                <a:glow rad="635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053570" y="1145498"/>
            <a:ext cx="2962275" cy="7817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404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Free liqui</a:t>
            </a:r>
            <a:r>
              <a:rPr lang="en-US" altLang="ja-JP" dirty="0" smtClean="0">
                <a:solidFill>
                  <a:srgbClr val="FF404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d-like PEG at high temperature</a:t>
            </a:r>
            <a:endParaRPr kumimoji="1" lang="ja-JP" altLang="en-US" dirty="0">
              <a:solidFill>
                <a:srgbClr val="FF4040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053570" y="2686007"/>
            <a:ext cx="2962275" cy="8677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6060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Solid-like state at low temperature</a:t>
            </a:r>
          </a:p>
          <a:p>
            <a:pPr algn="ctr"/>
            <a:r>
              <a:rPr kumimoji="1" lang="en-US" altLang="ja-JP" sz="1600" dirty="0" smtClean="0">
                <a:solidFill>
                  <a:srgbClr val="6060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Linear PEG structure?</a:t>
            </a:r>
            <a:endParaRPr kumimoji="1" lang="ja-JP" altLang="en-US" sz="1600" dirty="0">
              <a:solidFill>
                <a:srgbClr val="6060FF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26057"/>
          <a:stretch/>
        </p:blipFill>
        <p:spPr>
          <a:xfrm>
            <a:off x="6191682" y="3574407"/>
            <a:ext cx="2686050" cy="100514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530483" y="2039676"/>
            <a:ext cx="161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Thermal transition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433886" y="3944236"/>
            <a:ext cx="1757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Molecular weight</a:t>
            </a:r>
            <a:endParaRPr kumimoji="1" lang="ja-JP" altLang="en-US" sz="1400" dirty="0">
              <a:solidFill>
                <a:schemeClr val="accent6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1651250" y="2520167"/>
            <a:ext cx="2486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accent6"/>
                </a:solidFill>
                <a:effectLst>
                  <a:glow rad="1016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Thermal transition temp.</a:t>
            </a:r>
            <a:endParaRPr kumimoji="1" lang="ja-JP" altLang="en-US" sz="1600" dirty="0">
              <a:solidFill>
                <a:schemeClr val="accent6"/>
              </a:solidFill>
              <a:effectLst>
                <a:glow rad="1016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27318" y="2562568"/>
            <a:ext cx="190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Inverse relation</a:t>
            </a:r>
          </a:p>
        </p:txBody>
      </p:sp>
      <p:sp>
        <p:nvSpPr>
          <p:cNvPr id="21" name="上下矢印 20"/>
          <p:cNvSpPr/>
          <p:nvPr/>
        </p:nvSpPr>
        <p:spPr>
          <a:xfrm>
            <a:off x="7301777" y="1928609"/>
            <a:ext cx="465860" cy="843393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2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03096" y="6492875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19" y="103629"/>
            <a:ext cx="820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MD model of JAST-1</a:t>
            </a:r>
            <a:endParaRPr lang="ja-JP" altLang="en-US" sz="36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7646" y="2483724"/>
            <a:ext cx="1657350" cy="21336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596" y="1189198"/>
            <a:ext cx="1676400" cy="130016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521" y="4611687"/>
            <a:ext cx="1333500" cy="188118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25" y="1189198"/>
            <a:ext cx="2236939" cy="2236939"/>
          </a:xfrm>
          <a:prstGeom prst="rect">
            <a:avLst/>
          </a:prstGeom>
        </p:spPr>
      </p:pic>
      <p:sp>
        <p:nvSpPr>
          <p:cNvPr id="4" name="右中かっこ 3"/>
          <p:cNvSpPr/>
          <p:nvPr/>
        </p:nvSpPr>
        <p:spPr>
          <a:xfrm>
            <a:off x="3154996" y="1498348"/>
            <a:ext cx="1150304" cy="4557038"/>
          </a:xfrm>
          <a:prstGeom prst="rightBrace">
            <a:avLst>
              <a:gd name="adj1" fmla="val 52473"/>
              <a:gd name="adj2" fmla="val 3369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340859" y="5089610"/>
            <a:ext cx="4038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JAST-1 PCP</a:t>
            </a:r>
          </a:p>
          <a:p>
            <a:pPr>
              <a:spcAft>
                <a:spcPts val="1200"/>
              </a:spcAft>
            </a:pPr>
            <a:r>
              <a:rPr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Flexible forcefield reported in </a:t>
            </a:r>
            <a:br>
              <a:rPr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de-DE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Am. Chem. </a:t>
            </a:r>
            <a:r>
              <a:rPr lang="de-DE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de-DE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de-DE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4207 (2012).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40521" y="2069896"/>
            <a:ext cx="12020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accent6">
                    <a:lumMod val="7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Zn ion</a:t>
            </a:r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15" y="3671298"/>
            <a:ext cx="4067175" cy="100645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2351" y="4031420"/>
            <a:ext cx="107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Organic ligands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92871" y="2408450"/>
            <a:ext cx="1726566" cy="408442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0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03096" y="6492875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19" y="103629"/>
            <a:ext cx="820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dirty="0" smtClean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Preliminary results</a:t>
            </a:r>
            <a:endParaRPr lang="ja-JP" altLang="en-US" sz="36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844" y="2258475"/>
            <a:ext cx="4648200" cy="17403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232" y="4559748"/>
            <a:ext cx="4451423" cy="158629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1450" y="1126490"/>
            <a:ext cx="8667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PEG molecules with molecular weight 634.7 (n=14) was put in the JAST-1 pores.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Execute extremely high temperature MD at 1500 K for 100 ns to prepare random PEG distribution with </a:t>
            </a:r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fixing PCP structure</a:t>
            </a:r>
            <a:endParaRPr lang="en-US" altLang="ja-JP" dirty="0" smtClean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Execute MD simulation </a:t>
            </a:r>
            <a:b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at 550 K for 100 ns</a:t>
            </a:r>
            <a:b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with flexible PCP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altLang="ja-JP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altLang="ja-JP" sz="600" dirty="0" smtClean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altLang="ja-JP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US" altLang="ja-JP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Execute MD simulation </a:t>
            </a:r>
            <a:br>
              <a:rPr lang="en-US" altLang="ja-JP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at 300 </a:t>
            </a:r>
            <a:r>
              <a:rPr lang="en-US" altLang="ja-JP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K for </a:t>
            </a:r>
            <a:r>
              <a:rPr lang="en-US" altLang="ja-JP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200 </a:t>
            </a:r>
            <a:r>
              <a:rPr lang="en-US" altLang="ja-JP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ns</a:t>
            </a:r>
            <a:br>
              <a:rPr lang="en-US" altLang="ja-JP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with flexible PCP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altLang="ja-JP" dirty="0" smtClean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90987" y="6146040"/>
            <a:ext cx="4334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At 300 K, </a:t>
            </a:r>
            <a:r>
              <a:rPr kumimoji="1" lang="en-US" altLang="ja-JP" sz="1600" u="sng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each PEG structure is bent</a:t>
            </a:r>
            <a:r>
              <a:rPr kumimoji="1"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/>
            </a:r>
            <a:br>
              <a:rPr kumimoji="1"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kumimoji="1"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with localized distribution.</a:t>
            </a:r>
            <a:endParaRPr kumimoji="1" lang="ja-JP" altLang="en-US" sz="16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90987" y="3930465"/>
            <a:ext cx="4334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At 550 K, </a:t>
            </a:r>
            <a:r>
              <a:rPr kumimoji="1" lang="en-US" altLang="ja-JP" sz="1600" u="sng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each PEG structure is extended</a:t>
            </a:r>
            <a:r>
              <a:rPr kumimoji="1"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/>
            </a:r>
            <a:br>
              <a:rPr kumimoji="1"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kumimoji="1"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with scattered distribution. </a:t>
            </a:r>
            <a:endParaRPr kumimoji="1" lang="ja-JP" altLang="en-US" sz="16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/>
          <p:cNvSpPr>
            <a:spLocks noGrp="1"/>
          </p:cNvSpPr>
          <p:nvPr>
            <p:ph type="title"/>
          </p:nvPr>
        </p:nvSpPr>
        <p:spPr>
          <a:xfrm>
            <a:off x="247650" y="1423988"/>
            <a:ext cx="8648700" cy="4576762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  <a:t>Future work</a:t>
            </a:r>
            <a:br>
              <a:rPr kumimoji="1" lang="en-US" altLang="ja-JP" dirty="0" smtClean="0">
                <a:solidFill>
                  <a:srgbClr val="023411"/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kumimoji="1"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/>
            </a:r>
            <a:br>
              <a:rPr kumimoji="1" lang="en-US" altLang="ja-JP" dirty="0" smtClean="0">
                <a:latin typeface="小塚ゴシック Pro B" pitchFamily="34" charset="-128"/>
                <a:ea typeface="小塚ゴシック Pro B" pitchFamily="34" charset="-128"/>
              </a:rPr>
            </a:b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Simulate polymerization reaction in PCP pores by</a:t>
            </a:r>
            <a:b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</a:br>
            <a: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  <a:t>hybrid MD/MD method</a:t>
            </a:r>
            <a:br>
              <a:rPr lang="en-US" altLang="ja-JP" dirty="0" smtClean="0">
                <a:latin typeface="小塚ゴシック Pro B" pitchFamily="34" charset="-128"/>
                <a:ea typeface="小塚ゴシック Pro B" pitchFamily="34" charset="-128"/>
              </a:rPr>
            </a:br>
            <a:r>
              <a:rPr lang="en-US" altLang="ja-JP" sz="1000" dirty="0" smtClean="0">
                <a:latin typeface="小塚ゴシック Pro B" pitchFamily="34" charset="-128"/>
                <a:ea typeface="小塚ゴシック Pro B" pitchFamily="34" charset="-128"/>
              </a:rPr>
              <a:t/>
            </a:r>
            <a:br>
              <a:rPr lang="en-US" altLang="ja-JP" sz="1000" dirty="0" smtClean="0">
                <a:latin typeface="小塚ゴシック Pro B" pitchFamily="34" charset="-128"/>
                <a:ea typeface="小塚ゴシック Pro B" pitchFamily="34" charset="-128"/>
              </a:rPr>
            </a:br>
            <a:r>
              <a:rPr lang="en-US" altLang="ja-JP" sz="3600" dirty="0" smtClean="0">
                <a:solidFill>
                  <a:schemeClr val="accent6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Collaboration with molecular technology CREST</a:t>
            </a:r>
            <a:endParaRPr kumimoji="1" lang="ja-JP" altLang="en-US" sz="3600" dirty="0">
              <a:solidFill>
                <a:schemeClr val="accent6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04797" y="641910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1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5100" y="6439255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PEG structure below thermal transition temperature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1451" y="1145498"/>
            <a:ext cx="549062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It was predicted that </a:t>
            </a:r>
            <a:r>
              <a:rPr kumimoji="1" lang="en-US" altLang="ja-JP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four linear PEG align in the JAST-1 pore below the transition temperature </a:t>
            </a:r>
            <a:r>
              <a:rPr kumimoji="1"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(about 240 K).</a:t>
            </a:r>
          </a:p>
          <a:p>
            <a:pPr>
              <a:spcAft>
                <a:spcPts val="1200"/>
              </a:spcAft>
            </a:pP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However, there is no direct evidence for this aligned structure.</a:t>
            </a:r>
          </a:p>
          <a:p>
            <a:pPr>
              <a:spcAft>
                <a:spcPts val="1200"/>
              </a:spcAft>
            </a:pPr>
            <a:r>
              <a:rPr kumimoji="1"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To analyze the structural and alignment behavior of PEGs at the low temperature, usual MD simulation is not appropriate since PEGs are immobile in such low temperature.</a:t>
            </a:r>
          </a:p>
          <a:p>
            <a:pPr>
              <a:spcAft>
                <a:spcPts val="1200"/>
              </a:spcAft>
            </a:pP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Thus, </a:t>
            </a:r>
            <a:r>
              <a:rPr lang="en-US" altLang="ja-JP" u="sng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I will use MC/MD procedure with the combination of local structural arrangement by MD and large structural changes by MC treatment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.</a:t>
            </a:r>
          </a:p>
          <a:p>
            <a:pPr>
              <a:spcAft>
                <a:spcPts val="1200"/>
              </a:spcAft>
            </a:pPr>
            <a:endParaRPr kumimoji="1" lang="en-US" altLang="ja-JP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1177" y="4600192"/>
            <a:ext cx="3001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kern="100" smtClean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Uemura et al. </a:t>
            </a:r>
            <a:r>
              <a:rPr lang="en-US" altLang="ja-JP" sz="1600" i="1" kern="100" smtClean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Nat</a:t>
            </a:r>
            <a:r>
              <a:rPr lang="en-US" altLang="ja-JP" sz="1600" i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 Commun.</a:t>
            </a:r>
            <a:r>
              <a:rPr lang="en-US" altLang="ja-JP" sz="1600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2010</a:t>
            </a:r>
            <a:endParaRPr lang="ja-JP" altLang="en-US" sz="1600"/>
          </a:p>
        </p:txBody>
      </p:sp>
      <p:sp>
        <p:nvSpPr>
          <p:cNvPr id="13" name="角丸四角形 12"/>
          <p:cNvSpPr/>
          <p:nvPr/>
        </p:nvSpPr>
        <p:spPr>
          <a:xfrm>
            <a:off x="310596" y="1065296"/>
            <a:ext cx="2962275" cy="7817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404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Free liqui</a:t>
            </a:r>
            <a:r>
              <a:rPr lang="en-US" altLang="ja-JP" dirty="0" smtClean="0">
                <a:solidFill>
                  <a:srgbClr val="FF404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d-like PEG at high temperature</a:t>
            </a:r>
            <a:endParaRPr kumimoji="1" lang="ja-JP" altLang="en-US" dirty="0">
              <a:solidFill>
                <a:srgbClr val="FF4040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10596" y="2605805"/>
            <a:ext cx="2962275" cy="86775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45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6060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Solid-like state at low temperature</a:t>
            </a:r>
          </a:p>
          <a:p>
            <a:pPr algn="ctr"/>
            <a:r>
              <a:rPr kumimoji="1" lang="en-US" altLang="ja-JP" sz="1600" dirty="0" smtClean="0">
                <a:solidFill>
                  <a:srgbClr val="6060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Linear PEG structure?</a:t>
            </a:r>
            <a:endParaRPr kumimoji="1" lang="ja-JP" altLang="en-US" sz="1600" dirty="0">
              <a:solidFill>
                <a:srgbClr val="6060FF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26057"/>
          <a:stretch/>
        </p:blipFill>
        <p:spPr>
          <a:xfrm>
            <a:off x="448708" y="3494205"/>
            <a:ext cx="2686050" cy="100514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787509" y="1959474"/>
            <a:ext cx="161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Thermal transition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17" name="上下矢印 16"/>
          <p:cNvSpPr/>
          <p:nvPr/>
        </p:nvSpPr>
        <p:spPr>
          <a:xfrm>
            <a:off x="1558803" y="1848407"/>
            <a:ext cx="465860" cy="843393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0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1537" y="6446783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5750" y="44624"/>
            <a:ext cx="9072500" cy="720080"/>
          </a:xfrm>
        </p:spPr>
        <p:txBody>
          <a:bodyPr tIns="180000"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Simulate polymerization reactions in PCP pores</a:t>
            </a:r>
            <a:endParaRPr kumimoji="1" lang="ja-JP" altLang="en-US" sz="3200" dirty="0">
              <a:solidFill>
                <a:schemeClr val="bg1">
                  <a:lumMod val="9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6699" y="1107352"/>
            <a:ext cx="4144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altLang="ja-JP" kern="1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Times New Roman" panose="02020603050405020304" pitchFamily="18" charset="0"/>
              </a:rPr>
              <a:t>By the </a:t>
            </a:r>
            <a:r>
              <a:rPr lang="en-US" altLang="ja-JP" kern="1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  <a:cs typeface="Times New Roman" panose="02020603050405020304" pitchFamily="18" charset="0"/>
              </a:rPr>
              <a:t>hybrid MC/MD method, simulate the polymerization reactions in PCP pores</a:t>
            </a:r>
            <a:endParaRPr lang="en-US" altLang="ja-JP" kern="100" dirty="0" smtClean="0">
              <a:latin typeface="小塚ゴシック Pro R" panose="020B0400000000000000" pitchFamily="34" charset="-128"/>
              <a:ea typeface="小塚ゴシック Pro R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46" y="1118645"/>
            <a:ext cx="1549908" cy="75952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002" y="1113561"/>
            <a:ext cx="1462469" cy="750951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6552487" y="1381364"/>
            <a:ext cx="616421" cy="2087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2" descr="PMMA molec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8" y="4751950"/>
            <a:ext cx="43624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48" y="2157574"/>
            <a:ext cx="3745063" cy="254793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240" y="2213369"/>
            <a:ext cx="4274779" cy="230981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158464" y="4599437"/>
            <a:ext cx="418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Uemura et al.,  </a:t>
            </a:r>
            <a:r>
              <a:rPr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Soc.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132,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4917–4924 (2010).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78598" y="5046008"/>
            <a:ext cx="4250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Analyze the polymer properties</a:t>
            </a:r>
            <a:b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(e.g. tacticity)</a:t>
            </a:r>
          </a:p>
          <a:p>
            <a:pPr>
              <a:spcAft>
                <a:spcPts val="1200"/>
              </a:spcAft>
            </a:pP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Compare product polymers using different PCPs with several organic ligands.</a:t>
            </a:r>
            <a:endParaRPr kumimoji="1" lang="ja-JP" altLang="en-US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8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77903" y="641910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899" y="1030710"/>
            <a:ext cx="899160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ja-JP" sz="28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Strategic Objective</a:t>
            </a:r>
          </a:p>
          <a:p>
            <a:pPr algn="just">
              <a:spcBef>
                <a:spcPts val="600"/>
              </a:spcBef>
            </a:pPr>
            <a:r>
              <a:rPr lang="en-US" altLang="ja-JP" sz="2400" dirty="0">
                <a:solidFill>
                  <a:srgbClr val="FF606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Creation of new functional materials</a:t>
            </a:r>
            <a:r>
              <a:rPr lang="en-US" altLang="ja-JP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by means of technology for </a:t>
            </a:r>
            <a:r>
              <a:rPr lang="en-US" altLang="ja-JP" sz="2400" dirty="0">
                <a:solidFill>
                  <a:srgbClr val="FF606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controlling </a:t>
            </a:r>
            <a:r>
              <a:rPr lang="en-US" altLang="ja-JP" sz="2400" u="sng" dirty="0">
                <a:solidFill>
                  <a:srgbClr val="FF606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spaces and gaps</a:t>
            </a:r>
            <a:r>
              <a:rPr lang="en-US" altLang="ja-JP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in advanced materials in order </a:t>
            </a:r>
            <a:r>
              <a:rPr lang="en-US" altLang="ja-JP" sz="2400" dirty="0">
                <a:solidFill>
                  <a:srgbClr val="FF606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to realize selective material storage, transport, chemical separation, and conversion, etc</a:t>
            </a:r>
            <a:r>
              <a:rPr lang="en-US" altLang="ja-JP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.</a:t>
            </a:r>
            <a:endParaRPr kumimoji="1" lang="ja-JP" altLang="en-US" sz="24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Hyper-</a:t>
            </a:r>
            <a:r>
              <a:rPr lang="en-US" altLang="ja-JP" sz="3200" dirty="0" err="1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nano</a:t>
            </a:r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-space CREST</a:t>
            </a:r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（超空間</a:t>
            </a:r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CREST</a:t>
            </a:r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）</a:t>
            </a:r>
            <a:endParaRPr kumimoji="1" lang="ja-JP" altLang="en-US" sz="3200" dirty="0">
              <a:solidFill>
                <a:schemeClr val="bg1">
                  <a:lumMod val="9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399" y="3513361"/>
            <a:ext cx="888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Other groups: application oriented projects</a:t>
            </a:r>
            <a:r>
              <a:rPr kumimoji="1" lang="en-US" altLang="ja-JP" sz="2000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	</a:t>
            </a:r>
            <a:endParaRPr kumimoji="1" lang="en-US" altLang="ja-JP" sz="2000" dirty="0" smtClean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5762" y="5436049"/>
            <a:ext cx="26717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Zeolite membrane for</a:t>
            </a:r>
            <a:b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separation &amp; catalyst</a:t>
            </a:r>
          </a:p>
          <a:p>
            <a:pPr algn="ctr">
              <a:spcAft>
                <a:spcPts val="600"/>
              </a:spcAft>
            </a:pPr>
            <a:r>
              <a:rPr lang="en-US" altLang="ja-JP" dirty="0" err="1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Matsukata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group, </a:t>
            </a:r>
            <a:b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dirty="0" err="1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Waseda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Univ.</a:t>
            </a:r>
          </a:p>
        </p:txBody>
      </p:sp>
      <p:pic>
        <p:nvPicPr>
          <p:cNvPr id="10244" name="Picture 4" descr="http://www.matsukata-lab.jp/images/catalytic_research_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4077649"/>
            <a:ext cx="2757558" cy="13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811" y="4047345"/>
            <a:ext cx="1966137" cy="124012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376683" y="5453852"/>
            <a:ext cx="26717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Catalyst development </a:t>
            </a:r>
            <a:b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for polar polypropylene</a:t>
            </a:r>
          </a:p>
          <a:p>
            <a:pPr algn="ctr">
              <a:spcAft>
                <a:spcPts val="600"/>
              </a:spcAft>
            </a:pP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Nozaki group,</a:t>
            </a:r>
            <a:b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Univ. of Tokyo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69999" y="5480486"/>
            <a:ext cx="26717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All-solid-state</a:t>
            </a:r>
            <a:b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lithium ion battery</a:t>
            </a:r>
          </a:p>
          <a:p>
            <a:pPr algn="ctr">
              <a:spcAft>
                <a:spcPts val="600"/>
              </a:spcAft>
            </a:pPr>
            <a:r>
              <a:rPr lang="en-US" altLang="ja-JP" dirty="0" err="1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Teshima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group,</a:t>
            </a:r>
            <a:b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dirty="0" err="1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Shinshu</a:t>
            </a:r>
            <a:r>
              <a:rPr lang="en-US" altLang="ja-JP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Univ.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299" y="4124023"/>
            <a:ext cx="19431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二等辺三角形 20"/>
          <p:cNvSpPr/>
          <p:nvPr/>
        </p:nvSpPr>
        <p:spPr>
          <a:xfrm>
            <a:off x="432506" y="4126996"/>
            <a:ext cx="3228976" cy="2208215"/>
          </a:xfrm>
          <a:prstGeom prst="triangle">
            <a:avLst/>
          </a:prstGeom>
          <a:solidFill>
            <a:srgbClr val="FF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77903" y="641910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/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Hyper-</a:t>
            </a:r>
            <a:r>
              <a:rPr lang="en-US" altLang="ja-JP" sz="3200" dirty="0" err="1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nano</a:t>
            </a:r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-space CREST</a:t>
            </a:r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（超空間</a:t>
            </a:r>
            <a:r>
              <a:rPr lang="en-US" altLang="ja-JP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CREST</a:t>
            </a:r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）</a:t>
            </a:r>
            <a:endParaRPr kumimoji="1" lang="ja-JP" altLang="en-US" sz="3200" dirty="0">
              <a:solidFill>
                <a:schemeClr val="bg1">
                  <a:lumMod val="9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3" name="Picture 2" descr="http://www.jst.go.jp/kisoken/crest/common/images/sokatsu_choukukan_setoy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163835"/>
            <a:ext cx="8953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吹き出し 14"/>
          <p:cNvSpPr/>
          <p:nvPr/>
        </p:nvSpPr>
        <p:spPr>
          <a:xfrm>
            <a:off x="2886074" y="908405"/>
            <a:ext cx="5949204" cy="2419350"/>
          </a:xfrm>
          <a:prstGeom prst="wedgeRoundRectCallout">
            <a:avLst>
              <a:gd name="adj1" fmla="val -63349"/>
              <a:gd name="adj2" fmla="val -25925"/>
              <a:gd name="adj3" fmla="val 16667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lang="en-US" altLang="ja-JP" dirty="0" smtClean="0">
                <a:solidFill>
                  <a:schemeClr val="tx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To improve Japanese industrial competitiveness, </a:t>
            </a:r>
            <a:r>
              <a:rPr lang="en-US" altLang="ja-JP" dirty="0">
                <a:solidFill>
                  <a:schemeClr val="tx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/>
            </a:r>
            <a:br>
              <a:rPr lang="en-US" altLang="ja-JP" dirty="0">
                <a:solidFill>
                  <a:schemeClr val="tx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dirty="0" smtClean="0">
                <a:solidFill>
                  <a:srgbClr val="6060FF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we have to create high-quality products which is not easily copied by other countries</a:t>
            </a:r>
            <a:r>
              <a:rPr lang="en-US" altLang="ja-JP" dirty="0" smtClean="0">
                <a:solidFill>
                  <a:schemeClr val="tx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.</a:t>
            </a:r>
          </a:p>
          <a:p>
            <a:pPr>
              <a:spcBef>
                <a:spcPts val="1200"/>
              </a:spcBef>
            </a:pPr>
            <a:r>
              <a:rPr kumimoji="1" lang="en-US" altLang="ja-JP" dirty="0" smtClean="0">
                <a:solidFill>
                  <a:schemeClr val="tx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To this end, </a:t>
            </a:r>
            <a:r>
              <a:rPr kumimoji="1" lang="en-US" altLang="ja-JP" dirty="0" smtClean="0">
                <a:solidFill>
                  <a:srgbClr val="6060FF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it is necessary to understand fundamental science under the technology</a:t>
            </a:r>
            <a:r>
              <a:rPr kumimoji="1" lang="en-US" altLang="ja-JP" dirty="0" smtClean="0">
                <a:solidFill>
                  <a:schemeClr val="tx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.</a:t>
            </a:r>
          </a:p>
          <a:p>
            <a:pPr>
              <a:spcBef>
                <a:spcPts val="1200"/>
              </a:spcBef>
            </a:pPr>
            <a:r>
              <a:rPr kumimoji="1" lang="en-US" altLang="ja-JP" dirty="0" smtClean="0">
                <a:solidFill>
                  <a:schemeClr val="tx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During the 5.5 years project, I expect you </a:t>
            </a:r>
            <a:r>
              <a:rPr kumimoji="1" lang="en-US" altLang="ja-JP" dirty="0" smtClean="0">
                <a:solidFill>
                  <a:srgbClr val="6060FF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to climb the “commercialization mountain” to the halfway point</a:t>
            </a:r>
            <a:r>
              <a:rPr kumimoji="1" lang="en-US" altLang="ja-JP" dirty="0" smtClean="0">
                <a:solidFill>
                  <a:schemeClr val="tx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.</a:t>
            </a:r>
            <a:endParaRPr lang="en-US" altLang="ja-JP" dirty="0" smtClean="0">
              <a:solidFill>
                <a:schemeClr val="tx1"/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>
              <a:spcBef>
                <a:spcPts val="1200"/>
              </a:spcBef>
            </a:pPr>
            <a:endParaRPr kumimoji="1" lang="ja-JP" altLang="en-US" dirty="0">
              <a:solidFill>
                <a:schemeClr val="tx1"/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2506" y="2300580"/>
            <a:ext cx="224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Research Supervisor</a:t>
            </a:r>
          </a:p>
          <a:p>
            <a:r>
              <a:rPr lang="ja-JP" altLang="en-US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　　</a:t>
            </a:r>
            <a:r>
              <a:rPr lang="en-US" altLang="ja-JP" sz="1600" dirty="0" err="1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Tohru</a:t>
            </a:r>
            <a:r>
              <a:rPr lang="en-US" altLang="ja-JP" sz="1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</a:t>
            </a:r>
            <a:r>
              <a:rPr lang="en-US" altLang="ja-JP" sz="1600" dirty="0" err="1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Setoyama</a:t>
            </a:r>
            <a:endParaRPr kumimoji="1" lang="ja-JP" altLang="en-US" sz="14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7792" y="3726886"/>
            <a:ext cx="242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606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C</a:t>
            </a:r>
            <a:r>
              <a:rPr lang="en-US" altLang="ja-JP" sz="2000" dirty="0" smtClean="0">
                <a:solidFill>
                  <a:srgbClr val="FF606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ommercialization</a:t>
            </a:r>
            <a:endParaRPr kumimoji="1" lang="ja-JP" altLang="en-US" sz="2000" dirty="0">
              <a:solidFill>
                <a:srgbClr val="FF6060"/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sp>
        <p:nvSpPr>
          <p:cNvPr id="19" name="上矢印 18"/>
          <p:cNvSpPr/>
          <p:nvPr/>
        </p:nvSpPr>
        <p:spPr>
          <a:xfrm>
            <a:off x="1656469" y="5261748"/>
            <a:ext cx="771525" cy="1073463"/>
          </a:xfrm>
          <a:prstGeom prst="upArrow">
            <a:avLst/>
          </a:prstGeom>
          <a:solidFill>
            <a:srgbClr val="CED0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6060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89882" y="5710603"/>
            <a:ext cx="111722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CED0FE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CREST</a:t>
            </a:r>
            <a:endParaRPr kumimoji="1" lang="ja-JP" altLang="en-US" sz="2400" dirty="0">
              <a:solidFill>
                <a:srgbClr val="CED0FE"/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sp>
        <p:nvSpPr>
          <p:cNvPr id="28" name="上矢印 27"/>
          <p:cNvSpPr/>
          <p:nvPr/>
        </p:nvSpPr>
        <p:spPr>
          <a:xfrm>
            <a:off x="1725523" y="4416566"/>
            <a:ext cx="633413" cy="825013"/>
          </a:xfrm>
          <a:prstGeom prst="upArrow">
            <a:avLst/>
          </a:prstGeom>
          <a:solidFill>
            <a:srgbClr val="D9D9D9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606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27990" y="4250559"/>
            <a:ext cx="25579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Handover to the following projects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34007" y="6383955"/>
            <a:ext cx="176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606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Ideas, seeds</a:t>
            </a:r>
            <a:endParaRPr kumimoji="1" lang="ja-JP" altLang="en-US" sz="2000" dirty="0">
              <a:solidFill>
                <a:srgbClr val="FF6060"/>
              </a:solidFill>
              <a:latin typeface="小塚ゴシック Pro B" panose="020B0800000000000000" pitchFamily="34" charset="-128"/>
              <a:ea typeface="小塚ゴシック Pro B" panose="020B0800000000000000" pitchFamily="34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5055028" y="3687215"/>
            <a:ext cx="3771900" cy="1341985"/>
          </a:xfrm>
          <a:prstGeom prst="wedgeRoundRectCallout">
            <a:avLst>
              <a:gd name="adj1" fmla="val -103751"/>
              <a:gd name="adj2" fmla="val -58996"/>
              <a:gd name="adj3" fmla="val 16667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lang="en-US" altLang="ja-JP" dirty="0" smtClean="0">
                <a:solidFill>
                  <a:schemeClr val="tx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In contrast to the three groups for application, </a:t>
            </a:r>
            <a:r>
              <a:rPr lang="en-US" altLang="ja-JP" u="sng" dirty="0" smtClean="0">
                <a:solidFill>
                  <a:srgbClr val="FF606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we expect Uemura group to promote fundamental science</a:t>
            </a:r>
            <a:r>
              <a:rPr lang="en-US" altLang="ja-JP" dirty="0" smtClean="0">
                <a:solidFill>
                  <a:schemeClr val="tx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.</a:t>
            </a:r>
            <a:endParaRPr kumimoji="1" lang="ja-JP" altLang="en-US" dirty="0">
              <a:solidFill>
                <a:schemeClr val="tx1"/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5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77903" y="641910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/>
            <a:r>
              <a:rPr lang="en-US" altLang="ja-JP" sz="36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Target of Uemura group</a:t>
            </a:r>
            <a:endParaRPr kumimoji="1" lang="ja-JP" altLang="en-US" sz="3600" dirty="0">
              <a:solidFill>
                <a:schemeClr val="bg1">
                  <a:lumMod val="9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92" y="976716"/>
            <a:ext cx="7810562" cy="544238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00878" y="947556"/>
            <a:ext cx="8734425" cy="400110"/>
          </a:xfrm>
          <a:prstGeom prst="rect">
            <a:avLst/>
          </a:prstGeom>
          <a:solidFill>
            <a:srgbClr val="FFC9C9">
              <a:alpha val="8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Living cells control reactions very precisely (e.g. DNA/protein synthesis)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2833" y="4545293"/>
            <a:ext cx="8734425" cy="707886"/>
          </a:xfrm>
          <a:prstGeom prst="rect">
            <a:avLst/>
          </a:prstGeom>
          <a:solidFill>
            <a:srgbClr val="FFC9C9">
              <a:alpha val="8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By utilizing artificial </a:t>
            </a:r>
            <a:r>
              <a:rPr lang="en-US" altLang="ja-JP" sz="2000" dirty="0" err="1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nano</a:t>
            </a:r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-size spaces in </a:t>
            </a:r>
            <a:r>
              <a:rPr lang="en-US" altLang="ja-JP" sz="2000" dirty="0" smtClean="0">
                <a:solidFill>
                  <a:srgbClr val="745D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PCPs</a:t>
            </a:r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(MOFs), </a:t>
            </a:r>
            <a:b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create brand-new functional </a:t>
            </a:r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polymers</a:t>
            </a:r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07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77903" y="641910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Porous Coordination Polymer (PCP)</a:t>
            </a:r>
            <a:r>
              <a:rPr lang="en-US" altLang="ja-JP" sz="2800" dirty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/>
            </a:r>
            <a:br>
              <a:rPr lang="en-US" altLang="ja-JP" sz="2800" dirty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lang="en-US" altLang="ja-JP" sz="20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or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Metal Organic Framework (MOF)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74" y="1000125"/>
            <a:ext cx="4080492" cy="286451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342982" y="3890451"/>
            <a:ext cx="204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Organic ligands</a:t>
            </a:r>
            <a:endParaRPr kumimoji="1" lang="ja-JP" altLang="en-US" sz="20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90500" y="1000125"/>
            <a:ext cx="4286250" cy="2864515"/>
          </a:xfrm>
          <a:prstGeom prst="roundRect">
            <a:avLst>
              <a:gd name="adj" fmla="val 10017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79564" y="1770662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endParaRPr kumimoji="1" lang="ja-JP" altLang="en-US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54376" y="3890451"/>
            <a:ext cx="1847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Metal ions</a:t>
            </a:r>
            <a:endParaRPr kumimoji="1" lang="ja-JP" altLang="en-US" sz="20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377618" y="1000125"/>
            <a:ext cx="2628985" cy="2864515"/>
          </a:xfrm>
          <a:prstGeom prst="roundRect">
            <a:avLst>
              <a:gd name="adj" fmla="val 9421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25372" y="1664608"/>
            <a:ext cx="1133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Cu</a:t>
            </a:r>
            <a:r>
              <a:rPr kumimoji="1" lang="en-US" altLang="ja-JP" sz="3600" baseline="30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2+</a:t>
            </a:r>
          </a:p>
          <a:p>
            <a:r>
              <a:rPr lang="en-US" altLang="ja-JP" sz="3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Zn</a:t>
            </a:r>
            <a:r>
              <a:rPr lang="en-US" altLang="ja-JP" sz="3600" baseline="30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2+</a:t>
            </a:r>
          </a:p>
          <a:p>
            <a:r>
              <a:rPr lang="en-US" altLang="ja-JP" sz="36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…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45" y="4635590"/>
            <a:ext cx="5900000" cy="14600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919892" y="6106662"/>
            <a:ext cx="483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Porous Coordination Polymer (PCP)</a:t>
            </a:r>
          </a:p>
          <a:p>
            <a:r>
              <a:rPr kumimoji="1"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/ Metal Organic Framework (MOF)</a:t>
            </a:r>
            <a:endParaRPr kumimoji="1" lang="ja-JP" altLang="en-US" sz="2000" dirty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1475" y="4857758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→</a:t>
            </a:r>
            <a:endParaRPr kumimoji="1" lang="ja-JP" alt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646476" y="4817102"/>
            <a:ext cx="1385531" cy="598811"/>
          </a:xfrm>
          <a:prstGeom prst="ellipse">
            <a:avLst/>
          </a:prstGeom>
          <a:solidFill>
            <a:srgbClr val="AD9FFF">
              <a:alpha val="20000"/>
            </a:srgbClr>
          </a:solidFill>
          <a:ln>
            <a:solidFill>
              <a:srgbClr val="745D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3141" y="4405570"/>
            <a:ext cx="425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745D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Absorb guest molecules inside pores</a:t>
            </a:r>
            <a:endParaRPr kumimoji="1" lang="ja-JP" altLang="en-US" dirty="0">
              <a:solidFill>
                <a:srgbClr val="745DFF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136" y="4520580"/>
            <a:ext cx="1526161" cy="15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77903" y="641910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Porous Coordination Polymer (PCP)</a:t>
            </a:r>
            <a:r>
              <a:rPr lang="en-US" altLang="ja-JP" sz="2800" dirty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/>
            </a:r>
            <a:br>
              <a:rPr lang="en-US" altLang="ja-JP" sz="2800" dirty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lang="en-US" altLang="ja-JP" sz="20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or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Metal Organic Framework (MOF)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891567"/>
            <a:ext cx="6544617" cy="470913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26243" y="5600701"/>
            <a:ext cx="8291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kumimoji="1" lang="en-US" altLang="ja-JP" sz="2000" dirty="0" smtClean="0">
                <a:solidFill>
                  <a:srgbClr val="745DFF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Wide variety of framework structures of PCPs</a:t>
            </a:r>
          </a:p>
          <a:p>
            <a:pPr>
              <a:spcAft>
                <a:spcPts val="1200"/>
              </a:spcAft>
            </a:pPr>
            <a:r>
              <a:rPr kumimoji="1"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Large surface area of pores </a:t>
            </a:r>
            <a:br>
              <a:rPr kumimoji="1"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kumimoji="1" lang="ja-JP" altLang="en-US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→ </a:t>
            </a:r>
            <a:r>
              <a:rPr kumimoji="1"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efficient</a:t>
            </a:r>
            <a:r>
              <a:rPr kumimoji="1" lang="ja-JP" altLang="en-US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</a:t>
            </a:r>
            <a:r>
              <a:rPr kumimoji="1"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absorption of guest molecules, e.g. promising for H</a:t>
            </a:r>
            <a:r>
              <a:rPr kumimoji="1" lang="en-US" altLang="ja-JP" sz="2000" baseline="-25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</a:t>
            </a:r>
            <a:r>
              <a:rPr kumimoji="1" lang="en-US" altLang="ja-JP" sz="2000" dirty="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storage</a:t>
            </a:r>
            <a:endParaRPr kumimoji="1" lang="ja-JP" altLang="en-US" sz="20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49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77903" y="641910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/>
            <a:r>
              <a:rPr kumimoji="1" lang="en-US" altLang="ja-JP" sz="36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Polymerization </a:t>
            </a:r>
            <a:r>
              <a:rPr kumimoji="1" lang="en-US" altLang="ja-JP" sz="36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in PCP pores</a:t>
            </a:r>
            <a:endParaRPr kumimoji="1" lang="ja-JP" altLang="en-US" sz="3600" dirty="0">
              <a:solidFill>
                <a:schemeClr val="bg1">
                  <a:lumMod val="9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67" y="998787"/>
            <a:ext cx="7523751" cy="56020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30674" y="839451"/>
            <a:ext cx="6675929" cy="707886"/>
          </a:xfrm>
          <a:prstGeom prst="rect">
            <a:avLst/>
          </a:prstGeom>
          <a:solidFill>
            <a:srgbClr val="FFC9C9">
              <a:alpha val="8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Control polymer conformations inside PCPs.</a:t>
            </a:r>
          </a:p>
          <a:p>
            <a:pPr algn="ctr"/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&amp; Use PCP pores for polymerizations.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15010" y="5332651"/>
            <a:ext cx="3276600" cy="400110"/>
          </a:xfrm>
          <a:prstGeom prst="rect">
            <a:avLst/>
          </a:prstGeom>
          <a:solidFill>
            <a:srgbClr val="FFC9C9">
              <a:alpha val="8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Create high-value plastic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5186995" y="4523448"/>
            <a:ext cx="0" cy="1618407"/>
          </a:xfrm>
          <a:prstGeom prst="straightConnector1">
            <a:avLst/>
          </a:prstGeom>
          <a:ln w="28575">
            <a:solidFill>
              <a:srgbClr val="FF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223842" y="4398565"/>
            <a:ext cx="114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FF6060"/>
                </a:solidFill>
              </a:rPr>
              <a:t>h</a:t>
            </a:r>
            <a:r>
              <a:rPr lang="en-US" altLang="ja-JP" sz="1400" dirty="0" smtClean="0">
                <a:solidFill>
                  <a:srgbClr val="FF6060"/>
                </a:solidFill>
              </a:rPr>
              <a:t>eatproof </a:t>
            </a:r>
          </a:p>
          <a:p>
            <a:pPr algn="ctr"/>
            <a:r>
              <a:rPr lang="en-US" altLang="ja-JP" sz="1400" dirty="0">
                <a:solidFill>
                  <a:srgbClr val="FF6060"/>
                </a:solidFill>
              </a:rPr>
              <a:t>t</a:t>
            </a:r>
            <a:r>
              <a:rPr lang="en-US" altLang="ja-JP" sz="1400" dirty="0" smtClean="0">
                <a:solidFill>
                  <a:srgbClr val="FF6060"/>
                </a:solidFill>
              </a:rPr>
              <a:t>emperature </a:t>
            </a:r>
            <a:endParaRPr kumimoji="1" lang="ja-JP" altLang="en-US" sz="1400" dirty="0">
              <a:solidFill>
                <a:srgbClr val="FF606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186995" y="6135111"/>
            <a:ext cx="2744548" cy="6744"/>
          </a:xfrm>
          <a:prstGeom prst="straightConnector1">
            <a:avLst/>
          </a:prstGeom>
          <a:ln w="28575">
            <a:solidFill>
              <a:srgbClr val="FF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057603" y="5781162"/>
            <a:ext cx="1149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FF6060"/>
                </a:solidFill>
              </a:rPr>
              <a:t>price</a:t>
            </a:r>
            <a:endParaRPr kumimoji="1" lang="ja-JP" altLang="en-US" sz="1400" dirty="0">
              <a:solidFill>
                <a:srgbClr val="FF6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09719" y="1630588"/>
            <a:ext cx="1780250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FF000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Insert monomers </a:t>
            </a:r>
            <a:r>
              <a:rPr kumimoji="1" lang="en-US" altLang="ja-JP" sz="1200" dirty="0" smtClean="0">
                <a:solidFill>
                  <a:srgbClr val="FF000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&amp;</a:t>
            </a:r>
            <a:br>
              <a:rPr kumimoji="1" lang="en-US" altLang="ja-JP" sz="1200" dirty="0" smtClean="0">
                <a:solidFill>
                  <a:srgbClr val="FF000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kumimoji="1" lang="en-US" altLang="ja-JP" sz="1200" dirty="0" smtClean="0">
                <a:solidFill>
                  <a:srgbClr val="FF000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radical polymerization</a:t>
            </a:r>
            <a:endParaRPr kumimoji="1" lang="ja-JP" altLang="en-US" sz="1200" dirty="0">
              <a:solidFill>
                <a:srgbClr val="FF0000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86695" y="1620715"/>
            <a:ext cx="1780250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FF000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Remove PCP by</a:t>
            </a:r>
            <a:br>
              <a:rPr lang="en-US" altLang="ja-JP" sz="1200" dirty="0" smtClean="0">
                <a:solidFill>
                  <a:srgbClr val="FF000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sz="1200" dirty="0" smtClean="0">
                <a:solidFill>
                  <a:srgbClr val="FF000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chelate, acid, or base</a:t>
            </a:r>
            <a:endParaRPr kumimoji="1" lang="ja-JP" altLang="en-US" sz="1200" dirty="0">
              <a:solidFill>
                <a:srgbClr val="FF0000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43858" y="3549937"/>
            <a:ext cx="2228642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FF0000"/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High heat resistance polymer</a:t>
            </a:r>
            <a:endParaRPr kumimoji="1" lang="ja-JP" altLang="en-US" sz="1200" dirty="0">
              <a:solidFill>
                <a:srgbClr val="FF0000"/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8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77903" y="6419104"/>
            <a:ext cx="2057400" cy="365125"/>
          </a:xfrm>
        </p:spPr>
        <p:txBody>
          <a:bodyPr/>
          <a:lstStyle/>
          <a:p>
            <a:fld id="{61F34C52-A962-4E8D-A3A1-266E442B780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71500" y="44624"/>
            <a:ext cx="9001000" cy="720080"/>
          </a:xfrm>
        </p:spPr>
        <p:txBody>
          <a:bodyPr tIns="180000">
            <a:noAutofit/>
          </a:bodyPr>
          <a:lstStyle/>
          <a:p>
            <a:pPr algn="ctr"/>
            <a:r>
              <a:rPr lang="en-US" altLang="ja-JP" sz="3600" dirty="0" smtClean="0">
                <a:solidFill>
                  <a:schemeClr val="bg1">
                    <a:lumMod val="9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Target of Uemura group</a:t>
            </a:r>
            <a:endParaRPr kumimoji="1" lang="ja-JP" altLang="en-US" sz="3600" dirty="0">
              <a:solidFill>
                <a:schemeClr val="bg1">
                  <a:lumMod val="9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19" y="990600"/>
            <a:ext cx="7661655" cy="571023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829175" y="3752850"/>
            <a:ext cx="3733799" cy="2400300"/>
          </a:xfrm>
          <a:prstGeom prst="rect">
            <a:avLst/>
          </a:prstGeom>
          <a:noFill/>
          <a:ln w="38100">
            <a:solidFill>
              <a:srgbClr val="FF606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23367" y="3058521"/>
            <a:ext cx="2628900" cy="646331"/>
          </a:xfrm>
          <a:prstGeom prst="rect">
            <a:avLst/>
          </a:prstGeom>
          <a:solidFill>
            <a:srgbClr val="FFFFFF">
              <a:alpha val="92941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606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Nagaoka group:</a:t>
            </a:r>
            <a:br>
              <a:rPr lang="en-US" altLang="ja-JP" dirty="0" smtClean="0">
                <a:solidFill>
                  <a:srgbClr val="FF606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dirty="0" smtClean="0">
                <a:solidFill>
                  <a:srgbClr val="FF606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Computational analysis</a:t>
            </a:r>
            <a:endParaRPr kumimoji="1" lang="ja-JP" altLang="en-US" dirty="0">
              <a:solidFill>
                <a:srgbClr val="FF6060"/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6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4110</TotalTime>
  <Words>1592</Words>
  <Application>Microsoft Office PowerPoint</Application>
  <PresentationFormat>画面に合わせる (4:3)</PresentationFormat>
  <Paragraphs>240</Paragraphs>
  <Slides>26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26</vt:i4>
      </vt:variant>
    </vt:vector>
  </HeadingPairs>
  <TitlesOfParts>
    <vt:vector size="42" baseType="lpstr">
      <vt:lpstr>ＭＳ Ｐゴシック</vt:lpstr>
      <vt:lpstr>ＭＳ 明朝</vt:lpstr>
      <vt:lpstr>小塚ゴシック Pro B</vt:lpstr>
      <vt:lpstr>小塚ゴシック Pro M</vt:lpstr>
      <vt:lpstr>小塚ゴシック Pro R</vt:lpstr>
      <vt:lpstr>Arial</vt:lpstr>
      <vt:lpstr>Calibri</vt:lpstr>
      <vt:lpstr>Calibri Light</vt:lpstr>
      <vt:lpstr>Times</vt:lpstr>
      <vt:lpstr>Times New Roman</vt:lpstr>
      <vt:lpstr>Wingdings</vt:lpstr>
      <vt:lpstr>Office テーマ</vt:lpstr>
      <vt:lpstr>ビットマップ イメージ</vt:lpstr>
      <vt:lpstr>ChemDraw.Document.6.0</vt:lpstr>
      <vt:lpstr>数式</vt:lpstr>
      <vt:lpstr>グラフ</vt:lpstr>
      <vt:lpstr>PowerPoint プレゼンテーション</vt:lpstr>
      <vt:lpstr>Hyper-nano-space CREST （超空間CREST）</vt:lpstr>
      <vt:lpstr>Hyper-nano-space CREST （超空間CREST）</vt:lpstr>
      <vt:lpstr>Hyper-nano-space CREST （超空間CREST）</vt:lpstr>
      <vt:lpstr>Target of Uemura group</vt:lpstr>
      <vt:lpstr>Porous Coordination Polymer (PCP) or Metal Organic Framework (MOF)</vt:lpstr>
      <vt:lpstr>Porous Coordination Polymer (PCP) or Metal Organic Framework (MOF)</vt:lpstr>
      <vt:lpstr>Polymerization in PCP pores</vt:lpstr>
      <vt:lpstr>Target of Uemura group</vt:lpstr>
      <vt:lpstr>Research goal of Nagaoka group</vt:lpstr>
      <vt:lpstr>Previous computational studies on PCPs in Nagaoka group with Uemura group  長岡グループが過去に行った 多孔性金属錯体の理論研究</vt:lpstr>
      <vt:lpstr>Analysis of guest molecules in PCP pores</vt:lpstr>
      <vt:lpstr>1: Adsorption structure of guest molecules</vt:lpstr>
      <vt:lpstr>2: O2 adsorption on CPL-1 (CpPy)</vt:lpstr>
      <vt:lpstr>Structure optimization by three point O2 model</vt:lpstr>
      <vt:lpstr>Average num. of O2 by GCMC simulation</vt:lpstr>
      <vt:lpstr>Analysis of temperature dependency</vt:lpstr>
      <vt:lpstr>3: Polystyrene conformation in JAST-1 pore</vt:lpstr>
      <vt:lpstr>4: Thermal transition of PEGs in JAST-1 pores</vt:lpstr>
      <vt:lpstr>Current study  Anisotropic behavior of guest molecules in PCP (JAST-1) pores</vt:lpstr>
      <vt:lpstr>PowerPoint プレゼンテーション</vt:lpstr>
      <vt:lpstr>PowerPoint プレゼンテーション</vt:lpstr>
      <vt:lpstr>PowerPoint プレゼンテーション</vt:lpstr>
      <vt:lpstr>Future work  Simulate polymerization reaction in PCP pores by hybrid MD/MD method  Collaboration with molecular technology CREST</vt:lpstr>
      <vt:lpstr>PEG structure below thermal transition temperature</vt:lpstr>
      <vt:lpstr>Simulate polymerization reactions in PCP pores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Masayoshi Takayanagi</dc:creator>
  <cp:lastModifiedBy>Masayoshi Takayanagi</cp:lastModifiedBy>
  <cp:revision>148</cp:revision>
  <cp:lastPrinted>2014-01-15T09:26:45Z</cp:lastPrinted>
  <dcterms:created xsi:type="dcterms:W3CDTF">2014-01-08T04:18:05Z</dcterms:created>
  <dcterms:modified xsi:type="dcterms:W3CDTF">2014-07-28T05:26:16Z</dcterms:modified>
</cp:coreProperties>
</file>