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89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2" r:id="rId14"/>
    <p:sldId id="303" r:id="rId15"/>
    <p:sldId id="305" r:id="rId16"/>
    <p:sldId id="304" r:id="rId17"/>
  </p:sldIdLst>
  <p:sldSz cx="9144000" cy="6858000" type="screen4x3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40"/>
    <a:srgbClr val="0000FF"/>
    <a:srgbClr val="FF0000"/>
    <a:srgbClr val="92D050"/>
    <a:srgbClr val="11893F"/>
    <a:srgbClr val="00B050"/>
    <a:srgbClr val="000000"/>
    <a:srgbClr val="00FF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5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61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2" y="0"/>
            <a:ext cx="2947723" cy="49861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CBEF95E-46BF-4B3F-A2E3-085E422759AA}" type="datetimeFigureOut">
              <a:rPr kumimoji="1" lang="ja-JP" altLang="en-US" smtClean="0"/>
              <a:t>2015/10/5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542"/>
            <a:ext cx="5441950" cy="3912989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9138"/>
            <a:ext cx="2947723" cy="49861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2" y="9439138"/>
            <a:ext cx="2947723" cy="49861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8CF5856-6346-4856-A3AE-67B9541145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66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7100-CD9E-4F2A-9E96-5B333F18453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7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66041-D903-4CC2-AFF8-0EA9E7AB552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02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8D05-BB01-4540-805C-242C8495511B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20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3269-05D2-4B75-ADE2-095743854EC6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3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D0C-34F9-46AA-9550-FEEA21ABB385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986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9B91-0F18-405E-A787-324C5FADA019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3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D80-65D5-41B3-A461-F220B43D49CE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54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EDAF-4190-483B-AB45-43964C83F904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68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DF5-2B43-43EC-ABE4-FA94F8CC9053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82F9-BB9B-49D2-861B-4C588235E5FA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93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D4CC-5797-4186-84E7-556A1C6C7C6C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921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75E3-70A0-4F8F-A922-0A796C492B57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84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3C9E-D05A-4DE9-B438-DCE40E64E96A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3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643B-3C56-4E7C-9B9E-E9919C307C7A}" type="datetime1">
              <a:rPr kumimoji="1" lang="ja-JP" altLang="en-US" smtClean="0"/>
              <a:t>2015/10/5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3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4.emf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5046434"/>
            <a:ext cx="6858000" cy="1572851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Masayoshi Takayanagi</a:t>
            </a:r>
          </a:p>
          <a:p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Graduate School of Information Science,</a:t>
            </a:r>
            <a:b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Nagoya University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689" y="1479322"/>
            <a:ext cx="83006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altLang="ja-JP" sz="5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Trial Copolymerization Simulation </a:t>
            </a:r>
            <a:r>
              <a:rPr lang="en-US" altLang="ja-JP" sz="5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</a:t>
            </a:r>
            <a:r>
              <a:rPr lang="en-US" altLang="ja-JP" sz="5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</a:t>
            </a:r>
            <a:r>
              <a:rPr lang="en-US" altLang="ja-JP" sz="5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5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5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PCP </a:t>
            </a:r>
            <a:r>
              <a:rPr lang="en-US" altLang="ja-JP" sz="5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Channel</a:t>
            </a:r>
            <a:endParaRPr lang="en-US" altLang="ja-JP" sz="5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822" y="79899"/>
            <a:ext cx="880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FY2015  The 5th CREST Workshop 	2015, 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October 6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4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39" y="1636911"/>
            <a:ext cx="1605187" cy="144800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29" y="99305"/>
            <a:ext cx="1757608" cy="146229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0350" y="279918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5th elongation</a:t>
            </a:r>
            <a:r>
              <a:rPr kumimoji="1" lang="ja-JP" altLang="en-US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...-S-A-A-S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...-S-A-A-S-A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en-US" altLang="ja-JP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1755" y="748312"/>
            <a:ext cx="64976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executed MD simulations at 343 K to 500 K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Monomer approach of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did not occur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Part of radical polymer inhibits access (right fig.)</a:t>
            </a:r>
          </a:p>
          <a:p>
            <a:pPr defTabSz="540000"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rotated the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ben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-C-C dihedral angle manually and executed MD simulation at 500 K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Monomer A could approach to radical (below fig.)</a:t>
            </a:r>
          </a:p>
          <a:p>
            <a:pPr defTabSz="540000">
              <a:spcAft>
                <a:spcPts val="1200"/>
              </a:spcAf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below fig.)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Structure immediately before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elongation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7" y="3415082"/>
            <a:ext cx="3210373" cy="30198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19" y="3467477"/>
            <a:ext cx="3124636" cy="2915057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8195253" y="2533513"/>
            <a:ext cx="185732" cy="302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54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0350" y="279918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6th elongation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...-S-A-A-S-A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...-S-A-A-S-A-A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en-US" altLang="ja-JP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350" y="782480"/>
            <a:ext cx="82622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can easily approach to radical</a:t>
            </a:r>
          </a:p>
          <a:p>
            <a:pPr defTabSz="540000">
              <a:spcAft>
                <a:spcPts val="1200"/>
              </a:spcAf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below fig.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Structure immediately before elongation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33" y="2283361"/>
            <a:ext cx="3886742" cy="298174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01" y="1873729"/>
            <a:ext cx="3400900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0350" y="279918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7th elongation</a:t>
            </a:r>
            <a:r>
              <a:rPr kumimoji="1" lang="ja-JP" altLang="en-US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...-S-A-A-S-A-A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...-S-A-A-S-A-A-S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en-US" altLang="ja-JP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350" y="742126"/>
            <a:ext cx="82622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approached to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at (slide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 location 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and (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slide 5 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distance at location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②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is shorter so I chose the 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540000">
              <a:spcAft>
                <a:spcPts val="1200"/>
              </a:spcAf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below fig.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Structure immediately before elongation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6" y="2793544"/>
            <a:ext cx="4810796" cy="281979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41" y="2982749"/>
            <a:ext cx="2753109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0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0350" y="279918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 8th elongation, since no monomer access to radical</a:t>
            </a:r>
            <a:endParaRPr kumimoji="1" lang="en-US" altLang="ja-JP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2013" y="796993"/>
            <a:ext cx="848604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Executed MD simulations at 343 K, 400 K, 500 K, 700 K, 900 K, 1200 K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However, no access of monomer to radical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Side chain of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in the radical polymer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(red frame in below fig.)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inhibited monomer access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 is very difficult to realize next elongation from this situation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540000"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Possible approach to this situation is to consider the reverse reaction and try different elongation reaction</a:t>
            </a:r>
            <a:b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Elongation at the 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 be the different elongation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0" y="3736227"/>
            <a:ext cx="2800350" cy="26098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46" y="3921964"/>
            <a:ext cx="2619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2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5879" y="279918"/>
            <a:ext cx="898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Another 7th elongation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...-S-A-A-S-A-A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...-S-A-A-S-A-A-S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en-US" altLang="ja-JP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935" y="886441"/>
            <a:ext cx="82622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Elongation at 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540000">
              <a:spcAft>
                <a:spcPts val="1200"/>
              </a:spcAft>
            </a:pP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below fig.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Structure immediately before elongation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83" y="2183464"/>
            <a:ext cx="3233058" cy="267524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7" y="2183464"/>
            <a:ext cx="3119217" cy="29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8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0350" y="279918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8th elongation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...-S-A-A-S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...-S-A-A-S-A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en-US" altLang="ja-JP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5799" y="796993"/>
            <a:ext cx="826225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this case,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approached to the radical at 500 K</a:t>
            </a:r>
          </a:p>
          <a:p>
            <a:pPr defTabSz="540000"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radical polymer can continue to elongate.</a:t>
            </a:r>
          </a:p>
          <a:p>
            <a:pPr defTabSz="540000">
              <a:spcAft>
                <a:spcPts val="1200"/>
              </a:spcAft>
            </a:pP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below fig.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Structure immediately before elongation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85" y="2671072"/>
            <a:ext cx="3886742" cy="293410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37" y="2671072"/>
            <a:ext cx="3124636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3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919" y="241417"/>
            <a:ext cx="8681776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00">
              <a:spcAft>
                <a:spcPts val="1200"/>
              </a:spcAft>
            </a:pP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Insights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obtained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this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elongation simulation</a:t>
            </a:r>
          </a:p>
          <a:p>
            <a:pPr defTabSz="432000">
              <a:spcAft>
                <a:spcPts val="600"/>
              </a:spcAft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radical polymerization reactions in confined space such as PCP channels, </a:t>
            </a:r>
            <a:r>
              <a:rPr lang="en-US" altLang="ja-JP" sz="2000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monomer access to the radical atom needs long time to wait for the (relatively) slow conformational change of radical polymer.</a:t>
            </a:r>
          </a:p>
          <a:p>
            <a:pPr marL="452438" defTabSz="432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This radical confinement is consistent with experimental observation that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concentration of PMMA radical in PCP framework is 0.48-2.6 mmol/kg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which is significantly higher than those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conventional solution polymerization 10</a:t>
            </a:r>
            <a:r>
              <a:rPr lang="en-US" altLang="ja-JP" u="sng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-4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–10</a:t>
            </a:r>
            <a:r>
              <a:rPr lang="en-US" altLang="ja-JP" u="sng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-5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mmol/kg. (1)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(1) 	Uemura</a:t>
            </a:r>
            <a:r>
              <a:rPr lang="en-US" altLang="ja-JP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ja-JP" sz="1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 et al. </a:t>
            </a:r>
            <a:r>
              <a:rPr lang="en-US" altLang="ja-JP" sz="1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Macromolecules</a:t>
            </a:r>
            <a:r>
              <a:rPr lang="en-US" altLang="ja-JP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ja-JP" sz="1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2008</a:t>
            </a:r>
            <a:r>
              <a:rPr lang="en-US" altLang="ja-JP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ja-JP" sz="1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41</a:t>
            </a:r>
            <a:r>
              <a:rPr lang="en-US" altLang="ja-JP"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87–94.</a:t>
            </a:r>
            <a:endParaRPr lang="en-US" altLang="ja-JP" sz="120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defTabSz="432000">
              <a:spcAft>
                <a:spcPts val="600"/>
              </a:spcAft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Need to sample large conformational space of product polymer at the target temperarture (High temperature MD gives different conformational space)</a:t>
            </a:r>
          </a:p>
          <a:p>
            <a:pPr defTabSz="432000">
              <a:spcAft>
                <a:spcPts val="1200"/>
              </a:spcAft>
            </a:pPr>
            <a:r>
              <a:rPr kumimoji="1"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Replica exchange MD is one of the possible approach</a:t>
            </a:r>
          </a:p>
          <a:p>
            <a:pPr defTabSz="432000">
              <a:spcAft>
                <a:spcPts val="600"/>
              </a:spcAft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Need correct weight for the A</a:t>
            </a:r>
            <a:r>
              <a:rPr lang="en-US" altLang="ja-JP" sz="20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to react with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or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endParaRPr lang="en-US" altLang="ja-JP" sz="2000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2438" defTabSz="432000"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As shown in slide 9, balance of reaction barrier and conformational change of product polymer is important</a:t>
            </a:r>
          </a:p>
        </p:txBody>
      </p:sp>
    </p:spTree>
    <p:extLst>
      <p:ext uri="{BB962C8B-B14F-4D97-AF65-F5344CB8AC3E}">
        <p14:creationId xmlns:p14="http://schemas.microsoft.com/office/powerpoint/2010/main" val="399066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/>
          <p:cNvSpPr txBox="1"/>
          <p:nvPr/>
        </p:nvSpPr>
        <p:spPr>
          <a:xfrm>
            <a:off x="709613" y="170849"/>
            <a:ext cx="772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Target system for </a:t>
            </a: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copolymerization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414803" y="1017524"/>
            <a:ext cx="4120429" cy="2368190"/>
            <a:chOff x="-1069674" y="1954176"/>
            <a:chExt cx="4924426" cy="2830283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86" t="10135" r="18884" b="14990"/>
            <a:stretch/>
          </p:blipFill>
          <p:spPr bwMode="auto">
            <a:xfrm>
              <a:off x="-1069674" y="1954176"/>
              <a:ext cx="4924426" cy="2800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直線矢印コネクタ 44"/>
            <p:cNvCxnSpPr>
              <a:cxnSpLocks/>
            </p:cNvCxnSpPr>
            <p:nvPr/>
          </p:nvCxnSpPr>
          <p:spPr>
            <a:xfrm flipH="1" flipV="1">
              <a:off x="2540185" y="4280530"/>
              <a:ext cx="426289" cy="2526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>
              <a:cxnSpLocks/>
            </p:cNvCxnSpPr>
            <p:nvPr/>
          </p:nvCxnSpPr>
          <p:spPr>
            <a:xfrm flipV="1">
              <a:off x="2966473" y="4280530"/>
              <a:ext cx="424800" cy="2526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9"/>
            <p:cNvSpPr txBox="1"/>
            <p:nvPr/>
          </p:nvSpPr>
          <p:spPr>
            <a:xfrm>
              <a:off x="2551056" y="4379845"/>
              <a:ext cx="337563" cy="404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600" dirty="0" smtClean="0"/>
                <a:t>a</a:t>
              </a:r>
              <a:endParaRPr kumimoji="1" lang="ja-JP" altLang="en-US" sz="1600" dirty="0"/>
            </a:p>
          </p:txBody>
        </p:sp>
        <p:sp>
          <p:nvSpPr>
            <p:cNvPr id="48" name="テキスト ボックス 14"/>
            <p:cNvSpPr txBox="1"/>
            <p:nvPr/>
          </p:nvSpPr>
          <p:spPr>
            <a:xfrm>
              <a:off x="3084780" y="4379845"/>
              <a:ext cx="349058" cy="404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600" dirty="0" smtClean="0"/>
                <a:t>b</a:t>
              </a:r>
              <a:endParaRPr kumimoji="1" lang="ja-JP" altLang="en-US" sz="1600" dirty="0"/>
            </a:p>
          </p:txBody>
        </p:sp>
      </p:grpSp>
      <p:sp>
        <p:nvSpPr>
          <p:cNvPr id="58" name="六角形 57"/>
          <p:cNvSpPr/>
          <p:nvPr/>
        </p:nvSpPr>
        <p:spPr>
          <a:xfrm rot="9077409">
            <a:off x="1890288" y="1715343"/>
            <a:ext cx="1149997" cy="991377"/>
          </a:xfrm>
          <a:prstGeom prst="hexagon">
            <a:avLst>
              <a:gd name="adj" fmla="val 30180"/>
              <a:gd name="vf" fmla="val 115470"/>
            </a:avLst>
          </a:prstGeom>
          <a:solidFill>
            <a:srgbClr val="FF0000">
              <a:alpha val="10196"/>
            </a:srgbClr>
          </a:solidFill>
          <a:ln w="28575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9076" y="3404539"/>
            <a:ext cx="483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Hexagonal channel in PCP framework</a:t>
            </a:r>
            <a:endParaRPr kumimoji="1" lang="ja-JP" altLang="en-US" sz="20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65" y="872039"/>
            <a:ext cx="1493518" cy="9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正方形/長方形 60"/>
          <p:cNvSpPr/>
          <p:nvPr/>
        </p:nvSpPr>
        <p:spPr>
          <a:xfrm>
            <a:off x="5188017" y="1865897"/>
            <a:ext cx="381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smtClean="0"/>
              <a:t>5-vinylisophthalic acid (S)</a:t>
            </a:r>
          </a:p>
          <a:p>
            <a:pPr algn="ctr"/>
            <a:r>
              <a:rPr lang="en-US" altLang="ja-JP" sz="1600" smtClean="0"/>
              <a:t>Compose wall of the hexagonal channel</a:t>
            </a:r>
          </a:p>
          <a:p>
            <a:pPr algn="ctr"/>
            <a:r>
              <a:rPr lang="en-US" altLang="ja-JP" sz="1600" smtClean="0"/>
              <a:t>Vinyl group exists in the channel</a:t>
            </a:r>
            <a:endParaRPr lang="en-US" altLang="ja-JP" sz="1600" dirty="0" smtClean="0"/>
          </a:p>
        </p:txBody>
      </p:sp>
      <p:sp>
        <p:nvSpPr>
          <p:cNvPr id="62" name="角丸四角形 61"/>
          <p:cNvSpPr/>
          <p:nvPr/>
        </p:nvSpPr>
        <p:spPr>
          <a:xfrm>
            <a:off x="6995085" y="766901"/>
            <a:ext cx="385011" cy="423512"/>
          </a:xfrm>
          <a:prstGeom prst="roundRect">
            <a:avLst/>
          </a:prstGeom>
          <a:noFill/>
          <a:ln w="28575">
            <a:solidFill>
              <a:srgbClr val="0000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角丸四角形 62"/>
          <p:cNvSpPr/>
          <p:nvPr/>
        </p:nvSpPr>
        <p:spPr>
          <a:xfrm>
            <a:off x="2497917" y="1826021"/>
            <a:ext cx="231007" cy="156784"/>
          </a:xfrm>
          <a:prstGeom prst="roundRect">
            <a:avLst/>
          </a:prstGeom>
          <a:noFill/>
          <a:ln w="28575">
            <a:solidFill>
              <a:srgbClr val="0000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4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493692"/>
              </p:ext>
            </p:extLst>
          </p:nvPr>
        </p:nvGraphicFramePr>
        <p:xfrm>
          <a:off x="6627274" y="2806468"/>
          <a:ext cx="1234709" cy="42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S ChemDraw Drawing" r:id="rId5" imgW="899002" imgH="311850" progId="ChemDraw.Document.6.0">
                  <p:embed/>
                </p:oleObj>
              </mc:Choice>
              <mc:Fallback>
                <p:oleObj name="CS ChemDraw Drawing" r:id="rId5" imgW="899002" imgH="3118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7274" y="2806468"/>
                        <a:ext cx="1234709" cy="427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正方形/長方形 64"/>
          <p:cNvSpPr/>
          <p:nvPr/>
        </p:nvSpPr>
        <p:spPr>
          <a:xfrm>
            <a:off x="5870793" y="3220499"/>
            <a:ext cx="2747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/>
              <a:t>Acrylonitrile (A</a:t>
            </a:r>
            <a:r>
              <a:rPr lang="en-US" altLang="ja-JP" sz="1600" b="1" smtClean="0"/>
              <a:t>)</a:t>
            </a:r>
          </a:p>
          <a:p>
            <a:pPr algn="ctr"/>
            <a:r>
              <a:rPr lang="en-US" altLang="ja-JP" sz="1600" smtClean="0"/>
              <a:t>Filled in the hexagonal channel</a:t>
            </a:r>
            <a:endParaRPr lang="en-US" altLang="ja-JP" sz="1600" dirty="0"/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920" y="4080688"/>
            <a:ext cx="2257425" cy="2533650"/>
          </a:xfrm>
          <a:prstGeom prst="rect">
            <a:avLst/>
          </a:prstGeom>
        </p:spPr>
      </p:pic>
      <p:cxnSp>
        <p:nvCxnSpPr>
          <p:cNvPr id="68" name="直線コネクタ 67"/>
          <p:cNvCxnSpPr/>
          <p:nvPr/>
        </p:nvCxnSpPr>
        <p:spPr>
          <a:xfrm>
            <a:off x="221382" y="3882275"/>
            <a:ext cx="8710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709613" y="5183884"/>
            <a:ext cx="1809550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535556" y="4242855"/>
            <a:ext cx="2334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/>
              <a:t>+ AIBN</a:t>
            </a:r>
          </a:p>
          <a:p>
            <a:r>
              <a:rPr lang="en-US" altLang="ja-JP" sz="1600" smtClean="0"/>
              <a:t>radical copolymerization</a:t>
            </a:r>
            <a:br>
              <a:rPr lang="en-US" altLang="ja-JP" sz="1600" smtClean="0"/>
            </a:br>
            <a:r>
              <a:rPr lang="en-US" altLang="ja-JP" sz="1600" smtClean="0"/>
              <a:t>          of A and S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02118" y="5347513"/>
            <a:ext cx="142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70</a:t>
            </a:r>
            <a:r>
              <a:rPr lang="ja-JP" altLang="en-US" smtClean="0"/>
              <a:t>℃</a:t>
            </a:r>
            <a:r>
              <a:rPr lang="en-US" altLang="ja-JP" smtClean="0"/>
              <a:t>, 48 h</a:t>
            </a:r>
            <a:endParaRPr kumimoji="1" lang="ja-JP" altLang="en-US"/>
          </a:p>
        </p:txBody>
      </p:sp>
      <p:grpSp>
        <p:nvGrpSpPr>
          <p:cNvPr id="79" name="グループ化 78"/>
          <p:cNvGrpSpPr/>
          <p:nvPr/>
        </p:nvGrpSpPr>
        <p:grpSpPr>
          <a:xfrm>
            <a:off x="6010658" y="4240526"/>
            <a:ext cx="2334614" cy="1073353"/>
            <a:chOff x="2915816" y="3274067"/>
            <a:chExt cx="3312808" cy="1523085"/>
          </a:xfrm>
        </p:grpSpPr>
        <p:graphicFrame>
          <p:nvGraphicFramePr>
            <p:cNvPr id="80" name="オブジェクト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5064594"/>
                </p:ext>
              </p:extLst>
            </p:nvPr>
          </p:nvGraphicFramePr>
          <p:xfrm>
            <a:off x="2915816" y="3318936"/>
            <a:ext cx="3312808" cy="1478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CS ChemDraw Drawing" r:id="rId8" imgW="3774568" imgH="1680480" progId="ChemDraw.Document.6.0">
                    <p:embed/>
                  </p:oleObj>
                </mc:Choice>
                <mc:Fallback>
                  <p:oleObj name="CS ChemDraw Drawing" r:id="rId8" imgW="3774568" imgH="168048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3318936"/>
                          <a:ext cx="3312808" cy="1478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テキスト ボックス 80"/>
            <p:cNvSpPr txBox="1"/>
            <p:nvPr/>
          </p:nvSpPr>
          <p:spPr>
            <a:xfrm>
              <a:off x="5064738" y="3274067"/>
              <a:ext cx="364401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1818FC"/>
                  </a:solidFill>
                </a:rPr>
                <a:t>S</a:t>
              </a:r>
              <a:endParaRPr kumimoji="1" lang="ja-JP" altLang="en-US" sz="1200" b="1" dirty="0">
                <a:solidFill>
                  <a:srgbClr val="1818FC"/>
                </a:solidFill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093469" y="3276601"/>
              <a:ext cx="393970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A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3697240" y="3276601"/>
              <a:ext cx="393970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A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4361387" y="3276601"/>
              <a:ext cx="393970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A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5496025" y="5532179"/>
            <a:ext cx="34362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Problem</a:t>
            </a:r>
          </a:p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How is the sequence?</a:t>
            </a:r>
          </a:p>
          <a:p>
            <a:pPr>
              <a:spcAft>
                <a:spcPts val="6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A-A-S? A-A-A-S? A-A-A-A-S?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34388" y="6367383"/>
            <a:ext cx="461998" cy="365125"/>
          </a:xfrm>
        </p:spPr>
        <p:txBody>
          <a:bodyPr/>
          <a:lstStyle/>
          <a:p>
            <a:r>
              <a:rPr kumimoji="1" lang="en-US" altLang="ja-JP" smtClean="0"/>
              <a:t>2</a:t>
            </a:r>
            <a:endParaRPr kumimoji="1" lang="ja-JP" altLang="en-US"/>
          </a:p>
        </p:txBody>
      </p:sp>
      <p:sp>
        <p:nvSpPr>
          <p:cNvPr id="34" name="六角形 33"/>
          <p:cNvSpPr/>
          <p:nvPr/>
        </p:nvSpPr>
        <p:spPr>
          <a:xfrm rot="9077409">
            <a:off x="766512" y="1034387"/>
            <a:ext cx="1149997" cy="991377"/>
          </a:xfrm>
          <a:prstGeom prst="hexagon">
            <a:avLst>
              <a:gd name="adj" fmla="val 30180"/>
              <a:gd name="vf" fmla="val 115470"/>
            </a:avLst>
          </a:prstGeom>
          <a:solidFill>
            <a:srgbClr val="FF0000">
              <a:alpha val="10196"/>
            </a:srgbClr>
          </a:solidFill>
          <a:ln w="28575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六角形 34"/>
          <p:cNvSpPr/>
          <p:nvPr/>
        </p:nvSpPr>
        <p:spPr>
          <a:xfrm rot="9077409">
            <a:off x="775778" y="2348951"/>
            <a:ext cx="1149997" cy="991377"/>
          </a:xfrm>
          <a:prstGeom prst="hexagon">
            <a:avLst>
              <a:gd name="adj" fmla="val 30180"/>
              <a:gd name="vf" fmla="val 115470"/>
            </a:avLst>
          </a:prstGeom>
          <a:solidFill>
            <a:srgbClr val="FF0000">
              <a:alpha val="10196"/>
            </a:srgbClr>
          </a:solidFill>
          <a:ln w="28575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六角形 35"/>
          <p:cNvSpPr/>
          <p:nvPr/>
        </p:nvSpPr>
        <p:spPr>
          <a:xfrm rot="9077409">
            <a:off x="3038637" y="2349521"/>
            <a:ext cx="1149997" cy="991377"/>
          </a:xfrm>
          <a:prstGeom prst="hexagon">
            <a:avLst>
              <a:gd name="adj" fmla="val 30180"/>
              <a:gd name="vf" fmla="val 115470"/>
            </a:avLst>
          </a:prstGeom>
          <a:solidFill>
            <a:srgbClr val="FF0000">
              <a:alpha val="10196"/>
            </a:srgbClr>
          </a:solidFill>
          <a:ln w="28575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六角形 36"/>
          <p:cNvSpPr/>
          <p:nvPr/>
        </p:nvSpPr>
        <p:spPr>
          <a:xfrm rot="9077409">
            <a:off x="3037269" y="1059789"/>
            <a:ext cx="1149997" cy="991377"/>
          </a:xfrm>
          <a:prstGeom prst="hexagon">
            <a:avLst>
              <a:gd name="adj" fmla="val 30180"/>
              <a:gd name="vf" fmla="val 115470"/>
            </a:avLst>
          </a:prstGeom>
          <a:solidFill>
            <a:srgbClr val="FF0000">
              <a:alpha val="10196"/>
            </a:srgbClr>
          </a:solidFill>
          <a:ln w="28575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9" name="グループ化 88"/>
          <p:cNvGrpSpPr/>
          <p:nvPr/>
        </p:nvGrpSpPr>
        <p:grpSpPr>
          <a:xfrm>
            <a:off x="3655521" y="685424"/>
            <a:ext cx="2643679" cy="1009978"/>
            <a:chOff x="3852871" y="557386"/>
            <a:chExt cx="2643679" cy="1009978"/>
          </a:xfrm>
        </p:grpSpPr>
        <p:pic>
          <p:nvPicPr>
            <p:cNvPr id="86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1" t="27680" r="25349" b="33545"/>
            <a:stretch/>
          </p:blipFill>
          <p:spPr bwMode="auto">
            <a:xfrm>
              <a:off x="3852871" y="557386"/>
              <a:ext cx="2643679" cy="79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7" name="直線矢印コネクタ 86"/>
            <p:cNvCxnSpPr>
              <a:cxnSpLocks/>
            </p:cNvCxnSpPr>
            <p:nvPr/>
          </p:nvCxnSpPr>
          <p:spPr>
            <a:xfrm>
              <a:off x="5088308" y="1427439"/>
              <a:ext cx="67980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テキスト ボックス 87"/>
            <p:cNvSpPr txBox="1"/>
            <p:nvPr/>
          </p:nvSpPr>
          <p:spPr>
            <a:xfrm>
              <a:off x="4868186" y="1245125"/>
              <a:ext cx="246435" cy="322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8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7" y="680028"/>
            <a:ext cx="6192114" cy="224821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20351" y="279918"/>
            <a:ext cx="610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Simulation model</a:t>
            </a:r>
            <a:endParaRPr kumimoji="1" lang="en-US" altLang="ja-JP" sz="20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5800" y="4536063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modeled only the hexagonal channel with GAFF force field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COO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groups of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are fixed at the locations of the crystal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real PCP, the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COO</a:t>
            </a:r>
            <a:r>
              <a:rPr lang="en-US" altLang="ja-JP" sz="16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groups are bound to Cu paddle wheel units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4.34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monomers per unit cell are allocated in the channel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4.34 was determined by experimental density</a:t>
            </a:r>
            <a:endParaRPr kumimoji="1"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model radical molecule CH</a:t>
            </a:r>
            <a:r>
              <a:rPr lang="en-US" altLang="ja-JP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-A-A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is prepared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82" y="959377"/>
            <a:ext cx="1493518" cy="9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6457950" y="1992858"/>
            <a:ext cx="2531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smtClean="0"/>
              <a:t>5-vinylisophthalic acid (S)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0456" y="2854100"/>
            <a:ext cx="859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Thin lines: </a:t>
            </a:r>
            <a:r>
              <a:rPr lang="en-US" altLang="ja-JP" sz="1400" b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lang="en-US" altLang="ja-JP" sz="14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monomers (channel surface)   Thick lines: </a:t>
            </a:r>
            <a:r>
              <a:rPr lang="en-US" altLang="ja-JP" sz="1400" b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</a:t>
            </a:r>
            <a:r>
              <a:rPr lang="en-US" altLang="ja-JP" sz="14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monomers   Ball &amp; Stick model: CH</a:t>
            </a:r>
            <a:r>
              <a:rPr lang="en-US" altLang="ja-JP" sz="1400" baseline="-25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r>
              <a:rPr lang="en-US" altLang="ja-JP" sz="14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-A-A</a:t>
            </a:r>
            <a:r>
              <a:rPr lang="en-US" altLang="ja-JP" sz="1400" baseline="30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rad</a:t>
            </a:r>
            <a:endParaRPr kumimoji="1" lang="ja-JP" altLang="en-US" sz="1400" baseline="30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87" y="3285176"/>
            <a:ext cx="6871795" cy="117713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891289" y="3388994"/>
            <a:ext cx="209810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Whole model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 unit cells</a:t>
            </a:r>
          </a:p>
          <a:p>
            <a:pPr>
              <a:spcAft>
                <a:spcPts val="600"/>
              </a:spcAft>
            </a:pPr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Periodically connected in the </a:t>
            </a:r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x-axis</a:t>
            </a:r>
            <a:endParaRPr kumimoji="1"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48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0350" y="279918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Assumed reaction mechanism</a:t>
            </a:r>
            <a:endParaRPr kumimoji="1" lang="en-US" altLang="ja-JP" sz="20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1755" y="655824"/>
            <a:ext cx="826225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When the radical atom approaches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the </a:t>
            </a:r>
            <a:r>
              <a:rPr lang="en-US" altLang="ja-JP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-carbon of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monomer,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radical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elongation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 occurs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The threshold distance for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elongation is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 (tentative length)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540000"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When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terminal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is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reaction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is preferred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i.e. if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can approach, always react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endParaRPr lang="en-US" altLang="ja-JP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540000"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When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terminal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is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reaction is always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At this trial simulation, not Monte Carlo approach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When monomer approaches, reaction always occurs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3514" y="4486615"/>
            <a:ext cx="1631098" cy="110217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149646">
            <a:off x="4507918" y="3896629"/>
            <a:ext cx="1624141" cy="1648228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3849716" y="5060333"/>
            <a:ext cx="160773" cy="160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8247" y="5486171"/>
            <a:ext cx="90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FF3300"/>
                </a:solidFill>
                <a:effectLst>
                  <a:glow rad="381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radical</a:t>
            </a:r>
            <a:endParaRPr kumimoji="1" lang="ja-JP" altLang="en-US">
              <a:solidFill>
                <a:srgbClr val="FF3300"/>
              </a:solidFill>
              <a:effectLst>
                <a:glow rad="381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709601" y="4772455"/>
            <a:ext cx="160773" cy="16077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04335" y="4279768"/>
            <a:ext cx="137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solidFill>
                  <a:srgbClr val="00B050"/>
                </a:solidFill>
                <a:effectLst>
                  <a:glow rad="38100">
                    <a:schemeClr val="bg1"/>
                  </a:glow>
                </a:effectLst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b</a:t>
            </a:r>
            <a:r>
              <a:rPr kumimoji="1" lang="en-US" altLang="ja-JP" smtClean="0">
                <a:solidFill>
                  <a:srgbClr val="00B050"/>
                </a:solidFill>
                <a:effectLst>
                  <a:glow rad="381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-carbon</a:t>
            </a:r>
            <a:endParaRPr kumimoji="1" lang="ja-JP" altLang="en-US">
              <a:solidFill>
                <a:srgbClr val="00B050"/>
              </a:solidFill>
              <a:effectLst>
                <a:glow rad="381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07944">
            <a:off x="4639102" y="5403335"/>
            <a:ext cx="1030794" cy="675600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>
            <a:off x="4862001" y="5550007"/>
            <a:ext cx="160773" cy="16077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07755" y="5842302"/>
            <a:ext cx="137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solidFill>
                  <a:srgbClr val="00B050"/>
                </a:solidFill>
                <a:effectLst>
                  <a:glow rad="38100">
                    <a:schemeClr val="bg1"/>
                  </a:glow>
                </a:effectLst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b</a:t>
            </a:r>
            <a:r>
              <a:rPr kumimoji="1" lang="en-US" altLang="ja-JP" smtClean="0">
                <a:solidFill>
                  <a:srgbClr val="00B050"/>
                </a:solidFill>
                <a:effectLst>
                  <a:glow rad="381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-carbon</a:t>
            </a:r>
            <a:endParaRPr kumimoji="1" lang="ja-JP" altLang="en-US">
              <a:solidFill>
                <a:srgbClr val="00B050"/>
              </a:solidFill>
              <a:effectLst>
                <a:glow rad="381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64073" y="409510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smtClean="0"/>
              <a:t>S</a:t>
            </a:r>
            <a:endParaRPr kumimoji="1" lang="ja-JP" altLang="en-US" b="1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44290" y="596704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smtClean="0"/>
              <a:t>A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158325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627780" y="840505"/>
            <a:ext cx="7910207" cy="1785123"/>
            <a:chOff x="406209" y="3156045"/>
            <a:chExt cx="7910207" cy="178512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923928" y="3212976"/>
              <a:ext cx="4051905" cy="1527245"/>
              <a:chOff x="4860032" y="2996952"/>
              <a:chExt cx="4051905" cy="1527245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5462105" y="3065480"/>
                <a:ext cx="2158160" cy="1458717"/>
                <a:chOff x="251519" y="1242814"/>
                <a:chExt cx="5185337" cy="3504808"/>
              </a:xfrm>
            </p:grpSpPr>
            <p:pic>
              <p:nvPicPr>
                <p:cNvPr id="26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15" r="8671" b="11822"/>
                <a:stretch/>
              </p:blipFill>
              <p:spPr bwMode="auto">
                <a:xfrm>
                  <a:off x="251519" y="1242814"/>
                  <a:ext cx="5185337" cy="3050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7" name="直線矢印コネクタ 26"/>
                <p:cNvCxnSpPr/>
                <p:nvPr/>
              </p:nvCxnSpPr>
              <p:spPr>
                <a:xfrm flipH="1" flipV="1">
                  <a:off x="610608" y="3227414"/>
                  <a:ext cx="507454" cy="50405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054084" y="2844500"/>
                  <a:ext cx="782620" cy="628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050" dirty="0"/>
                    <a:t>①</a:t>
                  </a:r>
                  <a:endParaRPr kumimoji="1" lang="ja-JP" altLang="en-US" sz="1050" dirty="0"/>
                </a:p>
              </p:txBody>
            </p:sp>
            <p:cxnSp>
              <p:nvCxnSpPr>
                <p:cNvPr id="29" name="直線矢印コネクタ 28"/>
                <p:cNvCxnSpPr/>
                <p:nvPr/>
              </p:nvCxnSpPr>
              <p:spPr>
                <a:xfrm flipV="1">
                  <a:off x="1187624" y="3049663"/>
                  <a:ext cx="577067" cy="68180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271464" y="3363534"/>
                  <a:ext cx="782620" cy="628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050" dirty="0" smtClean="0"/>
                    <a:t>②</a:t>
                  </a:r>
                  <a:endParaRPr kumimoji="1" lang="ja-JP" altLang="en-US" sz="1050" dirty="0"/>
                </a:p>
              </p:txBody>
            </p:sp>
            <p:cxnSp>
              <p:nvCxnSpPr>
                <p:cNvPr id="31" name="直線矢印コネクタ 30"/>
                <p:cNvCxnSpPr/>
                <p:nvPr/>
              </p:nvCxnSpPr>
              <p:spPr>
                <a:xfrm flipH="1">
                  <a:off x="1327478" y="3731470"/>
                  <a:ext cx="1156290" cy="5757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1309530" y="3673331"/>
                  <a:ext cx="782620" cy="628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050" dirty="0" smtClean="0"/>
                    <a:t>③</a:t>
                  </a:r>
                  <a:endParaRPr kumimoji="1" lang="ja-JP" altLang="en-US" sz="1050" dirty="0"/>
                </a:p>
              </p:txBody>
            </p:sp>
            <p:cxnSp>
              <p:nvCxnSpPr>
                <p:cNvPr id="33" name="直線矢印コネクタ 32"/>
                <p:cNvCxnSpPr/>
                <p:nvPr/>
              </p:nvCxnSpPr>
              <p:spPr>
                <a:xfrm flipH="1" flipV="1">
                  <a:off x="3779912" y="2097024"/>
                  <a:ext cx="144000" cy="1548000"/>
                </a:xfrm>
                <a:prstGeom prst="straightConnector1">
                  <a:avLst/>
                </a:prstGeom>
                <a:ln>
                  <a:solidFill>
                    <a:srgbClr val="1818FC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3594076" y="2163926"/>
                  <a:ext cx="782620" cy="628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050" dirty="0" smtClean="0"/>
                    <a:t>④</a:t>
                  </a:r>
                  <a:endParaRPr kumimoji="1" lang="ja-JP" altLang="en-US" sz="1050" dirty="0"/>
                </a:p>
              </p:txBody>
            </p:sp>
            <p:cxnSp>
              <p:nvCxnSpPr>
                <p:cNvPr id="35" name="直線矢印コネクタ 34"/>
                <p:cNvCxnSpPr/>
                <p:nvPr/>
              </p:nvCxnSpPr>
              <p:spPr>
                <a:xfrm flipH="1" flipV="1">
                  <a:off x="3201767" y="1844824"/>
                  <a:ext cx="590709" cy="1863836"/>
                </a:xfrm>
                <a:prstGeom prst="straightConnector1">
                  <a:avLst/>
                </a:prstGeom>
                <a:ln>
                  <a:solidFill>
                    <a:srgbClr val="1818FC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3039642" y="3217781"/>
                  <a:ext cx="782620" cy="628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050" dirty="0" smtClean="0"/>
                    <a:t>⑤</a:t>
                  </a:r>
                  <a:endParaRPr kumimoji="1" lang="ja-JP" altLang="en-US" sz="1050" dirty="0"/>
                </a:p>
              </p:txBody>
            </p:sp>
            <p:cxnSp>
              <p:nvCxnSpPr>
                <p:cNvPr id="37" name="直線矢印コネクタ 36"/>
                <p:cNvCxnSpPr/>
                <p:nvPr/>
              </p:nvCxnSpPr>
              <p:spPr>
                <a:xfrm flipV="1">
                  <a:off x="3985386" y="1772816"/>
                  <a:ext cx="514606" cy="1872208"/>
                </a:xfrm>
                <a:prstGeom prst="straightConnector1">
                  <a:avLst/>
                </a:prstGeom>
                <a:ln>
                  <a:solidFill>
                    <a:srgbClr val="1818FC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矢印コネクタ 37"/>
                <p:cNvCxnSpPr/>
                <p:nvPr/>
              </p:nvCxnSpPr>
              <p:spPr>
                <a:xfrm flipV="1">
                  <a:off x="3985386" y="2060848"/>
                  <a:ext cx="1018662" cy="1584176"/>
                </a:xfrm>
                <a:prstGeom prst="straightConnector1">
                  <a:avLst/>
                </a:prstGeom>
                <a:ln>
                  <a:solidFill>
                    <a:srgbClr val="1818FC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180238" y="1962592"/>
                  <a:ext cx="782620" cy="628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050" dirty="0" smtClean="0"/>
                    <a:t>⑥</a:t>
                  </a:r>
                  <a:endParaRPr kumimoji="1" lang="ja-JP" altLang="en-US" sz="1050" dirty="0"/>
                </a:p>
              </p:txBody>
            </p:sp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2189992" y="4137547"/>
                  <a:ext cx="767214" cy="6100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050" dirty="0"/>
                    <a:t>⑧</a:t>
                  </a:r>
                  <a:endParaRPr kumimoji="1" lang="ja-JP" altLang="en-US" sz="1050" dirty="0"/>
                </a:p>
              </p:txBody>
            </p:sp>
          </p:grpSp>
          <p:grpSp>
            <p:nvGrpSpPr>
              <p:cNvPr id="15" name="グループ化 14"/>
              <p:cNvGrpSpPr/>
              <p:nvPr/>
            </p:nvGrpSpPr>
            <p:grpSpPr>
              <a:xfrm>
                <a:off x="8244408" y="4175502"/>
                <a:ext cx="667529" cy="261610"/>
                <a:chOff x="4578506" y="5110459"/>
                <a:chExt cx="2176969" cy="853171"/>
              </a:xfrm>
            </p:grpSpPr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4578506" y="5110459"/>
                  <a:ext cx="821808" cy="8531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1100" dirty="0" smtClean="0"/>
                    <a:t>a</a:t>
                  </a:r>
                  <a:endParaRPr kumimoji="1" lang="ja-JP" altLang="en-US" sz="1100" dirty="0"/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6183497" y="5155686"/>
                  <a:ext cx="571978" cy="5790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100" dirty="0" smtClean="0"/>
                    <a:t>b</a:t>
                  </a:r>
                  <a:endParaRPr kumimoji="1" lang="ja-JP" altLang="en-US" sz="1100" dirty="0"/>
                </a:p>
              </p:txBody>
            </p:sp>
            <p:cxnSp>
              <p:nvCxnSpPr>
                <p:cNvPr id="24" name="直線矢印コネクタ 23"/>
                <p:cNvCxnSpPr/>
                <p:nvPr/>
              </p:nvCxnSpPr>
              <p:spPr>
                <a:xfrm flipH="1" flipV="1">
                  <a:off x="5058459" y="5121756"/>
                  <a:ext cx="756797" cy="3234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矢印コネクタ 24"/>
                <p:cNvCxnSpPr/>
                <p:nvPr/>
              </p:nvCxnSpPr>
              <p:spPr>
                <a:xfrm flipV="1">
                  <a:off x="5815256" y="5121757"/>
                  <a:ext cx="756713" cy="3234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332" t="3728" r="19778" b="8266"/>
              <a:stretch/>
            </p:blipFill>
            <p:spPr bwMode="auto">
              <a:xfrm>
                <a:off x="8100392" y="2996952"/>
                <a:ext cx="651702" cy="1103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" name="グループ化 16"/>
              <p:cNvGrpSpPr/>
              <p:nvPr/>
            </p:nvGrpSpPr>
            <p:grpSpPr>
              <a:xfrm>
                <a:off x="4860032" y="4005064"/>
                <a:ext cx="519506" cy="470165"/>
                <a:chOff x="4121904" y="4637806"/>
                <a:chExt cx="1694230" cy="1533317"/>
              </a:xfrm>
            </p:grpSpPr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4970079" y="5317952"/>
                  <a:ext cx="795669" cy="8531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100" dirty="0"/>
                    <a:t>c</a:t>
                  </a:r>
                  <a:endParaRPr kumimoji="1" lang="ja-JP" altLang="en-US" sz="1100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121904" y="4637806"/>
                  <a:ext cx="821805" cy="8531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1100" dirty="0" smtClean="0"/>
                    <a:t>a</a:t>
                  </a:r>
                  <a:endParaRPr kumimoji="1" lang="ja-JP" altLang="en-US" sz="1100" dirty="0"/>
                </a:p>
              </p:txBody>
            </p:sp>
            <p:cxnSp>
              <p:nvCxnSpPr>
                <p:cNvPr id="20" name="直線矢印コネクタ 19"/>
                <p:cNvCxnSpPr/>
                <p:nvPr/>
              </p:nvCxnSpPr>
              <p:spPr>
                <a:xfrm flipH="1" flipV="1">
                  <a:off x="4876899" y="5445222"/>
                  <a:ext cx="939235" cy="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矢印コネクタ 20"/>
                <p:cNvCxnSpPr/>
                <p:nvPr/>
              </p:nvCxnSpPr>
              <p:spPr>
                <a:xfrm flipV="1">
                  <a:off x="4876795" y="4786473"/>
                  <a:ext cx="0" cy="65875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テキスト ボックス 6"/>
            <p:cNvSpPr txBox="1"/>
            <p:nvPr/>
          </p:nvSpPr>
          <p:spPr>
            <a:xfrm>
              <a:off x="2494410" y="3698448"/>
              <a:ext cx="15842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smtClean="0"/>
                <a:t>Location of </a:t>
              </a:r>
              <a:br>
                <a:rPr lang="en-US" altLang="ja-JP" sz="1400" smtClean="0"/>
              </a:br>
              <a:r>
                <a:rPr lang="en-US" altLang="ja-JP" sz="1400" smtClean="0"/>
                <a:t>two </a:t>
              </a:r>
              <a:r>
                <a:rPr lang="en-US" altLang="ja-JP" sz="1400" b="1" smtClean="0"/>
                <a:t>S</a:t>
              </a:r>
              <a:r>
                <a:rPr lang="en-US" altLang="ja-JP" sz="1400" smtClean="0"/>
                <a:t> monomers</a:t>
              </a:r>
              <a:r>
                <a:rPr lang="ja-JP" altLang="en-US" sz="1400" smtClean="0"/>
                <a:t> </a:t>
              </a:r>
              <a:r>
                <a:rPr lang="en-US" altLang="ja-JP" sz="1400" smtClean="0"/>
                <a:t>(</a:t>
              </a:r>
              <a:r>
                <a:rPr lang="ja-JP" altLang="en-US" sz="1400" smtClean="0"/>
                <a:t>①</a:t>
              </a:r>
              <a:r>
                <a:rPr lang="en-US" altLang="ja-JP" sz="1400" smtClean="0"/>
                <a:t>~</a:t>
              </a:r>
              <a:r>
                <a:rPr lang="ja-JP" altLang="en-US" sz="1400" smtClean="0"/>
                <a:t>⑧</a:t>
              </a:r>
              <a:r>
                <a:rPr lang="en-US" altLang="ja-JP" sz="1400"/>
                <a:t> </a:t>
              </a:r>
              <a:r>
                <a:rPr lang="en-US" altLang="ja-JP" sz="1400" smtClean="0"/>
                <a:t>in right fig.)</a:t>
              </a:r>
              <a:endParaRPr kumimoji="1" lang="ja-JP" altLang="en-US" sz="1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134401" y="38610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×</a:t>
              </a:r>
              <a:endParaRPr kumimoji="1" lang="ja-JP" altLang="en-US" dirty="0"/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406209" y="3156045"/>
              <a:ext cx="1754604" cy="1785123"/>
              <a:chOff x="611560" y="3156045"/>
              <a:chExt cx="1754604" cy="1785123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887653" y="3463840"/>
                <a:ext cx="121860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-S-S-</a:t>
                </a:r>
              </a:p>
              <a:p>
                <a:r>
                  <a:rPr lang="en-US" altLang="ja-JP" dirty="0" smtClean="0"/>
                  <a:t>-S-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altLang="ja-JP" dirty="0" smtClean="0"/>
                  <a:t>-S-</a:t>
                </a:r>
              </a:p>
              <a:p>
                <a:r>
                  <a:rPr kumimoji="1" lang="en-US" altLang="ja-JP" dirty="0" smtClean="0"/>
                  <a:t>-S-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A-A</a:t>
                </a:r>
                <a:r>
                  <a:rPr kumimoji="1" lang="en-US" altLang="ja-JP" dirty="0" smtClean="0"/>
                  <a:t>-S-</a:t>
                </a:r>
              </a:p>
              <a:p>
                <a:r>
                  <a:rPr lang="en-US" altLang="ja-JP" dirty="0" smtClean="0"/>
                  <a:t>-S-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A-A-A</a:t>
                </a:r>
                <a:r>
                  <a:rPr lang="en-US" altLang="ja-JP" dirty="0" smtClean="0"/>
                  <a:t>-S-</a:t>
                </a:r>
              </a:p>
              <a:p>
                <a:r>
                  <a:rPr kumimoji="1" lang="en-US" altLang="ja-JP" dirty="0" smtClean="0"/>
                  <a:t>…</a:t>
                </a:r>
                <a:endParaRPr kumimoji="1" lang="ja-JP" altLang="en-US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789963" y="3177531"/>
                <a:ext cx="1576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smtClean="0"/>
                  <a:t>Patter of sequence</a:t>
                </a:r>
                <a:endParaRPr kumimoji="1" lang="en-US" altLang="ja-JP" sz="1400" b="1" dirty="0" smtClean="0"/>
              </a:p>
            </p:txBody>
          </p:sp>
          <p:sp>
            <p:nvSpPr>
              <p:cNvPr id="13" name="大かっこ 12"/>
              <p:cNvSpPr/>
              <p:nvPr/>
            </p:nvSpPr>
            <p:spPr>
              <a:xfrm>
                <a:off x="611560" y="3156045"/>
                <a:ext cx="1717519" cy="1713115"/>
              </a:xfrm>
              <a:prstGeom prst="bracketPair">
                <a:avLst>
                  <a:gd name="adj" fmla="val 859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大かっこ 9"/>
            <p:cNvSpPr/>
            <p:nvPr/>
          </p:nvSpPr>
          <p:spPr>
            <a:xfrm>
              <a:off x="2494441" y="3284984"/>
              <a:ext cx="5821975" cy="1455238"/>
            </a:xfrm>
            <a:prstGeom prst="bracketPair">
              <a:avLst>
                <a:gd name="adj" fmla="val 859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143042" y="279918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Location between S</a:t>
            </a:r>
            <a:endParaRPr kumimoji="1" lang="en-US" altLang="ja-JP" sz="20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95803" y="3175270"/>
            <a:ext cx="83723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Elongation simulation procedure</a:t>
            </a:r>
          </a:p>
          <a:p>
            <a:pPr>
              <a:spcAft>
                <a:spcPts val="600"/>
              </a:spcAft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 Optimize the MD simulation model.</a:t>
            </a:r>
            <a:endParaRPr kumimoji="1" lang="en-US" altLang="ja-JP" sz="2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 Execute </a:t>
            </a:r>
            <a:r>
              <a:rPr kumimoji="1"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 simulation at 343 K for 10 ns.</a:t>
            </a:r>
          </a:p>
          <a:p>
            <a:pPr>
              <a:spcAft>
                <a:spcPts val="600"/>
              </a:spcAft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 When the radical approached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</a:t>
            </a:r>
            <a:r>
              <a:rPr lang="en-US" altLang="ja-JP" sz="200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-carbon (distance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Å)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during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MD trajectory, react with the monomer</a:t>
            </a:r>
            <a:b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A</a:t>
            </a:r>
            <a:r>
              <a:rPr lang="en-US" altLang="ja-JP" sz="20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prefer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S</a:t>
            </a:r>
            <a:r>
              <a:rPr lang="en-US" altLang="ja-JP" sz="20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always react with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4. If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monomer approach did not occur, execute higher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temperature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(400 K, 500 K, 700K,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...).</a:t>
            </a:r>
          </a:p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5. Create a new bond between radical and vinyl group and go back to 1.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6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0350" y="279918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Initial elongation</a:t>
            </a:r>
            <a:r>
              <a:rPr kumimoji="1" lang="ja-JP" altLang="en-US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CH</a:t>
            </a:r>
            <a:r>
              <a:rPr lang="en-US" altLang="ja-JP" sz="1600" baseline="-25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-A-A</a:t>
            </a:r>
            <a:r>
              <a:rPr lang="en-US" altLang="ja-JP" sz="1600" baseline="30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S </a:t>
            </a: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</a:t>
            </a:r>
            <a:r>
              <a:rPr lang="en-US" altLang="ja-JP" sz="1600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-A-A-S</a:t>
            </a:r>
            <a:r>
              <a:rPr lang="en-US" altLang="ja-JP" sz="16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 </a:t>
            </a:r>
            <a:r>
              <a:rPr kumimoji="1"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6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351" y="725520"/>
            <a:ext cx="85250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can approach to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vinyl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group of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during MD simulation at 343 K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According to the rule (A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prefer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), 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terminal A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react with the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(below fig.) optimized structure of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</a:t>
            </a:r>
            <a:r>
              <a:rPr lang="en-US" altLang="ja-JP" baseline="-25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-A-A-S</a:t>
            </a:r>
            <a:r>
              <a:rPr lang="en-US" altLang="ja-JP" baseline="30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 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after elongation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12" y="2498854"/>
            <a:ext cx="5563376" cy="305795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40693" y="5556806"/>
            <a:ext cx="6462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Ball &amp; stick: radical polymer</a:t>
            </a:r>
          </a:p>
          <a:p>
            <a:pPr algn="ctr"/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Thin lines: </a:t>
            </a:r>
            <a:r>
              <a:rPr lang="en-US" altLang="ja-JP" sz="16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monomers</a:t>
            </a:r>
          </a:p>
          <a:p>
            <a:pPr algn="ctr"/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Thick lines: </a:t>
            </a:r>
            <a:r>
              <a:rPr lang="en-US" altLang="ja-JP" sz="16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monomers</a:t>
            </a:r>
          </a:p>
          <a:p>
            <a:pPr algn="ctr"/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Orange atom: radical atom in S</a:t>
            </a:r>
            <a:r>
              <a:rPr lang="en-US" altLang="ja-JP" sz="16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</a:p>
        </p:txBody>
      </p:sp>
    </p:spTree>
    <p:extLst>
      <p:ext uri="{BB962C8B-B14F-4D97-AF65-F5344CB8AC3E}">
        <p14:creationId xmlns:p14="http://schemas.microsoft.com/office/powerpoint/2010/main" val="194792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0350" y="279918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2nd elongation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CH</a:t>
            </a:r>
            <a:r>
              <a:rPr lang="en-US" altLang="ja-JP" sz="2000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-A-A-S</a:t>
            </a:r>
            <a:r>
              <a:rPr lang="en-US" altLang="ja-JP" sz="20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</a:t>
            </a:r>
            <a:r>
              <a:rPr lang="en-US" altLang="ja-JP" sz="2000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-A-A-S-A</a:t>
            </a:r>
            <a:r>
              <a:rPr lang="en-US" altLang="ja-JP" sz="20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 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ja-JP" altLang="en-US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en-US" altLang="ja-JP" sz="20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814" y="691076"/>
            <a:ext cx="82622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Execute MD simulation at 343 K 10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ns, no access of monomer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</a:t>
            </a:r>
            <a:r>
              <a:rPr lang="en-US" altLang="ja-JP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-A-A part of radical polymer inhibits access of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to radical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 simulations at 400 K and 500 K failed to find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access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At 700 K, after conformational change of the radical polymer, monomer A can approach to the radical</a:t>
            </a:r>
          </a:p>
          <a:p>
            <a:pPr defTabSz="540000">
              <a:spcAft>
                <a:spcPts val="1200"/>
              </a:spcAf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below right fig.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Structure immediately before elongation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98" y="3439669"/>
            <a:ext cx="5048568" cy="23439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1" y="3898230"/>
            <a:ext cx="2964935" cy="1629699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1251094" y="4611658"/>
            <a:ext cx="635267" cy="490888"/>
          </a:xfrm>
          <a:prstGeom prst="ellipse">
            <a:avLst/>
          </a:prstGeom>
          <a:noFill/>
          <a:ln w="19050">
            <a:solidFill>
              <a:srgbClr val="FF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78467" y="5786856"/>
            <a:ext cx="574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Need radical polymer conformational change for </a:t>
            </a:r>
            <a:r>
              <a:rPr lang="en-US" altLang="ja-JP" b="1" smtClean="0"/>
              <a:t>A</a:t>
            </a:r>
            <a:r>
              <a:rPr lang="en-US" altLang="ja-JP" smtClean="0"/>
              <a:t> access</a:t>
            </a:r>
            <a:endParaRPr kumimoji="1" lang="ja-JP" altLang="en-US" b="1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5103" y="5460481"/>
            <a:ext cx="25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Red circle part inhibits access of </a:t>
            </a:r>
            <a:r>
              <a:rPr lang="en-US" altLang="ja-JP" b="1" smtClean="0"/>
              <a:t>A</a:t>
            </a:r>
            <a:r>
              <a:rPr lang="en-US" altLang="ja-JP" smtClean="0"/>
              <a:t> to radical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29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0350" y="279918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3rd elongation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CH</a:t>
            </a:r>
            <a:r>
              <a:rPr lang="en-US" altLang="ja-JP" sz="2000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-A-A-S-A</a:t>
            </a:r>
            <a:r>
              <a:rPr lang="en-US" altLang="ja-JP" sz="20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</a:t>
            </a:r>
            <a:r>
              <a:rPr lang="en-US" altLang="ja-JP" sz="2000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-A-A-S-A-A</a:t>
            </a:r>
            <a:r>
              <a:rPr lang="en-US" altLang="ja-JP" sz="20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 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ja-JP" altLang="en-US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en-US" altLang="ja-JP" sz="20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5799" y="796993"/>
            <a:ext cx="82622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Execute MD simulation at 343 K for 10 ns</a:t>
            </a:r>
          </a:p>
          <a:p>
            <a:pPr defTabSz="540000"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M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can easily approach to the radical</a:t>
            </a:r>
          </a:p>
          <a:p>
            <a:pPr defTabSz="540000"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(below Fig.) Structure immediately before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elongation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08" y="2093281"/>
            <a:ext cx="4010585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0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0350" y="279918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4th elongation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CH</a:t>
            </a:r>
            <a:r>
              <a:rPr lang="en-US" altLang="ja-JP" sz="2000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-A-A-S-A-A</a:t>
            </a:r>
            <a:r>
              <a:rPr lang="en-US" altLang="ja-JP" sz="20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S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</a:t>
            </a:r>
            <a:r>
              <a:rPr lang="en-US" altLang="ja-JP" sz="2000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-A-A-S-A-A-S</a:t>
            </a:r>
            <a:r>
              <a:rPr lang="en-US" altLang="ja-JP" sz="20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 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ja-JP" altLang="en-US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en-US" altLang="ja-JP" sz="20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351" y="796993"/>
            <a:ext cx="8627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can approach to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easily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However, since the radical may find partner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by the conformational change of radical polymer, I executed 500 K MD for 10 ns</a:t>
            </a:r>
          </a:p>
          <a:p>
            <a:pPr defTabSz="540000"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terminal -S-A-A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could approach to adjacent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(slide 5 location 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defTabSz="540000">
              <a:spcAft>
                <a:spcPts val="1200"/>
              </a:spcAf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below fig.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Structure immediately before elongation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30" name="Picture 6" descr="C:\Users\TAKAYA~1\AppData\Local\Temp\enhtmlclip\Image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98" y="2823305"/>
            <a:ext cx="27908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KAYA~1\AppData\Local\Temp\enhtmlclip\Image(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15" y="3125773"/>
            <a:ext cx="424815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954594" y="5623067"/>
            <a:ext cx="686302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540000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Elongation partner (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or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depends on the below balance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If the reaction barrier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is low, react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If the conformational change occurs fast, react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73994692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4DA3ACEA-3B49-4F2D-A6AC-C3AF3B8E9C4E}" vid="{0D743FD1-B6FE-4A2C-AC16-FD809AD7280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7487</TotalTime>
  <Words>695</Words>
  <Application>Microsoft Office PowerPoint</Application>
  <PresentationFormat>画面に合わせる (4:3)</PresentationFormat>
  <Paragraphs>145</Paragraphs>
  <Slides>16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8" baseType="lpstr">
      <vt:lpstr>Arial Unicode MS</vt:lpstr>
      <vt:lpstr>ＭＳ Ｐゴシック</vt:lpstr>
      <vt:lpstr>メイリオ</vt:lpstr>
      <vt:lpstr>小塚ゴシック Pro M</vt:lpstr>
      <vt:lpstr>Arial</vt:lpstr>
      <vt:lpstr>Calibri</vt:lpstr>
      <vt:lpstr>Calibri Light</vt:lpstr>
      <vt:lpstr>Symbol</vt:lpstr>
      <vt:lpstr>Tahoma</vt:lpstr>
      <vt:lpstr>Times New Roman</vt:lpstr>
      <vt:lpstr>テーマ1</vt:lpstr>
      <vt:lpstr>CS ChemDraw Drawing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Masayoshi Takayanagi</dc:creator>
  <cp:lastModifiedBy>Masayoshi Takayanagi</cp:lastModifiedBy>
  <cp:revision>210</cp:revision>
  <cp:lastPrinted>2015-10-05T05:11:39Z</cp:lastPrinted>
  <dcterms:created xsi:type="dcterms:W3CDTF">2014-12-25T15:14:06Z</dcterms:created>
  <dcterms:modified xsi:type="dcterms:W3CDTF">2015-10-05T05:40:55Z</dcterms:modified>
</cp:coreProperties>
</file>