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9" r:id="rId2"/>
    <p:sldId id="270" r:id="rId3"/>
    <p:sldId id="272" r:id="rId4"/>
    <p:sldId id="260" r:id="rId5"/>
    <p:sldId id="262" r:id="rId6"/>
    <p:sldId id="264" r:id="rId7"/>
    <p:sldId id="261" r:id="rId8"/>
    <p:sldId id="265" r:id="rId9"/>
    <p:sldId id="263" r:id="rId10"/>
    <p:sldId id="267" r:id="rId11"/>
    <p:sldId id="273" r:id="rId12"/>
    <p:sldId id="274" r:id="rId13"/>
    <p:sldId id="266" r:id="rId14"/>
  </p:sldIdLst>
  <p:sldSz cx="9144000" cy="6858000" type="screen4x3"/>
  <p:notesSz cx="6823075" cy="99710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40"/>
    <a:srgbClr val="0000FF"/>
    <a:srgbClr val="FF0000"/>
    <a:srgbClr val="11893F"/>
    <a:srgbClr val="00B050"/>
    <a:srgbClr val="000000"/>
    <a:srgbClr val="00FF0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1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666" cy="500286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64831" y="0"/>
            <a:ext cx="2956666" cy="500286"/>
          </a:xfrm>
          <a:prstGeom prst="rect">
            <a:avLst/>
          </a:prstGeom>
        </p:spPr>
        <p:txBody>
          <a:bodyPr vert="horz" lIns="91733" tIns="45866" rIns="91733" bIns="45866" rtlCol="0"/>
          <a:lstStyle>
            <a:lvl1pPr algn="r">
              <a:defRPr sz="1200"/>
            </a:lvl1pPr>
          </a:lstStyle>
          <a:p>
            <a:fld id="{ACBEF95E-46BF-4B3F-A2E3-085E422759AA}" type="datetimeFigureOut">
              <a:rPr kumimoji="1" lang="ja-JP" altLang="en-US" smtClean="0"/>
              <a:t>2015/4/20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9988" y="1247775"/>
            <a:ext cx="4483100" cy="3363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33" tIns="45866" rIns="91733" bIns="4586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2308" y="4798586"/>
            <a:ext cx="5458460" cy="3926116"/>
          </a:xfrm>
          <a:prstGeom prst="rect">
            <a:avLst/>
          </a:prstGeom>
        </p:spPr>
        <p:txBody>
          <a:bodyPr vert="horz" lIns="91733" tIns="45866" rIns="91733" bIns="4586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70803"/>
            <a:ext cx="2956666" cy="500285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64831" y="9470803"/>
            <a:ext cx="2956666" cy="500285"/>
          </a:xfrm>
          <a:prstGeom prst="rect">
            <a:avLst/>
          </a:prstGeom>
        </p:spPr>
        <p:txBody>
          <a:bodyPr vert="horz" lIns="91733" tIns="45866" rIns="91733" bIns="45866" rtlCol="0" anchor="b"/>
          <a:lstStyle>
            <a:lvl1pPr algn="r">
              <a:defRPr sz="1200"/>
            </a:lvl1pPr>
          </a:lstStyle>
          <a:p>
            <a:fld id="{78CF5856-6346-4856-A3AE-67B9541145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66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07100-CD9E-4F2A-9E96-5B333F18453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9079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330E7-DAE5-47C2-B75D-BE806FD9586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529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5856-6346-4856-A3AE-67B95411451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205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88D05-BB01-4540-805C-242C8495511B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120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3269-05D2-4B75-ADE2-095743854EC6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363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17D0C-34F9-46AA-9550-FEEA21ABB385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986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9B91-0F18-405E-A787-324C5FADA019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0303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BD80-65D5-41B3-A461-F220B43D49CE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549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9EDAF-4190-483B-AB45-43964C83F904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68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EDF5-2B43-43EC-ABE4-FA94F8CC9053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470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A82F9-BB9B-49D2-861B-4C588235E5FA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9330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9D4CC-5797-4186-84E7-556A1C6C7C6C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9212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E75E3-70A0-4F8F-A922-0A796C492B57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38449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dirty="0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A3C9E-D05A-4DE9-B438-DCE40E64E96A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838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643B-3C56-4E7C-9B9E-E9919C307C7A}" type="datetime1">
              <a:rPr kumimoji="1" lang="ja-JP" altLang="en-US" smtClean="0"/>
              <a:t>2015/4/20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07C57-C0A3-495E-A9A6-D8F107C6B420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63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5046434"/>
            <a:ext cx="6858000" cy="1572851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Masayoshi Takayanagi</a:t>
            </a:r>
          </a:p>
          <a:p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Graduate School of Information Science,</a:t>
            </a:r>
            <a:b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en-US" altLang="ja-JP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Nagoya University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21690" y="878261"/>
            <a:ext cx="83006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altLang="ja-JP" sz="400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MC/MD implementation with </a:t>
            </a:r>
            <a:r>
              <a:rPr lang="en-US" altLang="ja-JP" sz="400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/>
            </a:r>
            <a:br>
              <a:rPr lang="en-US" altLang="ja-JP" sz="400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</a:br>
            <a:r>
              <a:rPr lang="en-US" altLang="ja-JP" sz="400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MC </a:t>
            </a:r>
            <a:r>
              <a:rPr lang="en-US" altLang="ja-JP" sz="400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step of translation and swap molecules for analyzing binary guest mixture in PCP </a:t>
            </a:r>
            <a:r>
              <a:rPr lang="en-US" altLang="ja-JP" sz="4000" smtClean="0">
                <a:latin typeface="小塚ゴシック Pro B" panose="020B0800000000000000" pitchFamily="34" charset="-128"/>
                <a:ea typeface="小塚ゴシック Pro B" panose="020B0800000000000000" pitchFamily="34" charset="-128"/>
              </a:rPr>
              <a:t>channels</a:t>
            </a:r>
          </a:p>
          <a:p>
            <a:pPr algn="ctr">
              <a:spcAft>
                <a:spcPts val="2400"/>
              </a:spcAft>
            </a:pPr>
            <a:r>
              <a:rPr lang="en-US" altLang="ja-JP" sz="24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PCP</a:t>
            </a:r>
            <a:r>
              <a:rPr lang="ja-JP" altLang="en-US" sz="24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細孔内における異種ゲスト分子混合状態解析のための</a:t>
            </a:r>
            <a:r>
              <a:rPr lang="en-US" altLang="ja-JP" sz="24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/>
            </a:r>
            <a:br>
              <a:rPr lang="en-US" altLang="ja-JP" sz="24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</a:br>
            <a:r>
              <a:rPr lang="ja-JP" altLang="en-US" sz="24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並進・交換</a:t>
            </a:r>
            <a:r>
              <a:rPr lang="en-US" altLang="ja-JP" sz="24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MC</a:t>
            </a:r>
            <a:r>
              <a:rPr lang="ja-JP" altLang="en-US" sz="24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操作の</a:t>
            </a:r>
            <a:r>
              <a:rPr lang="en-US" altLang="ja-JP" sz="24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MC/MD</a:t>
            </a:r>
            <a:r>
              <a:rPr lang="ja-JP" altLang="en-US" sz="24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実装</a:t>
            </a:r>
            <a:endParaRPr lang="en-US" altLang="ja-JP" sz="2400" smtClean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05522" y="79899"/>
            <a:ext cx="807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2015, April </a:t>
            </a:r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17</a:t>
            </a:r>
            <a:endParaRPr kumimoji="1" lang="ja-JP" altLang="en-US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4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224285" y="140777"/>
            <a:ext cx="6978769" cy="671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</a:t>
            </a:r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961 Ep = -11096.1332  Er = -11111.5104  dE =    15.3772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962 Ep = -11312.0346  Er = -11307.9119  dE =    -4.1227  Odds = 1.0000000000 </a:t>
            </a:r>
            <a:r>
              <a:rPr lang="ja-JP" altLang="en-US" sz="105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Accept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963 Ep = -11315.6136  Er = -11325.7333  dE =    10.1197  Odds = 0.0000000425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964 Ep =  1462.4285 </a:t>
            </a:r>
            <a:r>
              <a:rPr lang="ja-JP" altLang="en-US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Er = -11351.1029  dE = 12813.5314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965 Ep = </a:t>
            </a:r>
            <a:r>
              <a:rPr lang="ja-JP" altLang="en-US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-8798.7977   </a:t>
            </a:r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Er = -11240.9243  dE =  2442.1266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966 Ep = -10880.0833  Er = -11375.1385  dE =   495.0552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967 Ep = -11322.8849  Er = -11350.7286  dE =    27.8437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968 Ep = -11307.9950  Er = -11320.4554  dE =    12.4604  Odds = 0.0000000008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969 Ep = -11339.6715  Er = -11346.3208  dE =     6.6493  Odds = 0.0000143252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970 Ep = -11391.4328  Er = -11375.5883  dE =   -15.8445  Odds = 1.0000000000 </a:t>
            </a:r>
            <a:r>
              <a:rPr lang="ja-JP" altLang="en-US" sz="105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Accept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971 Ep = -11242.6517  Er = -11265.9095  dE =    23.2578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972 Ep = -11281.3274  Er = -11285.1101  dE =     3.7827  Odds = 0.0017553680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973 Ep = -11328.2912  Er = -11341.9693  dE =    13.6781  Odds = 0.0000000001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974 Ep = -5434.2867 </a:t>
            </a:r>
            <a:r>
              <a:rPr lang="ja-JP" altLang="en-US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Er = -11342.9935  dE =  5908.7068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975 Ep = -11267.0039  Er = -11278.7052  dE =    11.7013  Odds = 0.0000000030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976 Ep = -11349.4653  Er = -11335.4864  dE =   -13.9789  Odds = 1.0000000000 </a:t>
            </a:r>
            <a:r>
              <a:rPr lang="ja-JP" altLang="en-US" sz="105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Accept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977 Ep = -11219.2068  Er = -11237.5745  dE =    18.3677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978 Ep = -11230.3786  Er = -11255.1962  dE =    24.8176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979 Ep = -11187.3033  Er = -11193.3746  dE =     6.0713  Odds = 0.0000377713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980 Ep = -11237.2843  Er = -11256.9728  dE =    19.6885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981 Ep = -11368.6936  Er = -11381.7014  dE =    13.0078  Odds = 0.0000000003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982 Ep = -10806.2654  Er = -11290.0253  dE =   483.7599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983 Ep = -10334.4033  Er = -11341.6607  dE =  1007.2574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984 Ep = -9245.4223 </a:t>
            </a:r>
            <a:r>
              <a:rPr lang="ja-JP" altLang="en-US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Er = -11287.7031  dE =  2042.2808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985 Ep = -11319.9395  Er = -11326.2282  dE =     6.2887  Odds = 0.0000262295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986 Ep = -11298.7221  Er = -11314.9891  dE =    16.2670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987 Ep = -11283.4058  Er = -11279.2552  dE =    -4.1506  Odds = 1.0000000000 </a:t>
            </a:r>
            <a:r>
              <a:rPr lang="ja-JP" altLang="en-US" sz="105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Accept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988 Ep = -11269.5415  Er = -11280.5940  dE =    11.0525  Odds = 0.0000000089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989 Ep = -11242.5491  Er = -11241.5835  dE =    -0.9656  Odds = 1.0000000000 </a:t>
            </a:r>
            <a:r>
              <a:rPr lang="ja-JP" altLang="en-US" sz="105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Accept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990 Ep = -11243.1283  Er = -11255.9110  dE =    12.7827  Odds = 0.0000000005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991 Ep = -11285.8650  Er = -11298.8219  dE =    12.9569  Odds = 0.0000000004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992 Ep = -11257.9527  Er = -11266.0032  dE =     8.0505  Odds = 0.0000013657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993 Ep = -11235.8249  Er = -11239.3626  dE =     3.5377  Odds = 0.0026475639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994 Ep = -11337.9988  Er = -11335.5777  dE =    -2.4211  Odds = 1.0000000000 </a:t>
            </a:r>
            <a:r>
              <a:rPr lang="ja-JP" altLang="en-US" sz="105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Accept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995 Ep = </a:t>
            </a:r>
            <a:r>
              <a:rPr lang="ja-JP" altLang="en-US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-8849.9022   </a:t>
            </a:r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Er = -11352.0952  dE =  2502.1930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996 Ep = 12976.4709 </a:t>
            </a:r>
            <a:r>
              <a:rPr lang="ja-JP" altLang="en-US" sz="105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Er = -11365.5130  dE = 24341.9839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997 Ep = -11206.1105  Er = -11225.8991  dE =    19.7886  Odds = 0.0000000000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998 Ep = -11304.8439  Er = -11300.9981  dE =    -3.8458  Odds = 1.0000000000 </a:t>
            </a:r>
            <a:r>
              <a:rPr lang="ja-JP" altLang="en-US" sz="105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Accept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 999 Ep = -11248.8862  Er = -11252.7700  dE =     3.8838  Odds = 0.0014815577 Reject</a:t>
            </a:r>
          </a:p>
          <a:p>
            <a:r>
              <a:rPr lang="ja-JP" altLang="en-US" sz="105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Cycle 1000 Ep = 319601980.1073  Er = -11367.8964    dE = 319613348.0037  Odds = 0.0000000000 Reject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457950" y="405442"/>
            <a:ext cx="261703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kumimoji="1"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Metropolis sampling results in the final 40 MCS</a:t>
            </a:r>
          </a:p>
          <a:p>
            <a:pPr>
              <a:spcAft>
                <a:spcPts val="1800"/>
              </a:spcAft>
            </a:pPr>
            <a:r>
              <a:rPr kumimoji="1"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Ep: Potential energy of the structure after translation &amp; relaxation</a:t>
            </a:r>
          </a:p>
          <a:p>
            <a:pPr>
              <a:spcAft>
                <a:spcPts val="1800"/>
              </a:spcAft>
            </a:pPr>
            <a:r>
              <a:rPr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Er: Potential energy before the MCS</a:t>
            </a:r>
            <a:endParaRPr kumimoji="1" lang="ja-JP" altLang="en-US" sz="160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562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5738" y="107662"/>
            <a:ext cx="8772525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  <a:tabLst>
                <a:tab pos="442913" algn="l"/>
              </a:tabLst>
            </a:pPr>
            <a:r>
              <a:rPr lang="en-US" altLang="ja-JP" sz="20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Prepare </a:t>
            </a:r>
            <a:r>
              <a:rPr lang="en-US" altLang="ja-JP" sz="2000" u="sng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binary guest oligomer</a:t>
            </a:r>
            <a:r>
              <a:rPr lang="en-US" altLang="ja-JP" sz="20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in the PCP system.</a:t>
            </a:r>
            <a:endParaRPr kumimoji="1" lang="en-US" altLang="ja-JP" sz="2000" smtClean="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Prepare PCP framework with 40 OEG &amp; 40 alkane C</a:t>
            </a:r>
            <a:r>
              <a:rPr lang="en-US" altLang="ja-JP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43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(C</a:t>
            </a:r>
            <a:r>
              <a:rPr lang="en-US" altLang="ja-JP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43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</a:t>
            </a:r>
            <a:r>
              <a:rPr lang="en-US" altLang="ja-JP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88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 guests</a:t>
            </a:r>
          </a:p>
          <a:p>
            <a:pPr>
              <a:spcAft>
                <a:spcPts val="600"/>
              </a:spcAf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1500 K MD for 5 ns to randomize guest </a:t>
            </a: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distribution   </a:t>
            </a:r>
            <a:r>
              <a:rPr lang="ja-JP" altLang="en-US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1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constrain PCP framework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(with vdW interaction factor 0.01 &amp; Coulomb interaction factor 0.0)</a:t>
            </a:r>
          </a:p>
          <a:p>
            <a:pPr>
              <a:spcAft>
                <a:spcPts val="600"/>
              </a:spcAft>
            </a:pPr>
            <a:r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700 K MD for 5 ns to randomize guest 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distribution     </a:t>
            </a:r>
            <a:r>
              <a:rPr kumimoji="1" lang="en-US" altLang="ja-JP" sz="11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en-US" altLang="ja-JP" sz="11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constrain PCP framework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(with vdW interaction factor 0.1 &amp; Coulomb interaction factor 0.5)</a:t>
            </a:r>
          </a:p>
          <a:p>
            <a:pPr>
              <a:spcAft>
                <a:spcPts val="600"/>
              </a:spcAft>
            </a:pPr>
            <a:r>
              <a:rPr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u="sng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550 K or 373 K production MD for 25 ns</a:t>
            </a:r>
            <a:endParaRPr kumimoji="1" lang="ja-JP" altLang="en-US" sz="1600" u="sng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2517282"/>
            <a:ext cx="5734545" cy="196235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816" y="2669309"/>
            <a:ext cx="1271811" cy="71298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391564" y="2841135"/>
            <a:ext cx="8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OEG</a:t>
            </a:r>
            <a:endParaRPr kumimoji="1" lang="ja-JP" altLang="en-US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860" y="3554120"/>
            <a:ext cx="2194921" cy="436101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6391564" y="3587504"/>
            <a:ext cx="8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</a:t>
            </a:r>
            <a:r>
              <a:rPr lang="en-US" altLang="ja-JP" baseline="-250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43</a:t>
            </a:r>
            <a:endParaRPr kumimoji="1" lang="ja-JP" altLang="en-US" baseline="-2500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828" y="4364337"/>
            <a:ext cx="5750647" cy="206163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12828" y="6361380"/>
            <a:ext cx="568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Initial</a:t>
            </a:r>
            <a:r>
              <a:rPr kumimoji="1" lang="ja-JP" altLang="en-US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snapshot of 550 K or 373 K production MD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64866" y="5020318"/>
            <a:ext cx="8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rgbClr val="0000FF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OEG</a:t>
            </a:r>
            <a:endParaRPr kumimoji="1" lang="ja-JP" altLang="en-US">
              <a:solidFill>
                <a:srgbClr val="0000FF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893192" y="5860965"/>
            <a:ext cx="87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rgbClr val="FF404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</a:t>
            </a:r>
            <a:r>
              <a:rPr lang="en-US" altLang="ja-JP" baseline="-25000" smtClean="0">
                <a:solidFill>
                  <a:srgbClr val="FF4040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43</a:t>
            </a:r>
            <a:endParaRPr kumimoji="1" lang="ja-JP" altLang="en-US" baseline="-25000">
              <a:solidFill>
                <a:srgbClr val="FF4040"/>
              </a:solidFill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043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5" y="49235"/>
            <a:ext cx="4916329" cy="17145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887" y="1493469"/>
            <a:ext cx="4997768" cy="177022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92441" y="3202724"/>
            <a:ext cx="343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Final snapshot of 550 K MD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40" y="3644690"/>
            <a:ext cx="4479131" cy="134159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3982" y="4973195"/>
            <a:ext cx="4560570" cy="1427321"/>
          </a:xfrm>
          <a:prstGeom prst="rect">
            <a:avLst/>
          </a:prstGeom>
        </p:spPr>
      </p:pic>
      <p:cxnSp>
        <p:nvCxnSpPr>
          <p:cNvPr id="11" name="直線コネクタ 10"/>
          <p:cNvCxnSpPr/>
          <p:nvPr/>
        </p:nvCxnSpPr>
        <p:spPr>
          <a:xfrm>
            <a:off x="203838" y="3590925"/>
            <a:ext cx="512063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992440" y="6460093"/>
            <a:ext cx="343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Final snapshot of 373 K MD</a:t>
            </a:r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452996" y="2660928"/>
            <a:ext cx="356717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 both temperature, guest oligomer diffusion is very limited in the 25 ns time scale.</a:t>
            </a:r>
          </a:p>
          <a:p>
            <a:pPr algn="just">
              <a:spcAft>
                <a:spcPts val="1800"/>
              </a:spcAft>
            </a:pP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Total energy continue to decrease.</a:t>
            </a:r>
            <a:b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Longer MD is necessary to achieve the equilibrium state.</a:t>
            </a:r>
          </a:p>
          <a:p>
            <a:pPr algn="just"/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Structures of OEG and C</a:t>
            </a:r>
            <a:r>
              <a:rPr kumimoji="1" lang="en-US" altLang="ja-JP" sz="1600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43</a:t>
            </a:r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are very different.</a:t>
            </a:r>
          </a:p>
          <a:p>
            <a:pPr algn="just"/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</a:t>
            </a:r>
            <a:r>
              <a:rPr lang="en-US" altLang="ja-JP" sz="160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Random-coil like OEG</a:t>
            </a:r>
            <a:endParaRPr lang="en-US" altLang="ja-JP" sz="16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600"/>
              </a:spcAft>
            </a:pPr>
            <a:r>
              <a:rPr kumimoji="1"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 Linearly extended C</a:t>
            </a:r>
            <a:r>
              <a:rPr kumimoji="1" lang="en-US" altLang="ja-JP" sz="1600" baseline="-25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43</a:t>
            </a:r>
            <a:endParaRPr lang="en-US" altLang="ja-JP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just">
              <a:spcAft>
                <a:spcPts val="1200"/>
              </a:spcAft>
            </a:pPr>
            <a:r>
              <a:rPr lang="ja-JP" altLang="en-US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z="16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Simple swap of two oligomers (e.g. swap the center of mass of two oligomers) is not good.</a:t>
            </a:r>
            <a:endParaRPr lang="en-US" altLang="ja-JP" sz="16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621" y="1424317"/>
            <a:ext cx="3651409" cy="82772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4479" y="210492"/>
            <a:ext cx="3635693" cy="827723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452996" y="1091979"/>
            <a:ext cx="3438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Total energy in</a:t>
            </a:r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550 K MD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452996" y="2268038"/>
            <a:ext cx="3438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Total energy in</a:t>
            </a:r>
            <a:r>
              <a:rPr kumimoji="1" lang="en-US" altLang="ja-JP" sz="1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373 K MD</a:t>
            </a:r>
            <a:endParaRPr kumimoji="1" lang="ja-JP" altLang="en-US" sz="1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749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5738" y="85725"/>
            <a:ext cx="8772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Future works</a:t>
            </a:r>
            <a:endParaRPr kumimoji="1" lang="ja-JP" altLang="en-US" sz="2400" b="1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2869" y="634881"/>
            <a:ext cx="8958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kumimoji="1" lang="en-US" altLang="ja-JP" sz="24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Improve the translation MCS</a:t>
            </a:r>
            <a:r>
              <a:rPr lang="en-US" altLang="ja-JP" sz="240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especially, structural relaxation part</a:t>
            </a:r>
            <a:br>
              <a:rPr lang="en-US" altLang="ja-JP" sz="24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include not only the translate molecule </a:t>
            </a:r>
            <a:br>
              <a:rPr lang="en-US" altLang="ja-JP" sz="24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but also its surroudings</a:t>
            </a:r>
          </a:p>
          <a:p>
            <a:pPr>
              <a:spcAft>
                <a:spcPts val="1800"/>
              </a:spcAft>
            </a:pPr>
            <a:r>
              <a:rPr lang="en-US" altLang="ja-JP" sz="24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Add swap MCS with considering the different shape of oligomers</a:t>
            </a:r>
          </a:p>
          <a:p>
            <a:pPr>
              <a:spcAft>
                <a:spcPts val="1800"/>
              </a:spcAft>
            </a:pPr>
            <a:r>
              <a:rPr lang="en-US" altLang="ja-JP" sz="24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Check the equilibrium behavior of the MC/MD trajectory</a:t>
            </a:r>
            <a:r>
              <a:rPr lang="en-US" altLang="ja-JP" sz="240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24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canonical distribution is achieved or not</a:t>
            </a:r>
          </a:p>
          <a:p>
            <a:pPr>
              <a:spcAft>
                <a:spcPts val="1800"/>
              </a:spcAft>
            </a:pPr>
            <a:r>
              <a:rPr lang="en-US" altLang="ja-JP" sz="24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Add radical elongation reaction MCS</a:t>
            </a:r>
          </a:p>
          <a:p>
            <a:pPr>
              <a:spcAft>
                <a:spcPts val="1800"/>
              </a:spcAft>
            </a:pPr>
            <a:r>
              <a:rPr lang="en-US" altLang="ja-JP" sz="2400" smtClean="0">
                <a:effectLst>
                  <a:glow rad="508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Refactoring (or rebuild) the MCMD program</a:t>
            </a:r>
          </a:p>
        </p:txBody>
      </p:sp>
    </p:spTree>
    <p:extLst>
      <p:ext uri="{BB962C8B-B14F-4D97-AF65-F5344CB8AC3E}">
        <p14:creationId xmlns:p14="http://schemas.microsoft.com/office/powerpoint/2010/main" val="2419347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8617" y="221675"/>
            <a:ext cx="86637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Usual small molecules</a:t>
            </a: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Easy to make mixtures </a:t>
            </a:r>
            <a:b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	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similar polarity combination </a:t>
            </a:r>
            <a:r>
              <a:rPr lang="ja-JP" altLang="en-US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mixture</a:t>
            </a:r>
          </a:p>
          <a:p>
            <a:pPr>
              <a:spcAft>
                <a:spcPts val="1800"/>
              </a:spcAft>
            </a:pP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Polymers</a:t>
            </a: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Very difficult to make </a:t>
            </a:r>
            <a:r>
              <a:rPr lang="en-US" altLang="ja-JP" sz="2000" b="1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polymer alloys 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(mixtures)</a:t>
            </a:r>
            <a:endParaRPr lang="en-US" altLang="ja-JP" sz="24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800"/>
              </a:spcAft>
            </a:pP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Utilize PCP channels for createing polymer alloys</a:t>
            </a:r>
            <a: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400" b="1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b="1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	</a:t>
            </a:r>
            <a:r>
              <a:rPr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Brand-new plastic with very interesting property 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46" y="3449320"/>
            <a:ext cx="8686031" cy="195435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244437" y="5445702"/>
            <a:ext cx="244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/>
              <a:t>1st Polymerization</a:t>
            </a:r>
            <a:br>
              <a:rPr lang="en-US" altLang="ja-JP" smtClean="0"/>
            </a:br>
            <a:r>
              <a:rPr lang="en-US" altLang="ja-JP" smtClean="0"/>
              <a:t>in half of the </a:t>
            </a:r>
            <a:br>
              <a:rPr lang="en-US" altLang="ja-JP" smtClean="0"/>
            </a:br>
            <a:r>
              <a:rPr lang="en-US" altLang="ja-JP" smtClean="0"/>
              <a:t>PCP channels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481561" y="5445702"/>
            <a:ext cx="244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/>
              <a:t>2nd Polymerization</a:t>
            </a:r>
            <a:br>
              <a:rPr lang="en-US" altLang="ja-JP" smtClean="0"/>
            </a:br>
            <a:r>
              <a:rPr lang="en-US" altLang="ja-JP" smtClean="0"/>
              <a:t>in the rest of the</a:t>
            </a:r>
            <a:br>
              <a:rPr lang="en-US" altLang="ja-JP" smtClean="0"/>
            </a:br>
            <a:r>
              <a:rPr lang="en-US" altLang="ja-JP" smtClean="0"/>
              <a:t>PCP channels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109114" y="5445702"/>
            <a:ext cx="181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mtClean="0"/>
              <a:t>Remove PCP by</a:t>
            </a:r>
            <a:br>
              <a:rPr lang="en-US" altLang="ja-JP" smtClean="0"/>
            </a:br>
            <a:r>
              <a:rPr lang="en-US" altLang="ja-JP" smtClean="0"/>
              <a:t>adding EDTA</a:t>
            </a:r>
            <a:br>
              <a:rPr lang="en-US" altLang="ja-JP" smtClean="0"/>
            </a:br>
            <a:r>
              <a:rPr lang="en-US" altLang="ja-JP" smtClean="0"/>
              <a:t>(Chelating agent)</a:t>
            </a:r>
          </a:p>
        </p:txBody>
      </p:sp>
    </p:spTree>
    <p:extLst>
      <p:ext uri="{BB962C8B-B14F-4D97-AF65-F5344CB8AC3E}">
        <p14:creationId xmlns:p14="http://schemas.microsoft.com/office/powerpoint/2010/main" val="64226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7F07D2D9-BE02-4D0B-AC05-796CF769D3F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31775" y="198086"/>
            <a:ext cx="8318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Introduce binary oligomers immucible in bulk, </a:t>
            </a:r>
            <a:b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OEG &amp; alkane, into PCP channels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3943063" y="6400445"/>
            <a:ext cx="47085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400" smtClean="0"/>
              <a:t>Yanai</a:t>
            </a:r>
            <a:r>
              <a:rPr lang="en-US" altLang="ja-JP" sz="1400"/>
              <a:t>, N</a:t>
            </a:r>
            <a:r>
              <a:rPr lang="en-US" altLang="ja-JP" sz="1400" smtClean="0"/>
              <a:t>. et al. </a:t>
            </a:r>
            <a:r>
              <a:rPr lang="en-US" altLang="ja-JP" sz="1400" i="1"/>
              <a:t>Chem. Mater.</a:t>
            </a:r>
            <a:r>
              <a:rPr lang="en-US" altLang="ja-JP" sz="1400"/>
              <a:t> </a:t>
            </a:r>
            <a:r>
              <a:rPr lang="en-US" altLang="ja-JP" sz="1400" b="1"/>
              <a:t>2012</a:t>
            </a:r>
            <a:r>
              <a:rPr lang="en-US" altLang="ja-JP" sz="1400"/>
              <a:t>, </a:t>
            </a:r>
            <a:r>
              <a:rPr lang="en-US" altLang="ja-JP" sz="1400" i="1"/>
              <a:t>24</a:t>
            </a:r>
            <a:r>
              <a:rPr lang="en-US" altLang="ja-JP" sz="1400"/>
              <a:t>, 4744–4749.</a:t>
            </a:r>
            <a:endParaRPr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10" y="1792356"/>
            <a:ext cx="7130978" cy="264448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7922" y="5523233"/>
            <a:ext cx="7788153" cy="830997"/>
          </a:xfrm>
          <a:prstGeom prst="rect">
            <a:avLst/>
          </a:prstGeom>
          <a:solidFill>
            <a:srgbClr val="FFE0E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Promising technique to create new PCP </a:t>
            </a:r>
            <a:b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en-US" altLang="ja-JP" sz="24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with multiple guest oligomers</a:t>
            </a:r>
            <a:endParaRPr kumimoji="1" lang="ja-JP" altLang="en-US" sz="240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85728" y="1896027"/>
            <a:ext cx="3305175" cy="25408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6099175" y="1970916"/>
            <a:ext cx="1771650" cy="2540809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091" y="4490819"/>
            <a:ext cx="90978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kumimoji="1"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OEG &amp; alkane form domains and interact each other in each PCP crystal</a:t>
            </a:r>
            <a:endParaRPr lang="en-US" altLang="ja-JP" sz="200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spcAft>
                <a:spcPts val="1200"/>
              </a:spcAft>
            </a:pPr>
            <a:r>
              <a:rPr kumimoji="1" lang="en-US" altLang="ja-JP" sz="200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However, atomic insights (i.e. domain size) is unknown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2" y="1084499"/>
            <a:ext cx="3017115" cy="88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6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17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r="2835"/>
          <a:stretch/>
        </p:blipFill>
        <p:spPr>
          <a:xfrm>
            <a:off x="528637" y="1433514"/>
            <a:ext cx="5548313" cy="181927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7" y="3714444"/>
            <a:ext cx="5581650" cy="202406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316777" y="1891401"/>
            <a:ext cx="264148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altLang="ja-JP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 OEG (oligo(ethylene glycol) ) guest molecules in ZnPCP framework</a:t>
            </a:r>
          </a:p>
          <a:p>
            <a:pPr>
              <a:spcAft>
                <a:spcPts val="1800"/>
              </a:spcAft>
            </a:pPr>
            <a:r>
              <a:rPr lang="en-US" altLang="ja-JP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OEGs are colored by its </a:t>
            </a:r>
            <a:br>
              <a:rPr lang="en-US" altLang="ja-JP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mtClean="0">
                <a:solidFill>
                  <a:srgbClr val="0000FF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z-direction coordinate</a:t>
            </a:r>
          </a:p>
          <a:p>
            <a:pPr>
              <a:spcAft>
                <a:spcPts val="1800"/>
              </a:spcAft>
            </a:pPr>
            <a:r>
              <a:rPr lang="en-US" altLang="ja-JP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Initial structure (left) after an MD simulation at 450 K temperature for 100 ns </a:t>
            </a:r>
            <a:endParaRPr kumimoji="1" lang="ja-JP" altLang="en-US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5738" y="200025"/>
            <a:ext cx="87725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First, I implemented </a:t>
            </a:r>
            <a:r>
              <a:rPr lang="en-US" altLang="ja-JP" sz="2000" u="sng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MC step of translation</a:t>
            </a:r>
          </a:p>
          <a:p>
            <a:pPr algn="ctr"/>
            <a:endParaRPr lang="en-US" altLang="ja-JP" sz="20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  <a:p>
            <a:pPr algn="ctr"/>
            <a:r>
              <a:rPr lang="en-US" altLang="ja-JP" sz="20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Test system for MCMD simulation (MC step with guest OEG translation)</a:t>
            </a:r>
            <a:endParaRPr kumimoji="1" lang="ja-JP" altLang="en-US" sz="20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407455" y="3317911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1127455" y="3133245"/>
            <a:ext cx="3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0" name="直線矢印コネクタ 9"/>
          <p:cNvCxnSpPr/>
          <p:nvPr/>
        </p:nvCxnSpPr>
        <p:spPr>
          <a:xfrm flipH="1" flipV="1">
            <a:off x="407455" y="2598868"/>
            <a:ext cx="0" cy="7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288810" y="2270589"/>
            <a:ext cx="2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07455" y="5732149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127455" y="5547483"/>
            <a:ext cx="3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 flipV="1">
            <a:off x="407455" y="5013106"/>
            <a:ext cx="0" cy="7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88810" y="4684827"/>
            <a:ext cx="2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z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16" name="図 15"/>
          <p:cNvPicPr/>
          <p:nvPr/>
        </p:nvPicPr>
        <p:blipFill>
          <a:blip r:embed="rId5"/>
          <a:stretch>
            <a:fillRect/>
          </a:stretch>
        </p:blipFill>
        <p:spPr>
          <a:xfrm>
            <a:off x="3319462" y="5891101"/>
            <a:ext cx="3532505" cy="73025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61674" y="6302082"/>
            <a:ext cx="69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mtClean="0"/>
              <a:t>OEG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54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5738" y="85725"/>
            <a:ext cx="877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Monte Carlo</a:t>
            </a:r>
            <a:r>
              <a:rPr lang="ja-JP" altLang="en-US" sz="200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 </a:t>
            </a:r>
            <a:r>
              <a:rPr lang="en-US" altLang="ja-JP" sz="20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Step (MCS) to translate guest OEG molecule </a:t>
            </a:r>
            <a:endParaRPr kumimoji="1" lang="ja-JP" altLang="en-US" sz="20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2"/>
          <a:srcRect t="23728"/>
          <a:stretch/>
        </p:blipFill>
        <p:spPr>
          <a:xfrm>
            <a:off x="614362" y="882155"/>
            <a:ext cx="2927033" cy="1932465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3"/>
          <a:srcRect t="23785"/>
          <a:stretch/>
        </p:blipFill>
        <p:spPr>
          <a:xfrm>
            <a:off x="5648325" y="854928"/>
            <a:ext cx="2867025" cy="1986919"/>
          </a:xfrm>
          <a:prstGeom prst="rect">
            <a:avLst/>
          </a:prstGeom>
        </p:spPr>
      </p:pic>
      <p:sp>
        <p:nvSpPr>
          <p:cNvPr id="35" name="下矢印 34"/>
          <p:cNvSpPr/>
          <p:nvPr/>
        </p:nvSpPr>
        <p:spPr>
          <a:xfrm rot="16200000">
            <a:off x="4353818" y="1393210"/>
            <a:ext cx="428625" cy="91035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627821" y="895410"/>
            <a:ext cx="1786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Translate</a:t>
            </a:r>
            <a:br>
              <a:rPr lang="en-US" altLang="ja-JP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+ or -9.804 Å</a:t>
            </a:r>
            <a:br>
              <a:rPr lang="en-US" altLang="ja-JP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in the X direction</a:t>
            </a:r>
            <a:endParaRPr kumimoji="1" lang="ja-JP" altLang="en-US" sz="1600">
              <a:solidFill>
                <a:schemeClr val="tx1">
                  <a:lumMod val="75000"/>
                  <a:lumOff val="25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557" y="3579954"/>
            <a:ext cx="2500313" cy="1920240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1" y="3553284"/>
            <a:ext cx="2520315" cy="1946910"/>
          </a:xfrm>
          <a:prstGeom prst="rect">
            <a:avLst/>
          </a:prstGeom>
        </p:spPr>
      </p:pic>
      <p:sp>
        <p:nvSpPr>
          <p:cNvPr id="41" name="下矢印 40"/>
          <p:cNvSpPr/>
          <p:nvPr/>
        </p:nvSpPr>
        <p:spPr>
          <a:xfrm rot="16200000">
            <a:off x="4344293" y="4453703"/>
            <a:ext cx="428625" cy="910354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618296" y="3740461"/>
            <a:ext cx="1786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Translate</a:t>
            </a:r>
            <a:br>
              <a:rPr lang="en-US" altLang="ja-JP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+ or -10.948 Å</a:t>
            </a:r>
            <a:br>
              <a:rPr lang="en-US" altLang="ja-JP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z="1600" smtClean="0">
                <a:solidFill>
                  <a:schemeClr val="tx1">
                    <a:lumMod val="75000"/>
                    <a:lumOff val="25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in the Y or Z direction</a:t>
            </a:r>
            <a:endParaRPr kumimoji="1" lang="ja-JP" altLang="en-US" sz="1600">
              <a:solidFill>
                <a:schemeClr val="tx1">
                  <a:lumMod val="75000"/>
                  <a:lumOff val="25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221105" y="2841847"/>
            <a:ext cx="670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Translation along the PCP channel</a:t>
            </a:r>
            <a:endParaRPr kumimoji="1" lang="ja-JP" altLang="en-US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1381125" y="5577204"/>
            <a:ext cx="6701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Translation to the adjacent PCP channel</a:t>
            </a:r>
            <a:endParaRPr kumimoji="1" lang="ja-JP" altLang="en-US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cxnSp>
        <p:nvCxnSpPr>
          <p:cNvPr id="18" name="直線矢印コネクタ 17"/>
          <p:cNvCxnSpPr/>
          <p:nvPr/>
        </p:nvCxnSpPr>
        <p:spPr>
          <a:xfrm>
            <a:off x="380155" y="3026274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1100155" y="2841608"/>
            <a:ext cx="3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380155" y="2307231"/>
            <a:ext cx="0" cy="7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261510" y="1978952"/>
            <a:ext cx="2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>
            <a:off x="658650" y="5732104"/>
            <a:ext cx="720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1378650" y="5547438"/>
            <a:ext cx="320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x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 flipV="1">
            <a:off x="658650" y="5013061"/>
            <a:ext cx="0" cy="719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540005" y="4684782"/>
            <a:ext cx="28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smtClean="0">
                <a:latin typeface="Times New Roman" panose="02020603050405020304" pitchFamily="18" charset="0"/>
                <a:ea typeface="Arial Unicode MS" panose="020B0604020202020204" pitchFamily="50" charset="-128"/>
                <a:cs typeface="Times New Roman" panose="02020603050405020304" pitchFamily="18" charset="0"/>
              </a:rPr>
              <a:t>y</a:t>
            </a:r>
            <a:endParaRPr kumimoji="1" lang="ja-JP" altLang="en-US" i="1" dirty="0">
              <a:latin typeface="Times New Roman" panose="02020603050405020304" pitchFamily="18" charset="0"/>
              <a:ea typeface="Arial Unicode MS" panose="020B060402020202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23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5738" y="85725"/>
            <a:ext cx="877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MCMD simulation procedure</a:t>
            </a:r>
            <a:endParaRPr kumimoji="1" lang="ja-JP" altLang="en-US" sz="20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14349" y="845702"/>
            <a:ext cx="4300537" cy="138449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one OEG molecule randomly</a:t>
            </a:r>
          </a:p>
          <a:p>
            <a:pPr algn="ctr">
              <a:spcAft>
                <a:spcPts val="600"/>
              </a:spcAft>
            </a:pPr>
            <a:r>
              <a:rPr kumimoji="1"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one translation vector randomly from </a:t>
            </a:r>
            <a:br>
              <a:rPr kumimoji="1"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(+9.804,0,0), (-9.804,0,0), (0,+10.948,0), </a:t>
            </a:r>
            <a:br>
              <a:rPr kumimoji="1"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(0,-10.948,0), (0,0,+10.948), (0,0,-10.948) }</a:t>
            </a:r>
          </a:p>
          <a:p>
            <a:pPr algn="ctr">
              <a:spcAft>
                <a:spcPts val="600"/>
              </a:spcAft>
            </a:pP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the OEG molecule by the vector</a:t>
            </a:r>
            <a:endParaRPr kumimoji="1" lang="ja-JP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14349" y="2477850"/>
            <a:ext cx="4300537" cy="128088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 only the translated OEG molecule </a:t>
            </a:r>
            <a:b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a constrained MD </a:t>
            </a:r>
            <a:b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(TEMP0 = 300 K, DT=0.5 fs, NSTEP=1000, </a:t>
            </a:r>
            <a:b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TAUTP=2 fs, VRAND=50</a:t>
            </a:r>
            <a:b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belly </a:t>
            </a: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constraint </a:t>
            </a: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 for the translated OEG)</a:t>
            </a:r>
            <a:endParaRPr kumimoji="1" lang="ja-JP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14349" y="3987334"/>
            <a:ext cx="4300537" cy="865157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Calculate potential energy before the translation and after the translation &amp; relaxation</a:t>
            </a:r>
          </a:p>
          <a:p>
            <a:pPr algn="ctr">
              <a:spcAft>
                <a:spcPts val="600"/>
              </a:spcAft>
            </a:pP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Judge the translation by Metropolis algorithm</a:t>
            </a:r>
            <a:endParaRPr kumimoji="1" lang="ja-JP" altLang="en-US" sz="16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14349" y="5157291"/>
            <a:ext cx="4300537" cy="1386584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 MD simulation for 5 ps at 300 K</a:t>
            </a:r>
            <a:b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(TEMP0=300 K, DT=1 fs, NSTEP=5000,</a:t>
            </a:r>
            <a:b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TAUTP=500 fs)</a:t>
            </a:r>
          </a:p>
          <a:p>
            <a:pPr algn="ctr">
              <a:spcAft>
                <a:spcPts val="600"/>
              </a:spcAft>
            </a:pP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atomic velocities &amp; </a:t>
            </a:r>
            <a:b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them in the next cycle MD initial velocities</a:t>
            </a:r>
          </a:p>
        </p:txBody>
      </p:sp>
      <p:cxnSp>
        <p:nvCxnSpPr>
          <p:cNvPr id="11" name="直線矢印コネクタ 10"/>
          <p:cNvCxnSpPr>
            <a:stCxn id="6" idx="2"/>
            <a:endCxn id="7" idx="0"/>
          </p:cNvCxnSpPr>
          <p:nvPr/>
        </p:nvCxnSpPr>
        <p:spPr>
          <a:xfrm>
            <a:off x="2664618" y="2230199"/>
            <a:ext cx="0" cy="2476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7" idx="2"/>
            <a:endCxn id="8" idx="0"/>
          </p:cNvCxnSpPr>
          <p:nvPr/>
        </p:nvCxnSpPr>
        <p:spPr>
          <a:xfrm>
            <a:off x="2664618" y="3758734"/>
            <a:ext cx="0" cy="228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8" idx="2"/>
            <a:endCxn id="9" idx="0"/>
          </p:cNvCxnSpPr>
          <p:nvPr/>
        </p:nvCxnSpPr>
        <p:spPr>
          <a:xfrm>
            <a:off x="2664618" y="4852491"/>
            <a:ext cx="0" cy="3048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カギ線コネクタ 18"/>
          <p:cNvCxnSpPr>
            <a:stCxn id="9" idx="2"/>
            <a:endCxn id="6" idx="0"/>
          </p:cNvCxnSpPr>
          <p:nvPr/>
        </p:nvCxnSpPr>
        <p:spPr>
          <a:xfrm rot="5400000" flipH="1">
            <a:off x="-184469" y="3694789"/>
            <a:ext cx="5698173" cy="12700"/>
          </a:xfrm>
          <a:prstGeom prst="bentConnector5">
            <a:avLst>
              <a:gd name="adj1" fmla="val -2391"/>
              <a:gd name="adj2" fmla="val 18731244"/>
              <a:gd name="adj3" fmla="val 10401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689494" y="6413699"/>
            <a:ext cx="23907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Repeat MCMD cycle</a:t>
            </a:r>
            <a:endParaRPr kumimoji="1" lang="ja-JP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09575" y="748834"/>
            <a:ext cx="4522643" cy="4233833"/>
          </a:xfrm>
          <a:prstGeom prst="rect">
            <a:avLst/>
          </a:prstGeom>
          <a:noFill/>
          <a:ln w="1905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19660" y="4274781"/>
            <a:ext cx="247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 Carlo step (MCS)</a:t>
            </a:r>
            <a:endParaRPr kumimoji="1" lang="ja-JP" altLang="en-US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5181596" y="852052"/>
            <a:ext cx="3905972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0000">
              <a:spcAft>
                <a:spcPts val="600"/>
              </a:spcAft>
            </a:pP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TEMP0	Heat bath temperature</a:t>
            </a:r>
          </a:p>
          <a:p>
            <a:pPr defTabSz="720000">
              <a:spcAft>
                <a:spcPts val="600"/>
              </a:spcAft>
            </a:pP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	Integration time step</a:t>
            </a:r>
          </a:p>
          <a:p>
            <a:pPr defTabSz="720000">
              <a:spcAft>
                <a:spcPts val="600"/>
              </a:spcAft>
            </a:pP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NSTEP	Number of MD step</a:t>
            </a:r>
          </a:p>
          <a:p>
            <a:pPr defTabSz="720000">
              <a:spcAft>
                <a:spcPts val="600"/>
              </a:spcAft>
            </a:pP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TAUTP	Time constant for heat bath coupling</a:t>
            </a:r>
          </a:p>
          <a:p>
            <a:pPr defTabSz="720000">
              <a:spcAft>
                <a:spcPts val="600"/>
              </a:spcAft>
            </a:pP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VRAND	When not 0, reset atomic velocities every 	VRAND	steps at the temperature TEMP0</a:t>
            </a:r>
          </a:p>
          <a:p>
            <a:pPr defTabSz="720000">
              <a:spcAft>
                <a:spcPts val="600"/>
              </a:spcAft>
            </a:pPr>
            <a:r>
              <a:rPr lang="en-US" altLang="ja-JP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belly constraint: Fix the atomic positions at the specified (in this case, initial) positions.</a:t>
            </a:r>
            <a:endParaRPr kumimoji="1" lang="ja-JP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9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5738" y="161925"/>
            <a:ext cx="877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Reference MD at 300 K temperature for 5 ns</a:t>
            </a:r>
            <a:endParaRPr kumimoji="1" lang="ja-JP" altLang="en-US" sz="20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r="2835"/>
          <a:stretch/>
        </p:blipFill>
        <p:spPr>
          <a:xfrm>
            <a:off x="214312" y="646970"/>
            <a:ext cx="3786188" cy="12414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37" y="622822"/>
            <a:ext cx="3837672" cy="1210271"/>
          </a:xfrm>
          <a:prstGeom prst="rect">
            <a:avLst/>
          </a:prstGeom>
        </p:spPr>
      </p:pic>
      <p:sp>
        <p:nvSpPr>
          <p:cNvPr id="8" name="下矢印 7"/>
          <p:cNvSpPr/>
          <p:nvPr/>
        </p:nvSpPr>
        <p:spPr>
          <a:xfrm rot="16200000">
            <a:off x="4313207" y="962161"/>
            <a:ext cx="428625" cy="531592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24288" y="595199"/>
            <a:ext cx="1406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MD at 300 K</a:t>
            </a:r>
            <a:br>
              <a:rPr lang="en-US" altLang="ja-JP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z="1400" smtClean="0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for 5 ns</a:t>
            </a:r>
            <a:endParaRPr kumimoji="1" lang="ja-JP" altLang="en-US" sz="1400">
              <a:solidFill>
                <a:schemeClr val="tx1">
                  <a:lumMod val="50000"/>
                  <a:lumOff val="50000"/>
                </a:schemeClr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2417493"/>
            <a:ext cx="7934325" cy="359629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5283827" y="2469762"/>
            <a:ext cx="1795463" cy="338554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FF4040"/>
                </a:solidFill>
                <a:effectLst>
                  <a:glow rad="50800">
                    <a:schemeClr val="bg1"/>
                  </a:glow>
                </a:effectLst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Temperature (K)</a:t>
            </a:r>
            <a:endParaRPr kumimoji="1" lang="ja-JP" altLang="en-US" sz="1600">
              <a:solidFill>
                <a:srgbClr val="FF4040"/>
              </a:solidFill>
              <a:effectLst>
                <a:glow rad="50800">
                  <a:schemeClr val="bg1"/>
                </a:glow>
              </a:effectLst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971384" y="6417038"/>
            <a:ext cx="2438400" cy="0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1396937" y="6047706"/>
            <a:ext cx="1587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tx1">
                    <a:lumMod val="50000"/>
                    <a:lumOff val="50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picoseconds </a:t>
            </a:r>
            <a:endParaRPr lang="ja-JP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283827" y="3721650"/>
            <a:ext cx="2517148" cy="338554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FF4040"/>
                </a:solidFill>
                <a:effectLst>
                  <a:glow rad="50800">
                    <a:schemeClr val="bg1"/>
                  </a:glow>
                </a:effectLst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Total energy (kcal/mol)</a:t>
            </a:r>
            <a:endParaRPr kumimoji="1" lang="ja-JP" altLang="en-US" sz="1600">
              <a:solidFill>
                <a:srgbClr val="FF4040"/>
              </a:solidFill>
              <a:effectLst>
                <a:glow rad="50800">
                  <a:schemeClr val="bg1"/>
                </a:glow>
              </a:effectLst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83826" y="4854277"/>
            <a:ext cx="2698123" cy="338554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FF4040"/>
                </a:solidFill>
                <a:effectLst>
                  <a:glow rad="50800">
                    <a:schemeClr val="bg1"/>
                  </a:glow>
                </a:effectLst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Potential energy (kcal/mol)</a:t>
            </a:r>
            <a:endParaRPr kumimoji="1" lang="ja-JP" altLang="en-US" sz="1600">
              <a:solidFill>
                <a:srgbClr val="FF4040"/>
              </a:solidFill>
              <a:effectLst>
                <a:glow rad="50800">
                  <a:schemeClr val="bg1"/>
                </a:glow>
              </a:effectLst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36762" y="1882206"/>
            <a:ext cx="74704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Each OEG molecule almost keeps its initial location.</a:t>
            </a:r>
            <a:endParaRPr kumimoji="1" lang="ja-JP" altLang="en-US" sz="160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757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5738" y="85725"/>
            <a:ext cx="877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Translation behavior in reference MD (left) and MCMD (right)</a:t>
            </a:r>
            <a:endParaRPr kumimoji="1" lang="ja-JP" altLang="en-US" sz="20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96" y="533442"/>
            <a:ext cx="3541776" cy="1191768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76" y="1937967"/>
            <a:ext cx="3557016" cy="118567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44" y="3336396"/>
            <a:ext cx="3535680" cy="1167384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00" y="4716536"/>
            <a:ext cx="3553968" cy="1188720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3237928" y="634269"/>
            <a:ext cx="81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effectLst>
                  <a:glow rad="1016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OEG 1</a:t>
            </a:r>
            <a:endParaRPr kumimoji="1" lang="ja-JP" altLang="en-US" sz="1400">
              <a:effectLst>
                <a:glow rad="1016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237928" y="2015610"/>
            <a:ext cx="81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effectLst>
                  <a:glow rad="1016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OEG 2</a:t>
            </a:r>
            <a:endParaRPr kumimoji="1" lang="ja-JP" altLang="en-US" sz="1400">
              <a:effectLst>
                <a:glow rad="1016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237928" y="3418264"/>
            <a:ext cx="81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effectLst>
                  <a:glow rad="1016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OEG 3</a:t>
            </a:r>
            <a:endParaRPr kumimoji="1" lang="ja-JP" altLang="en-US" sz="1400">
              <a:effectLst>
                <a:glow rad="1016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237928" y="4814704"/>
            <a:ext cx="81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effectLst>
                  <a:glow rad="1016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OEG 4</a:t>
            </a:r>
            <a:endParaRPr kumimoji="1" lang="ja-JP" altLang="en-US" sz="1400">
              <a:effectLst>
                <a:glow rad="1016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85738" y="6003424"/>
            <a:ext cx="4284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Reference MD</a:t>
            </a:r>
          </a:p>
          <a:p>
            <a:r>
              <a:rPr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Superimposed snapshots at 0-5 ns every 5 ps.</a:t>
            </a:r>
            <a:br>
              <a:rPr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No translation occured.</a:t>
            </a:r>
            <a:endParaRPr kumimoji="1" lang="ja-JP" altLang="en-US" sz="160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630" y="533442"/>
            <a:ext cx="3550920" cy="118567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6630" y="1924759"/>
            <a:ext cx="3544824" cy="1194816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630" y="3325220"/>
            <a:ext cx="3544824" cy="1185672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630" y="4716536"/>
            <a:ext cx="3547872" cy="1280160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7762304" y="632580"/>
            <a:ext cx="81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effectLst>
                  <a:glow rad="1016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OEG 1</a:t>
            </a:r>
            <a:endParaRPr kumimoji="1" lang="ja-JP" altLang="en-US" sz="1400">
              <a:effectLst>
                <a:glow rad="1016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762304" y="2013921"/>
            <a:ext cx="81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effectLst>
                  <a:glow rad="1016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OEG 2</a:t>
            </a:r>
            <a:endParaRPr kumimoji="1" lang="ja-JP" altLang="en-US" sz="1400">
              <a:effectLst>
                <a:glow rad="1016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762304" y="3416575"/>
            <a:ext cx="81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effectLst>
                  <a:glow rad="1016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OEG 3</a:t>
            </a:r>
            <a:endParaRPr kumimoji="1" lang="ja-JP" altLang="en-US" sz="1400">
              <a:effectLst>
                <a:glow rad="1016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762304" y="4813015"/>
            <a:ext cx="81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effectLst>
                  <a:glow rad="1016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OEG 4</a:t>
            </a:r>
            <a:endParaRPr kumimoji="1" lang="ja-JP" altLang="en-US" sz="1400">
              <a:effectLst>
                <a:glow rad="1016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37367" y="6009867"/>
            <a:ext cx="3943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MCMD</a:t>
            </a:r>
            <a:r>
              <a:rPr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   1 MCS / 5 ps MD, total 1000 MCS</a:t>
            </a:r>
          </a:p>
          <a:p>
            <a:r>
              <a:rPr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Superimposed snapshots every MCS.</a:t>
            </a:r>
            <a:br>
              <a:rPr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Frequent translation occured.</a:t>
            </a:r>
            <a:endParaRPr kumimoji="1" lang="ja-JP" altLang="en-US" sz="160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06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07C57-C0A3-495E-A9A6-D8F107C6B420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85738" y="85725"/>
            <a:ext cx="8772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smtClean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MCMD progress</a:t>
            </a:r>
            <a:endParaRPr kumimoji="1" lang="ja-JP" altLang="en-US" sz="2000"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39" y="639724"/>
            <a:ext cx="3883819" cy="129349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3" y="2213910"/>
            <a:ext cx="3877151" cy="1280160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06447" y="419220"/>
            <a:ext cx="81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effectLst>
                  <a:glow rad="508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Initial</a:t>
            </a:r>
            <a:endParaRPr kumimoji="1" lang="ja-JP" altLang="en-US" sz="1600">
              <a:effectLst>
                <a:glow rad="508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06447" y="1963283"/>
            <a:ext cx="293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effectLst>
                  <a:glow rad="508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After 50 MCS</a:t>
            </a:r>
            <a:endParaRPr kumimoji="1" lang="ja-JP" altLang="en-US" sz="1600">
              <a:effectLst>
                <a:glow rad="508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859" y="689790"/>
            <a:ext cx="3870484" cy="1273493"/>
          </a:xfrm>
          <a:prstGeom prst="rect">
            <a:avLst/>
          </a:prstGeom>
        </p:spPr>
      </p:pic>
      <p:sp>
        <p:nvSpPr>
          <p:cNvPr id="36" name="テキスト ボックス 35"/>
          <p:cNvSpPr txBox="1"/>
          <p:nvPr/>
        </p:nvSpPr>
        <p:spPr>
          <a:xfrm>
            <a:off x="4652568" y="434521"/>
            <a:ext cx="293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effectLst>
                  <a:glow rad="508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After 100 MCS</a:t>
            </a:r>
            <a:endParaRPr kumimoji="1" lang="ja-JP" altLang="en-US" sz="1600">
              <a:effectLst>
                <a:glow rad="508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859" y="2285227"/>
            <a:ext cx="3920490" cy="1270159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4681143" y="2049960"/>
            <a:ext cx="2932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effectLst>
                  <a:glow rad="50800">
                    <a:schemeClr val="bg1"/>
                  </a:glow>
                </a:effectLst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After 1000 MCS</a:t>
            </a:r>
            <a:endParaRPr kumimoji="1" lang="ja-JP" altLang="en-US" sz="1600">
              <a:effectLst>
                <a:glow rad="50800">
                  <a:schemeClr val="bg1"/>
                </a:glow>
              </a:effectLst>
              <a:latin typeface="小塚ゴシック Pro M" panose="020B0700000000000000" pitchFamily="34" charset="-128"/>
              <a:ea typeface="小塚ゴシック Pro M" panose="020B0700000000000000" pitchFamily="34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738" y="3669302"/>
            <a:ext cx="6567039" cy="297879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959844" y="3643717"/>
            <a:ext cx="1795463" cy="338554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FF4040"/>
                </a:solidFill>
                <a:effectLst>
                  <a:glow rad="50800">
                    <a:schemeClr val="bg1"/>
                  </a:glow>
                </a:effectLst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Temperature (K)</a:t>
            </a:r>
            <a:endParaRPr kumimoji="1" lang="ja-JP" altLang="en-US" sz="1600">
              <a:solidFill>
                <a:srgbClr val="FF4040"/>
              </a:solidFill>
              <a:effectLst>
                <a:glow rad="50800">
                  <a:schemeClr val="bg1"/>
                </a:glow>
              </a:effectLst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9844" y="4660397"/>
            <a:ext cx="2517148" cy="338554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FF4040"/>
                </a:solidFill>
                <a:effectLst>
                  <a:glow rad="50800">
                    <a:schemeClr val="bg1"/>
                  </a:glow>
                </a:effectLst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Total energy (kcal/mol)</a:t>
            </a:r>
            <a:endParaRPr kumimoji="1" lang="ja-JP" altLang="en-US" sz="1600">
              <a:solidFill>
                <a:srgbClr val="FF4040"/>
              </a:solidFill>
              <a:effectLst>
                <a:glow rad="50800">
                  <a:schemeClr val="bg1"/>
                </a:glow>
              </a:effectLst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883860" y="5669964"/>
            <a:ext cx="2698123" cy="338554"/>
          </a:xfrm>
          <a:prstGeom prst="rect">
            <a:avLst/>
          </a:prstGeom>
          <a:noFill/>
          <a:effectLst>
            <a:glow rad="63500">
              <a:schemeClr val="bg1"/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ja-JP" sz="1600" smtClean="0">
                <a:solidFill>
                  <a:srgbClr val="FF4040"/>
                </a:solidFill>
                <a:effectLst>
                  <a:glow rad="50800">
                    <a:schemeClr val="bg1"/>
                  </a:glow>
                </a:effectLst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Potential energy (kcal/mol)</a:t>
            </a:r>
            <a:endParaRPr kumimoji="1" lang="ja-JP" altLang="en-US" sz="1600">
              <a:solidFill>
                <a:srgbClr val="FF4040"/>
              </a:solidFill>
              <a:effectLst>
                <a:glow rad="50800">
                  <a:schemeClr val="bg1"/>
                </a:glow>
              </a:effectLst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52777" y="5131100"/>
            <a:ext cx="2296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smtClean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Total &amp; potential energies seem to be very similar to those in reference MD (slide 7)</a:t>
            </a:r>
            <a:endParaRPr kumimoji="1" lang="ja-JP" altLang="en-US" sz="160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2841551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テーマ1" id="{4DA3ACEA-3B49-4F2D-A6AC-C3AF3B8E9C4E}" vid="{0D743FD1-B6FE-4A2C-AC16-FD809AD7280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6433</TotalTime>
  <Words>1092</Words>
  <Application>Microsoft Office PowerPoint</Application>
  <PresentationFormat>画面に合わせる (4:3)</PresentationFormat>
  <Paragraphs>167</Paragraphs>
  <Slides>13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5" baseType="lpstr">
      <vt:lpstr>Arial Unicode MS</vt:lpstr>
      <vt:lpstr>ＭＳ Ｐゴシック</vt:lpstr>
      <vt:lpstr>ＭＳ ゴシック</vt:lpstr>
      <vt:lpstr>メイリオ</vt:lpstr>
      <vt:lpstr>小塚ゴシック Pro B</vt:lpstr>
      <vt:lpstr>小塚ゴシック Pro M</vt:lpstr>
      <vt:lpstr>小塚ゴシック Pro R</vt:lpstr>
      <vt:lpstr>Arial</vt:lpstr>
      <vt:lpstr>Calibri</vt:lpstr>
      <vt:lpstr>Calibri Light</vt:lpstr>
      <vt:lpstr>Times New Roman</vt:lpstr>
      <vt:lpstr>テーマ1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Masayoshi Takayanagi</dc:creator>
  <cp:lastModifiedBy>Masayoshi Takayanagi</cp:lastModifiedBy>
  <cp:revision>150</cp:revision>
  <cp:lastPrinted>2015-04-17T01:59:01Z</cp:lastPrinted>
  <dcterms:created xsi:type="dcterms:W3CDTF">2014-12-25T15:14:06Z</dcterms:created>
  <dcterms:modified xsi:type="dcterms:W3CDTF">2015-04-20T01:01:30Z</dcterms:modified>
</cp:coreProperties>
</file>