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handoutMasterIdLst>
    <p:handoutMasterId r:id="rId16"/>
  </p:handoutMasterIdLst>
  <p:sldIdLst>
    <p:sldId id="256" r:id="rId2"/>
    <p:sldId id="268" r:id="rId3"/>
    <p:sldId id="274" r:id="rId4"/>
    <p:sldId id="283" r:id="rId5"/>
    <p:sldId id="272" r:id="rId6"/>
    <p:sldId id="273" r:id="rId7"/>
    <p:sldId id="278" r:id="rId8"/>
    <p:sldId id="279" r:id="rId9"/>
    <p:sldId id="281" r:id="rId10"/>
    <p:sldId id="282" r:id="rId11"/>
    <p:sldId id="271" r:id="rId12"/>
    <p:sldId id="262" r:id="rId13"/>
    <p:sldId id="265" r:id="rId14"/>
  </p:sldIdLst>
  <p:sldSz cx="9144000" cy="6858000" type="screen4x3"/>
  <p:notesSz cx="9926638" cy="67976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ndhya k s" initials="Sks" lastIdx="0" clrIdx="0">
    <p:extLst>
      <p:ext uri="{19B8F6BF-5375-455C-9EA6-DF929625EA0E}">
        <p15:presenceInfo xmlns:p15="http://schemas.microsoft.com/office/powerpoint/2012/main" userId="4f1a31e8c43db93a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B06B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75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2015_project\MDWORKS\FORCEFIELD\FI_CA_PEN_ET\MD_FI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2015_project\MDWORKS\FORCEFIELD\FI_CA_PEN_ET\MD_FI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D:\2015_project\MDWORKS\FORCEFIELD\FI_CA_PEN_ET\MD_FI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D:\2015_project\MDWORKS\FORCEFIELD\FI_CA_PEN_ET\MD_FI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6084961264377293"/>
          <c:y val="0.13634719960568534"/>
          <c:w val="0.66932762850023364"/>
          <c:h val="0.55125054414044239"/>
        </c:manualLayout>
      </c:layout>
      <c:scatterChart>
        <c:scatterStyle val="smoothMarker"/>
        <c:varyColors val="0"/>
        <c:ser>
          <c:idx val="0"/>
          <c:order val="0"/>
          <c:tx>
            <c:v>Frequency</c:v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xVal>
            <c:numRef>
              <c:f>'N-Zr-N'!$A$2:$A$20</c:f>
              <c:numCache>
                <c:formatCode>General</c:formatCode>
                <c:ptCount val="19"/>
                <c:pt idx="0">
                  <c:v>90</c:v>
                </c:pt>
                <c:pt idx="1">
                  <c:v>94</c:v>
                </c:pt>
                <c:pt idx="2">
                  <c:v>98</c:v>
                </c:pt>
                <c:pt idx="3">
                  <c:v>102</c:v>
                </c:pt>
                <c:pt idx="4">
                  <c:v>106</c:v>
                </c:pt>
                <c:pt idx="5">
                  <c:v>110</c:v>
                </c:pt>
                <c:pt idx="6">
                  <c:v>114</c:v>
                </c:pt>
                <c:pt idx="7">
                  <c:v>118</c:v>
                </c:pt>
                <c:pt idx="8">
                  <c:v>122</c:v>
                </c:pt>
                <c:pt idx="9">
                  <c:v>126</c:v>
                </c:pt>
                <c:pt idx="10">
                  <c:v>130</c:v>
                </c:pt>
                <c:pt idx="11">
                  <c:v>134</c:v>
                </c:pt>
                <c:pt idx="12">
                  <c:v>138</c:v>
                </c:pt>
                <c:pt idx="13">
                  <c:v>142</c:v>
                </c:pt>
                <c:pt idx="14">
                  <c:v>146</c:v>
                </c:pt>
                <c:pt idx="15">
                  <c:v>150</c:v>
                </c:pt>
                <c:pt idx="16">
                  <c:v>154</c:v>
                </c:pt>
                <c:pt idx="17">
                  <c:v>158</c:v>
                </c:pt>
                <c:pt idx="18">
                  <c:v>162</c:v>
                </c:pt>
              </c:numCache>
            </c:numRef>
          </c:xVal>
          <c:yVal>
            <c:numRef>
              <c:f>'N-Zr-N'!$C$2:$C$20</c:f>
              <c:numCache>
                <c:formatCode>General</c:formatCode>
                <c:ptCount val="1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1E-3</c:v>
                </c:pt>
                <c:pt idx="4">
                  <c:v>4.0000000000000001E-3</c:v>
                </c:pt>
                <c:pt idx="5">
                  <c:v>1.0500000000000001E-2</c:v>
                </c:pt>
                <c:pt idx="6">
                  <c:v>3.5999999999999997E-2</c:v>
                </c:pt>
                <c:pt idx="7">
                  <c:v>7.6999999999999999E-2</c:v>
                </c:pt>
                <c:pt idx="8">
                  <c:v>0.16350000000000001</c:v>
                </c:pt>
                <c:pt idx="9">
                  <c:v>0.2135</c:v>
                </c:pt>
                <c:pt idx="10">
                  <c:v>0.215</c:v>
                </c:pt>
                <c:pt idx="11">
                  <c:v>0.153</c:v>
                </c:pt>
                <c:pt idx="12">
                  <c:v>8.7499999999999994E-2</c:v>
                </c:pt>
                <c:pt idx="13">
                  <c:v>2.8000000000000001E-2</c:v>
                </c:pt>
                <c:pt idx="14">
                  <c:v>0.01</c:v>
                </c:pt>
                <c:pt idx="15">
                  <c:v>5.0000000000000001E-4</c:v>
                </c:pt>
                <c:pt idx="16">
                  <c:v>1E-3</c:v>
                </c:pt>
                <c:pt idx="17">
                  <c:v>0</c:v>
                </c:pt>
                <c:pt idx="18">
                  <c:v>0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1523958768"/>
        <c:axId val="-1609934784"/>
      </c:scatterChart>
      <c:valAx>
        <c:axId val="-1523958768"/>
        <c:scaling>
          <c:orientation val="minMax"/>
          <c:min val="50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GB"/>
                  <a:t>Angle (degree)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-1609934784"/>
        <c:crosses val="autoZero"/>
        <c:crossBetween val="midCat"/>
      </c:valAx>
      <c:valAx>
        <c:axId val="-1609934784"/>
        <c:scaling>
          <c:orientation val="minMax"/>
          <c:min val="0"/>
        </c:scaling>
        <c:delete val="0"/>
        <c:axPos val="l"/>
        <c:title>
          <c:tx>
            <c:rich>
              <a:bodyPr/>
              <a:lstStyle/>
              <a:p>
                <a:pPr>
                  <a:defRPr/>
                </a:pPr>
                <a:r>
                  <a:rPr lang="en-GB" baseline="0" dirty="0" smtClean="0"/>
                  <a:t>PDF of N1-Zr-N2</a:t>
                </a:r>
                <a:endParaRPr lang="en-GB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-1523958768"/>
        <c:crosses val="autoZero"/>
        <c:crossBetween val="midCat"/>
      </c:valAx>
    </c:plotArea>
    <c:plotVisOnly val="1"/>
    <c:dispBlanksAs val="gap"/>
    <c:showDLblsOverMax val="0"/>
  </c:chart>
  <c:txPr>
    <a:bodyPr/>
    <a:lstStyle/>
    <a:p>
      <a:pPr>
        <a:defRPr sz="1200" b="1">
          <a:latin typeface="Times New Roman" panose="02020603050405020304" pitchFamily="18" charset="0"/>
          <a:cs typeface="Times New Roman" panose="02020603050405020304" pitchFamily="18" charset="0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4003233025072945"/>
          <c:y val="0.14857817135187143"/>
          <c:w val="0.70108705059096976"/>
          <c:h val="0.6463346845753235"/>
        </c:manualLayout>
      </c:layout>
      <c:scatterChart>
        <c:scatterStyle val="smoothMarker"/>
        <c:varyColors val="0"/>
        <c:ser>
          <c:idx val="0"/>
          <c:order val="0"/>
          <c:tx>
            <c:v>Frequency</c:v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xVal>
            <c:numRef>
              <c:f>Sheet21!$A$2:$A$31</c:f>
              <c:numCache>
                <c:formatCode>General</c:formatCode>
                <c:ptCount val="30"/>
                <c:pt idx="0">
                  <c:v>85</c:v>
                </c:pt>
                <c:pt idx="1">
                  <c:v>86</c:v>
                </c:pt>
                <c:pt idx="2">
                  <c:v>87</c:v>
                </c:pt>
                <c:pt idx="3">
                  <c:v>88</c:v>
                </c:pt>
                <c:pt idx="4">
                  <c:v>89</c:v>
                </c:pt>
                <c:pt idx="5">
                  <c:v>90</c:v>
                </c:pt>
                <c:pt idx="6">
                  <c:v>91</c:v>
                </c:pt>
                <c:pt idx="7">
                  <c:v>92</c:v>
                </c:pt>
                <c:pt idx="8">
                  <c:v>93</c:v>
                </c:pt>
                <c:pt idx="9">
                  <c:v>94</c:v>
                </c:pt>
                <c:pt idx="10">
                  <c:v>95</c:v>
                </c:pt>
                <c:pt idx="11">
                  <c:v>96</c:v>
                </c:pt>
                <c:pt idx="12">
                  <c:v>97</c:v>
                </c:pt>
                <c:pt idx="13">
                  <c:v>98</c:v>
                </c:pt>
                <c:pt idx="14">
                  <c:v>99</c:v>
                </c:pt>
                <c:pt idx="15">
                  <c:v>100</c:v>
                </c:pt>
                <c:pt idx="16">
                  <c:v>101</c:v>
                </c:pt>
                <c:pt idx="17">
                  <c:v>102</c:v>
                </c:pt>
                <c:pt idx="18">
                  <c:v>103</c:v>
                </c:pt>
                <c:pt idx="19">
                  <c:v>104</c:v>
                </c:pt>
                <c:pt idx="20">
                  <c:v>105</c:v>
                </c:pt>
                <c:pt idx="21">
                  <c:v>106</c:v>
                </c:pt>
                <c:pt idx="22">
                  <c:v>107</c:v>
                </c:pt>
                <c:pt idx="23">
                  <c:v>108</c:v>
                </c:pt>
                <c:pt idx="24">
                  <c:v>109</c:v>
                </c:pt>
                <c:pt idx="25">
                  <c:v>110</c:v>
                </c:pt>
                <c:pt idx="26">
                  <c:v>111</c:v>
                </c:pt>
                <c:pt idx="27">
                  <c:v>112</c:v>
                </c:pt>
                <c:pt idx="28">
                  <c:v>113</c:v>
                </c:pt>
                <c:pt idx="29">
                  <c:v>114</c:v>
                </c:pt>
              </c:numCache>
            </c:numRef>
          </c:xVal>
          <c:yVal>
            <c:numRef>
              <c:f>Sheet21!$C$2:$C$32</c:f>
              <c:numCache>
                <c:formatCode>General</c:formatCode>
                <c:ptCount val="31"/>
                <c:pt idx="0">
                  <c:v>5.0000000000000001E-4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1E-3</c:v>
                </c:pt>
                <c:pt idx="7">
                  <c:v>3.0000000000000001E-3</c:v>
                </c:pt>
                <c:pt idx="8">
                  <c:v>9.4999999999999998E-3</c:v>
                </c:pt>
                <c:pt idx="9">
                  <c:v>2.35E-2</c:v>
                </c:pt>
                <c:pt idx="10">
                  <c:v>5.8999999999999997E-2</c:v>
                </c:pt>
                <c:pt idx="11">
                  <c:v>7.85E-2</c:v>
                </c:pt>
                <c:pt idx="12">
                  <c:v>0.11899999999999999</c:v>
                </c:pt>
                <c:pt idx="13">
                  <c:v>0.14249999999999999</c:v>
                </c:pt>
                <c:pt idx="14">
                  <c:v>0.16900000000000001</c:v>
                </c:pt>
                <c:pt idx="15">
                  <c:v>0.14099999999999999</c:v>
                </c:pt>
                <c:pt idx="16">
                  <c:v>0.1135</c:v>
                </c:pt>
                <c:pt idx="17">
                  <c:v>7.3499999999999996E-2</c:v>
                </c:pt>
                <c:pt idx="18">
                  <c:v>3.95E-2</c:v>
                </c:pt>
                <c:pt idx="19">
                  <c:v>1.7000000000000001E-2</c:v>
                </c:pt>
                <c:pt idx="20">
                  <c:v>6.0000000000000001E-3</c:v>
                </c:pt>
                <c:pt idx="21">
                  <c:v>1.5E-3</c:v>
                </c:pt>
                <c:pt idx="22">
                  <c:v>2.5000000000000001E-3</c:v>
                </c:pt>
                <c:pt idx="23">
                  <c:v>5.0000000000000001E-4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1609933696"/>
        <c:axId val="-1609947296"/>
      </c:scatterChart>
      <c:valAx>
        <c:axId val="-1609933696"/>
        <c:scaling>
          <c:orientation val="minMax"/>
          <c:max val="120"/>
          <c:min val="80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GB" baseline="0" dirty="0" smtClean="0"/>
                  <a:t>Angle </a:t>
                </a:r>
                <a:r>
                  <a:rPr lang="en-GB" baseline="0" dirty="0"/>
                  <a:t>(degree)</a:t>
                </a:r>
                <a:endParaRPr lang="en-GB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-1609947296"/>
        <c:crosses val="autoZero"/>
        <c:crossBetween val="midCat"/>
      </c:valAx>
      <c:valAx>
        <c:axId val="-1609947296"/>
        <c:scaling>
          <c:orientation val="minMax"/>
          <c:min val="0"/>
        </c:scaling>
        <c:delete val="0"/>
        <c:axPos val="l"/>
        <c:title>
          <c:tx>
            <c:rich>
              <a:bodyPr/>
              <a:lstStyle/>
              <a:p>
                <a:pPr>
                  <a:defRPr/>
                </a:pPr>
                <a:r>
                  <a:rPr lang="en-GB" sz="1200" b="1" i="0" u="none" strike="noStrike" baseline="0" dirty="0" smtClean="0">
                    <a:effectLst/>
                  </a:rPr>
                  <a:t>Distribution function of </a:t>
                </a:r>
                <a:r>
                  <a:rPr lang="en-GB" dirty="0" smtClean="0"/>
                  <a:t>F </a:t>
                </a:r>
                <a:r>
                  <a:rPr lang="en-GB" dirty="0"/>
                  <a:t>of </a:t>
                </a:r>
                <a:r>
                  <a:rPr lang="en-GB" dirty="0" smtClean="0"/>
                  <a:t>N1-Zr-O1</a:t>
                </a:r>
                <a:endParaRPr lang="en-GB" dirty="0"/>
              </a:p>
            </c:rich>
          </c:tx>
          <c:layout>
            <c:manualLayout>
              <c:xMode val="edge"/>
              <c:yMode val="edge"/>
              <c:x val="0"/>
              <c:y val="8.68755626726119E-2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-1609933696"/>
        <c:crosses val="autoZero"/>
        <c:crossBetween val="midCat"/>
        <c:majorUnit val="4.0000000000000008E-2"/>
      </c:valAx>
    </c:plotArea>
    <c:plotVisOnly val="1"/>
    <c:dispBlanksAs val="gap"/>
    <c:showDLblsOverMax val="0"/>
  </c:chart>
  <c:txPr>
    <a:bodyPr/>
    <a:lstStyle/>
    <a:p>
      <a:pPr>
        <a:defRPr sz="1200" b="1">
          <a:latin typeface="Times New Roman" panose="02020603050405020304" pitchFamily="18" charset="0"/>
          <a:cs typeface="Times New Roman" panose="02020603050405020304" pitchFamily="18" charset="0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smoothMarker"/>
        <c:varyColors val="0"/>
        <c:ser>
          <c:idx val="0"/>
          <c:order val="0"/>
          <c:tx>
            <c:v>Frequency</c:v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xVal>
            <c:numRef>
              <c:f>O1ZrN2!$A$2:$A$31</c:f>
              <c:numCache>
                <c:formatCode>General</c:formatCode>
                <c:ptCount val="30"/>
                <c:pt idx="0">
                  <c:v>80</c:v>
                </c:pt>
                <c:pt idx="1">
                  <c:v>82</c:v>
                </c:pt>
                <c:pt idx="2">
                  <c:v>84</c:v>
                </c:pt>
                <c:pt idx="3">
                  <c:v>86</c:v>
                </c:pt>
                <c:pt idx="4">
                  <c:v>88</c:v>
                </c:pt>
                <c:pt idx="5">
                  <c:v>90</c:v>
                </c:pt>
                <c:pt idx="6">
                  <c:v>92</c:v>
                </c:pt>
                <c:pt idx="7">
                  <c:v>94</c:v>
                </c:pt>
                <c:pt idx="8">
                  <c:v>96</c:v>
                </c:pt>
                <c:pt idx="9">
                  <c:v>98</c:v>
                </c:pt>
                <c:pt idx="10">
                  <c:v>100</c:v>
                </c:pt>
                <c:pt idx="11">
                  <c:v>102</c:v>
                </c:pt>
                <c:pt idx="12">
                  <c:v>104</c:v>
                </c:pt>
                <c:pt idx="13">
                  <c:v>106</c:v>
                </c:pt>
                <c:pt idx="14">
                  <c:v>108</c:v>
                </c:pt>
                <c:pt idx="15">
                  <c:v>110</c:v>
                </c:pt>
                <c:pt idx="16">
                  <c:v>112</c:v>
                </c:pt>
                <c:pt idx="17">
                  <c:v>114</c:v>
                </c:pt>
                <c:pt idx="18">
                  <c:v>116</c:v>
                </c:pt>
                <c:pt idx="19">
                  <c:v>118</c:v>
                </c:pt>
                <c:pt idx="20">
                  <c:v>120</c:v>
                </c:pt>
                <c:pt idx="21">
                  <c:v>122</c:v>
                </c:pt>
                <c:pt idx="22">
                  <c:v>124</c:v>
                </c:pt>
                <c:pt idx="23">
                  <c:v>126</c:v>
                </c:pt>
                <c:pt idx="24">
                  <c:v>128</c:v>
                </c:pt>
                <c:pt idx="25">
                  <c:v>130</c:v>
                </c:pt>
                <c:pt idx="26">
                  <c:v>132</c:v>
                </c:pt>
                <c:pt idx="27">
                  <c:v>134</c:v>
                </c:pt>
                <c:pt idx="28">
                  <c:v>136</c:v>
                </c:pt>
                <c:pt idx="29">
                  <c:v>138</c:v>
                </c:pt>
              </c:numCache>
            </c:numRef>
          </c:xVal>
          <c:yVal>
            <c:numRef>
              <c:f>O1ZrN2!$B$2:$B$31</c:f>
              <c:numCache>
                <c:formatCode>General</c:formatCode>
                <c:ptCount val="30"/>
                <c:pt idx="0">
                  <c:v>0</c:v>
                </c:pt>
                <c:pt idx="1">
                  <c:v>1</c:v>
                </c:pt>
                <c:pt idx="2">
                  <c:v>3</c:v>
                </c:pt>
                <c:pt idx="3">
                  <c:v>10</c:v>
                </c:pt>
                <c:pt idx="4">
                  <c:v>21</c:v>
                </c:pt>
                <c:pt idx="5">
                  <c:v>37</c:v>
                </c:pt>
                <c:pt idx="6">
                  <c:v>75</c:v>
                </c:pt>
                <c:pt idx="7">
                  <c:v>127</c:v>
                </c:pt>
                <c:pt idx="8">
                  <c:v>171</c:v>
                </c:pt>
                <c:pt idx="9">
                  <c:v>156</c:v>
                </c:pt>
                <c:pt idx="10">
                  <c:v>213</c:v>
                </c:pt>
                <c:pt idx="11">
                  <c:v>173</c:v>
                </c:pt>
                <c:pt idx="12">
                  <c:v>210</c:v>
                </c:pt>
                <c:pt idx="13">
                  <c:v>186</c:v>
                </c:pt>
                <c:pt idx="14">
                  <c:v>175</c:v>
                </c:pt>
                <c:pt idx="15">
                  <c:v>161</c:v>
                </c:pt>
                <c:pt idx="16">
                  <c:v>105</c:v>
                </c:pt>
                <c:pt idx="17">
                  <c:v>81</c:v>
                </c:pt>
                <c:pt idx="18">
                  <c:v>44</c:v>
                </c:pt>
                <c:pt idx="19">
                  <c:v>34</c:v>
                </c:pt>
                <c:pt idx="20">
                  <c:v>10</c:v>
                </c:pt>
                <c:pt idx="21">
                  <c:v>2</c:v>
                </c:pt>
                <c:pt idx="22">
                  <c:v>3</c:v>
                </c:pt>
                <c:pt idx="23">
                  <c:v>2</c:v>
                </c:pt>
                <c:pt idx="24">
                  <c:v>1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1609943488"/>
        <c:axId val="-1803355296"/>
      </c:scatterChart>
      <c:valAx>
        <c:axId val="-1609943488"/>
        <c:scaling>
          <c:orientation val="minMax"/>
          <c:min val="50"/>
        </c:scaling>
        <c:delete val="0"/>
        <c:axPos val="b"/>
        <c:title>
          <c:tx>
            <c:rich>
              <a:bodyPr/>
              <a:lstStyle/>
              <a:p>
                <a:pPr>
                  <a:defRPr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r>
                  <a:rPr lang="en-GB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Angle </a:t>
                </a:r>
                <a:r>
                  <a:rPr lang="en-GB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(degree)</a:t>
                </a:r>
                <a:endParaRPr lang="en-GB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-1803355296"/>
        <c:crosses val="autoZero"/>
        <c:crossBetween val="midCat"/>
      </c:valAx>
      <c:valAx>
        <c:axId val="-1803355296"/>
        <c:scaling>
          <c:orientation val="minMax"/>
          <c:min val="0"/>
        </c:scaling>
        <c:delete val="0"/>
        <c:axPos val="l"/>
        <c:title>
          <c:tx>
            <c:rich>
              <a:bodyPr/>
              <a:lstStyle/>
              <a:p>
                <a:pPr>
                  <a:defRPr/>
                </a:pPr>
                <a:r>
                  <a:rPr lang="en-GB" sz="1200" b="1" i="0" u="none" strike="noStrike" baseline="0" dirty="0" smtClean="0"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PDF O1ZrN2</a:t>
                </a:r>
                <a:endParaRPr lang="en-GB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-1609943488"/>
        <c:crosses val="autoZero"/>
        <c:crossBetween val="midCat"/>
      </c:valAx>
    </c:plotArea>
    <c:plotVisOnly val="1"/>
    <c:dispBlanksAs val="gap"/>
    <c:showDLblsOverMax val="0"/>
  </c:chart>
  <c:txPr>
    <a:bodyPr/>
    <a:lstStyle/>
    <a:p>
      <a:pPr>
        <a:defRPr sz="1200" b="1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8925365580139833"/>
          <c:y val="4.4062127829898837E-2"/>
          <c:w val="0.66907972440944885"/>
          <c:h val="0.73703307086614178"/>
        </c:manualLayout>
      </c:layout>
      <c:scatterChart>
        <c:scatterStyle val="smoothMarker"/>
        <c:varyColors val="0"/>
        <c:ser>
          <c:idx val="0"/>
          <c:order val="0"/>
          <c:spPr>
            <a:ln>
              <a:solidFill>
                <a:srgbClr val="FF0000"/>
              </a:solidFill>
            </a:ln>
          </c:spPr>
          <c:marker>
            <c:symbol val="none"/>
          </c:marker>
          <c:xVal>
            <c:numRef>
              <c:f>'O-Zr-O'!$A$2:$A$21</c:f>
              <c:numCache>
                <c:formatCode>General</c:formatCode>
                <c:ptCount val="20"/>
                <c:pt idx="0">
                  <c:v>142</c:v>
                </c:pt>
                <c:pt idx="1">
                  <c:v>144</c:v>
                </c:pt>
                <c:pt idx="2">
                  <c:v>146</c:v>
                </c:pt>
                <c:pt idx="3">
                  <c:v>148</c:v>
                </c:pt>
                <c:pt idx="4">
                  <c:v>150</c:v>
                </c:pt>
                <c:pt idx="5">
                  <c:v>152</c:v>
                </c:pt>
                <c:pt idx="6">
                  <c:v>154</c:v>
                </c:pt>
                <c:pt idx="7">
                  <c:v>156</c:v>
                </c:pt>
                <c:pt idx="8">
                  <c:v>158</c:v>
                </c:pt>
                <c:pt idx="9">
                  <c:v>160</c:v>
                </c:pt>
                <c:pt idx="10">
                  <c:v>162</c:v>
                </c:pt>
                <c:pt idx="11">
                  <c:v>164</c:v>
                </c:pt>
                <c:pt idx="12">
                  <c:v>166</c:v>
                </c:pt>
                <c:pt idx="13">
                  <c:v>168</c:v>
                </c:pt>
                <c:pt idx="14">
                  <c:v>170</c:v>
                </c:pt>
                <c:pt idx="15">
                  <c:v>172</c:v>
                </c:pt>
                <c:pt idx="16">
                  <c:v>174</c:v>
                </c:pt>
                <c:pt idx="17">
                  <c:v>176</c:v>
                </c:pt>
                <c:pt idx="18">
                  <c:v>178</c:v>
                </c:pt>
                <c:pt idx="19">
                  <c:v>180</c:v>
                </c:pt>
              </c:numCache>
            </c:numRef>
          </c:xVal>
          <c:yVal>
            <c:numRef>
              <c:f>'O-Zr-O'!$C$2:$C$21</c:f>
              <c:numCache>
                <c:formatCode>General</c:formatCode>
                <c:ptCount val="2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5.0000000000000001E-4</c:v>
                </c:pt>
                <c:pt idx="5">
                  <c:v>5.0000000000000001E-4</c:v>
                </c:pt>
                <c:pt idx="6">
                  <c:v>5.4999999999999997E-3</c:v>
                </c:pt>
                <c:pt idx="7">
                  <c:v>2.6499999999999999E-2</c:v>
                </c:pt>
                <c:pt idx="8">
                  <c:v>4.4999999999999998E-2</c:v>
                </c:pt>
                <c:pt idx="9">
                  <c:v>8.2000000000000003E-2</c:v>
                </c:pt>
                <c:pt idx="10">
                  <c:v>0.13900000000000001</c:v>
                </c:pt>
                <c:pt idx="11">
                  <c:v>0.16900000000000001</c:v>
                </c:pt>
                <c:pt idx="12">
                  <c:v>0.17699999999999999</c:v>
                </c:pt>
                <c:pt idx="13">
                  <c:v>0.1555</c:v>
                </c:pt>
                <c:pt idx="14">
                  <c:v>0.1085</c:v>
                </c:pt>
                <c:pt idx="15">
                  <c:v>5.8000000000000003E-2</c:v>
                </c:pt>
                <c:pt idx="16">
                  <c:v>2.5000000000000001E-2</c:v>
                </c:pt>
                <c:pt idx="17">
                  <c:v>4.4999999999999997E-3</c:v>
                </c:pt>
                <c:pt idx="18">
                  <c:v>3.5000000000000001E-3</c:v>
                </c:pt>
                <c:pt idx="19">
                  <c:v>5.0000000000000001E-4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1440128416"/>
        <c:axId val="-1440115360"/>
      </c:scatterChart>
      <c:valAx>
        <c:axId val="-1440128416"/>
        <c:scaling>
          <c:orientation val="minMax"/>
          <c:min val="100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GB"/>
                  <a:t>Angle (degree)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-1440115360"/>
        <c:crosses val="autoZero"/>
        <c:crossBetween val="midCat"/>
      </c:valAx>
      <c:valAx>
        <c:axId val="-1440115360"/>
        <c:scaling>
          <c:orientation val="minMax"/>
          <c:min val="0"/>
        </c:scaling>
        <c:delete val="0"/>
        <c:axPos val="l"/>
        <c:title>
          <c:tx>
            <c:rich>
              <a:bodyPr/>
              <a:lstStyle/>
              <a:p>
                <a:pPr>
                  <a:defRPr/>
                </a:pPr>
                <a:r>
                  <a:rPr lang="en-GB" baseline="0" dirty="0" smtClean="0"/>
                  <a:t>PDF of </a:t>
                </a:r>
                <a:r>
                  <a:rPr lang="en-GB" baseline="0" dirty="0" smtClean="0"/>
                  <a:t>O1-Zr-O2</a:t>
                </a:r>
                <a:endParaRPr lang="en-GB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-1440128416"/>
        <c:crosses val="autoZero"/>
        <c:crossBetween val="midCat"/>
      </c:valAx>
    </c:plotArea>
    <c:plotVisOnly val="1"/>
    <c:dispBlanksAs val="gap"/>
    <c:showDLblsOverMax val="0"/>
  </c:chart>
  <c:txPr>
    <a:bodyPr/>
    <a:lstStyle/>
    <a:p>
      <a:pPr>
        <a:defRPr sz="1200" b="1">
          <a:latin typeface="Times New Roman" panose="02020603050405020304" pitchFamily="18" charset="0"/>
          <a:cs typeface="Times New Roman" panose="02020603050405020304" pitchFamily="18" charset="0"/>
        </a:defRPr>
      </a:pPr>
      <a:endParaRPr lang="en-US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image" Target="../media/image2.emf"/><Relationship Id="rId4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22798" y="2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FB46E9-C5D9-4E91-B12E-92680DC8B5EA}" type="datetimeFigureOut">
              <a:rPr lang="en-GB" smtClean="0"/>
              <a:t>30/05/2016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456612"/>
            <a:ext cx="4301543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22798" y="6456612"/>
            <a:ext cx="4301543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5CCBB0-5AFC-4E99-A099-B37E6E3F4D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99579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22798" y="2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1780FA-8268-4D6D-9986-5EA98F84F3DB}" type="datetimeFigureOut">
              <a:rPr lang="en-GB" smtClean="0"/>
              <a:t>30/05/2016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433763" y="849313"/>
            <a:ext cx="3059112" cy="22939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2664" y="3271381"/>
            <a:ext cx="7941310" cy="267658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456612"/>
            <a:ext cx="4301543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22798" y="6456612"/>
            <a:ext cx="4301543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9B97FA-43CE-49D9-B9D9-79F238D74E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98555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433763" y="849313"/>
            <a:ext cx="3059112" cy="229393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C62D21-CFC1-43B7-AD09-5B351AF5E3A4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24997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433763" y="849313"/>
            <a:ext cx="3059112" cy="229393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9B97FA-43CE-49D9-B9D9-79F238D74E51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72120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857D1-54BC-4639-9EE5-A9B122DE5831}" type="datetime1">
              <a:rPr lang="en-GB" smtClean="0"/>
              <a:t>30/05/2016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43B4B-AD6F-4F69-B51A-E246841F11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75856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BFC59-A888-4E05-95FF-7FD95DE313E9}" type="datetime1">
              <a:rPr lang="en-GB" smtClean="0"/>
              <a:t>30/05/2016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43B4B-AD6F-4F69-B51A-E246841F11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0267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626E0-AA6B-4635-9ED1-B0A23290F659}" type="datetime1">
              <a:rPr lang="en-GB" smtClean="0"/>
              <a:t>30/05/2016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43B4B-AD6F-4F69-B51A-E246841F11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12178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CB6E0-F9EF-4207-B6A9-4041F4EA8DB7}" type="datetime1">
              <a:rPr lang="en-GB" smtClean="0"/>
              <a:t>30/05/2016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43B4B-AD6F-4F69-B51A-E246841F11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50797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DCF11-6F91-4F24-AAD5-6F152FE2DE89}" type="datetime1">
              <a:rPr lang="en-GB" smtClean="0"/>
              <a:t>30/05/2016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43B4B-AD6F-4F69-B51A-E246841F11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65949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1F7F8-9424-407D-9B02-469CA4908ABB}" type="datetime1">
              <a:rPr lang="en-GB" smtClean="0"/>
              <a:t>30/05/2016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43B4B-AD6F-4F69-B51A-E246841F11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6717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353C7-8F8F-4874-BA46-3591B30BE6DA}" type="datetime1">
              <a:rPr lang="en-GB" smtClean="0"/>
              <a:t>30/05/2016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43B4B-AD6F-4F69-B51A-E246841F11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19555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49511-E11E-475F-B34E-43A375654186}" type="datetime1">
              <a:rPr lang="en-GB" smtClean="0"/>
              <a:t>30/05/2016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43B4B-AD6F-4F69-B51A-E246841F11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58218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C7F01-0A45-408F-B2C7-028201EB7F19}" type="datetime1">
              <a:rPr lang="en-GB" smtClean="0"/>
              <a:t>30/05/2016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43B4B-AD6F-4F69-B51A-E246841F11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75946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BFEC3-FD1F-4D26-A9DD-7904DF081605}" type="datetime1">
              <a:rPr lang="en-GB" smtClean="0"/>
              <a:t>30/05/2016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43B4B-AD6F-4F69-B51A-E246841F11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72305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2BDB7-398B-4D28-A85A-BB39B6129A59}" type="datetime1">
              <a:rPr lang="en-GB" smtClean="0"/>
              <a:t>30/05/2016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43B4B-AD6F-4F69-B51A-E246841F11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3600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1C56A3-F2AA-4A3F-A158-527BA9C42CE9}" type="datetime1">
              <a:rPr lang="en-GB" smtClean="0"/>
              <a:t>30/05/2016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243B4B-AD6F-4F69-B51A-E246841F11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26511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image" Target="../media/image6.png"/><Relationship Id="rId7" Type="http://schemas.openxmlformats.org/officeDocument/2006/relationships/image" Target="../media/image3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11" Type="http://schemas.openxmlformats.org/officeDocument/2006/relationships/image" Target="../media/image5.emf"/><Relationship Id="rId5" Type="http://schemas.openxmlformats.org/officeDocument/2006/relationships/image" Target="../media/image2.emf"/><Relationship Id="rId10" Type="http://schemas.openxmlformats.org/officeDocument/2006/relationships/oleObject" Target="../embeddings/oleObject5.bin"/><Relationship Id="rId4" Type="http://schemas.openxmlformats.org/officeDocument/2006/relationships/oleObject" Target="../embeddings/oleObject2.bin"/><Relationship Id="rId9" Type="http://schemas.openxmlformats.org/officeDocument/2006/relationships/image" Target="../media/image4.e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8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9.e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5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57250"/>
            <a:ext cx="6858000" cy="1052683"/>
          </a:xfrm>
        </p:spPr>
        <p:txBody>
          <a:bodyPr>
            <a:normAutofit/>
          </a:bodyPr>
          <a:lstStyle/>
          <a:p>
            <a:r>
              <a:rPr lang="en-GB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Force field </a:t>
            </a:r>
            <a:r>
              <a:rPr lang="en-GB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development and parameterization of FI </a:t>
            </a:r>
            <a:r>
              <a:rPr lang="en-GB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catalyst</a:t>
            </a:r>
            <a:endParaRPr lang="en-GB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157390"/>
            <a:ext cx="6858000" cy="1241822"/>
          </a:xfrm>
        </p:spPr>
        <p:txBody>
          <a:bodyPr/>
          <a:lstStyle/>
          <a:p>
            <a:r>
              <a:rPr lang="en-US" dirty="0" smtClean="0"/>
              <a:t>Dr. Sandhya</a:t>
            </a:r>
          </a:p>
          <a:p>
            <a:r>
              <a:rPr lang="en-US" dirty="0" smtClean="0"/>
              <a:t>30/5/2016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43B4B-AD6F-4F69-B51A-E246841F11FD}" type="slidenum">
              <a:rPr lang="en-GB" smtClean="0"/>
              <a:t>1</a:t>
            </a:fld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152474" y="3841550"/>
            <a:ext cx="7623562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altLang="ja-JP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 and purpose of the </a:t>
            </a:r>
            <a:r>
              <a:rPr lang="en-US" altLang="ja-JP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study.</a:t>
            </a:r>
            <a:endParaRPr lang="en-US" altLang="ja-JP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Force field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developments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FI catalyst using DFT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method with small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models.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Force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field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developments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FI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catalyst with real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model.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MM force field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parameters.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MM force field parameterization.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MD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simulation on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catalyst with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counter anion (C</a:t>
            </a:r>
            <a:r>
              <a:rPr lang="en-US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BCH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12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endParaRPr lang="en-GB" sz="1200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Future plan for the next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two month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90926" y="3097573"/>
            <a:ext cx="3070071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Outline of the presentation</a:t>
            </a:r>
            <a:endParaRPr lang="en-GB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9893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121" y="26562"/>
            <a:ext cx="4727121" cy="607330"/>
          </a:xfrm>
        </p:spPr>
        <p:txBody>
          <a:bodyPr>
            <a:normAutofit/>
          </a:bodyPr>
          <a:lstStyle/>
          <a:p>
            <a:r>
              <a:rPr lang="en-GB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MD simulation of FI catalyst</a:t>
            </a:r>
            <a:endParaRPr lang="en-GB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43B4B-AD6F-4F69-B51A-E246841F11FD}" type="slidenum">
              <a:rPr lang="en-GB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fld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093810" y="5411676"/>
            <a:ext cx="4971297" cy="13388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Comparison of structural parameters between DFT and MD method  </a:t>
            </a:r>
          </a:p>
          <a:p>
            <a:r>
              <a:rPr lang="en-US" sz="13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MD             DFT</a:t>
            </a:r>
          </a:p>
          <a:p>
            <a:r>
              <a:rPr lang="en-US" sz="13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N1-Zr-N2                114           113</a:t>
            </a:r>
            <a:endParaRPr lang="en-US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O1-Zr-O2     </a:t>
            </a:r>
            <a:r>
              <a:rPr lang="en-US" sz="13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lang="en-US" sz="135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168   </a:t>
            </a:r>
            <a:r>
              <a:rPr lang="en-US" sz="13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161 </a:t>
            </a:r>
            <a:endParaRPr lang="en-US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N1-Zr-O1  </a:t>
            </a:r>
            <a:r>
              <a:rPr lang="en-US" sz="13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80               </a:t>
            </a:r>
            <a:r>
              <a:rPr lang="en-US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79 </a:t>
            </a:r>
            <a:endParaRPr lang="en-US" sz="135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3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N1ZrO2                   </a:t>
            </a:r>
            <a:r>
              <a:rPr lang="en-US" sz="135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98    </a:t>
            </a:r>
            <a:r>
              <a:rPr lang="en-US" sz="13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90</a:t>
            </a: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7850" y="607330"/>
            <a:ext cx="3692670" cy="2496453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41592" y="0"/>
            <a:ext cx="4402408" cy="2602020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2912" y="3103783"/>
            <a:ext cx="3325253" cy="2353588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41592" y="2528809"/>
            <a:ext cx="4006213" cy="27806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28474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88088"/>
            <a:ext cx="7886700" cy="556335"/>
          </a:xfrm>
        </p:spPr>
        <p:txBody>
          <a:bodyPr>
            <a:normAutofit fontScale="90000"/>
          </a:bodyPr>
          <a:lstStyle/>
          <a:p>
            <a:r>
              <a:rPr lang="en-US" sz="27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Probability Distribution function of </a:t>
            </a:r>
            <a:r>
              <a:rPr lang="en-US" sz="27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Zr</a:t>
            </a:r>
            <a:r>
              <a:rPr lang="en-US" sz="27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-B bond of catalyst and </a:t>
            </a:r>
            <a:r>
              <a:rPr lang="en-US" sz="27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counter anion</a:t>
            </a:r>
            <a:endParaRPr lang="en-GB" sz="27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43B4B-AD6F-4F69-B51A-E246841F11FD}" type="slidenum">
              <a:rPr lang="en-GB" smtClean="0"/>
              <a:t>11</a:t>
            </a:fld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7066727" y="3960322"/>
            <a:ext cx="839845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/>
              <a:t>At </a:t>
            </a:r>
            <a:r>
              <a:rPr lang="en-US" sz="1350" dirty="0" smtClean="0"/>
              <a:t>491 </a:t>
            </a:r>
            <a:r>
              <a:rPr lang="en-US" sz="1350" b="1" dirty="0" err="1"/>
              <a:t>ps</a:t>
            </a:r>
            <a:endParaRPr lang="en-GB" sz="135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127648" y="5547690"/>
            <a:ext cx="812517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The close contact between FI catalyst and CA is around 6.2 Å from MD simulation.</a:t>
            </a:r>
          </a:p>
          <a:p>
            <a:r>
              <a:rPr lang="en-US" dirty="0" smtClean="0"/>
              <a:t>This distance is close to the corresponding values ( </a:t>
            </a:r>
            <a:r>
              <a:rPr lang="en-US" dirty="0" err="1" smtClean="0"/>
              <a:t>Zr</a:t>
            </a:r>
            <a:r>
              <a:rPr lang="en-US" dirty="0" smtClean="0"/>
              <a:t>-B distance is 5.8 Å) obtained </a:t>
            </a:r>
          </a:p>
          <a:p>
            <a:r>
              <a:rPr lang="en-US" dirty="0" smtClean="0"/>
              <a:t>from DFT </a:t>
            </a:r>
            <a:r>
              <a:rPr lang="en-US" dirty="0" smtClean="0"/>
              <a:t>optimized structure.</a:t>
            </a:r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30107" y="393444"/>
            <a:ext cx="3015201" cy="3515623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7648" y="1135744"/>
            <a:ext cx="5573522" cy="39726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778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36848"/>
            <a:ext cx="7886700" cy="419878"/>
          </a:xfrm>
        </p:spPr>
        <p:txBody>
          <a:bodyPr>
            <a:normAutofit fontScale="90000"/>
          </a:bodyPr>
          <a:lstStyle/>
          <a:p>
            <a:r>
              <a:rPr lang="en-US" sz="255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Conclusions</a:t>
            </a:r>
            <a:endParaRPr lang="en-GB" sz="255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86" y="939680"/>
            <a:ext cx="7886700" cy="3187936"/>
          </a:xfrm>
        </p:spPr>
        <p:txBody>
          <a:bodyPr>
            <a:noAutofit/>
          </a:bodyPr>
          <a:lstStyle/>
          <a:p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Force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filed 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parameters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of FI catalyst are developed using DFT 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scan.</a:t>
            </a:r>
          </a:p>
          <a:p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MD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simulation shows the deviation from DFT results especially for angles and dihedrals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.</a:t>
            </a:r>
          </a:p>
          <a:p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The force field parameters for the four 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angles are recalculated using real model (model4).</a:t>
            </a:r>
          </a:p>
          <a:p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Based on QM calculations, amber force field parameters were calculated for angles around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Zr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atom by fitting MM 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energy profile to 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DFT energy 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profile.</a:t>
            </a:r>
            <a:endParaRPr lang="en-US" sz="1800" dirty="0" smtClean="0">
              <a:latin typeface="Times New Roman" panose="02020603050405020304" pitchFamily="18" charset="0"/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MM fitting does give close agreement with the parameters (angles) obtained from the DFT results. However, other parameters (angles or dihedrals) around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Zr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atom are necessary to fit with DFT curve in order to validate the efficiency of calculated force field parameters.</a:t>
            </a:r>
          </a:p>
          <a:p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Simulations results of ion pair demonstrated the good </a:t>
            </a:r>
            <a:r>
              <a:rPr lang="en-US" sz="18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agreement </a:t>
            </a:r>
            <a:r>
              <a:rPr lang="en-US" sz="18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of distance 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between the ions which validate the robustness of atomic charges used in this work   </a:t>
            </a:r>
          </a:p>
          <a:p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43B4B-AD6F-4F69-B51A-E246841F11FD}" type="slidenum">
              <a:rPr lang="en-GB" smtClean="0"/>
              <a:t>12</a:t>
            </a:fld>
            <a:endParaRPr lang="en-GB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258757" y="4727284"/>
            <a:ext cx="5777988" cy="747713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1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Future plan- For the next two months</a:t>
            </a:r>
            <a:endParaRPr lang="en-GB" sz="21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346086" y="5474997"/>
            <a:ext cx="7886700" cy="388180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v"/>
            </a:pPr>
            <a:r>
              <a:rPr lang="en-US" sz="18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MM fitting has been done for those bonds, angles and dihedral angles around </a:t>
            </a:r>
            <a:r>
              <a:rPr lang="en-US" sz="1800" b="1" dirty="0" err="1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Zr</a:t>
            </a:r>
            <a:r>
              <a:rPr lang="en-US" sz="18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18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Tuning of interaction between ethylene and </a:t>
            </a:r>
            <a:r>
              <a:rPr lang="en-US" sz="18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1-octane using topology editor (Dr. </a:t>
            </a:r>
            <a:r>
              <a:rPr lang="en-US" sz="1800" b="1" dirty="0" err="1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Takayanagi</a:t>
            </a:r>
            <a:r>
              <a:rPr lang="en-US" sz="18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1800" b="1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1937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263207"/>
            <a:ext cx="7886700" cy="3263504"/>
          </a:xfrm>
        </p:spPr>
        <p:txBody>
          <a:bodyPr/>
          <a:lstStyle/>
          <a:p>
            <a:pPr marL="0" indent="0">
              <a:buNone/>
            </a:pPr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b="1" dirty="0" smtClean="0">
                <a:solidFill>
                  <a:srgbClr val="00B050"/>
                </a:solidFill>
              </a:rPr>
              <a:t>                                   Thank You………</a:t>
            </a:r>
            <a:endParaRPr lang="en-GB" b="1" dirty="0">
              <a:solidFill>
                <a:srgbClr val="00B05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43B4B-AD6F-4F69-B51A-E246841F11FD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5799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969" y="428868"/>
            <a:ext cx="7951525" cy="426216"/>
          </a:xfrm>
        </p:spPr>
        <p:txBody>
          <a:bodyPr>
            <a:noAutofit/>
          </a:bodyPr>
          <a:lstStyle/>
          <a:p>
            <a:pPr algn="ctr"/>
            <a:r>
              <a:rPr lang="en-US" sz="2400" b="1" dirty="0">
                <a:solidFill>
                  <a:srgbClr val="FF0000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Chain Shuttling </a:t>
            </a:r>
            <a:r>
              <a:rPr lang="en-US" sz="2400" b="1" dirty="0" smtClean="0">
                <a:solidFill>
                  <a:srgbClr val="FF0000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Polymerization</a:t>
            </a:r>
            <a:endParaRPr lang="en-GB" sz="2400" b="1" dirty="0">
              <a:solidFill>
                <a:srgbClr val="FF0000"/>
              </a:solidFill>
              <a:latin typeface="Arial Unicode MS" panose="020B0604020202020204" pitchFamily="50" charset="-128"/>
              <a:ea typeface="Arial Unicode MS" panose="020B0604020202020204" pitchFamily="50" charset="-128"/>
              <a:cs typeface="Arial Unicode MS" panose="020B0604020202020204" pitchFamily="50" charset="-128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254902" y="5758059"/>
            <a:ext cx="1543050" cy="273844"/>
          </a:xfrm>
        </p:spPr>
        <p:txBody>
          <a:bodyPr/>
          <a:lstStyle/>
          <a:p>
            <a:fld id="{BB3C7076-BC6B-480D-B9C2-0EC34CFF90FE}" type="slidenum">
              <a:rPr lang="en-GB" smtClean="0"/>
              <a:t>2</a:t>
            </a:fld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257715" y="855084"/>
            <a:ext cx="793931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Purpose of the project: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Understand the reaction mechanism of olefin block polymerization.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Understand </a:t>
            </a:r>
            <a:r>
              <a:rPr lang="en-US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dynamics of polymerization reactions catalyzed by organometallic catalysts using molecular simulations </a:t>
            </a: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1729122" y="2423164"/>
            <a:ext cx="34342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Target 1: polyolefin (PO) catalysts</a:t>
            </a:r>
            <a:endParaRPr kumimoji="1" lang="ja-JP" altLang="en-US" sz="1200" dirty="0">
              <a:latin typeface="Arial Unicode MS" panose="020B0604020202020204" pitchFamily="50" charset="-128"/>
              <a:ea typeface="Arial Unicode MS" panose="020B0604020202020204" pitchFamily="50" charset="-128"/>
              <a:cs typeface="Arial Unicode MS" panose="020B0604020202020204" pitchFamily="50" charset="-128"/>
            </a:endParaRPr>
          </a:p>
        </p:txBody>
      </p:sp>
      <p:sp>
        <p:nvSpPr>
          <p:cNvPr id="23" name="正方形/長方形 22"/>
          <p:cNvSpPr/>
          <p:nvPr/>
        </p:nvSpPr>
        <p:spPr>
          <a:xfrm>
            <a:off x="5804912" y="2950463"/>
            <a:ext cx="3098457" cy="22852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324000">
              <a:spcAft>
                <a:spcPts val="900"/>
              </a:spcAft>
            </a:pPr>
            <a:r>
              <a:rPr lang="en-US" altLang="ja-JP" sz="15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DFT using Chain Shuttling Polymerization (CSP)</a:t>
            </a:r>
            <a:r>
              <a:rPr lang="en-US" altLang="ja-JP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ja-JP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ja-JP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Two metal catalysts for polyethylene and copolymer</a:t>
            </a:r>
            <a:r>
              <a:rPr lang="en-GB" altLang="ja-JP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GB" altLang="ja-JP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altLang="ja-JP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Chain shuttling agent (CSA), ZnEt</a:t>
            </a:r>
            <a:r>
              <a:rPr lang="en-GB" altLang="ja-JP" sz="15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GB" altLang="ja-JP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swap</a:t>
            </a:r>
            <a:r>
              <a:rPr lang="en-US" altLang="ja-JP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hard and soft polymer chains</a:t>
            </a:r>
          </a:p>
          <a:p>
            <a:pPr defTabSz="324000">
              <a:spcAft>
                <a:spcPts val="900"/>
              </a:spcAft>
            </a:pPr>
            <a:r>
              <a:rPr lang="en-GB" altLang="ja-JP" sz="1500" b="1" dirty="0">
                <a:solidFill>
                  <a:srgbClr val="0B02B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 atomistic level information on the dynamics of complicated CSP process</a:t>
            </a: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257715" y="2338569"/>
            <a:ext cx="15751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>
                <a:solidFill>
                  <a:srgbClr val="0070C0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Produce hard polymers</a:t>
            </a:r>
            <a:endParaRPr kumimoji="1" lang="ja-JP" altLang="en-US" sz="1200" dirty="0">
              <a:solidFill>
                <a:srgbClr val="0070C0"/>
              </a:solidFill>
              <a:latin typeface="Arial Unicode MS" panose="020B0604020202020204" pitchFamily="50" charset="-128"/>
              <a:ea typeface="Arial Unicode MS" panose="020B0604020202020204" pitchFamily="50" charset="-128"/>
              <a:cs typeface="Arial Unicode MS" panose="020B0604020202020204" pitchFamily="50" charset="-128"/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353622" y="5722902"/>
            <a:ext cx="14792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>
                <a:solidFill>
                  <a:srgbClr val="FF4040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Produce soft polymers</a:t>
            </a:r>
            <a:endParaRPr kumimoji="1" lang="ja-JP" altLang="en-US" sz="1200" dirty="0">
              <a:solidFill>
                <a:srgbClr val="FF4040"/>
              </a:solidFill>
              <a:latin typeface="Arial Unicode MS" panose="020B0604020202020204" pitchFamily="50" charset="-128"/>
              <a:ea typeface="Arial Unicode MS" panose="020B0604020202020204" pitchFamily="50" charset="-128"/>
              <a:cs typeface="Arial Unicode MS" panose="020B0604020202020204" pitchFamily="50" charset="-128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2607276" y="5529637"/>
            <a:ext cx="3435178" cy="461665"/>
          </a:xfrm>
          <a:prstGeom prst="rect">
            <a:avLst/>
          </a:prstGeom>
          <a:solidFill>
            <a:schemeClr val="bg1"/>
          </a:solidFill>
          <a:ln w="1905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1200" dirty="0" smtClean="0">
                <a:solidFill>
                  <a:srgbClr val="002060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Product of the reaction is </a:t>
            </a:r>
            <a:r>
              <a:rPr kumimoji="1" lang="en-US" altLang="ja-JP" sz="1200" dirty="0" smtClean="0">
                <a:solidFill>
                  <a:srgbClr val="002060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olefin </a:t>
            </a:r>
            <a:r>
              <a:rPr kumimoji="1" lang="en-US" altLang="ja-JP" sz="1200" dirty="0">
                <a:solidFill>
                  <a:srgbClr val="002060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block copolymers</a:t>
            </a:r>
            <a:endParaRPr kumimoji="1" lang="ja-JP" altLang="en-US" sz="1200" dirty="0">
              <a:solidFill>
                <a:srgbClr val="002060"/>
              </a:solidFill>
              <a:latin typeface="Arial Unicode MS" panose="020B0604020202020204" pitchFamily="50" charset="-128"/>
              <a:ea typeface="Arial Unicode MS" panose="020B0604020202020204" pitchFamily="50" charset="-128"/>
              <a:cs typeface="Arial Unicode MS" panose="020B0604020202020204" pitchFamily="50" charset="-12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39571" y="6434004"/>
            <a:ext cx="42133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Daniel </a:t>
            </a:r>
            <a:r>
              <a:rPr lang="en-US" dirty="0" err="1" smtClean="0"/>
              <a:t>Arriola</a:t>
            </a:r>
            <a:r>
              <a:rPr lang="en-US" dirty="0" smtClean="0"/>
              <a:t> </a:t>
            </a:r>
            <a:r>
              <a:rPr lang="en-US" i="1" dirty="0" smtClean="0"/>
              <a:t>et al </a:t>
            </a:r>
            <a:r>
              <a:rPr lang="en-US" b="1" dirty="0" smtClean="0"/>
              <a:t>Science</a:t>
            </a:r>
            <a:r>
              <a:rPr lang="en-US" dirty="0" smtClean="0"/>
              <a:t> 312, 714 (2006)</a:t>
            </a:r>
            <a:endParaRPr lang="en-GB" dirty="0"/>
          </a:p>
        </p:txBody>
      </p:sp>
      <p:sp>
        <p:nvSpPr>
          <p:cNvPr id="9" name="Rectangle 132"/>
          <p:cNvSpPr>
            <a:spLocks noChangeArrowheads="1"/>
          </p:cNvSpPr>
          <p:nvPr/>
        </p:nvSpPr>
        <p:spPr bwMode="auto">
          <a:xfrm>
            <a:off x="676969" y="46260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90516433"/>
              </p:ext>
            </p:extLst>
          </p:nvPr>
        </p:nvGraphicFramePr>
        <p:xfrm>
          <a:off x="354013" y="2857500"/>
          <a:ext cx="5199062" cy="2733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37" name="CS ChemDraw Drawing" r:id="rId4" imgW="5737568" imgH="3023378" progId="ChemDraw.Document.6.0">
                  <p:embed/>
                </p:oleObj>
              </mc:Choice>
              <mc:Fallback>
                <p:oleObj name="CS ChemDraw Drawing" r:id="rId4" imgW="5737568" imgH="3023378" progId="ChemDraw.Document.6.0">
                  <p:embed/>
                  <p:pic>
                    <p:nvPicPr>
                      <p:cNvPr id="0" name="Object 1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4013" y="2857500"/>
                        <a:ext cx="5199062" cy="27336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00003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62338" y="1372170"/>
            <a:ext cx="3622271" cy="438155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0264" y="636443"/>
            <a:ext cx="7886700" cy="422842"/>
          </a:xfrm>
        </p:spPr>
        <p:txBody>
          <a:bodyPr>
            <a:normAutofit fontScale="90000"/>
          </a:bodyPr>
          <a:lstStyle/>
          <a:p>
            <a:r>
              <a:rPr lang="en-US" sz="21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Small Models </a:t>
            </a:r>
            <a:r>
              <a:rPr lang="en-US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developing the force field parameters for FI catalyst</a:t>
            </a:r>
            <a:endParaRPr lang="en-GB" sz="21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43B4B-AD6F-4F69-B51A-E246841F11FD}" type="slidenum">
              <a:rPr lang="en-GB" smtClean="0"/>
              <a:t>3</a:t>
            </a:fld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213985" y="3534441"/>
            <a:ext cx="705642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>
                <a:solidFill>
                  <a:srgbClr val="1B06BA"/>
                </a:solidFill>
              </a:rPr>
              <a:t>R</a:t>
            </a:r>
            <a:r>
              <a:rPr lang="en-US" sz="1350" baseline="30000" dirty="0">
                <a:solidFill>
                  <a:srgbClr val="1B06BA"/>
                </a:solidFill>
              </a:rPr>
              <a:t>1</a:t>
            </a:r>
            <a:r>
              <a:rPr lang="en-US" sz="1350" dirty="0">
                <a:solidFill>
                  <a:srgbClr val="1B06BA"/>
                </a:solidFill>
              </a:rPr>
              <a:t>= </a:t>
            </a:r>
            <a:r>
              <a:rPr lang="en-US" sz="1350" dirty="0" err="1" smtClean="0">
                <a:solidFill>
                  <a:srgbClr val="1B06BA"/>
                </a:solidFill>
              </a:rPr>
              <a:t>tBu</a:t>
            </a:r>
            <a:endParaRPr lang="en-GB" sz="1350" dirty="0">
              <a:solidFill>
                <a:srgbClr val="1B06BA"/>
              </a:solidFill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0130874"/>
              </p:ext>
            </p:extLst>
          </p:nvPr>
        </p:nvGraphicFramePr>
        <p:xfrm>
          <a:off x="3175000" y="1501775"/>
          <a:ext cx="2370138" cy="193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622" name="CS ChemDraw Drawing" r:id="rId4" imgW="1886193" imgH="1538859" progId="ChemDraw.Document.6.0">
                  <p:embed/>
                </p:oleObj>
              </mc:Choice>
              <mc:Fallback>
                <p:oleObj name="CS ChemDraw Drawing" r:id="rId4" imgW="1886193" imgH="1538859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175000" y="1501775"/>
                        <a:ext cx="2370138" cy="1930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69204766"/>
              </p:ext>
            </p:extLst>
          </p:nvPr>
        </p:nvGraphicFramePr>
        <p:xfrm>
          <a:off x="704850" y="3792538"/>
          <a:ext cx="2452688" cy="165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623" name="CS ChemDraw Drawing" r:id="rId6" imgW="1886193" imgH="1269159" progId="ChemDraw.Document.6.0">
                  <p:embed/>
                </p:oleObj>
              </mc:Choice>
              <mc:Fallback>
                <p:oleObj name="CS ChemDraw Drawing" r:id="rId6" imgW="1886193" imgH="1269159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704850" y="3792538"/>
                        <a:ext cx="2452688" cy="1651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88992175"/>
              </p:ext>
            </p:extLst>
          </p:nvPr>
        </p:nvGraphicFramePr>
        <p:xfrm>
          <a:off x="3623088" y="4123543"/>
          <a:ext cx="1897824" cy="13061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624" name="CS ChemDraw Drawing" r:id="rId8" imgW="1324080" imgH="910780" progId="ChemDraw.Document.6.0">
                  <p:embed/>
                </p:oleObj>
              </mc:Choice>
              <mc:Fallback>
                <p:oleObj name="CS ChemDraw Drawing" r:id="rId8" imgW="1324080" imgH="910780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3623088" y="4123543"/>
                        <a:ext cx="1897824" cy="130617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3999535" y="3335335"/>
            <a:ext cx="768159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/>
              <a:t>Model 1</a:t>
            </a:r>
            <a:endParaRPr lang="en-GB" sz="1350" dirty="0"/>
          </a:p>
        </p:txBody>
      </p:sp>
      <p:sp>
        <p:nvSpPr>
          <p:cNvPr id="13" name="TextBox 12"/>
          <p:cNvSpPr txBox="1"/>
          <p:nvPr/>
        </p:nvSpPr>
        <p:spPr>
          <a:xfrm>
            <a:off x="1224822" y="5573646"/>
            <a:ext cx="768159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/>
              <a:t>Model 2</a:t>
            </a:r>
            <a:endParaRPr lang="en-GB" sz="1350" dirty="0"/>
          </a:p>
        </p:txBody>
      </p:sp>
      <p:sp>
        <p:nvSpPr>
          <p:cNvPr id="14" name="TextBox 13"/>
          <p:cNvSpPr txBox="1"/>
          <p:nvPr/>
        </p:nvSpPr>
        <p:spPr>
          <a:xfrm>
            <a:off x="4202643" y="5632648"/>
            <a:ext cx="1402300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Model 3</a:t>
            </a:r>
            <a:endParaRPr lang="en-GB" sz="1350" dirty="0"/>
          </a:p>
        </p:txBody>
      </p:sp>
      <p:sp>
        <p:nvSpPr>
          <p:cNvPr id="17" name="Oval 16"/>
          <p:cNvSpPr/>
          <p:nvPr/>
        </p:nvSpPr>
        <p:spPr>
          <a:xfrm>
            <a:off x="377609" y="1372170"/>
            <a:ext cx="2254380" cy="1963165"/>
          </a:xfrm>
          <a:prstGeom prst="ellipse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1992981" y="3432488"/>
            <a:ext cx="0" cy="6186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2631989" y="3082792"/>
            <a:ext cx="686407" cy="12167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2403644" y="3335335"/>
            <a:ext cx="1096383" cy="79066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32" name="Object 3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65772786"/>
              </p:ext>
            </p:extLst>
          </p:nvPr>
        </p:nvGraphicFramePr>
        <p:xfrm>
          <a:off x="206165" y="1469323"/>
          <a:ext cx="2546848" cy="17345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625" name="CS ChemDraw Drawing" r:id="rId10" imgW="2389065" imgH="1627203" progId="ChemDraw.Document.6.0">
                  <p:embed/>
                </p:oleObj>
              </mc:Choice>
              <mc:Fallback>
                <p:oleObj name="CS ChemDraw Drawing" r:id="rId10" imgW="2389065" imgH="1627203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206165" y="1469323"/>
                        <a:ext cx="2546848" cy="173456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266893" y="5881944"/>
            <a:ext cx="2439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DFT optimized structure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88297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216" y="401353"/>
            <a:ext cx="7886700" cy="385010"/>
          </a:xfrm>
        </p:spPr>
        <p:txBody>
          <a:bodyPr>
            <a:normAutofit fontScale="90000"/>
          </a:bodyPr>
          <a:lstStyle/>
          <a:p>
            <a:r>
              <a:rPr lang="en-US" sz="255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Computational </a:t>
            </a:r>
            <a:r>
              <a:rPr lang="en-US" sz="255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details</a:t>
            </a:r>
            <a:endParaRPr lang="en-GB" sz="255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737" y="1000185"/>
            <a:ext cx="8287657" cy="327146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Optimization is at M06 functional.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LanL2DZ+f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Zr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and all other atoms uses 6-31 G(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d,p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DFT relaxed scan has been done using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opt keyword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 catalyst, one CH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B(C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</a:t>
            </a:r>
            <a:r>
              <a:rPr lang="en-US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ethylene (1030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MM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calculation is performed for angles with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maxcyc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of 3000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GAFF and MK ESP charges are used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Periodic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boundary conditions are applied.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NPT-MD for 50ps (293K and 1atm) for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relaxation.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NVT-MD (293K) simulation time is 1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ns.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73512" y="4115919"/>
            <a:ext cx="2917562" cy="2422297"/>
          </a:xfrm>
          <a:prstGeom prst="rect">
            <a:avLst/>
          </a:prstGeom>
        </p:spPr>
      </p:pic>
      <p:sp>
        <p:nvSpPr>
          <p:cNvPr id="6" name="Right Brace 5"/>
          <p:cNvSpPr/>
          <p:nvPr/>
        </p:nvSpPr>
        <p:spPr>
          <a:xfrm rot="9324068">
            <a:off x="5034696" y="5511939"/>
            <a:ext cx="336884" cy="1141005"/>
          </a:xfrm>
          <a:prstGeom prst="righ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35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ight Brace 6"/>
          <p:cNvSpPr/>
          <p:nvPr/>
        </p:nvSpPr>
        <p:spPr>
          <a:xfrm rot="4255782">
            <a:off x="6508573" y="5469089"/>
            <a:ext cx="267698" cy="1818905"/>
          </a:xfrm>
          <a:prstGeom prst="righ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35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ight Brace 10"/>
          <p:cNvSpPr/>
          <p:nvPr/>
        </p:nvSpPr>
        <p:spPr>
          <a:xfrm rot="576405">
            <a:off x="7574528" y="4618382"/>
            <a:ext cx="311078" cy="1319810"/>
          </a:xfrm>
          <a:prstGeom prst="righ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35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773512" y="6135172"/>
            <a:ext cx="526106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46 Å</a:t>
            </a:r>
            <a:endParaRPr lang="en-GB" sz="135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642422" y="6557918"/>
            <a:ext cx="526106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48 Å</a:t>
            </a:r>
            <a:endParaRPr lang="en-GB" sz="135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836539" y="5216600"/>
            <a:ext cx="526106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49 Å</a:t>
            </a:r>
            <a:endParaRPr lang="en-GB" sz="135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</p:spPr>
        <p:txBody>
          <a:bodyPr/>
          <a:lstStyle/>
          <a:p>
            <a:r>
              <a:rPr lang="en-GB" dirty="0" smtClean="0"/>
              <a:t>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40391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04022" y="877431"/>
            <a:ext cx="8011328" cy="490063"/>
          </a:xfrm>
        </p:spPr>
        <p:txBody>
          <a:bodyPr>
            <a:normAutofit/>
          </a:bodyPr>
          <a:lstStyle/>
          <a:p>
            <a:r>
              <a:rPr kumimoji="1" lang="en-US" altLang="ja-JP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Force field parameters created </a:t>
            </a:r>
            <a:r>
              <a:rPr kumimoji="1" lang="en-US" altLang="ja-JP" sz="1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from small models</a:t>
            </a:r>
            <a:endParaRPr kumimoji="1" lang="ja-JP" altLang="en-US" sz="1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58685-821A-44AF-BA65-073BC8ED6B26}" type="slidenum">
              <a:rPr kumimoji="1" lang="ja-JP" altLang="en-US" smtClean="0"/>
              <a:t>5</a:t>
            </a:fld>
            <a:endParaRPr kumimoji="1" lang="ja-JP" altLang="en-US" dirty="0"/>
          </a:p>
        </p:txBody>
      </p:sp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2031525"/>
              </p:ext>
            </p:extLst>
          </p:nvPr>
        </p:nvGraphicFramePr>
        <p:xfrm>
          <a:off x="228600" y="1367493"/>
          <a:ext cx="2267464" cy="144830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99445"/>
                <a:gridCol w="599445"/>
                <a:gridCol w="1068574"/>
              </a:tblGrid>
              <a:tr h="24138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Bond</a:t>
                      </a:r>
                      <a:endParaRPr lang="en-GB" sz="12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K</a:t>
                      </a:r>
                      <a:r>
                        <a:rPr lang="en-US" sz="1050" b="1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endParaRPr lang="en-GB" sz="105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Distance in</a:t>
                      </a:r>
                      <a:r>
                        <a:rPr lang="en-US" sz="1200" b="1" i="0" u="none" strike="noStrike" baseline="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Å</a:t>
                      </a:r>
                      <a:endParaRPr lang="en-GB" sz="12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44" marR="7144" marT="7144" marB="0" anchor="b"/>
                </a:tc>
              </a:tr>
              <a:tr h="241384"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o1-zr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314.237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1.964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44" marR="7144" marT="7144" marB="0" anchor="b"/>
                </a:tc>
              </a:tr>
              <a:tr h="241384"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ne-</a:t>
                      </a:r>
                      <a:r>
                        <a:rPr lang="en-GB" sz="12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zr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194.379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2.248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44" marR="7144" marT="7144" marB="0" anchor="b"/>
                </a:tc>
              </a:tr>
              <a:tr h="241384"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zr-o2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314.237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1.964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44" marR="7144" marT="7144" marB="0" anchor="b"/>
                </a:tc>
              </a:tr>
              <a:tr h="241384"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zr-ni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194.379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2.248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44" marR="7144" marT="7144" marB="0" anchor="b"/>
                </a:tc>
              </a:tr>
              <a:tr h="241384"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zr-c3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141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2.166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44" marR="7144" marT="7144" marB="0" anchor="b"/>
                </a:tc>
              </a:tr>
            </a:tbl>
          </a:graphicData>
        </a:graphic>
      </p:graphicFrame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2242028"/>
              </p:ext>
            </p:extLst>
          </p:nvPr>
        </p:nvGraphicFramePr>
        <p:xfrm>
          <a:off x="111415" y="3141158"/>
          <a:ext cx="2562345" cy="361045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54115"/>
                <a:gridCol w="854115"/>
                <a:gridCol w="854115"/>
              </a:tblGrid>
              <a:tr h="1591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Angle</a:t>
                      </a:r>
                      <a:endParaRPr lang="en-GB" sz="12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</a:t>
                      </a:r>
                      <a:r>
                        <a:rPr lang="el-GR" sz="1050" b="1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θ</a:t>
                      </a:r>
                      <a:endParaRPr lang="en-GB" sz="105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Degree</a:t>
                      </a:r>
                      <a:endParaRPr lang="en-GB" sz="12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44" marR="7144" marT="7144" marB="0" anchor="b"/>
                </a:tc>
              </a:tr>
              <a:tr h="144304"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ca-o1-zr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49.3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141.28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44" marR="7144" marT="7144" marB="0" anchor="b"/>
                </a:tc>
              </a:tr>
              <a:tr h="144304"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c2-ne-zr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195.34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125.31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44" marR="7144" marT="7144" marB="0" anchor="b"/>
                </a:tc>
              </a:tr>
              <a:tr h="144304"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o1-zr-ne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137.51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44" marR="7144" marT="7144" marB="0" anchor="b"/>
                </a:tc>
              </a:tr>
              <a:tr h="144304"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o1-zr-o2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20.38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153.12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44" marR="7144" marT="7144" marB="0" anchor="b"/>
                </a:tc>
              </a:tr>
              <a:tr h="144304"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o1-zr-ni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26.43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93.54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44" marR="7144" marT="7144" marB="0" anchor="b"/>
                </a:tc>
              </a:tr>
              <a:tr h="144304"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o1-zr-c3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34.05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102.32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44" marR="7144" marT="7144" marB="0" anchor="b"/>
                </a:tc>
              </a:tr>
              <a:tr h="144304"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ne-zr-o2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26.43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93.54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44" marR="7144" marT="7144" marB="0" anchor="b"/>
                </a:tc>
              </a:tr>
              <a:tr h="144304"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ne-zr-ni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17.95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133.66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44" marR="7144" marT="7144" marB="0" anchor="b"/>
                </a:tc>
              </a:tr>
              <a:tr h="150019"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ne-zr-c3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22.31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116.55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44" marR="7144" marT="7144" marB="0" anchor="b"/>
                </a:tc>
              </a:tr>
              <a:tr h="144304"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zr-ne-c3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149.92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116.49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44" marR="7144" marT="7144" marB="0" anchor="b"/>
                </a:tc>
              </a:tr>
              <a:tr h="144304"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zr-o2-ca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49.33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141.28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44" marR="7144" marT="7144" marB="0" anchor="b"/>
                </a:tc>
              </a:tr>
              <a:tr h="144304"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zr-ni-c2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195.34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125.31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44" marR="7144" marT="7144" marB="0" anchor="b"/>
                </a:tc>
              </a:tr>
              <a:tr h="144304"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zr-ni-c3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149.9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116.499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44" marR="7144" marT="7144" marB="0" anchor="b"/>
                </a:tc>
              </a:tr>
              <a:tr h="144304"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zr-ne-c2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195.34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125.31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44" marR="7144" marT="7144" marB="0" anchor="b"/>
                </a:tc>
              </a:tr>
              <a:tr h="144304"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zr-c3-hc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14.8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112.4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44" marR="7144" marT="7144" marB="0" anchor="b"/>
                </a:tc>
              </a:tr>
              <a:tr h="144304"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o2-zr-ni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137.51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44" marR="7144" marT="7144" marB="0" anchor="b"/>
                </a:tc>
              </a:tr>
              <a:tr h="144304"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o2-zr-c3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50.64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102.32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44" marR="7144" marT="7144" marB="0" anchor="b"/>
                </a:tc>
              </a:tr>
              <a:tr h="144304"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ni-zr-c3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22.32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116.55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44" marR="7144" marT="7144" marB="0" anchor="b"/>
                </a:tc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1992796"/>
              </p:ext>
            </p:extLst>
          </p:nvPr>
        </p:nvGraphicFramePr>
        <p:xfrm>
          <a:off x="2608220" y="1367493"/>
          <a:ext cx="2916795" cy="358345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37335"/>
                <a:gridCol w="646077"/>
                <a:gridCol w="494270"/>
                <a:gridCol w="457200"/>
                <a:gridCol w="481913"/>
              </a:tblGrid>
              <a:tr h="13086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 err="1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Didedral</a:t>
                      </a:r>
                      <a:endParaRPr lang="en-GB" sz="12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36" marR="5136" marT="513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 of paths</a:t>
                      </a:r>
                      <a:endParaRPr lang="en-GB" sz="12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36" marR="5136" marT="513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</a:t>
                      </a:r>
                      <a:r>
                        <a:rPr lang="en-US" sz="1000" b="1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</a:t>
                      </a:r>
                      <a:endParaRPr lang="en-GB" sz="105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36" marR="5136" marT="513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</a:t>
                      </a:r>
                      <a:endParaRPr lang="en-GB" sz="12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36" marR="5136" marT="513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endParaRPr lang="en-GB" sz="12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36" marR="5136" marT="5136" marB="0" anchor="b"/>
                </a:tc>
              </a:tr>
              <a:tr h="188974"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ca-ca-o1-zr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36" marR="5136" marT="513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36" marR="5136" marT="513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1.1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36" marR="5136" marT="513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180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36" marR="5136" marT="513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36" marR="5136" marT="5136" marB="0" anchor="b"/>
                </a:tc>
              </a:tr>
              <a:tr h="188974"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ca-o1-zr-ne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36" marR="5136" marT="513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36" marR="5136" marT="513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36" marR="5136" marT="513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36" marR="5136" marT="513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36" marR="5136" marT="5136" marB="0" anchor="b"/>
                </a:tc>
              </a:tr>
              <a:tr h="188974"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ca-o1-zr-o2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36" marR="5136" marT="513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36" marR="5136" marT="513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36" marR="5136" marT="513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36" marR="5136" marT="513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36" marR="5136" marT="5136" marB="0" anchor="b"/>
                </a:tc>
              </a:tr>
              <a:tr h="188974"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ca-o1-zr-ni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36" marR="5136" marT="513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36" marR="5136" marT="513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36" marR="5136" marT="513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36" marR="5136" marT="513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36" marR="5136" marT="5136" marB="0" anchor="b"/>
                </a:tc>
              </a:tr>
              <a:tr h="188974"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ca-o1-zr-c3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36" marR="5136" marT="513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36" marR="5136" marT="513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36" marR="5136" marT="513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360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36" marR="5136" marT="513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36" marR="5136" marT="5136" marB="0" anchor="b"/>
                </a:tc>
              </a:tr>
              <a:tr h="188974"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c2-ne-zr-o1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36" marR="5136" marT="513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36" marR="5136" marT="513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36" marR="5136" marT="513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36" marR="5136" marT="513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36" marR="5136" marT="5136" marB="0" anchor="b"/>
                </a:tc>
              </a:tr>
              <a:tr h="188974"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c2-ne-zr-o2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36" marR="5136" marT="513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36" marR="5136" marT="513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36" marR="5136" marT="513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360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36" marR="5136" marT="513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36" marR="5136" marT="5136" marB="0" anchor="b"/>
                </a:tc>
              </a:tr>
              <a:tr h="188974"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c2-ne-zr-ni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36" marR="5136" marT="513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36" marR="5136" marT="513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36" marR="5136" marT="513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36" marR="5136" marT="513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36" marR="5136" marT="5136" marB="0" anchor="b"/>
                </a:tc>
              </a:tr>
              <a:tr h="188974"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c2-ne-zr-c3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36" marR="5136" marT="513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36" marR="5136" marT="513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36" marR="5136" marT="513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360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36" marR="5136" marT="513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36" marR="5136" marT="5136" marB="0" anchor="b"/>
                </a:tc>
              </a:tr>
              <a:tr h="188974"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o1-zr-ne-c3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36" marR="5136" marT="513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36" marR="5136" marT="513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36" marR="5136" marT="513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36" marR="5136" marT="513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36" marR="5136" marT="5136" marB="0" anchor="b"/>
                </a:tc>
              </a:tr>
              <a:tr h="188974"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o1-zr-o2-ca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36" marR="5136" marT="513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36" marR="5136" marT="513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36" marR="5136" marT="513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36" marR="5136" marT="513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36" marR="5136" marT="5136" marB="0" anchor="b"/>
                </a:tc>
              </a:tr>
              <a:tr h="188974"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o1-zr-ni-c2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36" marR="5136" marT="513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36" marR="5136" marT="513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36" marR="5136" marT="513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360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36" marR="5136" marT="513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36" marR="5136" marT="5136" marB="0" anchor="b"/>
                </a:tc>
              </a:tr>
              <a:tr h="188974"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o1-zr-ni-c3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36" marR="5136" marT="513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36" marR="5136" marT="513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36" marR="5136" marT="513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360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36" marR="5136" marT="513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36" marR="5136" marT="5136" marB="0" anchor="b"/>
                </a:tc>
              </a:tr>
              <a:tr h="188974"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o1-zr-c3-hc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36" marR="5136" marT="513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36" marR="5136" marT="513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0.3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36" marR="5136" marT="513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36" marR="5136" marT="513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36" marR="5136" marT="5136" marB="0" anchor="b"/>
                </a:tc>
              </a:tr>
              <a:tr h="188974"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ne-zr-o2-ca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36" marR="5136" marT="513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36" marR="5136" marT="513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36" marR="5136" marT="513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36" marR="5136" marT="513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36" marR="5136" marT="5136" marB="0" anchor="b"/>
                </a:tc>
              </a:tr>
              <a:tr h="188974"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ne-zr-ni-c2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36" marR="5136" marT="513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36" marR="5136" marT="513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36" marR="5136" marT="513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36" marR="5136" marT="513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36" marR="5136" marT="5136" marB="0" anchor="b"/>
                </a:tc>
              </a:tr>
              <a:tr h="188974"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ne-zr-ni-c3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36" marR="5136" marT="513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36" marR="5136" marT="513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3.5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36" marR="5136" marT="513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360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36" marR="5136" marT="513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36" marR="5136" marT="5136" marB="0" anchor="b"/>
                </a:tc>
              </a:tr>
            </a:tbl>
          </a:graphicData>
        </a:graphic>
      </p:graphicFrame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3674875"/>
              </p:ext>
            </p:extLst>
          </p:nvPr>
        </p:nvGraphicFramePr>
        <p:xfrm>
          <a:off x="5525015" y="1367493"/>
          <a:ext cx="3348681" cy="46660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89605"/>
                <a:gridCol w="589769"/>
                <a:gridCol w="589769"/>
                <a:gridCol w="589769"/>
                <a:gridCol w="589769"/>
              </a:tblGrid>
              <a:tr h="1410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Dihedral</a:t>
                      </a:r>
                      <a:r>
                        <a:rPr lang="en-US" sz="1200" b="1" i="0" u="none" strike="noStrike" baseline="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GB" sz="12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20" marR="3920" marT="39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 of path</a:t>
                      </a:r>
                      <a:endParaRPr lang="en-GB" sz="12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20" marR="3920" marT="39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</a:t>
                      </a:r>
                      <a:r>
                        <a:rPr lang="en-US" sz="900" b="1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</a:t>
                      </a:r>
                      <a:endParaRPr lang="en-GB" sz="12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20" marR="3920" marT="3920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</a:t>
                      </a:r>
                      <a:endParaRPr lang="en-GB" sz="1200" b="1" i="0" u="none" strike="noStrike" dirty="0" smtClean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20" marR="3920" marT="3920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endParaRPr lang="en-GB" sz="1200" b="1" i="0" u="none" strike="noStrike" dirty="0" smtClean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20" marR="3920" marT="3920" marB="0" anchor="b"/>
                </a:tc>
              </a:tr>
              <a:tr h="14108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ne-zr-c3-hc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20" marR="3920" marT="39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20" marR="3920" marT="39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0.3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20" marR="3920" marT="39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20" marR="3920" marT="39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20" marR="3920" marT="3920" marB="0" anchor="b"/>
                </a:tc>
              </a:tr>
              <a:tr h="14108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zr-o2-ca-ca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20" marR="3920" marT="39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20" marR="3920" marT="39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20" marR="3920" marT="39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20" marR="3920" marT="39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20" marR="3920" marT="3920" marB="0" anchor="b"/>
                </a:tc>
              </a:tr>
              <a:tr h="14108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zr-ni-c2-ca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20" marR="3920" marT="39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20" marR="3920" marT="39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20" marR="3920" marT="39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20" marR="3920" marT="39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20" marR="3920" marT="3920" marB="0" anchor="b"/>
                </a:tc>
              </a:tr>
              <a:tr h="14108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zr-ni-c2-h4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20" marR="3920" marT="39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20" marR="3920" marT="39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8.3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20" marR="3920" marT="39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180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20" marR="3920" marT="39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20" marR="3920" marT="3920" marB="0" anchor="b"/>
                </a:tc>
              </a:tr>
              <a:tr h="14108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zr-ni-c3-h1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20" marR="3920" marT="39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20" marR="3920" marT="39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0.3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20" marR="3920" marT="39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20" marR="3920" marT="39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20" marR="3920" marT="3920" marB="0" anchor="b"/>
                </a:tc>
              </a:tr>
              <a:tr h="14108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zr-ni-c3-c3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20" marR="3920" marT="39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20" marR="3920" marT="39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20" marR="3920" marT="39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180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20" marR="3920" marT="39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20" marR="3920" marT="3920" marB="0" anchor="b"/>
                </a:tc>
              </a:tr>
              <a:tr h="14108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zr-ne-c3-c3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20" marR="3920" marT="39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20" marR="3920" marT="39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20" marR="3920" marT="39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180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20" marR="3920" marT="39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20" marR="3920" marT="3920" marB="0" anchor="b"/>
                </a:tc>
              </a:tr>
              <a:tr h="14108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o2-zr-ne-c3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20" marR="3920" marT="39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20" marR="3920" marT="39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20" marR="3920" marT="39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360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20" marR="3920" marT="39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20" marR="3920" marT="3920" marB="0" anchor="b"/>
                </a:tc>
              </a:tr>
              <a:tr h="14108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o2-zr-ni-c2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20" marR="3920" marT="39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20" marR="3920" marT="39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20" marR="3920" marT="39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20" marR="3920" marT="39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20" marR="3920" marT="3920" marB="0" anchor="b"/>
                </a:tc>
              </a:tr>
              <a:tr h="14108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o2-zr-ni-c3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20" marR="3920" marT="39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20" marR="3920" marT="39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20" marR="3920" marT="39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20" marR="3920" marT="39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20" marR="3920" marT="3920" marB="0" anchor="b"/>
                </a:tc>
              </a:tr>
              <a:tr h="14108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o2-zr-c3-hc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20" marR="3920" marT="39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20" marR="3920" marT="39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0.3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20" marR="3920" marT="39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20" marR="3920" marT="39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20" marR="3920" marT="3920" marB="0" anchor="b"/>
                </a:tc>
              </a:tr>
              <a:tr h="14108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ca-o2-zr-ni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20" marR="3920" marT="39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20" marR="3920" marT="39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20" marR="3920" marT="39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20" marR="3920" marT="39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20" marR="3920" marT="3920" marB="0" anchor="b"/>
                </a:tc>
              </a:tr>
              <a:tr h="14108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ca-o2-zr-c3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20" marR="3920" marT="39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20" marR="3920" marT="39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20" marR="3920" marT="39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360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20" marR="3920" marT="39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20" marR="3920" marT="3920" marB="0" anchor="b"/>
                </a:tc>
              </a:tr>
              <a:tr h="14108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ca-c2-ni-c3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20" marR="3920" marT="39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20" marR="3920" marT="39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8.3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20" marR="3920" marT="39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180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20" marR="3920" marT="39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20" marR="3920" marT="3920" marB="0" anchor="b"/>
                </a:tc>
              </a:tr>
              <a:tr h="14108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ca-c2-ne-c3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20" marR="3920" marT="39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20" marR="3920" marT="39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8.3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20" marR="3920" marT="39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180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20" marR="3920" marT="39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20" marR="3920" marT="3920" marB="0" anchor="b"/>
                </a:tc>
              </a:tr>
              <a:tr h="14108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ni-zr-ne-c3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20" marR="3920" marT="39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20" marR="3920" marT="39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3.5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20" marR="3920" marT="39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360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20" marR="3920" marT="39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20" marR="3920" marT="3920" marB="0" anchor="b"/>
                </a:tc>
              </a:tr>
              <a:tr h="14108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ni-zr-c3-hc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20" marR="3920" marT="39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20" marR="3920" marT="39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0.3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20" marR="3920" marT="39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20" marR="3920" marT="39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20" marR="3920" marT="3920" marB="0" anchor="b"/>
                </a:tc>
              </a:tr>
              <a:tr h="14108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c2-ni-zr-c3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20" marR="3920" marT="39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20" marR="3920" marT="39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20" marR="3920" marT="39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20" marR="3920" marT="39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20" marR="3920" marT="3920" marB="0" anchor="b"/>
                </a:tc>
              </a:tr>
              <a:tr h="14108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c2-ni-c3-h1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20" marR="3920" marT="39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20" marR="3920" marT="39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0.3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20" marR="3920" marT="39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20" marR="3920" marT="39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20" marR="3920" marT="3920" marB="0" anchor="b"/>
                </a:tc>
              </a:tr>
              <a:tr h="14108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c2-ni-c3-c3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20" marR="3920" marT="39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20" marR="3920" marT="39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20" marR="3920" marT="39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20" marR="3920" marT="39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20" marR="3920" marT="3920" marB="0" anchor="b"/>
                </a:tc>
              </a:tr>
              <a:tr h="14108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h4-c2-ni-c3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20" marR="3920" marT="39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20" marR="3920" marT="39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8.3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20" marR="3920" marT="39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180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20" marR="3920" marT="39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20" marR="3920" marT="3920" marB="0" anchor="b"/>
                </a:tc>
              </a:tr>
              <a:tr h="14108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c3-zr-ne-c3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20" marR="3920" marT="39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20" marR="3920" marT="39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20" marR="3920" marT="39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20" marR="3920" marT="39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20" marR="3920" marT="3920" marB="0" anchor="b"/>
                </a:tc>
              </a:tr>
              <a:tr h="14108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c3-zr-ni-c3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20" marR="3920" marT="39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20" marR="3920" marT="39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20" marR="3920" marT="39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20" marR="3920" marT="39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20" marR="3920" marT="3920" marB="0" anchor="b"/>
                </a:tc>
              </a:tr>
            </a:tbl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3091626" y="6101620"/>
            <a:ext cx="4500976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/>
              <a:t>Bond, </a:t>
            </a:r>
            <a:r>
              <a:rPr lang="en-US" sz="1350" dirty="0" smtClean="0"/>
              <a:t>Angles and dihedrals </a:t>
            </a:r>
            <a:r>
              <a:rPr lang="en-US" sz="1350" dirty="0"/>
              <a:t>are calculated by DFT relaxed scan</a:t>
            </a:r>
            <a:endParaRPr lang="en-GB" sz="1350" dirty="0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46841441"/>
              </p:ext>
            </p:extLst>
          </p:nvPr>
        </p:nvGraphicFramePr>
        <p:xfrm>
          <a:off x="111415" y="487130"/>
          <a:ext cx="8579561" cy="4552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17" name="Equation" r:id="rId3" imgW="6832600" imgH="355600" progId="Equation.DSMT4">
                  <p:embed/>
                </p:oleObj>
              </mc:Choice>
              <mc:Fallback>
                <p:oleObj name="Equation" r:id="rId3" imgW="6832600" imgH="355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415" y="487130"/>
                        <a:ext cx="8579561" cy="45524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タイトル 1"/>
          <p:cNvSpPr txBox="1">
            <a:spLocks/>
          </p:cNvSpPr>
          <p:nvPr/>
        </p:nvSpPr>
        <p:spPr>
          <a:xfrm>
            <a:off x="804276" y="-4544"/>
            <a:ext cx="7886700" cy="5683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255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Force field parameter development using DFT</a:t>
            </a:r>
            <a:endParaRPr kumimoji="1" lang="ja-JP" altLang="en-US" sz="255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3065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54" y="102866"/>
            <a:ext cx="5880434" cy="399925"/>
          </a:xfrm>
        </p:spPr>
        <p:txBody>
          <a:bodyPr>
            <a:noAutofit/>
          </a:bodyPr>
          <a:lstStyle/>
          <a:p>
            <a:r>
              <a:rPr lang="en-US" sz="27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Structural Parameters from the PDF</a:t>
            </a:r>
            <a:endParaRPr lang="en-GB" sz="27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43B4B-AD6F-4F69-B51A-E246841F11FD}" type="slidenum">
              <a:rPr lang="en-GB" smtClean="0"/>
              <a:t>6</a:t>
            </a:fld>
            <a:endParaRPr lang="en-GB"/>
          </a:p>
        </p:txBody>
      </p:sp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49544710"/>
              </p:ext>
            </p:extLst>
          </p:nvPr>
        </p:nvGraphicFramePr>
        <p:xfrm>
          <a:off x="444625" y="3115961"/>
          <a:ext cx="3230228" cy="18853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1486379" y="5174899"/>
            <a:ext cx="3965253" cy="13388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 smtClean="0"/>
              <a:t>The structural parameters from DFT and MD method  </a:t>
            </a:r>
          </a:p>
          <a:p>
            <a:r>
              <a:rPr lang="en-US" sz="1350" dirty="0" smtClean="0"/>
              <a:t>                                MD             DFT</a:t>
            </a:r>
          </a:p>
          <a:p>
            <a:r>
              <a:rPr lang="en-US" sz="1350" dirty="0" smtClean="0"/>
              <a:t>N1-Zr-N2                130           113</a:t>
            </a:r>
            <a:endParaRPr lang="en-US" sz="1350" dirty="0"/>
          </a:p>
          <a:p>
            <a:r>
              <a:rPr lang="en-US" sz="1350" dirty="0"/>
              <a:t>O1-Zr-O2     </a:t>
            </a:r>
            <a:r>
              <a:rPr lang="en-US" sz="1350" dirty="0" smtClean="0"/>
              <a:t>          166            161 </a:t>
            </a:r>
            <a:endParaRPr lang="en-US" sz="1350" dirty="0"/>
          </a:p>
          <a:p>
            <a:r>
              <a:rPr lang="en-US" sz="1350" dirty="0"/>
              <a:t>N1-Zr-O1  </a:t>
            </a:r>
            <a:r>
              <a:rPr lang="en-US" sz="1350" dirty="0" smtClean="0"/>
              <a:t>              99               </a:t>
            </a:r>
            <a:r>
              <a:rPr lang="en-US" sz="1350" dirty="0"/>
              <a:t>79 </a:t>
            </a:r>
            <a:endParaRPr lang="en-US" sz="1350" dirty="0" smtClean="0"/>
          </a:p>
          <a:p>
            <a:r>
              <a:rPr lang="en-US" sz="1350" dirty="0" smtClean="0"/>
              <a:t>N1ZrO2                   100           90</a:t>
            </a:r>
          </a:p>
        </p:txBody>
      </p:sp>
      <p:graphicFrame>
        <p:nvGraphicFramePr>
          <p:cNvPr id="13" name="Chart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32781726"/>
              </p:ext>
            </p:extLst>
          </p:nvPr>
        </p:nvGraphicFramePr>
        <p:xfrm>
          <a:off x="612739" y="610734"/>
          <a:ext cx="3235360" cy="24466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7" name="Chart 1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7264821"/>
              </p:ext>
            </p:extLst>
          </p:nvPr>
        </p:nvGraphicFramePr>
        <p:xfrm>
          <a:off x="4038600" y="2959121"/>
          <a:ext cx="3448050" cy="2095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8" name="Chart 1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49324470"/>
              </p:ext>
            </p:extLst>
          </p:nvPr>
        </p:nvGraphicFramePr>
        <p:xfrm>
          <a:off x="3848099" y="705243"/>
          <a:ext cx="3829051" cy="21336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64457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6806" y="286268"/>
            <a:ext cx="7886700" cy="422842"/>
          </a:xfrm>
        </p:spPr>
        <p:txBody>
          <a:bodyPr>
            <a:norm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 catalyst 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developing the force field 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parameters</a:t>
            </a:r>
            <a:endParaRPr lang="en-GB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43B4B-AD6F-4F69-B51A-E246841F11FD}" type="slidenum">
              <a:rPr lang="en-GB" smtClean="0"/>
              <a:t>7</a:t>
            </a:fld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213985" y="3534441"/>
            <a:ext cx="705642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>
                <a:solidFill>
                  <a:srgbClr val="1B06BA"/>
                </a:solidFill>
              </a:rPr>
              <a:t>R</a:t>
            </a:r>
            <a:r>
              <a:rPr lang="en-US" sz="1350" baseline="30000" dirty="0">
                <a:solidFill>
                  <a:srgbClr val="1B06BA"/>
                </a:solidFill>
              </a:rPr>
              <a:t>1</a:t>
            </a:r>
            <a:r>
              <a:rPr lang="en-US" sz="1350" dirty="0">
                <a:solidFill>
                  <a:srgbClr val="1B06BA"/>
                </a:solidFill>
              </a:rPr>
              <a:t>= </a:t>
            </a:r>
            <a:r>
              <a:rPr lang="en-US" sz="1350" dirty="0" err="1" smtClean="0">
                <a:solidFill>
                  <a:srgbClr val="1B06BA"/>
                </a:solidFill>
              </a:rPr>
              <a:t>tBu</a:t>
            </a:r>
            <a:endParaRPr lang="en-GB" sz="1350" dirty="0">
              <a:solidFill>
                <a:srgbClr val="1B06BA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035575" y="1219080"/>
            <a:ext cx="768159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/>
              <a:t>Model 1</a:t>
            </a:r>
            <a:endParaRPr lang="en-GB" sz="1350" dirty="0"/>
          </a:p>
        </p:txBody>
      </p:sp>
      <p:sp>
        <p:nvSpPr>
          <p:cNvPr id="13" name="TextBox 12"/>
          <p:cNvSpPr txBox="1"/>
          <p:nvPr/>
        </p:nvSpPr>
        <p:spPr>
          <a:xfrm>
            <a:off x="3048081" y="1528916"/>
            <a:ext cx="768159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/>
              <a:t>Model 2</a:t>
            </a:r>
            <a:endParaRPr lang="en-GB" sz="1350" dirty="0"/>
          </a:p>
        </p:txBody>
      </p:sp>
      <p:sp>
        <p:nvSpPr>
          <p:cNvPr id="14" name="TextBox 13"/>
          <p:cNvSpPr txBox="1"/>
          <p:nvPr/>
        </p:nvSpPr>
        <p:spPr>
          <a:xfrm>
            <a:off x="3035575" y="1798214"/>
            <a:ext cx="1402300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Model 3</a:t>
            </a:r>
            <a:endParaRPr lang="en-GB" sz="1350" dirty="0"/>
          </a:p>
        </p:txBody>
      </p:sp>
      <p:sp>
        <p:nvSpPr>
          <p:cNvPr id="17" name="Oval 16"/>
          <p:cNvSpPr/>
          <p:nvPr/>
        </p:nvSpPr>
        <p:spPr>
          <a:xfrm>
            <a:off x="377609" y="1372170"/>
            <a:ext cx="2254380" cy="1963165"/>
          </a:xfrm>
          <a:prstGeom prst="ellipse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32" name="Object 31"/>
          <p:cNvGraphicFramePr>
            <a:graphicFrameLocks noChangeAspect="1"/>
          </p:cNvGraphicFramePr>
          <p:nvPr>
            <p:extLst/>
          </p:nvPr>
        </p:nvGraphicFramePr>
        <p:xfrm>
          <a:off x="206165" y="1469323"/>
          <a:ext cx="2546848" cy="17345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82" name="CS ChemDraw Drawing" r:id="rId3" imgW="2389065" imgH="1627203" progId="ChemDraw.Document.6.0">
                  <p:embed/>
                </p:oleObj>
              </mc:Choice>
              <mc:Fallback>
                <p:oleObj name="CS ChemDraw Drawing" r:id="rId3" imgW="2389065" imgH="1627203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06165" y="1469323"/>
                        <a:ext cx="2546848" cy="173456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71473864"/>
              </p:ext>
            </p:extLst>
          </p:nvPr>
        </p:nvGraphicFramePr>
        <p:xfrm>
          <a:off x="2924457" y="3195881"/>
          <a:ext cx="3835672" cy="26123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83" name="CS ChemDraw Drawing" r:id="rId5" imgW="2389065" imgH="1627203" progId="ChemDraw.Document.6.0">
                  <p:embed/>
                </p:oleObj>
              </mc:Choice>
              <mc:Fallback>
                <p:oleObj name="CS ChemDraw Drawing" r:id="rId5" imgW="2389065" imgH="1627203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924457" y="3195881"/>
                        <a:ext cx="3835672" cy="261233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0" name="Straight Arrow Connector 19"/>
          <p:cNvCxnSpPr/>
          <p:nvPr/>
        </p:nvCxnSpPr>
        <p:spPr>
          <a:xfrm>
            <a:off x="2044972" y="3335335"/>
            <a:ext cx="349369" cy="4991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4458213" y="5921633"/>
            <a:ext cx="768159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/>
              <a:t>Model </a:t>
            </a:r>
            <a:r>
              <a:rPr lang="en-US" sz="1350" dirty="0" smtClean="0"/>
              <a:t>4</a:t>
            </a:r>
            <a:endParaRPr lang="en-GB" sz="1350" dirty="0"/>
          </a:p>
        </p:txBody>
      </p:sp>
      <p:sp>
        <p:nvSpPr>
          <p:cNvPr id="9" name="TextBox 8"/>
          <p:cNvSpPr txBox="1"/>
          <p:nvPr/>
        </p:nvSpPr>
        <p:spPr>
          <a:xfrm>
            <a:off x="5671093" y="4719227"/>
            <a:ext cx="346293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Modification has been done</a:t>
            </a:r>
          </a:p>
          <a:p>
            <a:r>
              <a:rPr lang="en-GB" dirty="0" smtClean="0"/>
              <a:t>for specific </a:t>
            </a:r>
            <a:r>
              <a:rPr lang="en-GB" dirty="0" smtClean="0"/>
              <a:t>angles using real model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086296" y="1851335"/>
            <a:ext cx="316959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Force constants for bond and dihedral angles are taken from small models</a:t>
            </a:r>
            <a:endParaRPr lang="en-GB" dirty="0"/>
          </a:p>
        </p:txBody>
      </p:sp>
      <p:sp>
        <p:nvSpPr>
          <p:cNvPr id="15" name="TextBox 14"/>
          <p:cNvSpPr txBox="1"/>
          <p:nvPr/>
        </p:nvSpPr>
        <p:spPr>
          <a:xfrm>
            <a:off x="4086296" y="1191571"/>
            <a:ext cx="481125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Most of the structural parameters are in good </a:t>
            </a:r>
          </a:p>
          <a:p>
            <a:r>
              <a:rPr lang="en-GB" dirty="0" smtClean="0"/>
              <a:t>agreement with DFT structures.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0" y="5965574"/>
            <a:ext cx="601382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Relaxed DFT scan has been done on the </a:t>
            </a:r>
          </a:p>
          <a:p>
            <a:r>
              <a:rPr lang="en-GB" dirty="0" smtClean="0"/>
              <a:t>deviated angles such as N1ZrN2, O1ZrO2, N1ZrO1 and N1ZrO2</a:t>
            </a:r>
          </a:p>
          <a:p>
            <a:r>
              <a:rPr lang="en-GB" dirty="0" smtClean="0"/>
              <a:t>MM </a:t>
            </a:r>
            <a:r>
              <a:rPr lang="en-GB" dirty="0" smtClean="0"/>
              <a:t>scan also </a:t>
            </a:r>
            <a:r>
              <a:rPr lang="en-GB" dirty="0" smtClean="0"/>
              <a:t>done for these </a:t>
            </a:r>
            <a:r>
              <a:rPr lang="en-GB" dirty="0" smtClean="0"/>
              <a:t>angles for fitting DFT scan.</a:t>
            </a:r>
            <a:endParaRPr lang="en-GB" dirty="0"/>
          </a:p>
        </p:txBody>
      </p:sp>
      <p:sp>
        <p:nvSpPr>
          <p:cNvPr id="25" name="Oval 24"/>
          <p:cNvSpPr/>
          <p:nvPr/>
        </p:nvSpPr>
        <p:spPr>
          <a:xfrm>
            <a:off x="3961949" y="3787383"/>
            <a:ext cx="1792092" cy="148784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7056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124" y="41829"/>
            <a:ext cx="8762093" cy="563788"/>
          </a:xfrm>
        </p:spPr>
        <p:txBody>
          <a:bodyPr>
            <a:normAutofit/>
          </a:bodyPr>
          <a:lstStyle/>
          <a:p>
            <a:r>
              <a:rPr lang="en-GB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Relative energy profile for the </a:t>
            </a:r>
            <a:r>
              <a:rPr lang="en-GB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angle</a:t>
            </a:r>
            <a:endParaRPr lang="en-GB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43B4B-AD6F-4F69-B51A-E246841F11FD}" type="slidenum">
              <a:rPr lang="en-GB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fld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39034" y="619446"/>
            <a:ext cx="4888183" cy="2638324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58536"/>
            <a:ext cx="4542971" cy="2758794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628650" y="6356351"/>
            <a:ext cx="56858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 DFT relaxed scan has been done on the angles of model4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35144" y="1052081"/>
            <a:ext cx="208582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l-GR" sz="1200" b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θ</a:t>
            </a:r>
            <a:r>
              <a:rPr lang="en-GB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is 40.49 kcal/</a:t>
            </a:r>
            <a:r>
              <a:rPr lang="en-GB" sz="1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mol</a:t>
            </a:r>
            <a:r>
              <a:rPr lang="en-GB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 radian</a:t>
            </a:r>
            <a:r>
              <a:rPr lang="en-GB" sz="1200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GB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GB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795718" y="786094"/>
            <a:ext cx="216277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l-GR" sz="1200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θ</a:t>
            </a:r>
            <a:r>
              <a:rPr lang="en-GB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</a:t>
            </a:r>
            <a:r>
              <a:rPr lang="en-GB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740.19 </a:t>
            </a:r>
            <a:r>
              <a:rPr lang="en-GB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kcal/</a:t>
            </a:r>
            <a:r>
              <a:rPr lang="en-GB" sz="1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mol</a:t>
            </a:r>
            <a:r>
              <a:rPr lang="en-GB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* radian</a:t>
            </a:r>
            <a:r>
              <a:rPr lang="en-GB" sz="12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GB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GB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" y="3552635"/>
            <a:ext cx="4618378" cy="252689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1556733" y="4228525"/>
            <a:ext cx="208582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l-GR" sz="1200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θ</a:t>
            </a:r>
            <a:r>
              <a:rPr lang="en-GB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</a:t>
            </a:r>
            <a:r>
              <a:rPr lang="en-GB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60.77 </a:t>
            </a:r>
            <a:r>
              <a:rPr lang="en-GB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kcal/</a:t>
            </a:r>
            <a:r>
              <a:rPr lang="en-GB" sz="1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mol</a:t>
            </a:r>
            <a:r>
              <a:rPr lang="en-GB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* radian</a:t>
            </a:r>
            <a:r>
              <a:rPr lang="en-GB" sz="12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GB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GB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346522" y="3446268"/>
            <a:ext cx="4746171" cy="2633257"/>
          </a:xfrm>
          <a:prstGeom prst="rect">
            <a:avLst/>
          </a:prstGeom>
        </p:spPr>
      </p:pic>
      <p:sp>
        <p:nvSpPr>
          <p:cNvPr id="18" name="Rectangle 17"/>
          <p:cNvSpPr/>
          <p:nvPr/>
        </p:nvSpPr>
        <p:spPr>
          <a:xfrm>
            <a:off x="5676693" y="3552635"/>
            <a:ext cx="208582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l-GR" sz="1200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θ</a:t>
            </a:r>
            <a:r>
              <a:rPr lang="en-GB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</a:t>
            </a:r>
            <a:r>
              <a:rPr lang="en-GB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137.4 </a:t>
            </a:r>
            <a:r>
              <a:rPr lang="en-GB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kcal/</a:t>
            </a:r>
            <a:r>
              <a:rPr lang="en-GB" sz="1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mol</a:t>
            </a:r>
            <a:r>
              <a:rPr lang="en-GB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* radian</a:t>
            </a:r>
            <a:r>
              <a:rPr lang="en-GB" sz="12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GB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GB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32209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86600" y="6564168"/>
            <a:ext cx="2057400" cy="365125"/>
          </a:xfrm>
        </p:spPr>
        <p:txBody>
          <a:bodyPr/>
          <a:lstStyle/>
          <a:p>
            <a:fld id="{C6243B4B-AD6F-4F69-B51A-E246841F11FD}" type="slidenum">
              <a:rPr lang="en-GB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fld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42190"/>
            <a:ext cx="5196115" cy="310162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752982" y="842016"/>
            <a:ext cx="208582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l-GR" sz="1200" b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θ</a:t>
            </a:r>
            <a:r>
              <a:rPr lang="en-GB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is 38.97 kcal/</a:t>
            </a:r>
            <a:r>
              <a:rPr lang="en-GB" sz="1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mol</a:t>
            </a:r>
            <a:r>
              <a:rPr lang="en-GB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 radian</a:t>
            </a:r>
            <a:r>
              <a:rPr lang="en-GB" sz="1200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GB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GB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2984" y="1058641"/>
            <a:ext cx="8210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θ</a:t>
            </a:r>
            <a:r>
              <a:rPr lang="en-GB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is 160.7 </a:t>
            </a:r>
            <a:endParaRPr lang="en-GB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94" y="3568058"/>
            <a:ext cx="4708643" cy="3116512"/>
          </a:xfrm>
          <a:prstGeom prst="rect">
            <a:avLst/>
          </a:prstGeom>
        </p:spPr>
      </p:pic>
      <p:sp>
        <p:nvSpPr>
          <p:cNvPr id="23" name="TextBox 22"/>
          <p:cNvSpPr txBox="1"/>
          <p:nvPr/>
        </p:nvSpPr>
        <p:spPr>
          <a:xfrm>
            <a:off x="1059079" y="4794954"/>
            <a:ext cx="208582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l-GR" sz="1200" b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θ</a:t>
            </a:r>
            <a:r>
              <a:rPr lang="en-GB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is 41.28 kcal/</a:t>
            </a:r>
            <a:r>
              <a:rPr lang="en-GB" sz="1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mol</a:t>
            </a:r>
            <a:r>
              <a:rPr lang="en-GB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 radian</a:t>
            </a:r>
            <a:r>
              <a:rPr lang="en-GB" sz="1200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GB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GB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489998" y="5071953"/>
            <a:ext cx="7521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θ</a:t>
            </a:r>
            <a:r>
              <a:rPr lang="en-GB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is 89.7 </a:t>
            </a:r>
            <a:endParaRPr lang="en-GB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548542" y="618403"/>
            <a:ext cx="216277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l-GR" sz="1200" b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θ</a:t>
            </a:r>
            <a:r>
              <a:rPr lang="en-GB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is 570.08 kcal/</a:t>
            </a:r>
            <a:r>
              <a:rPr lang="en-GB" sz="1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mol</a:t>
            </a:r>
            <a:r>
              <a:rPr lang="en-GB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 radian</a:t>
            </a:r>
            <a:r>
              <a:rPr lang="en-GB" sz="1200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GB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GB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453248" y="874094"/>
            <a:ext cx="82060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θ</a:t>
            </a:r>
            <a:r>
              <a:rPr lang="en-GB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is 113.0 </a:t>
            </a:r>
            <a:endParaRPr lang="en-GB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1" name="Picture 3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52469" y="3310071"/>
            <a:ext cx="4457700" cy="3390900"/>
          </a:xfrm>
          <a:prstGeom prst="rect">
            <a:avLst/>
          </a:prstGeom>
        </p:spPr>
      </p:pic>
      <p:sp>
        <p:nvSpPr>
          <p:cNvPr id="32" name="TextBox 31"/>
          <p:cNvSpPr txBox="1"/>
          <p:nvPr/>
        </p:nvSpPr>
        <p:spPr>
          <a:xfrm>
            <a:off x="3144906" y="3486706"/>
            <a:ext cx="192232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b="1" dirty="0" smtClean="0">
                <a:solidFill>
                  <a:srgbClr val="00B050"/>
                </a:solidFill>
              </a:rPr>
              <a:t>Yellow line – fitted MM curve</a:t>
            </a:r>
          </a:p>
          <a:p>
            <a:r>
              <a:rPr lang="en-GB" sz="1100" b="1" dirty="0" smtClean="0">
                <a:solidFill>
                  <a:srgbClr val="00B050"/>
                </a:solidFill>
              </a:rPr>
              <a:t>Blue line – DFT curve</a:t>
            </a:r>
            <a:endParaRPr lang="en-GB" sz="1100" b="1" dirty="0">
              <a:solidFill>
                <a:srgbClr val="00B050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874333" y="4228727"/>
            <a:ext cx="208582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l-GR" sz="1200" b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θ</a:t>
            </a:r>
            <a:r>
              <a:rPr lang="en-GB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is 63.74 kcal/</a:t>
            </a:r>
            <a:r>
              <a:rPr lang="en-GB" sz="1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mol</a:t>
            </a:r>
            <a:r>
              <a:rPr lang="en-GB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 radian</a:t>
            </a:r>
            <a:r>
              <a:rPr lang="en-GB" sz="1200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GB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GB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6251688" y="4505726"/>
            <a:ext cx="8210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θ</a:t>
            </a:r>
            <a:r>
              <a:rPr lang="en-GB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is 160.7 </a:t>
            </a:r>
            <a:endParaRPr lang="en-GB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5" name="Picture 2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95165" y="274467"/>
            <a:ext cx="4648836" cy="3235257"/>
          </a:xfrm>
          <a:prstGeom prst="rect">
            <a:avLst/>
          </a:prstGeom>
        </p:spPr>
      </p:pic>
      <p:sp>
        <p:nvSpPr>
          <p:cNvPr id="34" name="Title 1"/>
          <p:cNvSpPr txBox="1">
            <a:spLocks/>
          </p:cNvSpPr>
          <p:nvPr/>
        </p:nvSpPr>
        <p:spPr>
          <a:xfrm>
            <a:off x="452223" y="143509"/>
            <a:ext cx="8428467" cy="58297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MM fitting curves for the angles </a:t>
            </a:r>
            <a:r>
              <a:rPr lang="en-GB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using least </a:t>
            </a:r>
            <a:r>
              <a:rPr lang="en-GB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square </a:t>
            </a:r>
            <a:r>
              <a:rPr lang="en-GB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method</a:t>
            </a:r>
            <a:endParaRPr lang="en-GB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39514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12393</TotalTime>
  <Words>1112</Words>
  <Application>Microsoft Office PowerPoint</Application>
  <PresentationFormat>On-screen Show (4:3)</PresentationFormat>
  <Paragraphs>412</Paragraphs>
  <Slides>13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24" baseType="lpstr">
      <vt:lpstr>Arial Unicode MS</vt:lpstr>
      <vt:lpstr>ＭＳ Ｐゴシック</vt:lpstr>
      <vt:lpstr>Arial</vt:lpstr>
      <vt:lpstr>Calibri</vt:lpstr>
      <vt:lpstr>Calibri Light</vt:lpstr>
      <vt:lpstr>Symbol</vt:lpstr>
      <vt:lpstr>Times New Roman</vt:lpstr>
      <vt:lpstr>Wingdings</vt:lpstr>
      <vt:lpstr>Office Theme</vt:lpstr>
      <vt:lpstr>CS ChemDraw Drawing</vt:lpstr>
      <vt:lpstr>Equation</vt:lpstr>
      <vt:lpstr>Force field development and parameterization of FI catalyst</vt:lpstr>
      <vt:lpstr>Chain Shuttling Polymerization</vt:lpstr>
      <vt:lpstr>Small Models for developing the force field parameters for FI catalyst</vt:lpstr>
      <vt:lpstr>Computational details</vt:lpstr>
      <vt:lpstr>Force field parameters created from small models</vt:lpstr>
      <vt:lpstr>Structural Parameters from the PDF</vt:lpstr>
      <vt:lpstr>FI catalyst for developing the force field parameters</vt:lpstr>
      <vt:lpstr>Relative energy profile for the angle</vt:lpstr>
      <vt:lpstr>PowerPoint Presentation</vt:lpstr>
      <vt:lpstr>MD simulation of FI catalyst</vt:lpstr>
      <vt:lpstr>Probability Distribution function of Zr-B bond of catalyst and counter anion</vt:lpstr>
      <vt:lpstr>Conclusions</vt:lpstr>
      <vt:lpstr>PowerPoint Presentation</vt:lpstr>
    </vt:vector>
  </TitlesOfParts>
  <Company>Home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Reaction Mechanism of Hf complex for chain shutting polymerisation</dc:title>
  <dc:creator>Sandhya k s</dc:creator>
  <cp:lastModifiedBy>Sandhya k s</cp:lastModifiedBy>
  <cp:revision>149</cp:revision>
  <cp:lastPrinted>2015-06-08T04:22:27Z</cp:lastPrinted>
  <dcterms:created xsi:type="dcterms:W3CDTF">2015-06-07T04:25:11Z</dcterms:created>
  <dcterms:modified xsi:type="dcterms:W3CDTF">2016-05-30T07:57:45Z</dcterms:modified>
</cp:coreProperties>
</file>