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363" r:id="rId3"/>
    <p:sldId id="348" r:id="rId4"/>
    <p:sldId id="353" r:id="rId5"/>
    <p:sldId id="364" r:id="rId6"/>
    <p:sldId id="275" r:id="rId7"/>
    <p:sldId id="365" r:id="rId8"/>
    <p:sldId id="308" r:id="rId9"/>
    <p:sldId id="307" r:id="rId10"/>
    <p:sldId id="362" r:id="rId11"/>
    <p:sldId id="367" r:id="rId12"/>
    <p:sldId id="309" r:id="rId13"/>
    <p:sldId id="313" r:id="rId14"/>
  </p:sldIdLst>
  <p:sldSz cx="9144000" cy="6858000" type="screen4x3"/>
  <p:notesSz cx="6802438" cy="99377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B11"/>
    <a:srgbClr val="FCAF0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30" autoAdjust="0"/>
    <p:restoredTop sz="96169" autoAdjust="0"/>
  </p:normalViewPr>
  <p:slideViewPr>
    <p:cSldViewPr snapToGrid="0">
      <p:cViewPr varScale="1">
        <p:scale>
          <a:sx n="107" d="100"/>
          <a:sy n="107" d="100"/>
        </p:scale>
        <p:origin x="658" y="67"/>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___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______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______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 </c:v>
          </c:tx>
          <c:spPr>
            <a:ln w="19050" cap="rnd">
              <a:solidFill>
                <a:schemeClr val="tx1"/>
              </a:solidFill>
              <a:round/>
            </a:ln>
            <a:effectLst/>
          </c:spPr>
          <c:marker>
            <c:symbol val="circle"/>
            <c:size val="5"/>
            <c:spPr>
              <a:solidFill>
                <a:schemeClr val="tx1"/>
              </a:solidFill>
              <a:ln w="9525">
                <a:solidFill>
                  <a:schemeClr val="tx1"/>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Non_総合計!$DG$15:$DG$44</c:f>
              <c:numCache>
                <c:formatCode>General</c:formatCode>
                <c:ptCount val="30"/>
                <c:pt idx="0">
                  <c:v>0</c:v>
                </c:pt>
                <c:pt idx="1">
                  <c:v>0</c:v>
                </c:pt>
                <c:pt idx="2">
                  <c:v>7.9354142875269641E-3</c:v>
                </c:pt>
                <c:pt idx="3">
                  <c:v>0.45065238654147111</c:v>
                </c:pt>
                <c:pt idx="4">
                  <c:v>1.1389900855961597</c:v>
                </c:pt>
                <c:pt idx="5">
                  <c:v>1.4949903591972256</c:v>
                </c:pt>
                <c:pt idx="6">
                  <c:v>1.6387265178911306</c:v>
                </c:pt>
                <c:pt idx="7">
                  <c:v>1.5138491995516641</c:v>
                </c:pt>
                <c:pt idx="8">
                  <c:v>1.0133805724738825</c:v>
                </c:pt>
                <c:pt idx="9">
                  <c:v>0.99593909931057834</c:v>
                </c:pt>
                <c:pt idx="10">
                  <c:v>1.2601524261937993</c:v>
                </c:pt>
                <c:pt idx="11">
                  <c:v>0.54426106432136356</c:v>
                </c:pt>
                <c:pt idx="12">
                  <c:v>0.55374312825149097</c:v>
                </c:pt>
                <c:pt idx="13">
                  <c:v>0.18342379483356597</c:v>
                </c:pt>
                <c:pt idx="14">
                  <c:v>7.2741297635663824E-2</c:v>
                </c:pt>
                <c:pt idx="15">
                  <c:v>7.9271482309774571E-2</c:v>
                </c:pt>
                <c:pt idx="16">
                  <c:v>2.2731655511144942E-2</c:v>
                </c:pt>
                <c:pt idx="17">
                  <c:v>9.0926622044579797E-3</c:v>
                </c:pt>
                <c:pt idx="18">
                  <c:v>8.2660565495072533E-5</c:v>
                </c:pt>
                <c:pt idx="19">
                  <c:v>0</c:v>
                </c:pt>
                <c:pt idx="20">
                  <c:v>0</c:v>
                </c:pt>
                <c:pt idx="21">
                  <c:v>0</c:v>
                </c:pt>
                <c:pt idx="22">
                  <c:v>0</c:v>
                </c:pt>
                <c:pt idx="23">
                  <c:v>0</c:v>
                </c:pt>
                <c:pt idx="24">
                  <c:v>0</c:v>
                </c:pt>
                <c:pt idx="25">
                  <c:v>0</c:v>
                </c:pt>
                <c:pt idx="26">
                  <c:v>0</c:v>
                </c:pt>
                <c:pt idx="27">
                  <c:v>0</c:v>
                </c:pt>
                <c:pt idx="28">
                  <c:v>0</c:v>
                </c:pt>
                <c:pt idx="29">
                  <c:v>0</c:v>
                </c:pt>
              </c:numCache>
            </c:numRef>
          </c:yVal>
          <c:smooth val="0"/>
        </c:ser>
        <c:ser>
          <c:idx val="1"/>
          <c:order val="1"/>
          <c:tx>
            <c:v> </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Non_総合計!$DH$15:$DH$44</c:f>
              <c:numCache>
                <c:formatCode>General</c:formatCode>
                <c:ptCount val="30"/>
                <c:pt idx="0">
                  <c:v>0</c:v>
                </c:pt>
                <c:pt idx="1">
                  <c:v>0</c:v>
                </c:pt>
                <c:pt idx="2">
                  <c:v>0</c:v>
                </c:pt>
                <c:pt idx="3">
                  <c:v>0.22771684140126047</c:v>
                </c:pt>
                <c:pt idx="4">
                  <c:v>0.66708091718479046</c:v>
                </c:pt>
                <c:pt idx="5">
                  <c:v>0.79295417644757438</c:v>
                </c:pt>
                <c:pt idx="6">
                  <c:v>0.6809385454997251</c:v>
                </c:pt>
                <c:pt idx="7">
                  <c:v>0.73312015845070411</c:v>
                </c:pt>
                <c:pt idx="8">
                  <c:v>0.56445104127014334</c:v>
                </c:pt>
                <c:pt idx="9">
                  <c:v>0.23413932770798968</c:v>
                </c:pt>
                <c:pt idx="10">
                  <c:v>0.17035553070676307</c:v>
                </c:pt>
                <c:pt idx="11">
                  <c:v>4.8462992481918536E-2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yVal>
          <c:smooth val="0"/>
        </c:ser>
        <c:ser>
          <c:idx val="2"/>
          <c:order val="2"/>
          <c:tx>
            <c:v> </c:v>
          </c:tx>
          <c:spPr>
            <a:ln w="19050" cap="rnd">
              <a:solidFill>
                <a:srgbClr val="00B050"/>
              </a:solidFill>
              <a:round/>
            </a:ln>
            <a:effectLst/>
          </c:spPr>
          <c:marker>
            <c:symbol val="circle"/>
            <c:size val="5"/>
            <c:spPr>
              <a:solidFill>
                <a:srgbClr val="00B050"/>
              </a:solidFill>
              <a:ln w="9525">
                <a:solidFill>
                  <a:srgbClr val="00B050"/>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Non_総合計!$DI$15:$DI$44</c:f>
              <c:numCache>
                <c:formatCode>General</c:formatCode>
                <c:ptCount val="30"/>
                <c:pt idx="0">
                  <c:v>0</c:v>
                </c:pt>
                <c:pt idx="1">
                  <c:v>0</c:v>
                </c:pt>
                <c:pt idx="2">
                  <c:v>7.9354142875269641E-3</c:v>
                </c:pt>
                <c:pt idx="3">
                  <c:v>0.22293554514021063</c:v>
                </c:pt>
                <c:pt idx="4">
                  <c:v>0.47190916841136921</c:v>
                </c:pt>
                <c:pt idx="5">
                  <c:v>0.70203618274965118</c:v>
                </c:pt>
                <c:pt idx="6">
                  <c:v>0.95778797239140545</c:v>
                </c:pt>
                <c:pt idx="7">
                  <c:v>0.78072904110095998</c:v>
                </c:pt>
                <c:pt idx="8">
                  <c:v>0.44892953120373913</c:v>
                </c:pt>
                <c:pt idx="9">
                  <c:v>0.7617997716025886</c:v>
                </c:pt>
                <c:pt idx="10">
                  <c:v>1.0897968954870363</c:v>
                </c:pt>
                <c:pt idx="11">
                  <c:v>0.49579807183944502</c:v>
                </c:pt>
                <c:pt idx="12">
                  <c:v>0.55374312825149097</c:v>
                </c:pt>
                <c:pt idx="13">
                  <c:v>0.18342379483356597</c:v>
                </c:pt>
                <c:pt idx="14">
                  <c:v>7.2741297635663824E-2</c:v>
                </c:pt>
                <c:pt idx="15">
                  <c:v>7.9271482309774571E-2</c:v>
                </c:pt>
                <c:pt idx="16">
                  <c:v>2.2731655511144942E-2</c:v>
                </c:pt>
                <c:pt idx="17">
                  <c:v>9.0926622044579797E-3</c:v>
                </c:pt>
                <c:pt idx="18">
                  <c:v>8.2660565495072533E-5</c:v>
                </c:pt>
                <c:pt idx="19">
                  <c:v>0</c:v>
                </c:pt>
                <c:pt idx="20">
                  <c:v>0</c:v>
                </c:pt>
                <c:pt idx="21">
                  <c:v>0</c:v>
                </c:pt>
                <c:pt idx="22">
                  <c:v>0</c:v>
                </c:pt>
                <c:pt idx="23">
                  <c:v>0</c:v>
                </c:pt>
                <c:pt idx="24">
                  <c:v>0</c:v>
                </c:pt>
                <c:pt idx="25">
                  <c:v>0</c:v>
                </c:pt>
                <c:pt idx="26">
                  <c:v>0</c:v>
                </c:pt>
                <c:pt idx="27">
                  <c:v>0</c:v>
                </c:pt>
                <c:pt idx="28">
                  <c:v>0</c:v>
                </c:pt>
                <c:pt idx="29">
                  <c:v>0</c:v>
                </c:pt>
              </c:numCache>
            </c:numRef>
          </c:yVal>
          <c:smooth val="0"/>
        </c:ser>
        <c:dLbls>
          <c:showLegendKey val="0"/>
          <c:showVal val="0"/>
          <c:showCatName val="0"/>
          <c:showSerName val="0"/>
          <c:showPercent val="0"/>
          <c:showBubbleSize val="0"/>
        </c:dLbls>
        <c:axId val="-1396077472"/>
        <c:axId val="-1396076384"/>
      </c:scatterChart>
      <c:valAx>
        <c:axId val="-1396077472"/>
        <c:scaling>
          <c:orientation val="minMax"/>
          <c:max val="60"/>
        </c:scaling>
        <c:delete val="0"/>
        <c:axPos val="b"/>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76384"/>
        <c:crosses val="autoZero"/>
        <c:crossBetween val="midCat"/>
        <c:majorUnit val="5"/>
      </c:valAx>
      <c:valAx>
        <c:axId val="-1396076384"/>
        <c:scaling>
          <c:orientation val="minMax"/>
          <c:max val="2"/>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77472"/>
        <c:crosses val="autoZero"/>
        <c:crossBetween val="midCat"/>
        <c:majorUnit val="0.5"/>
      </c:valAx>
      <c:spPr>
        <a:noFill/>
        <a:ln>
          <a:solidFill>
            <a:schemeClr val="tx1"/>
          </a:solidFill>
        </a:ln>
        <a:effectLst/>
      </c:spPr>
    </c:plotArea>
    <c:legend>
      <c:legendPos val="b"/>
      <c:layout>
        <c:manualLayout>
          <c:xMode val="edge"/>
          <c:yMode val="edge"/>
          <c:x val="0.55732881268668488"/>
          <c:y val="0.10472239543409101"/>
          <c:w val="4.6901462140158071E-2"/>
          <c:h val="0.2648603180359167"/>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 </c:v>
          </c:tx>
          <c:spPr>
            <a:ln w="19050" cap="rnd">
              <a:solidFill>
                <a:schemeClr val="tx1"/>
              </a:solidFill>
              <a:round/>
            </a:ln>
            <a:effectLst/>
          </c:spPr>
          <c:marker>
            <c:symbol val="circle"/>
            <c:size val="5"/>
            <c:spPr>
              <a:solidFill>
                <a:schemeClr val="tx1"/>
              </a:solidFill>
              <a:ln w="9525">
                <a:solidFill>
                  <a:schemeClr val="tx1"/>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Non_総合計!$DG$15:$DG$44</c:f>
              <c:numCache>
                <c:formatCode>General</c:formatCode>
                <c:ptCount val="30"/>
                <c:pt idx="0">
                  <c:v>0</c:v>
                </c:pt>
                <c:pt idx="1">
                  <c:v>0.1797173119422239</c:v>
                </c:pt>
                <c:pt idx="2">
                  <c:v>0.19192842886900985</c:v>
                </c:pt>
                <c:pt idx="3">
                  <c:v>0.78424457952670978</c:v>
                </c:pt>
                <c:pt idx="4">
                  <c:v>1.2900074229158738</c:v>
                </c:pt>
                <c:pt idx="5">
                  <c:v>1.6043786533011886</c:v>
                </c:pt>
                <c:pt idx="6">
                  <c:v>1.683324160428034</c:v>
                </c:pt>
                <c:pt idx="7">
                  <c:v>1.4372529805333505</c:v>
                </c:pt>
                <c:pt idx="8">
                  <c:v>1.4191226367212284</c:v>
                </c:pt>
                <c:pt idx="9">
                  <c:v>1.2399702700059214</c:v>
                </c:pt>
                <c:pt idx="10">
                  <c:v>1.036532035116102</c:v>
                </c:pt>
                <c:pt idx="11">
                  <c:v>0.9414211804233813</c:v>
                </c:pt>
                <c:pt idx="12">
                  <c:v>0.74030802457386957</c:v>
                </c:pt>
                <c:pt idx="13">
                  <c:v>0.47761274743052923</c:v>
                </c:pt>
                <c:pt idx="14">
                  <c:v>0.44851622837626359</c:v>
                </c:pt>
                <c:pt idx="15">
                  <c:v>0.28117638809584228</c:v>
                </c:pt>
                <c:pt idx="16">
                  <c:v>0.42231926204373388</c:v>
                </c:pt>
                <c:pt idx="17">
                  <c:v>0.50136874154083666</c:v>
                </c:pt>
                <c:pt idx="18">
                  <c:v>0.25294133041492195</c:v>
                </c:pt>
                <c:pt idx="19">
                  <c:v>0.3704846545489151</c:v>
                </c:pt>
                <c:pt idx="20">
                  <c:v>0.17325654527767206</c:v>
                </c:pt>
                <c:pt idx="21">
                  <c:v>0.14986360524256653</c:v>
                </c:pt>
                <c:pt idx="22">
                  <c:v>6.2822029776255124E-3</c:v>
                </c:pt>
                <c:pt idx="23">
                  <c:v>7.3319921594129339E-2</c:v>
                </c:pt>
                <c:pt idx="24">
                  <c:v>5.5382578881698601E-3</c:v>
                </c:pt>
                <c:pt idx="25">
                  <c:v>0</c:v>
                </c:pt>
                <c:pt idx="26">
                  <c:v>0</c:v>
                </c:pt>
                <c:pt idx="27">
                  <c:v>0</c:v>
                </c:pt>
                <c:pt idx="28">
                  <c:v>0</c:v>
                </c:pt>
                <c:pt idx="29">
                  <c:v>0</c:v>
                </c:pt>
              </c:numCache>
            </c:numRef>
          </c:yVal>
          <c:smooth val="0"/>
        </c:ser>
        <c:ser>
          <c:idx val="1"/>
          <c:order val="1"/>
          <c:tx>
            <c:v> </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Non_総合計!$DH$15:$DH$44</c:f>
              <c:numCache>
                <c:formatCode>General</c:formatCode>
                <c:ptCount val="30"/>
                <c:pt idx="0">
                  <c:v>0</c:v>
                </c:pt>
                <c:pt idx="1">
                  <c:v>0.11391950180814618</c:v>
                </c:pt>
                <c:pt idx="2">
                  <c:v>0.17490035237702489</c:v>
                </c:pt>
                <c:pt idx="3">
                  <c:v>0.43392910295859238</c:v>
                </c:pt>
                <c:pt idx="4">
                  <c:v>0.6621177674153027</c:v>
                </c:pt>
                <c:pt idx="5">
                  <c:v>0.62071792390982528</c:v>
                </c:pt>
                <c:pt idx="6">
                  <c:v>0.47490935345556839</c:v>
                </c:pt>
                <c:pt idx="7">
                  <c:v>0.49574913954447408</c:v>
                </c:pt>
                <c:pt idx="8">
                  <c:v>0.58764000840629371</c:v>
                </c:pt>
                <c:pt idx="9">
                  <c:v>0.12818566409719581</c:v>
                </c:pt>
                <c:pt idx="10">
                  <c:v>0.15413049845620266</c:v>
                </c:pt>
                <c:pt idx="11">
                  <c:v>0</c:v>
                </c:pt>
                <c:pt idx="12">
                  <c:v>0</c:v>
                </c:pt>
                <c:pt idx="13">
                  <c:v>0</c:v>
                </c:pt>
                <c:pt idx="14">
                  <c:v>0</c:v>
                </c:pt>
                <c:pt idx="15">
                  <c:v>1.8811753214482089E-2</c:v>
                </c:pt>
                <c:pt idx="16">
                  <c:v>0.15573893832212493</c:v>
                </c:pt>
                <c:pt idx="17">
                  <c:v>3.5245812714122568E-2</c:v>
                </c:pt>
                <c:pt idx="18">
                  <c:v>0</c:v>
                </c:pt>
                <c:pt idx="19">
                  <c:v>0</c:v>
                </c:pt>
                <c:pt idx="20">
                  <c:v>0</c:v>
                </c:pt>
                <c:pt idx="21">
                  <c:v>0</c:v>
                </c:pt>
                <c:pt idx="22">
                  <c:v>0</c:v>
                </c:pt>
                <c:pt idx="23">
                  <c:v>0</c:v>
                </c:pt>
                <c:pt idx="24">
                  <c:v>0</c:v>
                </c:pt>
                <c:pt idx="25">
                  <c:v>0</c:v>
                </c:pt>
                <c:pt idx="26">
                  <c:v>0</c:v>
                </c:pt>
                <c:pt idx="27">
                  <c:v>0</c:v>
                </c:pt>
                <c:pt idx="28">
                  <c:v>0</c:v>
                </c:pt>
                <c:pt idx="29">
                  <c:v>0</c:v>
                </c:pt>
              </c:numCache>
            </c:numRef>
          </c:yVal>
          <c:smooth val="0"/>
        </c:ser>
        <c:ser>
          <c:idx val="2"/>
          <c:order val="2"/>
          <c:tx>
            <c:v> </c:v>
          </c:tx>
          <c:spPr>
            <a:ln w="19050" cap="rnd">
              <a:solidFill>
                <a:srgbClr val="00B050"/>
              </a:solidFill>
              <a:round/>
            </a:ln>
            <a:effectLst/>
          </c:spPr>
          <c:marker>
            <c:symbol val="circle"/>
            <c:size val="5"/>
            <c:spPr>
              <a:solidFill>
                <a:srgbClr val="00B050"/>
              </a:solidFill>
              <a:ln w="9525">
                <a:solidFill>
                  <a:srgbClr val="00B050"/>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Non_総合計!$DI$15:$DI$44</c:f>
              <c:numCache>
                <c:formatCode>General</c:formatCode>
                <c:ptCount val="30"/>
                <c:pt idx="0">
                  <c:v>0</c:v>
                </c:pt>
                <c:pt idx="1">
                  <c:v>6.5797810134077719E-2</c:v>
                </c:pt>
                <c:pt idx="2">
                  <c:v>1.7028076491984956E-2</c:v>
                </c:pt>
                <c:pt idx="3">
                  <c:v>0.3503154765681174</c:v>
                </c:pt>
                <c:pt idx="4">
                  <c:v>0.62788965550057108</c:v>
                </c:pt>
                <c:pt idx="5">
                  <c:v>0.98366072939136329</c:v>
                </c:pt>
                <c:pt idx="6">
                  <c:v>1.2084148069724656</c:v>
                </c:pt>
                <c:pt idx="7">
                  <c:v>0.94150384098887641</c:v>
                </c:pt>
                <c:pt idx="8">
                  <c:v>0.83148262831493469</c:v>
                </c:pt>
                <c:pt idx="9">
                  <c:v>1.1117846059087255</c:v>
                </c:pt>
                <c:pt idx="10">
                  <c:v>0.8824015366598994</c:v>
                </c:pt>
                <c:pt idx="11">
                  <c:v>0.9414211804233813</c:v>
                </c:pt>
                <c:pt idx="12">
                  <c:v>0.74030802457386957</c:v>
                </c:pt>
                <c:pt idx="13">
                  <c:v>0.47761274743052923</c:v>
                </c:pt>
                <c:pt idx="14">
                  <c:v>0.44851622837626359</c:v>
                </c:pt>
                <c:pt idx="15">
                  <c:v>0.26236463488136019</c:v>
                </c:pt>
                <c:pt idx="16">
                  <c:v>0.26658032372160895</c:v>
                </c:pt>
                <c:pt idx="17">
                  <c:v>0.46612292882671408</c:v>
                </c:pt>
                <c:pt idx="18">
                  <c:v>0.25294133041492195</c:v>
                </c:pt>
                <c:pt idx="19">
                  <c:v>0.3704846545489151</c:v>
                </c:pt>
                <c:pt idx="20">
                  <c:v>0.17325654527767206</c:v>
                </c:pt>
                <c:pt idx="21">
                  <c:v>0.14986360524256653</c:v>
                </c:pt>
                <c:pt idx="22">
                  <c:v>6.2822029776255124E-3</c:v>
                </c:pt>
                <c:pt idx="23">
                  <c:v>7.3319921594129339E-2</c:v>
                </c:pt>
                <c:pt idx="24">
                  <c:v>5.5382578881698601E-3</c:v>
                </c:pt>
                <c:pt idx="25">
                  <c:v>0</c:v>
                </c:pt>
                <c:pt idx="26">
                  <c:v>0</c:v>
                </c:pt>
                <c:pt idx="27">
                  <c:v>0</c:v>
                </c:pt>
                <c:pt idx="28">
                  <c:v>0</c:v>
                </c:pt>
                <c:pt idx="29">
                  <c:v>0</c:v>
                </c:pt>
              </c:numCache>
            </c:numRef>
          </c:yVal>
          <c:smooth val="0"/>
        </c:ser>
        <c:dLbls>
          <c:showLegendKey val="0"/>
          <c:showVal val="0"/>
          <c:showCatName val="0"/>
          <c:showSerName val="0"/>
          <c:showPercent val="0"/>
          <c:showBubbleSize val="0"/>
        </c:dLbls>
        <c:axId val="-1396083456"/>
        <c:axId val="-1396087264"/>
      </c:scatterChart>
      <c:valAx>
        <c:axId val="-1396083456"/>
        <c:scaling>
          <c:orientation val="minMax"/>
          <c:max val="60"/>
        </c:scaling>
        <c:delete val="0"/>
        <c:axPos val="b"/>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87264"/>
        <c:crosses val="autoZero"/>
        <c:crossBetween val="midCat"/>
        <c:majorUnit val="5"/>
      </c:valAx>
      <c:valAx>
        <c:axId val="-1396087264"/>
        <c:scaling>
          <c:orientation val="minMax"/>
          <c:max val="2"/>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83456"/>
        <c:crosses val="autoZero"/>
        <c:crossBetween val="midCat"/>
        <c:majorUnit val="0.5"/>
      </c:valAx>
      <c:spPr>
        <a:noFill/>
        <a:ln>
          <a:solidFill>
            <a:schemeClr val="tx1"/>
          </a:solidFill>
        </a:ln>
        <a:effectLst/>
      </c:spPr>
    </c:plotArea>
    <c:legend>
      <c:legendPos val="b"/>
      <c:layout>
        <c:manualLayout>
          <c:xMode val="edge"/>
          <c:yMode val="edge"/>
          <c:x val="0.56909462695123758"/>
          <c:y val="0.10343188238367443"/>
          <c:w val="4.6901462140158071E-2"/>
          <c:h val="0.2648603180359167"/>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 </c:v>
          </c:tx>
          <c:spPr>
            <a:ln w="19050" cap="rnd">
              <a:solidFill>
                <a:schemeClr val="tx1"/>
              </a:solidFill>
              <a:round/>
            </a:ln>
            <a:effectLst/>
          </c:spPr>
          <c:marker>
            <c:symbol val="circle"/>
            <c:size val="5"/>
            <c:spPr>
              <a:solidFill>
                <a:schemeClr val="tx1"/>
              </a:solidFill>
              <a:ln w="9525">
                <a:solidFill>
                  <a:schemeClr val="tx1"/>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Non_総合計!$DG$15:$DG$44</c:f>
              <c:numCache>
                <c:formatCode>General</c:formatCode>
                <c:ptCount val="30"/>
                <c:pt idx="0">
                  <c:v>0</c:v>
                </c:pt>
                <c:pt idx="1">
                  <c:v>0.23441262741614857</c:v>
                </c:pt>
                <c:pt idx="2">
                  <c:v>0.30425088953390012</c:v>
                </c:pt>
                <c:pt idx="3">
                  <c:v>0.66764604481241818</c:v>
                </c:pt>
                <c:pt idx="4">
                  <c:v>1.1440742357674578</c:v>
                </c:pt>
                <c:pt idx="5">
                  <c:v>1.5034927370151845</c:v>
                </c:pt>
                <c:pt idx="6">
                  <c:v>1.6314788970308336</c:v>
                </c:pt>
                <c:pt idx="7">
                  <c:v>1.3117093484329403</c:v>
                </c:pt>
                <c:pt idx="8">
                  <c:v>1.4782591372182041</c:v>
                </c:pt>
                <c:pt idx="9">
                  <c:v>1.1717311862919257</c:v>
                </c:pt>
                <c:pt idx="10">
                  <c:v>1.4353473570401387</c:v>
                </c:pt>
                <c:pt idx="11">
                  <c:v>0.91955512334517631</c:v>
                </c:pt>
                <c:pt idx="12">
                  <c:v>0.86938223787167468</c:v>
                </c:pt>
                <c:pt idx="13">
                  <c:v>0.70947563364420763</c:v>
                </c:pt>
                <c:pt idx="14">
                  <c:v>0.65560144122996244</c:v>
                </c:pt>
                <c:pt idx="15">
                  <c:v>0.23939335770629788</c:v>
                </c:pt>
                <c:pt idx="16">
                  <c:v>0.48879737792369826</c:v>
                </c:pt>
                <c:pt idx="17">
                  <c:v>0.71867019043691582</c:v>
                </c:pt>
                <c:pt idx="18">
                  <c:v>0.8068473332487418</c:v>
                </c:pt>
                <c:pt idx="19">
                  <c:v>0.72130090169394756</c:v>
                </c:pt>
                <c:pt idx="20">
                  <c:v>0.93585005868544613</c:v>
                </c:pt>
                <c:pt idx="21">
                  <c:v>0.67059941235249332</c:v>
                </c:pt>
                <c:pt idx="22">
                  <c:v>0.55531367899589723</c:v>
                </c:pt>
                <c:pt idx="23">
                  <c:v>0.62698038928012523</c:v>
                </c:pt>
                <c:pt idx="24">
                  <c:v>0.19805471492619381</c:v>
                </c:pt>
                <c:pt idx="25">
                  <c:v>2.9427161316245821E-2</c:v>
                </c:pt>
                <c:pt idx="26">
                  <c:v>8.2660565495072533E-5</c:v>
                </c:pt>
                <c:pt idx="27">
                  <c:v>0</c:v>
                </c:pt>
                <c:pt idx="28">
                  <c:v>0</c:v>
                </c:pt>
                <c:pt idx="29">
                  <c:v>0</c:v>
                </c:pt>
              </c:numCache>
            </c:numRef>
          </c:yVal>
          <c:smooth val="0"/>
        </c:ser>
        <c:ser>
          <c:idx val="1"/>
          <c:order val="1"/>
          <c:tx>
            <c:v> </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Non_総合計!$DH$15:$DH$44</c:f>
              <c:numCache>
                <c:formatCode>General</c:formatCode>
                <c:ptCount val="30"/>
                <c:pt idx="0">
                  <c:v>0</c:v>
                </c:pt>
                <c:pt idx="1">
                  <c:v>0.23441262741614857</c:v>
                </c:pt>
                <c:pt idx="2">
                  <c:v>0.21720931406758873</c:v>
                </c:pt>
                <c:pt idx="3">
                  <c:v>0.3719692020365436</c:v>
                </c:pt>
                <c:pt idx="4">
                  <c:v>0.4225301595609694</c:v>
                </c:pt>
                <c:pt idx="5">
                  <c:v>0.35889188660491472</c:v>
                </c:pt>
                <c:pt idx="6">
                  <c:v>0.30651269271031595</c:v>
                </c:pt>
                <c:pt idx="7">
                  <c:v>0.30854072558473966</c:v>
                </c:pt>
                <c:pt idx="8">
                  <c:v>0.37763370765131327</c:v>
                </c:pt>
                <c:pt idx="9">
                  <c:v>0.47721711500232628</c:v>
                </c:pt>
                <c:pt idx="10">
                  <c:v>0.21056575809964892</c:v>
                </c:pt>
                <c:pt idx="11">
                  <c:v>0.190075632851161</c:v>
                </c:pt>
                <c:pt idx="12">
                  <c:v>2.1119514761240115E-2</c:v>
                </c:pt>
                <c:pt idx="13">
                  <c:v>0</c:v>
                </c:pt>
                <c:pt idx="14">
                  <c:v>6.9372710738907925E-2</c:v>
                </c:pt>
                <c:pt idx="15">
                  <c:v>6.5806170166645528E-2</c:v>
                </c:pt>
                <c:pt idx="16">
                  <c:v>7.797436741318782E-2</c:v>
                </c:pt>
                <c:pt idx="17">
                  <c:v>0.19427156293617562</c:v>
                </c:pt>
                <c:pt idx="18">
                  <c:v>0.13217179767795964</c:v>
                </c:pt>
                <c:pt idx="19">
                  <c:v>8.7625006608721398E-2</c:v>
                </c:pt>
                <c:pt idx="20">
                  <c:v>0.20182423708920189</c:v>
                </c:pt>
                <c:pt idx="21">
                  <c:v>8.007233245569513E-2</c:v>
                </c:pt>
                <c:pt idx="22">
                  <c:v>0</c:v>
                </c:pt>
                <c:pt idx="23">
                  <c:v>0</c:v>
                </c:pt>
                <c:pt idx="24">
                  <c:v>0</c:v>
                </c:pt>
                <c:pt idx="25">
                  <c:v>0</c:v>
                </c:pt>
                <c:pt idx="26">
                  <c:v>0</c:v>
                </c:pt>
                <c:pt idx="27">
                  <c:v>0</c:v>
                </c:pt>
                <c:pt idx="28">
                  <c:v>0</c:v>
                </c:pt>
                <c:pt idx="29">
                  <c:v>0</c:v>
                </c:pt>
              </c:numCache>
            </c:numRef>
          </c:yVal>
          <c:smooth val="0"/>
        </c:ser>
        <c:ser>
          <c:idx val="2"/>
          <c:order val="2"/>
          <c:tx>
            <c:v> </c:v>
          </c:tx>
          <c:spPr>
            <a:ln w="19050" cap="rnd">
              <a:solidFill>
                <a:srgbClr val="00B050"/>
              </a:solidFill>
              <a:round/>
            </a:ln>
            <a:effectLst/>
          </c:spPr>
          <c:marker>
            <c:symbol val="circle"/>
            <c:size val="5"/>
            <c:spPr>
              <a:solidFill>
                <a:srgbClr val="00B050"/>
              </a:solidFill>
              <a:ln w="9525">
                <a:solidFill>
                  <a:srgbClr val="00B050"/>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Non_総合計!$DI$15:$DI$44</c:f>
              <c:numCache>
                <c:formatCode>General</c:formatCode>
                <c:ptCount val="30"/>
                <c:pt idx="0">
                  <c:v>0</c:v>
                </c:pt>
                <c:pt idx="1">
                  <c:v>0</c:v>
                </c:pt>
                <c:pt idx="2">
                  <c:v>8.7041575466311388E-2</c:v>
                </c:pt>
                <c:pt idx="3">
                  <c:v>0.29567684277587458</c:v>
                </c:pt>
                <c:pt idx="4">
                  <c:v>0.72154407620648842</c:v>
                </c:pt>
                <c:pt idx="5">
                  <c:v>1.1446008504102698</c:v>
                </c:pt>
                <c:pt idx="6">
                  <c:v>1.3249662043205177</c:v>
                </c:pt>
                <c:pt idx="7">
                  <c:v>1.0031686228482006</c:v>
                </c:pt>
                <c:pt idx="8">
                  <c:v>1.1006254295668909</c:v>
                </c:pt>
                <c:pt idx="9">
                  <c:v>0.69451407128959941</c:v>
                </c:pt>
                <c:pt idx="10">
                  <c:v>1.2247815989404898</c:v>
                </c:pt>
                <c:pt idx="11">
                  <c:v>0.72947949049401528</c:v>
                </c:pt>
                <c:pt idx="12">
                  <c:v>0.8482627231104346</c:v>
                </c:pt>
                <c:pt idx="13">
                  <c:v>0.70947563364420763</c:v>
                </c:pt>
                <c:pt idx="14">
                  <c:v>0.58622873049105451</c:v>
                </c:pt>
                <c:pt idx="15">
                  <c:v>0.17358718753965235</c:v>
                </c:pt>
                <c:pt idx="16">
                  <c:v>0.41082301051051046</c:v>
                </c:pt>
                <c:pt idx="17">
                  <c:v>0.52439862750074018</c:v>
                </c:pt>
                <c:pt idx="18">
                  <c:v>0.67467553557078219</c:v>
                </c:pt>
                <c:pt idx="19">
                  <c:v>0.63367589508522615</c:v>
                </c:pt>
                <c:pt idx="20">
                  <c:v>0.7340258215962443</c:v>
                </c:pt>
                <c:pt idx="21">
                  <c:v>0.5905270798967982</c:v>
                </c:pt>
                <c:pt idx="22">
                  <c:v>0.55531367899589723</c:v>
                </c:pt>
                <c:pt idx="23">
                  <c:v>0.62698038928012523</c:v>
                </c:pt>
                <c:pt idx="24">
                  <c:v>0.19805471492619381</c:v>
                </c:pt>
                <c:pt idx="25">
                  <c:v>2.9427161316245821E-2</c:v>
                </c:pt>
                <c:pt idx="26">
                  <c:v>8.2660565495072533E-5</c:v>
                </c:pt>
                <c:pt idx="27">
                  <c:v>0</c:v>
                </c:pt>
                <c:pt idx="28">
                  <c:v>0</c:v>
                </c:pt>
                <c:pt idx="29">
                  <c:v>0</c:v>
                </c:pt>
              </c:numCache>
            </c:numRef>
          </c:yVal>
          <c:smooth val="0"/>
        </c:ser>
        <c:dLbls>
          <c:showLegendKey val="0"/>
          <c:showVal val="0"/>
          <c:showCatName val="0"/>
          <c:showSerName val="0"/>
          <c:showPercent val="0"/>
          <c:showBubbleSize val="0"/>
        </c:dLbls>
        <c:axId val="-1396074752"/>
        <c:axId val="-1396074208"/>
      </c:scatterChart>
      <c:valAx>
        <c:axId val="-1396074752"/>
        <c:scaling>
          <c:orientation val="minMax"/>
          <c:max val="60"/>
        </c:scaling>
        <c:delete val="0"/>
        <c:axPos val="b"/>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74208"/>
        <c:crosses val="autoZero"/>
        <c:crossBetween val="midCat"/>
        <c:majorUnit val="5"/>
      </c:valAx>
      <c:valAx>
        <c:axId val="-1396074208"/>
        <c:scaling>
          <c:orientation val="minMax"/>
          <c:max val="2"/>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74752"/>
        <c:crosses val="autoZero"/>
        <c:crossBetween val="midCat"/>
        <c:majorUnit val="0.5"/>
      </c:valAx>
      <c:spPr>
        <a:noFill/>
        <a:ln>
          <a:solidFill>
            <a:schemeClr val="tx1"/>
          </a:solidFill>
        </a:ln>
        <a:effectLst/>
      </c:spPr>
    </c:plotArea>
    <c:legend>
      <c:legendPos val="b"/>
      <c:layout>
        <c:manualLayout>
          <c:xMode val="edge"/>
          <c:yMode val="edge"/>
          <c:x val="0.57299758882643759"/>
          <c:y val="9.8808041474264918E-2"/>
          <c:w val="4.6901462140158071E-2"/>
          <c:h val="0.2648603180359167"/>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 </c:v>
          </c:tx>
          <c:spPr>
            <a:ln w="19050" cap="rnd">
              <a:solidFill>
                <a:schemeClr val="tx1"/>
              </a:solidFill>
              <a:round/>
            </a:ln>
            <a:effectLst/>
          </c:spPr>
          <c:marker>
            <c:symbol val="circle"/>
            <c:size val="5"/>
            <c:spPr>
              <a:solidFill>
                <a:schemeClr val="tx1"/>
              </a:solidFill>
              <a:ln w="9525">
                <a:solidFill>
                  <a:schemeClr val="tx1"/>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Non_総合計!$DG$15:$DG$44</c:f>
              <c:numCache>
                <c:formatCode>General</c:formatCode>
                <c:ptCount val="30"/>
                <c:pt idx="0">
                  <c:v>0</c:v>
                </c:pt>
                <c:pt idx="1">
                  <c:v>0</c:v>
                </c:pt>
                <c:pt idx="2">
                  <c:v>4.1959300850145925E-4</c:v>
                </c:pt>
                <c:pt idx="3">
                  <c:v>0.29753588271369968</c:v>
                </c:pt>
                <c:pt idx="4">
                  <c:v>1.1157075231040898</c:v>
                </c:pt>
                <c:pt idx="5">
                  <c:v>1.1190069536966545</c:v>
                </c:pt>
                <c:pt idx="6">
                  <c:v>1.5218924734593746</c:v>
                </c:pt>
                <c:pt idx="7">
                  <c:v>1.636661098158017</c:v>
                </c:pt>
                <c:pt idx="8">
                  <c:v>1.4077784915196889</c:v>
                </c:pt>
                <c:pt idx="9">
                  <c:v>1.1625407070803195</c:v>
                </c:pt>
                <c:pt idx="10">
                  <c:v>1.1935221828342426</c:v>
                </c:pt>
                <c:pt idx="11">
                  <c:v>1.2175741657150108</c:v>
                </c:pt>
                <c:pt idx="12">
                  <c:v>0.6069047855073384</c:v>
                </c:pt>
                <c:pt idx="13">
                  <c:v>0.65376241250052869</c:v>
                </c:pt>
                <c:pt idx="14">
                  <c:v>9.8862036332106759E-2</c:v>
                </c:pt>
                <c:pt idx="15">
                  <c:v>8.0346069661210495E-2</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yVal>
          <c:smooth val="0"/>
        </c:ser>
        <c:ser>
          <c:idx val="1"/>
          <c:order val="1"/>
          <c:tx>
            <c:v> </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Non_総合計!$DH$15:$DH$44</c:f>
              <c:numCache>
                <c:formatCode>General</c:formatCode>
                <c:ptCount val="30"/>
                <c:pt idx="0">
                  <c:v>0</c:v>
                </c:pt>
                <c:pt idx="1">
                  <c:v>0</c:v>
                </c:pt>
                <c:pt idx="2">
                  <c:v>4.1959300850145925E-4</c:v>
                </c:pt>
                <c:pt idx="3">
                  <c:v>9.1628414065473937E-2</c:v>
                </c:pt>
                <c:pt idx="4">
                  <c:v>0.61428853281098017</c:v>
                </c:pt>
                <c:pt idx="5">
                  <c:v>0.61295897173582037</c:v>
                </c:pt>
                <c:pt idx="6">
                  <c:v>0.6787547054096349</c:v>
                </c:pt>
                <c:pt idx="7">
                  <c:v>0.89734500037008835</c:v>
                </c:pt>
                <c:pt idx="8">
                  <c:v>0.55091906959776682</c:v>
                </c:pt>
                <c:pt idx="9">
                  <c:v>0.33643101552256482</c:v>
                </c:pt>
                <c:pt idx="10">
                  <c:v>0.53926380694074361</c:v>
                </c:pt>
                <c:pt idx="11">
                  <c:v>0.13505139999154084</c:v>
                </c:pt>
                <c:pt idx="12">
                  <c:v>5.1012482552975497E-2</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yVal>
          <c:smooth val="0"/>
        </c:ser>
        <c:ser>
          <c:idx val="2"/>
          <c:order val="2"/>
          <c:tx>
            <c:v> </c:v>
          </c:tx>
          <c:spPr>
            <a:ln w="19050" cap="rnd">
              <a:solidFill>
                <a:srgbClr val="00B050"/>
              </a:solidFill>
              <a:round/>
            </a:ln>
            <a:effectLst/>
          </c:spPr>
          <c:marker>
            <c:symbol val="circle"/>
            <c:size val="5"/>
            <c:spPr>
              <a:solidFill>
                <a:srgbClr val="00B050"/>
              </a:solidFill>
              <a:ln w="9525">
                <a:solidFill>
                  <a:srgbClr val="00B050"/>
                </a:solidFill>
              </a:ln>
              <a:effectLst/>
            </c:spPr>
          </c:marker>
          <c:xVal>
            <c:numRef>
              <c:f>Non_総合計!$DF$15:$DF$44</c:f>
              <c:numCache>
                <c:formatCode>General</c:formatCode>
                <c:ptCount val="30"/>
                <c:pt idx="0">
                  <c:v>1.1999999999999993</c:v>
                </c:pt>
                <c:pt idx="1">
                  <c:v>3.1999999999999993</c:v>
                </c:pt>
                <c:pt idx="2">
                  <c:v>5.1999999999999993</c:v>
                </c:pt>
                <c:pt idx="3">
                  <c:v>7.1999999999999993</c:v>
                </c:pt>
                <c:pt idx="4">
                  <c:v>9.1999999999999993</c:v>
                </c:pt>
                <c:pt idx="5">
                  <c:v>11.2</c:v>
                </c:pt>
                <c:pt idx="6">
                  <c:v>13.2</c:v>
                </c:pt>
                <c:pt idx="7">
                  <c:v>15.2</c:v>
                </c:pt>
                <c:pt idx="8">
                  <c:v>17.2</c:v>
                </c:pt>
                <c:pt idx="9">
                  <c:v>19.2</c:v>
                </c:pt>
                <c:pt idx="10">
                  <c:v>21.2</c:v>
                </c:pt>
                <c:pt idx="11">
                  <c:v>23.2</c:v>
                </c:pt>
                <c:pt idx="12">
                  <c:v>25.2</c:v>
                </c:pt>
                <c:pt idx="13">
                  <c:v>27.2</c:v>
                </c:pt>
                <c:pt idx="14">
                  <c:v>29.2</c:v>
                </c:pt>
                <c:pt idx="15">
                  <c:v>31.2</c:v>
                </c:pt>
                <c:pt idx="16">
                  <c:v>33.200000000000003</c:v>
                </c:pt>
                <c:pt idx="17">
                  <c:v>35.200000000000003</c:v>
                </c:pt>
                <c:pt idx="18">
                  <c:v>37.200000000000003</c:v>
                </c:pt>
                <c:pt idx="19">
                  <c:v>39.200000000000003</c:v>
                </c:pt>
                <c:pt idx="20">
                  <c:v>41.2</c:v>
                </c:pt>
                <c:pt idx="21">
                  <c:v>43.2</c:v>
                </c:pt>
                <c:pt idx="22">
                  <c:v>45.2</c:v>
                </c:pt>
                <c:pt idx="23">
                  <c:v>47.2</c:v>
                </c:pt>
                <c:pt idx="24">
                  <c:v>49.2</c:v>
                </c:pt>
                <c:pt idx="25">
                  <c:v>51.2</c:v>
                </c:pt>
                <c:pt idx="26">
                  <c:v>53.2</c:v>
                </c:pt>
                <c:pt idx="27">
                  <c:v>55.2</c:v>
                </c:pt>
                <c:pt idx="28">
                  <c:v>57.2</c:v>
                </c:pt>
                <c:pt idx="29">
                  <c:v>59.2</c:v>
                </c:pt>
              </c:numCache>
            </c:numRef>
          </c:xVal>
          <c:yVal>
            <c:numRef>
              <c:f>Non_総合計!$DI$15:$DI$44</c:f>
              <c:numCache>
                <c:formatCode>General</c:formatCode>
                <c:ptCount val="30"/>
                <c:pt idx="0">
                  <c:v>0</c:v>
                </c:pt>
                <c:pt idx="1">
                  <c:v>0</c:v>
                </c:pt>
                <c:pt idx="2">
                  <c:v>0</c:v>
                </c:pt>
                <c:pt idx="3">
                  <c:v>0.20590746864822573</c:v>
                </c:pt>
                <c:pt idx="4">
                  <c:v>0.50141899029310966</c:v>
                </c:pt>
                <c:pt idx="5">
                  <c:v>0.50604798196083411</c:v>
                </c:pt>
                <c:pt idx="6">
                  <c:v>0.84313776804973972</c:v>
                </c:pt>
                <c:pt idx="7">
                  <c:v>0.73931609778792862</c:v>
                </c:pt>
                <c:pt idx="8">
                  <c:v>0.8568594219219221</c:v>
                </c:pt>
                <c:pt idx="9">
                  <c:v>0.82610969155775471</c:v>
                </c:pt>
                <c:pt idx="10">
                  <c:v>0.654258375893499</c:v>
                </c:pt>
                <c:pt idx="11">
                  <c:v>1.0825227657234699</c:v>
                </c:pt>
                <c:pt idx="12">
                  <c:v>0.55589230295436287</c:v>
                </c:pt>
                <c:pt idx="13">
                  <c:v>0.65376241250052869</c:v>
                </c:pt>
                <c:pt idx="14">
                  <c:v>9.8862036332106759E-2</c:v>
                </c:pt>
                <c:pt idx="15">
                  <c:v>8.0346069661210495E-2</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yVal>
          <c:smooth val="0"/>
        </c:ser>
        <c:dLbls>
          <c:showLegendKey val="0"/>
          <c:showVal val="0"/>
          <c:showCatName val="0"/>
          <c:showSerName val="0"/>
          <c:showPercent val="0"/>
          <c:showBubbleSize val="0"/>
        </c:dLbls>
        <c:axId val="-1396088352"/>
        <c:axId val="-1396087808"/>
      </c:scatterChart>
      <c:valAx>
        <c:axId val="-1396088352"/>
        <c:scaling>
          <c:orientation val="minMax"/>
          <c:max val="60"/>
        </c:scaling>
        <c:delete val="0"/>
        <c:axPos val="b"/>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87808"/>
        <c:crosses val="autoZero"/>
        <c:crossBetween val="midCat"/>
        <c:majorUnit val="5"/>
      </c:valAx>
      <c:valAx>
        <c:axId val="-1396087808"/>
        <c:scaling>
          <c:orientation val="minMax"/>
          <c:max val="2"/>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88352"/>
        <c:crosses val="autoZero"/>
        <c:crossBetween val="midCat"/>
        <c:majorUnit val="0.5"/>
      </c:valAx>
      <c:spPr>
        <a:noFill/>
        <a:ln>
          <a:solidFill>
            <a:schemeClr val="tx1"/>
          </a:solidFill>
        </a:ln>
        <a:effectLst/>
      </c:spPr>
    </c:plotArea>
    <c:legend>
      <c:legendPos val="b"/>
      <c:layout>
        <c:manualLayout>
          <c:xMode val="edge"/>
          <c:yMode val="edge"/>
          <c:x val="0.56518103153923827"/>
          <c:y val="0.10903016197973533"/>
          <c:w val="4.6901462140158071E-2"/>
          <c:h val="0.2648603180359167"/>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55031819652681E-2"/>
          <c:y val="8.0287614815393427E-2"/>
          <c:w val="0.87497578992203584"/>
          <c:h val="0.8485146774709782"/>
        </c:manualLayout>
      </c:layout>
      <c:scatterChart>
        <c:scatterStyle val="lineMarker"/>
        <c:varyColors val="0"/>
        <c:ser>
          <c:idx val="0"/>
          <c:order val="0"/>
          <c:tx>
            <c:v> </c:v>
          </c:tx>
          <c:spPr>
            <a:ln w="19050" cap="rnd">
              <a:solidFill>
                <a:schemeClr val="tx1"/>
              </a:solidFill>
              <a:round/>
            </a:ln>
            <a:effectLst/>
          </c:spPr>
          <c:marker>
            <c:symbol val="circle"/>
            <c:size val="5"/>
            <c:spPr>
              <a:solidFill>
                <a:schemeClr val="tx1"/>
              </a:solidFill>
              <a:ln w="9525">
                <a:solidFill>
                  <a:schemeClr val="tx1"/>
                </a:solidFill>
              </a:ln>
              <a:effectLst/>
            </c:spPr>
          </c:marker>
          <c:xVal>
            <c:numRef>
              <c:f>Sheet2!$B$2:$B$42</c:f>
              <c:numCache>
                <c:formatCode>General</c:formatCode>
                <c:ptCount val="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numCache>
            </c:numRef>
          </c:xVal>
          <c:yVal>
            <c:numRef>
              <c:f>Sheet2!$C$2:$C$42</c:f>
              <c:numCache>
                <c:formatCode>General</c:formatCode>
                <c:ptCount val="41"/>
                <c:pt idx="3">
                  <c:v>0</c:v>
                </c:pt>
                <c:pt idx="4">
                  <c:v>3.0490499999999998</c:v>
                </c:pt>
                <c:pt idx="5">
                  <c:v>5.4331680000000002</c:v>
                </c:pt>
                <c:pt idx="6">
                  <c:v>6.9011209999999998</c:v>
                </c:pt>
                <c:pt idx="7">
                  <c:v>5.6574779999999993</c:v>
                </c:pt>
                <c:pt idx="8">
                  <c:v>5.4463299999999997</c:v>
                </c:pt>
                <c:pt idx="9">
                  <c:v>1.7707249999999997</c:v>
                </c:pt>
                <c:pt idx="10">
                  <c:v>-3.7055090000000002</c:v>
                </c:pt>
                <c:pt idx="11">
                  <c:v>-3.7614480000000001</c:v>
                </c:pt>
                <c:pt idx="12">
                  <c:v>0.64779399999999976</c:v>
                </c:pt>
                <c:pt idx="13">
                  <c:v>-0.13734500000000027</c:v>
                </c:pt>
                <c:pt idx="14">
                  <c:v>2.2961179999999999</c:v>
                </c:pt>
                <c:pt idx="15">
                  <c:v>1.2053339999999999</c:v>
                </c:pt>
                <c:pt idx="16">
                  <c:v>3.7342089999999999</c:v>
                </c:pt>
                <c:pt idx="17">
                  <c:v>-4.4643379999999997</c:v>
                </c:pt>
                <c:pt idx="18">
                  <c:v>-5.5540889999999994</c:v>
                </c:pt>
                <c:pt idx="19">
                  <c:v>-15.126320999999999</c:v>
                </c:pt>
                <c:pt idx="20">
                  <c:v>-13.743994999999998</c:v>
                </c:pt>
                <c:pt idx="21">
                  <c:v>-10.489828999999999</c:v>
                </c:pt>
                <c:pt idx="22">
                  <c:v>-7.8732439999999979</c:v>
                </c:pt>
                <c:pt idx="23">
                  <c:v>-7.2014229999999984</c:v>
                </c:pt>
                <c:pt idx="24">
                  <c:v>-15.674940999999999</c:v>
                </c:pt>
                <c:pt idx="25">
                  <c:v>-20.898574</c:v>
                </c:pt>
                <c:pt idx="26">
                  <c:v>-24.305734000000001</c:v>
                </c:pt>
                <c:pt idx="27">
                  <c:v>-21.518062</c:v>
                </c:pt>
                <c:pt idx="28">
                  <c:v>-20.068455</c:v>
                </c:pt>
                <c:pt idx="29">
                  <c:v>-20.815614</c:v>
                </c:pt>
                <c:pt idx="30">
                  <c:v>-18.266003000000001</c:v>
                </c:pt>
                <c:pt idx="31">
                  <c:v>-16.908395000000002</c:v>
                </c:pt>
                <c:pt idx="32">
                  <c:v>-20.379098000000003</c:v>
                </c:pt>
                <c:pt idx="33">
                  <c:v>-24.253424000000003</c:v>
                </c:pt>
                <c:pt idx="34">
                  <c:v>-27.152074000000002</c:v>
                </c:pt>
                <c:pt idx="35">
                  <c:v>-26.344387000000001</c:v>
                </c:pt>
                <c:pt idx="36">
                  <c:v>-27.851210999999999</c:v>
                </c:pt>
                <c:pt idx="37">
                  <c:v>-25.857357</c:v>
                </c:pt>
                <c:pt idx="38">
                  <c:v>-27.652747999999999</c:v>
                </c:pt>
                <c:pt idx="39">
                  <c:v>-28.413795999999998</c:v>
                </c:pt>
                <c:pt idx="40">
                  <c:v>-28.918601999999996</c:v>
                </c:pt>
              </c:numCache>
            </c:numRef>
          </c:yVal>
          <c:smooth val="0"/>
        </c:ser>
        <c:ser>
          <c:idx val="1"/>
          <c:order val="1"/>
          <c:tx>
            <c:v> </c:v>
          </c:tx>
          <c:spPr>
            <a:ln w="19050" cap="rnd">
              <a:solidFill>
                <a:srgbClr val="0070C0"/>
              </a:solidFill>
              <a:round/>
            </a:ln>
            <a:effectLst/>
          </c:spPr>
          <c:marker>
            <c:symbol val="circle"/>
            <c:size val="5"/>
            <c:spPr>
              <a:solidFill>
                <a:srgbClr val="0070C0"/>
              </a:solidFill>
              <a:ln w="9525">
                <a:solidFill>
                  <a:srgbClr val="0070C0"/>
                </a:solidFill>
              </a:ln>
              <a:effectLst/>
            </c:spPr>
          </c:marker>
          <c:xVal>
            <c:numRef>
              <c:f>Sheet2!$B$2:$B$42</c:f>
              <c:numCache>
                <c:formatCode>General</c:formatCode>
                <c:ptCount val="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numCache>
            </c:numRef>
          </c:xVal>
          <c:yVal>
            <c:numRef>
              <c:f>Sheet2!$D$2:$D$42</c:f>
              <c:numCache>
                <c:formatCode>General</c:formatCode>
                <c:ptCount val="41"/>
                <c:pt idx="3">
                  <c:v>0</c:v>
                </c:pt>
                <c:pt idx="4">
                  <c:v>2.9765085083642102</c:v>
                </c:pt>
                <c:pt idx="5">
                  <c:v>5.9997522071684202</c:v>
                </c:pt>
                <c:pt idx="6">
                  <c:v>8.9864219317683691</c:v>
                </c:pt>
                <c:pt idx="7">
                  <c:v>11.949164649575589</c:v>
                </c:pt>
                <c:pt idx="8">
                  <c:v>14.896679223516959</c:v>
                </c:pt>
                <c:pt idx="9">
                  <c:v>17.830583874945997</c:v>
                </c:pt>
                <c:pt idx="10">
                  <c:v>20.753630993595188</c:v>
                </c:pt>
                <c:pt idx="11">
                  <c:v>23.665668515003777</c:v>
                </c:pt>
                <c:pt idx="12">
                  <c:v>26.566677881164086</c:v>
                </c:pt>
                <c:pt idx="13">
                  <c:v>29.456657061079447</c:v>
                </c:pt>
                <c:pt idx="14">
                  <c:v>32.335605828880155</c:v>
                </c:pt>
                <c:pt idx="15">
                  <c:v>35.203524148785228</c:v>
                </c:pt>
                <c:pt idx="16">
                  <c:v>38.060412010233726</c:v>
                </c:pt>
                <c:pt idx="17">
                  <c:v>40.906269414790096</c:v>
                </c:pt>
                <c:pt idx="18">
                  <c:v>43.741096356108955</c:v>
                </c:pt>
                <c:pt idx="19">
                  <c:v>46.564892835127296</c:v>
                </c:pt>
                <c:pt idx="20">
                  <c:v>49.377658852243982</c:v>
                </c:pt>
                <c:pt idx="21">
                  <c:v>52.179394407669051</c:v>
                </c:pt>
                <c:pt idx="22">
                  <c:v>54.970099501490509</c:v>
                </c:pt>
                <c:pt idx="23">
                  <c:v>57.749774133751828</c:v>
                </c:pt>
                <c:pt idx="24">
                  <c:v>60.51841830446827</c:v>
                </c:pt>
                <c:pt idx="25">
                  <c:v>63.276032013663063</c:v>
                </c:pt>
                <c:pt idx="26">
                  <c:v>66.022615261341727</c:v>
                </c:pt>
                <c:pt idx="27">
                  <c:v>68.758168047507837</c:v>
                </c:pt>
                <c:pt idx="28">
                  <c:v>71.482690372157393</c:v>
                </c:pt>
                <c:pt idx="29">
                  <c:v>74.196182235293591</c:v>
                </c:pt>
                <c:pt idx="30">
                  <c:v>76.898643636913221</c:v>
                </c:pt>
                <c:pt idx="31">
                  <c:v>79.590074577018584</c:v>
                </c:pt>
                <c:pt idx="32">
                  <c:v>82.27047505560715</c:v>
                </c:pt>
                <c:pt idx="33">
                  <c:v>84.939845072681507</c:v>
                </c:pt>
                <c:pt idx="34">
                  <c:v>87.598184628239324</c:v>
                </c:pt>
                <c:pt idx="35">
                  <c:v>90.245493722282561</c:v>
                </c:pt>
                <c:pt idx="36">
                  <c:v>92.881772354809115</c:v>
                </c:pt>
                <c:pt idx="37">
                  <c:v>95.507020525821204</c:v>
                </c:pt>
                <c:pt idx="38">
                  <c:v>98.121238235317051</c:v>
                </c:pt>
                <c:pt idx="39">
                  <c:v>100.72442548329805</c:v>
                </c:pt>
                <c:pt idx="40">
                  <c:v>103.31658226976262</c:v>
                </c:pt>
              </c:numCache>
            </c:numRef>
          </c:yVal>
          <c:smooth val="0"/>
        </c:ser>
        <c:ser>
          <c:idx val="2"/>
          <c:order val="2"/>
          <c:tx>
            <c:v> </c:v>
          </c:tx>
          <c:spPr>
            <a:ln w="19050" cap="rnd">
              <a:solidFill>
                <a:srgbClr val="C00000"/>
              </a:solidFill>
              <a:round/>
            </a:ln>
            <a:effectLst/>
          </c:spPr>
          <c:marker>
            <c:symbol val="circle"/>
            <c:size val="5"/>
            <c:spPr>
              <a:solidFill>
                <a:srgbClr val="C00000"/>
              </a:solidFill>
              <a:ln w="9525">
                <a:solidFill>
                  <a:srgbClr val="C00000"/>
                </a:solidFill>
              </a:ln>
              <a:effectLst/>
            </c:spPr>
          </c:marker>
          <c:xVal>
            <c:numRef>
              <c:f>Sheet2!$B$2:$B$42</c:f>
              <c:numCache>
                <c:formatCode>General</c:formatCode>
                <c:ptCount val="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numCache>
            </c:numRef>
          </c:xVal>
          <c:yVal>
            <c:numRef>
              <c:f>Sheet2!$E$2:$E$42</c:f>
              <c:numCache>
                <c:formatCode>General</c:formatCode>
                <c:ptCount val="41"/>
                <c:pt idx="3">
                  <c:v>0</c:v>
                </c:pt>
                <c:pt idx="4">
                  <c:v>7.2541491635789601E-2</c:v>
                </c:pt>
                <c:pt idx="5">
                  <c:v>-0.56658420716841995</c:v>
                </c:pt>
                <c:pt idx="6">
                  <c:v>-2.0853009317683693</c:v>
                </c:pt>
                <c:pt idx="7">
                  <c:v>-6.2916866495755901</c:v>
                </c:pt>
                <c:pt idx="8">
                  <c:v>-9.4503492235169588</c:v>
                </c:pt>
                <c:pt idx="9">
                  <c:v>-16.059858874945999</c:v>
                </c:pt>
                <c:pt idx="10">
                  <c:v>-24.459139993595187</c:v>
                </c:pt>
                <c:pt idx="11">
                  <c:v>-27.427116515003778</c:v>
                </c:pt>
                <c:pt idx="12">
                  <c:v>-25.918883881164085</c:v>
                </c:pt>
                <c:pt idx="13">
                  <c:v>-29.594002061079447</c:v>
                </c:pt>
                <c:pt idx="14">
                  <c:v>-30.039487828880155</c:v>
                </c:pt>
                <c:pt idx="15">
                  <c:v>-33.998190148785227</c:v>
                </c:pt>
                <c:pt idx="16">
                  <c:v>-34.326203010233726</c:v>
                </c:pt>
                <c:pt idx="17">
                  <c:v>-45.370607414790094</c:v>
                </c:pt>
                <c:pt idx="18">
                  <c:v>-49.295185356108952</c:v>
                </c:pt>
                <c:pt idx="19">
                  <c:v>-61.691213835127293</c:v>
                </c:pt>
                <c:pt idx="20">
                  <c:v>-63.121653852243981</c:v>
                </c:pt>
                <c:pt idx="21">
                  <c:v>-62.669223407669051</c:v>
                </c:pt>
                <c:pt idx="22">
                  <c:v>-62.843343501490509</c:v>
                </c:pt>
                <c:pt idx="23">
                  <c:v>-64.951197133751833</c:v>
                </c:pt>
                <c:pt idx="24">
                  <c:v>-76.193359304468274</c:v>
                </c:pt>
                <c:pt idx="25">
                  <c:v>-84.174606013663066</c:v>
                </c:pt>
                <c:pt idx="26">
                  <c:v>-90.328349261341728</c:v>
                </c:pt>
                <c:pt idx="27">
                  <c:v>-90.276230047507838</c:v>
                </c:pt>
                <c:pt idx="28">
                  <c:v>-91.551145372157393</c:v>
                </c:pt>
                <c:pt idx="29">
                  <c:v>-95.011796235293588</c:v>
                </c:pt>
                <c:pt idx="30">
                  <c:v>-95.164646636913218</c:v>
                </c:pt>
                <c:pt idx="31">
                  <c:v>-96.498469577018582</c:v>
                </c:pt>
                <c:pt idx="32">
                  <c:v>-102.64957305560715</c:v>
                </c:pt>
                <c:pt idx="33">
                  <c:v>-109.19326907268152</c:v>
                </c:pt>
                <c:pt idx="34">
                  <c:v>-114.75025862823932</c:v>
                </c:pt>
                <c:pt idx="35">
                  <c:v>-116.58988072228256</c:v>
                </c:pt>
                <c:pt idx="36">
                  <c:v>-120.73298335480911</c:v>
                </c:pt>
                <c:pt idx="37">
                  <c:v>-121.3643775258212</c:v>
                </c:pt>
                <c:pt idx="38">
                  <c:v>-125.77398623531705</c:v>
                </c:pt>
                <c:pt idx="39">
                  <c:v>-129.13822148329805</c:v>
                </c:pt>
                <c:pt idx="40">
                  <c:v>-132.23518426976261</c:v>
                </c:pt>
              </c:numCache>
            </c:numRef>
          </c:yVal>
          <c:smooth val="0"/>
        </c:ser>
        <c:dLbls>
          <c:showLegendKey val="0"/>
          <c:showVal val="0"/>
          <c:showCatName val="0"/>
          <c:showSerName val="0"/>
          <c:showPercent val="0"/>
          <c:showBubbleSize val="0"/>
        </c:dLbls>
        <c:axId val="-1396081824"/>
        <c:axId val="-1396081280"/>
      </c:scatterChart>
      <c:valAx>
        <c:axId val="-1396081824"/>
        <c:scaling>
          <c:orientation val="minMax"/>
          <c:max val="45"/>
        </c:scaling>
        <c:delete val="0"/>
        <c:axPos val="b"/>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81280"/>
        <c:crosses val="autoZero"/>
        <c:crossBetween val="midCat"/>
        <c:majorUnit val="5"/>
      </c:valAx>
      <c:valAx>
        <c:axId val="-1396081280"/>
        <c:scaling>
          <c:orientation val="minMax"/>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396081824"/>
        <c:crosses val="autoZero"/>
        <c:crossBetween val="midCat"/>
      </c:valAx>
      <c:spPr>
        <a:noFill/>
        <a:ln w="9525">
          <a:solidFill>
            <a:schemeClr val="tx1"/>
          </a:solidFill>
        </a:ln>
        <a:effectLst/>
      </c:spPr>
    </c:plotArea>
    <c:legend>
      <c:legendPos val="b"/>
      <c:layout>
        <c:manualLayout>
          <c:xMode val="edge"/>
          <c:yMode val="edge"/>
          <c:x val="0.1302891493189248"/>
          <c:y val="9.3004316968440193E-2"/>
          <c:w val="9.4282906195966104E-2"/>
          <c:h val="0.22582723994043549"/>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legend>
    <c:plotVisOnly val="1"/>
    <c:dispBlanksAs val="gap"/>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55031819652681E-2"/>
          <c:y val="8.0287614815393427E-2"/>
          <c:w val="0.7687066120159638"/>
          <c:h val="0.8485146774709782"/>
        </c:manualLayout>
      </c:layout>
      <c:scatterChart>
        <c:scatterStyle val="lineMarker"/>
        <c:varyColors val="0"/>
        <c:ser>
          <c:idx val="0"/>
          <c:order val="0"/>
          <c:tx>
            <c:v> </c:v>
          </c:tx>
          <c:spPr>
            <a:ln w="19050" cap="rnd">
              <a:solidFill>
                <a:schemeClr val="tx1"/>
              </a:solidFill>
              <a:round/>
            </a:ln>
            <a:effectLst/>
          </c:spPr>
          <c:marker>
            <c:symbol val="circle"/>
            <c:size val="5"/>
            <c:spPr>
              <a:solidFill>
                <a:schemeClr val="tx1"/>
              </a:solidFill>
              <a:ln w="9525">
                <a:solidFill>
                  <a:schemeClr val="tx1"/>
                </a:solidFill>
              </a:ln>
              <a:effectLst/>
            </c:spPr>
          </c:marker>
          <c:xVal>
            <c:numRef>
              <c:f>Sheet2!$B$2:$B$42</c:f>
              <c:numCache>
                <c:formatCode>General</c:formatCode>
                <c:ptCount val="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numCache>
            </c:numRef>
          </c:xVal>
          <c:yVal>
            <c:numRef>
              <c:f>Sheet2!$C$2:$C$42</c:f>
              <c:numCache>
                <c:formatCode>General</c:formatCode>
                <c:ptCount val="41"/>
                <c:pt idx="3">
                  <c:v>0</c:v>
                </c:pt>
                <c:pt idx="4">
                  <c:v>10.161225999999999</c:v>
                </c:pt>
                <c:pt idx="5">
                  <c:v>13.774749</c:v>
                </c:pt>
                <c:pt idx="6">
                  <c:v>15.998619</c:v>
                </c:pt>
                <c:pt idx="7">
                  <c:v>16.561688</c:v>
                </c:pt>
                <c:pt idx="8">
                  <c:v>16.345696</c:v>
                </c:pt>
                <c:pt idx="9">
                  <c:v>12.671749999999999</c:v>
                </c:pt>
                <c:pt idx="10">
                  <c:v>9.9054849999999988</c:v>
                </c:pt>
                <c:pt idx="11">
                  <c:v>9.9186049999999994</c:v>
                </c:pt>
                <c:pt idx="12">
                  <c:v>8.483293999999999</c:v>
                </c:pt>
                <c:pt idx="13">
                  <c:v>8.1298269999999988</c:v>
                </c:pt>
                <c:pt idx="14">
                  <c:v>7.791116999999999</c:v>
                </c:pt>
                <c:pt idx="15">
                  <c:v>9.5630739999999985</c:v>
                </c:pt>
                <c:pt idx="16">
                  <c:v>9.3988889999999987</c:v>
                </c:pt>
                <c:pt idx="17">
                  <c:v>7.1510819999999988</c:v>
                </c:pt>
                <c:pt idx="18">
                  <c:v>6.8060819999999991</c:v>
                </c:pt>
                <c:pt idx="19">
                  <c:v>5.9719939999999987</c:v>
                </c:pt>
                <c:pt idx="20">
                  <c:v>2.6151509999999987</c:v>
                </c:pt>
                <c:pt idx="21">
                  <c:v>0.78865599999999869</c:v>
                </c:pt>
                <c:pt idx="22">
                  <c:v>-5.4340830000000011</c:v>
                </c:pt>
                <c:pt idx="23">
                  <c:v>-6.6178700000000008</c:v>
                </c:pt>
                <c:pt idx="24">
                  <c:v>-5.3311560000000009</c:v>
                </c:pt>
                <c:pt idx="25">
                  <c:v>-4.5139350000000009</c:v>
                </c:pt>
                <c:pt idx="26">
                  <c:v>-7.5649040000000003</c:v>
                </c:pt>
                <c:pt idx="27">
                  <c:v>-9.3799810000000008</c:v>
                </c:pt>
                <c:pt idx="28">
                  <c:v>-11.292029000000001</c:v>
                </c:pt>
                <c:pt idx="29">
                  <c:v>-9.6045540000000003</c:v>
                </c:pt>
                <c:pt idx="30">
                  <c:v>-11.829193</c:v>
                </c:pt>
                <c:pt idx="31">
                  <c:v>-10.310084</c:v>
                </c:pt>
                <c:pt idx="32">
                  <c:v>-9.439881999999999</c:v>
                </c:pt>
                <c:pt idx="33">
                  <c:v>-9.8144739999999988</c:v>
                </c:pt>
                <c:pt idx="34">
                  <c:v>-8.8619399999999988</c:v>
                </c:pt>
                <c:pt idx="35">
                  <c:v>-8.3561809999999994</c:v>
                </c:pt>
                <c:pt idx="36">
                  <c:v>-8.4098659999999992</c:v>
                </c:pt>
                <c:pt idx="37">
                  <c:v>-9.1422319999999999</c:v>
                </c:pt>
                <c:pt idx="38">
                  <c:v>-8.9143019999999993</c:v>
                </c:pt>
                <c:pt idx="39">
                  <c:v>-9.205012</c:v>
                </c:pt>
                <c:pt idx="40">
                  <c:v>-10.021001999999999</c:v>
                </c:pt>
              </c:numCache>
            </c:numRef>
          </c:yVal>
          <c:smooth val="0"/>
        </c:ser>
        <c:ser>
          <c:idx val="1"/>
          <c:order val="1"/>
          <c:tx>
            <c:v> </c:v>
          </c:tx>
          <c:spPr>
            <a:ln w="19050" cap="rnd">
              <a:solidFill>
                <a:srgbClr val="0070C0"/>
              </a:solidFill>
              <a:round/>
            </a:ln>
            <a:effectLst/>
          </c:spPr>
          <c:marker>
            <c:symbol val="circle"/>
            <c:size val="5"/>
            <c:spPr>
              <a:solidFill>
                <a:srgbClr val="0070C0"/>
              </a:solidFill>
              <a:ln w="9525">
                <a:solidFill>
                  <a:srgbClr val="0070C0"/>
                </a:solidFill>
              </a:ln>
              <a:effectLst/>
            </c:spPr>
          </c:marker>
          <c:xVal>
            <c:numRef>
              <c:f>Sheet2!$B$2:$B$42</c:f>
              <c:numCache>
                <c:formatCode>General</c:formatCode>
                <c:ptCount val="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numCache>
            </c:numRef>
          </c:xVal>
          <c:yVal>
            <c:numRef>
              <c:f>Sheet2!$D$2:$D$42</c:f>
              <c:numCache>
                <c:formatCode>General</c:formatCode>
                <c:ptCount val="41"/>
                <c:pt idx="3">
                  <c:v>0</c:v>
                </c:pt>
                <c:pt idx="4">
                  <c:v>2.9066926449499801</c:v>
                </c:pt>
                <c:pt idx="5">
                  <c:v>5.9483009457711402</c:v>
                </c:pt>
                <c:pt idx="6">
                  <c:v>8.9394845425783593</c:v>
                </c:pt>
                <c:pt idx="7">
                  <c:v>11.873413174303609</c:v>
                </c:pt>
                <c:pt idx="8">
                  <c:v>14.807341806028859</c:v>
                </c:pt>
                <c:pt idx="9">
                  <c:v>17.74127043775411</c:v>
                </c:pt>
                <c:pt idx="10">
                  <c:v>20.664319348408331</c:v>
                </c:pt>
                <c:pt idx="11">
                  <c:v>23.57635673052533</c:v>
                </c:pt>
                <c:pt idx="12">
                  <c:v>26.477366178114359</c:v>
                </c:pt>
                <c:pt idx="13">
                  <c:v>29.367345388222297</c:v>
                </c:pt>
                <c:pt idx="14">
                  <c:v>32.246294156444037</c:v>
                </c:pt>
                <c:pt idx="15">
                  <c:v>35.114212470195916</c:v>
                </c:pt>
                <c:pt idx="16">
                  <c:v>37.971100327454387</c:v>
                </c:pt>
                <c:pt idx="17">
                  <c:v>40.816957726328049</c:v>
                </c:pt>
                <c:pt idx="18">
                  <c:v>43.651784665255917</c:v>
                </c:pt>
                <c:pt idx="19">
                  <c:v>46.464550681775087</c:v>
                </c:pt>
                <c:pt idx="20">
                  <c:v>49.277316698294257</c:v>
                </c:pt>
                <c:pt idx="21">
                  <c:v>52.079052253433858</c:v>
                </c:pt>
                <c:pt idx="22">
                  <c:v>54.869757347122899</c:v>
                </c:pt>
                <c:pt idx="23">
                  <c:v>57.649431979336292</c:v>
                </c:pt>
                <c:pt idx="24">
                  <c:v>60.418076150057153</c:v>
                </c:pt>
                <c:pt idx="25">
                  <c:v>63.175689859261297</c:v>
                </c:pt>
                <c:pt idx="26">
                  <c:v>65.922273106945823</c:v>
                </c:pt>
                <c:pt idx="27">
                  <c:v>68.657825893115287</c:v>
                </c:pt>
                <c:pt idx="28">
                  <c:v>71.393378679284908</c:v>
                </c:pt>
                <c:pt idx="29">
                  <c:v>74.106870542422016</c:v>
                </c:pt>
                <c:pt idx="30">
                  <c:v>76.809331944042057</c:v>
                </c:pt>
                <c:pt idx="31">
                  <c:v>79.500762884147605</c:v>
                </c:pt>
                <c:pt idx="32">
                  <c:v>82.181163362736214</c:v>
                </c:pt>
                <c:pt idx="33">
                  <c:v>84.850533379810599</c:v>
                </c:pt>
                <c:pt idx="34">
                  <c:v>87.508872935368387</c:v>
                </c:pt>
                <c:pt idx="35">
                  <c:v>90.15618202941161</c:v>
                </c:pt>
                <c:pt idx="36">
                  <c:v>92.792460661938179</c:v>
                </c:pt>
                <c:pt idx="37">
                  <c:v>95.417708832950254</c:v>
                </c:pt>
                <c:pt idx="38">
                  <c:v>98.031926542446087</c:v>
                </c:pt>
                <c:pt idx="39">
                  <c:v>100.6351137904271</c:v>
                </c:pt>
                <c:pt idx="40">
                  <c:v>103.22727057689168</c:v>
                </c:pt>
              </c:numCache>
            </c:numRef>
          </c:yVal>
          <c:smooth val="0"/>
        </c:ser>
        <c:ser>
          <c:idx val="2"/>
          <c:order val="2"/>
          <c:tx>
            <c:v> </c:v>
          </c:tx>
          <c:spPr>
            <a:ln w="19050" cap="rnd">
              <a:solidFill>
                <a:srgbClr val="C00000"/>
              </a:solidFill>
              <a:round/>
            </a:ln>
            <a:effectLst/>
          </c:spPr>
          <c:marker>
            <c:symbol val="circle"/>
            <c:size val="5"/>
            <c:spPr>
              <a:solidFill>
                <a:srgbClr val="C00000"/>
              </a:solidFill>
              <a:ln w="9525">
                <a:solidFill>
                  <a:srgbClr val="C00000"/>
                </a:solidFill>
              </a:ln>
              <a:effectLst/>
            </c:spPr>
          </c:marker>
          <c:xVal>
            <c:numRef>
              <c:f>Sheet2!$B$2:$B$42</c:f>
              <c:numCache>
                <c:formatCode>General</c:formatCode>
                <c:ptCount val="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numCache>
            </c:numRef>
          </c:xVal>
          <c:yVal>
            <c:numRef>
              <c:f>Sheet2!$E$2:$E$42</c:f>
              <c:numCache>
                <c:formatCode>General</c:formatCode>
                <c:ptCount val="41"/>
                <c:pt idx="3">
                  <c:v>0</c:v>
                </c:pt>
                <c:pt idx="4">
                  <c:v>7.2545333550500191</c:v>
                </c:pt>
                <c:pt idx="5">
                  <c:v>7.8264480542288597</c:v>
                </c:pt>
                <c:pt idx="6">
                  <c:v>7.0591344574216404</c:v>
                </c:pt>
                <c:pt idx="7">
                  <c:v>4.6882748256963911</c:v>
                </c:pt>
                <c:pt idx="8">
                  <c:v>1.5383541939711414</c:v>
                </c:pt>
                <c:pt idx="9">
                  <c:v>-5.069520437754111</c:v>
                </c:pt>
                <c:pt idx="10">
                  <c:v>-10.758834348408332</c:v>
                </c:pt>
                <c:pt idx="11">
                  <c:v>-13.65775173052533</c:v>
                </c:pt>
                <c:pt idx="12">
                  <c:v>-17.994072178114358</c:v>
                </c:pt>
                <c:pt idx="13">
                  <c:v>-21.237518388222298</c:v>
                </c:pt>
                <c:pt idx="14">
                  <c:v>-24.455177156444037</c:v>
                </c:pt>
                <c:pt idx="15">
                  <c:v>-25.551138470195916</c:v>
                </c:pt>
                <c:pt idx="16">
                  <c:v>-28.57221132745439</c:v>
                </c:pt>
                <c:pt idx="17">
                  <c:v>-33.665875726328053</c:v>
                </c:pt>
                <c:pt idx="18">
                  <c:v>-36.845702665255921</c:v>
                </c:pt>
                <c:pt idx="19">
                  <c:v>-40.492556681775085</c:v>
                </c:pt>
                <c:pt idx="20">
                  <c:v>-46.66216569829426</c:v>
                </c:pt>
                <c:pt idx="21">
                  <c:v>-51.290396253433862</c:v>
                </c:pt>
                <c:pt idx="22">
                  <c:v>-60.3038403471229</c:v>
                </c:pt>
                <c:pt idx="23">
                  <c:v>-64.267301979336295</c:v>
                </c:pt>
                <c:pt idx="24">
                  <c:v>-65.749232150057153</c:v>
                </c:pt>
                <c:pt idx="25">
                  <c:v>-67.689624859261301</c:v>
                </c:pt>
                <c:pt idx="26">
                  <c:v>-73.487177106945822</c:v>
                </c:pt>
                <c:pt idx="27">
                  <c:v>-78.037806893115288</c:v>
                </c:pt>
                <c:pt idx="28">
                  <c:v>-82.685407679284907</c:v>
                </c:pt>
                <c:pt idx="29">
                  <c:v>-83.711424542422009</c:v>
                </c:pt>
                <c:pt idx="30">
                  <c:v>-88.638524944042061</c:v>
                </c:pt>
                <c:pt idx="31">
                  <c:v>-89.810846884147608</c:v>
                </c:pt>
                <c:pt idx="32">
                  <c:v>-91.621045362736211</c:v>
                </c:pt>
                <c:pt idx="33">
                  <c:v>-94.665007379810604</c:v>
                </c:pt>
                <c:pt idx="34">
                  <c:v>-96.370812935368392</c:v>
                </c:pt>
                <c:pt idx="35">
                  <c:v>-98.512363029411603</c:v>
                </c:pt>
                <c:pt idx="36">
                  <c:v>-101.20232666193817</c:v>
                </c:pt>
                <c:pt idx="37">
                  <c:v>-104.55994083295025</c:v>
                </c:pt>
                <c:pt idx="38">
                  <c:v>-106.94622854244608</c:v>
                </c:pt>
                <c:pt idx="39">
                  <c:v>-109.84012579042709</c:v>
                </c:pt>
                <c:pt idx="40">
                  <c:v>-113.24827257689168</c:v>
                </c:pt>
              </c:numCache>
            </c:numRef>
          </c:yVal>
          <c:smooth val="0"/>
        </c:ser>
        <c:dLbls>
          <c:showLegendKey val="0"/>
          <c:showVal val="0"/>
          <c:showCatName val="0"/>
          <c:showSerName val="0"/>
          <c:showPercent val="0"/>
          <c:showBubbleSize val="0"/>
        </c:dLbls>
        <c:axId val="-1448160096"/>
        <c:axId val="-1448160640"/>
      </c:scatterChart>
      <c:valAx>
        <c:axId val="-1448160096"/>
        <c:scaling>
          <c:orientation val="minMax"/>
          <c:max val="45"/>
        </c:scaling>
        <c:delete val="0"/>
        <c:axPos val="b"/>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448160640"/>
        <c:crosses val="autoZero"/>
        <c:crossBetween val="midCat"/>
        <c:majorUnit val="5"/>
      </c:valAx>
      <c:valAx>
        <c:axId val="-1448160640"/>
        <c:scaling>
          <c:orientation val="minMax"/>
        </c:scaling>
        <c:delete val="0"/>
        <c:axPos val="l"/>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1448160096"/>
        <c:crosses val="autoZero"/>
        <c:crossBetween val="midCat"/>
      </c:valAx>
      <c:spPr>
        <a:noFill/>
        <a:ln w="9525">
          <a:solidFill>
            <a:schemeClr val="tx1"/>
          </a:solidFill>
        </a:ln>
        <a:effectLst/>
      </c:spPr>
    </c:plotArea>
    <c:legend>
      <c:legendPos val="b"/>
      <c:layout>
        <c:manualLayout>
          <c:xMode val="edge"/>
          <c:yMode val="edge"/>
          <c:x val="0.11012471627445393"/>
          <c:y val="9.2820055362348178E-2"/>
          <c:w val="8.0750351899243247E-2"/>
          <c:h val="0.21712327887355223"/>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legend>
    <c:plotVisOnly val="1"/>
    <c:dispBlanksAs val="gap"/>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7988" cy="498475"/>
          </a:xfrm>
          <a:prstGeom prst="rect">
            <a:avLst/>
          </a:prstGeom>
        </p:spPr>
        <p:txBody>
          <a:bodyPr vert="horz" lIns="91422" tIns="45710" rIns="91422" bIns="4571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2865" y="0"/>
            <a:ext cx="2947987" cy="498475"/>
          </a:xfrm>
          <a:prstGeom prst="rect">
            <a:avLst/>
          </a:prstGeom>
        </p:spPr>
        <p:txBody>
          <a:bodyPr vert="horz" lIns="91422" tIns="45710" rIns="91422" bIns="45710" rtlCol="0"/>
          <a:lstStyle>
            <a:lvl1pPr algn="r">
              <a:defRPr sz="1200"/>
            </a:lvl1pPr>
          </a:lstStyle>
          <a:p>
            <a:fld id="{E69F7331-10F5-4905-A2FD-99D5B8BE1587}" type="datetimeFigureOut">
              <a:rPr kumimoji="1" lang="ja-JP" altLang="en-US" smtClean="0"/>
              <a:t>2016/1/27</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0400" cy="3352800"/>
          </a:xfrm>
          <a:prstGeom prst="rect">
            <a:avLst/>
          </a:prstGeom>
          <a:noFill/>
          <a:ln w="12700">
            <a:solidFill>
              <a:prstClr val="black"/>
            </a:solidFill>
          </a:ln>
        </p:spPr>
        <p:txBody>
          <a:bodyPr vert="horz" lIns="91422" tIns="45710" rIns="91422" bIns="45710" rtlCol="0" anchor="ctr"/>
          <a:lstStyle/>
          <a:p>
            <a:endParaRPr lang="ja-JP" altLang="en-US"/>
          </a:p>
        </p:txBody>
      </p:sp>
      <p:sp>
        <p:nvSpPr>
          <p:cNvPr id="5" name="ノート プレースホルダー 4"/>
          <p:cNvSpPr>
            <a:spLocks noGrp="1"/>
          </p:cNvSpPr>
          <p:nvPr>
            <p:ph type="body" sz="quarter" idx="3"/>
          </p:nvPr>
        </p:nvSpPr>
        <p:spPr>
          <a:xfrm>
            <a:off x="681038" y="4783140"/>
            <a:ext cx="5441950" cy="3913187"/>
          </a:xfrm>
          <a:prstGeom prst="rect">
            <a:avLst/>
          </a:prstGeom>
        </p:spPr>
        <p:txBody>
          <a:bodyPr vert="horz" lIns="91422" tIns="45710" rIns="91422" bIns="4571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39277"/>
            <a:ext cx="2947988" cy="498475"/>
          </a:xfrm>
          <a:prstGeom prst="rect">
            <a:avLst/>
          </a:prstGeom>
        </p:spPr>
        <p:txBody>
          <a:bodyPr vert="horz" lIns="91422" tIns="45710" rIns="91422" bIns="457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2865" y="9439277"/>
            <a:ext cx="2947987" cy="498475"/>
          </a:xfrm>
          <a:prstGeom prst="rect">
            <a:avLst/>
          </a:prstGeom>
        </p:spPr>
        <p:txBody>
          <a:bodyPr vert="horz" lIns="91422" tIns="45710" rIns="91422" bIns="45710" rtlCol="0" anchor="b"/>
          <a:lstStyle>
            <a:lvl1pPr algn="r">
              <a:defRPr sz="1200"/>
            </a:lvl1pPr>
          </a:lstStyle>
          <a:p>
            <a:fld id="{9902392D-5492-4B8F-BC9B-FD58D58ACF84}" type="slidenum">
              <a:rPr kumimoji="1" lang="ja-JP" altLang="en-US" smtClean="0"/>
              <a:t>‹#›</a:t>
            </a:fld>
            <a:endParaRPr kumimoji="1" lang="ja-JP" altLang="en-US"/>
          </a:p>
        </p:txBody>
      </p:sp>
    </p:spTree>
    <p:extLst>
      <p:ext uri="{BB962C8B-B14F-4D97-AF65-F5344CB8AC3E}">
        <p14:creationId xmlns:p14="http://schemas.microsoft.com/office/powerpoint/2010/main" val="8016469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223">
              <a:defRPr/>
            </a:pPr>
            <a:endParaRPr kumimoji="1" lang="ja-JP" altLang="en-US" dirty="0"/>
          </a:p>
        </p:txBody>
      </p:sp>
      <p:sp>
        <p:nvSpPr>
          <p:cNvPr id="4" name="スライド番号プレースホルダー 3"/>
          <p:cNvSpPr>
            <a:spLocks noGrp="1"/>
          </p:cNvSpPr>
          <p:nvPr>
            <p:ph type="sldNum" sz="quarter" idx="10"/>
          </p:nvPr>
        </p:nvSpPr>
        <p:spPr/>
        <p:txBody>
          <a:bodyPr/>
          <a:lstStyle/>
          <a:p>
            <a:fld id="{DFFBF987-0613-4AEB-B5EB-59DD217E4B86}" type="slidenum">
              <a:rPr kumimoji="1" lang="ja-JP" altLang="en-US" smtClean="0"/>
              <a:t>1</a:t>
            </a:fld>
            <a:endParaRPr kumimoji="1" lang="ja-JP" altLang="en-US"/>
          </a:p>
        </p:txBody>
      </p:sp>
    </p:spTree>
    <p:extLst>
      <p:ext uri="{BB962C8B-B14F-4D97-AF65-F5344CB8AC3E}">
        <p14:creationId xmlns:p14="http://schemas.microsoft.com/office/powerpoint/2010/main" val="154112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10</a:t>
            </a:fld>
            <a:endParaRPr kumimoji="1" lang="ja-JP" altLang="en-US"/>
          </a:p>
        </p:txBody>
      </p:sp>
    </p:spTree>
    <p:extLst>
      <p:ext uri="{BB962C8B-B14F-4D97-AF65-F5344CB8AC3E}">
        <p14:creationId xmlns:p14="http://schemas.microsoft.com/office/powerpoint/2010/main" val="578797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11</a:t>
            </a:fld>
            <a:endParaRPr kumimoji="1" lang="ja-JP" altLang="en-US"/>
          </a:p>
        </p:txBody>
      </p:sp>
    </p:spTree>
    <p:extLst>
      <p:ext uri="{BB962C8B-B14F-4D97-AF65-F5344CB8AC3E}">
        <p14:creationId xmlns:p14="http://schemas.microsoft.com/office/powerpoint/2010/main" val="342102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12</a:t>
            </a:fld>
            <a:endParaRPr kumimoji="1" lang="ja-JP" altLang="en-US"/>
          </a:p>
        </p:txBody>
      </p:sp>
    </p:spTree>
    <p:extLst>
      <p:ext uri="{BB962C8B-B14F-4D97-AF65-F5344CB8AC3E}">
        <p14:creationId xmlns:p14="http://schemas.microsoft.com/office/powerpoint/2010/main" val="196311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2</a:t>
            </a:fld>
            <a:endParaRPr kumimoji="1" lang="ja-JP" altLang="en-US"/>
          </a:p>
        </p:txBody>
      </p:sp>
    </p:spTree>
    <p:extLst>
      <p:ext uri="{BB962C8B-B14F-4D97-AF65-F5344CB8AC3E}">
        <p14:creationId xmlns:p14="http://schemas.microsoft.com/office/powerpoint/2010/main" val="263264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3</a:t>
            </a:fld>
            <a:endParaRPr kumimoji="1" lang="ja-JP" altLang="en-US"/>
          </a:p>
        </p:txBody>
      </p:sp>
    </p:spTree>
    <p:extLst>
      <p:ext uri="{BB962C8B-B14F-4D97-AF65-F5344CB8AC3E}">
        <p14:creationId xmlns:p14="http://schemas.microsoft.com/office/powerpoint/2010/main" val="2749045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4</a:t>
            </a:fld>
            <a:endParaRPr kumimoji="1" lang="ja-JP" altLang="en-US"/>
          </a:p>
        </p:txBody>
      </p:sp>
    </p:spTree>
    <p:extLst>
      <p:ext uri="{BB962C8B-B14F-4D97-AF65-F5344CB8AC3E}">
        <p14:creationId xmlns:p14="http://schemas.microsoft.com/office/powerpoint/2010/main" val="249583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5</a:t>
            </a:fld>
            <a:endParaRPr kumimoji="1" lang="ja-JP" altLang="en-US"/>
          </a:p>
        </p:txBody>
      </p:sp>
    </p:spTree>
    <p:extLst>
      <p:ext uri="{BB962C8B-B14F-4D97-AF65-F5344CB8AC3E}">
        <p14:creationId xmlns:p14="http://schemas.microsoft.com/office/powerpoint/2010/main" val="336463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6</a:t>
            </a:fld>
            <a:endParaRPr kumimoji="1" lang="ja-JP" altLang="en-US"/>
          </a:p>
        </p:txBody>
      </p:sp>
    </p:spTree>
    <p:extLst>
      <p:ext uri="{BB962C8B-B14F-4D97-AF65-F5344CB8AC3E}">
        <p14:creationId xmlns:p14="http://schemas.microsoft.com/office/powerpoint/2010/main" val="1700957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7</a:t>
            </a:fld>
            <a:endParaRPr kumimoji="1" lang="ja-JP" altLang="en-US"/>
          </a:p>
        </p:txBody>
      </p:sp>
    </p:spTree>
    <p:extLst>
      <p:ext uri="{BB962C8B-B14F-4D97-AF65-F5344CB8AC3E}">
        <p14:creationId xmlns:p14="http://schemas.microsoft.com/office/powerpoint/2010/main" val="251779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8</a:t>
            </a:fld>
            <a:endParaRPr kumimoji="1" lang="ja-JP" altLang="en-US"/>
          </a:p>
        </p:txBody>
      </p:sp>
    </p:spTree>
    <p:extLst>
      <p:ext uri="{BB962C8B-B14F-4D97-AF65-F5344CB8AC3E}">
        <p14:creationId xmlns:p14="http://schemas.microsoft.com/office/powerpoint/2010/main" val="2176587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902392D-5492-4B8F-BC9B-FD58D58ACF84}" type="slidenum">
              <a:rPr kumimoji="1" lang="ja-JP" altLang="en-US" smtClean="0"/>
              <a:t>9</a:t>
            </a:fld>
            <a:endParaRPr kumimoji="1" lang="ja-JP" altLang="en-US"/>
          </a:p>
        </p:txBody>
      </p:sp>
    </p:spTree>
    <p:extLst>
      <p:ext uri="{BB962C8B-B14F-4D97-AF65-F5344CB8AC3E}">
        <p14:creationId xmlns:p14="http://schemas.microsoft.com/office/powerpoint/2010/main" val="172992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32865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295005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3745370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F903A-8D8F-4557-BF10-2631D397353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657664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defRPr baseline="0">
                <a:ea typeface="メイリオ" panose="020B0604030504040204" pitchFamily="50" charset="-128"/>
              </a:defRPr>
            </a:lvl1pPr>
            <a:lvl2pPr>
              <a:defRPr baseline="0">
                <a:ea typeface="メイリオ" panose="020B0604030504040204" pitchFamily="50" charset="-128"/>
              </a:defRPr>
            </a:lvl2pPr>
            <a:lvl3pPr>
              <a:defRPr baseline="0">
                <a:ea typeface="メイリオ" panose="020B0604030504040204" pitchFamily="50" charset="-128"/>
              </a:defRPr>
            </a:lvl3pPr>
            <a:lvl4pPr>
              <a:defRPr baseline="0">
                <a:ea typeface="メイリオ" panose="020B0604030504040204" pitchFamily="50" charset="-128"/>
              </a:defRPr>
            </a:lvl4pPr>
            <a:lvl5pPr>
              <a:defRPr baseline="0">
                <a:ea typeface="メイリオ" panose="020B0604030504040204" pitchFamily="50" charset="-128"/>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EAE5E9-71BD-40AE-BD3A-F48128C08950}" type="slidenum">
              <a:rPr lang="en-US" altLang="ja-JP">
                <a:solidFill>
                  <a:srgbClr val="000000"/>
                </a:solidFill>
              </a:rPr>
              <a:pPr>
                <a:defRPr/>
              </a:pPr>
              <a:t>‹#›</a:t>
            </a:fld>
            <a:endParaRPr lang="en-US" altLang="ja-JP">
              <a:solidFill>
                <a:srgbClr val="000000"/>
              </a:solidFill>
            </a:endParaRPr>
          </a:p>
        </p:txBody>
      </p:sp>
      <p:sp>
        <p:nvSpPr>
          <p:cNvPr id="7" name="タイトル 6"/>
          <p:cNvSpPr>
            <a:spLocks noGrp="1"/>
          </p:cNvSpPr>
          <p:nvPr>
            <p:ph type="title"/>
          </p:nvPr>
        </p:nvSpPr>
        <p:spPr/>
        <p:txBody>
          <a:body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33195676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8B7EFF-F13D-4EB3-86F4-97FD5032EC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3183041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61AC00-D101-40EC-8FCF-5885CBF87A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2534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10B7747-5F5D-4BBD-9410-6A8831446BB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90543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E8F197-20F0-48C8-A44D-9EC2BB138B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4145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A3311A-56B0-4404-B085-12410892A88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45244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58454E-2EBE-41C9-97B1-3099031AA0B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64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429799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A1A34-D0B5-4945-94F8-175C26CC08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81372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B1B079-7B2A-4C4D-92A8-363033FFED4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65816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A83100-E3BA-418E-90B7-8C94167F30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6945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B69FF6-501B-450F-A75C-00902859D27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29877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390525" y="44450"/>
            <a:ext cx="8574088" cy="576263"/>
          </a:xfrm>
        </p:spPr>
        <p:txBody>
          <a:bodyPr/>
          <a:lstStyle/>
          <a:p>
            <a:r>
              <a:rPr lang="ja-JP" altLang="en-US" smtClean="0"/>
              <a:t>マスター タイトルの書式設定</a:t>
            </a:r>
            <a:endParaRPr lang="ja-JP" altLang="en-US"/>
          </a:p>
        </p:txBody>
      </p:sp>
      <p:sp>
        <p:nvSpPr>
          <p:cNvPr id="3" name="Rectangle 7"/>
          <p:cNvSpPr>
            <a:spLocks noGrp="1" noChangeArrowheads="1"/>
          </p:cNvSpPr>
          <p:nvPr>
            <p:ph type="ftr" sz="quarter" idx="10"/>
          </p:nvPr>
        </p:nvSpPr>
        <p:spPr/>
        <p:txBody>
          <a:bodyPr/>
          <a:lstStyle>
            <a:lvl1pPr eaLnBrk="1" hangingPunct="1">
              <a:defRPr kumimoji="1"/>
            </a:lvl1pPr>
          </a:lstStyle>
          <a:p>
            <a:pPr>
              <a:defRPr/>
            </a:pPr>
            <a:endParaRPr lang="ja-JP" altLang="ja-JP"/>
          </a:p>
        </p:txBody>
      </p:sp>
      <p:sp>
        <p:nvSpPr>
          <p:cNvPr id="4" name="Rectangle 8"/>
          <p:cNvSpPr>
            <a:spLocks noGrp="1" noChangeArrowheads="1"/>
          </p:cNvSpPr>
          <p:nvPr>
            <p:ph type="sldNum" sz="quarter" idx="11"/>
          </p:nvPr>
        </p:nvSpPr>
        <p:spPr/>
        <p:txBody>
          <a:bodyPr/>
          <a:lstStyle>
            <a:lvl1pPr eaLnBrk="1" hangingPunct="1">
              <a:defRPr kumimoji="1"/>
            </a:lvl1pPr>
          </a:lstStyle>
          <a:p>
            <a:pPr>
              <a:defRPr/>
            </a:pPr>
            <a:fld id="{E4C53692-84D1-4701-80DC-ADF908B13467}" type="slidenum">
              <a:rPr lang="ja-JP" altLang="zh-CN"/>
              <a:pPr>
                <a:defRPr/>
              </a:pPr>
              <a:t>‹#›</a:t>
            </a:fld>
            <a:r>
              <a:rPr lang="ja-JP" altLang="zh-CN"/>
              <a:t>/10</a:t>
            </a:r>
            <a:endParaRPr lang="ja-JP" altLang="zh-CN" sz="1800">
              <a:latin typeface="Arial"/>
            </a:endParaRPr>
          </a:p>
        </p:txBody>
      </p:sp>
    </p:spTree>
    <p:extLst>
      <p:ext uri="{BB962C8B-B14F-4D97-AF65-F5344CB8AC3E}">
        <p14:creationId xmlns:p14="http://schemas.microsoft.com/office/powerpoint/2010/main" val="27694455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2144126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297625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288292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220538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233712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2390316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FDC9443-0CC8-4717-9600-EF4BAF2315D2}" type="datetimeFigureOut">
              <a:rPr kumimoji="1" lang="ja-JP" altLang="en-US" smtClean="0"/>
              <a:t>2016/1/27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208304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C9443-0CC8-4717-9600-EF4BAF2315D2}" type="datetimeFigureOut">
              <a:rPr kumimoji="1" lang="ja-JP" altLang="en-US" smtClean="0"/>
              <a:t>2016/1/27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823F2-8C1C-47BB-9A44-19203704FC58}" type="slidenum">
              <a:rPr kumimoji="1" lang="ja-JP" altLang="en-US" smtClean="0"/>
              <a:t>‹#›</a:t>
            </a:fld>
            <a:endParaRPr kumimoji="1" lang="ja-JP" altLang="en-US"/>
          </a:p>
        </p:txBody>
      </p:sp>
    </p:spTree>
    <p:extLst>
      <p:ext uri="{BB962C8B-B14F-4D97-AF65-F5344CB8AC3E}">
        <p14:creationId xmlns:p14="http://schemas.microsoft.com/office/powerpoint/2010/main" val="2002921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fontAlgn="base">
              <a:spcBef>
                <a:spcPct val="0"/>
              </a:spcBef>
              <a:spcAft>
                <a:spcPct val="0"/>
              </a:spcAft>
              <a:defRPr/>
            </a:pPr>
            <a:fld id="{40A303B9-89E3-4634-BE46-0A25E6FE8407}"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8837089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baseline="0">
          <a:solidFill>
            <a:schemeClr val="tx2"/>
          </a:solidFill>
          <a:latin typeface="メイリオ" panose="020B0604030504040204" pitchFamily="50" charset="-128"/>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baseline="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baseline="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baseline="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baseline="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baseline="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7.xml"/><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4.wmf"/><Relationship Id="rId11" Type="http://schemas.openxmlformats.org/officeDocument/2006/relationships/image" Target="../media/image36.wmf"/><Relationship Id="rId5" Type="http://schemas.openxmlformats.org/officeDocument/2006/relationships/oleObject" Target="../embeddings/oleObject1.bin"/><Relationship Id="rId10" Type="http://schemas.openxmlformats.org/officeDocument/2006/relationships/oleObject" Target="../embeddings/oleObject3.bin"/><Relationship Id="rId4" Type="http://schemas.openxmlformats.org/officeDocument/2006/relationships/image" Target="../media/image37.jpe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094" y="6499636"/>
            <a:ext cx="2133600" cy="365125"/>
          </a:xfrm>
        </p:spPr>
        <p:txBody>
          <a:bodyPr/>
          <a:lstStyle/>
          <a:p>
            <a:fld id="{57FA2C24-0026-45F8-A1B9-895AA9A208DB}" type="slidenum">
              <a:rPr kumimoji="1" lang="ja-JP" altLang="en-US" sz="1400" smtClean="0">
                <a:solidFill>
                  <a:schemeClr val="tx1"/>
                </a:solidFill>
                <a:latin typeface="Arial" panose="020B0604020202020204" pitchFamily="34" charset="0"/>
                <a:cs typeface="Arial" panose="020B0604020202020204" pitchFamily="34" charset="0"/>
              </a:rPr>
              <a:t>1</a:t>
            </a:fld>
            <a:endParaRPr kumimoji="1" lang="ja-JP" altLang="en-US" sz="1400" dirty="0">
              <a:solidFill>
                <a:schemeClr val="tx1"/>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92868" y="1409527"/>
            <a:ext cx="8972550" cy="523220"/>
          </a:xfrm>
          <a:prstGeom prst="rect">
            <a:avLst/>
          </a:prstGeom>
          <a:noFill/>
          <a:ln w="9525">
            <a:noFill/>
            <a:miter lim="800000"/>
            <a:headEnd/>
            <a:tailEnd/>
          </a:ln>
        </p:spPr>
        <p:txBody>
          <a:bodyPr>
            <a:spAutoFit/>
          </a:bodyPr>
          <a:lstStyle/>
          <a:p>
            <a:pPr algn="ctr">
              <a:spcBef>
                <a:spcPct val="50000"/>
              </a:spcBef>
              <a:defRPr/>
            </a:pPr>
            <a:r>
              <a:rPr lang="en-US" altLang="ja-JP" sz="2800" b="1" dirty="0" smtClean="0">
                <a:latin typeface="Arial" panose="020B0604020202020204" pitchFamily="34" charset="0"/>
                <a:ea typeface="メイリオ" pitchFamily="50" charset="-128"/>
                <a:cs typeface="Arial" panose="020B0604020202020204" pitchFamily="34" charset="0"/>
              </a:rPr>
              <a:t>FY2015’s 7th, CREST Workshop</a:t>
            </a:r>
            <a:endParaRPr lang="ja-JP" altLang="en-US" sz="2800" b="1" dirty="0">
              <a:latin typeface="Arial" panose="020B0604020202020204" pitchFamily="34" charset="0"/>
              <a:ea typeface="メイリオ" pitchFamily="50" charset="-128"/>
              <a:cs typeface="Arial" panose="020B0604020202020204" pitchFamily="34" charset="0"/>
            </a:endParaRPr>
          </a:p>
        </p:txBody>
      </p:sp>
      <p:sp>
        <p:nvSpPr>
          <p:cNvPr id="6" name="Text Box 6"/>
          <p:cNvSpPr txBox="1">
            <a:spLocks noChangeArrowheads="1"/>
          </p:cNvSpPr>
          <p:nvPr/>
        </p:nvSpPr>
        <p:spPr bwMode="auto">
          <a:xfrm>
            <a:off x="681425" y="4727867"/>
            <a:ext cx="7795437" cy="1677382"/>
          </a:xfrm>
          <a:prstGeom prst="rect">
            <a:avLst/>
          </a:prstGeom>
          <a:noFill/>
          <a:ln w="9525">
            <a:noFill/>
            <a:miter lim="800000"/>
            <a:headEnd/>
            <a:tailEnd/>
          </a:ln>
        </p:spPr>
        <p:txBody>
          <a:bodyPr wrap="square">
            <a:spAutoFit/>
          </a:bodyPr>
          <a:lstStyle/>
          <a:p>
            <a:pPr algn="ctr">
              <a:spcBef>
                <a:spcPct val="50000"/>
              </a:spcBef>
            </a:pPr>
            <a:r>
              <a:rPr lang="en-US" altLang="ja-JP" sz="2800" b="1" dirty="0" smtClean="0">
                <a:latin typeface="Arial" panose="020B0604020202020204" pitchFamily="34" charset="0"/>
                <a:ea typeface="メイリオ" pitchFamily="50" charset="-128"/>
                <a:cs typeface="Arial" panose="020B0604020202020204" pitchFamily="34" charset="0"/>
              </a:rPr>
              <a:t>Norio Takenaka</a:t>
            </a:r>
            <a:r>
              <a:rPr lang="en-US" altLang="ja-JP" sz="2800" b="1" baseline="30000" dirty="0" smtClean="0">
                <a:latin typeface="Arial" panose="020B0604020202020204" pitchFamily="34" charset="0"/>
                <a:ea typeface="メイリオ" pitchFamily="50" charset="-128"/>
                <a:cs typeface="Arial" panose="020B0604020202020204" pitchFamily="34" charset="0"/>
              </a:rPr>
              <a:t>1,2</a:t>
            </a:r>
          </a:p>
          <a:p>
            <a:pPr algn="just">
              <a:spcBef>
                <a:spcPct val="50000"/>
              </a:spcBef>
            </a:pPr>
            <a:r>
              <a:rPr lang="en-US" altLang="ja-JP" sz="2000" b="1" dirty="0">
                <a:latin typeface="Arial" pitchFamily="34" charset="0"/>
                <a:ea typeface="メイリオ" pitchFamily="50" charset="-128"/>
                <a:cs typeface="Arial" pitchFamily="34" charset="0"/>
              </a:rPr>
              <a:t>Graduate School of Information Science, Nagoya </a:t>
            </a:r>
            <a:r>
              <a:rPr lang="en-US" altLang="ja-JP" sz="2000" b="1" dirty="0" smtClean="0">
                <a:latin typeface="Arial" pitchFamily="34" charset="0"/>
                <a:ea typeface="メイリオ" pitchFamily="50" charset="-128"/>
                <a:cs typeface="Arial" pitchFamily="34" charset="0"/>
              </a:rPr>
              <a:t>University</a:t>
            </a:r>
            <a:r>
              <a:rPr lang="en-US" altLang="ja-JP" sz="2000" b="1" baseline="30000" dirty="0" smtClean="0">
                <a:latin typeface="Arial" pitchFamily="34" charset="0"/>
                <a:ea typeface="メイリオ" pitchFamily="50" charset="-128"/>
                <a:cs typeface="Arial" pitchFamily="34" charset="0"/>
              </a:rPr>
              <a:t>1</a:t>
            </a:r>
            <a:r>
              <a:rPr lang="en-US" altLang="ja-JP" sz="2000" b="1" dirty="0" smtClean="0">
                <a:latin typeface="Arial" pitchFamily="34" charset="0"/>
                <a:ea typeface="メイリオ" pitchFamily="50" charset="-128"/>
                <a:cs typeface="Arial" pitchFamily="34" charset="0"/>
              </a:rPr>
              <a:t>, </a:t>
            </a:r>
          </a:p>
          <a:p>
            <a:pPr algn="just">
              <a:spcBef>
                <a:spcPts val="600"/>
              </a:spcBef>
            </a:pPr>
            <a:r>
              <a:rPr lang="en-US" altLang="ja-JP" sz="2000" b="1" dirty="0" smtClean="0">
                <a:latin typeface="Arial" pitchFamily="34" charset="0"/>
                <a:ea typeface="メイリオ" pitchFamily="50" charset="-128"/>
                <a:cs typeface="Arial" pitchFamily="34" charset="0"/>
              </a:rPr>
              <a:t>Elements Strategy Initiative for Catalysts and Batteries (ESICB), </a:t>
            </a:r>
            <a:r>
              <a:rPr lang="en-US" altLang="ja-JP" sz="2000" b="1" dirty="0">
                <a:latin typeface="Arial" pitchFamily="34" charset="0"/>
                <a:ea typeface="メイリオ" pitchFamily="50" charset="-128"/>
                <a:cs typeface="Arial" pitchFamily="34" charset="0"/>
              </a:rPr>
              <a:t>Kyoto </a:t>
            </a:r>
            <a:r>
              <a:rPr lang="en-US" altLang="ja-JP" sz="2000" b="1" dirty="0" smtClean="0">
                <a:latin typeface="Arial" pitchFamily="34" charset="0"/>
                <a:ea typeface="メイリオ" pitchFamily="50" charset="-128"/>
                <a:cs typeface="Arial" pitchFamily="34" charset="0"/>
              </a:rPr>
              <a:t>University</a:t>
            </a:r>
            <a:r>
              <a:rPr lang="en-US" altLang="ja-JP" sz="2000" b="1" baseline="30000" dirty="0" smtClean="0">
                <a:latin typeface="Arial" pitchFamily="34" charset="0"/>
                <a:ea typeface="メイリオ" pitchFamily="50" charset="-128"/>
                <a:cs typeface="Arial" pitchFamily="34" charset="0"/>
              </a:rPr>
              <a:t>2</a:t>
            </a:r>
            <a:endParaRPr lang="en-US" altLang="ja-JP" sz="2000" baseline="30000" dirty="0" smtClean="0">
              <a:latin typeface="Arial" panose="020B0604020202020204" pitchFamily="34" charset="0"/>
              <a:ea typeface="メイリオ" pitchFamily="50" charset="-128"/>
              <a:cs typeface="Arial" panose="020B0604020202020204" pitchFamily="34" charset="0"/>
            </a:endParaRPr>
          </a:p>
        </p:txBody>
      </p:sp>
      <p:sp>
        <p:nvSpPr>
          <p:cNvPr id="7" name="Text Box 5"/>
          <p:cNvSpPr txBox="1">
            <a:spLocks noChangeArrowheads="1"/>
          </p:cNvSpPr>
          <p:nvPr/>
        </p:nvSpPr>
        <p:spPr bwMode="auto">
          <a:xfrm>
            <a:off x="803142" y="2477491"/>
            <a:ext cx="7552002" cy="1754326"/>
          </a:xfrm>
          <a:prstGeom prst="rect">
            <a:avLst/>
          </a:prstGeom>
          <a:noFill/>
          <a:ln w="9525">
            <a:noFill/>
            <a:miter lim="800000"/>
            <a:headEnd/>
            <a:tailEnd/>
          </a:ln>
        </p:spPr>
        <p:txBody>
          <a:bodyPr wrap="square">
            <a:spAutoFit/>
          </a:bodyPr>
          <a:lstStyle/>
          <a:p>
            <a:pPr algn="ctr">
              <a:spcBef>
                <a:spcPct val="50000"/>
              </a:spcBef>
              <a:defRPr/>
            </a:pPr>
            <a:r>
              <a:rPr lang="en-US" altLang="ja-JP" sz="3600" b="1" dirty="0">
                <a:effectLst>
                  <a:outerShdw blurRad="38100" dist="38100" dir="2700000" algn="tl">
                    <a:srgbClr val="000000">
                      <a:alpha val="43137"/>
                    </a:srgbClr>
                  </a:outerShdw>
                </a:effectLst>
                <a:latin typeface="Arial" panose="020B0604020202020204" pitchFamily="34" charset="0"/>
                <a:ea typeface="メイリオ" pitchFamily="50" charset="-128"/>
                <a:cs typeface="Arial" panose="020B0604020202020204" pitchFamily="34" charset="0"/>
              </a:rPr>
              <a:t>Free Energetic Investigation on Sodium Ion Transport in Solid Electrolyte Interphase Film</a:t>
            </a:r>
            <a:endParaRPr lang="en-US" altLang="ja-JP" sz="3600" b="1" dirty="0" smtClean="0">
              <a:effectLst>
                <a:outerShdw blurRad="38100" dist="38100" dir="2700000" algn="tl">
                  <a:srgbClr val="000000">
                    <a:alpha val="43137"/>
                  </a:srgbClr>
                </a:outerShdw>
              </a:effectLst>
              <a:latin typeface="Arial" panose="020B0604020202020204" pitchFamily="34" charset="0"/>
              <a:ea typeface="メイリオ" pitchFamily="50" charset="-128"/>
              <a:cs typeface="Arial" panose="020B0604020202020204" pitchFamily="34" charset="0"/>
            </a:endParaRPr>
          </a:p>
        </p:txBody>
      </p:sp>
      <p:sp>
        <p:nvSpPr>
          <p:cNvPr id="8" name="テキスト ボックス 7"/>
          <p:cNvSpPr txBox="1"/>
          <p:nvPr/>
        </p:nvSpPr>
        <p:spPr>
          <a:xfrm>
            <a:off x="865408" y="790544"/>
            <a:ext cx="2338439" cy="461665"/>
          </a:xfrm>
          <a:prstGeom prst="rect">
            <a:avLst/>
          </a:prstGeom>
          <a:noFill/>
        </p:spPr>
        <p:txBody>
          <a:bodyPr wrap="square" rtlCol="0">
            <a:spAutoFit/>
          </a:bodyPr>
          <a:lstStyle/>
          <a:p>
            <a:pPr algn="r"/>
            <a:r>
              <a:rPr lang="en-US" altLang="ja-JP" sz="2400" dirty="0" smtClean="0">
                <a:latin typeface="Arial" pitchFamily="34" charset="0"/>
                <a:ea typeface="メイリオ" pitchFamily="50" charset="-128"/>
                <a:cs typeface="Arial" pitchFamily="34" charset="0"/>
              </a:rPr>
              <a:t>Fri</a:t>
            </a:r>
            <a:r>
              <a:rPr kumimoji="1" lang="en-US" altLang="ja-JP" sz="2400" dirty="0" smtClean="0">
                <a:latin typeface="Arial" pitchFamily="34" charset="0"/>
                <a:ea typeface="メイリオ" pitchFamily="50" charset="-128"/>
                <a:cs typeface="Arial" pitchFamily="34" charset="0"/>
              </a:rPr>
              <a:t>. </a:t>
            </a:r>
            <a:r>
              <a:rPr lang="en-US" altLang="ja-JP" sz="2400" dirty="0" smtClean="0">
                <a:latin typeface="Arial" pitchFamily="34" charset="0"/>
                <a:ea typeface="メイリオ" pitchFamily="50" charset="-128"/>
                <a:cs typeface="Arial" pitchFamily="34" charset="0"/>
              </a:rPr>
              <a:t>Ja. 6th</a:t>
            </a:r>
            <a:endParaRPr kumimoji="1" lang="ja-JP" altLang="en-US" sz="2400" b="1" dirty="0">
              <a:latin typeface="Arial" pitchFamily="34" charset="0"/>
              <a:cs typeface="Arial" pitchFamily="34" charset="0"/>
            </a:endParaRPr>
          </a:p>
        </p:txBody>
      </p:sp>
    </p:spTree>
    <p:extLst>
      <p:ext uri="{BB962C8B-B14F-4D97-AF65-F5344CB8AC3E}">
        <p14:creationId xmlns:p14="http://schemas.microsoft.com/office/powerpoint/2010/main" val="2483506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グラフ 39"/>
          <p:cNvGraphicFramePr>
            <a:graphicFrameLocks noGrp="1"/>
          </p:cNvGraphicFramePr>
          <p:nvPr>
            <p:extLst>
              <p:ext uri="{D42A27DB-BD31-4B8C-83A1-F6EECF244321}">
                <p14:modId xmlns:p14="http://schemas.microsoft.com/office/powerpoint/2010/main" val="4123009633"/>
              </p:ext>
            </p:extLst>
          </p:nvPr>
        </p:nvGraphicFramePr>
        <p:xfrm>
          <a:off x="5390359" y="3235164"/>
          <a:ext cx="3278587" cy="2222620"/>
        </p:xfrm>
        <a:graphic>
          <a:graphicData uri="http://schemas.openxmlformats.org/drawingml/2006/chart">
            <c:chart xmlns:c="http://schemas.openxmlformats.org/drawingml/2006/chart" xmlns:r="http://schemas.openxmlformats.org/officeDocument/2006/relationships" r:id="rId3"/>
          </a:graphicData>
        </a:graphic>
      </p:graphicFrame>
      <p:sp>
        <p:nvSpPr>
          <p:cNvPr id="3" name="スライド番号プレースホルダー 2"/>
          <p:cNvSpPr>
            <a:spLocks noGrp="1"/>
          </p:cNvSpPr>
          <p:nvPr>
            <p:ph type="sldNum" sz="quarter" idx="12"/>
          </p:nvPr>
        </p:nvSpPr>
        <p:spPr>
          <a:xfrm>
            <a:off x="7010400" y="6478438"/>
            <a:ext cx="2133600" cy="379562"/>
          </a:xfrm>
        </p:spPr>
        <p:txBody>
          <a:bodyPr/>
          <a:lstStyle/>
          <a:p>
            <a:pPr>
              <a:defRPr/>
            </a:pPr>
            <a:fld id="{F3EAE5E9-71BD-40AE-BD3A-F48128C08950}" type="slidenum">
              <a:rPr lang="en-US" altLang="ja-JP" sz="1400" smtClean="0">
                <a:solidFill>
                  <a:srgbClr val="000000"/>
                </a:solidFill>
                <a:latin typeface="Arial" panose="020B0604020202020204" pitchFamily="34" charset="0"/>
                <a:cs typeface="Arial" panose="020B0604020202020204" pitchFamily="34" charset="0"/>
              </a:rPr>
              <a:pPr>
                <a:defRPr/>
              </a:pPr>
              <a:t>10</a:t>
            </a:fld>
            <a:endParaRPr lang="en-US" altLang="ja-JP" sz="1400" dirty="0">
              <a:solidFill>
                <a:srgbClr val="000000"/>
              </a:solidFill>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398166" y="314382"/>
            <a:ext cx="85710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z="2800" b="1" dirty="0" smtClean="0">
                <a:effectLst>
                  <a:outerShdw blurRad="38100" dist="38100" dir="2700000" algn="tl">
                    <a:srgbClr val="000000">
                      <a:alpha val="43137"/>
                    </a:srgbClr>
                  </a:outerShdw>
                </a:effectLst>
                <a:ea typeface="メイリオ" panose="020B0604030504040204" pitchFamily="50" charset="-128"/>
                <a:cs typeface="Arial" panose="020B0604020202020204" pitchFamily="34" charset="0"/>
              </a:rPr>
              <a:t>Mass density distribution of SEI film components</a:t>
            </a:r>
            <a:endParaRPr kumimoji="0" lang="en-US" altLang="ja-JP" sz="2800" b="1" dirty="0">
              <a:effectLst>
                <a:outerShdw blurRad="38100" dist="38100" dir="2700000" algn="tl">
                  <a:srgbClr val="000000">
                    <a:alpha val="43137"/>
                  </a:srgbClr>
                </a:outerShdw>
              </a:effectLst>
              <a:ea typeface="メイリオ" panose="020B0604030504040204" pitchFamily="50" charset="-128"/>
              <a:cs typeface="Arial" panose="020B0604020202020204" pitchFamily="34" charset="0"/>
            </a:endParaRPr>
          </a:p>
        </p:txBody>
      </p:sp>
      <p:graphicFrame>
        <p:nvGraphicFramePr>
          <p:cNvPr id="12" name="グラフ 11"/>
          <p:cNvGraphicFramePr>
            <a:graphicFrameLocks noGrp="1"/>
          </p:cNvGraphicFramePr>
          <p:nvPr>
            <p:extLst>
              <p:ext uri="{D42A27DB-BD31-4B8C-83A1-F6EECF244321}">
                <p14:modId xmlns:p14="http://schemas.microsoft.com/office/powerpoint/2010/main" val="791532139"/>
              </p:ext>
            </p:extLst>
          </p:nvPr>
        </p:nvGraphicFramePr>
        <p:xfrm>
          <a:off x="5311306" y="833750"/>
          <a:ext cx="3289771" cy="2176228"/>
        </p:xfrm>
        <a:graphic>
          <a:graphicData uri="http://schemas.openxmlformats.org/drawingml/2006/chart">
            <c:chart xmlns:c="http://schemas.openxmlformats.org/drawingml/2006/chart" xmlns:r="http://schemas.openxmlformats.org/officeDocument/2006/relationships" r:id="rId4"/>
          </a:graphicData>
        </a:graphic>
      </p:graphicFrame>
      <p:sp>
        <p:nvSpPr>
          <p:cNvPr id="13" name="テキスト ボックス 12"/>
          <p:cNvSpPr txBox="1"/>
          <p:nvPr/>
        </p:nvSpPr>
        <p:spPr>
          <a:xfrm>
            <a:off x="5968259" y="2701938"/>
            <a:ext cx="2122789" cy="276999"/>
          </a:xfrm>
          <a:prstGeom prst="rect">
            <a:avLst/>
          </a:prstGeom>
          <a:noFill/>
        </p:spPr>
        <p:txBody>
          <a:bodyPr wrap="square" rtlCol="0">
            <a:spAutoFit/>
          </a:bodyPr>
          <a:lstStyle/>
          <a:p>
            <a:pPr algn="ctr"/>
            <a:r>
              <a:rPr lang="en-US" altLang="ja-JP" sz="1200" i="1" dirty="0" smtClean="0">
                <a:latin typeface="Arial" panose="020B0604020202020204" pitchFamily="34" charset="0"/>
                <a:cs typeface="Arial" panose="020B0604020202020204" pitchFamily="34" charset="0"/>
              </a:rPr>
              <a:t>z</a:t>
            </a:r>
            <a:r>
              <a:rPr lang="ja-JP" altLang="en-US" sz="1200" i="1" dirty="0" smtClean="0">
                <a:latin typeface="Arial" panose="020B0604020202020204" pitchFamily="34" charset="0"/>
                <a:cs typeface="Arial" panose="020B0604020202020204" pitchFamily="34" charset="0"/>
              </a:rPr>
              <a:t> </a:t>
            </a:r>
            <a:r>
              <a:rPr kumimoji="1" lang="en-US" altLang="ja-JP" sz="1200" dirty="0" smtClean="0">
                <a:latin typeface="Arial" panose="020B0604020202020204" pitchFamily="34" charset="0"/>
                <a:cs typeface="Arial" panose="020B0604020202020204" pitchFamily="34" charset="0"/>
              </a:rPr>
              <a:t>[Å]</a:t>
            </a:r>
            <a:endParaRPr kumimoji="1" lang="ja-JP" altLang="en-US" sz="1200" dirty="0">
              <a:latin typeface="Arial" panose="020B0604020202020204" pitchFamily="34" charset="0"/>
              <a:cs typeface="Arial" panose="020B0604020202020204" pitchFamily="34" charset="0"/>
            </a:endParaRPr>
          </a:p>
        </p:txBody>
      </p:sp>
      <p:sp>
        <p:nvSpPr>
          <p:cNvPr id="14" name="テキスト ボックス 13"/>
          <p:cNvSpPr txBox="1"/>
          <p:nvPr/>
        </p:nvSpPr>
        <p:spPr>
          <a:xfrm>
            <a:off x="5666850" y="3000370"/>
            <a:ext cx="2741346" cy="307777"/>
          </a:xfrm>
          <a:prstGeom prst="rect">
            <a:avLst/>
          </a:prstGeom>
          <a:noFill/>
        </p:spPr>
        <p:txBody>
          <a:bodyPr wrap="square" rtlCol="0">
            <a:spAutoFit/>
          </a:bodyPr>
          <a:lstStyle/>
          <a:p>
            <a:pPr algn="ct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(b) Without additive (Sample</a:t>
            </a:r>
            <a:r>
              <a:rPr kumimoji="1" lang="ja-JP" altLang="en-US" sz="1400" dirty="0" smtClean="0">
                <a:latin typeface="Arial" panose="020B0604020202020204" pitchFamily="34" charset="0"/>
                <a:ea typeface="メイリオ"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2)</a:t>
            </a:r>
            <a:endParaRPr kumimoji="1"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sp>
        <p:nvSpPr>
          <p:cNvPr id="15" name="テキスト ボックス 14"/>
          <p:cNvSpPr txBox="1"/>
          <p:nvPr/>
        </p:nvSpPr>
        <p:spPr>
          <a:xfrm rot="16200000">
            <a:off x="3922725" y="1568190"/>
            <a:ext cx="2492870" cy="276999"/>
          </a:xfrm>
          <a:prstGeom prst="rect">
            <a:avLst/>
          </a:prstGeom>
          <a:noFill/>
        </p:spPr>
        <p:txBody>
          <a:bodyPr wrap="square" rtlCol="0">
            <a:spAutoFit/>
          </a:bodyPr>
          <a:lstStyle/>
          <a:p>
            <a:pPr algn="ctr"/>
            <a:r>
              <a:rPr kumimoji="1" lang="en-US" altLang="ja-JP" sz="1200" dirty="0" smtClean="0">
                <a:latin typeface="Arial" panose="020B0604020202020204" pitchFamily="34" charset="0"/>
                <a:cs typeface="Arial" panose="020B0604020202020204" pitchFamily="34" charset="0"/>
              </a:rPr>
              <a:t>Mass density [g/cm</a:t>
            </a:r>
            <a:r>
              <a:rPr kumimoji="1" lang="en-US" altLang="ja-JP" sz="1200" baseline="30000" dirty="0" smtClean="0">
                <a:latin typeface="Arial" panose="020B0604020202020204" pitchFamily="34" charset="0"/>
                <a:cs typeface="Arial" panose="020B0604020202020204" pitchFamily="34" charset="0"/>
              </a:rPr>
              <a:t>3</a:t>
            </a:r>
            <a:r>
              <a:rPr kumimoji="1" lang="en-US" altLang="ja-JP" sz="1200" dirty="0" smtClean="0">
                <a:latin typeface="Arial" panose="020B0604020202020204" pitchFamily="34" charset="0"/>
                <a:cs typeface="Arial" panose="020B0604020202020204" pitchFamily="34" charset="0"/>
              </a:rPr>
              <a:t>]</a:t>
            </a:r>
            <a:endParaRPr kumimoji="1" lang="ja-JP" altLang="en-US" sz="1200" dirty="0">
              <a:latin typeface="Arial" panose="020B0604020202020204" pitchFamily="34" charset="0"/>
              <a:cs typeface="Arial" panose="020B0604020202020204" pitchFamily="34" charset="0"/>
            </a:endParaRPr>
          </a:p>
        </p:txBody>
      </p:sp>
      <p:sp>
        <p:nvSpPr>
          <p:cNvPr id="16" name="テキスト ボックス 15"/>
          <p:cNvSpPr txBox="1"/>
          <p:nvPr/>
        </p:nvSpPr>
        <p:spPr>
          <a:xfrm>
            <a:off x="7440963" y="1042984"/>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Total</a:t>
            </a:r>
            <a:endParaRPr kumimoji="1" lang="ja-JP" altLang="en-US" sz="900" dirty="0">
              <a:latin typeface="Arial" panose="020B0604020202020204" pitchFamily="34" charset="0"/>
              <a:cs typeface="Arial" panose="020B0604020202020204" pitchFamily="34" charset="0"/>
            </a:endParaRPr>
          </a:p>
        </p:txBody>
      </p:sp>
      <p:sp>
        <p:nvSpPr>
          <p:cNvPr id="17" name="テキスト ボックス 16"/>
          <p:cNvSpPr txBox="1"/>
          <p:nvPr/>
        </p:nvSpPr>
        <p:spPr>
          <a:xfrm>
            <a:off x="7443788" y="1233534"/>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Inorganic salt</a:t>
            </a:r>
            <a:endParaRPr kumimoji="1" lang="ja-JP" altLang="en-US" sz="900" dirty="0">
              <a:latin typeface="Arial" panose="020B0604020202020204" pitchFamily="34" charset="0"/>
              <a:cs typeface="Arial" panose="020B0604020202020204" pitchFamily="34" charset="0"/>
            </a:endParaRPr>
          </a:p>
        </p:txBody>
      </p:sp>
      <p:sp>
        <p:nvSpPr>
          <p:cNvPr id="18" name="テキスト ボックス 17"/>
          <p:cNvSpPr txBox="1"/>
          <p:nvPr/>
        </p:nvSpPr>
        <p:spPr>
          <a:xfrm>
            <a:off x="7440963" y="1424084"/>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Organic salt</a:t>
            </a:r>
            <a:endParaRPr kumimoji="1" lang="ja-JP" altLang="en-US" sz="900" dirty="0">
              <a:latin typeface="Arial" panose="020B0604020202020204" pitchFamily="34" charset="0"/>
              <a:cs typeface="Arial" panose="020B0604020202020204" pitchFamily="34" charset="0"/>
            </a:endParaRPr>
          </a:p>
        </p:txBody>
      </p:sp>
      <p:graphicFrame>
        <p:nvGraphicFramePr>
          <p:cNvPr id="19" name="グラフ 18"/>
          <p:cNvGraphicFramePr>
            <a:graphicFrameLocks noGrp="1"/>
          </p:cNvGraphicFramePr>
          <p:nvPr>
            <p:extLst>
              <p:ext uri="{D42A27DB-BD31-4B8C-83A1-F6EECF244321}">
                <p14:modId xmlns:p14="http://schemas.microsoft.com/office/powerpoint/2010/main" val="3493744177"/>
              </p:ext>
            </p:extLst>
          </p:nvPr>
        </p:nvGraphicFramePr>
        <p:xfrm>
          <a:off x="737333" y="831683"/>
          <a:ext cx="3293417" cy="2193514"/>
        </p:xfrm>
        <a:graphic>
          <a:graphicData uri="http://schemas.openxmlformats.org/drawingml/2006/chart">
            <c:chart xmlns:c="http://schemas.openxmlformats.org/drawingml/2006/chart" xmlns:r="http://schemas.openxmlformats.org/officeDocument/2006/relationships" r:id="rId5"/>
          </a:graphicData>
        </a:graphic>
      </p:graphicFrame>
      <p:sp>
        <p:nvSpPr>
          <p:cNvPr id="20" name="テキスト ボックス 19"/>
          <p:cNvSpPr txBox="1"/>
          <p:nvPr/>
        </p:nvSpPr>
        <p:spPr>
          <a:xfrm>
            <a:off x="2886339" y="1031278"/>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Total</a:t>
            </a:r>
            <a:endParaRPr kumimoji="1" lang="ja-JP" altLang="en-US" sz="900" dirty="0">
              <a:latin typeface="Arial" panose="020B0604020202020204" pitchFamily="34" charset="0"/>
              <a:cs typeface="Arial" panose="020B0604020202020204" pitchFamily="34" charset="0"/>
            </a:endParaRPr>
          </a:p>
        </p:txBody>
      </p:sp>
      <p:sp>
        <p:nvSpPr>
          <p:cNvPr id="21" name="テキスト ボックス 20"/>
          <p:cNvSpPr txBox="1"/>
          <p:nvPr/>
        </p:nvSpPr>
        <p:spPr>
          <a:xfrm>
            <a:off x="2889164" y="1221828"/>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Inorganic salt</a:t>
            </a:r>
            <a:endParaRPr kumimoji="1" lang="ja-JP" altLang="en-US" sz="900" dirty="0">
              <a:latin typeface="Arial" panose="020B0604020202020204" pitchFamily="34" charset="0"/>
              <a:cs typeface="Arial" panose="020B0604020202020204" pitchFamily="34" charset="0"/>
            </a:endParaRPr>
          </a:p>
        </p:txBody>
      </p:sp>
      <p:sp>
        <p:nvSpPr>
          <p:cNvPr id="22" name="テキスト ボックス 21"/>
          <p:cNvSpPr txBox="1"/>
          <p:nvPr/>
        </p:nvSpPr>
        <p:spPr>
          <a:xfrm>
            <a:off x="2886339" y="1419522"/>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Organic salt</a:t>
            </a:r>
            <a:endParaRPr kumimoji="1" lang="ja-JP" altLang="en-US" sz="900" dirty="0">
              <a:latin typeface="Arial" panose="020B0604020202020204" pitchFamily="34" charset="0"/>
              <a:cs typeface="Arial" panose="020B0604020202020204" pitchFamily="34" charset="0"/>
            </a:endParaRPr>
          </a:p>
        </p:txBody>
      </p:sp>
      <p:sp>
        <p:nvSpPr>
          <p:cNvPr id="23" name="テキスト ボックス 22"/>
          <p:cNvSpPr txBox="1"/>
          <p:nvPr/>
        </p:nvSpPr>
        <p:spPr>
          <a:xfrm>
            <a:off x="1391059" y="2716226"/>
            <a:ext cx="2122789" cy="276999"/>
          </a:xfrm>
          <a:prstGeom prst="rect">
            <a:avLst/>
          </a:prstGeom>
          <a:noFill/>
        </p:spPr>
        <p:txBody>
          <a:bodyPr wrap="square" rtlCol="0">
            <a:spAutoFit/>
          </a:bodyPr>
          <a:lstStyle/>
          <a:p>
            <a:pPr algn="ctr"/>
            <a:r>
              <a:rPr lang="en-US" altLang="ja-JP" sz="1200" i="1" dirty="0" smtClean="0">
                <a:latin typeface="Arial" panose="020B0604020202020204" pitchFamily="34" charset="0"/>
                <a:cs typeface="Arial" panose="020B0604020202020204" pitchFamily="34" charset="0"/>
              </a:rPr>
              <a:t>z</a:t>
            </a:r>
            <a:r>
              <a:rPr lang="ja-JP" altLang="en-US" sz="1200" i="1" dirty="0" smtClean="0">
                <a:latin typeface="Arial" panose="020B0604020202020204" pitchFamily="34" charset="0"/>
                <a:cs typeface="Arial" panose="020B0604020202020204" pitchFamily="34" charset="0"/>
              </a:rPr>
              <a:t> </a:t>
            </a:r>
            <a:r>
              <a:rPr kumimoji="1" lang="en-US" altLang="ja-JP" sz="1200" dirty="0" smtClean="0">
                <a:latin typeface="Arial" panose="020B0604020202020204" pitchFamily="34" charset="0"/>
                <a:cs typeface="Arial" panose="020B0604020202020204" pitchFamily="34" charset="0"/>
              </a:rPr>
              <a:t>[Å]</a:t>
            </a:r>
            <a:endParaRPr kumimoji="1" lang="ja-JP" altLang="en-US" sz="1200" dirty="0">
              <a:latin typeface="Arial" panose="020B0604020202020204" pitchFamily="34" charset="0"/>
              <a:cs typeface="Arial" panose="020B0604020202020204" pitchFamily="34" charset="0"/>
            </a:endParaRPr>
          </a:p>
        </p:txBody>
      </p:sp>
      <p:sp>
        <p:nvSpPr>
          <p:cNvPr id="24" name="テキスト ボックス 23"/>
          <p:cNvSpPr txBox="1"/>
          <p:nvPr/>
        </p:nvSpPr>
        <p:spPr>
          <a:xfrm rot="16200000">
            <a:off x="-640187" y="1575333"/>
            <a:ext cx="2492870" cy="276999"/>
          </a:xfrm>
          <a:prstGeom prst="rect">
            <a:avLst/>
          </a:prstGeom>
          <a:noFill/>
        </p:spPr>
        <p:txBody>
          <a:bodyPr wrap="square" rtlCol="0">
            <a:spAutoFit/>
          </a:bodyPr>
          <a:lstStyle/>
          <a:p>
            <a:pPr algn="ctr"/>
            <a:r>
              <a:rPr kumimoji="1" lang="en-US" altLang="ja-JP" sz="1200" dirty="0" smtClean="0">
                <a:latin typeface="Arial" panose="020B0604020202020204" pitchFamily="34" charset="0"/>
                <a:cs typeface="Arial" panose="020B0604020202020204" pitchFamily="34" charset="0"/>
              </a:rPr>
              <a:t>Mass density [g/cm</a:t>
            </a:r>
            <a:r>
              <a:rPr kumimoji="1" lang="en-US" altLang="ja-JP" sz="1200" baseline="30000" dirty="0" smtClean="0">
                <a:latin typeface="Arial" panose="020B0604020202020204" pitchFamily="34" charset="0"/>
                <a:cs typeface="Arial" panose="020B0604020202020204" pitchFamily="34" charset="0"/>
              </a:rPr>
              <a:t>3</a:t>
            </a:r>
            <a:r>
              <a:rPr kumimoji="1" lang="en-US" altLang="ja-JP" sz="1200" dirty="0" smtClean="0">
                <a:latin typeface="Arial" panose="020B0604020202020204" pitchFamily="34" charset="0"/>
                <a:cs typeface="Arial" panose="020B0604020202020204" pitchFamily="34" charset="0"/>
              </a:rPr>
              <a:t>]</a:t>
            </a:r>
            <a:endParaRPr kumimoji="1" lang="ja-JP" altLang="en-US" sz="1200" dirty="0">
              <a:latin typeface="Arial" panose="020B0604020202020204" pitchFamily="34" charset="0"/>
              <a:cs typeface="Arial" panose="020B0604020202020204" pitchFamily="34" charset="0"/>
            </a:endParaRPr>
          </a:p>
        </p:txBody>
      </p:sp>
      <p:sp>
        <p:nvSpPr>
          <p:cNvPr id="25" name="テキスト ボックス 24"/>
          <p:cNvSpPr txBox="1"/>
          <p:nvPr/>
        </p:nvSpPr>
        <p:spPr>
          <a:xfrm>
            <a:off x="1099095" y="3000370"/>
            <a:ext cx="2741346" cy="307777"/>
          </a:xfrm>
          <a:prstGeom prst="rect">
            <a:avLst/>
          </a:prstGeom>
          <a:noFill/>
        </p:spPr>
        <p:txBody>
          <a:bodyPr wrap="square" rtlCol="0">
            <a:spAutoFit/>
          </a:bodyPr>
          <a:lstStyle/>
          <a:p>
            <a:pPr algn="ct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(b) Without additive (Sample</a:t>
            </a:r>
            <a:r>
              <a:rPr kumimoji="1" lang="ja-JP" altLang="en-US" sz="1400" dirty="0" smtClean="0">
                <a:latin typeface="Arial" panose="020B0604020202020204" pitchFamily="34" charset="0"/>
                <a:ea typeface="メイリオ" panose="020B0604030504040204" pitchFamily="50" charset="-128"/>
                <a:cs typeface="Arial" panose="020B0604020202020204" pitchFamily="34" charset="0"/>
              </a:rPr>
              <a:t> </a:t>
            </a:r>
            <a:r>
              <a:rPr lang="en-US" altLang="ja-JP" sz="1400" dirty="0">
                <a:latin typeface="Arial" panose="020B0604020202020204" pitchFamily="34" charset="0"/>
                <a:ea typeface="メイリオ" panose="020B0604030504040204" pitchFamily="50" charset="-128"/>
                <a:cs typeface="Arial" panose="020B0604020202020204" pitchFamily="34" charset="0"/>
              </a:rPr>
              <a:t>1</a:t>
            </a: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a:t>
            </a:r>
            <a:endParaRPr kumimoji="1"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graphicFrame>
        <p:nvGraphicFramePr>
          <p:cNvPr id="26" name="グラフ 25"/>
          <p:cNvGraphicFramePr>
            <a:graphicFrameLocks noGrp="1"/>
          </p:cNvGraphicFramePr>
          <p:nvPr>
            <p:extLst>
              <p:ext uri="{D42A27DB-BD31-4B8C-83A1-F6EECF244321}">
                <p14:modId xmlns:p14="http://schemas.microsoft.com/office/powerpoint/2010/main" val="4272219548"/>
              </p:ext>
            </p:extLst>
          </p:nvPr>
        </p:nvGraphicFramePr>
        <p:xfrm>
          <a:off x="737333" y="3235164"/>
          <a:ext cx="3286002" cy="2193513"/>
        </p:xfrm>
        <a:graphic>
          <a:graphicData uri="http://schemas.openxmlformats.org/drawingml/2006/chart">
            <c:chart xmlns:c="http://schemas.openxmlformats.org/drawingml/2006/chart" xmlns:r="http://schemas.openxmlformats.org/officeDocument/2006/relationships" r:id="rId6"/>
          </a:graphicData>
        </a:graphic>
      </p:graphicFrame>
      <p:sp>
        <p:nvSpPr>
          <p:cNvPr id="27" name="テキスト ボックス 26"/>
          <p:cNvSpPr txBox="1"/>
          <p:nvPr/>
        </p:nvSpPr>
        <p:spPr>
          <a:xfrm>
            <a:off x="2850619" y="3444866"/>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Total</a:t>
            </a:r>
            <a:endParaRPr kumimoji="1" lang="ja-JP" altLang="en-US" sz="900" dirty="0">
              <a:latin typeface="Arial" panose="020B0604020202020204" pitchFamily="34" charset="0"/>
              <a:cs typeface="Arial" panose="020B0604020202020204" pitchFamily="34" charset="0"/>
            </a:endParaRPr>
          </a:p>
        </p:txBody>
      </p:sp>
      <p:sp>
        <p:nvSpPr>
          <p:cNvPr id="28" name="テキスト ボックス 27"/>
          <p:cNvSpPr txBox="1"/>
          <p:nvPr/>
        </p:nvSpPr>
        <p:spPr>
          <a:xfrm>
            <a:off x="2853444" y="3649704"/>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Inorganic salt</a:t>
            </a:r>
            <a:endParaRPr kumimoji="1" lang="ja-JP" altLang="en-US" sz="900" dirty="0">
              <a:latin typeface="Arial" panose="020B0604020202020204" pitchFamily="34" charset="0"/>
              <a:cs typeface="Arial" panose="020B0604020202020204" pitchFamily="34" charset="0"/>
            </a:endParaRPr>
          </a:p>
        </p:txBody>
      </p:sp>
      <p:sp>
        <p:nvSpPr>
          <p:cNvPr id="29" name="テキスト ボックス 28"/>
          <p:cNvSpPr txBox="1"/>
          <p:nvPr/>
        </p:nvSpPr>
        <p:spPr>
          <a:xfrm>
            <a:off x="2850619" y="3847398"/>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Organic salt</a:t>
            </a:r>
            <a:endParaRPr kumimoji="1" lang="ja-JP" altLang="en-US" sz="900" dirty="0">
              <a:latin typeface="Arial" panose="020B0604020202020204" pitchFamily="34" charset="0"/>
              <a:cs typeface="Arial" panose="020B0604020202020204" pitchFamily="34" charset="0"/>
            </a:endParaRPr>
          </a:p>
        </p:txBody>
      </p:sp>
      <p:sp>
        <p:nvSpPr>
          <p:cNvPr id="30" name="テキスト ボックス 29"/>
          <p:cNvSpPr txBox="1"/>
          <p:nvPr/>
        </p:nvSpPr>
        <p:spPr>
          <a:xfrm>
            <a:off x="1386941" y="5132264"/>
            <a:ext cx="2122789" cy="276999"/>
          </a:xfrm>
          <a:prstGeom prst="rect">
            <a:avLst/>
          </a:prstGeom>
          <a:noFill/>
        </p:spPr>
        <p:txBody>
          <a:bodyPr wrap="square" rtlCol="0">
            <a:spAutoFit/>
          </a:bodyPr>
          <a:lstStyle/>
          <a:p>
            <a:pPr algn="ctr"/>
            <a:r>
              <a:rPr lang="en-US" altLang="ja-JP" sz="1200" i="1" dirty="0" smtClean="0">
                <a:latin typeface="Arial" panose="020B0604020202020204" pitchFamily="34" charset="0"/>
                <a:cs typeface="Arial" panose="020B0604020202020204" pitchFamily="34" charset="0"/>
              </a:rPr>
              <a:t>z</a:t>
            </a:r>
            <a:r>
              <a:rPr lang="ja-JP" altLang="en-US" sz="1200" i="1" dirty="0" smtClean="0">
                <a:latin typeface="Arial" panose="020B0604020202020204" pitchFamily="34" charset="0"/>
                <a:cs typeface="Arial" panose="020B0604020202020204" pitchFamily="34" charset="0"/>
              </a:rPr>
              <a:t> </a:t>
            </a:r>
            <a:r>
              <a:rPr kumimoji="1" lang="en-US" altLang="ja-JP" sz="1200" dirty="0" smtClean="0">
                <a:latin typeface="Arial" panose="020B0604020202020204" pitchFamily="34" charset="0"/>
                <a:cs typeface="Arial" panose="020B0604020202020204" pitchFamily="34" charset="0"/>
              </a:rPr>
              <a:t>[Å]</a:t>
            </a:r>
            <a:endParaRPr kumimoji="1" lang="ja-JP" altLang="en-US" sz="1200" dirty="0">
              <a:latin typeface="Arial" panose="020B0604020202020204" pitchFamily="34" charset="0"/>
              <a:cs typeface="Arial" panose="020B0604020202020204" pitchFamily="34" charset="0"/>
            </a:endParaRPr>
          </a:p>
        </p:txBody>
      </p:sp>
      <p:sp>
        <p:nvSpPr>
          <p:cNvPr id="31" name="テキスト ボックス 30"/>
          <p:cNvSpPr txBox="1"/>
          <p:nvPr/>
        </p:nvSpPr>
        <p:spPr>
          <a:xfrm rot="16200000">
            <a:off x="-621417" y="3979883"/>
            <a:ext cx="2492870" cy="276999"/>
          </a:xfrm>
          <a:prstGeom prst="rect">
            <a:avLst/>
          </a:prstGeom>
          <a:noFill/>
        </p:spPr>
        <p:txBody>
          <a:bodyPr wrap="square" rtlCol="0">
            <a:spAutoFit/>
          </a:bodyPr>
          <a:lstStyle/>
          <a:p>
            <a:pPr algn="ctr"/>
            <a:r>
              <a:rPr kumimoji="1" lang="en-US" altLang="ja-JP" sz="1200" dirty="0" smtClean="0">
                <a:latin typeface="Arial" panose="020B0604020202020204" pitchFamily="34" charset="0"/>
                <a:cs typeface="Arial" panose="020B0604020202020204" pitchFamily="34" charset="0"/>
              </a:rPr>
              <a:t>Mass density [g/cm</a:t>
            </a:r>
            <a:r>
              <a:rPr kumimoji="1" lang="en-US" altLang="ja-JP" sz="1200" baseline="30000" dirty="0" smtClean="0">
                <a:latin typeface="Arial" panose="020B0604020202020204" pitchFamily="34" charset="0"/>
                <a:cs typeface="Arial" panose="020B0604020202020204" pitchFamily="34" charset="0"/>
              </a:rPr>
              <a:t>3</a:t>
            </a:r>
            <a:r>
              <a:rPr kumimoji="1" lang="en-US" altLang="ja-JP" sz="1200" dirty="0" smtClean="0">
                <a:latin typeface="Arial" panose="020B0604020202020204" pitchFamily="34" charset="0"/>
                <a:cs typeface="Arial" panose="020B0604020202020204" pitchFamily="34" charset="0"/>
              </a:rPr>
              <a:t>]</a:t>
            </a:r>
            <a:endParaRPr kumimoji="1" lang="ja-JP" altLang="en-US" sz="1200" dirty="0">
              <a:latin typeface="Arial" panose="020B0604020202020204" pitchFamily="34" charset="0"/>
              <a:cs typeface="Arial" panose="020B0604020202020204" pitchFamily="34" charset="0"/>
            </a:endParaRPr>
          </a:p>
        </p:txBody>
      </p:sp>
      <p:sp>
        <p:nvSpPr>
          <p:cNvPr id="32" name="テキスト ボックス 31"/>
          <p:cNvSpPr txBox="1"/>
          <p:nvPr/>
        </p:nvSpPr>
        <p:spPr>
          <a:xfrm>
            <a:off x="1092262" y="5412929"/>
            <a:ext cx="2741346" cy="307777"/>
          </a:xfrm>
          <a:prstGeom prst="rect">
            <a:avLst/>
          </a:prstGeom>
          <a:noFill/>
        </p:spPr>
        <p:txBody>
          <a:bodyPr wrap="square" rtlCol="0">
            <a:spAutoFit/>
          </a:bodyPr>
          <a:lstStyle/>
          <a:p>
            <a:pPr algn="ct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(c) With FEC (Sample</a:t>
            </a:r>
            <a:r>
              <a:rPr kumimoji="1" lang="ja-JP" altLang="en-US" sz="1400" dirty="0" smtClean="0">
                <a:latin typeface="Arial" panose="020B0604020202020204" pitchFamily="34" charset="0"/>
                <a:ea typeface="メイリオ" panose="020B0604030504040204" pitchFamily="50" charset="-128"/>
                <a:cs typeface="Arial" panose="020B0604020202020204" pitchFamily="34" charset="0"/>
              </a:rPr>
              <a:t> </a:t>
            </a:r>
            <a:r>
              <a:rPr lang="en-US" altLang="ja-JP" sz="1400" dirty="0">
                <a:latin typeface="Arial" panose="020B0604020202020204" pitchFamily="34" charset="0"/>
                <a:ea typeface="メイリオ" panose="020B0604030504040204" pitchFamily="50" charset="-128"/>
                <a:cs typeface="Arial" panose="020B0604020202020204" pitchFamily="34" charset="0"/>
              </a:rPr>
              <a:t>1</a:t>
            </a: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a:t>
            </a:r>
            <a:endParaRPr kumimoji="1"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sp>
        <p:nvSpPr>
          <p:cNvPr id="33" name="テキスト ボックス 32"/>
          <p:cNvSpPr txBox="1"/>
          <p:nvPr/>
        </p:nvSpPr>
        <p:spPr>
          <a:xfrm>
            <a:off x="7478319" y="3454461"/>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Total</a:t>
            </a:r>
            <a:endParaRPr kumimoji="1" lang="ja-JP" altLang="en-US" sz="900" dirty="0">
              <a:latin typeface="Arial" panose="020B0604020202020204" pitchFamily="34" charset="0"/>
              <a:cs typeface="Arial" panose="020B0604020202020204" pitchFamily="34" charset="0"/>
            </a:endParaRPr>
          </a:p>
        </p:txBody>
      </p:sp>
      <p:sp>
        <p:nvSpPr>
          <p:cNvPr id="34" name="テキスト ボックス 33"/>
          <p:cNvSpPr txBox="1"/>
          <p:nvPr/>
        </p:nvSpPr>
        <p:spPr>
          <a:xfrm>
            <a:off x="7481144" y="3645011"/>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Inorganic salt</a:t>
            </a:r>
            <a:endParaRPr kumimoji="1" lang="ja-JP" altLang="en-US" sz="900" dirty="0">
              <a:latin typeface="Arial" panose="020B0604020202020204" pitchFamily="34" charset="0"/>
              <a:cs typeface="Arial" panose="020B0604020202020204" pitchFamily="34" charset="0"/>
            </a:endParaRPr>
          </a:p>
        </p:txBody>
      </p:sp>
      <p:sp>
        <p:nvSpPr>
          <p:cNvPr id="35" name="テキスト ボックス 34"/>
          <p:cNvSpPr txBox="1"/>
          <p:nvPr/>
        </p:nvSpPr>
        <p:spPr>
          <a:xfrm>
            <a:off x="7478319" y="3849849"/>
            <a:ext cx="900113" cy="230832"/>
          </a:xfrm>
          <a:prstGeom prst="rect">
            <a:avLst/>
          </a:prstGeom>
          <a:noFill/>
        </p:spPr>
        <p:txBody>
          <a:bodyPr wrap="square" rtlCol="0">
            <a:spAutoFit/>
          </a:bodyPr>
          <a:lstStyle/>
          <a:p>
            <a:r>
              <a:rPr kumimoji="1" lang="en-US" altLang="ja-JP" sz="900" dirty="0" smtClean="0">
                <a:latin typeface="Arial" panose="020B0604020202020204" pitchFamily="34" charset="0"/>
                <a:cs typeface="Arial" panose="020B0604020202020204" pitchFamily="34" charset="0"/>
              </a:rPr>
              <a:t>Organic salt</a:t>
            </a:r>
            <a:endParaRPr kumimoji="1" lang="ja-JP" altLang="en-US" sz="900" dirty="0">
              <a:latin typeface="Arial" panose="020B0604020202020204" pitchFamily="34" charset="0"/>
              <a:cs typeface="Arial" panose="020B0604020202020204" pitchFamily="34" charset="0"/>
            </a:endParaRPr>
          </a:p>
        </p:txBody>
      </p:sp>
      <p:sp>
        <p:nvSpPr>
          <p:cNvPr id="36" name="テキスト ボックス 35"/>
          <p:cNvSpPr txBox="1"/>
          <p:nvPr/>
        </p:nvSpPr>
        <p:spPr>
          <a:xfrm>
            <a:off x="6040191" y="5132265"/>
            <a:ext cx="2122789" cy="276999"/>
          </a:xfrm>
          <a:prstGeom prst="rect">
            <a:avLst/>
          </a:prstGeom>
          <a:noFill/>
        </p:spPr>
        <p:txBody>
          <a:bodyPr wrap="square" rtlCol="0">
            <a:spAutoFit/>
          </a:bodyPr>
          <a:lstStyle/>
          <a:p>
            <a:pPr algn="ctr"/>
            <a:r>
              <a:rPr lang="en-US" altLang="ja-JP" sz="1200" i="1" dirty="0" smtClean="0">
                <a:latin typeface="Arial" panose="020B0604020202020204" pitchFamily="34" charset="0"/>
                <a:cs typeface="Arial" panose="020B0604020202020204" pitchFamily="34" charset="0"/>
              </a:rPr>
              <a:t>z</a:t>
            </a:r>
            <a:r>
              <a:rPr lang="ja-JP" altLang="en-US" sz="1200" i="1" dirty="0" smtClean="0">
                <a:latin typeface="Arial" panose="020B0604020202020204" pitchFamily="34" charset="0"/>
                <a:cs typeface="Arial" panose="020B0604020202020204" pitchFamily="34" charset="0"/>
              </a:rPr>
              <a:t> </a:t>
            </a:r>
            <a:r>
              <a:rPr kumimoji="1" lang="en-US" altLang="ja-JP" sz="1200" dirty="0" smtClean="0">
                <a:latin typeface="Arial" panose="020B0604020202020204" pitchFamily="34" charset="0"/>
                <a:cs typeface="Arial" panose="020B0604020202020204" pitchFamily="34" charset="0"/>
              </a:rPr>
              <a:t>[Å]</a:t>
            </a:r>
            <a:endParaRPr kumimoji="1" lang="ja-JP" altLang="en-US" sz="1200" dirty="0">
              <a:latin typeface="Arial" panose="020B0604020202020204" pitchFamily="34" charset="0"/>
              <a:cs typeface="Arial" panose="020B0604020202020204" pitchFamily="34" charset="0"/>
            </a:endParaRPr>
          </a:p>
        </p:txBody>
      </p:sp>
      <p:sp>
        <p:nvSpPr>
          <p:cNvPr id="37" name="テキスト ボックス 36"/>
          <p:cNvSpPr txBox="1"/>
          <p:nvPr/>
        </p:nvSpPr>
        <p:spPr>
          <a:xfrm rot="16200000">
            <a:off x="3967120" y="3996882"/>
            <a:ext cx="2492870" cy="276999"/>
          </a:xfrm>
          <a:prstGeom prst="rect">
            <a:avLst/>
          </a:prstGeom>
          <a:noFill/>
        </p:spPr>
        <p:txBody>
          <a:bodyPr wrap="square" rtlCol="0">
            <a:spAutoFit/>
          </a:bodyPr>
          <a:lstStyle/>
          <a:p>
            <a:pPr algn="ctr"/>
            <a:r>
              <a:rPr kumimoji="1" lang="en-US" altLang="ja-JP" sz="1200" dirty="0" smtClean="0">
                <a:latin typeface="Arial" panose="020B0604020202020204" pitchFamily="34" charset="0"/>
                <a:cs typeface="Arial" panose="020B0604020202020204" pitchFamily="34" charset="0"/>
              </a:rPr>
              <a:t>Mass density [g/cm</a:t>
            </a:r>
            <a:r>
              <a:rPr kumimoji="1" lang="en-US" altLang="ja-JP" sz="1200" baseline="30000" dirty="0" smtClean="0">
                <a:latin typeface="Arial" panose="020B0604020202020204" pitchFamily="34" charset="0"/>
                <a:cs typeface="Arial" panose="020B0604020202020204" pitchFamily="34" charset="0"/>
              </a:rPr>
              <a:t>3</a:t>
            </a:r>
            <a:r>
              <a:rPr kumimoji="1" lang="en-US" altLang="ja-JP" sz="1200" dirty="0" smtClean="0">
                <a:latin typeface="Arial" panose="020B0604020202020204" pitchFamily="34" charset="0"/>
                <a:cs typeface="Arial" panose="020B0604020202020204" pitchFamily="34" charset="0"/>
              </a:rPr>
              <a:t>]</a:t>
            </a:r>
            <a:endParaRPr kumimoji="1" lang="ja-JP" altLang="en-US" sz="1200" dirty="0">
              <a:latin typeface="Arial" panose="020B0604020202020204" pitchFamily="34" charset="0"/>
              <a:cs typeface="Arial" panose="020B0604020202020204" pitchFamily="34" charset="0"/>
            </a:endParaRPr>
          </a:p>
        </p:txBody>
      </p:sp>
      <p:sp>
        <p:nvSpPr>
          <p:cNvPr id="38" name="テキスト ボックス 37"/>
          <p:cNvSpPr txBox="1"/>
          <p:nvPr/>
        </p:nvSpPr>
        <p:spPr>
          <a:xfrm>
            <a:off x="5733939" y="5444985"/>
            <a:ext cx="2741346" cy="307777"/>
          </a:xfrm>
          <a:prstGeom prst="rect">
            <a:avLst/>
          </a:prstGeom>
          <a:noFill/>
        </p:spPr>
        <p:txBody>
          <a:bodyPr wrap="square" rtlCol="0">
            <a:spAutoFit/>
          </a:bodyPr>
          <a:lstStyle/>
          <a:p>
            <a:pPr algn="ct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(d) With FEC (Sample</a:t>
            </a:r>
            <a:r>
              <a:rPr kumimoji="1" lang="ja-JP" altLang="en-US" sz="1400" dirty="0" smtClean="0">
                <a:latin typeface="Arial" panose="020B0604020202020204" pitchFamily="34" charset="0"/>
                <a:ea typeface="メイリオ" panose="020B0604030504040204" pitchFamily="50" charset="-128"/>
                <a:cs typeface="Arial" panose="020B0604020202020204" pitchFamily="34" charset="0"/>
              </a:rPr>
              <a:t> </a:t>
            </a:r>
            <a:r>
              <a:rPr lang="en-US" altLang="ja-JP" sz="1400" dirty="0">
                <a:latin typeface="Arial" panose="020B0604020202020204" pitchFamily="34" charset="0"/>
                <a:ea typeface="メイリオ" panose="020B0604030504040204" pitchFamily="50" charset="-128"/>
                <a:cs typeface="Arial" panose="020B0604020202020204" pitchFamily="34" charset="0"/>
              </a:rPr>
              <a:t>2</a:t>
            </a: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a:t>
            </a:r>
            <a:endParaRPr kumimoji="1"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sp>
        <p:nvSpPr>
          <p:cNvPr id="39" name="正方形/長方形 38"/>
          <p:cNvSpPr/>
          <p:nvPr/>
        </p:nvSpPr>
        <p:spPr>
          <a:xfrm>
            <a:off x="398167" y="5929971"/>
            <a:ext cx="8360072" cy="646331"/>
          </a:xfrm>
          <a:prstGeom prst="rect">
            <a:avLst/>
          </a:prstGeom>
        </p:spPr>
        <p:txBody>
          <a:bodyPr wrap="square">
            <a:spAutoFit/>
          </a:bodyPr>
          <a:lstStyle/>
          <a:p>
            <a:pPr marL="285750" indent="-285750" algn="just">
              <a:buFont typeface="Arial" panose="020B0604020202020204" pitchFamily="34" charset="0"/>
              <a:buChar char="•"/>
            </a:pPr>
            <a:r>
              <a:rPr lang="en-US" altLang="ja-JP" dirty="0" smtClean="0">
                <a:latin typeface="Arial" panose="020B0604020202020204" pitchFamily="34" charset="0"/>
                <a:ea typeface="メイリオ" panose="020B0604030504040204" pitchFamily="50" charset="-128"/>
                <a:cs typeface="Arial" panose="020B0604020202020204" pitchFamily="34" charset="0"/>
              </a:rPr>
              <a:t>Since the SEI film components were spatially inhomogeneous, the free energy changes became stepwise inside the SEI film.</a:t>
            </a:r>
            <a:endParaRPr lang="en-US" altLang="ja-JP" dirty="0">
              <a:latin typeface="Arial" panose="020B0604020202020204" pitchFamily="34" charset="0"/>
              <a:ea typeface="メイリオ" panose="020B0604030504040204" pitchFamily="50" charset="-128"/>
              <a:cs typeface="Arial" panose="020B0604020202020204" pitchFamily="34" charset="0"/>
            </a:endParaRPr>
          </a:p>
        </p:txBody>
      </p:sp>
      <p:grpSp>
        <p:nvGrpSpPr>
          <p:cNvPr id="8" name="グループ化 7"/>
          <p:cNvGrpSpPr/>
          <p:nvPr/>
        </p:nvGrpSpPr>
        <p:grpSpPr>
          <a:xfrm>
            <a:off x="251520" y="190754"/>
            <a:ext cx="8640960" cy="648072"/>
            <a:chOff x="251520" y="188640"/>
            <a:chExt cx="8640960" cy="648072"/>
          </a:xfrm>
          <a:solidFill>
            <a:srgbClr val="0070C0"/>
          </a:solidFill>
        </p:grpSpPr>
        <p:sp>
          <p:nvSpPr>
            <p:cNvPr id="9" name="正方形/長方形 8"/>
            <p:cNvSpPr/>
            <p:nvPr/>
          </p:nvSpPr>
          <p:spPr>
            <a:xfrm>
              <a:off x="251520" y="188640"/>
              <a:ext cx="127687" cy="648072"/>
            </a:xfrm>
            <a:prstGeom prst="rect">
              <a:avLst/>
            </a:prstGeom>
            <a:grp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メイリオ"/>
                <a:cs typeface="+mn-cs"/>
              </a:endParaRPr>
            </a:p>
          </p:txBody>
        </p:sp>
        <p:cxnSp>
          <p:nvCxnSpPr>
            <p:cNvPr id="10" name="直線コネクタ 9"/>
            <p:cNvCxnSpPr/>
            <p:nvPr/>
          </p:nvCxnSpPr>
          <p:spPr>
            <a:xfrm>
              <a:off x="359532" y="836712"/>
              <a:ext cx="8532948" cy="0"/>
            </a:xfrm>
            <a:prstGeom prst="line">
              <a:avLst/>
            </a:prstGeom>
            <a:grpFill/>
            <a:ln w="12700" cap="flat" cmpd="sng" algn="ctr">
              <a:solidFill>
                <a:srgbClr val="0070C0"/>
              </a:solidFill>
              <a:prstDash val="solid"/>
            </a:ln>
            <a:effectLst/>
          </p:spPr>
        </p:cxnSp>
      </p:grpSp>
    </p:spTree>
    <p:extLst>
      <p:ext uri="{BB962C8B-B14F-4D97-AF65-F5344CB8AC3E}">
        <p14:creationId xmlns:p14="http://schemas.microsoft.com/office/powerpoint/2010/main" val="3064312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1520" y="136688"/>
            <a:ext cx="8640960" cy="648072"/>
            <a:chOff x="251520" y="188640"/>
            <a:chExt cx="8640960" cy="648072"/>
          </a:xfrm>
          <a:solidFill>
            <a:srgbClr val="0070C0"/>
          </a:solidFill>
        </p:grpSpPr>
        <p:sp>
          <p:nvSpPr>
            <p:cNvPr id="5" name="正方形/長方形 4"/>
            <p:cNvSpPr/>
            <p:nvPr/>
          </p:nvSpPr>
          <p:spPr>
            <a:xfrm>
              <a:off x="251520" y="188640"/>
              <a:ext cx="127687" cy="648072"/>
            </a:xfrm>
            <a:prstGeom prst="rect">
              <a:avLst/>
            </a:prstGeom>
            <a:grp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メイリオ"/>
                <a:cs typeface="+mn-cs"/>
              </a:endParaRPr>
            </a:p>
          </p:txBody>
        </p:sp>
        <p:cxnSp>
          <p:nvCxnSpPr>
            <p:cNvPr id="6" name="直線コネクタ 5"/>
            <p:cNvCxnSpPr/>
            <p:nvPr/>
          </p:nvCxnSpPr>
          <p:spPr>
            <a:xfrm>
              <a:off x="359532" y="836712"/>
              <a:ext cx="8532948" cy="0"/>
            </a:xfrm>
            <a:prstGeom prst="line">
              <a:avLst/>
            </a:prstGeom>
            <a:grpFill/>
            <a:ln w="12700" cap="flat" cmpd="sng" algn="ctr">
              <a:solidFill>
                <a:srgbClr val="0070C0"/>
              </a:solidFill>
              <a:prstDash val="solid"/>
            </a:ln>
            <a:effectLst/>
          </p:spPr>
        </p:cxnSp>
      </p:grpSp>
      <p:sp>
        <p:nvSpPr>
          <p:cNvPr id="7" name="Text Box 4"/>
          <p:cNvSpPr txBox="1">
            <a:spLocks noChangeArrowheads="1"/>
          </p:cNvSpPr>
          <p:nvPr/>
        </p:nvSpPr>
        <p:spPr bwMode="auto">
          <a:xfrm>
            <a:off x="401538" y="261139"/>
            <a:ext cx="85710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z="2800" b="1" dirty="0" smtClean="0">
                <a:effectLst>
                  <a:outerShdw blurRad="38100" dist="38100" dir="2700000" algn="tl">
                    <a:srgbClr val="000000">
                      <a:alpha val="43137"/>
                    </a:srgbClr>
                  </a:outerShdw>
                </a:effectLst>
                <a:ea typeface="メイリオ" panose="020B0604030504040204" pitchFamily="50" charset="-128"/>
                <a:cs typeface="Arial" panose="020B0604020202020204" pitchFamily="34" charset="0"/>
              </a:rPr>
              <a:t>Contribution of electric field</a:t>
            </a:r>
            <a:r>
              <a:rPr kumimoji="0" lang="ja-JP" altLang="en-US" sz="2800" b="1" dirty="0">
                <a:effectLst>
                  <a:outerShdw blurRad="38100" dist="38100" dir="2700000" algn="tl">
                    <a:srgbClr val="000000">
                      <a:alpha val="43137"/>
                    </a:srgbClr>
                  </a:outerShdw>
                </a:effectLst>
                <a:ea typeface="メイリオ" panose="020B0604030504040204" pitchFamily="50" charset="-128"/>
                <a:cs typeface="Arial" panose="020B0604020202020204" pitchFamily="34" charset="0"/>
              </a:rPr>
              <a:t> </a:t>
            </a:r>
            <a:r>
              <a:rPr kumimoji="0" lang="en-US" altLang="ja-JP" sz="2800" b="1" dirty="0" smtClean="0">
                <a:effectLst>
                  <a:outerShdw blurRad="38100" dist="38100" dir="2700000" algn="tl">
                    <a:srgbClr val="000000">
                      <a:alpha val="43137"/>
                    </a:srgbClr>
                  </a:outerShdw>
                </a:effectLst>
                <a:ea typeface="メイリオ" panose="020B0604030504040204" pitchFamily="50" charset="-128"/>
                <a:cs typeface="Arial" panose="020B0604020202020204" pitchFamily="34" charset="0"/>
              </a:rPr>
              <a:t>(FEC-free system)</a:t>
            </a:r>
          </a:p>
        </p:txBody>
      </p:sp>
      <p:sp>
        <p:nvSpPr>
          <p:cNvPr id="8" name="スライド番号プレースホルダー 2"/>
          <p:cNvSpPr>
            <a:spLocks noGrp="1"/>
          </p:cNvSpPr>
          <p:nvPr>
            <p:ph type="sldNum" sz="quarter" idx="12"/>
          </p:nvPr>
        </p:nvSpPr>
        <p:spPr>
          <a:xfrm>
            <a:off x="7010400" y="6495098"/>
            <a:ext cx="2133600" cy="358828"/>
          </a:xfrm>
        </p:spPr>
        <p:txBody>
          <a:bodyPr/>
          <a:lstStyle/>
          <a:p>
            <a:pPr>
              <a:defRPr/>
            </a:pPr>
            <a:r>
              <a:rPr lang="en-US" altLang="ja-JP" sz="1400" dirty="0" smtClean="0">
                <a:solidFill>
                  <a:srgbClr val="000000"/>
                </a:solidFill>
                <a:latin typeface="Arial" panose="020B0604020202020204" pitchFamily="34" charset="0"/>
                <a:cs typeface="Arial" panose="020B0604020202020204" pitchFamily="34" charset="0"/>
              </a:rPr>
              <a:t>11</a:t>
            </a:r>
            <a:endParaRPr lang="en-US" altLang="ja-JP" sz="1400" dirty="0">
              <a:solidFill>
                <a:srgbClr val="000000"/>
              </a:solidFill>
              <a:latin typeface="Arial" panose="020B0604020202020204" pitchFamily="34" charset="0"/>
              <a:cs typeface="Arial" panose="020B0604020202020204" pitchFamily="34" charset="0"/>
            </a:endParaRPr>
          </a:p>
        </p:txBody>
      </p:sp>
      <p:sp>
        <p:nvSpPr>
          <p:cNvPr id="12" name="テキスト ボックス 11"/>
          <p:cNvSpPr txBox="1"/>
          <p:nvPr/>
        </p:nvSpPr>
        <p:spPr>
          <a:xfrm>
            <a:off x="416518" y="976181"/>
            <a:ext cx="8294346" cy="646331"/>
          </a:xfrm>
          <a:prstGeom prst="rect">
            <a:avLst/>
          </a:prstGeom>
          <a:noFill/>
        </p:spPr>
        <p:txBody>
          <a:bodyPr wrap="square" rtlCol="0">
            <a:spAutoFit/>
          </a:bodyPr>
          <a:lstStyle/>
          <a:p>
            <a:pPr algn="just"/>
            <a:r>
              <a:rPr lang="en-US" altLang="ja-JP" dirty="0" smtClean="0">
                <a:latin typeface="Arial" panose="020B0604020202020204" pitchFamily="34" charset="0"/>
                <a:ea typeface="メイリオ" panose="020B0604030504040204" pitchFamily="50" charset="-128"/>
                <a:cs typeface="Arial" panose="020B0604020202020204" pitchFamily="34" charset="0"/>
              </a:rPr>
              <a:t>The free energies were divided into the contribution of electric field (i.e., electrostatic interaction between anode and Na</a:t>
            </a:r>
            <a:r>
              <a:rPr lang="en-US" altLang="ja-JP" baseline="30000" dirty="0" smtClean="0">
                <a:latin typeface="Arial" panose="020B0604020202020204" pitchFamily="34" charset="0"/>
                <a:ea typeface="メイリオ" panose="020B0604030504040204" pitchFamily="50" charset="-128"/>
                <a:cs typeface="Arial" panose="020B0604020202020204" pitchFamily="34" charset="0"/>
              </a:rPr>
              <a:t>+</a:t>
            </a:r>
            <a:r>
              <a:rPr lang="en-US" altLang="ja-JP" dirty="0" smtClean="0">
                <a:latin typeface="Arial" panose="020B0604020202020204" pitchFamily="34" charset="0"/>
                <a:ea typeface="メイリオ" panose="020B0604030504040204" pitchFamily="50" charset="-128"/>
                <a:cs typeface="Arial" panose="020B0604020202020204" pitchFamily="34" charset="0"/>
              </a:rPr>
              <a:t>) and other one. </a:t>
            </a:r>
          </a:p>
        </p:txBody>
      </p:sp>
      <p:graphicFrame>
        <p:nvGraphicFramePr>
          <p:cNvPr id="20" name="グラフ 19"/>
          <p:cNvGraphicFramePr>
            <a:graphicFrameLocks noGrp="1"/>
          </p:cNvGraphicFramePr>
          <p:nvPr>
            <p:extLst>
              <p:ext uri="{D42A27DB-BD31-4B8C-83A1-F6EECF244321}">
                <p14:modId xmlns:p14="http://schemas.microsoft.com/office/powerpoint/2010/main" val="2285199976"/>
              </p:ext>
            </p:extLst>
          </p:nvPr>
        </p:nvGraphicFramePr>
        <p:xfrm>
          <a:off x="5048108" y="1591491"/>
          <a:ext cx="3776729" cy="28546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グラフ 20"/>
          <p:cNvGraphicFramePr>
            <a:graphicFrameLocks noGrp="1"/>
          </p:cNvGraphicFramePr>
          <p:nvPr>
            <p:extLst>
              <p:ext uri="{D42A27DB-BD31-4B8C-83A1-F6EECF244321}">
                <p14:modId xmlns:p14="http://schemas.microsoft.com/office/powerpoint/2010/main" val="920170638"/>
              </p:ext>
            </p:extLst>
          </p:nvPr>
        </p:nvGraphicFramePr>
        <p:xfrm>
          <a:off x="909902" y="1553004"/>
          <a:ext cx="3990125" cy="2927377"/>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1"/>
          <p:cNvSpPr txBox="1"/>
          <p:nvPr/>
        </p:nvSpPr>
        <p:spPr>
          <a:xfrm>
            <a:off x="5820290" y="1827826"/>
            <a:ext cx="2307431" cy="261610"/>
          </a:xfrm>
          <a:prstGeom prst="rect">
            <a:avLst/>
          </a:prstGeom>
          <a:noFill/>
        </p:spPr>
        <p:txBody>
          <a:bodyPr wrap="square" rtlCol="0">
            <a:spAutoFit/>
          </a:bodyPr>
          <a:lstStyle/>
          <a:p>
            <a:r>
              <a:rPr kumimoji="1" lang="en-US" altLang="ja-JP" sz="1100" dirty="0" smtClean="0">
                <a:latin typeface="Arial" panose="020B0604020202020204" pitchFamily="34" charset="0"/>
                <a:cs typeface="Arial" panose="020B0604020202020204" pitchFamily="34" charset="0"/>
              </a:rPr>
              <a:t>Total free energy</a:t>
            </a:r>
            <a:endParaRPr kumimoji="1" lang="ja-JP" altLang="en-US" sz="1100" dirty="0">
              <a:latin typeface="Arial" panose="020B0604020202020204" pitchFamily="34" charset="0"/>
              <a:cs typeface="Arial" panose="020B0604020202020204" pitchFamily="34" charset="0"/>
            </a:endParaRPr>
          </a:p>
        </p:txBody>
      </p:sp>
      <p:sp>
        <p:nvSpPr>
          <p:cNvPr id="23" name="テキスト ボックス 22"/>
          <p:cNvSpPr txBox="1"/>
          <p:nvPr/>
        </p:nvSpPr>
        <p:spPr>
          <a:xfrm>
            <a:off x="5828916" y="2042725"/>
            <a:ext cx="2307431" cy="261610"/>
          </a:xfrm>
          <a:prstGeom prst="rect">
            <a:avLst/>
          </a:prstGeom>
          <a:noFill/>
        </p:spPr>
        <p:txBody>
          <a:bodyPr wrap="square" rtlCol="0">
            <a:spAutoFit/>
          </a:bodyPr>
          <a:lstStyle/>
          <a:p>
            <a:r>
              <a:rPr kumimoji="1" lang="en-US" altLang="ja-JP" sz="1100" dirty="0" smtClean="0">
                <a:latin typeface="Arial" panose="020B0604020202020204" pitchFamily="34" charset="0"/>
                <a:cs typeface="Arial" panose="020B0604020202020204" pitchFamily="34" charset="0"/>
              </a:rPr>
              <a:t>Electric field</a:t>
            </a:r>
            <a:endParaRPr kumimoji="1" lang="ja-JP" altLang="en-US" sz="1100" dirty="0">
              <a:latin typeface="Arial" panose="020B0604020202020204" pitchFamily="34" charset="0"/>
              <a:cs typeface="Arial" panose="020B0604020202020204" pitchFamily="34" charset="0"/>
            </a:endParaRPr>
          </a:p>
        </p:txBody>
      </p:sp>
      <p:sp>
        <p:nvSpPr>
          <p:cNvPr id="24" name="テキスト ボックス 23"/>
          <p:cNvSpPr txBox="1"/>
          <p:nvPr/>
        </p:nvSpPr>
        <p:spPr>
          <a:xfrm>
            <a:off x="5830824" y="2274790"/>
            <a:ext cx="2307431" cy="261610"/>
          </a:xfrm>
          <a:prstGeom prst="rect">
            <a:avLst/>
          </a:prstGeom>
          <a:noFill/>
        </p:spPr>
        <p:txBody>
          <a:bodyPr wrap="square" rtlCol="0">
            <a:spAutoFit/>
          </a:bodyPr>
          <a:lstStyle/>
          <a:p>
            <a:r>
              <a:rPr kumimoji="1" lang="en-US" altLang="ja-JP" sz="1100" dirty="0" smtClean="0">
                <a:latin typeface="Arial" panose="020B0604020202020204" pitchFamily="34" charset="0"/>
                <a:cs typeface="Arial" panose="020B0604020202020204" pitchFamily="34" charset="0"/>
              </a:rPr>
              <a:t>Other</a:t>
            </a:r>
            <a:endParaRPr kumimoji="1" lang="ja-JP" altLang="en-US" sz="1100" dirty="0">
              <a:latin typeface="Arial" panose="020B0604020202020204" pitchFamily="34" charset="0"/>
              <a:cs typeface="Arial" panose="020B0604020202020204" pitchFamily="34" charset="0"/>
            </a:endParaRPr>
          </a:p>
        </p:txBody>
      </p:sp>
      <p:sp>
        <p:nvSpPr>
          <p:cNvPr id="25" name="テキスト ボックス 24"/>
          <p:cNvSpPr txBox="1"/>
          <p:nvPr/>
        </p:nvSpPr>
        <p:spPr>
          <a:xfrm>
            <a:off x="1626877" y="1797307"/>
            <a:ext cx="2307431" cy="261610"/>
          </a:xfrm>
          <a:prstGeom prst="rect">
            <a:avLst/>
          </a:prstGeom>
          <a:noFill/>
        </p:spPr>
        <p:txBody>
          <a:bodyPr wrap="square" rtlCol="0">
            <a:spAutoFit/>
          </a:bodyPr>
          <a:lstStyle/>
          <a:p>
            <a:r>
              <a:rPr lang="en-US" altLang="ja-JP" sz="1100" dirty="0" smtClean="0">
                <a:latin typeface="Arial" panose="020B0604020202020204" pitchFamily="34" charset="0"/>
                <a:cs typeface="Arial" panose="020B0604020202020204" pitchFamily="34" charset="0"/>
              </a:rPr>
              <a:t>Total free energy</a:t>
            </a:r>
            <a:endParaRPr kumimoji="1" lang="ja-JP" altLang="en-US" sz="1100" dirty="0">
              <a:latin typeface="Arial" panose="020B0604020202020204" pitchFamily="34" charset="0"/>
              <a:cs typeface="Arial" panose="020B0604020202020204" pitchFamily="34" charset="0"/>
            </a:endParaRPr>
          </a:p>
        </p:txBody>
      </p:sp>
      <p:sp>
        <p:nvSpPr>
          <p:cNvPr id="26" name="テキスト ボックス 25"/>
          <p:cNvSpPr txBox="1"/>
          <p:nvPr/>
        </p:nvSpPr>
        <p:spPr>
          <a:xfrm>
            <a:off x="1642221" y="2003448"/>
            <a:ext cx="2307431" cy="261610"/>
          </a:xfrm>
          <a:prstGeom prst="rect">
            <a:avLst/>
          </a:prstGeom>
          <a:noFill/>
        </p:spPr>
        <p:txBody>
          <a:bodyPr wrap="square" rtlCol="0">
            <a:spAutoFit/>
          </a:bodyPr>
          <a:lstStyle/>
          <a:p>
            <a:r>
              <a:rPr kumimoji="1" lang="en-US" altLang="ja-JP" sz="1100" dirty="0" smtClean="0">
                <a:latin typeface="Arial" panose="020B0604020202020204" pitchFamily="34" charset="0"/>
                <a:cs typeface="Arial" panose="020B0604020202020204" pitchFamily="34" charset="0"/>
              </a:rPr>
              <a:t>Electric field</a:t>
            </a:r>
            <a:endParaRPr kumimoji="1" lang="ja-JP" altLang="en-US" sz="1100" dirty="0">
              <a:latin typeface="Arial" panose="020B0604020202020204" pitchFamily="34" charset="0"/>
              <a:cs typeface="Arial" panose="020B0604020202020204" pitchFamily="34" charset="0"/>
            </a:endParaRPr>
          </a:p>
        </p:txBody>
      </p:sp>
      <p:sp>
        <p:nvSpPr>
          <p:cNvPr id="27" name="テキスト ボックス 26"/>
          <p:cNvSpPr txBox="1"/>
          <p:nvPr/>
        </p:nvSpPr>
        <p:spPr>
          <a:xfrm>
            <a:off x="1641204" y="2228227"/>
            <a:ext cx="2307431" cy="261610"/>
          </a:xfrm>
          <a:prstGeom prst="rect">
            <a:avLst/>
          </a:prstGeom>
          <a:noFill/>
        </p:spPr>
        <p:txBody>
          <a:bodyPr wrap="square" rtlCol="0">
            <a:spAutoFit/>
          </a:bodyPr>
          <a:lstStyle/>
          <a:p>
            <a:r>
              <a:rPr kumimoji="1" lang="en-US" altLang="ja-JP" sz="1100" dirty="0" smtClean="0">
                <a:latin typeface="Arial" panose="020B0604020202020204" pitchFamily="34" charset="0"/>
                <a:cs typeface="Arial" panose="020B0604020202020204" pitchFamily="34" charset="0"/>
              </a:rPr>
              <a:t>Other</a:t>
            </a:r>
            <a:endParaRPr kumimoji="1" lang="ja-JP" altLang="en-US" sz="1100" dirty="0">
              <a:latin typeface="Arial" panose="020B0604020202020204" pitchFamily="34" charset="0"/>
              <a:cs typeface="Arial" panose="020B0604020202020204" pitchFamily="34" charset="0"/>
            </a:endParaRPr>
          </a:p>
        </p:txBody>
      </p:sp>
      <p:sp>
        <p:nvSpPr>
          <p:cNvPr id="28" name="テキスト ボックス 27"/>
          <p:cNvSpPr txBox="1"/>
          <p:nvPr/>
        </p:nvSpPr>
        <p:spPr>
          <a:xfrm>
            <a:off x="1075684" y="4333024"/>
            <a:ext cx="3336132" cy="307777"/>
          </a:xfrm>
          <a:prstGeom prst="rect">
            <a:avLst/>
          </a:prstGeom>
          <a:noFill/>
        </p:spPr>
        <p:txBody>
          <a:bodyPr wrap="square" rtlCol="0">
            <a:spAutoFit/>
          </a:bodyPr>
          <a:lstStyle/>
          <a:p>
            <a:pPr algn="ctr"/>
            <a:r>
              <a:rPr lang="en-US" altLang="ja-JP" sz="1400" i="1" dirty="0" smtClean="0">
                <a:latin typeface="Arial" panose="020B0604020202020204" pitchFamily="34" charset="0"/>
                <a:cs typeface="Arial" panose="020B0604020202020204" pitchFamily="34" charset="0"/>
              </a:rPr>
              <a:t>z</a:t>
            </a:r>
            <a:r>
              <a:rPr lang="ja-JP" altLang="en-US" sz="1400" i="1" dirty="0" smtClean="0">
                <a:latin typeface="Arial" panose="020B0604020202020204" pitchFamily="34" charset="0"/>
                <a:cs typeface="Arial" panose="020B0604020202020204" pitchFamily="34" charset="0"/>
              </a:rPr>
              <a:t> </a:t>
            </a:r>
            <a:r>
              <a:rPr kumimoji="1" lang="en-US" altLang="ja-JP" sz="1400" dirty="0" smtClean="0">
                <a:latin typeface="Arial" panose="020B0604020202020204" pitchFamily="34" charset="0"/>
                <a:cs typeface="Arial" panose="020B0604020202020204" pitchFamily="34" charset="0"/>
              </a:rPr>
              <a:t>[Å]</a:t>
            </a:r>
            <a:endParaRPr kumimoji="1" lang="ja-JP" altLang="en-US" sz="1400" dirty="0">
              <a:latin typeface="Arial" panose="020B0604020202020204" pitchFamily="34" charset="0"/>
              <a:cs typeface="Arial" panose="020B0604020202020204" pitchFamily="34" charset="0"/>
            </a:endParaRPr>
          </a:p>
        </p:txBody>
      </p:sp>
      <p:sp>
        <p:nvSpPr>
          <p:cNvPr id="29" name="テキスト ボックス 28"/>
          <p:cNvSpPr txBox="1"/>
          <p:nvPr/>
        </p:nvSpPr>
        <p:spPr>
          <a:xfrm>
            <a:off x="5368212" y="4295745"/>
            <a:ext cx="3336132" cy="307777"/>
          </a:xfrm>
          <a:prstGeom prst="rect">
            <a:avLst/>
          </a:prstGeom>
          <a:noFill/>
        </p:spPr>
        <p:txBody>
          <a:bodyPr wrap="square" rtlCol="0">
            <a:spAutoFit/>
          </a:bodyPr>
          <a:lstStyle/>
          <a:p>
            <a:pPr algn="ctr"/>
            <a:r>
              <a:rPr lang="en-US" altLang="ja-JP" sz="1400" i="1" dirty="0" smtClean="0">
                <a:latin typeface="Arial" panose="020B0604020202020204" pitchFamily="34" charset="0"/>
                <a:cs typeface="Arial" panose="020B0604020202020204" pitchFamily="34" charset="0"/>
              </a:rPr>
              <a:t>z</a:t>
            </a:r>
            <a:r>
              <a:rPr lang="ja-JP" altLang="en-US" sz="1400" i="1" dirty="0" smtClean="0">
                <a:latin typeface="Arial" panose="020B0604020202020204" pitchFamily="34" charset="0"/>
                <a:cs typeface="Arial" panose="020B0604020202020204" pitchFamily="34" charset="0"/>
              </a:rPr>
              <a:t> </a:t>
            </a:r>
            <a:r>
              <a:rPr kumimoji="1" lang="en-US" altLang="ja-JP" sz="1400" dirty="0" smtClean="0">
                <a:latin typeface="Arial" panose="020B0604020202020204" pitchFamily="34" charset="0"/>
                <a:cs typeface="Arial" panose="020B0604020202020204" pitchFamily="34" charset="0"/>
              </a:rPr>
              <a:t>[Å]</a:t>
            </a:r>
            <a:endParaRPr kumimoji="1" lang="ja-JP" altLang="en-US" sz="1400" dirty="0">
              <a:latin typeface="Arial" panose="020B0604020202020204" pitchFamily="34" charset="0"/>
              <a:cs typeface="Arial" panose="020B0604020202020204" pitchFamily="34" charset="0"/>
            </a:endParaRPr>
          </a:p>
        </p:txBody>
      </p:sp>
      <p:sp>
        <p:nvSpPr>
          <p:cNvPr id="33" name="テキスト ボックス 32"/>
          <p:cNvSpPr txBox="1"/>
          <p:nvPr/>
        </p:nvSpPr>
        <p:spPr>
          <a:xfrm>
            <a:off x="1318472" y="4648680"/>
            <a:ext cx="2850556" cy="307777"/>
          </a:xfrm>
          <a:prstGeom prst="rect">
            <a:avLst/>
          </a:prstGeom>
          <a:noFill/>
        </p:spPr>
        <p:txBody>
          <a:bodyPr wrap="square" rtlCol="0">
            <a:spAutoFit/>
          </a:bodyPr>
          <a:lstStyle/>
          <a:p>
            <a:pPr algn="ct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(a) </a:t>
            </a:r>
            <a:r>
              <a:rPr lang="en-US" altLang="ja-JP" sz="1400" dirty="0" smtClean="0">
                <a:latin typeface="Arial" panose="020B0604020202020204" pitchFamily="34" charset="0"/>
                <a:ea typeface="メイリオ" panose="020B0604030504040204" pitchFamily="50" charset="-128"/>
                <a:cs typeface="Arial" panose="020B0604020202020204" pitchFamily="34" charset="0"/>
              </a:rPr>
              <a:t>Without additive </a:t>
            </a: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a:t>
            </a:r>
            <a:r>
              <a:rPr lang="en-US" altLang="ja-JP" sz="1400" dirty="0" smtClean="0">
                <a:latin typeface="Arial" panose="020B0604020202020204" pitchFamily="34" charset="0"/>
                <a:ea typeface="メイリオ" panose="020B0604030504040204" pitchFamily="50" charset="-128"/>
                <a:cs typeface="Arial" panose="020B0604020202020204" pitchFamily="34" charset="0"/>
              </a:rPr>
              <a:t>Sample</a:t>
            </a:r>
            <a:r>
              <a:rPr kumimoji="1" lang="ja-JP" altLang="en-US" sz="1400" dirty="0" smtClean="0">
                <a:latin typeface="Arial" panose="020B0604020202020204" pitchFamily="34" charset="0"/>
                <a:ea typeface="メイリオ"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1)</a:t>
            </a:r>
            <a:endParaRPr kumimoji="1"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sp>
        <p:nvSpPr>
          <p:cNvPr id="34" name="テキスト ボックス 33"/>
          <p:cNvSpPr txBox="1"/>
          <p:nvPr/>
        </p:nvSpPr>
        <p:spPr>
          <a:xfrm>
            <a:off x="5707510" y="4613645"/>
            <a:ext cx="2657536" cy="307777"/>
          </a:xfrm>
          <a:prstGeom prst="rect">
            <a:avLst/>
          </a:prstGeom>
          <a:noFill/>
        </p:spPr>
        <p:txBody>
          <a:bodyPr wrap="square" rtlCol="0">
            <a:spAutoFit/>
          </a:bodyPr>
          <a:lstStyle/>
          <a:p>
            <a:pPr algn="ct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(b) Without additive (</a:t>
            </a:r>
            <a:r>
              <a:rPr lang="en-US" altLang="ja-JP" sz="1400" dirty="0" smtClean="0">
                <a:latin typeface="Arial" panose="020B0604020202020204" pitchFamily="34" charset="0"/>
                <a:ea typeface="メイリオ" panose="020B0604030504040204" pitchFamily="50" charset="-128"/>
                <a:cs typeface="Arial" panose="020B0604020202020204" pitchFamily="34" charset="0"/>
              </a:rPr>
              <a:t>Sample</a:t>
            </a:r>
            <a:r>
              <a:rPr kumimoji="1" lang="ja-JP" altLang="en-US" sz="1400" dirty="0" smtClean="0">
                <a:latin typeface="Arial" panose="020B0604020202020204" pitchFamily="34" charset="0"/>
                <a:ea typeface="メイリオ" panose="020B0604030504040204" pitchFamily="50" charset="-128"/>
                <a:cs typeface="Arial" panose="020B0604020202020204" pitchFamily="34" charset="0"/>
              </a:rPr>
              <a:t> </a:t>
            </a:r>
            <a:r>
              <a:rPr kumimoji="1" lang="en-US" altLang="ja-JP" sz="1400" dirty="0" smtClean="0">
                <a:latin typeface="Arial" panose="020B0604020202020204" pitchFamily="34" charset="0"/>
                <a:ea typeface="メイリオ" panose="020B0604030504040204" pitchFamily="50" charset="-128"/>
                <a:cs typeface="Arial" panose="020B0604020202020204" pitchFamily="34" charset="0"/>
              </a:rPr>
              <a:t>2)</a:t>
            </a:r>
            <a:endParaRPr kumimoji="1"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sp>
        <p:nvSpPr>
          <p:cNvPr id="39" name="テキスト ボックス 38"/>
          <p:cNvSpPr txBox="1"/>
          <p:nvPr/>
        </p:nvSpPr>
        <p:spPr>
          <a:xfrm rot="16200000">
            <a:off x="-540126" y="2849041"/>
            <a:ext cx="2492870" cy="307777"/>
          </a:xfrm>
          <a:prstGeom prst="rect">
            <a:avLst/>
          </a:prstGeom>
          <a:noFill/>
        </p:spPr>
        <p:txBody>
          <a:bodyPr wrap="square" rtlCol="0">
            <a:spAutoFit/>
          </a:bodyPr>
          <a:lstStyle/>
          <a:p>
            <a:pPr algn="ctr"/>
            <a:r>
              <a:rPr kumimoji="1" lang="en-US" altLang="ja-JP" sz="1400" dirty="0" smtClean="0">
                <a:latin typeface="Arial" panose="020B0604020202020204" pitchFamily="34" charset="0"/>
                <a:cs typeface="Arial" panose="020B0604020202020204" pitchFamily="34" charset="0"/>
              </a:rPr>
              <a:t>Free energy [kcal/</a:t>
            </a:r>
            <a:r>
              <a:rPr kumimoji="1" lang="en-US" altLang="ja-JP" sz="1400" dirty="0" err="1" smtClean="0">
                <a:latin typeface="Arial" panose="020B0604020202020204" pitchFamily="34" charset="0"/>
                <a:cs typeface="Arial" panose="020B0604020202020204" pitchFamily="34" charset="0"/>
              </a:rPr>
              <a:t>mol</a:t>
            </a:r>
            <a:r>
              <a:rPr kumimoji="1" lang="en-US" altLang="ja-JP" sz="1400" dirty="0" smtClean="0">
                <a:latin typeface="Arial" panose="020B0604020202020204" pitchFamily="34" charset="0"/>
                <a:cs typeface="Arial" panose="020B0604020202020204" pitchFamily="34" charset="0"/>
              </a:rPr>
              <a:t>]</a:t>
            </a:r>
            <a:endParaRPr kumimoji="1" lang="ja-JP" altLang="en-US" sz="1400" dirty="0">
              <a:latin typeface="Arial" panose="020B0604020202020204" pitchFamily="34" charset="0"/>
              <a:cs typeface="Arial" panose="020B0604020202020204" pitchFamily="34" charset="0"/>
            </a:endParaRPr>
          </a:p>
        </p:txBody>
      </p:sp>
      <p:sp>
        <p:nvSpPr>
          <p:cNvPr id="40" name="テキスト ボックス 39"/>
          <p:cNvSpPr txBox="1"/>
          <p:nvPr/>
        </p:nvSpPr>
        <p:spPr>
          <a:xfrm rot="16200000">
            <a:off x="3656742" y="2873935"/>
            <a:ext cx="2492870" cy="307777"/>
          </a:xfrm>
          <a:prstGeom prst="rect">
            <a:avLst/>
          </a:prstGeom>
          <a:noFill/>
        </p:spPr>
        <p:txBody>
          <a:bodyPr wrap="square" rtlCol="0">
            <a:spAutoFit/>
          </a:bodyPr>
          <a:lstStyle/>
          <a:p>
            <a:pPr algn="ctr"/>
            <a:r>
              <a:rPr kumimoji="1" lang="en-US" altLang="ja-JP" sz="1400" dirty="0" smtClean="0">
                <a:latin typeface="Arial" panose="020B0604020202020204" pitchFamily="34" charset="0"/>
                <a:cs typeface="Arial" panose="020B0604020202020204" pitchFamily="34" charset="0"/>
              </a:rPr>
              <a:t>Free energy [kcal/</a:t>
            </a:r>
            <a:r>
              <a:rPr kumimoji="1" lang="en-US" altLang="ja-JP" sz="1400" dirty="0" err="1" smtClean="0">
                <a:latin typeface="Arial" panose="020B0604020202020204" pitchFamily="34" charset="0"/>
                <a:cs typeface="Arial" panose="020B0604020202020204" pitchFamily="34" charset="0"/>
              </a:rPr>
              <a:t>mol</a:t>
            </a:r>
            <a:r>
              <a:rPr kumimoji="1" lang="en-US" altLang="ja-JP" sz="1400" dirty="0" smtClean="0">
                <a:latin typeface="Arial" panose="020B0604020202020204" pitchFamily="34" charset="0"/>
                <a:cs typeface="Arial" panose="020B0604020202020204" pitchFamily="34" charset="0"/>
              </a:rPr>
              <a:t>]</a:t>
            </a:r>
            <a:endParaRPr kumimoji="1" lang="ja-JP" altLang="en-US" sz="1400" dirty="0">
              <a:latin typeface="Arial" panose="020B0604020202020204" pitchFamily="34" charset="0"/>
              <a:cs typeface="Arial" panose="020B0604020202020204" pitchFamily="34" charset="0"/>
            </a:endParaRPr>
          </a:p>
        </p:txBody>
      </p:sp>
      <p:sp>
        <p:nvSpPr>
          <p:cNvPr id="37" name="正方形/長方形 36"/>
          <p:cNvSpPr/>
          <p:nvPr/>
        </p:nvSpPr>
        <p:spPr>
          <a:xfrm>
            <a:off x="456639" y="5176064"/>
            <a:ext cx="8247706" cy="646331"/>
          </a:xfrm>
          <a:prstGeom prst="rect">
            <a:avLst/>
          </a:prstGeom>
        </p:spPr>
        <p:txBody>
          <a:bodyPr wrap="square">
            <a:spAutoFit/>
          </a:bodyPr>
          <a:lstStyle/>
          <a:p>
            <a:pPr marL="342900" indent="-342900" algn="just">
              <a:buFont typeface="Arial" panose="020B0604020202020204" pitchFamily="34" charset="0"/>
              <a:buChar char="•"/>
            </a:pPr>
            <a:r>
              <a:rPr lang="en-US" altLang="ja-JP" dirty="0" smtClean="0">
                <a:latin typeface="Arial" panose="020B0604020202020204" pitchFamily="34" charset="0"/>
                <a:ea typeface="メイリオ" panose="020B0604030504040204" pitchFamily="50" charset="-128"/>
                <a:cs typeface="Arial" panose="020B0604020202020204" pitchFamily="34" charset="0"/>
              </a:rPr>
              <a:t>It was found that the contribution from the electric field was quite large for the ion transport inside the SEI film.</a:t>
            </a:r>
            <a:endParaRPr lang="en-US" altLang="ja-JP" dirty="0">
              <a:latin typeface="Arial" panose="020B0604020202020204" pitchFamily="34" charset="0"/>
              <a:ea typeface="メイリオ" panose="020B0604030504040204" pitchFamily="50" charset="-128"/>
              <a:cs typeface="Arial" panose="020B0604020202020204" pitchFamily="34" charset="0"/>
            </a:endParaRPr>
          </a:p>
        </p:txBody>
      </p:sp>
      <p:sp>
        <p:nvSpPr>
          <p:cNvPr id="2" name="正方形/長方形 1"/>
          <p:cNvSpPr/>
          <p:nvPr/>
        </p:nvSpPr>
        <p:spPr>
          <a:xfrm>
            <a:off x="448013" y="5954091"/>
            <a:ext cx="8262851" cy="646331"/>
          </a:xfrm>
          <a:prstGeom prst="rect">
            <a:avLst/>
          </a:prstGeom>
        </p:spPr>
        <p:txBody>
          <a:bodyPr wrap="square">
            <a:spAutoFit/>
          </a:bodyPr>
          <a:lstStyle/>
          <a:p>
            <a:pPr marL="342900" indent="-342900" algn="just">
              <a:buFont typeface="Arial" panose="020B0604020202020204" pitchFamily="34" charset="0"/>
              <a:buChar char="•"/>
            </a:pPr>
            <a:r>
              <a:rPr lang="en-US" altLang="ja-JP" dirty="0" smtClean="0">
                <a:latin typeface="Arial" panose="020B0604020202020204" pitchFamily="34" charset="0"/>
                <a:ea typeface="メイリオ" panose="020B0604030504040204" pitchFamily="50" charset="-128"/>
                <a:cs typeface="Arial" panose="020B0604020202020204" pitchFamily="34" charset="0"/>
              </a:rPr>
              <a:t>Therefore, the activation barriers of ion transport is considered to be strongly affected by the strength of the electric field (or voltage).</a:t>
            </a:r>
            <a:endParaRPr lang="en-US" altLang="ja-JP"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090579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1520" y="136688"/>
            <a:ext cx="8640960" cy="648072"/>
            <a:chOff x="251520" y="188640"/>
            <a:chExt cx="8640960" cy="648072"/>
          </a:xfrm>
          <a:solidFill>
            <a:srgbClr val="7030A0"/>
          </a:solidFill>
        </p:grpSpPr>
        <p:sp>
          <p:nvSpPr>
            <p:cNvPr id="5" name="正方形/長方形 4"/>
            <p:cNvSpPr/>
            <p:nvPr/>
          </p:nvSpPr>
          <p:spPr>
            <a:xfrm>
              <a:off x="251520" y="188640"/>
              <a:ext cx="127687" cy="648072"/>
            </a:xfrm>
            <a:prstGeom prst="rect">
              <a:avLst/>
            </a:prstGeom>
            <a:grp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メイリオ"/>
                <a:cs typeface="+mn-cs"/>
              </a:endParaRPr>
            </a:p>
          </p:txBody>
        </p:sp>
        <p:cxnSp>
          <p:nvCxnSpPr>
            <p:cNvPr id="6" name="直線コネクタ 5"/>
            <p:cNvCxnSpPr/>
            <p:nvPr/>
          </p:nvCxnSpPr>
          <p:spPr>
            <a:xfrm>
              <a:off x="359532" y="836712"/>
              <a:ext cx="8532948" cy="0"/>
            </a:xfrm>
            <a:prstGeom prst="line">
              <a:avLst/>
            </a:prstGeom>
            <a:grpFill/>
            <a:ln w="12700" cap="flat" cmpd="sng" algn="ctr">
              <a:solidFill>
                <a:srgbClr val="7030A0"/>
              </a:solidFill>
              <a:prstDash val="solid"/>
            </a:ln>
            <a:effectLst/>
          </p:spPr>
        </p:cxnSp>
      </p:grpSp>
      <p:sp>
        <p:nvSpPr>
          <p:cNvPr id="7" name="Text Box 4"/>
          <p:cNvSpPr txBox="1">
            <a:spLocks noChangeArrowheads="1"/>
          </p:cNvSpPr>
          <p:nvPr/>
        </p:nvSpPr>
        <p:spPr bwMode="auto">
          <a:xfrm>
            <a:off x="401538" y="261139"/>
            <a:ext cx="85710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z="2800" b="1" dirty="0" smtClean="0">
                <a:effectLst>
                  <a:outerShdw blurRad="38100" dist="38100" dir="2700000" algn="tl">
                    <a:srgbClr val="000000">
                      <a:alpha val="43137"/>
                    </a:srgbClr>
                  </a:outerShdw>
                </a:effectLst>
                <a:ea typeface="メイリオ" panose="020B0604030504040204" pitchFamily="50" charset="-128"/>
                <a:cs typeface="Arial" panose="020B0604020202020204" pitchFamily="34" charset="0"/>
              </a:rPr>
              <a:t>Conclusion</a:t>
            </a:r>
          </a:p>
        </p:txBody>
      </p:sp>
      <p:sp>
        <p:nvSpPr>
          <p:cNvPr id="15" name="スライド番号プレースホルダー 2"/>
          <p:cNvSpPr>
            <a:spLocks noGrp="1"/>
          </p:cNvSpPr>
          <p:nvPr>
            <p:ph type="sldNum" sz="quarter" idx="12"/>
          </p:nvPr>
        </p:nvSpPr>
        <p:spPr>
          <a:xfrm>
            <a:off x="7010400" y="6495098"/>
            <a:ext cx="2133600" cy="358828"/>
          </a:xfrm>
        </p:spPr>
        <p:txBody>
          <a:bodyPr/>
          <a:lstStyle/>
          <a:p>
            <a:pPr>
              <a:defRPr/>
            </a:pPr>
            <a:r>
              <a:rPr lang="en-US" altLang="ja-JP" sz="1400" dirty="0" smtClean="0">
                <a:solidFill>
                  <a:srgbClr val="000000"/>
                </a:solidFill>
                <a:latin typeface="Arial" panose="020B0604020202020204" pitchFamily="34" charset="0"/>
                <a:cs typeface="Arial" panose="020B0604020202020204" pitchFamily="34" charset="0"/>
              </a:rPr>
              <a:t>12</a:t>
            </a:r>
            <a:endParaRPr lang="en-US" altLang="ja-JP" sz="1400" dirty="0">
              <a:solidFill>
                <a:srgbClr val="000000"/>
              </a:solidFill>
              <a:latin typeface="Arial" panose="020B0604020202020204" pitchFamily="34" charset="0"/>
              <a:cs typeface="Arial" panose="020B0604020202020204" pitchFamily="34" charset="0"/>
            </a:endParaRPr>
          </a:p>
        </p:txBody>
      </p:sp>
      <p:sp>
        <p:nvSpPr>
          <p:cNvPr id="13" name="正方形/長方形 12"/>
          <p:cNvSpPr/>
          <p:nvPr/>
        </p:nvSpPr>
        <p:spPr>
          <a:xfrm>
            <a:off x="428076" y="1311440"/>
            <a:ext cx="8214828" cy="707886"/>
          </a:xfrm>
          <a:prstGeom prst="rect">
            <a:avLst/>
          </a:prstGeom>
        </p:spPr>
        <p:txBody>
          <a:bodyPr wrap="square">
            <a:spAutoFit/>
          </a:bodyPr>
          <a:lstStyle/>
          <a:p>
            <a:pPr marL="342900" indent="-342900" algn="just">
              <a:buFont typeface="Arial" panose="020B0604020202020204" pitchFamily="34" charset="0"/>
              <a:buChar char="•"/>
            </a:pPr>
            <a:r>
              <a:rPr lang="en-US" altLang="ja-JP" sz="2000" dirty="0" smtClean="0">
                <a:latin typeface="Arial" panose="020B0604020202020204" pitchFamily="34" charset="0"/>
                <a:ea typeface="メイリオ" panose="020B0604030504040204" pitchFamily="50" charset="-128"/>
                <a:cs typeface="Arial" panose="020B0604020202020204" pitchFamily="34" charset="0"/>
              </a:rPr>
              <a:t>In the present study, the transport mechanism of Na</a:t>
            </a:r>
            <a:r>
              <a:rPr lang="en-US" altLang="ja-JP" sz="2000" baseline="30000" dirty="0" smtClean="0">
                <a:latin typeface="Arial" panose="020B0604020202020204" pitchFamily="34" charset="0"/>
                <a:ea typeface="メイリオ" panose="020B0604030504040204" pitchFamily="50" charset="-128"/>
                <a:cs typeface="Arial" panose="020B0604020202020204" pitchFamily="34" charset="0"/>
              </a:rPr>
              <a:t>+</a:t>
            </a:r>
            <a:r>
              <a:rPr lang="en-US" altLang="ja-JP" sz="2000" dirty="0" smtClean="0">
                <a:latin typeface="Arial" panose="020B0604020202020204" pitchFamily="34" charset="0"/>
                <a:ea typeface="メイリオ" panose="020B0604030504040204" pitchFamily="50" charset="-128"/>
                <a:cs typeface="Arial" panose="020B0604020202020204" pitchFamily="34" charset="0"/>
              </a:rPr>
              <a:t> inside the SEI film was investigated near the anode surface.</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
        <p:nvSpPr>
          <p:cNvPr id="20" name="正方形/長方形 19"/>
          <p:cNvSpPr/>
          <p:nvPr/>
        </p:nvSpPr>
        <p:spPr>
          <a:xfrm>
            <a:off x="439859" y="2449850"/>
            <a:ext cx="8264281" cy="1015663"/>
          </a:xfrm>
          <a:prstGeom prst="rect">
            <a:avLst/>
          </a:prstGeom>
        </p:spPr>
        <p:txBody>
          <a:bodyPr wrap="square">
            <a:spAutoFit/>
          </a:bodyPr>
          <a:lstStyle/>
          <a:p>
            <a:pPr marL="342900" indent="-342900" algn="just">
              <a:buFont typeface="Arial" panose="020B0604020202020204" pitchFamily="34" charset="0"/>
              <a:buChar char="•"/>
            </a:pPr>
            <a:r>
              <a:rPr lang="en-US" altLang="ja-JP" sz="2000" dirty="0" smtClean="0">
                <a:latin typeface="Arial" panose="020B0604020202020204" pitchFamily="34" charset="0"/>
                <a:ea typeface="メイリオ" panose="020B0604030504040204" pitchFamily="50" charset="-128"/>
                <a:cs typeface="Arial" panose="020B0604020202020204" pitchFamily="34" charset="0"/>
              </a:rPr>
              <a:t>According to the free energetic analyses, it was found that the SEI film acts as the resistance for the ion transport, while the electric filed enhances its migration in the charging process.</a:t>
            </a:r>
          </a:p>
        </p:txBody>
      </p:sp>
      <p:sp>
        <p:nvSpPr>
          <p:cNvPr id="22" name="正方形/長方形 21"/>
          <p:cNvSpPr/>
          <p:nvPr/>
        </p:nvSpPr>
        <p:spPr>
          <a:xfrm>
            <a:off x="439859" y="3936935"/>
            <a:ext cx="8264281" cy="707886"/>
          </a:xfrm>
          <a:prstGeom prst="rect">
            <a:avLst/>
          </a:prstGeom>
        </p:spPr>
        <p:txBody>
          <a:bodyPr wrap="square">
            <a:spAutoFit/>
          </a:bodyPr>
          <a:lstStyle/>
          <a:p>
            <a:pPr marL="342900" indent="-342900" algn="just">
              <a:buFont typeface="Arial" panose="020B0604020202020204" pitchFamily="34" charset="0"/>
              <a:buChar char="•"/>
            </a:pPr>
            <a:r>
              <a:rPr lang="en-US" altLang="ja-JP" sz="2000" dirty="0" smtClean="0">
                <a:latin typeface="Arial" panose="020B0604020202020204" pitchFamily="34" charset="0"/>
                <a:ea typeface="メイリオ" panose="020B0604030504040204" pitchFamily="50" charset="-128"/>
                <a:cs typeface="Arial" panose="020B0604020202020204" pitchFamily="34" charset="0"/>
              </a:rPr>
              <a:t>At the same time, the calculated activation barriers were good agreement with the experimental values in LIB.</a:t>
            </a:r>
          </a:p>
        </p:txBody>
      </p:sp>
      <p:sp>
        <p:nvSpPr>
          <p:cNvPr id="23" name="正方形/長方形 22"/>
          <p:cNvSpPr/>
          <p:nvPr/>
        </p:nvSpPr>
        <p:spPr>
          <a:xfrm>
            <a:off x="439859" y="5116243"/>
            <a:ext cx="8264281" cy="707886"/>
          </a:xfrm>
          <a:prstGeom prst="rect">
            <a:avLst/>
          </a:prstGeom>
        </p:spPr>
        <p:txBody>
          <a:bodyPr wrap="square">
            <a:spAutoFit/>
          </a:bodyPr>
          <a:lstStyle/>
          <a:p>
            <a:pPr marL="342900" indent="-342900" algn="just">
              <a:buFont typeface="Arial" panose="020B0604020202020204" pitchFamily="34" charset="0"/>
              <a:buChar char="•"/>
            </a:pPr>
            <a:r>
              <a:rPr lang="en-US" altLang="ja-JP" sz="2000" dirty="0" smtClean="0">
                <a:latin typeface="Arial" panose="020B0604020202020204" pitchFamily="34" charset="0"/>
                <a:ea typeface="メイリオ" panose="020B0604030504040204" pitchFamily="50" charset="-128"/>
                <a:cs typeface="Arial" panose="020B0604020202020204" pitchFamily="34" charset="0"/>
              </a:rPr>
              <a:t>However, to compare directly the calculation results with the experimental ones, more statistical data  may be needed.</a:t>
            </a:r>
          </a:p>
        </p:txBody>
      </p:sp>
    </p:spTree>
    <p:extLst>
      <p:ext uri="{BB962C8B-B14F-4D97-AF65-F5344CB8AC3E}">
        <p14:creationId xmlns:p14="http://schemas.microsoft.com/office/powerpoint/2010/main" val="4129025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ー 14"/>
          <p:cNvSpPr>
            <a:spLocks noGrp="1"/>
          </p:cNvSpPr>
          <p:nvPr>
            <p:ph type="sldNum" sz="quarter" idx="11"/>
          </p:nvPr>
        </p:nvSpPr>
        <p:spPr>
          <a:xfrm>
            <a:off x="6248400" y="6535256"/>
            <a:ext cx="2895600" cy="322743"/>
          </a:xfrm>
        </p:spPr>
        <p:txBody>
          <a:bodyPr/>
          <a:lstStyle/>
          <a:p>
            <a:pPr algn="r">
              <a:defRPr/>
            </a:pPr>
            <a:r>
              <a:rPr lang="en-US" altLang="ja-JP" dirty="0" smtClean="0">
                <a:latin typeface="+mj-lt"/>
              </a:rPr>
              <a:t>2</a:t>
            </a:r>
            <a:endParaRPr lang="ja-JP" altLang="zh-CN" dirty="0">
              <a:latin typeface="+mj-lt"/>
            </a:endParaRPr>
          </a:p>
        </p:txBody>
      </p:sp>
      <p:grpSp>
        <p:nvGrpSpPr>
          <p:cNvPr id="31" name="グループ化 30"/>
          <p:cNvGrpSpPr/>
          <p:nvPr/>
        </p:nvGrpSpPr>
        <p:grpSpPr>
          <a:xfrm>
            <a:off x="251520" y="188640"/>
            <a:ext cx="8640960" cy="648072"/>
            <a:chOff x="251520" y="188640"/>
            <a:chExt cx="8640960" cy="648072"/>
          </a:xfrm>
          <a:solidFill>
            <a:srgbClr val="92D050"/>
          </a:solidFill>
        </p:grpSpPr>
        <p:sp>
          <p:nvSpPr>
            <p:cNvPr id="32" name="正方形/長方形 31"/>
            <p:cNvSpPr/>
            <p:nvPr/>
          </p:nvSpPr>
          <p:spPr>
            <a:xfrm>
              <a:off x="251520" y="188640"/>
              <a:ext cx="127687" cy="648072"/>
            </a:xfrm>
            <a:prstGeom prst="rect">
              <a:avLst/>
            </a:prstGeom>
            <a:grp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33" name="直線コネクタ 32"/>
            <p:cNvCxnSpPr/>
            <p:nvPr/>
          </p:nvCxnSpPr>
          <p:spPr>
            <a:xfrm>
              <a:off x="359532" y="836712"/>
              <a:ext cx="8532948" cy="0"/>
            </a:xfrm>
            <a:prstGeom prst="line">
              <a:avLst/>
            </a:prstGeom>
            <a:grpFill/>
            <a:ln w="12700" cap="flat" cmpd="sng" algn="ctr">
              <a:solidFill>
                <a:srgbClr val="92D050"/>
              </a:solidFill>
              <a:prstDash val="solid"/>
              <a:miter lim="800000"/>
            </a:ln>
            <a:effectLst/>
          </p:spPr>
        </p:cxnSp>
      </p:grpSp>
      <p:sp>
        <p:nvSpPr>
          <p:cNvPr id="34" name="タイトル 1"/>
          <p:cNvSpPr txBox="1">
            <a:spLocks/>
          </p:cNvSpPr>
          <p:nvPr/>
        </p:nvSpPr>
        <p:spPr bwMode="auto">
          <a:xfrm>
            <a:off x="384285" y="249590"/>
            <a:ext cx="8827036"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baseline="0">
                <a:solidFill>
                  <a:schemeClr val="tx2"/>
                </a:solidFill>
                <a:latin typeface="メイリオ" panose="020B0604030504040204" pitchFamily="50" charset="-128"/>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Background of present research</a:t>
            </a:r>
            <a:endParaRPr lang="ja-JP" altLang="en-US" sz="3200" b="1" kern="0" dirty="0">
              <a:solidFill>
                <a:schemeClr val="tx1"/>
              </a:solidFill>
              <a:effectLst>
                <a:outerShdw blurRad="38100" dist="38100" dir="2700000" algn="tl">
                  <a:srgbClr val="000000">
                    <a:alpha val="43137"/>
                  </a:srgbClr>
                </a:outerShdw>
              </a:effectLst>
              <a:latin typeface="+mj-lt"/>
            </a:endParaRPr>
          </a:p>
        </p:txBody>
      </p:sp>
      <p:pic>
        <p:nvPicPr>
          <p:cNvPr id="39"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82706" y="5710318"/>
            <a:ext cx="639753" cy="678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テキスト ボックス 42"/>
          <p:cNvSpPr txBox="1"/>
          <p:nvPr/>
        </p:nvSpPr>
        <p:spPr>
          <a:xfrm>
            <a:off x="209145" y="1208276"/>
            <a:ext cx="8706744" cy="646331"/>
          </a:xfrm>
          <a:prstGeom prst="rect">
            <a:avLst/>
          </a:prstGeom>
          <a:noFill/>
        </p:spPr>
        <p:txBody>
          <a:bodyPr wrap="square" rtlCol="0">
            <a:spAutoFit/>
          </a:bodyPr>
          <a:lstStyle/>
          <a:p>
            <a:pPr marL="285750" indent="-285750" algn="just">
              <a:buFont typeface="Arial" panose="020B0604020202020204" pitchFamily="34" charset="0"/>
              <a:buChar char="•"/>
            </a:pPr>
            <a:r>
              <a:rPr lang="en-US" altLang="ja-JP" dirty="0" smtClean="0">
                <a:latin typeface="Arial" pitchFamily="34" charset="0"/>
                <a:ea typeface="メイリオ" pitchFamily="50" charset="-128"/>
                <a:cs typeface="Arial" pitchFamily="34" charset="0"/>
              </a:rPr>
              <a:t>During the initial charging cycles, the reductive reaction products of the electrolyte form a </a:t>
            </a:r>
            <a:r>
              <a:rPr lang="en-US" altLang="ja-JP" u="sng" dirty="0" smtClean="0">
                <a:solidFill>
                  <a:srgbClr val="002060"/>
                </a:solidFill>
                <a:latin typeface="Arial" pitchFamily="34" charset="0"/>
                <a:ea typeface="メイリオ" pitchFamily="50" charset="-128"/>
                <a:cs typeface="Arial" pitchFamily="34" charset="0"/>
              </a:rPr>
              <a:t>solid electrolyte interphase (SEI) film</a:t>
            </a:r>
            <a:r>
              <a:rPr lang="ja-JP" altLang="en-US" dirty="0">
                <a:latin typeface="Arial" pitchFamily="34" charset="0"/>
                <a:ea typeface="メイリオ" pitchFamily="50" charset="-128"/>
                <a:cs typeface="Arial" pitchFamily="34" charset="0"/>
              </a:rPr>
              <a:t> </a:t>
            </a:r>
            <a:r>
              <a:rPr lang="en-US" altLang="ja-JP" dirty="0" smtClean="0">
                <a:latin typeface="Arial" pitchFamily="34" charset="0"/>
                <a:ea typeface="メイリオ" pitchFamily="50" charset="-128"/>
                <a:cs typeface="Arial" pitchFamily="34" charset="0"/>
              </a:rPr>
              <a:t>on the anode</a:t>
            </a:r>
            <a:r>
              <a:rPr lang="ja-JP" altLang="en-US" dirty="0">
                <a:latin typeface="Arial" pitchFamily="34" charset="0"/>
                <a:ea typeface="メイリオ" pitchFamily="50" charset="-128"/>
                <a:cs typeface="Arial" pitchFamily="34" charset="0"/>
              </a:rPr>
              <a:t> </a:t>
            </a:r>
            <a:r>
              <a:rPr lang="en-US" altLang="ja-JP" dirty="0" smtClean="0">
                <a:latin typeface="Arial" pitchFamily="34" charset="0"/>
                <a:ea typeface="メイリオ" pitchFamily="50" charset="-128"/>
                <a:cs typeface="Arial" pitchFamily="34" charset="0"/>
              </a:rPr>
              <a:t>surface.</a:t>
            </a:r>
          </a:p>
        </p:txBody>
      </p:sp>
      <p:pic>
        <p:nvPicPr>
          <p:cNvPr id="4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84" t="9638" r="33837" b="14698"/>
          <a:stretch/>
        </p:blipFill>
        <p:spPr bwMode="auto">
          <a:xfrm>
            <a:off x="4975147" y="3382802"/>
            <a:ext cx="1227668" cy="216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テキスト ボックス 52"/>
          <p:cNvSpPr txBox="1"/>
          <p:nvPr/>
        </p:nvSpPr>
        <p:spPr>
          <a:xfrm>
            <a:off x="4736588" y="3066191"/>
            <a:ext cx="2256842" cy="400110"/>
          </a:xfrm>
          <a:prstGeom prst="rect">
            <a:avLst/>
          </a:prstGeom>
          <a:noFill/>
        </p:spPr>
        <p:txBody>
          <a:bodyPr wrap="square" rtlCol="0">
            <a:spAutoFit/>
          </a:bodyPr>
          <a:lstStyle/>
          <a:p>
            <a:pPr algn="ctr"/>
            <a:r>
              <a:rPr kumimoji="1" lang="en-US" altLang="ja-JP" sz="2000" u="sng" dirty="0" smtClean="0">
                <a:solidFill>
                  <a:srgbClr val="002060"/>
                </a:solidFill>
                <a:latin typeface="Arial" panose="020B0604020202020204" pitchFamily="34" charset="0"/>
                <a:cs typeface="Arial" panose="020B0604020202020204" pitchFamily="34" charset="0"/>
              </a:rPr>
              <a:t>SEI Film</a:t>
            </a:r>
            <a:endParaRPr kumimoji="1" lang="ja-JP" altLang="en-US" sz="2000" u="sng" dirty="0">
              <a:solidFill>
                <a:srgbClr val="002060"/>
              </a:solidFill>
              <a:latin typeface="Arial" panose="020B0604020202020204" pitchFamily="34" charset="0"/>
              <a:cs typeface="Arial" panose="020B0604020202020204" pitchFamily="34" charset="0"/>
            </a:endParaRPr>
          </a:p>
        </p:txBody>
      </p:sp>
      <p:sp>
        <p:nvSpPr>
          <p:cNvPr id="56" name="テキスト ボックス 55"/>
          <p:cNvSpPr txBox="1"/>
          <p:nvPr/>
        </p:nvSpPr>
        <p:spPr>
          <a:xfrm>
            <a:off x="4600411" y="5487189"/>
            <a:ext cx="1539429" cy="523220"/>
          </a:xfrm>
          <a:prstGeom prst="rect">
            <a:avLst/>
          </a:prstGeom>
          <a:noFill/>
        </p:spPr>
        <p:txBody>
          <a:bodyPr wrap="square" rtlCol="0">
            <a:spAutoFit/>
          </a:bodyPr>
          <a:lstStyle/>
          <a:p>
            <a:pPr algn="ctr"/>
            <a:r>
              <a:rPr kumimoji="1" lang="en-US" altLang="ja-JP" sz="1400" dirty="0" smtClean="0">
                <a:solidFill>
                  <a:srgbClr val="C00000"/>
                </a:solidFill>
                <a:latin typeface="Arial" panose="020B0604020202020204" pitchFamily="34" charset="0"/>
                <a:cs typeface="Arial" panose="020B0604020202020204" pitchFamily="34" charset="0"/>
              </a:rPr>
              <a:t>Inorganic Salts</a:t>
            </a:r>
          </a:p>
          <a:p>
            <a:pPr algn="ctr"/>
            <a:r>
              <a:rPr lang="en-US" altLang="ja-JP" sz="1400" dirty="0" smtClean="0">
                <a:solidFill>
                  <a:srgbClr val="C00000"/>
                </a:solidFill>
                <a:latin typeface="Arial" panose="020B0604020202020204" pitchFamily="34" charset="0"/>
                <a:cs typeface="Arial" panose="020B0604020202020204" pitchFamily="34" charset="0"/>
              </a:rPr>
              <a:t>(e.g. Na</a:t>
            </a:r>
            <a:r>
              <a:rPr lang="en-US" altLang="ja-JP" sz="1400" baseline="-25000" dirty="0" smtClean="0">
                <a:solidFill>
                  <a:srgbClr val="C00000"/>
                </a:solidFill>
                <a:latin typeface="Arial" panose="020B0604020202020204" pitchFamily="34" charset="0"/>
                <a:cs typeface="Arial" panose="020B0604020202020204" pitchFamily="34" charset="0"/>
              </a:rPr>
              <a:t>2</a:t>
            </a:r>
            <a:r>
              <a:rPr lang="en-US" altLang="ja-JP" sz="1400" dirty="0" smtClean="0">
                <a:solidFill>
                  <a:srgbClr val="C00000"/>
                </a:solidFill>
                <a:latin typeface="Arial" panose="020B0604020202020204" pitchFamily="34" charset="0"/>
                <a:cs typeface="Arial" panose="020B0604020202020204" pitchFamily="34" charset="0"/>
              </a:rPr>
              <a:t>CO</a:t>
            </a:r>
            <a:r>
              <a:rPr lang="en-US" altLang="ja-JP" sz="1400" baseline="-25000" dirty="0" smtClean="0">
                <a:solidFill>
                  <a:srgbClr val="C00000"/>
                </a:solidFill>
                <a:latin typeface="Arial" panose="020B0604020202020204" pitchFamily="34" charset="0"/>
                <a:cs typeface="Arial" panose="020B0604020202020204" pitchFamily="34" charset="0"/>
              </a:rPr>
              <a:t>3</a:t>
            </a:r>
            <a:r>
              <a:rPr lang="en-US" altLang="ja-JP" sz="1400" dirty="0" smtClean="0">
                <a:solidFill>
                  <a:srgbClr val="C00000"/>
                </a:solidFill>
                <a:latin typeface="Arial" panose="020B0604020202020204" pitchFamily="34" charset="0"/>
                <a:cs typeface="Arial" panose="020B0604020202020204" pitchFamily="34" charset="0"/>
              </a:rPr>
              <a:t>)</a:t>
            </a:r>
            <a:endParaRPr kumimoji="1" lang="ja-JP" altLang="en-US" sz="1400" dirty="0">
              <a:solidFill>
                <a:srgbClr val="C00000"/>
              </a:solidFill>
              <a:latin typeface="Arial" panose="020B0604020202020204" pitchFamily="34" charset="0"/>
              <a:cs typeface="Arial" panose="020B0604020202020204" pitchFamily="34" charset="0"/>
            </a:endParaRPr>
          </a:p>
        </p:txBody>
      </p:sp>
      <p:sp>
        <p:nvSpPr>
          <p:cNvPr id="57" name="テキスト ボックス 56"/>
          <p:cNvSpPr txBox="1"/>
          <p:nvPr/>
        </p:nvSpPr>
        <p:spPr>
          <a:xfrm>
            <a:off x="5975793" y="5359829"/>
            <a:ext cx="1539429" cy="523220"/>
          </a:xfrm>
          <a:prstGeom prst="rect">
            <a:avLst/>
          </a:prstGeom>
          <a:noFill/>
        </p:spPr>
        <p:txBody>
          <a:bodyPr wrap="square" rtlCol="0">
            <a:spAutoFit/>
          </a:bodyPr>
          <a:lstStyle/>
          <a:p>
            <a:pPr algn="ctr"/>
            <a:r>
              <a:rPr lang="en-US" altLang="ja-JP" sz="1400" dirty="0">
                <a:solidFill>
                  <a:srgbClr val="3DA907"/>
                </a:solidFill>
                <a:latin typeface="Arial" panose="020B0604020202020204" pitchFamily="34" charset="0"/>
                <a:cs typeface="Arial" panose="020B0604020202020204" pitchFamily="34" charset="0"/>
              </a:rPr>
              <a:t>O</a:t>
            </a:r>
            <a:r>
              <a:rPr kumimoji="1" lang="en-US" altLang="ja-JP" sz="1400" dirty="0" smtClean="0">
                <a:solidFill>
                  <a:srgbClr val="3DA907"/>
                </a:solidFill>
                <a:latin typeface="Arial" panose="020B0604020202020204" pitchFamily="34" charset="0"/>
                <a:cs typeface="Arial" panose="020B0604020202020204" pitchFamily="34" charset="0"/>
              </a:rPr>
              <a:t>rganic Salts</a:t>
            </a:r>
          </a:p>
          <a:p>
            <a:pPr algn="ctr"/>
            <a:r>
              <a:rPr lang="en-US" altLang="ja-JP" sz="1400" dirty="0" smtClean="0">
                <a:solidFill>
                  <a:srgbClr val="3DA907"/>
                </a:solidFill>
                <a:latin typeface="Arial" panose="020B0604020202020204" pitchFamily="34" charset="0"/>
                <a:cs typeface="Arial" panose="020B0604020202020204" pitchFamily="34" charset="0"/>
              </a:rPr>
              <a:t>(e.g. ROCO</a:t>
            </a:r>
            <a:r>
              <a:rPr lang="en-US" altLang="ja-JP" sz="1400" baseline="-25000" dirty="0" smtClean="0">
                <a:solidFill>
                  <a:srgbClr val="3DA907"/>
                </a:solidFill>
                <a:latin typeface="Arial" panose="020B0604020202020204" pitchFamily="34" charset="0"/>
                <a:cs typeface="Arial" panose="020B0604020202020204" pitchFamily="34" charset="0"/>
              </a:rPr>
              <a:t>2</a:t>
            </a:r>
            <a:r>
              <a:rPr lang="en-US" altLang="ja-JP" sz="1400" dirty="0" smtClean="0">
                <a:solidFill>
                  <a:srgbClr val="3DA907"/>
                </a:solidFill>
                <a:latin typeface="Arial" panose="020B0604020202020204" pitchFamily="34" charset="0"/>
                <a:cs typeface="Arial" panose="020B0604020202020204" pitchFamily="34" charset="0"/>
              </a:rPr>
              <a:t>Na)</a:t>
            </a:r>
            <a:endParaRPr kumimoji="1" lang="ja-JP" altLang="en-US" sz="1400" dirty="0">
              <a:solidFill>
                <a:srgbClr val="3DA907"/>
              </a:solidFill>
              <a:latin typeface="Arial" panose="020B0604020202020204" pitchFamily="34" charset="0"/>
              <a:cs typeface="Arial" panose="020B0604020202020204" pitchFamily="34" charset="0"/>
            </a:endParaRPr>
          </a:p>
        </p:txBody>
      </p:sp>
      <p:pic>
        <p:nvPicPr>
          <p:cNvPr id="58"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35219" y="3704574"/>
            <a:ext cx="165750" cy="16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テキスト ボックス 59"/>
          <p:cNvSpPr txBox="1"/>
          <p:nvPr/>
        </p:nvSpPr>
        <p:spPr>
          <a:xfrm>
            <a:off x="7175001" y="3825539"/>
            <a:ext cx="647457" cy="369332"/>
          </a:xfrm>
          <a:prstGeom prst="rect">
            <a:avLst/>
          </a:prstGeom>
          <a:noFill/>
        </p:spPr>
        <p:txBody>
          <a:bodyPr wrap="square" rtlCol="0">
            <a:spAutoFit/>
          </a:bodyPr>
          <a:lstStyle/>
          <a:p>
            <a:pPr algn="ctr"/>
            <a:r>
              <a:rPr lang="en-US" altLang="ja-JP" dirty="0" smtClean="0">
                <a:solidFill>
                  <a:srgbClr val="0066FF"/>
                </a:solidFill>
                <a:latin typeface="Arial" panose="020B0604020202020204" pitchFamily="34" charset="0"/>
                <a:cs typeface="Arial" panose="020B0604020202020204" pitchFamily="34" charset="0"/>
              </a:rPr>
              <a:t>Na</a:t>
            </a:r>
            <a:r>
              <a:rPr kumimoji="1" lang="en-US" altLang="ja-JP" baseline="30000" dirty="0" smtClean="0">
                <a:solidFill>
                  <a:srgbClr val="0066FF"/>
                </a:solidFill>
                <a:latin typeface="Arial" panose="020B0604020202020204" pitchFamily="34" charset="0"/>
                <a:cs typeface="Arial" panose="020B0604020202020204" pitchFamily="34" charset="0"/>
              </a:rPr>
              <a:t>+</a:t>
            </a:r>
            <a:endParaRPr kumimoji="1" lang="ja-JP" altLang="en-US" baseline="30000" dirty="0">
              <a:solidFill>
                <a:srgbClr val="0066FF"/>
              </a:solidFill>
              <a:latin typeface="Arial" panose="020B0604020202020204" pitchFamily="34" charset="0"/>
              <a:cs typeface="Arial" panose="020B0604020202020204" pitchFamily="34" charset="0"/>
            </a:endParaRPr>
          </a:p>
        </p:txBody>
      </p:sp>
      <p:pic>
        <p:nvPicPr>
          <p:cNvPr id="62"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83298" y="4355074"/>
            <a:ext cx="738499" cy="745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テキスト ボックス 62"/>
          <p:cNvSpPr txBox="1"/>
          <p:nvPr/>
        </p:nvSpPr>
        <p:spPr>
          <a:xfrm>
            <a:off x="7288842" y="5015987"/>
            <a:ext cx="1296144" cy="369332"/>
          </a:xfrm>
          <a:prstGeom prst="rect">
            <a:avLst/>
          </a:prstGeom>
          <a:noFill/>
        </p:spPr>
        <p:txBody>
          <a:bodyPr wrap="square" rtlCol="0">
            <a:spAutoFit/>
          </a:bodyPr>
          <a:lstStyle/>
          <a:p>
            <a:pPr algn="ctr"/>
            <a:r>
              <a:rPr lang="en-US" altLang="ja-JP" dirty="0" smtClean="0">
                <a:solidFill>
                  <a:srgbClr val="7030A0"/>
                </a:solidFill>
                <a:latin typeface="Arial" panose="020B0604020202020204" pitchFamily="34" charset="0"/>
                <a:cs typeface="Arial" panose="020B0604020202020204" pitchFamily="34" charset="0"/>
              </a:rPr>
              <a:t>Solvent</a:t>
            </a:r>
            <a:endParaRPr kumimoji="1" lang="ja-JP" altLang="en-US" dirty="0">
              <a:solidFill>
                <a:srgbClr val="7030A0"/>
              </a:solidFill>
              <a:latin typeface="Arial" panose="020B0604020202020204" pitchFamily="34" charset="0"/>
              <a:cs typeface="Arial" panose="020B0604020202020204" pitchFamily="34" charset="0"/>
            </a:endParaRPr>
          </a:p>
        </p:txBody>
      </p:sp>
      <p:cxnSp>
        <p:nvCxnSpPr>
          <p:cNvPr id="64" name="直線矢印コネクタ 63"/>
          <p:cNvCxnSpPr/>
          <p:nvPr/>
        </p:nvCxnSpPr>
        <p:spPr bwMode="auto">
          <a:xfrm flipH="1">
            <a:off x="5469055" y="4857292"/>
            <a:ext cx="1966085" cy="0"/>
          </a:xfrm>
          <a:prstGeom prst="straightConnector1">
            <a:avLst/>
          </a:prstGeom>
          <a:solidFill>
            <a:schemeClr val="accent1"/>
          </a:solidFill>
          <a:ln w="38100" cap="flat" cmpd="sng" algn="ctr">
            <a:solidFill>
              <a:srgbClr val="7030A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円/楕円 64"/>
          <p:cNvSpPr/>
          <p:nvPr/>
        </p:nvSpPr>
        <p:spPr bwMode="auto">
          <a:xfrm>
            <a:off x="6261680" y="3415866"/>
            <a:ext cx="367529" cy="374433"/>
          </a:xfrm>
          <a:prstGeom prst="ellipse">
            <a:avLst/>
          </a:prstGeom>
          <a:noFill/>
          <a:ln w="63500" cap="flat" cmpd="sng" algn="ctr">
            <a:solidFill>
              <a:srgbClr val="0066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p:txBody>
      </p:sp>
      <p:sp>
        <p:nvSpPr>
          <p:cNvPr id="66" name="テキスト ボックス 65"/>
          <p:cNvSpPr txBox="1"/>
          <p:nvPr/>
        </p:nvSpPr>
        <p:spPr>
          <a:xfrm>
            <a:off x="6093880" y="4880926"/>
            <a:ext cx="960232" cy="369332"/>
          </a:xfrm>
          <a:prstGeom prst="rect">
            <a:avLst/>
          </a:prstGeom>
          <a:noFill/>
        </p:spPr>
        <p:txBody>
          <a:bodyPr wrap="square" rtlCol="0">
            <a:spAutoFit/>
          </a:bodyPr>
          <a:lstStyle/>
          <a:p>
            <a:pPr algn="ctr"/>
            <a:r>
              <a:rPr lang="en-US" altLang="ja-JP" dirty="0">
                <a:solidFill>
                  <a:srgbClr val="7030A0"/>
                </a:solidFill>
                <a:latin typeface="Arial" panose="020B0604020202020204" pitchFamily="34" charset="0"/>
                <a:cs typeface="Arial" panose="020B0604020202020204" pitchFamily="34" charset="0"/>
              </a:rPr>
              <a:t>B</a:t>
            </a:r>
            <a:r>
              <a:rPr kumimoji="1" lang="en-US" altLang="ja-JP" dirty="0" smtClean="0">
                <a:solidFill>
                  <a:srgbClr val="7030A0"/>
                </a:solidFill>
                <a:latin typeface="Arial" panose="020B0604020202020204" pitchFamily="34" charset="0"/>
                <a:cs typeface="Arial" panose="020B0604020202020204" pitchFamily="34" charset="0"/>
              </a:rPr>
              <a:t>lock</a:t>
            </a:r>
            <a:endParaRPr kumimoji="1" lang="ja-JP" altLang="en-US" dirty="0">
              <a:solidFill>
                <a:srgbClr val="7030A0"/>
              </a:solidFill>
              <a:latin typeface="Arial" panose="020B0604020202020204" pitchFamily="34" charset="0"/>
              <a:cs typeface="Arial" panose="020B0604020202020204" pitchFamily="34" charset="0"/>
            </a:endParaRPr>
          </a:p>
        </p:txBody>
      </p:sp>
      <p:sp>
        <p:nvSpPr>
          <p:cNvPr id="69" name="テキスト ボックス 68"/>
          <p:cNvSpPr txBox="1"/>
          <p:nvPr/>
        </p:nvSpPr>
        <p:spPr>
          <a:xfrm>
            <a:off x="6037897" y="3897430"/>
            <a:ext cx="1241147" cy="369332"/>
          </a:xfrm>
          <a:prstGeom prst="rect">
            <a:avLst/>
          </a:prstGeom>
          <a:noFill/>
        </p:spPr>
        <p:txBody>
          <a:bodyPr wrap="square" rtlCol="0">
            <a:spAutoFit/>
          </a:bodyPr>
          <a:lstStyle/>
          <a:p>
            <a:pPr algn="ctr"/>
            <a:r>
              <a:rPr kumimoji="1" lang="en-US" altLang="ja-JP" dirty="0" smtClean="0">
                <a:solidFill>
                  <a:srgbClr val="0066FF"/>
                </a:solidFill>
                <a:latin typeface="Arial" panose="020B0604020202020204" pitchFamily="34" charset="0"/>
                <a:cs typeface="Arial" panose="020B0604020202020204" pitchFamily="34" charset="0"/>
              </a:rPr>
              <a:t>Exchange</a:t>
            </a:r>
            <a:endParaRPr kumimoji="1" lang="ja-JP" altLang="en-US" dirty="0">
              <a:solidFill>
                <a:srgbClr val="0066FF"/>
              </a:solidFill>
              <a:latin typeface="Arial" panose="020B0604020202020204" pitchFamily="34" charset="0"/>
              <a:cs typeface="Arial" panose="020B0604020202020204" pitchFamily="34" charset="0"/>
            </a:endParaRPr>
          </a:p>
        </p:txBody>
      </p:sp>
      <p:sp>
        <p:nvSpPr>
          <p:cNvPr id="70" name="フリーフォーム 69"/>
          <p:cNvSpPr/>
          <p:nvPr/>
        </p:nvSpPr>
        <p:spPr bwMode="auto">
          <a:xfrm>
            <a:off x="5461812" y="3820681"/>
            <a:ext cx="1710266" cy="174548"/>
          </a:xfrm>
          <a:custGeom>
            <a:avLst/>
            <a:gdLst>
              <a:gd name="connsiteX0" fmla="*/ 0 w 1710266"/>
              <a:gd name="connsiteY0" fmla="*/ 174548 h 174548"/>
              <a:gd name="connsiteX1" fmla="*/ 296333 w 1710266"/>
              <a:gd name="connsiteY1" fmla="*/ 22148 h 174548"/>
              <a:gd name="connsiteX2" fmla="*/ 601133 w 1710266"/>
              <a:gd name="connsiteY2" fmla="*/ 5215 h 174548"/>
              <a:gd name="connsiteX3" fmla="*/ 1041400 w 1710266"/>
              <a:gd name="connsiteY3" fmla="*/ 64482 h 174548"/>
              <a:gd name="connsiteX4" fmla="*/ 1710266 w 1710266"/>
              <a:gd name="connsiteY4" fmla="*/ 81415 h 17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266" h="174548">
                <a:moveTo>
                  <a:pt x="0" y="174548"/>
                </a:moveTo>
                <a:cubicBezTo>
                  <a:pt x="98072" y="112459"/>
                  <a:pt x="196144" y="50370"/>
                  <a:pt x="296333" y="22148"/>
                </a:cubicBezTo>
                <a:cubicBezTo>
                  <a:pt x="396522" y="-6074"/>
                  <a:pt x="476955" y="-1841"/>
                  <a:pt x="601133" y="5215"/>
                </a:cubicBezTo>
                <a:cubicBezTo>
                  <a:pt x="725311" y="12271"/>
                  <a:pt x="856545" y="51782"/>
                  <a:pt x="1041400" y="64482"/>
                </a:cubicBezTo>
                <a:cubicBezTo>
                  <a:pt x="1226255" y="77182"/>
                  <a:pt x="1468260" y="79298"/>
                  <a:pt x="1710266" y="81415"/>
                </a:cubicBezTo>
              </a:path>
            </a:pathLst>
          </a:custGeom>
          <a:noFill/>
          <a:ln w="38100" cap="flat" cmpd="sng" algn="ctr">
            <a:solidFill>
              <a:srgbClr val="0066FF"/>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p:txBody>
      </p:sp>
      <p:sp>
        <p:nvSpPr>
          <p:cNvPr id="71" name="正方形/長方形 70"/>
          <p:cNvSpPr/>
          <p:nvPr/>
        </p:nvSpPr>
        <p:spPr bwMode="auto">
          <a:xfrm>
            <a:off x="3119072" y="3599423"/>
            <a:ext cx="213055" cy="22510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p:txBody>
      </p:sp>
      <p:pic>
        <p:nvPicPr>
          <p:cNvPr id="72"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146597" y="6053645"/>
            <a:ext cx="532704" cy="373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372155" y="6050800"/>
            <a:ext cx="521415" cy="34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885103" y="6151534"/>
            <a:ext cx="86409" cy="8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147574" y="6303934"/>
            <a:ext cx="86409" cy="8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697929" y="5668909"/>
            <a:ext cx="86409" cy="8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7" name="直線コネクタ 76"/>
          <p:cNvCxnSpPr/>
          <p:nvPr/>
        </p:nvCxnSpPr>
        <p:spPr bwMode="auto">
          <a:xfrm>
            <a:off x="6353071" y="4391262"/>
            <a:ext cx="374580" cy="400827"/>
          </a:xfrm>
          <a:prstGeom prst="line">
            <a:avLst/>
          </a:prstGeom>
          <a:solidFill>
            <a:schemeClr val="accent1"/>
          </a:solidFill>
          <a:ln w="381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線コネクタ 80"/>
          <p:cNvCxnSpPr/>
          <p:nvPr/>
        </p:nvCxnSpPr>
        <p:spPr bwMode="auto">
          <a:xfrm flipH="1">
            <a:off x="6359381" y="4395391"/>
            <a:ext cx="368270" cy="378852"/>
          </a:xfrm>
          <a:prstGeom prst="line">
            <a:avLst/>
          </a:prstGeom>
          <a:solidFill>
            <a:schemeClr val="accent1"/>
          </a:solidFill>
          <a:ln w="381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正方形/長方形 81"/>
          <p:cNvSpPr/>
          <p:nvPr/>
        </p:nvSpPr>
        <p:spPr bwMode="auto">
          <a:xfrm>
            <a:off x="2869344" y="5598578"/>
            <a:ext cx="402144" cy="25712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p:txBody>
      </p:sp>
      <p:sp>
        <p:nvSpPr>
          <p:cNvPr id="83" name="テキスト ボックス 82"/>
          <p:cNvSpPr txBox="1"/>
          <p:nvPr/>
        </p:nvSpPr>
        <p:spPr>
          <a:xfrm>
            <a:off x="224629" y="2123212"/>
            <a:ext cx="8691260" cy="646331"/>
          </a:xfrm>
          <a:prstGeom prst="rect">
            <a:avLst/>
          </a:prstGeom>
          <a:noFill/>
        </p:spPr>
        <p:txBody>
          <a:bodyPr wrap="square" rtlCol="0">
            <a:spAutoFit/>
          </a:bodyPr>
          <a:lstStyle/>
          <a:p>
            <a:pPr marL="285750" indent="-285750" algn="just">
              <a:buFont typeface="Arial" panose="020B0604020202020204" pitchFamily="34" charset="0"/>
              <a:buChar char="•"/>
            </a:pPr>
            <a:r>
              <a:rPr lang="en-US" altLang="ja-JP" dirty="0" smtClean="0">
                <a:latin typeface="Arial" pitchFamily="34" charset="0"/>
                <a:ea typeface="メイリオ" pitchFamily="50" charset="-128"/>
                <a:cs typeface="Arial" pitchFamily="34" charset="0"/>
              </a:rPr>
              <a:t>The SEI film can protect the electrolyte from the further reduction while maintaining Na</a:t>
            </a:r>
            <a:r>
              <a:rPr lang="en-US" altLang="ja-JP" baseline="30000" dirty="0" smtClean="0">
                <a:latin typeface="Arial" pitchFamily="34" charset="0"/>
                <a:ea typeface="メイリオ" pitchFamily="50" charset="-128"/>
                <a:cs typeface="Arial" pitchFamily="34" charset="0"/>
              </a:rPr>
              <a:t>+</a:t>
            </a:r>
            <a:r>
              <a:rPr lang="en-US" altLang="ja-JP" dirty="0" smtClean="0">
                <a:latin typeface="Arial" pitchFamily="34" charset="0"/>
                <a:ea typeface="メイリオ" pitchFamily="50" charset="-128"/>
                <a:cs typeface="Arial" pitchFamily="34" charset="0"/>
              </a:rPr>
              <a:t> exchange.</a:t>
            </a:r>
            <a:r>
              <a:rPr lang="ja-JP" altLang="en-US" dirty="0">
                <a:latin typeface="Arial" pitchFamily="34" charset="0"/>
                <a:ea typeface="メイリオ" pitchFamily="50" charset="-128"/>
                <a:cs typeface="Arial" pitchFamily="34" charset="0"/>
              </a:rPr>
              <a:t> </a:t>
            </a:r>
            <a:r>
              <a:rPr lang="en-US" altLang="ja-JP" dirty="0" smtClean="0">
                <a:latin typeface="Arial" pitchFamily="34" charset="0"/>
                <a:ea typeface="メイリオ" pitchFamily="50" charset="-128"/>
                <a:cs typeface="Arial" pitchFamily="34" charset="0"/>
              </a:rPr>
              <a:t>Therefore, it is closely related to the lifetime of battery.</a:t>
            </a:r>
          </a:p>
        </p:txBody>
      </p:sp>
      <p:sp>
        <p:nvSpPr>
          <p:cNvPr id="84" name="テキスト ボックス 83"/>
          <p:cNvSpPr txBox="1"/>
          <p:nvPr/>
        </p:nvSpPr>
        <p:spPr>
          <a:xfrm>
            <a:off x="465214" y="5436773"/>
            <a:ext cx="2787704" cy="400110"/>
          </a:xfrm>
          <a:prstGeom prst="rect">
            <a:avLst/>
          </a:prstGeom>
          <a:noFill/>
        </p:spPr>
        <p:txBody>
          <a:bodyPr wrap="square" rtlCol="0">
            <a:spAutoFit/>
          </a:bodyPr>
          <a:lstStyle/>
          <a:p>
            <a:pPr algn="ctr"/>
            <a:r>
              <a:rPr lang="en-US" altLang="ja-JP" sz="2000" smtClean="0">
                <a:latin typeface="Arial" panose="020B0604020202020204" pitchFamily="34" charset="0"/>
                <a:cs typeface="Arial" panose="020B0604020202020204" pitchFamily="34" charset="0"/>
              </a:rPr>
              <a:t>Na-ion battery</a:t>
            </a:r>
            <a:endParaRPr kumimoji="1" lang="ja-JP" altLang="en-US" sz="2000" dirty="0">
              <a:latin typeface="Arial" panose="020B0604020202020204" pitchFamily="34" charset="0"/>
              <a:cs typeface="Arial" panose="020B0604020202020204" pitchFamily="34" charset="0"/>
            </a:endParaRPr>
          </a:p>
        </p:txBody>
      </p:sp>
      <p:sp>
        <p:nvSpPr>
          <p:cNvPr id="85" name="テキスト ボックス 84"/>
          <p:cNvSpPr txBox="1"/>
          <p:nvPr/>
        </p:nvSpPr>
        <p:spPr>
          <a:xfrm>
            <a:off x="3332127" y="4816161"/>
            <a:ext cx="1739555" cy="523220"/>
          </a:xfrm>
          <a:prstGeom prst="rect">
            <a:avLst/>
          </a:prstGeom>
          <a:noFill/>
        </p:spPr>
        <p:txBody>
          <a:bodyPr wrap="square" rtlCol="0">
            <a:spAutoFit/>
          </a:bodyPr>
          <a:lstStyle/>
          <a:p>
            <a:pPr algn="ctr"/>
            <a:r>
              <a:rPr kumimoji="1" lang="en-US" altLang="ja-JP" sz="1400" dirty="0" smtClean="0">
                <a:latin typeface="Arial" panose="020B0604020202020204" pitchFamily="34" charset="0"/>
                <a:cs typeface="Arial" panose="020B0604020202020204" pitchFamily="34" charset="0"/>
              </a:rPr>
              <a:t>Reduction of electrolyte</a:t>
            </a:r>
            <a:endParaRPr kumimoji="1" lang="ja-JP" altLang="en-US" sz="1400" dirty="0">
              <a:latin typeface="Arial" panose="020B0604020202020204" pitchFamily="34" charset="0"/>
              <a:cs typeface="Arial" panose="020B0604020202020204" pitchFamily="34" charset="0"/>
            </a:endParaRPr>
          </a:p>
        </p:txBody>
      </p:sp>
      <p:pic>
        <p:nvPicPr>
          <p:cNvPr id="87" name="図 86"/>
          <p:cNvPicPr>
            <a:picLocks noChangeAspect="1"/>
          </p:cNvPicPr>
          <p:nvPr/>
        </p:nvPicPr>
        <p:blipFill>
          <a:blip r:embed="rId10"/>
          <a:stretch>
            <a:fillRect/>
          </a:stretch>
        </p:blipFill>
        <p:spPr>
          <a:xfrm>
            <a:off x="209145" y="3337458"/>
            <a:ext cx="3486985" cy="2047625"/>
          </a:xfrm>
          <a:prstGeom prst="rect">
            <a:avLst/>
          </a:prstGeom>
        </p:spPr>
      </p:pic>
      <p:sp>
        <p:nvSpPr>
          <p:cNvPr id="88" name="ストライプ矢印 87"/>
          <p:cNvSpPr/>
          <p:nvPr/>
        </p:nvSpPr>
        <p:spPr bwMode="auto">
          <a:xfrm>
            <a:off x="3694262" y="3891527"/>
            <a:ext cx="1133372" cy="888797"/>
          </a:xfrm>
          <a:prstGeom prst="stripedRightArrow">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p:txBody>
      </p:sp>
      <p:sp>
        <p:nvSpPr>
          <p:cNvPr id="89" name="テキスト ボックス 88"/>
          <p:cNvSpPr txBox="1"/>
          <p:nvPr/>
        </p:nvSpPr>
        <p:spPr>
          <a:xfrm>
            <a:off x="209145" y="5996157"/>
            <a:ext cx="5088509" cy="307777"/>
          </a:xfrm>
          <a:prstGeom prst="rect">
            <a:avLst/>
          </a:prstGeom>
          <a:noFill/>
        </p:spPr>
        <p:txBody>
          <a:bodyPr wrap="square" rtlCol="0">
            <a:spAutoFit/>
          </a:bodyPr>
          <a:lstStyle/>
          <a:p>
            <a:r>
              <a:rPr kumimoji="1" lang="en-US" altLang="ja-JP" sz="1400" dirty="0" smtClean="0">
                <a:latin typeface="Arial" panose="020B0604020202020204" pitchFamily="34" charset="0"/>
                <a:cs typeface="Arial" panose="020B0604020202020204" pitchFamily="34" charset="0"/>
              </a:rPr>
              <a:t>S. </a:t>
            </a:r>
            <a:r>
              <a:rPr kumimoji="1" lang="en-US" altLang="ja-JP" sz="1400" dirty="0" err="1" smtClean="0">
                <a:latin typeface="Arial" panose="020B0604020202020204" pitchFamily="34" charset="0"/>
                <a:cs typeface="Arial" panose="020B0604020202020204" pitchFamily="34" charset="0"/>
              </a:rPr>
              <a:t>Komaba</a:t>
            </a:r>
            <a:r>
              <a:rPr kumimoji="1" lang="en-US" altLang="ja-JP" sz="1400" dirty="0" smtClean="0">
                <a:latin typeface="Arial" panose="020B0604020202020204" pitchFamily="34" charset="0"/>
                <a:cs typeface="Arial" panose="020B0604020202020204" pitchFamily="34" charset="0"/>
              </a:rPr>
              <a:t> et al., </a:t>
            </a:r>
            <a:r>
              <a:rPr kumimoji="1" lang="en-US" altLang="ja-JP" sz="1400" i="1" dirty="0" smtClean="0">
                <a:latin typeface="Arial" panose="020B0604020202020204" pitchFamily="34" charset="0"/>
                <a:cs typeface="Arial" panose="020B0604020202020204" pitchFamily="34" charset="0"/>
              </a:rPr>
              <a:t>Adv. </a:t>
            </a:r>
            <a:r>
              <a:rPr kumimoji="1" lang="en-US" altLang="ja-JP" sz="1400" i="1" dirty="0" err="1" smtClean="0">
                <a:latin typeface="Arial" panose="020B0604020202020204" pitchFamily="34" charset="0"/>
                <a:cs typeface="Arial" panose="020B0604020202020204" pitchFamily="34" charset="0"/>
              </a:rPr>
              <a:t>Funct</a:t>
            </a:r>
            <a:r>
              <a:rPr kumimoji="1" lang="en-US" altLang="ja-JP" sz="1400" i="1" dirty="0" smtClean="0">
                <a:latin typeface="Arial" panose="020B0604020202020204" pitchFamily="34" charset="0"/>
                <a:cs typeface="Arial" panose="020B0604020202020204" pitchFamily="34" charset="0"/>
              </a:rPr>
              <a:t>. </a:t>
            </a:r>
            <a:r>
              <a:rPr lang="en-US" altLang="ja-JP" sz="1400" i="1" dirty="0">
                <a:latin typeface="Arial" panose="020B0604020202020204" pitchFamily="34" charset="0"/>
                <a:cs typeface="Arial" panose="020B0604020202020204" pitchFamily="34" charset="0"/>
              </a:rPr>
              <a:t>M</a:t>
            </a:r>
            <a:r>
              <a:rPr kumimoji="1" lang="en-US" altLang="ja-JP" sz="1400" i="1" dirty="0" smtClean="0">
                <a:latin typeface="Arial" panose="020B0604020202020204" pitchFamily="34" charset="0"/>
                <a:cs typeface="Arial" panose="020B0604020202020204" pitchFamily="34" charset="0"/>
              </a:rPr>
              <a:t>ater</a:t>
            </a:r>
            <a:r>
              <a:rPr kumimoji="1" lang="en-US" altLang="ja-JP" sz="1400" dirty="0" smtClean="0">
                <a:latin typeface="Arial" panose="020B0604020202020204" pitchFamily="34" charset="0"/>
                <a:cs typeface="Arial" panose="020B0604020202020204" pitchFamily="34" charset="0"/>
              </a:rPr>
              <a:t>, </a:t>
            </a:r>
            <a:r>
              <a:rPr lang="en-US" altLang="ja-JP" sz="1400" b="1" dirty="0" smtClean="0">
                <a:latin typeface="Arial" panose="020B0604020202020204" pitchFamily="34" charset="0"/>
                <a:cs typeface="Arial" panose="020B0604020202020204" pitchFamily="34" charset="0"/>
              </a:rPr>
              <a:t>21</a:t>
            </a:r>
            <a:r>
              <a:rPr kumimoji="1" lang="en-US" altLang="ja-JP" sz="1400" dirty="0" smtClean="0">
                <a:latin typeface="Arial" panose="020B0604020202020204" pitchFamily="34" charset="0"/>
                <a:cs typeface="Arial" panose="020B0604020202020204" pitchFamily="34" charset="0"/>
              </a:rPr>
              <a:t>, 3859 (2011).</a:t>
            </a:r>
            <a:endParaRPr kumimoji="1" lang="ja-JP"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464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1"/>
          </p:nvPr>
        </p:nvSpPr>
        <p:spPr>
          <a:xfrm>
            <a:off x="7010400" y="6516687"/>
            <a:ext cx="2133600" cy="341313"/>
          </a:xfrm>
        </p:spPr>
        <p:txBody>
          <a:bodyPr/>
          <a:lstStyle/>
          <a:p>
            <a:pPr>
              <a:defRPr/>
            </a:pPr>
            <a:r>
              <a:rPr lang="en-US" altLang="ja-JP" dirty="0" smtClean="0">
                <a:latin typeface="Arial"/>
              </a:rPr>
              <a:t>3</a:t>
            </a:r>
            <a:endParaRPr lang="ja-JP" altLang="zh-CN" dirty="0">
              <a:latin typeface="Arial"/>
            </a:endParaRPr>
          </a:p>
        </p:txBody>
      </p:sp>
      <p:grpSp>
        <p:nvGrpSpPr>
          <p:cNvPr id="16" name="グループ化 15"/>
          <p:cNvGrpSpPr/>
          <p:nvPr/>
        </p:nvGrpSpPr>
        <p:grpSpPr>
          <a:xfrm>
            <a:off x="251520" y="188640"/>
            <a:ext cx="8640960" cy="648072"/>
            <a:chOff x="251520" y="188640"/>
            <a:chExt cx="8640960" cy="648072"/>
          </a:xfrm>
          <a:solidFill>
            <a:srgbClr val="92D050"/>
          </a:solidFill>
        </p:grpSpPr>
        <p:sp>
          <p:nvSpPr>
            <p:cNvPr id="17" name="正方形/長方形 16"/>
            <p:cNvSpPr/>
            <p:nvPr/>
          </p:nvSpPr>
          <p:spPr>
            <a:xfrm>
              <a:off x="251520" y="188640"/>
              <a:ext cx="127687" cy="648072"/>
            </a:xfrm>
            <a:prstGeom prst="rect">
              <a:avLst/>
            </a:prstGeom>
            <a:grp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8" name="直線コネクタ 17"/>
            <p:cNvCxnSpPr/>
            <p:nvPr/>
          </p:nvCxnSpPr>
          <p:spPr>
            <a:xfrm>
              <a:off x="359532" y="836712"/>
              <a:ext cx="8532948" cy="0"/>
            </a:xfrm>
            <a:prstGeom prst="line">
              <a:avLst/>
            </a:prstGeom>
            <a:grpFill/>
            <a:ln w="12700" cap="flat" cmpd="sng" algn="ctr">
              <a:solidFill>
                <a:srgbClr val="92D050"/>
              </a:solidFill>
              <a:prstDash val="solid"/>
              <a:miter lim="800000"/>
            </a:ln>
            <a:effectLst/>
          </p:spPr>
        </p:cxnSp>
      </p:grpSp>
      <p:sp>
        <p:nvSpPr>
          <p:cNvPr id="19" name="タイトル 1"/>
          <p:cNvSpPr txBox="1">
            <a:spLocks/>
          </p:cNvSpPr>
          <p:nvPr/>
        </p:nvSpPr>
        <p:spPr bwMode="auto">
          <a:xfrm>
            <a:off x="384285" y="249590"/>
            <a:ext cx="8827036"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baseline="0">
                <a:solidFill>
                  <a:schemeClr val="tx2"/>
                </a:solidFill>
                <a:latin typeface="メイリオ" panose="020B0604030504040204" pitchFamily="50" charset="-128"/>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Background of present research</a:t>
            </a:r>
            <a:endParaRPr lang="ja-JP" altLang="en-US" sz="3200" b="1" kern="0" dirty="0">
              <a:solidFill>
                <a:schemeClr val="tx1"/>
              </a:solidFill>
              <a:effectLst>
                <a:outerShdw blurRad="38100" dist="38100" dir="2700000" algn="tl">
                  <a:srgbClr val="000000">
                    <a:alpha val="43137"/>
                  </a:srgbClr>
                </a:outerShdw>
              </a:effectLst>
              <a:latin typeface="+mj-lt"/>
            </a:endParaRPr>
          </a:p>
        </p:txBody>
      </p:sp>
      <p:sp>
        <p:nvSpPr>
          <p:cNvPr id="20" name="テキスト ボックス 19"/>
          <p:cNvSpPr txBox="1"/>
          <p:nvPr/>
        </p:nvSpPr>
        <p:spPr>
          <a:xfrm>
            <a:off x="269838" y="1072643"/>
            <a:ext cx="8633816" cy="923330"/>
          </a:xfrm>
          <a:prstGeom prst="rect">
            <a:avLst/>
          </a:prstGeom>
          <a:noFill/>
        </p:spPr>
        <p:txBody>
          <a:bodyPr wrap="square" rtlCol="0">
            <a:spAutoFit/>
          </a:bodyPr>
          <a:lstStyle/>
          <a:p>
            <a:pPr marL="285750" indent="-285750" algn="just">
              <a:buFont typeface="Arial" panose="020B0604020202020204" pitchFamily="34" charset="0"/>
              <a:buChar char="•"/>
            </a:pPr>
            <a:r>
              <a:rPr lang="en-US" altLang="ja-JP" dirty="0" smtClean="0">
                <a:solidFill>
                  <a:srgbClr val="000000"/>
                </a:solidFill>
                <a:latin typeface="Arial"/>
                <a:ea typeface="メイリオ"/>
              </a:rPr>
              <a:t>Among several processes of ion and electron transport, the </a:t>
            </a:r>
            <a:r>
              <a:rPr lang="en-US" altLang="ja-JP" b="1" dirty="0" smtClean="0">
                <a:solidFill>
                  <a:schemeClr val="accent2"/>
                </a:solidFill>
                <a:latin typeface="Arial"/>
                <a:ea typeface="メイリオ"/>
              </a:rPr>
              <a:t>lithium (or sodium) ion transfer at an anode/electrolyte interface</a:t>
            </a:r>
            <a:r>
              <a:rPr lang="en-US" altLang="ja-JP" dirty="0" smtClean="0">
                <a:solidFill>
                  <a:srgbClr val="002060"/>
                </a:solidFill>
                <a:latin typeface="Arial"/>
                <a:ea typeface="メイリオ"/>
              </a:rPr>
              <a:t> </a:t>
            </a:r>
            <a:r>
              <a:rPr lang="en-US" altLang="ja-JP" dirty="0" smtClean="0">
                <a:solidFill>
                  <a:srgbClr val="000000"/>
                </a:solidFill>
                <a:latin typeface="Arial"/>
                <a:ea typeface="メイリオ"/>
              </a:rPr>
              <a:t>is an essential process of the    charge-discharge reaction of lithium (or sodium) ion batteries.</a:t>
            </a:r>
          </a:p>
        </p:txBody>
      </p:sp>
      <p:pic>
        <p:nvPicPr>
          <p:cNvPr id="21" name="図 20"/>
          <p:cNvPicPr>
            <a:picLocks noChangeAspect="1"/>
          </p:cNvPicPr>
          <p:nvPr/>
        </p:nvPicPr>
        <p:blipFill>
          <a:blip r:embed="rId3"/>
          <a:stretch>
            <a:fillRect/>
          </a:stretch>
        </p:blipFill>
        <p:spPr>
          <a:xfrm>
            <a:off x="5355850" y="3220582"/>
            <a:ext cx="3004076" cy="1794381"/>
          </a:xfrm>
          <a:prstGeom prst="rect">
            <a:avLst/>
          </a:prstGeom>
        </p:spPr>
      </p:pic>
      <p:sp>
        <p:nvSpPr>
          <p:cNvPr id="22" name="角丸四角形 21"/>
          <p:cNvSpPr/>
          <p:nvPr/>
        </p:nvSpPr>
        <p:spPr>
          <a:xfrm>
            <a:off x="5476079" y="4228064"/>
            <a:ext cx="2616075" cy="1268903"/>
          </a:xfrm>
          <a:prstGeom prst="roundRect">
            <a:avLst/>
          </a:prstGeom>
          <a:noFill/>
          <a:ln w="158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rot="10800000">
            <a:off x="6085799" y="5018810"/>
            <a:ext cx="1396633"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445941" y="5173802"/>
            <a:ext cx="2682362" cy="323165"/>
          </a:xfrm>
          <a:prstGeom prst="rect">
            <a:avLst/>
          </a:prstGeom>
          <a:noFill/>
        </p:spPr>
        <p:txBody>
          <a:bodyPr wrap="square" rtlCol="0">
            <a:spAutoFit/>
          </a:bodyPr>
          <a:lstStyle/>
          <a:p>
            <a:pPr algn="ctr"/>
            <a:r>
              <a:rPr kumimoji="1" lang="en-US" altLang="ja-JP" sz="1500" dirty="0" smtClean="0">
                <a:solidFill>
                  <a:schemeClr val="tx2"/>
                </a:solidFill>
                <a:latin typeface="Arial" panose="020B0604020202020204" pitchFamily="34" charset="0"/>
                <a:cs typeface="Arial" panose="020B0604020202020204" pitchFamily="34" charset="0"/>
              </a:rPr>
              <a:t>Resistances of ion transfer</a:t>
            </a:r>
            <a:endParaRPr kumimoji="1" lang="ja-JP" altLang="en-US" sz="1500" dirty="0">
              <a:solidFill>
                <a:schemeClr val="tx2"/>
              </a:solidFill>
              <a:latin typeface="Arial" panose="020B0604020202020204" pitchFamily="34" charset="0"/>
              <a:cs typeface="Arial" panose="020B0604020202020204" pitchFamily="34" charset="0"/>
            </a:endParaRPr>
          </a:p>
        </p:txBody>
      </p:sp>
      <p:pic>
        <p:nvPicPr>
          <p:cNvPr id="25" name="図 24"/>
          <p:cNvPicPr>
            <a:picLocks noChangeAspect="1"/>
          </p:cNvPicPr>
          <p:nvPr/>
        </p:nvPicPr>
        <p:blipFill>
          <a:blip r:embed="rId4"/>
          <a:stretch>
            <a:fillRect/>
          </a:stretch>
        </p:blipFill>
        <p:spPr>
          <a:xfrm>
            <a:off x="618180" y="3235063"/>
            <a:ext cx="3499702" cy="3043981"/>
          </a:xfrm>
          <a:prstGeom prst="rect">
            <a:avLst/>
          </a:prstGeom>
        </p:spPr>
      </p:pic>
      <p:sp>
        <p:nvSpPr>
          <p:cNvPr id="26" name="テキスト ボックス 25"/>
          <p:cNvSpPr txBox="1"/>
          <p:nvPr/>
        </p:nvSpPr>
        <p:spPr>
          <a:xfrm>
            <a:off x="4586746" y="5655806"/>
            <a:ext cx="4427984" cy="892552"/>
          </a:xfrm>
          <a:prstGeom prst="rect">
            <a:avLst/>
          </a:prstGeom>
          <a:noFill/>
        </p:spPr>
        <p:txBody>
          <a:bodyPr wrap="square" rtlCol="0">
            <a:spAutoFit/>
          </a:bodyPr>
          <a:lstStyle/>
          <a:p>
            <a:r>
              <a:rPr kumimoji="1" lang="en-US" altLang="ja-JP" sz="1400" b="1" i="1" dirty="0" err="1" smtClean="0">
                <a:latin typeface="Arial" panose="020B0604020202020204" pitchFamily="34" charset="0"/>
                <a:cs typeface="Arial" panose="020B0604020202020204" pitchFamily="34" charset="0"/>
              </a:rPr>
              <a:t>R</a:t>
            </a:r>
            <a:r>
              <a:rPr kumimoji="1" lang="en-US" altLang="ja-JP" sz="1400" b="1" baseline="-25000" dirty="0" err="1" smtClean="0">
                <a:latin typeface="Arial" panose="020B0604020202020204" pitchFamily="34" charset="0"/>
                <a:cs typeface="Arial" panose="020B0604020202020204" pitchFamily="34" charset="0"/>
              </a:rPr>
              <a:t>ct</a:t>
            </a:r>
            <a:r>
              <a:rPr kumimoji="1" lang="en-US" altLang="ja-JP" sz="1400" dirty="0" smtClean="0">
                <a:latin typeface="Arial" panose="020B0604020202020204" pitchFamily="34" charset="0"/>
                <a:cs typeface="Arial" panose="020B0604020202020204" pitchFamily="34" charset="0"/>
              </a:rPr>
              <a:t>: charge transfer resistance from SEI film to anode</a:t>
            </a:r>
          </a:p>
          <a:p>
            <a:pPr>
              <a:spcBef>
                <a:spcPts val="600"/>
              </a:spcBef>
            </a:pPr>
            <a:r>
              <a:rPr lang="en-US" altLang="ja-JP" sz="1400" b="1" i="1" dirty="0" smtClean="0">
                <a:solidFill>
                  <a:srgbClr val="EF8B11"/>
                </a:solidFill>
                <a:latin typeface="Arial" panose="020B0604020202020204" pitchFamily="34" charset="0"/>
                <a:cs typeface="Arial" panose="020B0604020202020204" pitchFamily="34" charset="0"/>
              </a:rPr>
              <a:t>R</a:t>
            </a:r>
            <a:r>
              <a:rPr lang="en-US" altLang="ja-JP" sz="1400" b="1" baseline="-25000" dirty="0" smtClean="0">
                <a:solidFill>
                  <a:srgbClr val="EF8B11"/>
                </a:solidFill>
                <a:latin typeface="Arial" panose="020B0604020202020204" pitchFamily="34" charset="0"/>
                <a:cs typeface="Arial" panose="020B0604020202020204" pitchFamily="34" charset="0"/>
              </a:rPr>
              <a:t>SEI</a:t>
            </a:r>
            <a:r>
              <a:rPr lang="en-US" altLang="ja-JP" sz="1400" dirty="0" smtClean="0">
                <a:solidFill>
                  <a:srgbClr val="EF8B11"/>
                </a:solidFill>
                <a:latin typeface="Arial" panose="020B0604020202020204" pitchFamily="34" charset="0"/>
                <a:cs typeface="Arial" panose="020B0604020202020204" pitchFamily="34" charset="0"/>
              </a:rPr>
              <a:t>: resistance of ion transfer in SEI film</a:t>
            </a:r>
          </a:p>
          <a:p>
            <a:pPr>
              <a:spcBef>
                <a:spcPts val="600"/>
              </a:spcBef>
            </a:pPr>
            <a:r>
              <a:rPr kumimoji="1" lang="en-US" altLang="ja-JP" sz="1400" b="1" i="1" dirty="0" err="1" smtClean="0">
                <a:latin typeface="Arial" panose="020B0604020202020204" pitchFamily="34" charset="0"/>
                <a:cs typeface="Arial" panose="020B0604020202020204" pitchFamily="34" charset="0"/>
              </a:rPr>
              <a:t>R</a:t>
            </a:r>
            <a:r>
              <a:rPr kumimoji="1" lang="en-US" altLang="ja-JP" sz="1400" b="1" baseline="-25000" dirty="0" err="1" smtClean="0">
                <a:latin typeface="Arial" panose="020B0604020202020204" pitchFamily="34" charset="0"/>
                <a:cs typeface="Arial" panose="020B0604020202020204" pitchFamily="34" charset="0"/>
              </a:rPr>
              <a:t>bulk</a:t>
            </a:r>
            <a:r>
              <a:rPr kumimoji="1" lang="en-US" altLang="ja-JP" sz="1400" dirty="0" smtClean="0">
                <a:latin typeface="Arial" panose="020B0604020202020204" pitchFamily="34" charset="0"/>
                <a:cs typeface="Arial" panose="020B0604020202020204" pitchFamily="34" charset="0"/>
              </a:rPr>
              <a:t>: resistance of ion transfer in bulk electrolyte</a:t>
            </a:r>
            <a:endParaRPr kumimoji="1" lang="ja-JP" altLang="en-US" sz="1400" dirty="0">
              <a:latin typeface="Arial" panose="020B0604020202020204" pitchFamily="34" charset="0"/>
              <a:cs typeface="Arial" panose="020B0604020202020204" pitchFamily="34" charset="0"/>
            </a:endParaRPr>
          </a:p>
        </p:txBody>
      </p:sp>
      <p:sp>
        <p:nvSpPr>
          <p:cNvPr id="27" name="テキスト ボックス 26"/>
          <p:cNvSpPr txBox="1"/>
          <p:nvPr/>
        </p:nvSpPr>
        <p:spPr>
          <a:xfrm>
            <a:off x="269838" y="2292352"/>
            <a:ext cx="8633816" cy="646331"/>
          </a:xfrm>
          <a:prstGeom prst="rect">
            <a:avLst/>
          </a:prstGeom>
          <a:noFill/>
        </p:spPr>
        <p:txBody>
          <a:bodyPr wrap="square" rtlCol="0">
            <a:spAutoFit/>
          </a:bodyPr>
          <a:lstStyle/>
          <a:p>
            <a:pPr marL="285750" indent="-285750" algn="just">
              <a:buFont typeface="Arial" panose="020B0604020202020204" pitchFamily="34" charset="0"/>
              <a:buChar char="•"/>
            </a:pPr>
            <a:r>
              <a:rPr lang="en-US" altLang="ja-JP" dirty="0" smtClean="0">
                <a:solidFill>
                  <a:srgbClr val="002060"/>
                </a:solidFill>
                <a:latin typeface="Arial"/>
                <a:ea typeface="メイリオ"/>
              </a:rPr>
              <a:t>Battery resistance </a:t>
            </a:r>
            <a:r>
              <a:rPr lang="en-US" altLang="ja-JP" dirty="0" smtClean="0">
                <a:solidFill>
                  <a:srgbClr val="000000"/>
                </a:solidFill>
                <a:latin typeface="Arial"/>
                <a:ea typeface="メイリオ"/>
              </a:rPr>
              <a:t>is typically the sum of the bulk electrolyte resistance (</a:t>
            </a:r>
            <a:r>
              <a:rPr lang="en-US" altLang="ja-JP" i="1" dirty="0" err="1" smtClean="0">
                <a:solidFill>
                  <a:srgbClr val="000000"/>
                </a:solidFill>
                <a:latin typeface="Arial"/>
                <a:ea typeface="メイリオ"/>
              </a:rPr>
              <a:t>R</a:t>
            </a:r>
            <a:r>
              <a:rPr lang="en-US" altLang="ja-JP" baseline="-25000" dirty="0" err="1" smtClean="0">
                <a:solidFill>
                  <a:srgbClr val="000000"/>
                </a:solidFill>
                <a:latin typeface="Arial"/>
                <a:ea typeface="メイリオ"/>
              </a:rPr>
              <a:t>bulk</a:t>
            </a:r>
            <a:r>
              <a:rPr lang="en-US" altLang="ja-JP" dirty="0" smtClean="0">
                <a:solidFill>
                  <a:srgbClr val="000000"/>
                </a:solidFill>
                <a:latin typeface="Arial"/>
                <a:ea typeface="メイリオ"/>
              </a:rPr>
              <a:t>), </a:t>
            </a:r>
            <a:r>
              <a:rPr lang="en-US" altLang="ja-JP" dirty="0" smtClean="0">
                <a:solidFill>
                  <a:srgbClr val="EF8B11"/>
                </a:solidFill>
                <a:latin typeface="Arial"/>
                <a:ea typeface="メイリオ"/>
              </a:rPr>
              <a:t>resistance of the SEI (</a:t>
            </a:r>
            <a:r>
              <a:rPr lang="en-US" altLang="ja-JP" i="1" dirty="0" smtClean="0">
                <a:solidFill>
                  <a:srgbClr val="EF8B11"/>
                </a:solidFill>
                <a:latin typeface="Arial"/>
                <a:ea typeface="メイリオ"/>
              </a:rPr>
              <a:t>R</a:t>
            </a:r>
            <a:r>
              <a:rPr lang="en-US" altLang="ja-JP" baseline="-25000" dirty="0" smtClean="0">
                <a:solidFill>
                  <a:srgbClr val="EF8B11"/>
                </a:solidFill>
                <a:latin typeface="Arial"/>
                <a:ea typeface="メイリオ"/>
              </a:rPr>
              <a:t>SEI</a:t>
            </a:r>
            <a:r>
              <a:rPr lang="en-US" altLang="ja-JP" dirty="0" smtClean="0">
                <a:solidFill>
                  <a:srgbClr val="EF8B11"/>
                </a:solidFill>
                <a:latin typeface="Arial"/>
                <a:ea typeface="メイリオ"/>
              </a:rPr>
              <a:t>)</a:t>
            </a:r>
            <a:r>
              <a:rPr lang="en-US" altLang="ja-JP" dirty="0" smtClean="0">
                <a:solidFill>
                  <a:srgbClr val="000000"/>
                </a:solidFill>
                <a:latin typeface="Arial"/>
                <a:ea typeface="メイリオ"/>
              </a:rPr>
              <a:t>, and an ion transfer resistance (</a:t>
            </a:r>
            <a:r>
              <a:rPr lang="en-US" altLang="ja-JP" i="1" dirty="0" err="1" smtClean="0">
                <a:solidFill>
                  <a:srgbClr val="000000"/>
                </a:solidFill>
                <a:latin typeface="Arial"/>
                <a:ea typeface="メイリオ"/>
              </a:rPr>
              <a:t>R</a:t>
            </a:r>
            <a:r>
              <a:rPr lang="en-US" altLang="ja-JP" baseline="-25000" dirty="0" err="1" smtClean="0">
                <a:solidFill>
                  <a:srgbClr val="000000"/>
                </a:solidFill>
                <a:latin typeface="Arial"/>
                <a:ea typeface="メイリオ"/>
              </a:rPr>
              <a:t>ct</a:t>
            </a:r>
            <a:r>
              <a:rPr lang="en-US" altLang="ja-JP" dirty="0" smtClean="0">
                <a:solidFill>
                  <a:srgbClr val="000000"/>
                </a:solidFill>
                <a:latin typeface="Arial"/>
                <a:ea typeface="メイリオ"/>
              </a:rPr>
              <a:t>).</a:t>
            </a:r>
          </a:p>
        </p:txBody>
      </p:sp>
      <p:sp>
        <p:nvSpPr>
          <p:cNvPr id="28" name="テキスト ボックス 27"/>
          <p:cNvSpPr txBox="1"/>
          <p:nvPr/>
        </p:nvSpPr>
        <p:spPr>
          <a:xfrm>
            <a:off x="827584" y="6254270"/>
            <a:ext cx="2808312" cy="369332"/>
          </a:xfrm>
          <a:prstGeom prst="rect">
            <a:avLst/>
          </a:prstGeom>
          <a:noFill/>
        </p:spPr>
        <p:txBody>
          <a:bodyPr wrap="square" rtlCol="0">
            <a:spAutoFit/>
          </a:bodyPr>
          <a:lstStyle/>
          <a:p>
            <a:pPr algn="ctr"/>
            <a:r>
              <a:rPr kumimoji="1" lang="en-US" altLang="ja-JP" u="sng" dirty="0" smtClean="0">
                <a:latin typeface="Arial" panose="020B0604020202020204" pitchFamily="34" charset="0"/>
                <a:cs typeface="Arial" panose="020B0604020202020204" pitchFamily="34" charset="0"/>
              </a:rPr>
              <a:t>Schematic illustration</a:t>
            </a:r>
            <a:endParaRPr kumimoji="1" lang="ja-JP" altLang="en-US"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83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1520" y="188640"/>
            <a:ext cx="8640960" cy="648072"/>
            <a:chOff x="251520" y="188640"/>
            <a:chExt cx="8640960" cy="648072"/>
          </a:xfrm>
          <a:solidFill>
            <a:srgbClr val="92D050"/>
          </a:solidFill>
        </p:grpSpPr>
        <p:sp>
          <p:nvSpPr>
            <p:cNvPr id="5" name="正方形/長方形 4"/>
            <p:cNvSpPr/>
            <p:nvPr/>
          </p:nvSpPr>
          <p:spPr>
            <a:xfrm>
              <a:off x="251520" y="188640"/>
              <a:ext cx="127687" cy="648072"/>
            </a:xfrm>
            <a:prstGeom prst="rect">
              <a:avLst/>
            </a:prstGeom>
            <a:grp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6" name="直線コネクタ 5"/>
            <p:cNvCxnSpPr/>
            <p:nvPr/>
          </p:nvCxnSpPr>
          <p:spPr>
            <a:xfrm>
              <a:off x="359532" y="836712"/>
              <a:ext cx="8532948" cy="0"/>
            </a:xfrm>
            <a:prstGeom prst="line">
              <a:avLst/>
            </a:prstGeom>
            <a:grpFill/>
            <a:ln w="12700" cap="flat" cmpd="sng" algn="ctr">
              <a:solidFill>
                <a:srgbClr val="92D050"/>
              </a:solidFill>
              <a:prstDash val="solid"/>
              <a:miter lim="800000"/>
            </a:ln>
            <a:effectLst/>
          </p:spPr>
        </p:cxnSp>
      </p:grpSp>
      <p:sp>
        <p:nvSpPr>
          <p:cNvPr id="7" name="タイトル 1"/>
          <p:cNvSpPr txBox="1">
            <a:spLocks/>
          </p:cNvSpPr>
          <p:nvPr/>
        </p:nvSpPr>
        <p:spPr bwMode="auto">
          <a:xfrm>
            <a:off x="384285" y="249590"/>
            <a:ext cx="8827036"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baseline="0">
                <a:solidFill>
                  <a:schemeClr val="tx2"/>
                </a:solidFill>
                <a:latin typeface="メイリオ" panose="020B0604030504040204" pitchFamily="50" charset="-128"/>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r>
              <a:rPr lang="en-US" altLang="ja-JP" sz="3200" b="1" kern="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Background of present research</a:t>
            </a:r>
            <a:endParaRPr lang="ja-JP" altLang="en-US" sz="3200" b="1" kern="0" dirty="0">
              <a:solidFill>
                <a:schemeClr val="tx1"/>
              </a:solidFill>
              <a:effectLst>
                <a:outerShdw blurRad="38100" dist="38100" dir="2700000" algn="tl">
                  <a:srgbClr val="000000">
                    <a:alpha val="43137"/>
                  </a:srgbClr>
                </a:outerShdw>
              </a:effectLst>
              <a:latin typeface="+mj-lt"/>
            </a:endParaRPr>
          </a:p>
        </p:txBody>
      </p:sp>
      <p:sp>
        <p:nvSpPr>
          <p:cNvPr id="9" name="正方形/長方形 8"/>
          <p:cNvSpPr/>
          <p:nvPr/>
        </p:nvSpPr>
        <p:spPr>
          <a:xfrm>
            <a:off x="197942" y="1245925"/>
            <a:ext cx="8748116" cy="646331"/>
          </a:xfrm>
          <a:prstGeom prst="rect">
            <a:avLst/>
          </a:prstGeom>
        </p:spPr>
        <p:txBody>
          <a:bodyPr wrap="square">
            <a:spAutoFit/>
          </a:bodyPr>
          <a:lstStyle/>
          <a:p>
            <a:pPr marL="285750" indent="-285750" algn="just">
              <a:buFont typeface="Arial" panose="020B0604020202020204" pitchFamily="34" charset="0"/>
              <a:buChar char="•"/>
            </a:pPr>
            <a:r>
              <a:rPr lang="en-US" altLang="ja-JP" dirty="0" smtClean="0">
                <a:latin typeface="+mj-lt"/>
                <a:ea typeface="+mn-ea"/>
                <a:cs typeface="Arial" panose="020B0604020202020204" pitchFamily="34" charset="0"/>
              </a:rPr>
              <a:t>In the present study, the microscopic mechanism of Na</a:t>
            </a:r>
            <a:r>
              <a:rPr lang="en-US" altLang="ja-JP" baseline="30000" dirty="0" smtClean="0">
                <a:latin typeface="+mj-lt"/>
                <a:ea typeface="+mn-ea"/>
                <a:cs typeface="Arial" panose="020B0604020202020204" pitchFamily="34" charset="0"/>
              </a:rPr>
              <a:t>+</a:t>
            </a:r>
            <a:r>
              <a:rPr lang="en-US" altLang="ja-JP" dirty="0" smtClean="0">
                <a:latin typeface="+mj-lt"/>
                <a:ea typeface="+mn-ea"/>
                <a:cs typeface="Arial" panose="020B0604020202020204" pitchFamily="34" charset="0"/>
              </a:rPr>
              <a:t> transfer processes inside the SEI film has been investigated.</a:t>
            </a:r>
            <a:endParaRPr lang="ja-JP" altLang="en-US" dirty="0">
              <a:cs typeface="Arial" panose="020B0604020202020204" pitchFamily="34" charset="0"/>
            </a:endParaRPr>
          </a:p>
        </p:txBody>
      </p:sp>
      <p:pic>
        <p:nvPicPr>
          <p:cNvPr id="10" name="図 9"/>
          <p:cNvPicPr>
            <a:picLocks noChangeAspect="1"/>
          </p:cNvPicPr>
          <p:nvPr/>
        </p:nvPicPr>
        <p:blipFill>
          <a:blip r:embed="rId3"/>
          <a:stretch>
            <a:fillRect/>
          </a:stretch>
        </p:blipFill>
        <p:spPr>
          <a:xfrm>
            <a:off x="4368031" y="4347719"/>
            <a:ext cx="4387854" cy="2110397"/>
          </a:xfrm>
          <a:prstGeom prst="rect">
            <a:avLst/>
          </a:prstGeom>
        </p:spPr>
      </p:pic>
      <p:sp>
        <p:nvSpPr>
          <p:cNvPr id="11" name="フリーフォーム 10"/>
          <p:cNvSpPr/>
          <p:nvPr/>
        </p:nvSpPr>
        <p:spPr>
          <a:xfrm>
            <a:off x="5680975" y="5132283"/>
            <a:ext cx="1878807" cy="282407"/>
          </a:xfrm>
          <a:custGeom>
            <a:avLst/>
            <a:gdLst>
              <a:gd name="connsiteX0" fmla="*/ 1878807 w 1878807"/>
              <a:gd name="connsiteY0" fmla="*/ 128604 h 282407"/>
              <a:gd name="connsiteX1" fmla="*/ 1321594 w 1878807"/>
              <a:gd name="connsiteY1" fmla="*/ 16 h 282407"/>
              <a:gd name="connsiteX2" fmla="*/ 857250 w 1878807"/>
              <a:gd name="connsiteY2" fmla="*/ 135748 h 282407"/>
              <a:gd name="connsiteX3" fmla="*/ 592932 w 1878807"/>
              <a:gd name="connsiteY3" fmla="*/ 271479 h 282407"/>
              <a:gd name="connsiteX4" fmla="*/ 0 w 1878807"/>
              <a:gd name="connsiteY4" fmla="*/ 264335 h 28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8807" h="282407">
                <a:moveTo>
                  <a:pt x="1878807" y="128604"/>
                </a:moveTo>
                <a:cubicBezTo>
                  <a:pt x="1685330" y="63714"/>
                  <a:pt x="1491853" y="-1175"/>
                  <a:pt x="1321594" y="16"/>
                </a:cubicBezTo>
                <a:cubicBezTo>
                  <a:pt x="1151335" y="1207"/>
                  <a:pt x="978694" y="90504"/>
                  <a:pt x="857250" y="135748"/>
                </a:cubicBezTo>
                <a:cubicBezTo>
                  <a:pt x="735806" y="180992"/>
                  <a:pt x="735807" y="250048"/>
                  <a:pt x="592932" y="271479"/>
                </a:cubicBezTo>
                <a:cubicBezTo>
                  <a:pt x="450057" y="292910"/>
                  <a:pt x="225028" y="278622"/>
                  <a:pt x="0" y="264335"/>
                </a:cubicBezTo>
              </a:path>
            </a:pathLst>
          </a:custGeom>
          <a:noFill/>
          <a:ln w="38100">
            <a:solidFill>
              <a:srgbClr val="00B0F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276203" y="3740978"/>
            <a:ext cx="1101206" cy="369332"/>
          </a:xfrm>
          <a:prstGeom prst="rect">
            <a:avLst/>
          </a:prstGeom>
          <a:noFill/>
        </p:spPr>
        <p:txBody>
          <a:bodyPr wrap="square" rtlCol="0">
            <a:spAutoFit/>
          </a:bodyPr>
          <a:lstStyle/>
          <a:p>
            <a:pPr algn="ctr"/>
            <a:r>
              <a:rPr kumimoji="1" lang="en-US" altLang="ja-JP" u="sng" dirty="0" smtClean="0">
                <a:solidFill>
                  <a:srgbClr val="00B050"/>
                </a:solidFill>
                <a:latin typeface="Arial" panose="020B0604020202020204" pitchFamily="34" charset="0"/>
                <a:cs typeface="Arial" panose="020B0604020202020204" pitchFamily="34" charset="0"/>
              </a:rPr>
              <a:t>SEI</a:t>
            </a:r>
            <a:r>
              <a:rPr lang="ja-JP" altLang="en-US" u="sng" dirty="0">
                <a:solidFill>
                  <a:srgbClr val="00B050"/>
                </a:solidFill>
                <a:latin typeface="Arial" panose="020B0604020202020204" pitchFamily="34" charset="0"/>
                <a:cs typeface="Arial" panose="020B0604020202020204" pitchFamily="34" charset="0"/>
              </a:rPr>
              <a:t> </a:t>
            </a:r>
            <a:r>
              <a:rPr lang="en-US" altLang="ja-JP" u="sng" dirty="0" smtClean="0">
                <a:solidFill>
                  <a:srgbClr val="00B050"/>
                </a:solidFill>
                <a:latin typeface="Arial" panose="020B0604020202020204" pitchFamily="34" charset="0"/>
                <a:cs typeface="Arial" panose="020B0604020202020204" pitchFamily="34" charset="0"/>
              </a:rPr>
              <a:t>film</a:t>
            </a:r>
            <a:endParaRPr kumimoji="1" lang="ja-JP" altLang="en-US" u="sng" dirty="0">
              <a:solidFill>
                <a:srgbClr val="00B050"/>
              </a:solidFill>
              <a:latin typeface="Arial" panose="020B0604020202020204" pitchFamily="34" charset="0"/>
              <a:cs typeface="Arial" panose="020B0604020202020204" pitchFamily="34" charset="0"/>
            </a:endParaRPr>
          </a:p>
        </p:txBody>
      </p:sp>
      <p:sp>
        <p:nvSpPr>
          <p:cNvPr id="13" name="左中かっこ 12"/>
          <p:cNvSpPr/>
          <p:nvPr/>
        </p:nvSpPr>
        <p:spPr>
          <a:xfrm rot="5400000">
            <a:off x="6646935" y="3300658"/>
            <a:ext cx="344528" cy="1949265"/>
          </a:xfrm>
          <a:prstGeom prst="lef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左中かっこ 13"/>
          <p:cNvSpPr/>
          <p:nvPr/>
        </p:nvSpPr>
        <p:spPr>
          <a:xfrm rot="5400000">
            <a:off x="5040604" y="3668917"/>
            <a:ext cx="338834" cy="1185148"/>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p:cNvSpPr txBox="1"/>
          <p:nvPr/>
        </p:nvSpPr>
        <p:spPr>
          <a:xfrm>
            <a:off x="4659418" y="3731659"/>
            <a:ext cx="1101206" cy="369332"/>
          </a:xfrm>
          <a:prstGeom prst="rect">
            <a:avLst/>
          </a:prstGeom>
          <a:noFill/>
        </p:spPr>
        <p:txBody>
          <a:bodyPr wrap="square" rtlCol="0">
            <a:spAutoFit/>
          </a:bodyPr>
          <a:lstStyle/>
          <a:p>
            <a:pPr algn="ctr"/>
            <a:r>
              <a:rPr lang="en-US" altLang="ja-JP" u="sng" dirty="0" smtClean="0">
                <a:solidFill>
                  <a:schemeClr val="accent6"/>
                </a:solidFill>
                <a:latin typeface="Arial" panose="020B0604020202020204" pitchFamily="34" charset="0"/>
                <a:cs typeface="Arial" panose="020B0604020202020204" pitchFamily="34" charset="0"/>
              </a:rPr>
              <a:t>Anode</a:t>
            </a:r>
            <a:endParaRPr kumimoji="1" lang="ja-JP" altLang="en-US" u="sng" dirty="0">
              <a:solidFill>
                <a:schemeClr val="accent6"/>
              </a:solidFill>
              <a:latin typeface="Arial" panose="020B0604020202020204" pitchFamily="34" charset="0"/>
              <a:cs typeface="Arial" panose="020B0604020202020204" pitchFamily="34" charset="0"/>
            </a:endParaRPr>
          </a:p>
        </p:txBody>
      </p:sp>
      <p:sp>
        <p:nvSpPr>
          <p:cNvPr id="16" name="テキスト ボックス 15"/>
          <p:cNvSpPr txBox="1"/>
          <p:nvPr/>
        </p:nvSpPr>
        <p:spPr>
          <a:xfrm>
            <a:off x="6005882" y="4717352"/>
            <a:ext cx="1450111" cy="369332"/>
          </a:xfrm>
          <a:prstGeom prst="rect">
            <a:avLst/>
          </a:prstGeom>
          <a:solidFill>
            <a:schemeClr val="bg1"/>
          </a:solidFill>
          <a:ln>
            <a:solidFill>
              <a:schemeClr val="tx1"/>
            </a:solidFill>
          </a:ln>
        </p:spPr>
        <p:txBody>
          <a:bodyPr wrap="square" rtlCol="0">
            <a:spAutoFit/>
          </a:bodyPr>
          <a:lstStyle/>
          <a:p>
            <a:pPr algn="ctr"/>
            <a:r>
              <a:rPr lang="en-US" altLang="ja-JP" dirty="0" smtClean="0">
                <a:solidFill>
                  <a:srgbClr val="00B0F0"/>
                </a:solidFill>
                <a:cs typeface="Arial" panose="020B0604020202020204" pitchFamily="34" charset="0"/>
              </a:rPr>
              <a:t>Na</a:t>
            </a:r>
            <a:r>
              <a:rPr lang="en-US" altLang="ja-JP" baseline="30000" dirty="0" smtClean="0">
                <a:solidFill>
                  <a:srgbClr val="00B0F0"/>
                </a:solidFill>
                <a:cs typeface="Arial" panose="020B0604020202020204" pitchFamily="34" charset="0"/>
              </a:rPr>
              <a:t>+</a:t>
            </a:r>
            <a:r>
              <a:rPr lang="en-US" altLang="ja-JP" dirty="0" smtClean="0">
                <a:solidFill>
                  <a:srgbClr val="00B0F0"/>
                </a:solidFill>
                <a:cs typeface="Arial" panose="020B0604020202020204" pitchFamily="34" charset="0"/>
              </a:rPr>
              <a:t> transfer</a:t>
            </a:r>
            <a:endParaRPr kumimoji="1" lang="ja-JP" altLang="en-US" dirty="0">
              <a:solidFill>
                <a:srgbClr val="00B0F0"/>
              </a:solidFill>
            </a:endParaRPr>
          </a:p>
        </p:txBody>
      </p:sp>
      <p:sp>
        <p:nvSpPr>
          <p:cNvPr id="17" name="正方形/長方形 16"/>
          <p:cNvSpPr/>
          <p:nvPr/>
        </p:nvSpPr>
        <p:spPr>
          <a:xfrm>
            <a:off x="197942" y="2259516"/>
            <a:ext cx="8748116" cy="646331"/>
          </a:xfrm>
          <a:prstGeom prst="rect">
            <a:avLst/>
          </a:prstGeom>
        </p:spPr>
        <p:txBody>
          <a:bodyPr wrap="square">
            <a:spAutoFit/>
          </a:bodyPr>
          <a:lstStyle/>
          <a:p>
            <a:pPr marL="285750" indent="-285750" algn="just">
              <a:buFont typeface="Arial" panose="020B0604020202020204" pitchFamily="34" charset="0"/>
              <a:buChar char="•"/>
            </a:pPr>
            <a:r>
              <a:rPr lang="en-US" altLang="ja-JP" dirty="0" smtClean="0">
                <a:latin typeface="+mj-lt"/>
                <a:cs typeface="Arial" panose="020B0604020202020204" pitchFamily="34" charset="0"/>
              </a:rPr>
              <a:t>For this purpose, the free energy changes were calculated along the ion transfer pathway inside the SEI film obtained by the hybrid MC/MD reaction method.</a:t>
            </a:r>
            <a:endParaRPr lang="ja-JP" altLang="en-US" dirty="0">
              <a:latin typeface="+mj-lt"/>
              <a:cs typeface="Arial" panose="020B0604020202020204" pitchFamily="34" charset="0"/>
            </a:endParaRPr>
          </a:p>
        </p:txBody>
      </p:sp>
      <p:pic>
        <p:nvPicPr>
          <p:cNvPr id="18" name="図 17"/>
          <p:cNvPicPr>
            <a:picLocks noChangeAspect="1"/>
          </p:cNvPicPr>
          <p:nvPr/>
        </p:nvPicPr>
        <p:blipFill>
          <a:blip r:embed="rId4"/>
          <a:stretch>
            <a:fillRect/>
          </a:stretch>
        </p:blipFill>
        <p:spPr>
          <a:xfrm>
            <a:off x="618180" y="3235063"/>
            <a:ext cx="3499702" cy="3043981"/>
          </a:xfrm>
          <a:prstGeom prst="rect">
            <a:avLst/>
          </a:prstGeom>
        </p:spPr>
      </p:pic>
      <p:sp>
        <p:nvSpPr>
          <p:cNvPr id="19" name="テキスト ボックス 18"/>
          <p:cNvSpPr txBox="1"/>
          <p:nvPr/>
        </p:nvSpPr>
        <p:spPr>
          <a:xfrm>
            <a:off x="827584" y="6254270"/>
            <a:ext cx="2808312" cy="369332"/>
          </a:xfrm>
          <a:prstGeom prst="rect">
            <a:avLst/>
          </a:prstGeom>
          <a:noFill/>
        </p:spPr>
        <p:txBody>
          <a:bodyPr wrap="square" rtlCol="0">
            <a:spAutoFit/>
          </a:bodyPr>
          <a:lstStyle/>
          <a:p>
            <a:pPr algn="ctr"/>
            <a:r>
              <a:rPr kumimoji="1" lang="en-US" altLang="ja-JP" u="sng" dirty="0" smtClean="0">
                <a:latin typeface="Arial" panose="020B0604020202020204" pitchFamily="34" charset="0"/>
                <a:cs typeface="Arial" panose="020B0604020202020204" pitchFamily="34" charset="0"/>
              </a:rPr>
              <a:t>Schematic illustration</a:t>
            </a:r>
            <a:endParaRPr kumimoji="1" lang="ja-JP" altLang="en-US" u="sng" dirty="0">
              <a:latin typeface="Arial" panose="020B0604020202020204" pitchFamily="34" charset="0"/>
              <a:cs typeface="Arial" panose="020B0604020202020204" pitchFamily="34" charset="0"/>
            </a:endParaRPr>
          </a:p>
        </p:txBody>
      </p:sp>
      <p:sp>
        <p:nvSpPr>
          <p:cNvPr id="20" name="スライド番号プレースホルダー 2"/>
          <p:cNvSpPr>
            <a:spLocks noGrp="1"/>
          </p:cNvSpPr>
          <p:nvPr>
            <p:ph type="sldNum" sz="quarter" idx="11"/>
          </p:nvPr>
        </p:nvSpPr>
        <p:spPr>
          <a:xfrm>
            <a:off x="7010400" y="6516687"/>
            <a:ext cx="2133600" cy="341313"/>
          </a:xfrm>
        </p:spPr>
        <p:txBody>
          <a:bodyPr/>
          <a:lstStyle/>
          <a:p>
            <a:pPr>
              <a:defRPr/>
            </a:pPr>
            <a:r>
              <a:rPr lang="en-US" altLang="ja-JP" dirty="0" smtClean="0">
                <a:latin typeface="Arial"/>
              </a:rPr>
              <a:t>4</a:t>
            </a:r>
            <a:endParaRPr lang="ja-JP" altLang="zh-CN" dirty="0">
              <a:latin typeface="Arial"/>
            </a:endParaRPr>
          </a:p>
        </p:txBody>
      </p:sp>
    </p:spTree>
    <p:extLst>
      <p:ext uri="{BB962C8B-B14F-4D97-AF65-F5344CB8AC3E}">
        <p14:creationId xmlns:p14="http://schemas.microsoft.com/office/powerpoint/2010/main" val="2884915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3"/>
          <p:cNvSpPr>
            <a:spLocks noGrp="1"/>
          </p:cNvSpPr>
          <p:nvPr>
            <p:ph type="sldNum" sz="quarter" idx="12"/>
          </p:nvPr>
        </p:nvSpPr>
        <p:spPr>
          <a:xfrm>
            <a:off x="7005188" y="6536531"/>
            <a:ext cx="2133600" cy="321469"/>
          </a:xfrm>
        </p:spPr>
        <p:txBody>
          <a:bodyPr/>
          <a:lstStyle/>
          <a:p>
            <a:pPr>
              <a:defRPr/>
            </a:pPr>
            <a:r>
              <a:rPr lang="en-US" altLang="ja-JP" dirty="0" smtClean="0">
                <a:solidFill>
                  <a:srgbClr val="000000"/>
                </a:solidFill>
                <a:latin typeface="Arial"/>
                <a:ea typeface="メイリオ"/>
              </a:rPr>
              <a:t>5</a:t>
            </a:r>
            <a:endParaRPr lang="en-US" altLang="ja-JP" dirty="0">
              <a:solidFill>
                <a:srgbClr val="000000"/>
              </a:solidFill>
              <a:latin typeface="Arial"/>
              <a:ea typeface="メイリオ"/>
            </a:endParaRPr>
          </a:p>
        </p:txBody>
      </p:sp>
      <p:grpSp>
        <p:nvGrpSpPr>
          <p:cNvPr id="26" name="グループ化 25"/>
          <p:cNvGrpSpPr/>
          <p:nvPr/>
        </p:nvGrpSpPr>
        <p:grpSpPr>
          <a:xfrm>
            <a:off x="251520" y="188640"/>
            <a:ext cx="8640960" cy="648072"/>
            <a:chOff x="251520" y="188640"/>
            <a:chExt cx="8640960" cy="648072"/>
          </a:xfrm>
          <a:solidFill>
            <a:srgbClr val="C00000"/>
          </a:solidFill>
        </p:grpSpPr>
        <p:sp>
          <p:nvSpPr>
            <p:cNvPr id="27" name="正方形/長方形 26"/>
            <p:cNvSpPr/>
            <p:nvPr/>
          </p:nvSpPr>
          <p:spPr>
            <a:xfrm>
              <a:off x="251520" y="188640"/>
              <a:ext cx="127687" cy="648072"/>
            </a:xfrm>
            <a:prstGeom prst="rect">
              <a:avLst/>
            </a:prstGeom>
            <a:grp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メイリオ"/>
                <a:cs typeface="+mn-cs"/>
              </a:endParaRPr>
            </a:p>
          </p:txBody>
        </p:sp>
        <p:cxnSp>
          <p:nvCxnSpPr>
            <p:cNvPr id="28" name="直線コネクタ 27"/>
            <p:cNvCxnSpPr/>
            <p:nvPr/>
          </p:nvCxnSpPr>
          <p:spPr>
            <a:xfrm>
              <a:off x="359532" y="836712"/>
              <a:ext cx="8532948" cy="0"/>
            </a:xfrm>
            <a:prstGeom prst="line">
              <a:avLst/>
            </a:prstGeom>
            <a:grpFill/>
            <a:ln w="12700" cap="flat" cmpd="sng" algn="ctr">
              <a:solidFill>
                <a:srgbClr val="C00000"/>
              </a:solidFill>
              <a:prstDash val="solid"/>
            </a:ln>
            <a:effectLst/>
          </p:spPr>
        </p:cxnSp>
      </p:grpSp>
      <p:sp>
        <p:nvSpPr>
          <p:cNvPr id="29" name="タイトル 1"/>
          <p:cNvSpPr>
            <a:spLocks noGrp="1"/>
          </p:cNvSpPr>
          <p:nvPr>
            <p:ph type="title"/>
          </p:nvPr>
        </p:nvSpPr>
        <p:spPr>
          <a:xfrm>
            <a:off x="401878" y="244139"/>
            <a:ext cx="8827036" cy="576263"/>
          </a:xfrm>
        </p:spPr>
        <p:txBody>
          <a:bodyPr/>
          <a:lstStyle/>
          <a:p>
            <a:pPr algn="l"/>
            <a:r>
              <a:rPr lang="en-US" altLang="ja-JP" sz="2800" b="1" dirty="0" smtClean="0">
                <a:solidFill>
                  <a:schemeClr val="tx1"/>
                </a:solidFill>
                <a:effectLst>
                  <a:outerShdw blurRad="38100" dist="38100" dir="2700000" algn="tl">
                    <a:srgbClr val="000000">
                      <a:alpha val="43137"/>
                    </a:srgbClr>
                  </a:outerShdw>
                </a:effectLst>
                <a:latin typeface="+mj-lt"/>
              </a:rPr>
              <a:t>Model systems</a:t>
            </a:r>
            <a:endParaRPr kumimoji="1" lang="ja-JP" altLang="en-US" sz="2800" b="1" dirty="0">
              <a:solidFill>
                <a:schemeClr val="tx1"/>
              </a:solidFill>
              <a:effectLst>
                <a:outerShdw blurRad="38100" dist="38100" dir="2700000" algn="tl">
                  <a:srgbClr val="000000">
                    <a:alpha val="43137"/>
                  </a:srgbClr>
                </a:outerShdw>
              </a:effectLst>
              <a:latin typeface="+mj-lt"/>
            </a:endParaRPr>
          </a:p>
        </p:txBody>
      </p:sp>
      <p:pic>
        <p:nvPicPr>
          <p:cNvPr id="3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9742" y="2231793"/>
            <a:ext cx="1447247" cy="761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右中かっこ 43"/>
          <p:cNvSpPr/>
          <p:nvPr/>
        </p:nvSpPr>
        <p:spPr>
          <a:xfrm rot="16200000">
            <a:off x="1948779" y="1691327"/>
            <a:ext cx="187483" cy="95253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右中かっこ 44"/>
          <p:cNvSpPr/>
          <p:nvPr/>
        </p:nvSpPr>
        <p:spPr>
          <a:xfrm rot="16200000">
            <a:off x="1219852" y="1932524"/>
            <a:ext cx="169482" cy="45720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 name="テキスト ボックス 45"/>
          <p:cNvSpPr txBox="1"/>
          <p:nvPr/>
        </p:nvSpPr>
        <p:spPr>
          <a:xfrm>
            <a:off x="935554" y="1779049"/>
            <a:ext cx="738077" cy="276999"/>
          </a:xfrm>
          <a:prstGeom prst="rect">
            <a:avLst/>
          </a:prstGeom>
          <a:noFill/>
        </p:spPr>
        <p:txBody>
          <a:bodyPr wrap="square" rtlCol="0">
            <a:spAutoFit/>
          </a:bodyPr>
          <a:lstStyle/>
          <a:p>
            <a:pPr algn="ctr"/>
            <a:r>
              <a:rPr lang="en-US" altLang="ja-JP" sz="1200" b="1" dirty="0" smtClean="0">
                <a:solidFill>
                  <a:schemeClr val="accent5">
                    <a:lumMod val="50000"/>
                  </a:schemeClr>
                </a:solidFill>
                <a:latin typeface="+mj-ea"/>
                <a:ea typeface="+mj-ea"/>
              </a:rPr>
              <a:t>Anode</a:t>
            </a:r>
            <a:endParaRPr kumimoji="1" lang="ja-JP" altLang="en-US" sz="1200" b="1" dirty="0">
              <a:solidFill>
                <a:schemeClr val="accent5">
                  <a:lumMod val="50000"/>
                </a:schemeClr>
              </a:solidFill>
              <a:latin typeface="+mj-ea"/>
              <a:ea typeface="+mj-ea"/>
            </a:endParaRPr>
          </a:p>
        </p:txBody>
      </p:sp>
      <p:sp>
        <p:nvSpPr>
          <p:cNvPr id="47" name="テキスト ボックス 46"/>
          <p:cNvSpPr txBox="1"/>
          <p:nvPr/>
        </p:nvSpPr>
        <p:spPr>
          <a:xfrm>
            <a:off x="1605642" y="1782654"/>
            <a:ext cx="898695" cy="276999"/>
          </a:xfrm>
          <a:prstGeom prst="rect">
            <a:avLst/>
          </a:prstGeom>
          <a:noFill/>
        </p:spPr>
        <p:txBody>
          <a:bodyPr wrap="square" rtlCol="0">
            <a:spAutoFit/>
          </a:bodyPr>
          <a:lstStyle/>
          <a:p>
            <a:pPr algn="ctr"/>
            <a:r>
              <a:rPr lang="en-US" altLang="ja-JP" sz="1200" b="1" dirty="0" smtClean="0">
                <a:solidFill>
                  <a:srgbClr val="009900"/>
                </a:solidFill>
                <a:latin typeface="+mj-ea"/>
                <a:ea typeface="+mj-ea"/>
              </a:rPr>
              <a:t>SEI</a:t>
            </a:r>
            <a:r>
              <a:rPr lang="ja-JP" altLang="en-US" sz="1200" b="1" dirty="0" smtClean="0">
                <a:solidFill>
                  <a:srgbClr val="009900"/>
                </a:solidFill>
                <a:latin typeface="+mj-ea"/>
                <a:ea typeface="+mj-ea"/>
              </a:rPr>
              <a:t> </a:t>
            </a:r>
            <a:r>
              <a:rPr lang="en-US" altLang="ja-JP" sz="1200" b="1" dirty="0" smtClean="0">
                <a:solidFill>
                  <a:srgbClr val="009900"/>
                </a:solidFill>
                <a:latin typeface="+mj-ea"/>
                <a:ea typeface="+mj-ea"/>
              </a:rPr>
              <a:t>film</a:t>
            </a:r>
            <a:endParaRPr kumimoji="1" lang="ja-JP" altLang="en-US" sz="1200" b="1" dirty="0">
              <a:solidFill>
                <a:srgbClr val="009900"/>
              </a:solidFill>
              <a:latin typeface="+mj-ea"/>
              <a:ea typeface="+mj-ea"/>
            </a:endParaRPr>
          </a:p>
        </p:txBody>
      </p:sp>
      <p:cxnSp>
        <p:nvCxnSpPr>
          <p:cNvPr id="48" name="直線コネクタ 47"/>
          <p:cNvCxnSpPr/>
          <p:nvPr/>
        </p:nvCxnSpPr>
        <p:spPr>
          <a:xfrm>
            <a:off x="642567" y="2763470"/>
            <a:ext cx="169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412799" y="2779618"/>
            <a:ext cx="575619" cy="276999"/>
          </a:xfrm>
          <a:prstGeom prst="rect">
            <a:avLst/>
          </a:prstGeom>
          <a:noFill/>
        </p:spPr>
        <p:txBody>
          <a:bodyPr wrap="square" rtlCol="0">
            <a:spAutoFit/>
          </a:bodyPr>
          <a:lstStyle/>
          <a:p>
            <a:pPr algn="ctr"/>
            <a:r>
              <a:rPr lang="en-US" altLang="ja-JP" sz="1200" dirty="0">
                <a:latin typeface="+mj-lt"/>
                <a:cs typeface="Arial" panose="020B0604020202020204" pitchFamily="34" charset="0"/>
              </a:rPr>
              <a:t> </a:t>
            </a:r>
            <a:r>
              <a:rPr lang="en-US" altLang="ja-JP" sz="1050" dirty="0" smtClean="0">
                <a:latin typeface="+mj-lt"/>
                <a:cs typeface="Arial" panose="020B0604020202020204" pitchFamily="34" charset="0"/>
              </a:rPr>
              <a:t>1 </a:t>
            </a:r>
            <a:r>
              <a:rPr kumimoji="1" lang="en-US" altLang="ja-JP" sz="1050" dirty="0" smtClean="0">
                <a:latin typeface="+mj-lt"/>
                <a:cs typeface="Arial" panose="020B0604020202020204" pitchFamily="34" charset="0"/>
              </a:rPr>
              <a:t>nm</a:t>
            </a:r>
            <a:endParaRPr kumimoji="1" lang="ja-JP" altLang="en-US" sz="1050" dirty="0">
              <a:latin typeface="+mj-lt"/>
              <a:cs typeface="Arial" panose="020B0604020202020204" pitchFamily="34" charset="0"/>
            </a:endParaRPr>
          </a:p>
        </p:txBody>
      </p:sp>
      <p:pic>
        <p:nvPicPr>
          <p:cNvPr id="6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47467" y="2231793"/>
            <a:ext cx="1448091" cy="77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58205" y="2219037"/>
            <a:ext cx="1322441" cy="76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19373" y="2218483"/>
            <a:ext cx="1081627" cy="7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6"/>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23888" y="2262262"/>
            <a:ext cx="1089243" cy="70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10"/>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718891" y="3098110"/>
            <a:ext cx="1241586" cy="7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8"/>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76254" y="3162406"/>
            <a:ext cx="1058776" cy="716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11"/>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328086" y="3083822"/>
            <a:ext cx="1439631" cy="7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13"/>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919373" y="3103362"/>
            <a:ext cx="1253012" cy="7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14"/>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309600" y="3107566"/>
            <a:ext cx="1188266" cy="693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テキスト ボックス 76"/>
          <p:cNvSpPr txBox="1"/>
          <p:nvPr/>
        </p:nvSpPr>
        <p:spPr>
          <a:xfrm>
            <a:off x="1081134" y="3938086"/>
            <a:ext cx="7198472" cy="338546"/>
          </a:xfrm>
          <a:prstGeom prst="rect">
            <a:avLst/>
          </a:prstGeom>
          <a:noFill/>
        </p:spPr>
        <p:txBody>
          <a:bodyPr wrap="square" lIns="91431" tIns="45716" rIns="91431" bIns="45716" rtlCol="0">
            <a:spAutoFit/>
          </a:bodyPr>
          <a:lstStyle/>
          <a:p>
            <a:pPr algn="ctr"/>
            <a:r>
              <a:rPr kumimoji="1" lang="en-US" altLang="ja-JP" sz="1600" dirty="0" smtClean="0">
                <a:latin typeface="+mj-lt"/>
                <a:cs typeface="Arial" panose="020B0604020202020204" pitchFamily="34" charset="0"/>
              </a:rPr>
              <a:t>(a) Calculation models of SEI film in NaPF</a:t>
            </a:r>
            <a:r>
              <a:rPr kumimoji="1" lang="en-US" altLang="ja-JP" sz="1600" baseline="-25000" dirty="0" smtClean="0">
                <a:latin typeface="+mj-lt"/>
                <a:cs typeface="Arial" panose="020B0604020202020204" pitchFamily="34" charset="0"/>
              </a:rPr>
              <a:t>6</a:t>
            </a:r>
            <a:r>
              <a:rPr kumimoji="1" lang="en-US" altLang="ja-JP" sz="1600" dirty="0" smtClean="0">
                <a:latin typeface="+mj-lt"/>
                <a:cs typeface="Arial" panose="020B0604020202020204" pitchFamily="34" charset="0"/>
              </a:rPr>
              <a:t> PC electrolyte</a:t>
            </a:r>
            <a:r>
              <a:rPr lang="ja-JP" altLang="en-US" sz="1600" dirty="0" smtClean="0">
                <a:latin typeface="+mj-lt"/>
                <a:cs typeface="Arial" panose="020B0604020202020204" pitchFamily="34" charset="0"/>
              </a:rPr>
              <a:t>（</a:t>
            </a:r>
            <a:r>
              <a:rPr lang="en-US" altLang="ja-JP" sz="1600" dirty="0" smtClean="0">
                <a:solidFill>
                  <a:srgbClr val="0070C0"/>
                </a:solidFill>
                <a:latin typeface="+mj-lt"/>
                <a:cs typeface="Arial" panose="020B0604020202020204" pitchFamily="34" charset="0"/>
              </a:rPr>
              <a:t>without additive</a:t>
            </a:r>
            <a:r>
              <a:rPr lang="ja-JP" altLang="en-US" sz="1600" dirty="0" smtClean="0">
                <a:latin typeface="+mj-lt"/>
                <a:ea typeface="+mj-ea"/>
                <a:cs typeface="Arial" panose="020B0604020202020204" pitchFamily="34" charset="0"/>
              </a:rPr>
              <a:t>）</a:t>
            </a:r>
            <a:endParaRPr lang="ja-JP" altLang="en-US" sz="1600" dirty="0">
              <a:latin typeface="+mj-lt"/>
              <a:ea typeface="+mj-ea"/>
            </a:endParaRPr>
          </a:p>
        </p:txBody>
      </p:sp>
      <p:sp>
        <p:nvSpPr>
          <p:cNvPr id="78" name="テキスト ボックス 77"/>
          <p:cNvSpPr txBox="1"/>
          <p:nvPr/>
        </p:nvSpPr>
        <p:spPr>
          <a:xfrm>
            <a:off x="366676" y="6336622"/>
            <a:ext cx="8413702" cy="338546"/>
          </a:xfrm>
          <a:prstGeom prst="rect">
            <a:avLst/>
          </a:prstGeom>
          <a:noFill/>
        </p:spPr>
        <p:txBody>
          <a:bodyPr wrap="square" lIns="91431" tIns="45716" rIns="91431" bIns="45716" rtlCol="0">
            <a:spAutoFit/>
          </a:bodyPr>
          <a:lstStyle/>
          <a:p>
            <a:pPr algn="ctr"/>
            <a:r>
              <a:rPr lang="en-US" altLang="ja-JP" sz="1600" dirty="0" smtClean="0">
                <a:cs typeface="Arial" panose="020B0604020202020204" pitchFamily="34" charset="0"/>
              </a:rPr>
              <a:t>(b) </a:t>
            </a:r>
            <a:r>
              <a:rPr lang="en-US" altLang="ja-JP" sz="1600" dirty="0">
                <a:cs typeface="Arial" panose="020B0604020202020204" pitchFamily="34" charset="0"/>
              </a:rPr>
              <a:t>Calculation models of SEI film in NaPF</a:t>
            </a:r>
            <a:r>
              <a:rPr lang="en-US" altLang="ja-JP" sz="1600" baseline="-25000" dirty="0">
                <a:cs typeface="Arial" panose="020B0604020202020204" pitchFamily="34" charset="0"/>
              </a:rPr>
              <a:t>6</a:t>
            </a:r>
            <a:r>
              <a:rPr lang="en-US" altLang="ja-JP" sz="1600" dirty="0">
                <a:cs typeface="Arial" panose="020B0604020202020204" pitchFamily="34" charset="0"/>
              </a:rPr>
              <a:t> PC electrolyte</a:t>
            </a:r>
            <a:r>
              <a:rPr lang="ja-JP" altLang="en-US" sz="1600" dirty="0">
                <a:cs typeface="Arial" panose="020B0604020202020204" pitchFamily="34" charset="0"/>
              </a:rPr>
              <a:t>（</a:t>
            </a:r>
            <a:r>
              <a:rPr lang="en-US" altLang="ja-JP" sz="1600" dirty="0" smtClean="0">
                <a:solidFill>
                  <a:srgbClr val="C00000"/>
                </a:solidFill>
                <a:cs typeface="Arial" panose="020B0604020202020204" pitchFamily="34" charset="0"/>
              </a:rPr>
              <a:t>with</a:t>
            </a:r>
            <a:r>
              <a:rPr lang="en-US" altLang="ja-JP" sz="1600" dirty="0" smtClean="0">
                <a:cs typeface="Arial" panose="020B0604020202020204" pitchFamily="34" charset="0"/>
              </a:rPr>
              <a:t> </a:t>
            </a:r>
            <a:r>
              <a:rPr lang="en-US" altLang="ja-JP" sz="1600" dirty="0">
                <a:solidFill>
                  <a:srgbClr val="C00000"/>
                </a:solidFill>
                <a:cs typeface="Arial" panose="020B0604020202020204" pitchFamily="34" charset="0"/>
              </a:rPr>
              <a:t>FEC</a:t>
            </a:r>
            <a:r>
              <a:rPr lang="ja-JP" altLang="en-US" sz="1600" dirty="0" smtClean="0">
                <a:cs typeface="Arial" panose="020B0604020202020204" pitchFamily="34" charset="0"/>
              </a:rPr>
              <a:t>）</a:t>
            </a:r>
            <a:endParaRPr lang="ja-JP" altLang="en-US" sz="1600" dirty="0"/>
          </a:p>
        </p:txBody>
      </p:sp>
      <p:pic>
        <p:nvPicPr>
          <p:cNvPr id="79" name="図 7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9210" y="3464415"/>
            <a:ext cx="462444" cy="429608"/>
          </a:xfrm>
          <a:prstGeom prst="rect">
            <a:avLst/>
          </a:prstGeom>
        </p:spPr>
      </p:pic>
      <p:sp>
        <p:nvSpPr>
          <p:cNvPr id="80" name="テキスト ボックス 79"/>
          <p:cNvSpPr txBox="1"/>
          <p:nvPr/>
        </p:nvSpPr>
        <p:spPr>
          <a:xfrm>
            <a:off x="625217" y="3771259"/>
            <a:ext cx="185743" cy="307768"/>
          </a:xfrm>
          <a:prstGeom prst="rect">
            <a:avLst/>
          </a:prstGeom>
          <a:noFill/>
        </p:spPr>
        <p:txBody>
          <a:bodyPr wrap="square" lIns="91431" tIns="45716" rIns="91431" bIns="45716" rtlCol="0">
            <a:spAutoFit/>
          </a:bodyPr>
          <a:lstStyle/>
          <a:p>
            <a:r>
              <a:rPr lang="en-US" altLang="ja-JP" sz="1400" i="1" dirty="0">
                <a:solidFill>
                  <a:srgbClr val="000000"/>
                </a:solidFill>
                <a:latin typeface="+mj-lt"/>
                <a:cs typeface="Arial" panose="020B0604020202020204" pitchFamily="34" charset="0"/>
              </a:rPr>
              <a:t>z</a:t>
            </a:r>
            <a:endParaRPr lang="ja-JP" altLang="en-US" sz="1400" i="1" dirty="0">
              <a:solidFill>
                <a:srgbClr val="000000"/>
              </a:solidFill>
              <a:latin typeface="+mj-lt"/>
              <a:cs typeface="Arial" panose="020B0604020202020204" pitchFamily="34" charset="0"/>
            </a:endParaRPr>
          </a:p>
        </p:txBody>
      </p:sp>
      <p:sp>
        <p:nvSpPr>
          <p:cNvPr id="81" name="テキスト ボックス 80"/>
          <p:cNvSpPr txBox="1"/>
          <p:nvPr/>
        </p:nvSpPr>
        <p:spPr>
          <a:xfrm>
            <a:off x="345244" y="3463491"/>
            <a:ext cx="185743" cy="307768"/>
          </a:xfrm>
          <a:prstGeom prst="rect">
            <a:avLst/>
          </a:prstGeom>
          <a:noFill/>
        </p:spPr>
        <p:txBody>
          <a:bodyPr wrap="square" lIns="91431" tIns="45716" rIns="91431" bIns="45716" rtlCol="0">
            <a:spAutoFit/>
          </a:bodyPr>
          <a:lstStyle/>
          <a:p>
            <a:r>
              <a:rPr lang="en-US" altLang="ja-JP" sz="1400" i="1" dirty="0">
                <a:solidFill>
                  <a:srgbClr val="000000"/>
                </a:solidFill>
                <a:latin typeface="+mj-lt"/>
                <a:cs typeface="Arial" panose="020B0604020202020204" pitchFamily="34" charset="0"/>
              </a:rPr>
              <a:t>x</a:t>
            </a:r>
            <a:endParaRPr lang="ja-JP" altLang="en-US" sz="1400" i="1" dirty="0">
              <a:solidFill>
                <a:srgbClr val="000000"/>
              </a:solidFill>
              <a:latin typeface="+mj-lt"/>
              <a:cs typeface="Arial" panose="020B0604020202020204" pitchFamily="34" charset="0"/>
            </a:endParaRPr>
          </a:p>
        </p:txBody>
      </p:sp>
      <p:pic>
        <p:nvPicPr>
          <p:cNvPr id="82"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099013" y="4617312"/>
            <a:ext cx="1134947" cy="73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4"/>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2740323" y="4617312"/>
            <a:ext cx="974988" cy="716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5"/>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327038" y="4571135"/>
            <a:ext cx="1035924" cy="72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6"/>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5912229" y="4646521"/>
            <a:ext cx="1043542" cy="708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7"/>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7290404" y="4609498"/>
            <a:ext cx="1096862" cy="70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9"/>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1095296" y="5491697"/>
            <a:ext cx="1020691" cy="72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10"/>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2747467" y="5502823"/>
            <a:ext cx="1051159" cy="708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11"/>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4315139" y="5488199"/>
            <a:ext cx="1074010" cy="71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12"/>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5938416" y="5528822"/>
            <a:ext cx="1005456" cy="64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13"/>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7323933" y="5457220"/>
            <a:ext cx="1159599" cy="761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 name="テキスト ボックス 91"/>
          <p:cNvSpPr txBox="1"/>
          <p:nvPr/>
        </p:nvSpPr>
        <p:spPr>
          <a:xfrm>
            <a:off x="2589164" y="1878766"/>
            <a:ext cx="3801363" cy="369324"/>
          </a:xfrm>
          <a:prstGeom prst="rect">
            <a:avLst/>
          </a:prstGeom>
          <a:noFill/>
        </p:spPr>
        <p:txBody>
          <a:bodyPr wrap="square" lIns="91431" tIns="45716" rIns="91431" bIns="45716" rtlCol="0">
            <a:spAutoFit/>
          </a:bodyPr>
          <a:lstStyle/>
          <a:p>
            <a:pPr algn="r" defTabSz="914309"/>
            <a:r>
              <a:rPr lang="ja-JP" altLang="en-US" dirty="0" smtClean="0">
                <a:solidFill>
                  <a:prstClr val="black"/>
                </a:solidFill>
                <a:latin typeface="Arial" panose="020B0604020202020204" pitchFamily="34" charset="0"/>
                <a:ea typeface="メイリオ" pitchFamily="50" charset="-128"/>
                <a:cs typeface="Arial" panose="020B0604020202020204" pitchFamily="34" charset="0"/>
              </a:rPr>
              <a:t>（</a:t>
            </a:r>
            <a:r>
              <a:rPr lang="en-US" altLang="ja-JP" dirty="0" smtClean="0">
                <a:solidFill>
                  <a:prstClr val="black"/>
                </a:solidFill>
                <a:latin typeface="Arial" panose="020B0604020202020204" pitchFamily="34" charset="0"/>
                <a:ea typeface="メイリオ" pitchFamily="50" charset="-128"/>
                <a:cs typeface="Arial" panose="020B0604020202020204" pitchFamily="34" charset="0"/>
              </a:rPr>
              <a:t>Electrolyte</a:t>
            </a:r>
            <a:r>
              <a:rPr lang="ja-JP" altLang="en-US" dirty="0" smtClean="0">
                <a:solidFill>
                  <a:prstClr val="black"/>
                </a:solidFill>
                <a:latin typeface="Arial" panose="020B0604020202020204" pitchFamily="34" charset="0"/>
                <a:ea typeface="メイリオ" pitchFamily="50" charset="-128"/>
                <a:cs typeface="Arial" panose="020B0604020202020204" pitchFamily="34" charset="0"/>
              </a:rPr>
              <a:t>：</a:t>
            </a:r>
            <a:r>
              <a:rPr lang="en-US" altLang="ja-JP" dirty="0" smtClean="0">
                <a:solidFill>
                  <a:prstClr val="black"/>
                </a:solidFill>
                <a:latin typeface="Arial" panose="020B0604020202020204" pitchFamily="34" charset="0"/>
                <a:ea typeface="メイリオ" pitchFamily="50" charset="-128"/>
                <a:cs typeface="Arial" panose="020B0604020202020204" pitchFamily="34" charset="0"/>
              </a:rPr>
              <a:t>non-display</a:t>
            </a:r>
            <a:r>
              <a:rPr lang="ja-JP" altLang="en-US" dirty="0" smtClean="0">
                <a:solidFill>
                  <a:prstClr val="black"/>
                </a:solidFill>
                <a:latin typeface="Arial" panose="020B0604020202020204" pitchFamily="34" charset="0"/>
                <a:ea typeface="メイリオ" pitchFamily="50" charset="-128"/>
                <a:cs typeface="Arial" panose="020B0604020202020204" pitchFamily="34" charset="0"/>
              </a:rPr>
              <a:t>）</a:t>
            </a:r>
            <a:endParaRPr lang="ja-JP" altLang="en-US" dirty="0">
              <a:solidFill>
                <a:prstClr val="black"/>
              </a:solidFill>
              <a:latin typeface="Arial" panose="020B0604020202020204" pitchFamily="34" charset="0"/>
              <a:ea typeface="メイリオ" pitchFamily="50" charset="-128"/>
              <a:cs typeface="Arial" panose="020B0604020202020204" pitchFamily="34" charset="0"/>
            </a:endParaRPr>
          </a:p>
        </p:txBody>
      </p:sp>
      <p:pic>
        <p:nvPicPr>
          <p:cNvPr id="93" name="図 9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6029" y="5806347"/>
            <a:ext cx="462444" cy="429608"/>
          </a:xfrm>
          <a:prstGeom prst="rect">
            <a:avLst/>
          </a:prstGeom>
        </p:spPr>
      </p:pic>
      <p:sp>
        <p:nvSpPr>
          <p:cNvPr id="94" name="テキスト ボックス 93"/>
          <p:cNvSpPr txBox="1"/>
          <p:nvPr/>
        </p:nvSpPr>
        <p:spPr>
          <a:xfrm>
            <a:off x="682036" y="6113191"/>
            <a:ext cx="185743" cy="307768"/>
          </a:xfrm>
          <a:prstGeom prst="rect">
            <a:avLst/>
          </a:prstGeom>
          <a:noFill/>
        </p:spPr>
        <p:txBody>
          <a:bodyPr wrap="square" lIns="91431" tIns="45716" rIns="91431" bIns="45716" rtlCol="0">
            <a:spAutoFit/>
          </a:bodyPr>
          <a:lstStyle/>
          <a:p>
            <a:r>
              <a:rPr lang="en-US" altLang="ja-JP" sz="1400" i="1" dirty="0">
                <a:solidFill>
                  <a:srgbClr val="000000"/>
                </a:solidFill>
                <a:latin typeface="+mj-lt"/>
                <a:cs typeface="Arial" panose="020B0604020202020204" pitchFamily="34" charset="0"/>
              </a:rPr>
              <a:t>z</a:t>
            </a:r>
            <a:endParaRPr lang="ja-JP" altLang="en-US" sz="1400" i="1" dirty="0">
              <a:solidFill>
                <a:srgbClr val="000000"/>
              </a:solidFill>
              <a:latin typeface="+mj-lt"/>
              <a:cs typeface="Arial" panose="020B0604020202020204" pitchFamily="34" charset="0"/>
            </a:endParaRPr>
          </a:p>
        </p:txBody>
      </p:sp>
      <p:sp>
        <p:nvSpPr>
          <p:cNvPr id="95" name="テキスト ボックス 94"/>
          <p:cNvSpPr txBox="1"/>
          <p:nvPr/>
        </p:nvSpPr>
        <p:spPr>
          <a:xfrm>
            <a:off x="402063" y="5805423"/>
            <a:ext cx="185743" cy="307768"/>
          </a:xfrm>
          <a:prstGeom prst="rect">
            <a:avLst/>
          </a:prstGeom>
          <a:noFill/>
        </p:spPr>
        <p:txBody>
          <a:bodyPr wrap="square" lIns="91431" tIns="45716" rIns="91431" bIns="45716" rtlCol="0">
            <a:spAutoFit/>
          </a:bodyPr>
          <a:lstStyle/>
          <a:p>
            <a:r>
              <a:rPr lang="en-US" altLang="ja-JP" sz="1400" i="1" dirty="0">
                <a:solidFill>
                  <a:srgbClr val="000000"/>
                </a:solidFill>
                <a:latin typeface="+mj-lt"/>
                <a:cs typeface="Arial" panose="020B0604020202020204" pitchFamily="34" charset="0"/>
              </a:rPr>
              <a:t>x</a:t>
            </a:r>
            <a:endParaRPr lang="ja-JP" altLang="en-US" sz="1400" i="1" dirty="0">
              <a:solidFill>
                <a:srgbClr val="000000"/>
              </a:solidFill>
              <a:latin typeface="+mj-lt"/>
              <a:cs typeface="Arial" panose="020B0604020202020204" pitchFamily="34" charset="0"/>
            </a:endParaRPr>
          </a:p>
        </p:txBody>
      </p:sp>
      <p:cxnSp>
        <p:nvCxnSpPr>
          <p:cNvPr id="96" name="直線コネクタ 95"/>
          <p:cNvCxnSpPr/>
          <p:nvPr/>
        </p:nvCxnSpPr>
        <p:spPr>
          <a:xfrm>
            <a:off x="642567" y="5115293"/>
            <a:ext cx="169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412799" y="5131441"/>
            <a:ext cx="575619" cy="276999"/>
          </a:xfrm>
          <a:prstGeom prst="rect">
            <a:avLst/>
          </a:prstGeom>
          <a:noFill/>
        </p:spPr>
        <p:txBody>
          <a:bodyPr wrap="square" rtlCol="0">
            <a:spAutoFit/>
          </a:bodyPr>
          <a:lstStyle/>
          <a:p>
            <a:pPr algn="ctr"/>
            <a:r>
              <a:rPr lang="en-US" altLang="ja-JP" sz="1200" dirty="0">
                <a:latin typeface="+mj-lt"/>
                <a:cs typeface="Arial" panose="020B0604020202020204" pitchFamily="34" charset="0"/>
              </a:rPr>
              <a:t> </a:t>
            </a:r>
            <a:r>
              <a:rPr lang="en-US" altLang="ja-JP" sz="1050" dirty="0" smtClean="0">
                <a:latin typeface="+mj-lt"/>
                <a:cs typeface="Arial" panose="020B0604020202020204" pitchFamily="34" charset="0"/>
              </a:rPr>
              <a:t>1 </a:t>
            </a:r>
            <a:r>
              <a:rPr kumimoji="1" lang="en-US" altLang="ja-JP" sz="1050" dirty="0" smtClean="0">
                <a:latin typeface="+mj-lt"/>
                <a:cs typeface="Arial" panose="020B0604020202020204" pitchFamily="34" charset="0"/>
              </a:rPr>
              <a:t>nm</a:t>
            </a:r>
            <a:endParaRPr kumimoji="1" lang="ja-JP" altLang="en-US" sz="1050" dirty="0">
              <a:latin typeface="+mj-lt"/>
              <a:cs typeface="Arial" panose="020B0604020202020204" pitchFamily="34" charset="0"/>
            </a:endParaRPr>
          </a:p>
        </p:txBody>
      </p:sp>
      <p:sp>
        <p:nvSpPr>
          <p:cNvPr id="18" name="正方形/長方形 17"/>
          <p:cNvSpPr/>
          <p:nvPr/>
        </p:nvSpPr>
        <p:spPr>
          <a:xfrm>
            <a:off x="184956" y="1087852"/>
            <a:ext cx="8707524" cy="646331"/>
          </a:xfrm>
          <a:prstGeom prst="rect">
            <a:avLst/>
          </a:prstGeom>
        </p:spPr>
        <p:txBody>
          <a:bodyPr wrap="square">
            <a:spAutoFit/>
          </a:bodyPr>
          <a:lstStyle/>
          <a:p>
            <a:pPr marL="285750" indent="-285750" algn="just">
              <a:buFont typeface="Arial" panose="020B0604020202020204" pitchFamily="34" charset="0"/>
              <a:buChar char="•"/>
            </a:pPr>
            <a:r>
              <a:rPr lang="en-US" altLang="ja-JP" dirty="0" smtClean="0">
                <a:latin typeface="+mj-lt"/>
                <a:cs typeface="Arial" panose="020B0604020202020204" pitchFamily="34" charset="0"/>
              </a:rPr>
              <a:t>In the present study, the calculation models of the SEI film were obtained by the hybrid MC/MD reaction method with 10 different initial configurations.</a:t>
            </a:r>
          </a:p>
        </p:txBody>
      </p:sp>
    </p:spTree>
    <p:extLst>
      <p:ext uri="{BB962C8B-B14F-4D97-AF65-F5344CB8AC3E}">
        <p14:creationId xmlns:p14="http://schemas.microsoft.com/office/powerpoint/2010/main" val="2464214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010400" y="6524587"/>
            <a:ext cx="2133600" cy="317188"/>
          </a:xfrm>
        </p:spPr>
        <p:txBody>
          <a:bodyPr/>
          <a:lstStyle/>
          <a:p>
            <a:pPr>
              <a:defRPr/>
            </a:pPr>
            <a:fld id="{F3EAE5E9-71BD-40AE-BD3A-F48128C08950}" type="slidenum">
              <a:rPr lang="en-US" altLang="ja-JP" smtClean="0">
                <a:solidFill>
                  <a:srgbClr val="000000"/>
                </a:solidFill>
              </a:rPr>
              <a:pPr>
                <a:defRPr/>
              </a:pPr>
              <a:t>6</a:t>
            </a:fld>
            <a:endParaRPr lang="en-US" altLang="ja-JP" dirty="0">
              <a:solidFill>
                <a:srgbClr val="000000"/>
              </a:solidFill>
            </a:endParaRPr>
          </a:p>
        </p:txBody>
      </p:sp>
      <p:grpSp>
        <p:nvGrpSpPr>
          <p:cNvPr id="5" name="グループ化 4"/>
          <p:cNvGrpSpPr/>
          <p:nvPr/>
        </p:nvGrpSpPr>
        <p:grpSpPr>
          <a:xfrm>
            <a:off x="251520" y="188640"/>
            <a:ext cx="8640960" cy="648072"/>
            <a:chOff x="251520" y="188640"/>
            <a:chExt cx="8640960" cy="648072"/>
          </a:xfrm>
          <a:solidFill>
            <a:srgbClr val="C00000"/>
          </a:solidFill>
        </p:grpSpPr>
        <p:sp>
          <p:nvSpPr>
            <p:cNvPr id="6" name="正方形/長方形 5"/>
            <p:cNvSpPr/>
            <p:nvPr/>
          </p:nvSpPr>
          <p:spPr>
            <a:xfrm>
              <a:off x="251520" y="188640"/>
              <a:ext cx="127687" cy="648072"/>
            </a:xfrm>
            <a:prstGeom prst="rect">
              <a:avLst/>
            </a:prstGeom>
            <a:grp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メイリオ"/>
                <a:cs typeface="+mn-cs"/>
              </a:endParaRPr>
            </a:p>
          </p:txBody>
        </p:sp>
        <p:cxnSp>
          <p:nvCxnSpPr>
            <p:cNvPr id="7" name="直線コネクタ 6"/>
            <p:cNvCxnSpPr/>
            <p:nvPr/>
          </p:nvCxnSpPr>
          <p:spPr>
            <a:xfrm>
              <a:off x="359532" y="836712"/>
              <a:ext cx="8532948" cy="0"/>
            </a:xfrm>
            <a:prstGeom prst="line">
              <a:avLst/>
            </a:prstGeom>
            <a:grpFill/>
            <a:ln w="12700" cap="flat" cmpd="sng" algn="ctr">
              <a:solidFill>
                <a:srgbClr val="C00000"/>
              </a:solidFill>
              <a:prstDash val="solid"/>
            </a:ln>
            <a:effectLst/>
          </p:spPr>
        </p:cxnSp>
      </p:grpSp>
      <p:sp>
        <p:nvSpPr>
          <p:cNvPr id="8" name="タイトル 1"/>
          <p:cNvSpPr>
            <a:spLocks noGrp="1"/>
          </p:cNvSpPr>
          <p:nvPr>
            <p:ph type="title"/>
          </p:nvPr>
        </p:nvSpPr>
        <p:spPr>
          <a:xfrm>
            <a:off x="401878" y="244139"/>
            <a:ext cx="8827036" cy="576263"/>
          </a:xfrm>
        </p:spPr>
        <p:txBody>
          <a:bodyPr/>
          <a:lstStyle/>
          <a:p>
            <a:pPr algn="l"/>
            <a:r>
              <a:rPr lang="en-US" altLang="ja-JP" sz="2800" b="1" dirty="0" smtClean="0">
                <a:solidFill>
                  <a:schemeClr val="tx1"/>
                </a:solidFill>
                <a:effectLst>
                  <a:outerShdw blurRad="38100" dist="38100" dir="2700000" algn="tl">
                    <a:srgbClr val="000000">
                      <a:alpha val="43137"/>
                    </a:srgbClr>
                  </a:outerShdw>
                </a:effectLst>
                <a:latin typeface="+mj-lt"/>
              </a:rPr>
              <a:t>Algorithm to obtain migration pathway of Na</a:t>
            </a:r>
            <a:r>
              <a:rPr lang="en-US" altLang="ja-JP" sz="2800" b="1" baseline="30000" dirty="0" smtClean="0">
                <a:solidFill>
                  <a:schemeClr val="tx1"/>
                </a:solidFill>
                <a:effectLst>
                  <a:outerShdw blurRad="38100" dist="38100" dir="2700000" algn="tl">
                    <a:srgbClr val="000000">
                      <a:alpha val="43137"/>
                    </a:srgbClr>
                  </a:outerShdw>
                </a:effectLst>
                <a:latin typeface="+mj-lt"/>
              </a:rPr>
              <a:t>+</a:t>
            </a:r>
            <a:endParaRPr kumimoji="1" lang="ja-JP" altLang="en-US" sz="2800" b="1" baseline="30000" dirty="0">
              <a:solidFill>
                <a:schemeClr val="tx1"/>
              </a:solidFill>
              <a:effectLst>
                <a:outerShdw blurRad="38100" dist="38100" dir="2700000" algn="tl">
                  <a:srgbClr val="000000">
                    <a:alpha val="43137"/>
                  </a:srgbClr>
                </a:outerShdw>
              </a:effectLst>
              <a:latin typeface="+mj-lt"/>
            </a:endParaRPr>
          </a:p>
        </p:txBody>
      </p:sp>
      <p:pic>
        <p:nvPicPr>
          <p:cNvPr id="64" name="図 63"/>
          <p:cNvPicPr>
            <a:picLocks noChangeAspect="1"/>
          </p:cNvPicPr>
          <p:nvPr/>
        </p:nvPicPr>
        <p:blipFill>
          <a:blip r:embed="rId3"/>
          <a:stretch>
            <a:fillRect/>
          </a:stretch>
        </p:blipFill>
        <p:spPr>
          <a:xfrm>
            <a:off x="875670" y="4241941"/>
            <a:ext cx="4745988" cy="2282646"/>
          </a:xfrm>
          <a:prstGeom prst="rect">
            <a:avLst/>
          </a:prstGeom>
        </p:spPr>
      </p:pic>
      <p:sp>
        <p:nvSpPr>
          <p:cNvPr id="65" name="正方形/長方形 64"/>
          <p:cNvSpPr/>
          <p:nvPr/>
        </p:nvSpPr>
        <p:spPr>
          <a:xfrm>
            <a:off x="335795" y="1417091"/>
            <a:ext cx="8477192" cy="256993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000000"/>
                </a:solidFill>
                <a:effectLst/>
                <a:uLnTx/>
                <a:uFillTx/>
                <a:cs typeface="Arial" panose="020B0604020202020204" pitchFamily="34" charset="0"/>
              </a:rPr>
              <a:t>・</a:t>
            </a: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The migration pathways were investigated by using a following procedure.</a:t>
            </a:r>
          </a:p>
          <a:p>
            <a:pPr marL="0" marR="0" lvl="0" indent="0" algn="just" defTabSz="914400" eaLnBrk="1" fontAlgn="auto" latinLnBrk="0" hangingPunct="1">
              <a:lnSpc>
                <a:spcPct val="100000"/>
              </a:lnSpc>
              <a:spcBef>
                <a:spcPts val="1200"/>
              </a:spcBef>
              <a:spcAft>
                <a:spcPts val="0"/>
              </a:spcAft>
              <a:buClrTx/>
              <a:buSzTx/>
              <a:buFontTx/>
              <a:buNone/>
              <a:tabLst/>
              <a:defRPr/>
            </a:pP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(1) First, the total system is divided to discrete </a:t>
            </a:r>
            <a:r>
              <a:rPr kumimoji="0" lang="en-US" altLang="ja-JP" sz="1800" b="0" i="0" u="none" strike="noStrike" kern="0" cap="none" spc="0" normalizeH="0" baseline="0" noProof="0" dirty="0" smtClean="0">
                <a:ln>
                  <a:noFill/>
                </a:ln>
                <a:solidFill>
                  <a:srgbClr val="4BACC6"/>
                </a:solidFill>
                <a:effectLst/>
                <a:uLnTx/>
                <a:uFillTx/>
                <a:cs typeface="Arial" panose="020B0604020202020204" pitchFamily="34" charset="0"/>
              </a:rPr>
              <a:t>grid points </a:t>
            </a: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(grid size = </a:t>
            </a:r>
            <a:r>
              <a:rPr kumimoji="0" lang="en-US" altLang="ja-JP" sz="1800" b="0" i="0" u="none" strike="noStrike" kern="0" cap="none" spc="0" normalizeH="0" baseline="0" noProof="0" dirty="0" smtClean="0">
                <a:ln>
                  <a:noFill/>
                </a:ln>
                <a:solidFill>
                  <a:srgbClr val="0070C0"/>
                </a:solidFill>
                <a:effectLst/>
                <a:uLnTx/>
                <a:uFillTx/>
                <a:cs typeface="Arial" panose="020B0604020202020204" pitchFamily="34" charset="0"/>
              </a:rPr>
              <a:t>0.3 Å</a:t>
            </a: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a:t>
            </a:r>
          </a:p>
          <a:p>
            <a:pPr marL="0" marR="0" lvl="0" indent="0" algn="just" defTabSz="914400" eaLnBrk="1" fontAlgn="auto" latinLnBrk="0" hangingPunct="1">
              <a:lnSpc>
                <a:spcPct val="100000"/>
              </a:lnSpc>
              <a:spcBef>
                <a:spcPts val="1200"/>
              </a:spcBef>
              <a:spcAft>
                <a:spcPts val="0"/>
              </a:spcAft>
              <a:buClrTx/>
              <a:buSzTx/>
              <a:buFontTx/>
              <a:buNone/>
              <a:tabLst/>
              <a:defRPr/>
            </a:pP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(2) Next, at each </a:t>
            </a:r>
            <a:r>
              <a:rPr kumimoji="0" lang="en-US" altLang="ja-JP" sz="1800" b="0" i="0" u="none" strike="noStrike" kern="0" cap="none" spc="0" normalizeH="0" baseline="0" noProof="0" dirty="0" smtClean="0">
                <a:ln>
                  <a:noFill/>
                </a:ln>
                <a:solidFill>
                  <a:srgbClr val="4BACC6"/>
                </a:solidFill>
                <a:effectLst/>
                <a:uLnTx/>
                <a:uFillTx/>
                <a:cs typeface="Arial" panose="020B0604020202020204" pitchFamily="34" charset="0"/>
              </a:rPr>
              <a:t>grid point</a:t>
            </a: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 we obtain </a:t>
            </a:r>
            <a:r>
              <a:rPr kumimoji="0" lang="en-US" altLang="ja-JP" sz="1800" b="0" i="0" u="none" strike="noStrike" kern="0" cap="none" spc="0" normalizeH="0" baseline="0" noProof="0" dirty="0" smtClean="0">
                <a:ln>
                  <a:noFill/>
                </a:ln>
                <a:solidFill>
                  <a:srgbClr val="000000"/>
                </a:solidFill>
                <a:effectLst/>
                <a:uLnTx/>
                <a:uFillTx/>
              </a:rPr>
              <a:t>a sphere which contacts with the SEI film.</a:t>
            </a:r>
            <a:endPar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endParaRPr>
          </a:p>
          <a:p>
            <a:pPr marL="0" marR="0" lvl="0" indent="0" algn="just" defTabSz="914400" eaLnBrk="1" fontAlgn="auto" latinLnBrk="0" hangingPunct="1">
              <a:lnSpc>
                <a:spcPct val="100000"/>
              </a:lnSpc>
              <a:spcBef>
                <a:spcPts val="600"/>
              </a:spcBef>
              <a:spcAft>
                <a:spcPts val="0"/>
              </a:spcAft>
              <a:buClrTx/>
              <a:buSzTx/>
              <a:buFontTx/>
              <a:buNone/>
              <a:tabLst/>
              <a:defRPr/>
            </a:pP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     </a:t>
            </a:r>
            <a:r>
              <a:rPr kumimoji="0" lang="en-US" altLang="ja-JP" sz="1800" b="0" i="0" u="sng" strike="noStrike" kern="0" cap="none" spc="0" normalizeH="0" baseline="0" noProof="0" dirty="0" smtClean="0">
                <a:ln>
                  <a:noFill/>
                </a:ln>
                <a:solidFill>
                  <a:srgbClr val="000000"/>
                </a:solidFill>
                <a:effectLst/>
                <a:uLnTx/>
                <a:uFillTx/>
                <a:cs typeface="Arial" panose="020B0604020202020204" pitchFamily="34" charset="0"/>
              </a:rPr>
              <a:t>If the radius </a:t>
            </a:r>
            <a:r>
              <a:rPr kumimoji="0" lang="en-US" altLang="ja-JP" sz="1800" b="0" i="1" u="sng" strike="noStrike" kern="0" cap="none" spc="0" normalizeH="0" baseline="0" noProof="0" dirty="0" smtClean="0">
                <a:ln>
                  <a:noFill/>
                </a:ln>
                <a:solidFill>
                  <a:srgbClr val="C0504D"/>
                </a:solidFill>
                <a:effectLst/>
                <a:uLnTx/>
                <a:uFillTx/>
                <a:cs typeface="Arial" panose="020B0604020202020204" pitchFamily="34" charset="0"/>
              </a:rPr>
              <a:t>R</a:t>
            </a:r>
            <a:r>
              <a:rPr kumimoji="0" lang="en-US" altLang="ja-JP" sz="1800" b="0" i="0" u="sng" strike="noStrike" kern="0" cap="none" spc="0" normalizeH="0" baseline="0" noProof="0" dirty="0" smtClean="0">
                <a:ln>
                  <a:noFill/>
                </a:ln>
                <a:solidFill>
                  <a:srgbClr val="000000"/>
                </a:solidFill>
                <a:effectLst/>
                <a:uLnTx/>
                <a:uFillTx/>
                <a:cs typeface="Arial" panose="020B0604020202020204" pitchFamily="34" charset="0"/>
              </a:rPr>
              <a:t> is smaller than a van del Waals radii of Na</a:t>
            </a:r>
            <a:r>
              <a:rPr kumimoji="0" lang="en-US" altLang="ja-JP" sz="1800" b="0" i="0" u="sng" strike="noStrike" kern="0" cap="none" spc="0" normalizeH="0" baseline="30000" noProof="0" dirty="0" smtClean="0">
                <a:ln>
                  <a:noFill/>
                </a:ln>
                <a:solidFill>
                  <a:srgbClr val="000000"/>
                </a:solidFill>
                <a:effectLst/>
                <a:uLnTx/>
                <a:uFillTx/>
                <a:cs typeface="Arial" panose="020B0604020202020204" pitchFamily="34" charset="0"/>
              </a:rPr>
              <a:t>+</a:t>
            </a:r>
            <a:r>
              <a:rPr kumimoji="0" lang="en-US" altLang="ja-JP" sz="1800" b="0" i="0" u="sng" strike="noStrike" kern="0" cap="none" spc="0" normalizeH="0" baseline="0" noProof="0" dirty="0" smtClean="0">
                <a:ln>
                  <a:noFill/>
                </a:ln>
                <a:solidFill>
                  <a:srgbClr val="000000"/>
                </a:solidFill>
                <a:effectLst/>
                <a:uLnTx/>
                <a:uFillTx/>
              </a:rPr>
              <a:t> (1.84 Å)</a:t>
            </a: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 this </a:t>
            </a:r>
            <a:r>
              <a:rPr kumimoji="0" lang="en-US" altLang="ja-JP" sz="1800" b="0" i="0" u="none" strike="noStrike" kern="0" cap="none" spc="0" normalizeH="0" baseline="0" noProof="0" dirty="0" smtClean="0">
                <a:ln>
                  <a:noFill/>
                </a:ln>
                <a:solidFill>
                  <a:srgbClr val="4BACC6"/>
                </a:solidFill>
                <a:effectLst/>
                <a:uLnTx/>
                <a:uFillTx/>
                <a:cs typeface="Arial" panose="020B0604020202020204" pitchFamily="34" charset="0"/>
              </a:rPr>
              <a:t>grid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4BACC6"/>
                </a:solidFill>
                <a:effectLst/>
                <a:uLnTx/>
                <a:uFillTx/>
                <a:cs typeface="Arial" panose="020B0604020202020204" pitchFamily="34" charset="0"/>
              </a:rPr>
              <a:t>     point</a:t>
            </a: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 becomes the possible </a:t>
            </a:r>
            <a:r>
              <a:rPr kumimoji="0" lang="en-US" altLang="ja-JP" sz="1800" b="0" i="0" u="none" strike="noStrike" kern="0" cap="none" spc="0" normalizeH="0" baseline="0" noProof="0" dirty="0" smtClean="0">
                <a:ln>
                  <a:noFill/>
                </a:ln>
                <a:solidFill>
                  <a:srgbClr val="F79646">
                    <a:lumMod val="75000"/>
                  </a:srgbClr>
                </a:solidFill>
                <a:effectLst/>
                <a:uLnTx/>
                <a:uFillTx/>
                <a:cs typeface="Arial" panose="020B0604020202020204" pitchFamily="34" charset="0"/>
              </a:rPr>
              <a:t>cavities</a:t>
            </a: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 for the migration pathway.</a:t>
            </a:r>
          </a:p>
          <a:p>
            <a:pPr marL="0" marR="0" lvl="0" indent="0" algn="just" defTabSz="914400" eaLnBrk="1" fontAlgn="auto" latinLnBrk="0" hangingPunct="1">
              <a:lnSpc>
                <a:spcPct val="100000"/>
              </a:lnSpc>
              <a:spcBef>
                <a:spcPts val="1200"/>
              </a:spcBef>
              <a:spcAft>
                <a:spcPts val="0"/>
              </a:spcAft>
              <a:buClrTx/>
              <a:buSzTx/>
              <a:buFontTx/>
              <a:buNone/>
              <a:tabLst/>
              <a:defRPr/>
            </a:pP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(3) Finally, we connect the </a:t>
            </a:r>
            <a:r>
              <a:rPr kumimoji="0" lang="en-US" altLang="ja-JP" sz="1800" b="0" i="0" u="none" strike="noStrike" kern="0" cap="none" spc="0" normalizeH="0" baseline="0" noProof="0" dirty="0" smtClean="0">
                <a:ln>
                  <a:noFill/>
                </a:ln>
                <a:solidFill>
                  <a:srgbClr val="F79646">
                    <a:lumMod val="75000"/>
                  </a:srgbClr>
                </a:solidFill>
                <a:effectLst/>
                <a:uLnTx/>
                <a:uFillTx/>
                <a:cs typeface="Arial" panose="020B0604020202020204" pitchFamily="34" charset="0"/>
              </a:rPr>
              <a:t>cavities</a:t>
            </a: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 from the anode surface to the bulk electrolyte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     to </a:t>
            </a:r>
            <a:r>
              <a:rPr kumimoji="0" lang="en-US" altLang="ja-JP" sz="1800" b="0" i="0" u="sng" strike="noStrike" kern="0" cap="none" spc="0" normalizeH="0" baseline="0" noProof="0" dirty="0" smtClean="0">
                <a:ln>
                  <a:noFill/>
                </a:ln>
                <a:solidFill>
                  <a:srgbClr val="000000"/>
                </a:solidFill>
                <a:effectLst/>
                <a:uLnTx/>
                <a:uFillTx/>
                <a:cs typeface="Arial" panose="020B0604020202020204" pitchFamily="34" charset="0"/>
              </a:rPr>
              <a:t>search for the migration pathways as the connective </a:t>
            </a:r>
            <a:r>
              <a:rPr kumimoji="0" lang="en-US" altLang="ja-JP" sz="1800" b="0" i="0" u="sng" strike="noStrike" kern="0" cap="none" spc="0" normalizeH="0" baseline="0" noProof="0" dirty="0" smtClean="0">
                <a:ln>
                  <a:noFill/>
                </a:ln>
                <a:solidFill>
                  <a:srgbClr val="F79646">
                    <a:lumMod val="75000"/>
                  </a:srgbClr>
                </a:solidFill>
                <a:effectLst/>
                <a:uLnTx/>
                <a:uFillTx/>
                <a:cs typeface="Arial" panose="020B0604020202020204" pitchFamily="34" charset="0"/>
              </a:rPr>
              <a:t>cavities</a:t>
            </a:r>
            <a:r>
              <a:rPr kumimoji="0" lang="en-US" altLang="ja-JP" sz="1800" b="0" i="0" u="none" strike="noStrike" kern="0" cap="none" spc="0" normalizeH="0" baseline="0" noProof="0" dirty="0" smtClean="0">
                <a:ln>
                  <a:noFill/>
                </a:ln>
                <a:solidFill>
                  <a:srgbClr val="000000"/>
                </a:solidFill>
                <a:effectLst/>
                <a:uLnTx/>
                <a:uFillTx/>
                <a:cs typeface="Arial" panose="020B0604020202020204" pitchFamily="34" charset="0"/>
              </a:rPr>
              <a:t>.</a:t>
            </a:r>
            <a:endParaRPr kumimoji="0" lang="en-US" altLang="ja-JP" sz="1800" b="0" i="0" u="none" strike="noStrike" kern="0" cap="none" spc="0" normalizeH="0" baseline="0" noProof="0" dirty="0" smtClean="0">
              <a:ln>
                <a:noFill/>
              </a:ln>
              <a:solidFill>
                <a:srgbClr val="000000"/>
              </a:solidFill>
              <a:effectLst/>
              <a:uLnTx/>
              <a:uFillTx/>
            </a:endParaRPr>
          </a:p>
        </p:txBody>
      </p:sp>
      <p:cxnSp>
        <p:nvCxnSpPr>
          <p:cNvPr id="66" name="直線コネクタ 65"/>
          <p:cNvCxnSpPr/>
          <p:nvPr/>
        </p:nvCxnSpPr>
        <p:spPr>
          <a:xfrm>
            <a:off x="2032529" y="5078040"/>
            <a:ext cx="2448272" cy="0"/>
          </a:xfrm>
          <a:prstGeom prst="line">
            <a:avLst/>
          </a:prstGeom>
          <a:noFill/>
          <a:ln w="9525" cap="flat" cmpd="sng" algn="ctr">
            <a:solidFill>
              <a:sysClr val="windowText" lastClr="000000"/>
            </a:solidFill>
            <a:prstDash val="solid"/>
          </a:ln>
          <a:effectLst/>
        </p:spPr>
      </p:cxnSp>
      <p:cxnSp>
        <p:nvCxnSpPr>
          <p:cNvPr id="67" name="直線コネクタ 66"/>
          <p:cNvCxnSpPr/>
          <p:nvPr/>
        </p:nvCxnSpPr>
        <p:spPr>
          <a:xfrm>
            <a:off x="2114757" y="4941168"/>
            <a:ext cx="2448272" cy="0"/>
          </a:xfrm>
          <a:prstGeom prst="line">
            <a:avLst/>
          </a:prstGeom>
          <a:noFill/>
          <a:ln w="9525" cap="flat" cmpd="sng" algn="ctr">
            <a:solidFill>
              <a:sysClr val="windowText" lastClr="000000"/>
            </a:solidFill>
            <a:prstDash val="solid"/>
          </a:ln>
          <a:effectLst/>
        </p:spPr>
      </p:cxnSp>
      <p:cxnSp>
        <p:nvCxnSpPr>
          <p:cNvPr id="68" name="直線コネクタ 67"/>
          <p:cNvCxnSpPr/>
          <p:nvPr/>
        </p:nvCxnSpPr>
        <p:spPr>
          <a:xfrm>
            <a:off x="2176069" y="4797152"/>
            <a:ext cx="2448272" cy="0"/>
          </a:xfrm>
          <a:prstGeom prst="line">
            <a:avLst/>
          </a:prstGeom>
          <a:noFill/>
          <a:ln w="9525" cap="flat" cmpd="sng" algn="ctr">
            <a:solidFill>
              <a:sysClr val="windowText" lastClr="000000"/>
            </a:solidFill>
            <a:prstDash val="solid"/>
          </a:ln>
          <a:effectLst/>
        </p:spPr>
      </p:cxnSp>
      <p:cxnSp>
        <p:nvCxnSpPr>
          <p:cNvPr id="69" name="直線コネクタ 68"/>
          <p:cNvCxnSpPr/>
          <p:nvPr/>
        </p:nvCxnSpPr>
        <p:spPr>
          <a:xfrm>
            <a:off x="2264240" y="4660756"/>
            <a:ext cx="2448272" cy="0"/>
          </a:xfrm>
          <a:prstGeom prst="line">
            <a:avLst/>
          </a:prstGeom>
          <a:noFill/>
          <a:ln w="9525" cap="flat" cmpd="sng" algn="ctr">
            <a:solidFill>
              <a:sysClr val="windowText" lastClr="000000"/>
            </a:solidFill>
            <a:prstDash val="solid"/>
          </a:ln>
          <a:effectLst/>
        </p:spPr>
      </p:cxnSp>
      <p:cxnSp>
        <p:nvCxnSpPr>
          <p:cNvPr id="70" name="直線コネクタ 69"/>
          <p:cNvCxnSpPr/>
          <p:nvPr/>
        </p:nvCxnSpPr>
        <p:spPr>
          <a:xfrm>
            <a:off x="2349861" y="4524360"/>
            <a:ext cx="2448272" cy="0"/>
          </a:xfrm>
          <a:prstGeom prst="line">
            <a:avLst/>
          </a:prstGeom>
          <a:noFill/>
          <a:ln w="9525" cap="flat" cmpd="sng" algn="ctr">
            <a:solidFill>
              <a:sysClr val="windowText" lastClr="000000"/>
            </a:solidFill>
            <a:prstDash val="solid"/>
          </a:ln>
          <a:effectLst/>
        </p:spPr>
      </p:cxnSp>
      <p:cxnSp>
        <p:nvCxnSpPr>
          <p:cNvPr id="71" name="直線コネクタ 70"/>
          <p:cNvCxnSpPr/>
          <p:nvPr/>
        </p:nvCxnSpPr>
        <p:spPr>
          <a:xfrm>
            <a:off x="2411937" y="4414252"/>
            <a:ext cx="2448272" cy="0"/>
          </a:xfrm>
          <a:prstGeom prst="line">
            <a:avLst/>
          </a:prstGeom>
          <a:noFill/>
          <a:ln w="9525" cap="flat" cmpd="sng" algn="ctr">
            <a:solidFill>
              <a:sysClr val="windowText" lastClr="000000"/>
            </a:solidFill>
            <a:prstDash val="solid"/>
          </a:ln>
          <a:effectLst/>
        </p:spPr>
      </p:cxnSp>
      <p:cxnSp>
        <p:nvCxnSpPr>
          <p:cNvPr id="72" name="直線コネクタ 71"/>
          <p:cNvCxnSpPr/>
          <p:nvPr/>
        </p:nvCxnSpPr>
        <p:spPr>
          <a:xfrm flipV="1">
            <a:off x="2026586" y="4411608"/>
            <a:ext cx="383823" cy="673576"/>
          </a:xfrm>
          <a:prstGeom prst="line">
            <a:avLst/>
          </a:prstGeom>
          <a:noFill/>
          <a:ln w="9525" cap="flat" cmpd="sng" algn="ctr">
            <a:solidFill>
              <a:sysClr val="windowText" lastClr="000000"/>
            </a:solidFill>
            <a:prstDash val="solid"/>
          </a:ln>
          <a:effectLst/>
        </p:spPr>
      </p:cxnSp>
      <p:cxnSp>
        <p:nvCxnSpPr>
          <p:cNvPr id="73" name="直線コネクタ 72"/>
          <p:cNvCxnSpPr/>
          <p:nvPr/>
        </p:nvCxnSpPr>
        <p:spPr>
          <a:xfrm flipV="1">
            <a:off x="2226118" y="4411608"/>
            <a:ext cx="383823" cy="673576"/>
          </a:xfrm>
          <a:prstGeom prst="line">
            <a:avLst/>
          </a:prstGeom>
          <a:noFill/>
          <a:ln w="9525" cap="flat" cmpd="sng" algn="ctr">
            <a:solidFill>
              <a:sysClr val="windowText" lastClr="000000"/>
            </a:solidFill>
            <a:prstDash val="solid"/>
          </a:ln>
          <a:effectLst/>
        </p:spPr>
      </p:cxnSp>
      <p:cxnSp>
        <p:nvCxnSpPr>
          <p:cNvPr id="74" name="直線コネクタ 73"/>
          <p:cNvCxnSpPr/>
          <p:nvPr/>
        </p:nvCxnSpPr>
        <p:spPr>
          <a:xfrm flipV="1">
            <a:off x="2454914" y="4411608"/>
            <a:ext cx="383823" cy="673576"/>
          </a:xfrm>
          <a:prstGeom prst="line">
            <a:avLst/>
          </a:prstGeom>
          <a:noFill/>
          <a:ln w="9525" cap="flat" cmpd="sng" algn="ctr">
            <a:solidFill>
              <a:sysClr val="windowText" lastClr="000000"/>
            </a:solidFill>
            <a:prstDash val="solid"/>
          </a:ln>
          <a:effectLst/>
        </p:spPr>
      </p:cxnSp>
      <p:cxnSp>
        <p:nvCxnSpPr>
          <p:cNvPr id="75" name="直線コネクタ 74"/>
          <p:cNvCxnSpPr/>
          <p:nvPr/>
        </p:nvCxnSpPr>
        <p:spPr>
          <a:xfrm flipV="1">
            <a:off x="2682016" y="4411608"/>
            <a:ext cx="383823" cy="673576"/>
          </a:xfrm>
          <a:prstGeom prst="line">
            <a:avLst/>
          </a:prstGeom>
          <a:noFill/>
          <a:ln w="9525" cap="flat" cmpd="sng" algn="ctr">
            <a:solidFill>
              <a:sysClr val="windowText" lastClr="000000"/>
            </a:solidFill>
            <a:prstDash val="solid"/>
          </a:ln>
          <a:effectLst/>
        </p:spPr>
      </p:cxnSp>
      <p:cxnSp>
        <p:nvCxnSpPr>
          <p:cNvPr id="76" name="直線コネクタ 75"/>
          <p:cNvCxnSpPr/>
          <p:nvPr/>
        </p:nvCxnSpPr>
        <p:spPr>
          <a:xfrm flipV="1">
            <a:off x="2879986" y="4411608"/>
            <a:ext cx="383823" cy="673576"/>
          </a:xfrm>
          <a:prstGeom prst="line">
            <a:avLst/>
          </a:prstGeom>
          <a:noFill/>
          <a:ln w="9525" cap="flat" cmpd="sng" algn="ctr">
            <a:solidFill>
              <a:sysClr val="windowText" lastClr="000000"/>
            </a:solidFill>
            <a:prstDash val="solid"/>
          </a:ln>
          <a:effectLst/>
        </p:spPr>
      </p:cxnSp>
      <p:cxnSp>
        <p:nvCxnSpPr>
          <p:cNvPr id="77" name="直線コネクタ 76"/>
          <p:cNvCxnSpPr/>
          <p:nvPr/>
        </p:nvCxnSpPr>
        <p:spPr>
          <a:xfrm flipV="1">
            <a:off x="3107088" y="4411608"/>
            <a:ext cx="383823" cy="673576"/>
          </a:xfrm>
          <a:prstGeom prst="line">
            <a:avLst/>
          </a:prstGeom>
          <a:noFill/>
          <a:ln w="9525" cap="flat" cmpd="sng" algn="ctr">
            <a:solidFill>
              <a:sysClr val="windowText" lastClr="000000"/>
            </a:solidFill>
            <a:prstDash val="solid"/>
          </a:ln>
          <a:effectLst/>
        </p:spPr>
      </p:cxnSp>
      <p:cxnSp>
        <p:nvCxnSpPr>
          <p:cNvPr id="78" name="直線コネクタ 77"/>
          <p:cNvCxnSpPr/>
          <p:nvPr/>
        </p:nvCxnSpPr>
        <p:spPr>
          <a:xfrm flipV="1">
            <a:off x="3292816" y="4405495"/>
            <a:ext cx="383823" cy="673576"/>
          </a:xfrm>
          <a:prstGeom prst="line">
            <a:avLst/>
          </a:prstGeom>
          <a:noFill/>
          <a:ln w="9525" cap="flat" cmpd="sng" algn="ctr">
            <a:solidFill>
              <a:sysClr val="windowText" lastClr="000000"/>
            </a:solidFill>
            <a:prstDash val="solid"/>
          </a:ln>
          <a:effectLst/>
        </p:spPr>
      </p:cxnSp>
      <p:cxnSp>
        <p:nvCxnSpPr>
          <p:cNvPr id="79" name="直線コネクタ 78"/>
          <p:cNvCxnSpPr/>
          <p:nvPr/>
        </p:nvCxnSpPr>
        <p:spPr>
          <a:xfrm flipV="1">
            <a:off x="3515092" y="4417722"/>
            <a:ext cx="383823" cy="673576"/>
          </a:xfrm>
          <a:prstGeom prst="line">
            <a:avLst/>
          </a:prstGeom>
          <a:noFill/>
          <a:ln w="9525" cap="flat" cmpd="sng" algn="ctr">
            <a:solidFill>
              <a:sysClr val="windowText" lastClr="000000"/>
            </a:solidFill>
            <a:prstDash val="solid"/>
          </a:ln>
          <a:effectLst/>
        </p:spPr>
      </p:cxnSp>
      <p:cxnSp>
        <p:nvCxnSpPr>
          <p:cNvPr id="80" name="直線コネクタ 79"/>
          <p:cNvCxnSpPr/>
          <p:nvPr/>
        </p:nvCxnSpPr>
        <p:spPr>
          <a:xfrm flipV="1">
            <a:off x="3748714" y="4417722"/>
            <a:ext cx="383823" cy="673576"/>
          </a:xfrm>
          <a:prstGeom prst="line">
            <a:avLst/>
          </a:prstGeom>
          <a:noFill/>
          <a:ln w="9525" cap="flat" cmpd="sng" algn="ctr">
            <a:solidFill>
              <a:sysClr val="windowText" lastClr="000000"/>
            </a:solidFill>
            <a:prstDash val="solid"/>
          </a:ln>
          <a:effectLst/>
        </p:spPr>
      </p:cxnSp>
      <p:cxnSp>
        <p:nvCxnSpPr>
          <p:cNvPr id="81" name="直線コネクタ 80"/>
          <p:cNvCxnSpPr/>
          <p:nvPr/>
        </p:nvCxnSpPr>
        <p:spPr>
          <a:xfrm flipV="1">
            <a:off x="3970083" y="4417722"/>
            <a:ext cx="383823" cy="673576"/>
          </a:xfrm>
          <a:prstGeom prst="line">
            <a:avLst/>
          </a:prstGeom>
          <a:noFill/>
          <a:ln w="9525" cap="flat" cmpd="sng" algn="ctr">
            <a:solidFill>
              <a:sysClr val="windowText" lastClr="000000"/>
            </a:solidFill>
            <a:prstDash val="solid"/>
          </a:ln>
          <a:effectLst/>
        </p:spPr>
      </p:cxnSp>
      <p:cxnSp>
        <p:nvCxnSpPr>
          <p:cNvPr id="82" name="直線コネクタ 81"/>
          <p:cNvCxnSpPr/>
          <p:nvPr/>
        </p:nvCxnSpPr>
        <p:spPr>
          <a:xfrm flipV="1">
            <a:off x="4229255" y="4417722"/>
            <a:ext cx="383823" cy="673576"/>
          </a:xfrm>
          <a:prstGeom prst="line">
            <a:avLst/>
          </a:prstGeom>
          <a:noFill/>
          <a:ln w="9525" cap="flat" cmpd="sng" algn="ctr">
            <a:solidFill>
              <a:sysClr val="windowText" lastClr="000000"/>
            </a:solidFill>
            <a:prstDash val="solid"/>
          </a:ln>
          <a:effectLst/>
        </p:spPr>
      </p:cxnSp>
      <p:cxnSp>
        <p:nvCxnSpPr>
          <p:cNvPr id="83" name="直線コネクタ 82"/>
          <p:cNvCxnSpPr/>
          <p:nvPr/>
        </p:nvCxnSpPr>
        <p:spPr>
          <a:xfrm flipV="1">
            <a:off x="4472748" y="4417722"/>
            <a:ext cx="383823" cy="673576"/>
          </a:xfrm>
          <a:prstGeom prst="line">
            <a:avLst/>
          </a:prstGeom>
          <a:noFill/>
          <a:ln w="9525" cap="flat" cmpd="sng" algn="ctr">
            <a:solidFill>
              <a:sysClr val="windowText" lastClr="000000"/>
            </a:solidFill>
            <a:prstDash val="solid"/>
          </a:ln>
          <a:effectLst/>
        </p:spPr>
      </p:cxnSp>
      <p:cxnSp>
        <p:nvCxnSpPr>
          <p:cNvPr id="84" name="直線コネクタ 83"/>
          <p:cNvCxnSpPr/>
          <p:nvPr/>
        </p:nvCxnSpPr>
        <p:spPr>
          <a:xfrm>
            <a:off x="2029086" y="5079071"/>
            <a:ext cx="224860" cy="1197027"/>
          </a:xfrm>
          <a:prstGeom prst="line">
            <a:avLst/>
          </a:prstGeom>
          <a:noFill/>
          <a:ln w="9525" cap="flat" cmpd="sng" algn="ctr">
            <a:solidFill>
              <a:sysClr val="windowText" lastClr="000000"/>
            </a:solidFill>
            <a:prstDash val="solid"/>
          </a:ln>
          <a:effectLst/>
        </p:spPr>
      </p:cxnSp>
      <p:cxnSp>
        <p:nvCxnSpPr>
          <p:cNvPr id="85" name="直線コネクタ 84"/>
          <p:cNvCxnSpPr/>
          <p:nvPr/>
        </p:nvCxnSpPr>
        <p:spPr>
          <a:xfrm>
            <a:off x="2235266" y="5079071"/>
            <a:ext cx="224860" cy="1197027"/>
          </a:xfrm>
          <a:prstGeom prst="line">
            <a:avLst/>
          </a:prstGeom>
          <a:noFill/>
          <a:ln w="9525" cap="flat" cmpd="sng" algn="ctr">
            <a:solidFill>
              <a:sysClr val="windowText" lastClr="000000"/>
            </a:solidFill>
            <a:prstDash val="solid"/>
          </a:ln>
          <a:effectLst/>
        </p:spPr>
      </p:cxnSp>
      <p:cxnSp>
        <p:nvCxnSpPr>
          <p:cNvPr id="86" name="直線コネクタ 85"/>
          <p:cNvCxnSpPr/>
          <p:nvPr/>
        </p:nvCxnSpPr>
        <p:spPr>
          <a:xfrm>
            <a:off x="2464997" y="5081520"/>
            <a:ext cx="224860" cy="1197027"/>
          </a:xfrm>
          <a:prstGeom prst="line">
            <a:avLst/>
          </a:prstGeom>
          <a:noFill/>
          <a:ln w="9525" cap="flat" cmpd="sng" algn="ctr">
            <a:solidFill>
              <a:sysClr val="windowText" lastClr="000000"/>
            </a:solidFill>
            <a:prstDash val="solid"/>
          </a:ln>
          <a:effectLst/>
        </p:spPr>
      </p:cxnSp>
      <p:cxnSp>
        <p:nvCxnSpPr>
          <p:cNvPr id="87" name="直線コネクタ 86"/>
          <p:cNvCxnSpPr/>
          <p:nvPr/>
        </p:nvCxnSpPr>
        <p:spPr>
          <a:xfrm>
            <a:off x="2691974" y="5078618"/>
            <a:ext cx="224860" cy="1197027"/>
          </a:xfrm>
          <a:prstGeom prst="line">
            <a:avLst/>
          </a:prstGeom>
          <a:noFill/>
          <a:ln w="9525" cap="flat" cmpd="sng" algn="ctr">
            <a:solidFill>
              <a:sysClr val="windowText" lastClr="000000"/>
            </a:solidFill>
            <a:prstDash val="solid"/>
          </a:ln>
          <a:effectLst/>
        </p:spPr>
      </p:cxnSp>
      <p:cxnSp>
        <p:nvCxnSpPr>
          <p:cNvPr id="88" name="直線コネクタ 87"/>
          <p:cNvCxnSpPr/>
          <p:nvPr/>
        </p:nvCxnSpPr>
        <p:spPr>
          <a:xfrm>
            <a:off x="2886437" y="5093941"/>
            <a:ext cx="224860" cy="1197027"/>
          </a:xfrm>
          <a:prstGeom prst="line">
            <a:avLst/>
          </a:prstGeom>
          <a:noFill/>
          <a:ln w="9525" cap="flat" cmpd="sng" algn="ctr">
            <a:solidFill>
              <a:sysClr val="windowText" lastClr="000000"/>
            </a:solidFill>
            <a:prstDash val="solid"/>
          </a:ln>
          <a:effectLst/>
        </p:spPr>
      </p:cxnSp>
      <p:cxnSp>
        <p:nvCxnSpPr>
          <p:cNvPr id="89" name="直線コネクタ 88"/>
          <p:cNvCxnSpPr/>
          <p:nvPr/>
        </p:nvCxnSpPr>
        <p:spPr>
          <a:xfrm>
            <a:off x="3087522" y="5085415"/>
            <a:ext cx="224860" cy="1197027"/>
          </a:xfrm>
          <a:prstGeom prst="line">
            <a:avLst/>
          </a:prstGeom>
          <a:noFill/>
          <a:ln w="9525" cap="flat" cmpd="sng" algn="ctr">
            <a:solidFill>
              <a:sysClr val="windowText" lastClr="000000"/>
            </a:solidFill>
            <a:prstDash val="solid"/>
          </a:ln>
          <a:effectLst/>
        </p:spPr>
      </p:cxnSp>
      <p:cxnSp>
        <p:nvCxnSpPr>
          <p:cNvPr id="90" name="直線コネクタ 89"/>
          <p:cNvCxnSpPr/>
          <p:nvPr/>
        </p:nvCxnSpPr>
        <p:spPr>
          <a:xfrm>
            <a:off x="3294613" y="5085645"/>
            <a:ext cx="224860" cy="1197027"/>
          </a:xfrm>
          <a:prstGeom prst="line">
            <a:avLst/>
          </a:prstGeom>
          <a:noFill/>
          <a:ln w="9525" cap="flat" cmpd="sng" algn="ctr">
            <a:solidFill>
              <a:sysClr val="windowText" lastClr="000000"/>
            </a:solidFill>
            <a:prstDash val="solid"/>
          </a:ln>
          <a:effectLst/>
        </p:spPr>
      </p:cxnSp>
      <p:cxnSp>
        <p:nvCxnSpPr>
          <p:cNvPr id="91" name="直線コネクタ 90"/>
          <p:cNvCxnSpPr/>
          <p:nvPr/>
        </p:nvCxnSpPr>
        <p:spPr>
          <a:xfrm>
            <a:off x="3522947" y="5078618"/>
            <a:ext cx="224860" cy="1197027"/>
          </a:xfrm>
          <a:prstGeom prst="line">
            <a:avLst/>
          </a:prstGeom>
          <a:noFill/>
          <a:ln w="9525" cap="flat" cmpd="sng" algn="ctr">
            <a:solidFill>
              <a:sysClr val="windowText" lastClr="000000"/>
            </a:solidFill>
            <a:prstDash val="solid"/>
          </a:ln>
          <a:effectLst/>
        </p:spPr>
      </p:cxnSp>
      <p:cxnSp>
        <p:nvCxnSpPr>
          <p:cNvPr id="92" name="直線コネクタ 91"/>
          <p:cNvCxnSpPr/>
          <p:nvPr/>
        </p:nvCxnSpPr>
        <p:spPr>
          <a:xfrm>
            <a:off x="3744715" y="5085645"/>
            <a:ext cx="224860" cy="1197027"/>
          </a:xfrm>
          <a:prstGeom prst="line">
            <a:avLst/>
          </a:prstGeom>
          <a:noFill/>
          <a:ln w="9525" cap="flat" cmpd="sng" algn="ctr">
            <a:solidFill>
              <a:sysClr val="windowText" lastClr="000000"/>
            </a:solidFill>
            <a:prstDash val="solid"/>
          </a:ln>
          <a:effectLst/>
        </p:spPr>
      </p:cxnSp>
      <p:cxnSp>
        <p:nvCxnSpPr>
          <p:cNvPr id="93" name="直線コネクタ 92"/>
          <p:cNvCxnSpPr/>
          <p:nvPr/>
        </p:nvCxnSpPr>
        <p:spPr>
          <a:xfrm>
            <a:off x="3964815" y="5079071"/>
            <a:ext cx="224860" cy="1197027"/>
          </a:xfrm>
          <a:prstGeom prst="line">
            <a:avLst/>
          </a:prstGeom>
          <a:noFill/>
          <a:ln w="9525" cap="flat" cmpd="sng" algn="ctr">
            <a:solidFill>
              <a:sysClr val="windowText" lastClr="000000"/>
            </a:solidFill>
            <a:prstDash val="solid"/>
          </a:ln>
          <a:effectLst/>
        </p:spPr>
      </p:cxnSp>
      <p:cxnSp>
        <p:nvCxnSpPr>
          <p:cNvPr id="94" name="直線コネクタ 93"/>
          <p:cNvCxnSpPr/>
          <p:nvPr/>
        </p:nvCxnSpPr>
        <p:spPr>
          <a:xfrm>
            <a:off x="4233853" y="5093941"/>
            <a:ext cx="224860" cy="1197027"/>
          </a:xfrm>
          <a:prstGeom prst="line">
            <a:avLst/>
          </a:prstGeom>
          <a:noFill/>
          <a:ln w="9525" cap="flat" cmpd="sng" algn="ctr">
            <a:solidFill>
              <a:sysClr val="windowText" lastClr="000000"/>
            </a:solidFill>
            <a:prstDash val="solid"/>
          </a:ln>
          <a:effectLst/>
        </p:spPr>
      </p:cxnSp>
      <p:cxnSp>
        <p:nvCxnSpPr>
          <p:cNvPr id="95" name="直線コネクタ 94"/>
          <p:cNvCxnSpPr/>
          <p:nvPr/>
        </p:nvCxnSpPr>
        <p:spPr>
          <a:xfrm>
            <a:off x="4473224" y="5069392"/>
            <a:ext cx="224860" cy="1197027"/>
          </a:xfrm>
          <a:prstGeom prst="line">
            <a:avLst/>
          </a:prstGeom>
          <a:noFill/>
          <a:ln w="9525" cap="flat" cmpd="sng" algn="ctr">
            <a:solidFill>
              <a:sysClr val="windowText" lastClr="000000"/>
            </a:solidFill>
            <a:prstDash val="solid"/>
          </a:ln>
          <a:effectLst/>
        </p:spPr>
      </p:cxnSp>
      <p:cxnSp>
        <p:nvCxnSpPr>
          <p:cNvPr id="96" name="直線コネクタ 95"/>
          <p:cNvCxnSpPr/>
          <p:nvPr/>
        </p:nvCxnSpPr>
        <p:spPr>
          <a:xfrm>
            <a:off x="4855167" y="4415020"/>
            <a:ext cx="224860" cy="1197027"/>
          </a:xfrm>
          <a:prstGeom prst="line">
            <a:avLst/>
          </a:prstGeom>
          <a:noFill/>
          <a:ln w="9525" cap="flat" cmpd="sng" algn="ctr">
            <a:solidFill>
              <a:sysClr val="windowText" lastClr="000000"/>
            </a:solidFill>
            <a:prstDash val="solid"/>
          </a:ln>
          <a:effectLst/>
        </p:spPr>
      </p:cxnSp>
      <p:cxnSp>
        <p:nvCxnSpPr>
          <p:cNvPr id="97" name="直線コネクタ 96"/>
          <p:cNvCxnSpPr/>
          <p:nvPr/>
        </p:nvCxnSpPr>
        <p:spPr>
          <a:xfrm flipV="1">
            <a:off x="4696656" y="5614275"/>
            <a:ext cx="383823" cy="673576"/>
          </a:xfrm>
          <a:prstGeom prst="line">
            <a:avLst/>
          </a:prstGeom>
          <a:noFill/>
          <a:ln w="9525" cap="flat" cmpd="sng" algn="ctr">
            <a:solidFill>
              <a:sysClr val="windowText" lastClr="000000"/>
            </a:solidFill>
            <a:prstDash val="solid"/>
          </a:ln>
          <a:effectLst/>
        </p:spPr>
      </p:cxnSp>
      <p:cxnSp>
        <p:nvCxnSpPr>
          <p:cNvPr id="98" name="直線コネクタ 97"/>
          <p:cNvCxnSpPr/>
          <p:nvPr/>
        </p:nvCxnSpPr>
        <p:spPr>
          <a:xfrm>
            <a:off x="2248384" y="6282672"/>
            <a:ext cx="2448272" cy="0"/>
          </a:xfrm>
          <a:prstGeom prst="line">
            <a:avLst/>
          </a:prstGeom>
          <a:noFill/>
          <a:ln w="9525" cap="flat" cmpd="sng" algn="ctr">
            <a:solidFill>
              <a:sysClr val="windowText" lastClr="000000"/>
            </a:solidFill>
            <a:prstDash val="solid"/>
          </a:ln>
          <a:effectLst/>
        </p:spPr>
      </p:cxnSp>
      <p:cxnSp>
        <p:nvCxnSpPr>
          <p:cNvPr id="99" name="直線コネクタ 98"/>
          <p:cNvCxnSpPr/>
          <p:nvPr/>
        </p:nvCxnSpPr>
        <p:spPr>
          <a:xfrm>
            <a:off x="2088246" y="5319961"/>
            <a:ext cx="2448272" cy="0"/>
          </a:xfrm>
          <a:prstGeom prst="line">
            <a:avLst/>
          </a:prstGeom>
          <a:noFill/>
          <a:ln w="9525" cap="flat" cmpd="sng" algn="ctr">
            <a:solidFill>
              <a:sysClr val="windowText" lastClr="000000"/>
            </a:solidFill>
            <a:prstDash val="solid"/>
          </a:ln>
          <a:effectLst/>
        </p:spPr>
      </p:cxnSp>
      <p:cxnSp>
        <p:nvCxnSpPr>
          <p:cNvPr id="100" name="直線コネクタ 99"/>
          <p:cNvCxnSpPr/>
          <p:nvPr/>
        </p:nvCxnSpPr>
        <p:spPr>
          <a:xfrm>
            <a:off x="2114757" y="5535675"/>
            <a:ext cx="2448272" cy="0"/>
          </a:xfrm>
          <a:prstGeom prst="line">
            <a:avLst/>
          </a:prstGeom>
          <a:noFill/>
          <a:ln w="9525" cap="flat" cmpd="sng" algn="ctr">
            <a:solidFill>
              <a:sysClr val="windowText" lastClr="000000"/>
            </a:solidFill>
            <a:prstDash val="solid"/>
          </a:ln>
          <a:effectLst/>
        </p:spPr>
      </p:cxnSp>
      <p:cxnSp>
        <p:nvCxnSpPr>
          <p:cNvPr id="101" name="直線コネクタ 100"/>
          <p:cNvCxnSpPr/>
          <p:nvPr/>
        </p:nvCxnSpPr>
        <p:spPr>
          <a:xfrm>
            <a:off x="2166777" y="5805264"/>
            <a:ext cx="2448272" cy="0"/>
          </a:xfrm>
          <a:prstGeom prst="line">
            <a:avLst/>
          </a:prstGeom>
          <a:noFill/>
          <a:ln w="9525" cap="flat" cmpd="sng" algn="ctr">
            <a:solidFill>
              <a:sysClr val="windowText" lastClr="000000"/>
            </a:solidFill>
            <a:prstDash val="solid"/>
          </a:ln>
          <a:effectLst/>
        </p:spPr>
      </p:cxnSp>
      <p:cxnSp>
        <p:nvCxnSpPr>
          <p:cNvPr id="102" name="直線コネクタ 101"/>
          <p:cNvCxnSpPr/>
          <p:nvPr/>
        </p:nvCxnSpPr>
        <p:spPr>
          <a:xfrm>
            <a:off x="2218974" y="6028432"/>
            <a:ext cx="2448272" cy="0"/>
          </a:xfrm>
          <a:prstGeom prst="line">
            <a:avLst/>
          </a:prstGeom>
          <a:noFill/>
          <a:ln w="9525" cap="flat" cmpd="sng" algn="ctr">
            <a:solidFill>
              <a:sysClr val="windowText" lastClr="000000"/>
            </a:solidFill>
            <a:prstDash val="solid"/>
          </a:ln>
          <a:effectLst/>
        </p:spPr>
      </p:cxnSp>
      <p:sp>
        <p:nvSpPr>
          <p:cNvPr id="103" name="円/楕円 102"/>
          <p:cNvSpPr/>
          <p:nvPr/>
        </p:nvSpPr>
        <p:spPr>
          <a:xfrm>
            <a:off x="6796669" y="5238051"/>
            <a:ext cx="95857" cy="90196"/>
          </a:xfrm>
          <a:prstGeom prst="ellipse">
            <a:avLst/>
          </a:prstGeom>
          <a:solidFill>
            <a:srgbClr val="BBE0E3"/>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04" name="テキスト ボックス 103"/>
          <p:cNvSpPr txBox="1"/>
          <p:nvPr/>
        </p:nvSpPr>
        <p:spPr>
          <a:xfrm>
            <a:off x="6403955" y="5355487"/>
            <a:ext cx="864096" cy="523220"/>
          </a:xfrm>
          <a:prstGeom prst="rect">
            <a:avLst/>
          </a:prstGeom>
          <a:noFill/>
        </p:spPr>
        <p:txBody>
          <a:bodyPr wrap="square" rtlCol="0">
            <a:spAutoFit/>
          </a:bodyPr>
          <a:lstStyle/>
          <a:p>
            <a:pPr algn="ctr"/>
            <a:r>
              <a:rPr lang="en-US" altLang="ja-JP" sz="1400" dirty="0" smtClean="0">
                <a:solidFill>
                  <a:srgbClr val="4BACC6"/>
                </a:solidFill>
                <a:ea typeface="ＭＳ Ｐゴシック" panose="020B0600070205080204" pitchFamily="50" charset="-128"/>
                <a:cs typeface="Arial" panose="020B0604020202020204" pitchFamily="34" charset="0"/>
              </a:rPr>
              <a:t>Grid point</a:t>
            </a:r>
            <a:endParaRPr lang="ja-JP" altLang="en-US" sz="1400" dirty="0">
              <a:solidFill>
                <a:srgbClr val="4BACC6"/>
              </a:solidFill>
              <a:ea typeface="ＭＳ Ｐゴシック" panose="020B0600070205080204" pitchFamily="50" charset="-128"/>
              <a:cs typeface="Arial" panose="020B0604020202020204" pitchFamily="34" charset="0"/>
            </a:endParaRPr>
          </a:p>
        </p:txBody>
      </p:sp>
      <p:sp>
        <p:nvSpPr>
          <p:cNvPr id="105" name="フリーフォーム 104"/>
          <p:cNvSpPr/>
          <p:nvPr/>
        </p:nvSpPr>
        <p:spPr>
          <a:xfrm>
            <a:off x="5624572" y="4404504"/>
            <a:ext cx="2422862" cy="1957520"/>
          </a:xfrm>
          <a:custGeom>
            <a:avLst/>
            <a:gdLst>
              <a:gd name="connsiteX0" fmla="*/ 1086957 w 2422862"/>
              <a:gd name="connsiteY0" fmla="*/ 4438 h 1957520"/>
              <a:gd name="connsiteX1" fmla="*/ 1815620 w 2422862"/>
              <a:gd name="connsiteY1" fmla="*/ 383057 h 1957520"/>
              <a:gd name="connsiteX2" fmla="*/ 2422838 w 2422862"/>
              <a:gd name="connsiteY2" fmla="*/ 754532 h 1957520"/>
              <a:gd name="connsiteX3" fmla="*/ 1794188 w 2422862"/>
              <a:gd name="connsiteY3" fmla="*/ 1590350 h 1957520"/>
              <a:gd name="connsiteX4" fmla="*/ 858357 w 2422862"/>
              <a:gd name="connsiteY4" fmla="*/ 1947538 h 1957520"/>
              <a:gd name="connsiteX5" fmla="*/ 486882 w 2422862"/>
              <a:gd name="connsiteY5" fmla="*/ 1233163 h 1957520"/>
              <a:gd name="connsiteX6" fmla="*/ 1107 w 2422862"/>
              <a:gd name="connsiteY6" fmla="*/ 533075 h 1957520"/>
              <a:gd name="connsiteX7" fmla="*/ 629757 w 2422862"/>
              <a:gd name="connsiteY7" fmla="*/ 197319 h 1957520"/>
              <a:gd name="connsiteX8" fmla="*/ 1086957 w 2422862"/>
              <a:gd name="connsiteY8" fmla="*/ 4438 h 19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862" h="1957520">
                <a:moveTo>
                  <a:pt x="1086957" y="4438"/>
                </a:moveTo>
                <a:cubicBezTo>
                  <a:pt x="1284601" y="35394"/>
                  <a:pt x="1592973" y="258041"/>
                  <a:pt x="1815620" y="383057"/>
                </a:cubicBezTo>
                <a:cubicBezTo>
                  <a:pt x="2038267" y="508073"/>
                  <a:pt x="2426410" y="553317"/>
                  <a:pt x="2422838" y="754532"/>
                </a:cubicBezTo>
                <a:cubicBezTo>
                  <a:pt x="2419266" y="955747"/>
                  <a:pt x="2054935" y="1391516"/>
                  <a:pt x="1794188" y="1590350"/>
                </a:cubicBezTo>
                <a:cubicBezTo>
                  <a:pt x="1533441" y="1789184"/>
                  <a:pt x="1076241" y="2007069"/>
                  <a:pt x="858357" y="1947538"/>
                </a:cubicBezTo>
                <a:cubicBezTo>
                  <a:pt x="640473" y="1888007"/>
                  <a:pt x="629757" y="1468907"/>
                  <a:pt x="486882" y="1233163"/>
                </a:cubicBezTo>
                <a:cubicBezTo>
                  <a:pt x="344007" y="997419"/>
                  <a:pt x="-22705" y="705716"/>
                  <a:pt x="1107" y="533075"/>
                </a:cubicBezTo>
                <a:cubicBezTo>
                  <a:pt x="24919" y="360434"/>
                  <a:pt x="446401" y="283044"/>
                  <a:pt x="629757" y="197319"/>
                </a:cubicBezTo>
                <a:cubicBezTo>
                  <a:pt x="813113" y="111594"/>
                  <a:pt x="889313" y="-26518"/>
                  <a:pt x="1086957" y="4438"/>
                </a:cubicBezTo>
                <a:close/>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a:ea typeface="ＭＳ Ｐゴシック" panose="020B0600070205080204" pitchFamily="50" charset="-128"/>
              <a:cs typeface="+mn-cs"/>
            </a:endParaRPr>
          </a:p>
        </p:txBody>
      </p:sp>
      <p:sp>
        <p:nvSpPr>
          <p:cNvPr id="106" name="円/楕円 105"/>
          <p:cNvSpPr/>
          <p:nvPr/>
        </p:nvSpPr>
        <p:spPr>
          <a:xfrm>
            <a:off x="6071390" y="4567209"/>
            <a:ext cx="1583945" cy="1576556"/>
          </a:xfrm>
          <a:prstGeom prst="ellipse">
            <a:avLst/>
          </a:prstGeom>
          <a:noFill/>
          <a:ln w="9525" cap="flat" cmpd="sng" algn="ctr">
            <a:solidFill>
              <a:sysClr val="windowText" lastClr="00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a:ea typeface="ＭＳ Ｐゴシック" panose="020B0600070205080204" pitchFamily="50" charset="-128"/>
              <a:cs typeface="+mn-cs"/>
            </a:endParaRPr>
          </a:p>
        </p:txBody>
      </p:sp>
      <p:cxnSp>
        <p:nvCxnSpPr>
          <p:cNvPr id="107" name="直線コネクタ 106"/>
          <p:cNvCxnSpPr/>
          <p:nvPr/>
        </p:nvCxnSpPr>
        <p:spPr>
          <a:xfrm flipV="1">
            <a:off x="6861403" y="4692382"/>
            <a:ext cx="432048" cy="545669"/>
          </a:xfrm>
          <a:prstGeom prst="line">
            <a:avLst/>
          </a:prstGeom>
          <a:noFill/>
          <a:ln w="9525" cap="flat" cmpd="sng" algn="ctr">
            <a:solidFill>
              <a:sysClr val="windowText" lastClr="000000"/>
            </a:solidFill>
            <a:prstDash val="solid"/>
          </a:ln>
          <a:effectLst/>
        </p:spPr>
      </p:cxnSp>
      <p:sp>
        <p:nvSpPr>
          <p:cNvPr id="108" name="正方形/長方形 107"/>
          <p:cNvSpPr/>
          <p:nvPr/>
        </p:nvSpPr>
        <p:spPr>
          <a:xfrm>
            <a:off x="6676096" y="4695925"/>
            <a:ext cx="37061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1" u="none" strike="noStrike" kern="0" cap="none" spc="0" normalizeH="0" baseline="0" noProof="0" dirty="0" smtClean="0">
                <a:ln>
                  <a:noFill/>
                </a:ln>
                <a:solidFill>
                  <a:srgbClr val="C0504D"/>
                </a:solidFill>
                <a:effectLst/>
                <a:uLnTx/>
                <a:uFillTx/>
              </a:rPr>
              <a:t>R</a:t>
            </a:r>
            <a:endParaRPr kumimoji="0" lang="ja-JP" altLang="en-US" sz="2000" b="0" i="0" u="none" strike="noStrike" kern="0" cap="none" spc="0" normalizeH="0" baseline="0" noProof="0" dirty="0" smtClean="0">
              <a:ln>
                <a:noFill/>
              </a:ln>
              <a:solidFill>
                <a:srgbClr val="C0504D"/>
              </a:solidFill>
              <a:effectLst/>
              <a:uLnTx/>
              <a:uFillTx/>
            </a:endParaRPr>
          </a:p>
        </p:txBody>
      </p:sp>
      <p:sp>
        <p:nvSpPr>
          <p:cNvPr id="109" name="テキスト ボックス 108"/>
          <p:cNvSpPr txBox="1"/>
          <p:nvPr/>
        </p:nvSpPr>
        <p:spPr>
          <a:xfrm>
            <a:off x="6921349" y="4219550"/>
            <a:ext cx="806130" cy="369332"/>
          </a:xfrm>
          <a:prstGeom prst="rect">
            <a:avLst/>
          </a:prstGeom>
          <a:noFill/>
        </p:spPr>
        <p:txBody>
          <a:bodyPr wrap="square" rtlCol="0">
            <a:spAutoFit/>
          </a:bodyPr>
          <a:lstStyle/>
          <a:p>
            <a:r>
              <a:rPr lang="en-US" altLang="ja-JP" dirty="0" smtClean="0">
                <a:solidFill>
                  <a:srgbClr val="1F497D"/>
                </a:solidFill>
                <a:ea typeface="ＭＳ Ｐゴシック" panose="020B0600070205080204" pitchFamily="50" charset="-128"/>
                <a:cs typeface="Arial" panose="020B0604020202020204" pitchFamily="34" charset="0"/>
              </a:rPr>
              <a:t>SEI</a:t>
            </a:r>
            <a:endParaRPr lang="ja-JP" altLang="en-US" dirty="0">
              <a:solidFill>
                <a:srgbClr val="1F497D"/>
              </a:solidFill>
              <a:ea typeface="ＭＳ Ｐゴシック" panose="020B0600070205080204" pitchFamily="50" charset="-128"/>
              <a:cs typeface="Arial" panose="020B0604020202020204" pitchFamily="34" charset="0"/>
            </a:endParaRPr>
          </a:p>
        </p:txBody>
      </p:sp>
      <p:pic>
        <p:nvPicPr>
          <p:cNvPr id="110" name="図 109"/>
          <p:cNvPicPr>
            <a:picLocks noChangeAspect="1"/>
          </p:cNvPicPr>
          <p:nvPr/>
        </p:nvPicPr>
        <p:blipFill>
          <a:blip r:embed="rId4"/>
          <a:stretch>
            <a:fillRect/>
          </a:stretch>
        </p:blipFill>
        <p:spPr>
          <a:xfrm>
            <a:off x="685844" y="6028432"/>
            <a:ext cx="439984" cy="472983"/>
          </a:xfrm>
          <a:prstGeom prst="rect">
            <a:avLst/>
          </a:prstGeom>
        </p:spPr>
      </p:pic>
      <p:cxnSp>
        <p:nvCxnSpPr>
          <p:cNvPr id="111" name="直線コネクタ 110"/>
          <p:cNvCxnSpPr/>
          <p:nvPr/>
        </p:nvCxnSpPr>
        <p:spPr>
          <a:xfrm flipV="1">
            <a:off x="4516952" y="4628127"/>
            <a:ext cx="383823" cy="673576"/>
          </a:xfrm>
          <a:prstGeom prst="line">
            <a:avLst/>
          </a:prstGeom>
          <a:noFill/>
          <a:ln w="9525" cap="flat" cmpd="sng" algn="ctr">
            <a:solidFill>
              <a:sysClr val="windowText" lastClr="000000"/>
            </a:solidFill>
            <a:prstDash val="solid"/>
          </a:ln>
          <a:effectLst/>
        </p:spPr>
      </p:cxnSp>
      <p:cxnSp>
        <p:nvCxnSpPr>
          <p:cNvPr id="112" name="直線コネクタ 111"/>
          <p:cNvCxnSpPr/>
          <p:nvPr/>
        </p:nvCxnSpPr>
        <p:spPr>
          <a:xfrm flipV="1">
            <a:off x="4567369" y="4853973"/>
            <a:ext cx="383823" cy="673576"/>
          </a:xfrm>
          <a:prstGeom prst="line">
            <a:avLst/>
          </a:prstGeom>
          <a:noFill/>
          <a:ln w="9525" cap="flat" cmpd="sng" algn="ctr">
            <a:solidFill>
              <a:sysClr val="windowText" lastClr="000000"/>
            </a:solidFill>
            <a:prstDash val="solid"/>
          </a:ln>
          <a:effectLst/>
        </p:spPr>
      </p:cxnSp>
      <p:cxnSp>
        <p:nvCxnSpPr>
          <p:cNvPr id="113" name="直線コネクタ 112"/>
          <p:cNvCxnSpPr/>
          <p:nvPr/>
        </p:nvCxnSpPr>
        <p:spPr>
          <a:xfrm flipV="1">
            <a:off x="4603097" y="5089642"/>
            <a:ext cx="383823" cy="673576"/>
          </a:xfrm>
          <a:prstGeom prst="line">
            <a:avLst/>
          </a:prstGeom>
          <a:noFill/>
          <a:ln w="9525" cap="flat" cmpd="sng" algn="ctr">
            <a:solidFill>
              <a:sysClr val="windowText" lastClr="000000"/>
            </a:solidFill>
            <a:prstDash val="solid"/>
          </a:ln>
          <a:effectLst/>
        </p:spPr>
      </p:cxnSp>
      <p:cxnSp>
        <p:nvCxnSpPr>
          <p:cNvPr id="114" name="直線コネクタ 113"/>
          <p:cNvCxnSpPr/>
          <p:nvPr/>
        </p:nvCxnSpPr>
        <p:spPr>
          <a:xfrm flipV="1">
            <a:off x="4648194" y="5361156"/>
            <a:ext cx="383823" cy="673576"/>
          </a:xfrm>
          <a:prstGeom prst="line">
            <a:avLst/>
          </a:prstGeom>
          <a:noFill/>
          <a:ln w="9525" cap="flat" cmpd="sng" algn="ctr">
            <a:solidFill>
              <a:sysClr val="windowText" lastClr="000000"/>
            </a:solidFill>
            <a:prstDash val="solid"/>
          </a:ln>
          <a:effectLst/>
        </p:spPr>
      </p:cxnSp>
      <p:cxnSp>
        <p:nvCxnSpPr>
          <p:cNvPr id="115" name="直線コネクタ 114"/>
          <p:cNvCxnSpPr/>
          <p:nvPr/>
        </p:nvCxnSpPr>
        <p:spPr>
          <a:xfrm>
            <a:off x="4551920" y="4945726"/>
            <a:ext cx="224860" cy="1197027"/>
          </a:xfrm>
          <a:prstGeom prst="line">
            <a:avLst/>
          </a:prstGeom>
          <a:noFill/>
          <a:ln w="9525" cap="flat" cmpd="sng" algn="ctr">
            <a:solidFill>
              <a:sysClr val="windowText" lastClr="000000"/>
            </a:solidFill>
            <a:prstDash val="solid"/>
          </a:ln>
          <a:effectLst/>
        </p:spPr>
      </p:cxnSp>
      <p:cxnSp>
        <p:nvCxnSpPr>
          <p:cNvPr id="116" name="直線コネクタ 115"/>
          <p:cNvCxnSpPr/>
          <p:nvPr/>
        </p:nvCxnSpPr>
        <p:spPr>
          <a:xfrm>
            <a:off x="4630510" y="4802436"/>
            <a:ext cx="224860" cy="1197027"/>
          </a:xfrm>
          <a:prstGeom prst="line">
            <a:avLst/>
          </a:prstGeom>
          <a:noFill/>
          <a:ln w="9525" cap="flat" cmpd="sng" algn="ctr">
            <a:solidFill>
              <a:sysClr val="windowText" lastClr="000000"/>
            </a:solidFill>
            <a:prstDash val="solid"/>
          </a:ln>
          <a:effectLst/>
        </p:spPr>
      </p:cxnSp>
      <p:cxnSp>
        <p:nvCxnSpPr>
          <p:cNvPr id="117" name="直線コネクタ 116"/>
          <p:cNvCxnSpPr/>
          <p:nvPr/>
        </p:nvCxnSpPr>
        <p:spPr>
          <a:xfrm>
            <a:off x="4714877" y="4671626"/>
            <a:ext cx="224860" cy="1197027"/>
          </a:xfrm>
          <a:prstGeom prst="line">
            <a:avLst/>
          </a:prstGeom>
          <a:noFill/>
          <a:ln w="9525" cap="flat" cmpd="sng" algn="ctr">
            <a:solidFill>
              <a:sysClr val="windowText" lastClr="000000"/>
            </a:solidFill>
            <a:prstDash val="solid"/>
          </a:ln>
          <a:effectLst/>
        </p:spPr>
      </p:cxnSp>
      <p:cxnSp>
        <p:nvCxnSpPr>
          <p:cNvPr id="118" name="直線コネクタ 117"/>
          <p:cNvCxnSpPr/>
          <p:nvPr/>
        </p:nvCxnSpPr>
        <p:spPr>
          <a:xfrm>
            <a:off x="4796447" y="4530158"/>
            <a:ext cx="224860" cy="1197027"/>
          </a:xfrm>
          <a:prstGeom prst="line">
            <a:avLst/>
          </a:prstGeom>
          <a:noFill/>
          <a:ln w="9525" cap="flat" cmpd="sng" algn="ctr">
            <a:solidFill>
              <a:sysClr val="windowText" lastClr="000000"/>
            </a:solidFill>
            <a:prstDash val="solid"/>
          </a:ln>
          <a:effectLst/>
        </p:spPr>
      </p:cxnSp>
    </p:spTree>
    <p:extLst>
      <p:ext uri="{BB962C8B-B14F-4D97-AF65-F5344CB8AC3E}">
        <p14:creationId xmlns:p14="http://schemas.microsoft.com/office/powerpoint/2010/main" val="990338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stretch>
            <a:fillRect/>
          </a:stretch>
        </p:blipFill>
        <p:spPr>
          <a:xfrm>
            <a:off x="5246370" y="3765392"/>
            <a:ext cx="3528060" cy="2148840"/>
          </a:xfrm>
          <a:prstGeom prst="rect">
            <a:avLst/>
          </a:prstGeom>
        </p:spPr>
      </p:pic>
      <p:sp>
        <p:nvSpPr>
          <p:cNvPr id="3" name="スライド番号プレースホルダー 2"/>
          <p:cNvSpPr>
            <a:spLocks noGrp="1"/>
          </p:cNvSpPr>
          <p:nvPr>
            <p:ph type="sldNum" sz="quarter" idx="12"/>
          </p:nvPr>
        </p:nvSpPr>
        <p:spPr>
          <a:xfrm>
            <a:off x="7010400" y="6517123"/>
            <a:ext cx="2133600" cy="340877"/>
          </a:xfrm>
        </p:spPr>
        <p:txBody>
          <a:bodyPr/>
          <a:lstStyle/>
          <a:p>
            <a:pPr>
              <a:defRPr/>
            </a:pPr>
            <a:fld id="{F3EAE5E9-71BD-40AE-BD3A-F48128C08950}" type="slidenum">
              <a:rPr lang="en-US" altLang="ja-JP" smtClean="0">
                <a:solidFill>
                  <a:srgbClr val="000000"/>
                </a:solidFill>
              </a:rPr>
              <a:pPr>
                <a:defRPr/>
              </a:pPr>
              <a:t>7</a:t>
            </a:fld>
            <a:endParaRPr lang="en-US" altLang="ja-JP" dirty="0">
              <a:solidFill>
                <a:srgbClr val="000000"/>
              </a:solidFill>
            </a:endParaRPr>
          </a:p>
        </p:txBody>
      </p:sp>
      <p:grpSp>
        <p:nvGrpSpPr>
          <p:cNvPr id="5" name="グループ化 4"/>
          <p:cNvGrpSpPr/>
          <p:nvPr/>
        </p:nvGrpSpPr>
        <p:grpSpPr>
          <a:xfrm>
            <a:off x="251520" y="188640"/>
            <a:ext cx="8640960" cy="648072"/>
            <a:chOff x="251520" y="188640"/>
            <a:chExt cx="8640960" cy="648072"/>
          </a:xfrm>
          <a:solidFill>
            <a:srgbClr val="C00000"/>
          </a:solidFill>
        </p:grpSpPr>
        <p:sp>
          <p:nvSpPr>
            <p:cNvPr id="6" name="正方形/長方形 5"/>
            <p:cNvSpPr/>
            <p:nvPr/>
          </p:nvSpPr>
          <p:spPr>
            <a:xfrm>
              <a:off x="251520" y="188640"/>
              <a:ext cx="127687" cy="648072"/>
            </a:xfrm>
            <a:prstGeom prst="rect">
              <a:avLst/>
            </a:prstGeom>
            <a:grp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メイリオ"/>
                <a:cs typeface="+mn-cs"/>
              </a:endParaRPr>
            </a:p>
          </p:txBody>
        </p:sp>
        <p:cxnSp>
          <p:nvCxnSpPr>
            <p:cNvPr id="7" name="直線コネクタ 6"/>
            <p:cNvCxnSpPr/>
            <p:nvPr/>
          </p:nvCxnSpPr>
          <p:spPr>
            <a:xfrm>
              <a:off x="359532" y="836712"/>
              <a:ext cx="8532948" cy="0"/>
            </a:xfrm>
            <a:prstGeom prst="line">
              <a:avLst/>
            </a:prstGeom>
            <a:grpFill/>
            <a:ln w="12700" cap="flat" cmpd="sng" algn="ctr">
              <a:solidFill>
                <a:srgbClr val="C00000"/>
              </a:solidFill>
              <a:prstDash val="solid"/>
            </a:ln>
            <a:effectLst/>
          </p:spPr>
        </p:cxnSp>
      </p:grpSp>
      <p:sp>
        <p:nvSpPr>
          <p:cNvPr id="8" name="タイトル 1"/>
          <p:cNvSpPr>
            <a:spLocks noGrp="1"/>
          </p:cNvSpPr>
          <p:nvPr>
            <p:ph type="title"/>
          </p:nvPr>
        </p:nvSpPr>
        <p:spPr>
          <a:xfrm>
            <a:off x="401878" y="244139"/>
            <a:ext cx="8827036" cy="576263"/>
          </a:xfrm>
        </p:spPr>
        <p:txBody>
          <a:bodyPr/>
          <a:lstStyle/>
          <a:p>
            <a:pPr algn="l"/>
            <a:r>
              <a:rPr kumimoji="1" lang="en-US" altLang="ja-JP" sz="2800" b="1" dirty="0" smtClean="0">
                <a:solidFill>
                  <a:schemeClr val="tx1"/>
                </a:solidFill>
                <a:effectLst>
                  <a:outerShdw blurRad="38100" dist="38100" dir="2700000" algn="tl">
                    <a:srgbClr val="000000">
                      <a:alpha val="43137"/>
                    </a:srgbClr>
                  </a:outerShdw>
                </a:effectLst>
                <a:latin typeface="+mj-lt"/>
              </a:rPr>
              <a:t>Free energy calculation method</a:t>
            </a:r>
            <a:endParaRPr kumimoji="1" lang="ja-JP" altLang="en-US" sz="2800" b="1" dirty="0">
              <a:solidFill>
                <a:schemeClr val="tx1"/>
              </a:solidFill>
              <a:effectLst>
                <a:outerShdw blurRad="38100" dist="38100" dir="2700000" algn="tl">
                  <a:srgbClr val="000000">
                    <a:alpha val="43137"/>
                  </a:srgbClr>
                </a:outerShdw>
              </a:effectLst>
              <a:latin typeface="+mj-lt"/>
            </a:endParaRPr>
          </a:p>
        </p:txBody>
      </p:sp>
      <p:sp>
        <p:nvSpPr>
          <p:cNvPr id="10" name="正方形/長方形 9"/>
          <p:cNvSpPr/>
          <p:nvPr/>
        </p:nvSpPr>
        <p:spPr>
          <a:xfrm>
            <a:off x="189374" y="1099837"/>
            <a:ext cx="8630432" cy="646331"/>
          </a:xfrm>
          <a:prstGeom prst="rect">
            <a:avLst/>
          </a:prstGeom>
        </p:spPr>
        <p:txBody>
          <a:bodyPr wrap="square">
            <a:spAutoFit/>
          </a:bodyPr>
          <a:lstStyle/>
          <a:p>
            <a:pPr marL="342900" indent="-342900" algn="just">
              <a:buFont typeface="Arial" panose="020B0604020202020204" pitchFamily="34" charset="0"/>
              <a:buChar char="•"/>
            </a:pPr>
            <a:r>
              <a:rPr lang="en-US" altLang="ja-JP" dirty="0">
                <a:latin typeface="+mj-lt"/>
                <a:cs typeface="Arial" panose="020B0604020202020204" pitchFamily="34" charset="0"/>
              </a:rPr>
              <a:t>To obtain the free energy profiles along the migration pathways of Na</a:t>
            </a:r>
            <a:r>
              <a:rPr lang="en-US" altLang="ja-JP" baseline="30000" dirty="0">
                <a:latin typeface="+mj-lt"/>
                <a:cs typeface="Arial" panose="020B0604020202020204" pitchFamily="34" charset="0"/>
              </a:rPr>
              <a:t>+</a:t>
            </a:r>
            <a:r>
              <a:rPr lang="en-US" altLang="ja-JP" dirty="0">
                <a:latin typeface="+mj-lt"/>
                <a:cs typeface="Arial" panose="020B0604020202020204" pitchFamily="34" charset="0"/>
              </a:rPr>
              <a:t> </a:t>
            </a:r>
            <a:r>
              <a:rPr lang="en-US" altLang="ja-JP" dirty="0" smtClean="0">
                <a:latin typeface="+mj-lt"/>
                <a:cs typeface="Arial" panose="020B0604020202020204" pitchFamily="34" charset="0"/>
              </a:rPr>
              <a:t>inside the SEI film, thermodynamic </a:t>
            </a:r>
            <a:r>
              <a:rPr lang="en-US" altLang="ja-JP" dirty="0">
                <a:latin typeface="+mj-lt"/>
                <a:cs typeface="Arial" panose="020B0604020202020204" pitchFamily="34" charset="0"/>
              </a:rPr>
              <a:t>integration (TI) </a:t>
            </a:r>
            <a:r>
              <a:rPr lang="en-US" altLang="ja-JP" dirty="0" smtClean="0">
                <a:latin typeface="+mj-lt"/>
                <a:cs typeface="Arial" panose="020B0604020202020204" pitchFamily="34" charset="0"/>
              </a:rPr>
              <a:t>method was employed.</a:t>
            </a:r>
            <a:endParaRPr lang="en-US" altLang="ja-JP" dirty="0">
              <a:latin typeface="+mj-lt"/>
              <a:cs typeface="Arial" panose="020B0604020202020204" pitchFamily="34" charset="0"/>
            </a:endParaRPr>
          </a:p>
        </p:txBody>
      </p:sp>
      <p:graphicFrame>
        <p:nvGraphicFramePr>
          <p:cNvPr id="11" name="オブジェクト 10"/>
          <p:cNvGraphicFramePr>
            <a:graphicFrameLocks noChangeAspect="1"/>
          </p:cNvGraphicFramePr>
          <p:nvPr>
            <p:extLst>
              <p:ext uri="{D42A27DB-BD31-4B8C-83A1-F6EECF244321}">
                <p14:modId xmlns:p14="http://schemas.microsoft.com/office/powerpoint/2010/main" val="2226634898"/>
              </p:ext>
            </p:extLst>
          </p:nvPr>
        </p:nvGraphicFramePr>
        <p:xfrm>
          <a:off x="461963" y="1741488"/>
          <a:ext cx="2724150" cy="701675"/>
        </p:xfrm>
        <a:graphic>
          <a:graphicData uri="http://schemas.openxmlformats.org/presentationml/2006/ole">
            <mc:AlternateContent xmlns:mc="http://schemas.openxmlformats.org/markup-compatibility/2006">
              <mc:Choice xmlns:v="urn:schemas-microsoft-com:vml" Requires="v">
                <p:oleObj spid="_x0000_s1286" name="Equation" r:id="rId5" imgW="1676160" imgH="431640" progId="Equation.DSMT4">
                  <p:embed/>
                </p:oleObj>
              </mc:Choice>
              <mc:Fallback>
                <p:oleObj name="Equation" r:id="rId5" imgW="1676160" imgH="431640" progId="Equation.DSMT4">
                  <p:embed/>
                  <p:pic>
                    <p:nvPicPr>
                      <p:cNvPr id="0" name=""/>
                      <p:cNvPicPr/>
                      <p:nvPr/>
                    </p:nvPicPr>
                    <p:blipFill>
                      <a:blip r:embed="rId6"/>
                      <a:stretch>
                        <a:fillRect/>
                      </a:stretch>
                    </p:blipFill>
                    <p:spPr>
                      <a:xfrm>
                        <a:off x="461963" y="1741488"/>
                        <a:ext cx="2724150" cy="701675"/>
                      </a:xfrm>
                      <a:prstGeom prst="rect">
                        <a:avLst/>
                      </a:prstGeom>
                    </p:spPr>
                  </p:pic>
                </p:oleObj>
              </mc:Fallback>
            </mc:AlternateContent>
          </a:graphicData>
        </a:graphic>
      </p:graphicFrame>
      <p:graphicFrame>
        <p:nvGraphicFramePr>
          <p:cNvPr id="16" name="オブジェクト 15"/>
          <p:cNvGraphicFramePr>
            <a:graphicFrameLocks noChangeAspect="1"/>
          </p:cNvGraphicFramePr>
          <p:nvPr>
            <p:extLst>
              <p:ext uri="{D42A27DB-BD31-4B8C-83A1-F6EECF244321}">
                <p14:modId xmlns:p14="http://schemas.microsoft.com/office/powerpoint/2010/main" val="2917782699"/>
              </p:ext>
            </p:extLst>
          </p:nvPr>
        </p:nvGraphicFramePr>
        <p:xfrm>
          <a:off x="481013" y="2446338"/>
          <a:ext cx="855662" cy="387350"/>
        </p:xfrm>
        <a:graphic>
          <a:graphicData uri="http://schemas.openxmlformats.org/presentationml/2006/ole">
            <mc:AlternateContent xmlns:mc="http://schemas.openxmlformats.org/markup-compatibility/2006">
              <mc:Choice xmlns:v="urn:schemas-microsoft-com:vml" Requires="v">
                <p:oleObj spid="_x0000_s1287" name="Equation" r:id="rId7" imgW="672840" imgH="304560" progId="Equation.DSMT4">
                  <p:embed/>
                </p:oleObj>
              </mc:Choice>
              <mc:Fallback>
                <p:oleObj name="Equation" r:id="rId7" imgW="672840" imgH="304560" progId="Equation.DSMT4">
                  <p:embed/>
                  <p:pic>
                    <p:nvPicPr>
                      <p:cNvPr id="0" name=""/>
                      <p:cNvPicPr/>
                      <p:nvPr/>
                    </p:nvPicPr>
                    <p:blipFill>
                      <a:blip r:embed="rId8"/>
                      <a:stretch>
                        <a:fillRect/>
                      </a:stretch>
                    </p:blipFill>
                    <p:spPr>
                      <a:xfrm>
                        <a:off x="481013" y="2446338"/>
                        <a:ext cx="855662" cy="387350"/>
                      </a:xfrm>
                      <a:prstGeom prst="rect">
                        <a:avLst/>
                      </a:prstGeom>
                    </p:spPr>
                  </p:pic>
                </p:oleObj>
              </mc:Fallback>
            </mc:AlternateContent>
          </a:graphicData>
        </a:graphic>
      </p:graphicFrame>
      <p:sp>
        <p:nvSpPr>
          <p:cNvPr id="17" name="テキスト ボックス 16"/>
          <p:cNvSpPr txBox="1"/>
          <p:nvPr/>
        </p:nvSpPr>
        <p:spPr>
          <a:xfrm>
            <a:off x="1248937" y="2458728"/>
            <a:ext cx="5058994" cy="307777"/>
          </a:xfrm>
          <a:prstGeom prst="rect">
            <a:avLst/>
          </a:prstGeom>
          <a:noFill/>
        </p:spPr>
        <p:txBody>
          <a:bodyPr wrap="square" rtlCol="0">
            <a:spAutoFit/>
          </a:bodyPr>
          <a:lstStyle/>
          <a:p>
            <a:r>
              <a:rPr kumimoji="1" lang="en-US" altLang="ja-JP" sz="1400" dirty="0" smtClean="0">
                <a:latin typeface="Arial" panose="020B0604020202020204" pitchFamily="34" charset="0"/>
                <a:cs typeface="Arial" panose="020B0604020202020204" pitchFamily="34" charset="0"/>
              </a:rPr>
              <a:t>: Average force in </a:t>
            </a:r>
            <a:r>
              <a:rPr kumimoji="1" lang="en-US" altLang="ja-JP" sz="1400" i="1" dirty="0" smtClean="0">
                <a:latin typeface="Arial" panose="020B0604020202020204" pitchFamily="34" charset="0"/>
                <a:cs typeface="Arial" panose="020B0604020202020204" pitchFamily="34" charset="0"/>
              </a:rPr>
              <a:t>z</a:t>
            </a:r>
            <a:r>
              <a:rPr kumimoji="1" lang="en-US" altLang="ja-JP" sz="1400" dirty="0" smtClean="0">
                <a:latin typeface="Arial" panose="020B0604020202020204" pitchFamily="34" charset="0"/>
                <a:cs typeface="Arial" panose="020B0604020202020204" pitchFamily="34" charset="0"/>
              </a:rPr>
              <a:t> direction of a selected Na</a:t>
            </a:r>
            <a:r>
              <a:rPr kumimoji="1" lang="en-US" altLang="ja-JP" sz="1400" baseline="30000" dirty="0" smtClean="0">
                <a:latin typeface="Arial" panose="020B0604020202020204" pitchFamily="34" charset="0"/>
                <a:cs typeface="Arial" panose="020B0604020202020204" pitchFamily="34" charset="0"/>
              </a:rPr>
              <a:t>+</a:t>
            </a:r>
            <a:r>
              <a:rPr kumimoji="1" lang="en-US" altLang="ja-JP" sz="1400" dirty="0" smtClean="0">
                <a:latin typeface="Arial" panose="020B0604020202020204" pitchFamily="34" charset="0"/>
                <a:cs typeface="Arial" panose="020B0604020202020204" pitchFamily="34" charset="0"/>
              </a:rPr>
              <a:t> fixed at </a:t>
            </a:r>
            <a:r>
              <a:rPr kumimoji="1" lang="en-US" altLang="ja-JP" sz="1400" i="1" dirty="0" smtClean="0">
                <a:latin typeface="Arial" panose="020B0604020202020204" pitchFamily="34" charset="0"/>
                <a:cs typeface="Arial" panose="020B0604020202020204" pitchFamily="34" charset="0"/>
              </a:rPr>
              <a:t>z</a:t>
            </a:r>
            <a:r>
              <a:rPr kumimoji="1" lang="en-US" altLang="ja-JP" sz="1400" dirty="0" smtClean="0">
                <a:latin typeface="Arial" panose="020B0604020202020204" pitchFamily="34" charset="0"/>
                <a:cs typeface="Arial" panose="020B0604020202020204" pitchFamily="34" charset="0"/>
              </a:rPr>
              <a:t> = </a:t>
            </a:r>
            <a:r>
              <a:rPr kumimoji="1" lang="en-US" altLang="ja-JP" sz="1400" i="1" dirty="0" err="1" smtClean="0">
                <a:latin typeface="Arial" panose="020B0604020202020204" pitchFamily="34" charset="0"/>
                <a:cs typeface="Arial" panose="020B0604020202020204" pitchFamily="34" charset="0"/>
              </a:rPr>
              <a:t>z</a:t>
            </a:r>
            <a:r>
              <a:rPr kumimoji="1" lang="en-US" altLang="ja-JP" sz="1400" i="1" baseline="-25000" dirty="0" err="1" smtClean="0">
                <a:latin typeface="Arial" panose="020B0604020202020204" pitchFamily="34" charset="0"/>
                <a:cs typeface="Arial" panose="020B0604020202020204" pitchFamily="34" charset="0"/>
              </a:rPr>
              <a:t>k</a:t>
            </a:r>
            <a:r>
              <a:rPr kumimoji="1" lang="en-US" altLang="ja-JP" sz="1400" dirty="0" smtClean="0">
                <a:latin typeface="Arial" panose="020B0604020202020204" pitchFamily="34" charset="0"/>
                <a:cs typeface="Arial" panose="020B0604020202020204" pitchFamily="34" charset="0"/>
              </a:rPr>
              <a:t>  </a:t>
            </a:r>
            <a:endParaRPr kumimoji="1" lang="ja-JP" altLang="en-US" sz="1400" dirty="0">
              <a:latin typeface="Arial" panose="020B0604020202020204" pitchFamily="34" charset="0"/>
              <a:cs typeface="Arial" panose="020B0604020202020204" pitchFamily="34" charset="0"/>
            </a:endParaRPr>
          </a:p>
        </p:txBody>
      </p:sp>
      <p:pic>
        <p:nvPicPr>
          <p:cNvPr id="18" name="図 17"/>
          <p:cNvPicPr>
            <a:picLocks noChangeAspect="1"/>
          </p:cNvPicPr>
          <p:nvPr/>
        </p:nvPicPr>
        <p:blipFill>
          <a:blip r:embed="rId9"/>
          <a:stretch>
            <a:fillRect/>
          </a:stretch>
        </p:blipFill>
        <p:spPr>
          <a:xfrm>
            <a:off x="4896149" y="5555539"/>
            <a:ext cx="439984" cy="472983"/>
          </a:xfrm>
          <a:prstGeom prst="rect">
            <a:avLst/>
          </a:prstGeom>
        </p:spPr>
      </p:pic>
      <p:graphicFrame>
        <p:nvGraphicFramePr>
          <p:cNvPr id="19" name="オブジェクト 18"/>
          <p:cNvGraphicFramePr>
            <a:graphicFrameLocks noChangeAspect="1"/>
          </p:cNvGraphicFramePr>
          <p:nvPr>
            <p:extLst>
              <p:ext uri="{D42A27DB-BD31-4B8C-83A1-F6EECF244321}">
                <p14:modId xmlns:p14="http://schemas.microsoft.com/office/powerpoint/2010/main" val="2146314124"/>
              </p:ext>
            </p:extLst>
          </p:nvPr>
        </p:nvGraphicFramePr>
        <p:xfrm>
          <a:off x="497313" y="2991827"/>
          <a:ext cx="345281" cy="250941"/>
        </p:xfrm>
        <a:graphic>
          <a:graphicData uri="http://schemas.openxmlformats.org/presentationml/2006/ole">
            <mc:AlternateContent xmlns:mc="http://schemas.openxmlformats.org/markup-compatibility/2006">
              <mc:Choice xmlns:v="urn:schemas-microsoft-com:vml" Requires="v">
                <p:oleObj spid="_x0000_s1288" name="Equation" r:id="rId10" imgW="228600" imgH="164880" progId="Equation.DSMT4">
                  <p:embed/>
                </p:oleObj>
              </mc:Choice>
              <mc:Fallback>
                <p:oleObj name="Equation" r:id="rId10" imgW="228600" imgH="164880" progId="Equation.DSMT4">
                  <p:embed/>
                  <p:pic>
                    <p:nvPicPr>
                      <p:cNvPr id="0" name=""/>
                      <p:cNvPicPr/>
                      <p:nvPr/>
                    </p:nvPicPr>
                    <p:blipFill>
                      <a:blip r:embed="rId11"/>
                      <a:stretch>
                        <a:fillRect/>
                      </a:stretch>
                    </p:blipFill>
                    <p:spPr>
                      <a:xfrm>
                        <a:off x="497313" y="2991827"/>
                        <a:ext cx="345281" cy="250941"/>
                      </a:xfrm>
                      <a:prstGeom prst="rect">
                        <a:avLst/>
                      </a:prstGeom>
                    </p:spPr>
                  </p:pic>
                </p:oleObj>
              </mc:Fallback>
            </mc:AlternateContent>
          </a:graphicData>
        </a:graphic>
      </p:graphicFrame>
      <p:sp>
        <p:nvSpPr>
          <p:cNvPr id="20" name="テキスト ボックス 19"/>
          <p:cNvSpPr txBox="1"/>
          <p:nvPr/>
        </p:nvSpPr>
        <p:spPr>
          <a:xfrm>
            <a:off x="772493" y="2970552"/>
            <a:ext cx="2620787" cy="307777"/>
          </a:xfrm>
          <a:prstGeom prst="rect">
            <a:avLst/>
          </a:prstGeom>
          <a:noFill/>
        </p:spPr>
        <p:txBody>
          <a:bodyPr wrap="square" rtlCol="0">
            <a:spAutoFit/>
          </a:bodyPr>
          <a:lstStyle/>
          <a:p>
            <a:r>
              <a:rPr kumimoji="1" lang="en-US" altLang="ja-JP" sz="1400" dirty="0" smtClean="0">
                <a:latin typeface="Arial" panose="020B0604020202020204" pitchFamily="34" charset="0"/>
                <a:cs typeface="Arial" panose="020B0604020202020204" pitchFamily="34" charset="0"/>
              </a:rPr>
              <a:t>: interval</a:t>
            </a:r>
            <a:r>
              <a:rPr lang="ja-JP" altLang="en-US" sz="1400" dirty="0">
                <a:latin typeface="Arial" panose="020B0604020202020204" pitchFamily="34" charset="0"/>
                <a:cs typeface="Arial" panose="020B0604020202020204" pitchFamily="34" charset="0"/>
              </a:rPr>
              <a:t> </a:t>
            </a:r>
            <a:r>
              <a:rPr lang="en-US" altLang="ja-JP" sz="1400" dirty="0" smtClean="0">
                <a:latin typeface="Arial" panose="020B0604020202020204" pitchFamily="34" charset="0"/>
                <a:cs typeface="Arial" panose="020B0604020202020204" pitchFamily="34" charset="0"/>
              </a:rPr>
              <a:t>(= 1 Å)</a:t>
            </a:r>
            <a:endParaRPr kumimoji="1" lang="ja-JP" altLang="en-US" sz="1400" i="1" dirty="0">
              <a:latin typeface="Arial" panose="020B0604020202020204" pitchFamily="34" charset="0"/>
              <a:cs typeface="Arial" panose="020B0604020202020204" pitchFamily="34" charset="0"/>
            </a:endParaRPr>
          </a:p>
        </p:txBody>
      </p:sp>
      <p:sp>
        <p:nvSpPr>
          <p:cNvPr id="21" name="正方形/長方形 20"/>
          <p:cNvSpPr/>
          <p:nvPr/>
        </p:nvSpPr>
        <p:spPr>
          <a:xfrm>
            <a:off x="251520" y="3654620"/>
            <a:ext cx="8630432" cy="369332"/>
          </a:xfrm>
          <a:prstGeom prst="rect">
            <a:avLst/>
          </a:prstGeom>
        </p:spPr>
        <p:txBody>
          <a:bodyPr wrap="square">
            <a:spAutoFit/>
          </a:bodyPr>
          <a:lstStyle/>
          <a:p>
            <a:pPr marL="285750" indent="-285750" algn="just">
              <a:buFont typeface="Wingdings" panose="05000000000000000000" pitchFamily="2" charset="2"/>
              <a:buChar char="p"/>
            </a:pPr>
            <a:r>
              <a:rPr lang="en-US" altLang="ja-JP" dirty="0" smtClean="0">
                <a:latin typeface="+mj-lt"/>
                <a:cs typeface="Arial" panose="020B0604020202020204" pitchFamily="34" charset="0"/>
              </a:rPr>
              <a:t>Calculation condition</a:t>
            </a:r>
          </a:p>
        </p:txBody>
      </p:sp>
      <p:sp>
        <p:nvSpPr>
          <p:cNvPr id="22" name="テキスト ボックス 21"/>
          <p:cNvSpPr txBox="1"/>
          <p:nvPr/>
        </p:nvSpPr>
        <p:spPr>
          <a:xfrm>
            <a:off x="247278" y="4199060"/>
            <a:ext cx="4891569" cy="338554"/>
          </a:xfrm>
          <a:prstGeom prst="rect">
            <a:avLst/>
          </a:prstGeom>
          <a:noFill/>
        </p:spPr>
        <p:txBody>
          <a:bodyPr wrap="square" rtlCol="0">
            <a:spAutoFit/>
          </a:bodyPr>
          <a:lstStyle/>
          <a:p>
            <a:pPr marL="285750" indent="-285750">
              <a:buFont typeface="Arial" panose="020B0604020202020204" pitchFamily="34" charset="0"/>
              <a:buChar char="•"/>
            </a:pPr>
            <a:r>
              <a:rPr lang="en-US" altLang="ja-JP" sz="1600" dirty="0" smtClean="0"/>
              <a:t>Simulation time: 1 ns (100 </a:t>
            </a:r>
            <a:r>
              <a:rPr lang="en-US" altLang="ja-JP" sz="1600" dirty="0" err="1" smtClean="0"/>
              <a:t>ps</a:t>
            </a:r>
            <a:r>
              <a:rPr lang="en-US" altLang="ja-JP" sz="1600" dirty="0" smtClean="0"/>
              <a:t> equilibration)</a:t>
            </a:r>
            <a:endParaRPr kumimoji="1" lang="ja-JP" altLang="en-US" sz="1600" dirty="0"/>
          </a:p>
        </p:txBody>
      </p:sp>
      <p:sp>
        <p:nvSpPr>
          <p:cNvPr id="23" name="テキスト ボックス 22"/>
          <p:cNvSpPr txBox="1"/>
          <p:nvPr/>
        </p:nvSpPr>
        <p:spPr>
          <a:xfrm>
            <a:off x="247278" y="4637809"/>
            <a:ext cx="4669961" cy="338554"/>
          </a:xfrm>
          <a:prstGeom prst="rect">
            <a:avLst/>
          </a:prstGeom>
          <a:noFill/>
        </p:spPr>
        <p:txBody>
          <a:bodyPr wrap="square" rtlCol="0">
            <a:spAutoFit/>
          </a:bodyPr>
          <a:lstStyle/>
          <a:p>
            <a:pPr marL="285750" indent="-285750">
              <a:buFont typeface="Arial" panose="020B0604020202020204" pitchFamily="34" charset="0"/>
              <a:buChar char="•"/>
            </a:pPr>
            <a:r>
              <a:rPr lang="en-US" altLang="ja-JP" sz="1600" dirty="0" smtClean="0"/>
              <a:t>Temperature: 298 K</a:t>
            </a:r>
            <a:endParaRPr kumimoji="1" lang="ja-JP" altLang="en-US" sz="1600" dirty="0"/>
          </a:p>
        </p:txBody>
      </p:sp>
      <p:sp>
        <p:nvSpPr>
          <p:cNvPr id="24" name="テキスト ボックス 23"/>
          <p:cNvSpPr txBox="1"/>
          <p:nvPr/>
        </p:nvSpPr>
        <p:spPr>
          <a:xfrm>
            <a:off x="254168" y="5665883"/>
            <a:ext cx="4489024" cy="338554"/>
          </a:xfrm>
          <a:prstGeom prst="rect">
            <a:avLst/>
          </a:prstGeom>
          <a:noFill/>
        </p:spPr>
        <p:txBody>
          <a:bodyPr wrap="square" rtlCol="0">
            <a:spAutoFit/>
          </a:bodyPr>
          <a:lstStyle/>
          <a:p>
            <a:pPr marL="285750" indent="-285750">
              <a:buFont typeface="Arial" panose="020B0604020202020204" pitchFamily="34" charset="0"/>
              <a:buChar char="•"/>
            </a:pPr>
            <a:r>
              <a:rPr lang="en-US" altLang="ja-JP" sz="1600" dirty="0" smtClean="0"/>
              <a:t>The selected Na</a:t>
            </a:r>
            <a:r>
              <a:rPr lang="en-US" altLang="ja-JP" sz="1600" baseline="30000" dirty="0" smtClean="0"/>
              <a:t>+</a:t>
            </a:r>
            <a:r>
              <a:rPr lang="en-US" altLang="ja-JP" sz="1600" dirty="0" smtClean="0"/>
              <a:t> and SEI film were fixed.</a:t>
            </a:r>
            <a:endParaRPr kumimoji="1" lang="ja-JP" altLang="en-US" sz="1600" dirty="0"/>
          </a:p>
        </p:txBody>
      </p:sp>
      <p:sp>
        <p:nvSpPr>
          <p:cNvPr id="25" name="テキスト ボックス 24"/>
          <p:cNvSpPr txBox="1"/>
          <p:nvPr/>
        </p:nvSpPr>
        <p:spPr>
          <a:xfrm>
            <a:off x="247278" y="5139134"/>
            <a:ext cx="4489024" cy="338554"/>
          </a:xfrm>
          <a:prstGeom prst="rect">
            <a:avLst/>
          </a:prstGeom>
          <a:noFill/>
        </p:spPr>
        <p:txBody>
          <a:bodyPr wrap="square" rtlCol="0">
            <a:spAutoFit/>
          </a:bodyPr>
          <a:lstStyle/>
          <a:p>
            <a:pPr marL="285750" indent="-285750">
              <a:buFont typeface="Arial" panose="020B0604020202020204" pitchFamily="34" charset="0"/>
              <a:buChar char="•"/>
            </a:pPr>
            <a:r>
              <a:rPr lang="en-US" altLang="ja-JP" sz="1600" dirty="0" smtClean="0"/>
              <a:t>Anode surface charge [1]: -2.5 </a:t>
            </a:r>
            <a:r>
              <a:rPr lang="en-US" altLang="ja-JP" sz="1600" i="1" dirty="0" err="1" smtClean="0"/>
              <a:t>μ</a:t>
            </a:r>
            <a:r>
              <a:rPr lang="en-US" altLang="ja-JP" sz="1600" dirty="0" err="1" smtClean="0"/>
              <a:t>C</a:t>
            </a:r>
            <a:r>
              <a:rPr lang="en-US" altLang="ja-JP" sz="1600" dirty="0" smtClean="0"/>
              <a:t>/cm</a:t>
            </a:r>
            <a:r>
              <a:rPr lang="en-US" altLang="ja-JP" sz="1600" baseline="30000" dirty="0" smtClean="0"/>
              <a:t>2</a:t>
            </a:r>
          </a:p>
        </p:txBody>
      </p:sp>
      <p:sp>
        <p:nvSpPr>
          <p:cNvPr id="26" name="正方形/長方形 25"/>
          <p:cNvSpPr/>
          <p:nvPr/>
        </p:nvSpPr>
        <p:spPr>
          <a:xfrm>
            <a:off x="247278" y="6240124"/>
            <a:ext cx="7621712" cy="276999"/>
          </a:xfrm>
          <a:prstGeom prst="rect">
            <a:avLst/>
          </a:prstGeom>
        </p:spPr>
        <p:txBody>
          <a:bodyPr wrap="square">
            <a:spAutoFit/>
          </a:bodyPr>
          <a:lstStyle/>
          <a:p>
            <a:r>
              <a:rPr lang="en-US" altLang="ja-JP" sz="1200" dirty="0" smtClean="0">
                <a:cs typeface="Arial" panose="020B0604020202020204" pitchFamily="34" charset="0"/>
              </a:rPr>
              <a:t>[1] I. A. Hamad, M. A. Novotny, D. O. </a:t>
            </a:r>
            <a:r>
              <a:rPr lang="en-US" altLang="ja-JP" sz="1200" dirty="0" err="1" smtClean="0">
                <a:cs typeface="Arial" panose="020B0604020202020204" pitchFamily="34" charset="0"/>
              </a:rPr>
              <a:t>Wipf</a:t>
            </a:r>
            <a:r>
              <a:rPr lang="en-US" altLang="ja-JP" sz="1200" dirty="0" smtClean="0">
                <a:cs typeface="Arial" panose="020B0604020202020204" pitchFamily="34" charset="0"/>
              </a:rPr>
              <a:t>, P. A. </a:t>
            </a:r>
            <a:r>
              <a:rPr lang="en-US" altLang="ja-JP" sz="1200" dirty="0" err="1" smtClean="0">
                <a:cs typeface="Arial" panose="020B0604020202020204" pitchFamily="34" charset="0"/>
              </a:rPr>
              <a:t>Rikvold</a:t>
            </a:r>
            <a:r>
              <a:rPr lang="en-US" altLang="ja-JP" sz="1200" dirty="0" smtClean="0">
                <a:cs typeface="Arial" panose="020B0604020202020204" pitchFamily="34" charset="0"/>
              </a:rPr>
              <a:t>, </a:t>
            </a:r>
            <a:r>
              <a:rPr lang="en-US" altLang="ja-JP" sz="1200" i="1" dirty="0" smtClean="0">
                <a:cs typeface="Arial" panose="020B0604020202020204" pitchFamily="34" charset="0"/>
              </a:rPr>
              <a:t>Phys. Chem. Chem. Phys.</a:t>
            </a:r>
            <a:r>
              <a:rPr lang="en-US" altLang="ja-JP" sz="1200" dirty="0" smtClean="0">
                <a:cs typeface="Arial" panose="020B0604020202020204" pitchFamily="34" charset="0"/>
              </a:rPr>
              <a:t>, </a:t>
            </a:r>
            <a:r>
              <a:rPr lang="en-US" altLang="ja-JP" sz="1200" b="1" dirty="0" smtClean="0">
                <a:cs typeface="Arial" panose="020B0604020202020204" pitchFamily="34" charset="0"/>
              </a:rPr>
              <a:t>12</a:t>
            </a:r>
            <a:r>
              <a:rPr lang="en-US" altLang="ja-JP" sz="1200" dirty="0" smtClean="0">
                <a:cs typeface="Arial" panose="020B0604020202020204" pitchFamily="34" charset="0"/>
              </a:rPr>
              <a:t>, 2740 (2010). </a:t>
            </a:r>
            <a:endParaRPr lang="en-US" altLang="ja-JP" sz="1200" dirty="0">
              <a:cs typeface="Arial" panose="020B0604020202020204" pitchFamily="34" charset="0"/>
            </a:endParaRPr>
          </a:p>
        </p:txBody>
      </p:sp>
      <p:sp>
        <p:nvSpPr>
          <p:cNvPr id="27" name="テキスト ボックス 26"/>
          <p:cNvSpPr txBox="1"/>
          <p:nvPr/>
        </p:nvSpPr>
        <p:spPr>
          <a:xfrm>
            <a:off x="5507829" y="3326567"/>
            <a:ext cx="3203040" cy="338554"/>
          </a:xfrm>
          <a:prstGeom prst="rect">
            <a:avLst/>
          </a:prstGeom>
          <a:noFill/>
        </p:spPr>
        <p:txBody>
          <a:bodyPr wrap="square" rtlCol="0">
            <a:spAutoFit/>
          </a:bodyPr>
          <a:lstStyle/>
          <a:p>
            <a:pPr algn="ctr"/>
            <a:r>
              <a:rPr kumimoji="1" lang="en-US" altLang="ja-JP" sz="1600" dirty="0" smtClean="0">
                <a:solidFill>
                  <a:srgbClr val="7030A0"/>
                </a:solidFill>
              </a:rPr>
              <a:t>Purple: </a:t>
            </a:r>
            <a:r>
              <a:rPr lang="en-US" altLang="ja-JP" sz="1600" dirty="0" smtClean="0">
                <a:solidFill>
                  <a:srgbClr val="7030A0"/>
                </a:solidFill>
              </a:rPr>
              <a:t>Pathway of </a:t>
            </a:r>
            <a:r>
              <a:rPr lang="en-US" altLang="ja-JP" sz="1600" dirty="0">
                <a:solidFill>
                  <a:srgbClr val="7030A0"/>
                </a:solidFill>
              </a:rPr>
              <a:t>s</a:t>
            </a:r>
            <a:r>
              <a:rPr kumimoji="1" lang="en-US" altLang="ja-JP" sz="1600" dirty="0" smtClean="0">
                <a:solidFill>
                  <a:srgbClr val="7030A0"/>
                </a:solidFill>
              </a:rPr>
              <a:t>elected Na</a:t>
            </a:r>
            <a:r>
              <a:rPr kumimoji="1" lang="en-US" altLang="ja-JP" sz="1600" baseline="30000" dirty="0" smtClean="0">
                <a:solidFill>
                  <a:srgbClr val="7030A0"/>
                </a:solidFill>
              </a:rPr>
              <a:t>+</a:t>
            </a:r>
            <a:endParaRPr kumimoji="1" lang="ja-JP" altLang="en-US" sz="1600" baseline="30000" dirty="0">
              <a:solidFill>
                <a:srgbClr val="7030A0"/>
              </a:solidFill>
            </a:endParaRPr>
          </a:p>
        </p:txBody>
      </p:sp>
    </p:spTree>
    <p:extLst>
      <p:ext uri="{BB962C8B-B14F-4D97-AF65-F5344CB8AC3E}">
        <p14:creationId xmlns:p14="http://schemas.microsoft.com/office/powerpoint/2010/main" val="2751280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13694" y="1805301"/>
            <a:ext cx="3600944" cy="2538893"/>
          </a:xfrm>
          <a:prstGeom prst="rect">
            <a:avLst/>
          </a:prstGeom>
        </p:spPr>
      </p:pic>
      <p:grpSp>
        <p:nvGrpSpPr>
          <p:cNvPr id="4" name="グループ化 3"/>
          <p:cNvGrpSpPr/>
          <p:nvPr/>
        </p:nvGrpSpPr>
        <p:grpSpPr>
          <a:xfrm>
            <a:off x="251520" y="136688"/>
            <a:ext cx="8640960" cy="648072"/>
            <a:chOff x="251520" y="188640"/>
            <a:chExt cx="8640960" cy="648072"/>
          </a:xfrm>
          <a:solidFill>
            <a:srgbClr val="0070C0"/>
          </a:solidFill>
        </p:grpSpPr>
        <p:sp>
          <p:nvSpPr>
            <p:cNvPr id="5" name="正方形/長方形 4"/>
            <p:cNvSpPr/>
            <p:nvPr/>
          </p:nvSpPr>
          <p:spPr>
            <a:xfrm>
              <a:off x="251520" y="188640"/>
              <a:ext cx="127687" cy="648072"/>
            </a:xfrm>
            <a:prstGeom prst="rect">
              <a:avLst/>
            </a:prstGeom>
            <a:grp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0070C0"/>
                </a:solidFill>
                <a:effectLst/>
                <a:uLnTx/>
                <a:uFillTx/>
                <a:latin typeface="Arial"/>
                <a:ea typeface="メイリオ"/>
                <a:cs typeface="+mn-cs"/>
              </a:endParaRPr>
            </a:p>
          </p:txBody>
        </p:sp>
        <p:cxnSp>
          <p:nvCxnSpPr>
            <p:cNvPr id="6" name="直線コネクタ 5"/>
            <p:cNvCxnSpPr/>
            <p:nvPr/>
          </p:nvCxnSpPr>
          <p:spPr>
            <a:xfrm>
              <a:off x="359532" y="836712"/>
              <a:ext cx="8532948" cy="0"/>
            </a:xfrm>
            <a:prstGeom prst="line">
              <a:avLst/>
            </a:prstGeom>
            <a:grpFill/>
            <a:ln w="12700" cap="flat" cmpd="sng" algn="ctr">
              <a:solidFill>
                <a:srgbClr val="0070C0"/>
              </a:solidFill>
              <a:prstDash val="solid"/>
            </a:ln>
            <a:effectLst/>
          </p:spPr>
        </p:cxnSp>
      </p:grpSp>
      <p:sp>
        <p:nvSpPr>
          <p:cNvPr id="7" name="Text Box 4"/>
          <p:cNvSpPr txBox="1">
            <a:spLocks noChangeArrowheads="1"/>
          </p:cNvSpPr>
          <p:nvPr/>
        </p:nvSpPr>
        <p:spPr bwMode="auto">
          <a:xfrm>
            <a:off x="401538" y="269386"/>
            <a:ext cx="857100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z="2600" b="1" dirty="0" smtClean="0">
                <a:effectLst>
                  <a:outerShdw blurRad="38100" dist="38100" dir="2700000" algn="tl">
                    <a:srgbClr val="000000">
                      <a:alpha val="43137"/>
                    </a:srgbClr>
                  </a:outerShdw>
                </a:effectLst>
                <a:ea typeface="メイリオ" panose="020B0604030504040204" pitchFamily="50" charset="-128"/>
                <a:cs typeface="Arial" panose="020B0604020202020204" pitchFamily="34" charset="0"/>
              </a:rPr>
              <a:t>Free energy profiles (FEC-free system)</a:t>
            </a:r>
            <a:endParaRPr kumimoji="0" lang="en-US" altLang="ja-JP" sz="2600" b="1" dirty="0">
              <a:effectLst>
                <a:outerShdw blurRad="38100" dist="38100" dir="2700000" algn="tl">
                  <a:srgbClr val="000000">
                    <a:alpha val="43137"/>
                  </a:srgbClr>
                </a:outerShdw>
              </a:effectLst>
              <a:ea typeface="メイリオ" panose="020B0604030504040204" pitchFamily="50" charset="-128"/>
              <a:cs typeface="Arial" panose="020B0604020202020204" pitchFamily="34" charset="0"/>
            </a:endParaRPr>
          </a:p>
        </p:txBody>
      </p:sp>
      <p:sp>
        <p:nvSpPr>
          <p:cNvPr id="8" name="スライド番号プレースホルダー 2"/>
          <p:cNvSpPr>
            <a:spLocks noGrp="1"/>
          </p:cNvSpPr>
          <p:nvPr>
            <p:ph type="sldNum" sz="quarter" idx="12"/>
          </p:nvPr>
        </p:nvSpPr>
        <p:spPr>
          <a:xfrm>
            <a:off x="7010400" y="6499172"/>
            <a:ext cx="2133600" cy="358828"/>
          </a:xfrm>
        </p:spPr>
        <p:txBody>
          <a:bodyPr/>
          <a:lstStyle/>
          <a:p>
            <a:pPr>
              <a:defRPr/>
            </a:pPr>
            <a:r>
              <a:rPr lang="en-US" altLang="ja-JP" sz="1400" dirty="0" smtClean="0">
                <a:solidFill>
                  <a:srgbClr val="000000"/>
                </a:solidFill>
                <a:latin typeface="Arial" panose="020B0604020202020204" pitchFamily="34" charset="0"/>
                <a:cs typeface="Arial" panose="020B0604020202020204" pitchFamily="34" charset="0"/>
              </a:rPr>
              <a:t>8</a:t>
            </a:r>
            <a:endParaRPr lang="en-US" altLang="ja-JP" sz="1400" dirty="0">
              <a:solidFill>
                <a:srgbClr val="000000"/>
              </a:solidFill>
              <a:latin typeface="Arial" panose="020B0604020202020204" pitchFamily="34" charset="0"/>
              <a:cs typeface="Arial" panose="020B0604020202020204" pitchFamily="34" charset="0"/>
            </a:endParaRPr>
          </a:p>
        </p:txBody>
      </p:sp>
      <p:sp>
        <p:nvSpPr>
          <p:cNvPr id="53" name="テキスト ボックス 52"/>
          <p:cNvSpPr txBox="1"/>
          <p:nvPr/>
        </p:nvSpPr>
        <p:spPr>
          <a:xfrm>
            <a:off x="415148" y="927980"/>
            <a:ext cx="8210074" cy="369332"/>
          </a:xfrm>
          <a:prstGeom prst="rect">
            <a:avLst/>
          </a:prstGeom>
          <a:noFill/>
        </p:spPr>
        <p:txBody>
          <a:bodyPr wrap="square" rtlCol="0">
            <a:spAutoFit/>
          </a:bodyPr>
          <a:lstStyle/>
          <a:p>
            <a:r>
              <a:rPr lang="en-US" altLang="ja-JP" dirty="0" smtClean="0">
                <a:latin typeface="Arial" panose="020B0604020202020204" pitchFamily="34" charset="0"/>
                <a:ea typeface="メイリオ" panose="020B0604030504040204" pitchFamily="50" charset="-128"/>
                <a:cs typeface="Arial" panose="020B0604020202020204" pitchFamily="34" charset="0"/>
              </a:rPr>
              <a:t>The free energy profiles were analyzed by using two samples.</a:t>
            </a: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74" name="テキスト ボックス 73"/>
          <p:cNvSpPr txBox="1"/>
          <p:nvPr/>
        </p:nvSpPr>
        <p:spPr>
          <a:xfrm>
            <a:off x="900669" y="4308702"/>
            <a:ext cx="3336132" cy="307777"/>
          </a:xfrm>
          <a:prstGeom prst="rect">
            <a:avLst/>
          </a:prstGeom>
          <a:noFill/>
        </p:spPr>
        <p:txBody>
          <a:bodyPr wrap="square" rtlCol="0">
            <a:spAutoFit/>
          </a:bodyPr>
          <a:lstStyle/>
          <a:p>
            <a:pPr algn="ctr"/>
            <a:r>
              <a:rPr lang="en-US" altLang="ja-JP" sz="1400" i="1" dirty="0">
                <a:latin typeface="Arial" panose="020B0604020202020204" pitchFamily="34" charset="0"/>
                <a:cs typeface="Arial" panose="020B0604020202020204" pitchFamily="34" charset="0"/>
              </a:rPr>
              <a:t>z</a:t>
            </a:r>
            <a:r>
              <a:rPr lang="ja-JP" altLang="en-US" sz="1400" i="1"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[Å]</a:t>
            </a:r>
            <a:endParaRPr lang="ja-JP" altLang="en-US" sz="1400" dirty="0">
              <a:latin typeface="Arial" panose="020B0604020202020204" pitchFamily="34" charset="0"/>
              <a:cs typeface="Arial" panose="020B0604020202020204" pitchFamily="34" charset="0"/>
            </a:endParaRPr>
          </a:p>
        </p:txBody>
      </p:sp>
      <p:sp>
        <p:nvSpPr>
          <p:cNvPr id="75" name="テキスト ボックス 74"/>
          <p:cNvSpPr txBox="1"/>
          <p:nvPr/>
        </p:nvSpPr>
        <p:spPr>
          <a:xfrm>
            <a:off x="678638" y="4267485"/>
            <a:ext cx="855762" cy="253916"/>
          </a:xfrm>
          <a:prstGeom prst="rect">
            <a:avLst/>
          </a:prstGeom>
          <a:noFill/>
        </p:spPr>
        <p:txBody>
          <a:bodyPr wrap="square" rtlCol="0">
            <a:spAutoFit/>
          </a:bodyPr>
          <a:lstStyle/>
          <a:p>
            <a:pPr algn="ctr"/>
            <a:r>
              <a:rPr lang="en-US" altLang="ja-JP" sz="1050" dirty="0">
                <a:latin typeface="Arial" panose="020B0604020202020204" pitchFamily="34" charset="0"/>
                <a:cs typeface="Arial" panose="020B0604020202020204" pitchFamily="34" charset="0"/>
              </a:rPr>
              <a:t>(Anode)</a:t>
            </a:r>
            <a:endParaRPr lang="ja-JP" altLang="en-US" sz="1050" dirty="0">
              <a:latin typeface="Arial" panose="020B0604020202020204" pitchFamily="34" charset="0"/>
              <a:cs typeface="Arial" panose="020B0604020202020204" pitchFamily="34" charset="0"/>
            </a:endParaRPr>
          </a:p>
        </p:txBody>
      </p:sp>
      <p:sp>
        <p:nvSpPr>
          <p:cNvPr id="77" name="テキスト ボックス 76"/>
          <p:cNvSpPr txBox="1"/>
          <p:nvPr/>
        </p:nvSpPr>
        <p:spPr>
          <a:xfrm rot="16200000">
            <a:off x="3619469" y="2844722"/>
            <a:ext cx="2492870" cy="307777"/>
          </a:xfrm>
          <a:prstGeom prst="rect">
            <a:avLst/>
          </a:prstGeom>
          <a:noFill/>
        </p:spPr>
        <p:txBody>
          <a:bodyPr wrap="square" rtlCol="0">
            <a:spAutoFit/>
          </a:bodyPr>
          <a:lstStyle/>
          <a:p>
            <a:pPr algn="ctr"/>
            <a:r>
              <a:rPr lang="en-US" altLang="ja-JP" sz="1400" dirty="0">
                <a:latin typeface="Arial" panose="020B0604020202020204" pitchFamily="34" charset="0"/>
                <a:cs typeface="Arial" panose="020B0604020202020204" pitchFamily="34" charset="0"/>
              </a:rPr>
              <a:t>Free energy [kcal/</a:t>
            </a:r>
            <a:r>
              <a:rPr lang="en-US" altLang="ja-JP" sz="1400" dirty="0" err="1">
                <a:latin typeface="Arial" panose="020B0604020202020204" pitchFamily="34" charset="0"/>
                <a:cs typeface="Arial" panose="020B0604020202020204" pitchFamily="34" charset="0"/>
              </a:rPr>
              <a:t>mol</a:t>
            </a:r>
            <a:r>
              <a:rPr lang="en-US" altLang="ja-JP" sz="1400" dirty="0">
                <a:latin typeface="Arial" panose="020B0604020202020204" pitchFamily="34" charset="0"/>
                <a:cs typeface="Arial" panose="020B0604020202020204" pitchFamily="34" charset="0"/>
              </a:rPr>
              <a:t>]</a:t>
            </a:r>
            <a:endParaRPr lang="ja-JP" altLang="en-US" sz="1400" dirty="0">
              <a:latin typeface="Arial" panose="020B0604020202020204" pitchFamily="34" charset="0"/>
              <a:cs typeface="Arial" panose="020B0604020202020204" pitchFamily="34" charset="0"/>
            </a:endParaRPr>
          </a:p>
        </p:txBody>
      </p:sp>
      <p:sp>
        <p:nvSpPr>
          <p:cNvPr id="78" name="テキスト ボックス 77"/>
          <p:cNvSpPr txBox="1"/>
          <p:nvPr/>
        </p:nvSpPr>
        <p:spPr>
          <a:xfrm>
            <a:off x="5289089" y="4331635"/>
            <a:ext cx="3336132" cy="307777"/>
          </a:xfrm>
          <a:prstGeom prst="rect">
            <a:avLst/>
          </a:prstGeom>
          <a:noFill/>
        </p:spPr>
        <p:txBody>
          <a:bodyPr wrap="square" rtlCol="0">
            <a:spAutoFit/>
          </a:bodyPr>
          <a:lstStyle/>
          <a:p>
            <a:pPr algn="ctr"/>
            <a:r>
              <a:rPr lang="en-US" altLang="ja-JP" sz="1400" i="1" dirty="0">
                <a:latin typeface="Arial" panose="020B0604020202020204" pitchFamily="34" charset="0"/>
                <a:cs typeface="Arial" panose="020B0604020202020204" pitchFamily="34" charset="0"/>
              </a:rPr>
              <a:t>z</a:t>
            </a:r>
            <a:r>
              <a:rPr lang="ja-JP" altLang="en-US" sz="1400" i="1"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[Å]</a:t>
            </a:r>
            <a:endParaRPr lang="ja-JP" altLang="en-US" sz="1400" dirty="0">
              <a:latin typeface="Arial" panose="020B0604020202020204" pitchFamily="34" charset="0"/>
              <a:cs typeface="Arial" panose="020B0604020202020204" pitchFamily="34" charset="0"/>
            </a:endParaRPr>
          </a:p>
        </p:txBody>
      </p:sp>
      <p:sp>
        <p:nvSpPr>
          <p:cNvPr id="79" name="テキスト ボックス 78"/>
          <p:cNvSpPr txBox="1"/>
          <p:nvPr/>
        </p:nvSpPr>
        <p:spPr>
          <a:xfrm>
            <a:off x="5015993" y="4325996"/>
            <a:ext cx="855762" cy="253916"/>
          </a:xfrm>
          <a:prstGeom prst="rect">
            <a:avLst/>
          </a:prstGeom>
          <a:noFill/>
        </p:spPr>
        <p:txBody>
          <a:bodyPr wrap="square" rtlCol="0">
            <a:spAutoFit/>
          </a:bodyPr>
          <a:lstStyle/>
          <a:p>
            <a:pPr algn="ctr"/>
            <a:r>
              <a:rPr lang="en-US" altLang="ja-JP" sz="1050" dirty="0">
                <a:latin typeface="Arial" panose="020B0604020202020204" pitchFamily="34" charset="0"/>
                <a:cs typeface="Arial" panose="020B0604020202020204" pitchFamily="34" charset="0"/>
              </a:rPr>
              <a:t>(Anode)</a:t>
            </a:r>
            <a:endParaRPr lang="ja-JP" altLang="en-US" sz="1050" dirty="0">
              <a:latin typeface="Arial" panose="020B0604020202020204" pitchFamily="34" charset="0"/>
              <a:cs typeface="Arial" panose="020B0604020202020204" pitchFamily="34" charset="0"/>
            </a:endParaRPr>
          </a:p>
        </p:txBody>
      </p:sp>
      <p:sp>
        <p:nvSpPr>
          <p:cNvPr id="81" name="正方形/長方形 80"/>
          <p:cNvSpPr/>
          <p:nvPr/>
        </p:nvSpPr>
        <p:spPr>
          <a:xfrm>
            <a:off x="279350" y="5159966"/>
            <a:ext cx="8585299" cy="646331"/>
          </a:xfrm>
          <a:prstGeom prst="rect">
            <a:avLst/>
          </a:prstGeom>
        </p:spPr>
        <p:txBody>
          <a:bodyPr wrap="square">
            <a:spAutoFit/>
          </a:bodyPr>
          <a:lstStyle/>
          <a:p>
            <a:pPr marL="285750" indent="-285750" algn="just">
              <a:buFont typeface="Arial" panose="020B0604020202020204" pitchFamily="34" charset="0"/>
              <a:buChar char="•"/>
            </a:pPr>
            <a:r>
              <a:rPr lang="en-US" altLang="ja-JP" dirty="0" smtClean="0">
                <a:latin typeface="Arial" panose="020B0604020202020204" pitchFamily="34" charset="0"/>
                <a:ea typeface="メイリオ" panose="020B0604030504040204" pitchFamily="50" charset="-128"/>
                <a:cs typeface="Arial" panose="020B0604020202020204" pitchFamily="34" charset="0"/>
              </a:rPr>
              <a:t>The free energy increased as the Na</a:t>
            </a:r>
            <a:r>
              <a:rPr lang="en-US" altLang="ja-JP" baseline="30000" dirty="0" smtClean="0">
                <a:latin typeface="Arial" panose="020B0604020202020204" pitchFamily="34" charset="0"/>
                <a:ea typeface="メイリオ" panose="020B0604030504040204" pitchFamily="50" charset="-128"/>
                <a:cs typeface="Arial" panose="020B0604020202020204" pitchFamily="34" charset="0"/>
              </a:rPr>
              <a:t>+</a:t>
            </a:r>
            <a:r>
              <a:rPr lang="en-US" altLang="ja-JP" dirty="0" smtClean="0">
                <a:latin typeface="Arial" panose="020B0604020202020204" pitchFamily="34" charset="0"/>
                <a:ea typeface="メイリオ" panose="020B0604030504040204" pitchFamily="50" charset="-128"/>
                <a:cs typeface="Arial" panose="020B0604020202020204" pitchFamily="34" charset="0"/>
              </a:rPr>
              <a:t> move from bulk electrolyte to anode, showing that the SEI film work as the resistance for the ion transport.</a:t>
            </a:r>
          </a:p>
        </p:txBody>
      </p:sp>
      <p:sp>
        <p:nvSpPr>
          <p:cNvPr id="83" name="テキスト ボックス 82"/>
          <p:cNvSpPr txBox="1"/>
          <p:nvPr/>
        </p:nvSpPr>
        <p:spPr>
          <a:xfrm>
            <a:off x="1088888" y="4639412"/>
            <a:ext cx="2850556" cy="307777"/>
          </a:xfrm>
          <a:prstGeom prst="rect">
            <a:avLst/>
          </a:prstGeom>
          <a:noFill/>
        </p:spPr>
        <p:txBody>
          <a:bodyPr wrap="square" rtlCol="0">
            <a:spAutoFit/>
          </a:bodyPr>
          <a:lstStyle/>
          <a:p>
            <a:pPr algn="ctr"/>
            <a:r>
              <a:rPr lang="en-US" altLang="ja-JP" sz="1400" dirty="0">
                <a:latin typeface="Arial" panose="020B0604020202020204" pitchFamily="34" charset="0"/>
                <a:ea typeface="メイリオ" panose="020B0604030504040204" pitchFamily="50" charset="-128"/>
                <a:cs typeface="Arial" panose="020B0604020202020204" pitchFamily="34" charset="0"/>
              </a:rPr>
              <a:t>(a) Without additive (Sample 1)</a:t>
            </a:r>
            <a:endParaRPr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sp>
        <p:nvSpPr>
          <p:cNvPr id="84" name="テキスト ボックス 83"/>
          <p:cNvSpPr txBox="1"/>
          <p:nvPr/>
        </p:nvSpPr>
        <p:spPr>
          <a:xfrm>
            <a:off x="5509539" y="4616479"/>
            <a:ext cx="2741346" cy="307777"/>
          </a:xfrm>
          <a:prstGeom prst="rect">
            <a:avLst/>
          </a:prstGeom>
          <a:noFill/>
        </p:spPr>
        <p:txBody>
          <a:bodyPr wrap="square" rtlCol="0">
            <a:spAutoFit/>
          </a:bodyPr>
          <a:lstStyle/>
          <a:p>
            <a:pPr algn="ctr"/>
            <a:r>
              <a:rPr lang="en-US" altLang="ja-JP" sz="1400" dirty="0">
                <a:latin typeface="Arial" panose="020B0604020202020204" pitchFamily="34" charset="0"/>
                <a:ea typeface="メイリオ" panose="020B0604030504040204" pitchFamily="50" charset="-128"/>
                <a:cs typeface="Arial" panose="020B0604020202020204" pitchFamily="34" charset="0"/>
              </a:rPr>
              <a:t>(b) Without additive (Sample</a:t>
            </a:r>
            <a:r>
              <a:rPr lang="ja-JP" altLang="en-US" sz="1400" dirty="0">
                <a:latin typeface="Arial" panose="020B0604020202020204" pitchFamily="34" charset="0"/>
                <a:ea typeface="メイリオ" panose="020B0604030504040204" pitchFamily="50" charset="-128"/>
                <a:cs typeface="Arial" panose="020B0604020202020204" pitchFamily="34" charset="0"/>
              </a:rPr>
              <a:t> </a:t>
            </a:r>
            <a:r>
              <a:rPr lang="en-US" altLang="ja-JP" sz="1400" dirty="0">
                <a:latin typeface="Arial" panose="020B0604020202020204" pitchFamily="34" charset="0"/>
                <a:ea typeface="メイリオ" panose="020B0604030504040204" pitchFamily="50" charset="-128"/>
                <a:cs typeface="Arial" panose="020B0604020202020204" pitchFamily="34" charset="0"/>
              </a:rPr>
              <a:t>2)</a:t>
            </a:r>
            <a:endParaRPr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sp>
        <p:nvSpPr>
          <p:cNvPr id="85" name="テキスト ボックス 84"/>
          <p:cNvSpPr txBox="1"/>
          <p:nvPr/>
        </p:nvSpPr>
        <p:spPr>
          <a:xfrm rot="16200000">
            <a:off x="-672055" y="2851537"/>
            <a:ext cx="2492870" cy="307777"/>
          </a:xfrm>
          <a:prstGeom prst="rect">
            <a:avLst/>
          </a:prstGeom>
          <a:noFill/>
        </p:spPr>
        <p:txBody>
          <a:bodyPr wrap="square" rtlCol="0">
            <a:spAutoFit/>
          </a:bodyPr>
          <a:lstStyle/>
          <a:p>
            <a:pPr algn="ctr"/>
            <a:r>
              <a:rPr lang="en-US" altLang="ja-JP" sz="1400" dirty="0">
                <a:latin typeface="Arial" panose="020B0604020202020204" pitchFamily="34" charset="0"/>
                <a:cs typeface="Arial" panose="020B0604020202020204" pitchFamily="34" charset="0"/>
              </a:rPr>
              <a:t>Free energy [kcal/</a:t>
            </a:r>
            <a:r>
              <a:rPr lang="en-US" altLang="ja-JP" sz="1400" dirty="0" err="1">
                <a:latin typeface="Arial" panose="020B0604020202020204" pitchFamily="34" charset="0"/>
                <a:cs typeface="Arial" panose="020B0604020202020204" pitchFamily="34" charset="0"/>
              </a:rPr>
              <a:t>mol</a:t>
            </a:r>
            <a:r>
              <a:rPr lang="en-US" altLang="ja-JP" sz="1400" dirty="0">
                <a:latin typeface="Arial" panose="020B0604020202020204" pitchFamily="34" charset="0"/>
                <a:cs typeface="Arial" panose="020B0604020202020204" pitchFamily="34" charset="0"/>
              </a:rPr>
              <a:t>]</a:t>
            </a:r>
            <a:endParaRPr lang="ja-JP" altLang="en-US" sz="1400" dirty="0">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4"/>
          <a:stretch>
            <a:fillRect/>
          </a:stretch>
        </p:blipFill>
        <p:spPr>
          <a:xfrm>
            <a:off x="5207167" y="1805301"/>
            <a:ext cx="3600944" cy="2575468"/>
          </a:xfrm>
          <a:prstGeom prst="rect">
            <a:avLst/>
          </a:prstGeom>
        </p:spPr>
      </p:pic>
      <p:sp>
        <p:nvSpPr>
          <p:cNvPr id="9" name="正方形/長方形 8"/>
          <p:cNvSpPr/>
          <p:nvPr/>
        </p:nvSpPr>
        <p:spPr>
          <a:xfrm>
            <a:off x="3136106" y="1432833"/>
            <a:ext cx="5579269" cy="369332"/>
          </a:xfrm>
          <a:prstGeom prst="rect">
            <a:avLst/>
          </a:prstGeom>
        </p:spPr>
        <p:txBody>
          <a:bodyPr wrap="square">
            <a:spAutoFit/>
          </a:bodyPr>
          <a:lstStyle/>
          <a:p>
            <a:r>
              <a:rPr lang="ja-JP" altLang="ja-JP" dirty="0">
                <a:ea typeface="Times New Roman" panose="02020603050405020304" pitchFamily="18" charset="0"/>
              </a:rPr>
              <a:t> </a:t>
            </a:r>
            <a:r>
              <a:rPr lang="en-US" altLang="ja-JP" dirty="0" smtClean="0">
                <a:ea typeface="Times New Roman" panose="02020603050405020304" pitchFamily="18" charset="0"/>
              </a:rPr>
              <a:t>(</a:t>
            </a:r>
            <a:r>
              <a:rPr lang="en-US" altLang="ja-JP" sz="1200" dirty="0" smtClean="0">
                <a:latin typeface="Arial" panose="020B0604020202020204" pitchFamily="34" charset="0"/>
                <a:ea typeface="Times New Roman" panose="02020603050405020304" pitchFamily="18" charset="0"/>
                <a:cs typeface="Arial" panose="020B0604020202020204" pitchFamily="34" charset="0"/>
              </a:rPr>
              <a:t>Standard </a:t>
            </a:r>
            <a:r>
              <a:rPr lang="en-US" altLang="ja-JP" sz="1200" dirty="0">
                <a:latin typeface="Arial" panose="020B0604020202020204" pitchFamily="34" charset="0"/>
                <a:ea typeface="Times New Roman" panose="02020603050405020304" pitchFamily="18" charset="0"/>
                <a:cs typeface="Arial" panose="020B0604020202020204" pitchFamily="34" charset="0"/>
              </a:rPr>
              <a:t>errors </a:t>
            </a:r>
            <a:r>
              <a:rPr lang="en-US" altLang="ja-JP" sz="1200" dirty="0" smtClean="0">
                <a:latin typeface="Arial" panose="020B0604020202020204" pitchFamily="34" charset="0"/>
                <a:ea typeface="Times New Roman" panose="02020603050405020304" pitchFamily="18" charset="0"/>
                <a:cs typeface="Arial" panose="020B0604020202020204" pitchFamily="34" charset="0"/>
              </a:rPr>
              <a:t>were </a:t>
            </a:r>
            <a:r>
              <a:rPr lang="en-US" altLang="ja-JP" sz="1200" dirty="0">
                <a:latin typeface="Arial" panose="020B0604020202020204" pitchFamily="34" charset="0"/>
                <a:ea typeface="Times New Roman" panose="02020603050405020304" pitchFamily="18" charset="0"/>
                <a:cs typeface="Arial" panose="020B0604020202020204" pitchFamily="34" charset="0"/>
              </a:rPr>
              <a:t>estimated with the two-sided 95 % confidence </a:t>
            </a:r>
            <a:r>
              <a:rPr lang="en-US" altLang="ja-JP" sz="1200" dirty="0" smtClean="0">
                <a:latin typeface="Arial" panose="020B0604020202020204" pitchFamily="34" charset="0"/>
                <a:ea typeface="Times New Roman" panose="02020603050405020304" pitchFamily="18" charset="0"/>
                <a:cs typeface="Arial" panose="020B0604020202020204" pitchFamily="34" charset="0"/>
              </a:rPr>
              <a:t>interval.)</a:t>
            </a:r>
            <a:endParaRPr lang="ja-JP" altLang="en-US" sz="1200" dirty="0">
              <a:latin typeface="Arial" panose="020B0604020202020204" pitchFamily="34" charset="0"/>
              <a:cs typeface="Arial" panose="020B0604020202020204" pitchFamily="34" charset="0"/>
            </a:endParaRPr>
          </a:p>
        </p:txBody>
      </p:sp>
      <p:sp>
        <p:nvSpPr>
          <p:cNvPr id="27" name="正方形/長方形 26"/>
          <p:cNvSpPr/>
          <p:nvPr/>
        </p:nvSpPr>
        <p:spPr>
          <a:xfrm>
            <a:off x="279349" y="5975738"/>
            <a:ext cx="8585299" cy="646331"/>
          </a:xfrm>
          <a:prstGeom prst="rect">
            <a:avLst/>
          </a:prstGeom>
        </p:spPr>
        <p:txBody>
          <a:bodyPr wrap="square">
            <a:spAutoFit/>
          </a:bodyPr>
          <a:lstStyle/>
          <a:p>
            <a:pPr marL="285750" indent="-285750" algn="just">
              <a:buFont typeface="Arial" panose="020B0604020202020204" pitchFamily="34" charset="0"/>
              <a:buChar char="•"/>
            </a:pPr>
            <a:r>
              <a:rPr lang="en-US" altLang="ja-JP" dirty="0" smtClean="0">
                <a:latin typeface="Arial" panose="020B0604020202020204" pitchFamily="34" charset="0"/>
                <a:ea typeface="メイリオ" panose="020B0604030504040204" pitchFamily="50" charset="-128"/>
                <a:cs typeface="Arial" panose="020B0604020202020204" pitchFamily="34" charset="0"/>
              </a:rPr>
              <a:t>However, the </a:t>
            </a:r>
            <a:r>
              <a:rPr lang="en-US" altLang="ja-JP" dirty="0">
                <a:latin typeface="Arial" panose="020B0604020202020204" pitchFamily="34" charset="0"/>
                <a:ea typeface="メイリオ" panose="020B0604030504040204" pitchFamily="50" charset="-128"/>
                <a:cs typeface="Arial" panose="020B0604020202020204" pitchFamily="34" charset="0"/>
              </a:rPr>
              <a:t>shape of free energy profiles were so different depending on the </a:t>
            </a:r>
            <a:r>
              <a:rPr lang="en-US" altLang="ja-JP" dirty="0" smtClean="0">
                <a:latin typeface="Arial" panose="020B0604020202020204" pitchFamily="34" charset="0"/>
                <a:ea typeface="メイリオ" panose="020B0604030504040204" pitchFamily="50" charset="-128"/>
                <a:cs typeface="Arial" panose="020B0604020202020204" pitchFamily="34" charset="0"/>
              </a:rPr>
              <a:t>pathways inside the SEI film.</a:t>
            </a:r>
          </a:p>
        </p:txBody>
      </p:sp>
    </p:spTree>
    <p:extLst>
      <p:ext uri="{BB962C8B-B14F-4D97-AF65-F5344CB8AC3E}">
        <p14:creationId xmlns:p14="http://schemas.microsoft.com/office/powerpoint/2010/main" val="1511048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1520" y="136688"/>
            <a:ext cx="8640960" cy="648072"/>
            <a:chOff x="251520" y="188640"/>
            <a:chExt cx="8640960" cy="648072"/>
          </a:xfrm>
          <a:solidFill>
            <a:srgbClr val="0070C0"/>
          </a:solidFill>
        </p:grpSpPr>
        <p:sp>
          <p:nvSpPr>
            <p:cNvPr id="5" name="正方形/長方形 4"/>
            <p:cNvSpPr/>
            <p:nvPr/>
          </p:nvSpPr>
          <p:spPr>
            <a:xfrm>
              <a:off x="251520" y="188640"/>
              <a:ext cx="127687" cy="648072"/>
            </a:xfrm>
            <a:prstGeom prst="rect">
              <a:avLst/>
            </a:prstGeom>
            <a:grp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メイリオ"/>
                <a:cs typeface="+mn-cs"/>
              </a:endParaRPr>
            </a:p>
          </p:txBody>
        </p:sp>
        <p:cxnSp>
          <p:nvCxnSpPr>
            <p:cNvPr id="6" name="直線コネクタ 5"/>
            <p:cNvCxnSpPr/>
            <p:nvPr/>
          </p:nvCxnSpPr>
          <p:spPr>
            <a:xfrm>
              <a:off x="359532" y="836712"/>
              <a:ext cx="8532948" cy="0"/>
            </a:xfrm>
            <a:prstGeom prst="line">
              <a:avLst/>
            </a:prstGeom>
            <a:grpFill/>
            <a:ln w="12700" cap="flat" cmpd="sng" algn="ctr">
              <a:solidFill>
                <a:srgbClr val="0070C0"/>
              </a:solidFill>
              <a:prstDash val="solid"/>
            </a:ln>
            <a:effectLst/>
          </p:spPr>
        </p:cxnSp>
      </p:grpSp>
      <p:sp>
        <p:nvSpPr>
          <p:cNvPr id="7" name="Text Box 4"/>
          <p:cNvSpPr txBox="1">
            <a:spLocks noChangeArrowheads="1"/>
          </p:cNvSpPr>
          <p:nvPr/>
        </p:nvSpPr>
        <p:spPr bwMode="auto">
          <a:xfrm>
            <a:off x="401538" y="269385"/>
            <a:ext cx="857100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z="2600" b="1" dirty="0" smtClean="0">
                <a:effectLst>
                  <a:outerShdw blurRad="38100" dist="38100" dir="2700000" algn="tl">
                    <a:srgbClr val="000000">
                      <a:alpha val="43137"/>
                    </a:srgbClr>
                  </a:outerShdw>
                </a:effectLst>
                <a:ea typeface="メイリオ" panose="020B0604030504040204" pitchFamily="50" charset="-128"/>
                <a:cs typeface="Arial" panose="020B0604020202020204" pitchFamily="34" charset="0"/>
              </a:rPr>
              <a:t>Free energy profiles</a:t>
            </a:r>
            <a:r>
              <a:rPr kumimoji="0" lang="ja-JP" altLang="en-US" sz="2600" b="1" dirty="0">
                <a:effectLst>
                  <a:outerShdw blurRad="38100" dist="38100" dir="2700000" algn="tl">
                    <a:srgbClr val="000000">
                      <a:alpha val="43137"/>
                    </a:srgbClr>
                  </a:outerShdw>
                </a:effectLst>
                <a:ea typeface="メイリオ" panose="020B0604030504040204" pitchFamily="50" charset="-128"/>
                <a:cs typeface="Arial" panose="020B0604020202020204" pitchFamily="34" charset="0"/>
              </a:rPr>
              <a:t> </a:t>
            </a:r>
            <a:r>
              <a:rPr kumimoji="0" lang="en-US" altLang="ja-JP" sz="2600" b="1" dirty="0" smtClean="0">
                <a:effectLst>
                  <a:outerShdw blurRad="38100" dist="38100" dir="2700000" algn="tl">
                    <a:srgbClr val="000000">
                      <a:alpha val="43137"/>
                    </a:srgbClr>
                  </a:outerShdw>
                </a:effectLst>
                <a:ea typeface="メイリオ" panose="020B0604030504040204" pitchFamily="50" charset="-128"/>
                <a:cs typeface="Arial" panose="020B0604020202020204" pitchFamily="34" charset="0"/>
              </a:rPr>
              <a:t>(FEC-added system)</a:t>
            </a:r>
            <a:endParaRPr kumimoji="0" lang="en-US" altLang="ja-JP" sz="2600" b="1" dirty="0">
              <a:effectLst>
                <a:outerShdw blurRad="38100" dist="38100" dir="2700000" algn="tl">
                  <a:srgbClr val="000000">
                    <a:alpha val="43137"/>
                  </a:srgbClr>
                </a:outerShdw>
              </a:effectLst>
              <a:ea typeface="メイリオ" panose="020B0604030504040204" pitchFamily="50" charset="-128"/>
              <a:cs typeface="Arial" panose="020B0604020202020204" pitchFamily="34" charset="0"/>
            </a:endParaRPr>
          </a:p>
        </p:txBody>
      </p:sp>
      <p:sp>
        <p:nvSpPr>
          <p:cNvPr id="11" name="スライド番号プレースホルダー 2"/>
          <p:cNvSpPr>
            <a:spLocks noGrp="1"/>
          </p:cNvSpPr>
          <p:nvPr>
            <p:ph type="sldNum" sz="quarter" idx="12"/>
          </p:nvPr>
        </p:nvSpPr>
        <p:spPr>
          <a:xfrm>
            <a:off x="7010400" y="6499172"/>
            <a:ext cx="2133600" cy="358828"/>
          </a:xfrm>
        </p:spPr>
        <p:txBody>
          <a:bodyPr/>
          <a:lstStyle/>
          <a:p>
            <a:pPr>
              <a:defRPr/>
            </a:pPr>
            <a:r>
              <a:rPr lang="en-US" altLang="ja-JP" sz="1400" dirty="0" smtClean="0">
                <a:solidFill>
                  <a:srgbClr val="000000"/>
                </a:solidFill>
                <a:latin typeface="Arial" panose="020B0604020202020204" pitchFamily="34" charset="0"/>
                <a:cs typeface="Arial" panose="020B0604020202020204" pitchFamily="34" charset="0"/>
              </a:rPr>
              <a:t>9</a:t>
            </a:r>
            <a:endParaRPr lang="en-US" altLang="ja-JP" sz="1400" dirty="0">
              <a:solidFill>
                <a:srgbClr val="000000"/>
              </a:solidFill>
              <a:latin typeface="Arial" panose="020B0604020202020204" pitchFamily="34" charset="0"/>
              <a:cs typeface="Arial" panose="020B0604020202020204" pitchFamily="34" charset="0"/>
            </a:endParaRPr>
          </a:p>
        </p:txBody>
      </p:sp>
      <p:sp>
        <p:nvSpPr>
          <p:cNvPr id="13" name="テキスト ボックス 12"/>
          <p:cNvSpPr txBox="1"/>
          <p:nvPr/>
        </p:nvSpPr>
        <p:spPr>
          <a:xfrm rot="16200000">
            <a:off x="3744260" y="2837248"/>
            <a:ext cx="2492870" cy="307777"/>
          </a:xfrm>
          <a:prstGeom prst="rect">
            <a:avLst/>
          </a:prstGeom>
          <a:noFill/>
        </p:spPr>
        <p:txBody>
          <a:bodyPr wrap="square" rtlCol="0">
            <a:spAutoFit/>
          </a:bodyPr>
          <a:lstStyle/>
          <a:p>
            <a:pPr algn="ctr"/>
            <a:r>
              <a:rPr lang="en-US" altLang="ja-JP" sz="1400" dirty="0">
                <a:latin typeface="Arial" panose="020B0604020202020204" pitchFamily="34" charset="0"/>
                <a:cs typeface="Arial" panose="020B0604020202020204" pitchFamily="34" charset="0"/>
              </a:rPr>
              <a:t>Free energy [kcal/</a:t>
            </a:r>
            <a:r>
              <a:rPr lang="en-US" altLang="ja-JP" sz="1400" dirty="0" err="1">
                <a:latin typeface="Arial" panose="020B0604020202020204" pitchFamily="34" charset="0"/>
                <a:cs typeface="Arial" panose="020B0604020202020204" pitchFamily="34" charset="0"/>
              </a:rPr>
              <a:t>mol</a:t>
            </a:r>
            <a:r>
              <a:rPr lang="en-US" altLang="ja-JP" sz="1400" dirty="0">
                <a:latin typeface="Arial" panose="020B0604020202020204" pitchFamily="34" charset="0"/>
                <a:cs typeface="Arial" panose="020B0604020202020204" pitchFamily="34" charset="0"/>
              </a:rPr>
              <a:t>]</a:t>
            </a:r>
            <a:endParaRPr lang="ja-JP" altLang="en-US" sz="1400" dirty="0">
              <a:latin typeface="Arial" panose="020B0604020202020204" pitchFamily="34" charset="0"/>
              <a:cs typeface="Arial" panose="020B0604020202020204" pitchFamily="34" charset="0"/>
            </a:endParaRPr>
          </a:p>
        </p:txBody>
      </p:sp>
      <p:sp>
        <p:nvSpPr>
          <p:cNvPr id="14" name="テキスト ボックス 13"/>
          <p:cNvSpPr txBox="1"/>
          <p:nvPr/>
        </p:nvSpPr>
        <p:spPr>
          <a:xfrm>
            <a:off x="5365513" y="4388313"/>
            <a:ext cx="3336132" cy="307777"/>
          </a:xfrm>
          <a:prstGeom prst="rect">
            <a:avLst/>
          </a:prstGeom>
          <a:noFill/>
        </p:spPr>
        <p:txBody>
          <a:bodyPr wrap="square" rtlCol="0">
            <a:spAutoFit/>
          </a:bodyPr>
          <a:lstStyle/>
          <a:p>
            <a:pPr algn="ctr"/>
            <a:r>
              <a:rPr lang="en-US" altLang="ja-JP" sz="1400" i="1" dirty="0">
                <a:latin typeface="Arial" panose="020B0604020202020204" pitchFamily="34" charset="0"/>
                <a:cs typeface="Arial" panose="020B0604020202020204" pitchFamily="34" charset="0"/>
              </a:rPr>
              <a:t>z</a:t>
            </a:r>
            <a:r>
              <a:rPr lang="ja-JP" altLang="en-US" sz="1400" i="1"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[Å]</a:t>
            </a:r>
            <a:endParaRPr lang="ja-JP" altLang="en-US" sz="14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5129195" y="4370387"/>
            <a:ext cx="855762" cy="253916"/>
          </a:xfrm>
          <a:prstGeom prst="rect">
            <a:avLst/>
          </a:prstGeom>
          <a:noFill/>
        </p:spPr>
        <p:txBody>
          <a:bodyPr wrap="square" rtlCol="0">
            <a:spAutoFit/>
          </a:bodyPr>
          <a:lstStyle/>
          <a:p>
            <a:pPr algn="ctr"/>
            <a:r>
              <a:rPr lang="en-US" altLang="ja-JP" sz="1050" dirty="0">
                <a:latin typeface="Arial" panose="020B0604020202020204" pitchFamily="34" charset="0"/>
                <a:cs typeface="Arial" panose="020B0604020202020204" pitchFamily="34" charset="0"/>
              </a:rPr>
              <a:t>(Anode)</a:t>
            </a:r>
            <a:endParaRPr lang="ja-JP" altLang="en-US" sz="1050" dirty="0">
              <a:latin typeface="Arial" panose="020B0604020202020204" pitchFamily="34" charset="0"/>
              <a:cs typeface="Arial" panose="020B0604020202020204" pitchFamily="34" charset="0"/>
            </a:endParaRPr>
          </a:p>
        </p:txBody>
      </p:sp>
      <p:sp>
        <p:nvSpPr>
          <p:cNvPr id="17" name="テキスト ボックス 16"/>
          <p:cNvSpPr txBox="1"/>
          <p:nvPr/>
        </p:nvSpPr>
        <p:spPr>
          <a:xfrm rot="16200000">
            <a:off x="-637550" y="2851537"/>
            <a:ext cx="2492870" cy="307777"/>
          </a:xfrm>
          <a:prstGeom prst="rect">
            <a:avLst/>
          </a:prstGeom>
          <a:noFill/>
        </p:spPr>
        <p:txBody>
          <a:bodyPr wrap="square" rtlCol="0">
            <a:spAutoFit/>
          </a:bodyPr>
          <a:lstStyle/>
          <a:p>
            <a:pPr algn="ctr"/>
            <a:r>
              <a:rPr lang="en-US" altLang="ja-JP" sz="1400" dirty="0">
                <a:latin typeface="Arial" panose="020B0604020202020204" pitchFamily="34" charset="0"/>
                <a:cs typeface="Arial" panose="020B0604020202020204" pitchFamily="34" charset="0"/>
              </a:rPr>
              <a:t>Free energy [kcal/</a:t>
            </a:r>
            <a:r>
              <a:rPr lang="en-US" altLang="ja-JP" sz="1400" dirty="0" err="1">
                <a:latin typeface="Arial" panose="020B0604020202020204" pitchFamily="34" charset="0"/>
                <a:cs typeface="Arial" panose="020B0604020202020204" pitchFamily="34" charset="0"/>
              </a:rPr>
              <a:t>mol</a:t>
            </a:r>
            <a:r>
              <a:rPr lang="en-US" altLang="ja-JP" sz="1400" dirty="0">
                <a:latin typeface="Arial" panose="020B0604020202020204" pitchFamily="34" charset="0"/>
                <a:cs typeface="Arial" panose="020B0604020202020204" pitchFamily="34" charset="0"/>
              </a:rPr>
              <a:t>]</a:t>
            </a:r>
            <a:endParaRPr lang="ja-JP" altLang="en-US" sz="1400" dirty="0">
              <a:latin typeface="Arial" panose="020B0604020202020204" pitchFamily="34" charset="0"/>
              <a:cs typeface="Arial" panose="020B0604020202020204" pitchFamily="34" charset="0"/>
            </a:endParaRPr>
          </a:p>
        </p:txBody>
      </p:sp>
      <p:sp>
        <p:nvSpPr>
          <p:cNvPr id="18" name="テキスト ボックス 17"/>
          <p:cNvSpPr txBox="1"/>
          <p:nvPr/>
        </p:nvSpPr>
        <p:spPr>
          <a:xfrm>
            <a:off x="955127" y="4374028"/>
            <a:ext cx="3336132" cy="307777"/>
          </a:xfrm>
          <a:prstGeom prst="rect">
            <a:avLst/>
          </a:prstGeom>
          <a:noFill/>
        </p:spPr>
        <p:txBody>
          <a:bodyPr wrap="square" rtlCol="0">
            <a:spAutoFit/>
          </a:bodyPr>
          <a:lstStyle/>
          <a:p>
            <a:pPr algn="ctr"/>
            <a:r>
              <a:rPr lang="en-US" altLang="ja-JP" sz="1400" i="1" dirty="0">
                <a:latin typeface="Arial" panose="020B0604020202020204" pitchFamily="34" charset="0"/>
                <a:cs typeface="Arial" panose="020B0604020202020204" pitchFamily="34" charset="0"/>
              </a:rPr>
              <a:t>z</a:t>
            </a:r>
            <a:r>
              <a:rPr lang="ja-JP" altLang="en-US" sz="1400" i="1"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[Å]</a:t>
            </a:r>
            <a:endParaRPr lang="ja-JP" altLang="en-US" sz="1400" dirty="0">
              <a:latin typeface="Arial" panose="020B0604020202020204" pitchFamily="34" charset="0"/>
              <a:cs typeface="Arial" panose="020B0604020202020204" pitchFamily="34" charset="0"/>
            </a:endParaRPr>
          </a:p>
        </p:txBody>
      </p:sp>
      <p:sp>
        <p:nvSpPr>
          <p:cNvPr id="19" name="テキスト ボックス 18"/>
          <p:cNvSpPr txBox="1"/>
          <p:nvPr/>
        </p:nvSpPr>
        <p:spPr>
          <a:xfrm>
            <a:off x="733096" y="4332811"/>
            <a:ext cx="855762" cy="253916"/>
          </a:xfrm>
          <a:prstGeom prst="rect">
            <a:avLst/>
          </a:prstGeom>
          <a:noFill/>
        </p:spPr>
        <p:txBody>
          <a:bodyPr wrap="square" rtlCol="0">
            <a:spAutoFit/>
          </a:bodyPr>
          <a:lstStyle/>
          <a:p>
            <a:pPr algn="ctr"/>
            <a:r>
              <a:rPr lang="en-US" altLang="ja-JP" sz="1050" dirty="0">
                <a:latin typeface="Arial" panose="020B0604020202020204" pitchFamily="34" charset="0"/>
                <a:cs typeface="Arial" panose="020B0604020202020204" pitchFamily="34" charset="0"/>
              </a:rPr>
              <a:t>(Anode)</a:t>
            </a:r>
            <a:endParaRPr lang="ja-JP" altLang="en-US" sz="1050" dirty="0">
              <a:latin typeface="Arial" panose="020B0604020202020204" pitchFamily="34" charset="0"/>
              <a:cs typeface="Arial" panose="020B0604020202020204" pitchFamily="34" charset="0"/>
            </a:endParaRPr>
          </a:p>
        </p:txBody>
      </p:sp>
      <p:sp>
        <p:nvSpPr>
          <p:cNvPr id="22" name="正方形/長方形 21"/>
          <p:cNvSpPr/>
          <p:nvPr/>
        </p:nvSpPr>
        <p:spPr>
          <a:xfrm>
            <a:off x="279350" y="5161296"/>
            <a:ext cx="8585299" cy="646331"/>
          </a:xfrm>
          <a:prstGeom prst="rect">
            <a:avLst/>
          </a:prstGeom>
        </p:spPr>
        <p:txBody>
          <a:bodyPr wrap="square">
            <a:spAutoFit/>
          </a:bodyPr>
          <a:lstStyle/>
          <a:p>
            <a:pPr marL="285750" indent="-285750" algn="just">
              <a:buFont typeface="Arial" panose="020B0604020202020204" pitchFamily="34" charset="0"/>
              <a:buChar char="•"/>
            </a:pPr>
            <a:r>
              <a:rPr lang="en-US" altLang="ja-JP" dirty="0" smtClean="0">
                <a:latin typeface="Arial" panose="020B0604020202020204" pitchFamily="34" charset="0"/>
                <a:ea typeface="メイリオ" panose="020B0604030504040204" pitchFamily="50" charset="-128"/>
                <a:cs typeface="Arial" panose="020B0604020202020204" pitchFamily="34" charset="0"/>
              </a:rPr>
              <a:t>As with the FEC-free system, it is suggested by the free energy change that the migration of Na</a:t>
            </a:r>
            <a:r>
              <a:rPr lang="en-US" altLang="ja-JP" baseline="30000" dirty="0" smtClean="0">
                <a:latin typeface="Arial" panose="020B0604020202020204" pitchFamily="34" charset="0"/>
                <a:ea typeface="メイリオ" panose="020B0604030504040204" pitchFamily="50" charset="-128"/>
                <a:cs typeface="Arial" panose="020B0604020202020204" pitchFamily="34" charset="0"/>
              </a:rPr>
              <a:t>+</a:t>
            </a:r>
            <a:r>
              <a:rPr lang="en-US" altLang="ja-JP" dirty="0" smtClean="0">
                <a:latin typeface="Arial" panose="020B0604020202020204" pitchFamily="34" charset="0"/>
                <a:ea typeface="メイリオ" panose="020B0604030504040204" pitchFamily="50" charset="-128"/>
                <a:cs typeface="Arial" panose="020B0604020202020204" pitchFamily="34" charset="0"/>
              </a:rPr>
              <a:t> proceeds in the multistep process.</a:t>
            </a:r>
            <a:endParaRPr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23" name="正方形/長方形 22"/>
          <p:cNvSpPr/>
          <p:nvPr/>
        </p:nvSpPr>
        <p:spPr>
          <a:xfrm>
            <a:off x="251520" y="6025444"/>
            <a:ext cx="8538797" cy="646331"/>
          </a:xfrm>
          <a:prstGeom prst="rect">
            <a:avLst/>
          </a:prstGeom>
        </p:spPr>
        <p:txBody>
          <a:bodyPr wrap="square">
            <a:spAutoFit/>
          </a:bodyPr>
          <a:lstStyle/>
          <a:p>
            <a:pPr marL="285750" indent="-285750" algn="just">
              <a:buFont typeface="Arial" panose="020B0604020202020204" pitchFamily="34" charset="0"/>
              <a:buChar char="•"/>
            </a:pPr>
            <a:r>
              <a:rPr lang="en-US" altLang="ja-JP" dirty="0" smtClean="0">
                <a:latin typeface="Arial" panose="020B0604020202020204" pitchFamily="34" charset="0"/>
                <a:ea typeface="メイリオ" panose="020B0604030504040204" pitchFamily="50" charset="-128"/>
                <a:cs typeface="Arial" panose="020B0604020202020204" pitchFamily="34" charset="0"/>
              </a:rPr>
              <a:t>The calculated activation barriers were 14 ~ 30 kcal/</a:t>
            </a:r>
            <a:r>
              <a:rPr lang="en-US" altLang="ja-JP" dirty="0" err="1" smtClean="0">
                <a:latin typeface="Arial" panose="020B0604020202020204" pitchFamily="34" charset="0"/>
                <a:ea typeface="メイリオ" panose="020B0604030504040204" pitchFamily="50" charset="-128"/>
                <a:cs typeface="Arial" panose="020B0604020202020204" pitchFamily="34" charset="0"/>
              </a:rPr>
              <a:t>mol</a:t>
            </a:r>
            <a:r>
              <a:rPr lang="en-US" altLang="ja-JP" dirty="0" smtClean="0">
                <a:latin typeface="Arial" panose="020B0604020202020204" pitchFamily="34" charset="0"/>
                <a:ea typeface="メイリオ" panose="020B0604030504040204" pitchFamily="50" charset="-128"/>
                <a:cs typeface="Arial" panose="020B0604020202020204" pitchFamily="34" charset="0"/>
              </a:rPr>
              <a:t>, which are good agreement with the experimental values (12 ~ 24 kcal/</a:t>
            </a:r>
            <a:r>
              <a:rPr lang="en-US" altLang="ja-JP" dirty="0" err="1" smtClean="0">
                <a:latin typeface="Arial" panose="020B0604020202020204" pitchFamily="34" charset="0"/>
                <a:ea typeface="メイリオ" panose="020B0604030504040204" pitchFamily="50" charset="-128"/>
                <a:cs typeface="Arial" panose="020B0604020202020204" pitchFamily="34" charset="0"/>
              </a:rPr>
              <a:t>mol</a:t>
            </a:r>
            <a:r>
              <a:rPr lang="en-US" altLang="ja-JP" dirty="0" smtClean="0">
                <a:latin typeface="Arial" panose="020B0604020202020204" pitchFamily="34" charset="0"/>
                <a:ea typeface="メイリオ" panose="020B0604030504040204" pitchFamily="50" charset="-128"/>
                <a:cs typeface="Arial" panose="020B0604020202020204" pitchFamily="34" charset="0"/>
              </a:rPr>
              <a:t>) in LIB.</a:t>
            </a:r>
          </a:p>
        </p:txBody>
      </p:sp>
      <p:sp>
        <p:nvSpPr>
          <p:cNvPr id="24" name="テキスト ボックス 23"/>
          <p:cNvSpPr txBox="1"/>
          <p:nvPr/>
        </p:nvSpPr>
        <p:spPr>
          <a:xfrm>
            <a:off x="1140197" y="4698938"/>
            <a:ext cx="2850556" cy="307777"/>
          </a:xfrm>
          <a:prstGeom prst="rect">
            <a:avLst/>
          </a:prstGeom>
          <a:noFill/>
        </p:spPr>
        <p:txBody>
          <a:bodyPr wrap="square" rtlCol="0">
            <a:spAutoFit/>
          </a:bodyPr>
          <a:lstStyle/>
          <a:p>
            <a:pPr algn="ctr"/>
            <a:r>
              <a:rPr lang="en-US" altLang="ja-JP" sz="1400" dirty="0" smtClean="0">
                <a:latin typeface="Arial" panose="020B0604020202020204" pitchFamily="34" charset="0"/>
                <a:ea typeface="メイリオ" panose="020B0604030504040204" pitchFamily="50" charset="-128"/>
                <a:cs typeface="Arial" panose="020B0604020202020204" pitchFamily="34" charset="0"/>
              </a:rPr>
              <a:t>(a) </a:t>
            </a:r>
            <a:r>
              <a:rPr lang="en-US" altLang="ja-JP" sz="1400" dirty="0">
                <a:latin typeface="Arial" panose="020B0604020202020204" pitchFamily="34" charset="0"/>
                <a:ea typeface="メイリオ" panose="020B0604030504040204" pitchFamily="50" charset="-128"/>
                <a:cs typeface="Arial" panose="020B0604020202020204" pitchFamily="34" charset="0"/>
              </a:rPr>
              <a:t>With FEC (Sample</a:t>
            </a:r>
            <a:r>
              <a:rPr lang="ja-JP" altLang="en-US" sz="1400" dirty="0">
                <a:latin typeface="Arial" panose="020B0604020202020204" pitchFamily="34" charset="0"/>
                <a:ea typeface="メイリオ" panose="020B0604030504040204" pitchFamily="50" charset="-128"/>
                <a:cs typeface="Arial" panose="020B0604020202020204" pitchFamily="34" charset="0"/>
              </a:rPr>
              <a:t> </a:t>
            </a:r>
            <a:r>
              <a:rPr lang="en-US" altLang="ja-JP" sz="1400" dirty="0" smtClean="0">
                <a:latin typeface="Arial" panose="020B0604020202020204" pitchFamily="34" charset="0"/>
                <a:ea typeface="メイリオ" panose="020B0604030504040204" pitchFamily="50" charset="-128"/>
                <a:cs typeface="Arial" panose="020B0604020202020204" pitchFamily="34" charset="0"/>
              </a:rPr>
              <a:t>1)</a:t>
            </a:r>
            <a:endParaRPr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sp>
        <p:nvSpPr>
          <p:cNvPr id="25" name="テキスト ボックス 24"/>
          <p:cNvSpPr txBox="1"/>
          <p:nvPr/>
        </p:nvSpPr>
        <p:spPr>
          <a:xfrm>
            <a:off x="5699492" y="4691185"/>
            <a:ext cx="2621815" cy="307777"/>
          </a:xfrm>
          <a:prstGeom prst="rect">
            <a:avLst/>
          </a:prstGeom>
          <a:noFill/>
        </p:spPr>
        <p:txBody>
          <a:bodyPr wrap="square" rtlCol="0">
            <a:spAutoFit/>
          </a:bodyPr>
          <a:lstStyle/>
          <a:p>
            <a:pPr algn="ctr"/>
            <a:r>
              <a:rPr lang="en-US" altLang="ja-JP" sz="1400" dirty="0" smtClean="0">
                <a:latin typeface="Arial" panose="020B0604020202020204" pitchFamily="34" charset="0"/>
                <a:ea typeface="メイリオ" panose="020B0604030504040204" pitchFamily="50" charset="-128"/>
                <a:cs typeface="Arial" panose="020B0604020202020204" pitchFamily="34" charset="0"/>
              </a:rPr>
              <a:t>(b) </a:t>
            </a:r>
            <a:r>
              <a:rPr lang="en-US" altLang="ja-JP" sz="1400" dirty="0">
                <a:latin typeface="Arial" panose="020B0604020202020204" pitchFamily="34" charset="0"/>
                <a:ea typeface="メイリオ" panose="020B0604030504040204" pitchFamily="50" charset="-128"/>
                <a:cs typeface="Arial" panose="020B0604020202020204" pitchFamily="34" charset="0"/>
              </a:rPr>
              <a:t>With FEC (Sample </a:t>
            </a:r>
            <a:r>
              <a:rPr lang="en-US" altLang="ja-JP" sz="1400" dirty="0" smtClean="0">
                <a:latin typeface="Arial" panose="020B0604020202020204" pitchFamily="34" charset="0"/>
                <a:ea typeface="メイリオ" panose="020B0604030504040204" pitchFamily="50" charset="-128"/>
                <a:cs typeface="Arial" panose="020B0604020202020204" pitchFamily="34" charset="0"/>
              </a:rPr>
              <a:t>2)</a:t>
            </a:r>
            <a:endParaRPr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760532" y="1847896"/>
            <a:ext cx="3588753" cy="2540417"/>
          </a:xfrm>
          <a:prstGeom prst="rect">
            <a:avLst/>
          </a:prstGeom>
        </p:spPr>
      </p:pic>
      <p:pic>
        <p:nvPicPr>
          <p:cNvPr id="3" name="図 2"/>
          <p:cNvPicPr>
            <a:picLocks noChangeAspect="1"/>
          </p:cNvPicPr>
          <p:nvPr/>
        </p:nvPicPr>
        <p:blipFill>
          <a:blip r:embed="rId4"/>
          <a:stretch>
            <a:fillRect/>
          </a:stretch>
        </p:blipFill>
        <p:spPr>
          <a:xfrm>
            <a:off x="5371600" y="1846281"/>
            <a:ext cx="3600944" cy="2529749"/>
          </a:xfrm>
          <a:prstGeom prst="rect">
            <a:avLst/>
          </a:prstGeom>
        </p:spPr>
      </p:pic>
      <p:sp>
        <p:nvSpPr>
          <p:cNvPr id="26" name="テキスト ボックス 25"/>
          <p:cNvSpPr txBox="1"/>
          <p:nvPr/>
        </p:nvSpPr>
        <p:spPr>
          <a:xfrm>
            <a:off x="415148" y="927980"/>
            <a:ext cx="8210074" cy="369332"/>
          </a:xfrm>
          <a:prstGeom prst="rect">
            <a:avLst/>
          </a:prstGeom>
          <a:noFill/>
        </p:spPr>
        <p:txBody>
          <a:bodyPr wrap="square" rtlCol="0">
            <a:spAutoFit/>
          </a:bodyPr>
          <a:lstStyle/>
          <a:p>
            <a:r>
              <a:rPr lang="en-US" altLang="ja-JP" dirty="0" smtClean="0">
                <a:latin typeface="Arial" panose="020B0604020202020204" pitchFamily="34" charset="0"/>
                <a:ea typeface="メイリオ" panose="020B0604030504040204" pitchFamily="50" charset="-128"/>
                <a:cs typeface="Arial" panose="020B0604020202020204" pitchFamily="34" charset="0"/>
              </a:rPr>
              <a:t>The free energy profiles were analyzed by using two samples.</a:t>
            </a: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27" name="正方形/長方形 26"/>
          <p:cNvSpPr/>
          <p:nvPr/>
        </p:nvSpPr>
        <p:spPr>
          <a:xfrm>
            <a:off x="3136106" y="1432833"/>
            <a:ext cx="5579269" cy="369332"/>
          </a:xfrm>
          <a:prstGeom prst="rect">
            <a:avLst/>
          </a:prstGeom>
        </p:spPr>
        <p:txBody>
          <a:bodyPr wrap="square">
            <a:spAutoFit/>
          </a:bodyPr>
          <a:lstStyle/>
          <a:p>
            <a:r>
              <a:rPr lang="ja-JP" altLang="ja-JP" dirty="0">
                <a:ea typeface="Times New Roman" panose="02020603050405020304" pitchFamily="18" charset="0"/>
              </a:rPr>
              <a:t> </a:t>
            </a:r>
            <a:r>
              <a:rPr lang="en-US" altLang="ja-JP" dirty="0" smtClean="0">
                <a:ea typeface="Times New Roman" panose="02020603050405020304" pitchFamily="18" charset="0"/>
              </a:rPr>
              <a:t>(</a:t>
            </a:r>
            <a:r>
              <a:rPr lang="en-US" altLang="ja-JP" sz="1200" dirty="0" smtClean="0">
                <a:latin typeface="Arial" panose="020B0604020202020204" pitchFamily="34" charset="0"/>
                <a:ea typeface="Times New Roman" panose="02020603050405020304" pitchFamily="18" charset="0"/>
                <a:cs typeface="Arial" panose="020B0604020202020204" pitchFamily="34" charset="0"/>
              </a:rPr>
              <a:t>Standard </a:t>
            </a:r>
            <a:r>
              <a:rPr lang="en-US" altLang="ja-JP" sz="1200" dirty="0">
                <a:latin typeface="Arial" panose="020B0604020202020204" pitchFamily="34" charset="0"/>
                <a:ea typeface="Times New Roman" panose="02020603050405020304" pitchFamily="18" charset="0"/>
                <a:cs typeface="Arial" panose="020B0604020202020204" pitchFamily="34" charset="0"/>
              </a:rPr>
              <a:t>errors </a:t>
            </a:r>
            <a:r>
              <a:rPr lang="en-US" altLang="ja-JP" sz="1200" dirty="0" smtClean="0">
                <a:latin typeface="Arial" panose="020B0604020202020204" pitchFamily="34" charset="0"/>
                <a:ea typeface="Times New Roman" panose="02020603050405020304" pitchFamily="18" charset="0"/>
                <a:cs typeface="Arial" panose="020B0604020202020204" pitchFamily="34" charset="0"/>
              </a:rPr>
              <a:t>were </a:t>
            </a:r>
            <a:r>
              <a:rPr lang="en-US" altLang="ja-JP" sz="1200" dirty="0">
                <a:latin typeface="Arial" panose="020B0604020202020204" pitchFamily="34" charset="0"/>
                <a:ea typeface="Times New Roman" panose="02020603050405020304" pitchFamily="18" charset="0"/>
                <a:cs typeface="Arial" panose="020B0604020202020204" pitchFamily="34" charset="0"/>
              </a:rPr>
              <a:t>estimated with the two-sided 95 % confidence </a:t>
            </a:r>
            <a:r>
              <a:rPr lang="en-US" altLang="ja-JP" sz="1200" dirty="0" smtClean="0">
                <a:latin typeface="Arial" panose="020B0604020202020204" pitchFamily="34" charset="0"/>
                <a:ea typeface="Times New Roman" panose="02020603050405020304" pitchFamily="18" charset="0"/>
                <a:cs typeface="Arial" panose="020B0604020202020204" pitchFamily="34" charset="0"/>
              </a:rPr>
              <a:t>interval.)</a:t>
            </a:r>
            <a:endParaRPr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91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ユーザー定義 1">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10302</TotalTime>
  <Words>1274</Words>
  <Application>Microsoft Office PowerPoint</Application>
  <PresentationFormat>画面に合わせる (4:3)</PresentationFormat>
  <Paragraphs>168</Paragraphs>
  <Slides>12</Slides>
  <Notes>12</Notes>
  <HiddenSlides>0</HiddenSlides>
  <MMClips>0</MMClips>
  <ScaleCrop>false</ScaleCrop>
  <HeadingPairs>
    <vt:vector size="8" baseType="variant">
      <vt:variant>
        <vt:lpstr>使用されているフォント</vt:lpstr>
      </vt:variant>
      <vt:variant>
        <vt:i4>7</vt:i4>
      </vt:variant>
      <vt:variant>
        <vt:lpstr>テーマ</vt:lpstr>
      </vt:variant>
      <vt:variant>
        <vt:i4>2</vt:i4>
      </vt:variant>
      <vt:variant>
        <vt:lpstr>埋め込まれた OLE サーバー</vt:lpstr>
      </vt:variant>
      <vt:variant>
        <vt:i4>1</vt:i4>
      </vt:variant>
      <vt:variant>
        <vt:lpstr>スライド タイトル</vt:lpstr>
      </vt:variant>
      <vt:variant>
        <vt:i4>12</vt:i4>
      </vt:variant>
    </vt:vector>
  </HeadingPairs>
  <TitlesOfParts>
    <vt:vector size="22" baseType="lpstr">
      <vt:lpstr>ＭＳ Ｐゴシック</vt:lpstr>
      <vt:lpstr>メイリオ</vt:lpstr>
      <vt:lpstr>Arial</vt:lpstr>
      <vt:lpstr>Calibri</vt:lpstr>
      <vt:lpstr>Calibri Light</vt:lpstr>
      <vt:lpstr>Times New Roman</vt:lpstr>
      <vt:lpstr>Wingdings</vt:lpstr>
      <vt:lpstr>Office テーマ</vt:lpstr>
      <vt:lpstr>標準デザイン</vt:lpstr>
      <vt:lpstr>Equation</vt:lpstr>
      <vt:lpstr>PowerPoint プレゼンテーション</vt:lpstr>
      <vt:lpstr>PowerPoint プレゼンテーション</vt:lpstr>
      <vt:lpstr>PowerPoint プレゼンテーション</vt:lpstr>
      <vt:lpstr>PowerPoint プレゼンテーション</vt:lpstr>
      <vt:lpstr>Model systems</vt:lpstr>
      <vt:lpstr>Algorithm to obtain migration pathway of Na+</vt:lpstr>
      <vt:lpstr>Free energy calculation method</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Norio Takenaka</dc:creator>
  <cp:lastModifiedBy>Norio Takenaka</cp:lastModifiedBy>
  <cp:revision>429</cp:revision>
  <cp:lastPrinted>2016-01-15T06:02:10Z</cp:lastPrinted>
  <dcterms:created xsi:type="dcterms:W3CDTF">2015-07-03T08:33:25Z</dcterms:created>
  <dcterms:modified xsi:type="dcterms:W3CDTF">2016-01-27T05:22:47Z</dcterms:modified>
</cp:coreProperties>
</file>