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425" r:id="rId3"/>
    <p:sldId id="426" r:id="rId4"/>
    <p:sldId id="428" r:id="rId5"/>
    <p:sldId id="378" r:id="rId6"/>
    <p:sldId id="379" r:id="rId7"/>
    <p:sldId id="427" r:id="rId8"/>
    <p:sldId id="433" r:id="rId9"/>
    <p:sldId id="446" r:id="rId10"/>
    <p:sldId id="447" r:id="rId11"/>
    <p:sldId id="443" r:id="rId12"/>
    <p:sldId id="444" r:id="rId13"/>
    <p:sldId id="445" r:id="rId14"/>
    <p:sldId id="429" r:id="rId15"/>
    <p:sldId id="448" r:id="rId16"/>
    <p:sldId id="431" r:id="rId17"/>
    <p:sldId id="430" r:id="rId18"/>
    <p:sldId id="432" r:id="rId19"/>
    <p:sldId id="434" r:id="rId20"/>
    <p:sldId id="436" r:id="rId21"/>
    <p:sldId id="437" r:id="rId22"/>
    <p:sldId id="438" r:id="rId23"/>
    <p:sldId id="284" r:id="rId24"/>
  </p:sldIdLst>
  <p:sldSz cx="9144000" cy="6858000" type="screen4x3"/>
  <p:notesSz cx="6802438" cy="9937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29">
          <p15:clr>
            <a:srgbClr val="A4A3A4"/>
          </p15:clr>
        </p15:guide>
        <p15:guide id="4" orient="horz" pos="191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erot" initials="B" lastIdx="2" clrIdx="0">
    <p:extLst>
      <p:ext uri="{19B8F6BF-5375-455C-9EA6-DF929625EA0E}">
        <p15:presenceInfo xmlns:p15="http://schemas.microsoft.com/office/powerpoint/2012/main" userId="Barberot" providerId="None"/>
      </p:ext>
    </p:extLst>
  </p:cmAuthor>
  <p:cmAuthor id="2" name="kurisaki" initials="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7029"/>
    <a:srgbClr val="FF9966"/>
    <a:srgbClr val="3494BA"/>
    <a:srgbClr val="FF0000"/>
    <a:srgbClr val="FF00FF"/>
    <a:srgbClr val="FFFF71"/>
    <a:srgbClr val="00A44A"/>
    <a:srgbClr val="000000"/>
    <a:srgbClr val="D4E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9" autoAdjust="0"/>
    <p:restoredTop sz="77511" autoAdjust="0"/>
  </p:normalViewPr>
  <p:slideViewPr>
    <p:cSldViewPr snapToGrid="0">
      <p:cViewPr varScale="1">
        <p:scale>
          <a:sx n="59" d="100"/>
          <a:sy n="59" d="100"/>
        </p:scale>
        <p:origin x="1200" y="60"/>
      </p:cViewPr>
      <p:guideLst>
        <p:guide orient="horz" pos="2160"/>
        <p:guide pos="2880"/>
        <p:guide orient="horz" pos="2229"/>
        <p:guide orient="horz" pos="1913"/>
      </p:guideLst>
    </p:cSldViewPr>
  </p:slideViewPr>
  <p:outlineViewPr>
    <p:cViewPr>
      <p:scale>
        <a:sx n="33" d="100"/>
        <a:sy n="33" d="100"/>
      </p:scale>
      <p:origin x="0" y="-80794"/>
    </p:cViewPr>
  </p:outlineViewPr>
  <p:notesTextViewPr>
    <p:cViewPr>
      <p:scale>
        <a:sx n="3" d="2"/>
        <a:sy n="3" d="2"/>
      </p:scale>
      <p:origin x="0" y="0"/>
    </p:cViewPr>
  </p:notesTextViewPr>
  <p:sorterViewPr>
    <p:cViewPr>
      <p:scale>
        <a:sx n="100" d="100"/>
        <a:sy n="100" d="100"/>
      </p:scale>
      <p:origin x="0" y="-2491"/>
    </p:cViewPr>
  </p:sorterViewPr>
  <p:notesViewPr>
    <p:cSldViewPr snapToGrid="0">
      <p:cViewPr varScale="1">
        <p:scale>
          <a:sx n="77" d="100"/>
          <a:sy n="77" d="100"/>
        </p:scale>
        <p:origin x="210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0" y="7"/>
            <a:ext cx="2947722" cy="498613"/>
          </a:xfrm>
          <a:prstGeom prst="rect">
            <a:avLst/>
          </a:prstGeom>
        </p:spPr>
        <p:txBody>
          <a:bodyPr vert="horz" lIns="91438" tIns="45717" rIns="91438" bIns="45717" rtlCol="0"/>
          <a:lstStyle>
            <a:lvl1pPr algn="l">
              <a:defRPr sz="1200"/>
            </a:lvl1pPr>
          </a:lstStyle>
          <a:p>
            <a:endParaRPr lang="en-US"/>
          </a:p>
        </p:txBody>
      </p:sp>
      <p:sp>
        <p:nvSpPr>
          <p:cNvPr id="3" name="Espace réservé de la date 2"/>
          <p:cNvSpPr>
            <a:spLocks noGrp="1"/>
          </p:cNvSpPr>
          <p:nvPr>
            <p:ph type="dt" sz="quarter" idx="1"/>
          </p:nvPr>
        </p:nvSpPr>
        <p:spPr>
          <a:xfrm>
            <a:off x="3853150" y="7"/>
            <a:ext cx="2947722" cy="498613"/>
          </a:xfrm>
          <a:prstGeom prst="rect">
            <a:avLst/>
          </a:prstGeom>
        </p:spPr>
        <p:txBody>
          <a:bodyPr vert="horz" lIns="91438" tIns="45717" rIns="91438" bIns="45717" rtlCol="0"/>
          <a:lstStyle>
            <a:lvl1pPr algn="r">
              <a:defRPr sz="1200"/>
            </a:lvl1pPr>
          </a:lstStyle>
          <a:p>
            <a:fld id="{CE63C9E6-2AC6-4A84-9F64-1AE0849217D6}" type="datetimeFigureOut">
              <a:rPr lang="en-US" smtClean="0"/>
              <a:pPr/>
              <a:t>2/27/2015</a:t>
            </a:fld>
            <a:endParaRPr lang="en-US"/>
          </a:p>
        </p:txBody>
      </p:sp>
      <p:sp>
        <p:nvSpPr>
          <p:cNvPr id="4" name="Espace réservé du pied de page 3"/>
          <p:cNvSpPr>
            <a:spLocks noGrp="1"/>
          </p:cNvSpPr>
          <p:nvPr>
            <p:ph type="ftr" sz="quarter" idx="2"/>
          </p:nvPr>
        </p:nvSpPr>
        <p:spPr>
          <a:xfrm>
            <a:off x="10" y="9439141"/>
            <a:ext cx="2947722" cy="498612"/>
          </a:xfrm>
          <a:prstGeom prst="rect">
            <a:avLst/>
          </a:prstGeom>
        </p:spPr>
        <p:txBody>
          <a:bodyPr vert="horz" lIns="91438" tIns="45717" rIns="91438" bIns="45717"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3150" y="9439141"/>
            <a:ext cx="2947722" cy="498612"/>
          </a:xfrm>
          <a:prstGeom prst="rect">
            <a:avLst/>
          </a:prstGeom>
        </p:spPr>
        <p:txBody>
          <a:bodyPr vert="horz" lIns="91438" tIns="45717" rIns="91438" bIns="45717" rtlCol="0" anchor="b"/>
          <a:lstStyle>
            <a:lvl1pPr algn="r">
              <a:defRPr sz="1200"/>
            </a:lvl1pPr>
          </a:lstStyle>
          <a:p>
            <a:fld id="{08BB4A0C-A429-44EA-A715-4441A91C84E2}" type="slidenum">
              <a:rPr lang="en-US" smtClean="0"/>
              <a:pPr/>
              <a:t>‹N°›</a:t>
            </a:fld>
            <a:endParaRPr lang="en-US"/>
          </a:p>
        </p:txBody>
      </p:sp>
    </p:spTree>
    <p:extLst>
      <p:ext uri="{BB962C8B-B14F-4D97-AF65-F5344CB8AC3E}">
        <p14:creationId xmlns:p14="http://schemas.microsoft.com/office/powerpoint/2010/main" val="3983466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0" y="7"/>
            <a:ext cx="2947722" cy="498613"/>
          </a:xfrm>
          <a:prstGeom prst="rect">
            <a:avLst/>
          </a:prstGeom>
        </p:spPr>
        <p:txBody>
          <a:bodyPr vert="horz" lIns="91438" tIns="45717" rIns="91438" bIns="45717" rtlCol="0"/>
          <a:lstStyle>
            <a:lvl1pPr algn="l">
              <a:defRPr sz="1200"/>
            </a:lvl1pPr>
          </a:lstStyle>
          <a:p>
            <a:endParaRPr lang="en-US"/>
          </a:p>
        </p:txBody>
      </p:sp>
      <p:sp>
        <p:nvSpPr>
          <p:cNvPr id="3" name="Espace réservé de la date 2"/>
          <p:cNvSpPr>
            <a:spLocks noGrp="1"/>
          </p:cNvSpPr>
          <p:nvPr>
            <p:ph type="dt" idx="1"/>
          </p:nvPr>
        </p:nvSpPr>
        <p:spPr>
          <a:xfrm>
            <a:off x="3853150" y="7"/>
            <a:ext cx="2947722" cy="498613"/>
          </a:xfrm>
          <a:prstGeom prst="rect">
            <a:avLst/>
          </a:prstGeom>
        </p:spPr>
        <p:txBody>
          <a:bodyPr vert="horz" lIns="91438" tIns="45717" rIns="91438" bIns="45717" rtlCol="0"/>
          <a:lstStyle>
            <a:lvl1pPr algn="r">
              <a:defRPr sz="1200"/>
            </a:lvl1pPr>
          </a:lstStyle>
          <a:p>
            <a:fld id="{D761599A-8B19-41E2-854D-DBC301441C4C}" type="datetimeFigureOut">
              <a:rPr lang="en-US" smtClean="0"/>
              <a:pPr/>
              <a:t>2/27/2015</a:t>
            </a:fld>
            <a:endParaRPr lang="en-US"/>
          </a:p>
        </p:txBody>
      </p:sp>
      <p:sp>
        <p:nvSpPr>
          <p:cNvPr id="4" name="Espace réservé de l'image des diapositives 3"/>
          <p:cNvSpPr>
            <a:spLocks noGrp="1" noRot="1" noChangeAspect="1"/>
          </p:cNvSpPr>
          <p:nvPr>
            <p:ph type="sldImg" idx="2"/>
          </p:nvPr>
        </p:nvSpPr>
        <p:spPr>
          <a:xfrm>
            <a:off x="1163638" y="1243013"/>
            <a:ext cx="4475162" cy="3355975"/>
          </a:xfrm>
          <a:prstGeom prst="rect">
            <a:avLst/>
          </a:prstGeom>
          <a:noFill/>
          <a:ln w="12700">
            <a:solidFill>
              <a:prstClr val="black"/>
            </a:solidFill>
          </a:ln>
        </p:spPr>
        <p:txBody>
          <a:bodyPr vert="horz" lIns="91438" tIns="45717" rIns="91438" bIns="45717" rtlCol="0" anchor="ctr"/>
          <a:lstStyle/>
          <a:p>
            <a:endParaRPr lang="en-US"/>
          </a:p>
        </p:txBody>
      </p:sp>
      <p:sp>
        <p:nvSpPr>
          <p:cNvPr id="5" name="Espace réservé des commentaires 4"/>
          <p:cNvSpPr>
            <a:spLocks noGrp="1"/>
          </p:cNvSpPr>
          <p:nvPr>
            <p:ph type="body" sz="quarter" idx="3"/>
          </p:nvPr>
        </p:nvSpPr>
        <p:spPr>
          <a:xfrm>
            <a:off x="680245" y="4782545"/>
            <a:ext cx="5441950" cy="3912990"/>
          </a:xfrm>
          <a:prstGeom prst="rect">
            <a:avLst/>
          </a:prstGeom>
        </p:spPr>
        <p:txBody>
          <a:bodyPr vert="horz" lIns="91438" tIns="45717" rIns="91438" bIns="45717"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10" y="9439141"/>
            <a:ext cx="2947722" cy="498612"/>
          </a:xfrm>
          <a:prstGeom prst="rect">
            <a:avLst/>
          </a:prstGeom>
        </p:spPr>
        <p:txBody>
          <a:bodyPr vert="horz" lIns="91438" tIns="45717" rIns="91438" bIns="45717"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3150" y="9439141"/>
            <a:ext cx="2947722" cy="498612"/>
          </a:xfrm>
          <a:prstGeom prst="rect">
            <a:avLst/>
          </a:prstGeom>
        </p:spPr>
        <p:txBody>
          <a:bodyPr vert="horz" lIns="91438" tIns="45717" rIns="91438" bIns="45717" rtlCol="0" anchor="b"/>
          <a:lstStyle>
            <a:lvl1pPr algn="r">
              <a:defRPr sz="1200"/>
            </a:lvl1pPr>
          </a:lstStyle>
          <a:p>
            <a:fld id="{EF937F55-DFA7-40E8-ABE0-3D0C1D317FA0}" type="slidenum">
              <a:rPr lang="en-US" smtClean="0"/>
              <a:pPr/>
              <a:t>‹N°›</a:t>
            </a:fld>
            <a:endParaRPr lang="en-US"/>
          </a:p>
        </p:txBody>
      </p:sp>
    </p:spTree>
    <p:extLst>
      <p:ext uri="{BB962C8B-B14F-4D97-AF65-F5344CB8AC3E}">
        <p14:creationId xmlns:p14="http://schemas.microsoft.com/office/powerpoint/2010/main" val="89046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1</a:t>
            </a:fld>
            <a:endParaRPr lang="en-US"/>
          </a:p>
        </p:txBody>
      </p:sp>
    </p:spTree>
    <p:extLst>
      <p:ext uri="{BB962C8B-B14F-4D97-AF65-F5344CB8AC3E}">
        <p14:creationId xmlns:p14="http://schemas.microsoft.com/office/powerpoint/2010/main" val="137064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10</a:t>
            </a:fld>
            <a:endParaRPr lang="en-US"/>
          </a:p>
        </p:txBody>
      </p:sp>
    </p:spTree>
    <p:extLst>
      <p:ext uri="{BB962C8B-B14F-4D97-AF65-F5344CB8AC3E}">
        <p14:creationId xmlns:p14="http://schemas.microsoft.com/office/powerpoint/2010/main" val="757939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11</a:t>
            </a:fld>
            <a:endParaRPr lang="en-US"/>
          </a:p>
        </p:txBody>
      </p:sp>
    </p:spTree>
    <p:extLst>
      <p:ext uri="{BB962C8B-B14F-4D97-AF65-F5344CB8AC3E}">
        <p14:creationId xmlns:p14="http://schemas.microsoft.com/office/powerpoint/2010/main" val="93404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12</a:t>
            </a:fld>
            <a:endParaRPr lang="en-US"/>
          </a:p>
        </p:txBody>
      </p:sp>
    </p:spTree>
    <p:extLst>
      <p:ext uri="{BB962C8B-B14F-4D97-AF65-F5344CB8AC3E}">
        <p14:creationId xmlns:p14="http://schemas.microsoft.com/office/powerpoint/2010/main" val="380017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13</a:t>
            </a:fld>
            <a:endParaRPr lang="en-US"/>
          </a:p>
        </p:txBody>
      </p:sp>
    </p:spTree>
    <p:extLst>
      <p:ext uri="{BB962C8B-B14F-4D97-AF65-F5344CB8AC3E}">
        <p14:creationId xmlns:p14="http://schemas.microsoft.com/office/powerpoint/2010/main" val="318265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14</a:t>
            </a:fld>
            <a:endParaRPr lang="en-US"/>
          </a:p>
        </p:txBody>
      </p:sp>
    </p:spTree>
    <p:extLst>
      <p:ext uri="{BB962C8B-B14F-4D97-AF65-F5344CB8AC3E}">
        <p14:creationId xmlns:p14="http://schemas.microsoft.com/office/powerpoint/2010/main" val="282639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16</a:t>
            </a:fld>
            <a:endParaRPr lang="en-US"/>
          </a:p>
        </p:txBody>
      </p:sp>
    </p:spTree>
    <p:extLst>
      <p:ext uri="{BB962C8B-B14F-4D97-AF65-F5344CB8AC3E}">
        <p14:creationId xmlns:p14="http://schemas.microsoft.com/office/powerpoint/2010/main" val="330261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18</a:t>
            </a:fld>
            <a:endParaRPr lang="en-US"/>
          </a:p>
        </p:txBody>
      </p:sp>
    </p:spTree>
    <p:extLst>
      <p:ext uri="{BB962C8B-B14F-4D97-AF65-F5344CB8AC3E}">
        <p14:creationId xmlns:p14="http://schemas.microsoft.com/office/powerpoint/2010/main" val="3192844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23</a:t>
            </a:fld>
            <a:endParaRPr lang="en-US"/>
          </a:p>
        </p:txBody>
      </p:sp>
    </p:spTree>
    <p:extLst>
      <p:ext uri="{BB962C8B-B14F-4D97-AF65-F5344CB8AC3E}">
        <p14:creationId xmlns:p14="http://schemas.microsoft.com/office/powerpoint/2010/main" val="340840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2</a:t>
            </a:fld>
            <a:endParaRPr lang="en-US"/>
          </a:p>
        </p:txBody>
      </p:sp>
    </p:spTree>
    <p:extLst>
      <p:ext uri="{BB962C8B-B14F-4D97-AF65-F5344CB8AC3E}">
        <p14:creationId xmlns:p14="http://schemas.microsoft.com/office/powerpoint/2010/main" val="214732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3</a:t>
            </a:fld>
            <a:endParaRPr lang="en-US"/>
          </a:p>
        </p:txBody>
      </p:sp>
    </p:spTree>
    <p:extLst>
      <p:ext uri="{BB962C8B-B14F-4D97-AF65-F5344CB8AC3E}">
        <p14:creationId xmlns:p14="http://schemas.microsoft.com/office/powerpoint/2010/main" val="14626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aseline="0" dirty="0" smtClean="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4</a:t>
            </a:fld>
            <a:endParaRPr lang="en-US"/>
          </a:p>
        </p:txBody>
      </p:sp>
    </p:spTree>
    <p:extLst>
      <p:ext uri="{BB962C8B-B14F-4D97-AF65-F5344CB8AC3E}">
        <p14:creationId xmlns:p14="http://schemas.microsoft.com/office/powerpoint/2010/main" val="379102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5</a:t>
            </a:fld>
            <a:endParaRPr lang="en-US"/>
          </a:p>
        </p:txBody>
      </p:sp>
    </p:spTree>
    <p:extLst>
      <p:ext uri="{BB962C8B-B14F-4D97-AF65-F5344CB8AC3E}">
        <p14:creationId xmlns:p14="http://schemas.microsoft.com/office/powerpoint/2010/main" val="161627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6</a:t>
            </a:fld>
            <a:endParaRPr lang="en-US"/>
          </a:p>
        </p:txBody>
      </p:sp>
    </p:spTree>
    <p:extLst>
      <p:ext uri="{BB962C8B-B14F-4D97-AF65-F5344CB8AC3E}">
        <p14:creationId xmlns:p14="http://schemas.microsoft.com/office/powerpoint/2010/main" val="354637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7</a:t>
            </a:fld>
            <a:endParaRPr lang="en-US"/>
          </a:p>
        </p:txBody>
      </p:sp>
    </p:spTree>
    <p:extLst>
      <p:ext uri="{BB962C8B-B14F-4D97-AF65-F5344CB8AC3E}">
        <p14:creationId xmlns:p14="http://schemas.microsoft.com/office/powerpoint/2010/main" val="153651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8</a:t>
            </a:fld>
            <a:endParaRPr lang="en-US"/>
          </a:p>
        </p:txBody>
      </p:sp>
    </p:spTree>
    <p:extLst>
      <p:ext uri="{BB962C8B-B14F-4D97-AF65-F5344CB8AC3E}">
        <p14:creationId xmlns:p14="http://schemas.microsoft.com/office/powerpoint/2010/main" val="178187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F937F55-DFA7-40E8-ABE0-3D0C1D317FA0}" type="slidenum">
              <a:rPr lang="en-US" smtClean="0"/>
              <a:pPr/>
              <a:t>9</a:t>
            </a:fld>
            <a:endParaRPr lang="en-US"/>
          </a:p>
        </p:txBody>
      </p:sp>
    </p:spTree>
    <p:extLst>
      <p:ext uri="{BB962C8B-B14F-4D97-AF65-F5344CB8AC3E}">
        <p14:creationId xmlns:p14="http://schemas.microsoft.com/office/powerpoint/2010/main" val="35767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1595533"/>
            <a:ext cx="7543800" cy="3063748"/>
          </a:xfrm>
        </p:spPr>
        <p:txBody>
          <a:bodyPr anchor="b">
            <a:normAutofit/>
          </a:bodyPr>
          <a:lstStyle>
            <a:lvl1pPr algn="just">
              <a:lnSpc>
                <a:spcPct val="85000"/>
              </a:lnSpc>
              <a:defRPr sz="3600" spc="-50" baseline="0">
                <a:solidFill>
                  <a:schemeClr val="accent1">
                    <a:lumMod val="75000"/>
                  </a:schemeClr>
                </a:solidFill>
              </a:defRPr>
            </a:lvl1pPr>
          </a:lstStyle>
          <a:p>
            <a:r>
              <a:rPr lang="fr-FR" dirty="0" smtClean="0"/>
              <a:t>Modifiez le style du titre</a:t>
            </a:r>
            <a:endParaRPr lang="en-US" dirty="0"/>
          </a:p>
        </p:txBody>
      </p:sp>
      <p:sp>
        <p:nvSpPr>
          <p:cNvPr id="3" name="Subtitle 2"/>
          <p:cNvSpPr>
            <a:spLocks noGrp="1"/>
          </p:cNvSpPr>
          <p:nvPr>
            <p:ph type="subTitle" idx="1"/>
          </p:nvPr>
        </p:nvSpPr>
        <p:spPr>
          <a:xfrm>
            <a:off x="822960" y="4907999"/>
            <a:ext cx="7543800" cy="1267921"/>
          </a:xfrm>
        </p:spPr>
        <p:txBody>
          <a:bodyPr lIns="91440" rIns="91440">
            <a:normAutofit/>
          </a:bodyPr>
          <a:lstStyle>
            <a:lvl1pPr marL="0" indent="0" algn="l">
              <a:buNone/>
              <a:defRPr sz="1600" cap="none"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smtClean="0"/>
              <a:t>Modifiez le style des sous-titres du masque</a:t>
            </a:r>
            <a:endParaRPr lang="en-US" dirty="0"/>
          </a:p>
        </p:txBody>
      </p:sp>
      <p:sp>
        <p:nvSpPr>
          <p:cNvPr id="4" name="Date Placeholder 3"/>
          <p:cNvSpPr>
            <a:spLocks noGrp="1"/>
          </p:cNvSpPr>
          <p:nvPr>
            <p:ph type="dt" sz="half" idx="10"/>
          </p:nvPr>
        </p:nvSpPr>
        <p:spPr/>
        <p:txBody>
          <a:bodyPr/>
          <a:lstStyle/>
          <a:p>
            <a:fld id="{6A178AC6-011F-44AB-8952-9F6DA2EEE3AD}" type="datetime1">
              <a:rPr lang="en-US" smtClean="0"/>
              <a:pPr/>
              <a:t>2/27/2015</a:t>
            </a:fld>
            <a:endParaRPr lang="en-US"/>
          </a:p>
        </p:txBody>
      </p:sp>
      <p:sp>
        <p:nvSpPr>
          <p:cNvPr id="5" name="Footer Placeholder 4"/>
          <p:cNvSpPr>
            <a:spLocks noGrp="1"/>
          </p:cNvSpPr>
          <p:nvPr>
            <p:ph type="ftr" sz="quarter" idx="11"/>
          </p:nvPr>
        </p:nvSpPr>
        <p:spPr/>
        <p:txBody>
          <a:bodyPr/>
          <a:lstStyle/>
          <a:p>
            <a:r>
              <a:rPr lang="en-US" smtClean="0"/>
              <a:t>4th CREST meeting - 02/10/2015</a:t>
            </a:r>
            <a:endParaRPr lang="en-US"/>
          </a:p>
        </p:txBody>
      </p:sp>
      <p:sp>
        <p:nvSpPr>
          <p:cNvPr id="6" name="Slide Number Placeholder 5"/>
          <p:cNvSpPr>
            <a:spLocks noGrp="1"/>
          </p:cNvSpPr>
          <p:nvPr>
            <p:ph type="sldNum" sz="quarter" idx="12"/>
          </p:nvPr>
        </p:nvSpPr>
        <p:spPr/>
        <p:txBody>
          <a:bodyPr/>
          <a:lstStyle/>
          <a:p>
            <a:fld id="{AC3BFF3A-6A4F-43D2-8502-2EE79BCAD269}" type="slidenum">
              <a:rPr lang="en-US" smtClean="0"/>
              <a:pPr/>
              <a:t>‹N°›</a:t>
            </a:fld>
            <a:endParaRPr lang="en-US" dirty="0"/>
          </a:p>
        </p:txBody>
      </p:sp>
      <p:cxnSp>
        <p:nvCxnSpPr>
          <p:cNvPr id="9" name="Straight Connector 8"/>
          <p:cNvCxnSpPr/>
          <p:nvPr/>
        </p:nvCxnSpPr>
        <p:spPr>
          <a:xfrm>
            <a:off x="905744" y="4773581"/>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7989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4D14CD5-2F72-4BFE-A8CE-C2E35C7E8CB3}" type="datetime1">
              <a:rPr lang="en-US" smtClean="0"/>
              <a:pPr/>
              <a:t>2/27/2015</a:t>
            </a:fld>
            <a:endParaRPr lang="en-US"/>
          </a:p>
        </p:txBody>
      </p:sp>
      <p:sp>
        <p:nvSpPr>
          <p:cNvPr id="5" name="Footer Placeholder 4"/>
          <p:cNvSpPr>
            <a:spLocks noGrp="1"/>
          </p:cNvSpPr>
          <p:nvPr>
            <p:ph type="ftr" sz="quarter" idx="11"/>
          </p:nvPr>
        </p:nvSpPr>
        <p:spPr/>
        <p:txBody>
          <a:bodyPr/>
          <a:lstStyle/>
          <a:p>
            <a:r>
              <a:rPr lang="en-US" smtClean="0"/>
              <a:t>4th CREST meeting - 02/10/2015</a:t>
            </a:r>
            <a:endParaRPr lang="en-US"/>
          </a:p>
        </p:txBody>
      </p:sp>
      <p:sp>
        <p:nvSpPr>
          <p:cNvPr id="6" name="Slide Number Placeholder 5"/>
          <p:cNvSpPr>
            <a:spLocks noGrp="1"/>
          </p:cNvSpPr>
          <p:nvPr>
            <p:ph type="sldNum" sz="quarter" idx="12"/>
          </p:nvPr>
        </p:nvSpPr>
        <p:spPr/>
        <p:txBody>
          <a:bodyPr/>
          <a:lstStyle/>
          <a:p>
            <a:fld id="{AC3BFF3A-6A4F-43D2-8502-2EE79BCAD269}" type="slidenum">
              <a:rPr lang="en-US" smtClean="0"/>
              <a:pPr/>
              <a:t>‹N°›</a:t>
            </a:fld>
            <a:endParaRPr lang="en-US"/>
          </a:p>
        </p:txBody>
      </p:sp>
    </p:spTree>
    <p:extLst>
      <p:ext uri="{BB962C8B-B14F-4D97-AF65-F5344CB8AC3E}">
        <p14:creationId xmlns:p14="http://schemas.microsoft.com/office/powerpoint/2010/main" val="381552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E8C77EA-184A-428F-A11C-75A5D46C5641}" type="datetime1">
              <a:rPr lang="en-US" smtClean="0"/>
              <a:pPr/>
              <a:t>2/27/2015</a:t>
            </a:fld>
            <a:endParaRPr lang="en-US"/>
          </a:p>
        </p:txBody>
      </p:sp>
      <p:sp>
        <p:nvSpPr>
          <p:cNvPr id="5" name="Footer Placeholder 4"/>
          <p:cNvSpPr>
            <a:spLocks noGrp="1"/>
          </p:cNvSpPr>
          <p:nvPr>
            <p:ph type="ftr" sz="quarter" idx="11"/>
          </p:nvPr>
        </p:nvSpPr>
        <p:spPr/>
        <p:txBody>
          <a:bodyPr/>
          <a:lstStyle/>
          <a:p>
            <a:r>
              <a:rPr lang="en-US" smtClean="0"/>
              <a:t>4th CREST meeting - 02/10/2015</a:t>
            </a:r>
            <a:endParaRPr lang="en-US"/>
          </a:p>
        </p:txBody>
      </p:sp>
      <p:sp>
        <p:nvSpPr>
          <p:cNvPr id="6" name="Slide Number Placeholder 5"/>
          <p:cNvSpPr>
            <a:spLocks noGrp="1"/>
          </p:cNvSpPr>
          <p:nvPr>
            <p:ph type="sldNum" sz="quarter" idx="12"/>
          </p:nvPr>
        </p:nvSpPr>
        <p:spPr/>
        <p:txBody>
          <a:bodyPr/>
          <a:lstStyle/>
          <a:p>
            <a:fld id="{AC3BFF3A-6A4F-43D2-8502-2EE79BCAD269}" type="slidenum">
              <a:rPr lang="en-US" smtClean="0"/>
              <a:pPr/>
              <a:t>‹N°›</a:t>
            </a:fld>
            <a:endParaRPr lang="en-US"/>
          </a:p>
        </p:txBody>
      </p:sp>
    </p:spTree>
    <p:extLst>
      <p:ext uri="{BB962C8B-B14F-4D97-AF65-F5344CB8AC3E}">
        <p14:creationId xmlns:p14="http://schemas.microsoft.com/office/powerpoint/2010/main" val="147768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348EA8E-4110-4AC8-A2BD-3AC8B06C5480}" type="datetime1">
              <a:rPr lang="en-US" smtClean="0"/>
              <a:pPr/>
              <a:t>2/27/2015</a:t>
            </a:fld>
            <a:endParaRPr lang="en-US"/>
          </a:p>
        </p:txBody>
      </p:sp>
      <p:sp>
        <p:nvSpPr>
          <p:cNvPr id="5" name="Footer Placeholder 4"/>
          <p:cNvSpPr>
            <a:spLocks noGrp="1"/>
          </p:cNvSpPr>
          <p:nvPr>
            <p:ph type="ftr" sz="quarter" idx="11"/>
          </p:nvPr>
        </p:nvSpPr>
        <p:spPr/>
        <p:txBody>
          <a:bodyPr/>
          <a:lstStyle/>
          <a:p>
            <a:r>
              <a:rPr lang="en-US" smtClean="0"/>
              <a:t>4th CREST meeting - 02/10/2015</a:t>
            </a:r>
            <a:endParaRPr lang="en-US"/>
          </a:p>
        </p:txBody>
      </p:sp>
      <p:sp>
        <p:nvSpPr>
          <p:cNvPr id="6" name="Slide Number Placeholder 5"/>
          <p:cNvSpPr>
            <a:spLocks noGrp="1"/>
          </p:cNvSpPr>
          <p:nvPr>
            <p:ph type="sldNum" sz="quarter" idx="12"/>
          </p:nvPr>
        </p:nvSpPr>
        <p:spPr/>
        <p:txBody>
          <a:bodyPr/>
          <a:lstStyle/>
          <a:p>
            <a:fld id="{AC3BFF3A-6A4F-43D2-8502-2EE79BCAD269}" type="slidenum">
              <a:rPr lang="en-US" smtClean="0"/>
              <a:pPr/>
              <a:t>‹N°›</a:t>
            </a:fld>
            <a:endParaRPr lang="en-US" dirty="0"/>
          </a:p>
        </p:txBody>
      </p:sp>
    </p:spTree>
    <p:extLst>
      <p:ext uri="{BB962C8B-B14F-4D97-AF65-F5344CB8AC3E}">
        <p14:creationId xmlns:p14="http://schemas.microsoft.com/office/powerpoint/2010/main" val="993260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000" b="0">
                <a:solidFill>
                  <a:schemeClr val="accent1">
                    <a:lumMod val="75000"/>
                  </a:schemeClr>
                </a:solidFill>
              </a:defRPr>
            </a:lvl1pPr>
          </a:lstStyle>
          <a:p>
            <a:r>
              <a:rPr lang="fr-FR" dirty="0" smtClean="0"/>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2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Date Placeholder 3"/>
          <p:cNvSpPr>
            <a:spLocks noGrp="1"/>
          </p:cNvSpPr>
          <p:nvPr>
            <p:ph type="dt" sz="half" idx="10"/>
          </p:nvPr>
        </p:nvSpPr>
        <p:spPr/>
        <p:txBody>
          <a:bodyPr/>
          <a:lstStyle/>
          <a:p>
            <a:fld id="{50937C1E-598D-417F-8CB3-64A06494D048}" type="datetime1">
              <a:rPr lang="en-US" smtClean="0"/>
              <a:pPr/>
              <a:t>2/27/2015</a:t>
            </a:fld>
            <a:endParaRPr lang="en-US"/>
          </a:p>
        </p:txBody>
      </p:sp>
      <p:sp>
        <p:nvSpPr>
          <p:cNvPr id="5" name="Footer Placeholder 4"/>
          <p:cNvSpPr>
            <a:spLocks noGrp="1"/>
          </p:cNvSpPr>
          <p:nvPr>
            <p:ph type="ftr" sz="quarter" idx="11"/>
          </p:nvPr>
        </p:nvSpPr>
        <p:spPr/>
        <p:txBody>
          <a:bodyPr/>
          <a:lstStyle/>
          <a:p>
            <a:r>
              <a:rPr lang="en-US" smtClean="0"/>
              <a:t>4th CREST meeting - 02/10/2015</a:t>
            </a:r>
            <a:endParaRPr lang="en-US"/>
          </a:p>
        </p:txBody>
      </p:sp>
      <p:sp>
        <p:nvSpPr>
          <p:cNvPr id="6" name="Slide Number Placeholder 5"/>
          <p:cNvSpPr>
            <a:spLocks noGrp="1"/>
          </p:cNvSpPr>
          <p:nvPr>
            <p:ph type="sldNum" sz="quarter" idx="12"/>
          </p:nvPr>
        </p:nvSpPr>
        <p:spPr/>
        <p:txBody>
          <a:bodyPr/>
          <a:lstStyle/>
          <a:p>
            <a:fld id="{AC3BFF3A-6A4F-43D2-8502-2EE79BCAD269}" type="slidenum">
              <a:rPr lang="en-US" smtClean="0"/>
              <a:pPr/>
              <a:t>‹N°›</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138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506186" y="253948"/>
            <a:ext cx="8082642" cy="51349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506186" y="930729"/>
            <a:ext cx="4020094" cy="4938365"/>
          </a:xfrm>
        </p:spPr>
        <p:txBody>
          <a:bodyPr/>
          <a:lstStyle>
            <a:lvl1pPr algn="just">
              <a:defRPr/>
            </a:lvl1pPr>
            <a:lvl2pPr algn="just">
              <a:defRPr/>
            </a:lvl2pPr>
            <a:lvl3pPr algn="just">
              <a:defRPr/>
            </a:lvl3pPr>
            <a:lvl4pPr algn="just">
              <a:defRPr/>
            </a:lvl4pPr>
            <a:lvl5pPr algn="jus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63439" y="930730"/>
            <a:ext cx="3925389" cy="4938366"/>
          </a:xfrm>
        </p:spPr>
        <p:txBody>
          <a:bodyPr/>
          <a:lstStyle>
            <a:lvl1pPr algn="just">
              <a:defRPr/>
            </a:lvl1pPr>
            <a:lvl2pPr algn="just">
              <a:defRPr/>
            </a:lvl2pPr>
            <a:lvl3pPr algn="just">
              <a:defRPr/>
            </a:lvl3pPr>
            <a:lvl4pPr algn="just">
              <a:defRPr/>
            </a:lvl4pPr>
            <a:lvl5pPr algn="jus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Date Placeholder 4"/>
          <p:cNvSpPr>
            <a:spLocks noGrp="1"/>
          </p:cNvSpPr>
          <p:nvPr>
            <p:ph type="dt" sz="half" idx="10"/>
          </p:nvPr>
        </p:nvSpPr>
        <p:spPr/>
        <p:txBody>
          <a:bodyPr/>
          <a:lstStyle/>
          <a:p>
            <a:fld id="{C1C29E06-3E1F-4C67-8806-EEF005BE3818}" type="datetime1">
              <a:rPr lang="en-US" smtClean="0"/>
              <a:pPr/>
              <a:t>2/27/2015</a:t>
            </a:fld>
            <a:endParaRPr lang="en-US"/>
          </a:p>
        </p:txBody>
      </p:sp>
      <p:sp>
        <p:nvSpPr>
          <p:cNvPr id="6" name="Footer Placeholder 5"/>
          <p:cNvSpPr>
            <a:spLocks noGrp="1"/>
          </p:cNvSpPr>
          <p:nvPr>
            <p:ph type="ftr" sz="quarter" idx="11"/>
          </p:nvPr>
        </p:nvSpPr>
        <p:spPr/>
        <p:txBody>
          <a:bodyPr/>
          <a:lstStyle/>
          <a:p>
            <a:r>
              <a:rPr lang="en-US" smtClean="0"/>
              <a:t>4th CREST meeting - 02/10/2015</a:t>
            </a:r>
            <a:endParaRPr lang="en-US"/>
          </a:p>
        </p:txBody>
      </p:sp>
      <p:sp>
        <p:nvSpPr>
          <p:cNvPr id="7" name="Slide Number Placeholder 6"/>
          <p:cNvSpPr>
            <a:spLocks noGrp="1"/>
          </p:cNvSpPr>
          <p:nvPr>
            <p:ph type="sldNum" sz="quarter" idx="12"/>
          </p:nvPr>
        </p:nvSpPr>
        <p:spPr/>
        <p:txBody>
          <a:bodyPr/>
          <a:lstStyle/>
          <a:p>
            <a:fld id="{AC3BFF3A-6A4F-43D2-8502-2EE79BCAD269}" type="slidenum">
              <a:rPr lang="en-US" smtClean="0"/>
              <a:pPr/>
              <a:t>‹N°›</a:t>
            </a:fld>
            <a:endParaRPr lang="en-US"/>
          </a:p>
        </p:txBody>
      </p:sp>
    </p:spTree>
    <p:extLst>
      <p:ext uri="{BB962C8B-B14F-4D97-AF65-F5344CB8AC3E}">
        <p14:creationId xmlns:p14="http://schemas.microsoft.com/office/powerpoint/2010/main" val="36876499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506186" y="270275"/>
            <a:ext cx="7997734" cy="529825"/>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506186" y="931655"/>
            <a:ext cx="4020094" cy="736282"/>
          </a:xfrm>
        </p:spPr>
        <p:txBody>
          <a:bodyPr lIns="91440" rIns="91440" anchor="ctr">
            <a:normAutofit/>
          </a:bodyPr>
          <a:lstStyle>
            <a:lvl1pPr marL="0" indent="0" algn="jus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506186" y="1783139"/>
            <a:ext cx="4020094" cy="4085955"/>
          </a:xfrm>
        </p:spPr>
        <p:txBody>
          <a:bodyPr/>
          <a:lstStyle>
            <a:lvl1pPr algn="just">
              <a:defRPr/>
            </a:lvl1pPr>
            <a:lvl2pPr algn="just">
              <a:defRPr/>
            </a:lvl2pPr>
            <a:lvl3pPr algn="just">
              <a:defRPr/>
            </a:lvl3pPr>
            <a:lvl4pPr algn="just">
              <a:defRPr/>
            </a:lvl4pPr>
            <a:lvl5pPr algn="jus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663440" y="931643"/>
            <a:ext cx="384048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6" name="Content Placeholder 5"/>
          <p:cNvSpPr>
            <a:spLocks noGrp="1"/>
          </p:cNvSpPr>
          <p:nvPr>
            <p:ph sz="quarter" idx="4"/>
          </p:nvPr>
        </p:nvSpPr>
        <p:spPr>
          <a:xfrm>
            <a:off x="4663440" y="1783139"/>
            <a:ext cx="3840480" cy="4085955"/>
          </a:xfrm>
        </p:spPr>
        <p:txBody>
          <a:bodyPr/>
          <a:lstStyle>
            <a:lvl1pPr algn="just">
              <a:defRPr/>
            </a:lvl1pPr>
            <a:lvl2pPr algn="just">
              <a:defRPr/>
            </a:lvl2pPr>
            <a:lvl3pPr algn="just">
              <a:defRPr/>
            </a:lvl3pPr>
            <a:lvl4pPr algn="just">
              <a:defRPr/>
            </a:lvl4pPr>
            <a:lvl5pPr algn="jus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Date Placeholder 6"/>
          <p:cNvSpPr>
            <a:spLocks noGrp="1"/>
          </p:cNvSpPr>
          <p:nvPr>
            <p:ph type="dt" sz="half" idx="10"/>
          </p:nvPr>
        </p:nvSpPr>
        <p:spPr/>
        <p:txBody>
          <a:bodyPr/>
          <a:lstStyle/>
          <a:p>
            <a:fld id="{EC16608C-EC31-424F-A4D4-7ACFE959E2E0}" type="datetime1">
              <a:rPr lang="en-US" smtClean="0"/>
              <a:pPr/>
              <a:t>2/27/2015</a:t>
            </a:fld>
            <a:endParaRPr lang="en-US"/>
          </a:p>
        </p:txBody>
      </p:sp>
      <p:sp>
        <p:nvSpPr>
          <p:cNvPr id="8" name="Footer Placeholder 7"/>
          <p:cNvSpPr>
            <a:spLocks noGrp="1"/>
          </p:cNvSpPr>
          <p:nvPr>
            <p:ph type="ftr" sz="quarter" idx="11"/>
          </p:nvPr>
        </p:nvSpPr>
        <p:spPr/>
        <p:txBody>
          <a:bodyPr/>
          <a:lstStyle/>
          <a:p>
            <a:r>
              <a:rPr lang="en-US" smtClean="0"/>
              <a:t>4th CREST meeting - 02/10/2015</a:t>
            </a:r>
            <a:endParaRPr lang="en-US"/>
          </a:p>
        </p:txBody>
      </p:sp>
      <p:sp>
        <p:nvSpPr>
          <p:cNvPr id="9" name="Slide Number Placeholder 8"/>
          <p:cNvSpPr>
            <a:spLocks noGrp="1"/>
          </p:cNvSpPr>
          <p:nvPr>
            <p:ph type="sldNum" sz="quarter" idx="12"/>
          </p:nvPr>
        </p:nvSpPr>
        <p:spPr/>
        <p:txBody>
          <a:bodyPr/>
          <a:lstStyle/>
          <a:p>
            <a:fld id="{AC3BFF3A-6A4F-43D2-8502-2EE79BCAD269}" type="slidenum">
              <a:rPr lang="en-US" smtClean="0"/>
              <a:pPr/>
              <a:t>‹N°›</a:t>
            </a:fld>
            <a:endParaRPr lang="en-US"/>
          </a:p>
        </p:txBody>
      </p:sp>
    </p:spTree>
    <p:extLst>
      <p:ext uri="{BB962C8B-B14F-4D97-AF65-F5344CB8AC3E}">
        <p14:creationId xmlns:p14="http://schemas.microsoft.com/office/powerpoint/2010/main" val="3392256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390BFD4-BF7B-4997-A392-E2701C31A5A9}" type="datetime1">
              <a:rPr lang="en-US" smtClean="0"/>
              <a:pPr/>
              <a:t>2/27/2015</a:t>
            </a:fld>
            <a:endParaRPr lang="en-US"/>
          </a:p>
        </p:txBody>
      </p:sp>
      <p:sp>
        <p:nvSpPr>
          <p:cNvPr id="4" name="Footer Placeholder 3"/>
          <p:cNvSpPr>
            <a:spLocks noGrp="1"/>
          </p:cNvSpPr>
          <p:nvPr>
            <p:ph type="ftr" sz="quarter" idx="11"/>
          </p:nvPr>
        </p:nvSpPr>
        <p:spPr/>
        <p:txBody>
          <a:bodyPr/>
          <a:lstStyle/>
          <a:p>
            <a:r>
              <a:rPr lang="en-US" smtClean="0"/>
              <a:t>4th CREST meeting - 02/10/2015</a:t>
            </a:r>
            <a:endParaRPr lang="en-US"/>
          </a:p>
        </p:txBody>
      </p:sp>
      <p:sp>
        <p:nvSpPr>
          <p:cNvPr id="5" name="Slide Number Placeholder 4"/>
          <p:cNvSpPr>
            <a:spLocks noGrp="1"/>
          </p:cNvSpPr>
          <p:nvPr>
            <p:ph type="sldNum" sz="quarter" idx="12"/>
          </p:nvPr>
        </p:nvSpPr>
        <p:spPr/>
        <p:txBody>
          <a:bodyPr/>
          <a:lstStyle/>
          <a:p>
            <a:fld id="{AC3BFF3A-6A4F-43D2-8502-2EE79BCAD269}" type="slidenum">
              <a:rPr lang="en-US" smtClean="0"/>
              <a:pPr/>
              <a:t>‹N°›</a:t>
            </a:fld>
            <a:endParaRPr lang="en-US"/>
          </a:p>
        </p:txBody>
      </p:sp>
    </p:spTree>
    <p:extLst>
      <p:ext uri="{BB962C8B-B14F-4D97-AF65-F5344CB8AC3E}">
        <p14:creationId xmlns:p14="http://schemas.microsoft.com/office/powerpoint/2010/main" val="39993735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952772-537B-4CF1-A243-47B15980910F}" type="datetime1">
              <a:rPr lang="en-US" smtClean="0"/>
              <a:pPr/>
              <a:t>2/27/2015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4th CREST meeting - 02/10/2015</a:t>
            </a:r>
            <a:endParaRPr lang="en-US"/>
          </a:p>
        </p:txBody>
      </p:sp>
      <p:sp>
        <p:nvSpPr>
          <p:cNvPr id="9" name="Slide Number Placeholder 8"/>
          <p:cNvSpPr>
            <a:spLocks noGrp="1"/>
          </p:cNvSpPr>
          <p:nvPr>
            <p:ph type="sldNum" sz="quarter" idx="12"/>
          </p:nvPr>
        </p:nvSpPr>
        <p:spPr/>
        <p:txBody>
          <a:bodyPr/>
          <a:lstStyle/>
          <a:p>
            <a:fld id="{AC3BFF3A-6A4F-43D2-8502-2EE79BCAD269}" type="slidenum">
              <a:rPr lang="en-US" smtClean="0"/>
              <a:pPr/>
              <a:t>‹N°›</a:t>
            </a:fld>
            <a:endParaRPr lang="en-US"/>
          </a:p>
        </p:txBody>
      </p:sp>
    </p:spTree>
    <p:extLst>
      <p:ext uri="{BB962C8B-B14F-4D97-AF65-F5344CB8AC3E}">
        <p14:creationId xmlns:p14="http://schemas.microsoft.com/office/powerpoint/2010/main" val="39166039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7C12E13-E6D6-4BC5-8111-B67A00AD0C79}" type="datetime1">
              <a:rPr lang="en-US" smtClean="0"/>
              <a:pPr/>
              <a:t>2/27/2015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4th CREST meeting - 02/10/2015</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3BFF3A-6A4F-43D2-8502-2EE79BCAD269}" type="slidenum">
              <a:rPr lang="en-US" smtClean="0"/>
              <a:pPr/>
              <a:t>‹N°›</a:t>
            </a:fld>
            <a:endParaRPr lang="en-US"/>
          </a:p>
        </p:txBody>
      </p:sp>
    </p:spTree>
    <p:extLst>
      <p:ext uri="{BB962C8B-B14F-4D97-AF65-F5344CB8AC3E}">
        <p14:creationId xmlns:p14="http://schemas.microsoft.com/office/powerpoint/2010/main" val="35618609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80BDE30-F06D-4461-8DA9-111B2ADEF2A2}" type="datetime1">
              <a:rPr lang="en-US" smtClean="0"/>
              <a:pPr/>
              <a:t>2/27/2015</a:t>
            </a:fld>
            <a:endParaRPr lang="en-US"/>
          </a:p>
        </p:txBody>
      </p:sp>
      <p:sp>
        <p:nvSpPr>
          <p:cNvPr id="6" name="Footer Placeholder 5"/>
          <p:cNvSpPr>
            <a:spLocks noGrp="1"/>
          </p:cNvSpPr>
          <p:nvPr>
            <p:ph type="ftr" sz="quarter" idx="11"/>
          </p:nvPr>
        </p:nvSpPr>
        <p:spPr/>
        <p:txBody>
          <a:bodyPr/>
          <a:lstStyle/>
          <a:p>
            <a:r>
              <a:rPr lang="en-US" smtClean="0"/>
              <a:t>4th CREST meeting - 02/10/2015</a:t>
            </a:r>
            <a:endParaRPr lang="en-US"/>
          </a:p>
        </p:txBody>
      </p:sp>
      <p:sp>
        <p:nvSpPr>
          <p:cNvPr id="7" name="Slide Number Placeholder 6"/>
          <p:cNvSpPr>
            <a:spLocks noGrp="1"/>
          </p:cNvSpPr>
          <p:nvPr>
            <p:ph type="sldNum" sz="quarter" idx="12"/>
          </p:nvPr>
        </p:nvSpPr>
        <p:spPr/>
        <p:txBody>
          <a:bodyPr/>
          <a:lstStyle/>
          <a:p>
            <a:fld id="{AC3BFF3A-6A4F-43D2-8502-2EE79BCAD269}" type="slidenum">
              <a:rPr lang="en-US" smtClean="0"/>
              <a:pPr/>
              <a:t>‹N°›</a:t>
            </a:fld>
            <a:endParaRPr lang="en-US"/>
          </a:p>
        </p:txBody>
      </p:sp>
    </p:spTree>
    <p:extLst>
      <p:ext uri="{BB962C8B-B14F-4D97-AF65-F5344CB8AC3E}">
        <p14:creationId xmlns:p14="http://schemas.microsoft.com/office/powerpoint/2010/main" val="13309500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06185" y="286604"/>
            <a:ext cx="8196943" cy="497167"/>
          </a:xfrm>
          <a:prstGeom prst="rect">
            <a:avLst/>
          </a:prstGeom>
        </p:spPr>
        <p:txBody>
          <a:bodyPr vert="horz" lIns="91440" tIns="45720" rIns="91440" bIns="45720" rtlCol="0" anchor="b">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506186" y="928447"/>
            <a:ext cx="8196943" cy="5211095"/>
          </a:xfrm>
          <a:prstGeom prst="rect">
            <a:avLst/>
          </a:prstGeom>
        </p:spPr>
        <p:txBody>
          <a:bodyPr vert="horz" lIns="0" tIns="45720" rIns="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1100">
                <a:solidFill>
                  <a:srgbClr val="FFFFFF"/>
                </a:solidFill>
              </a:defRPr>
            </a:lvl1pPr>
          </a:lstStyle>
          <a:p>
            <a:fld id="{EA0406AB-648B-43E0-B20A-7D186BBFBB8A}" type="datetime1">
              <a:rPr lang="en-US" smtClean="0"/>
              <a:pPr/>
              <a:t>2/27/2015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1100" cap="all" baseline="0">
                <a:solidFill>
                  <a:srgbClr val="FFFFFF"/>
                </a:solidFill>
              </a:defRPr>
            </a:lvl1pPr>
          </a:lstStyle>
          <a:p>
            <a:r>
              <a:rPr lang="en-US" smtClean="0"/>
              <a:t>4th CREST meeting - 02/10/2015</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100">
                <a:solidFill>
                  <a:srgbClr val="FFFFFF"/>
                </a:solidFill>
              </a:defRPr>
            </a:lvl1pPr>
          </a:lstStyle>
          <a:p>
            <a:fld id="{AC3BFF3A-6A4F-43D2-8502-2EE79BCAD269}" type="slidenum">
              <a:rPr lang="en-US" smtClean="0"/>
              <a:pPr/>
              <a:t>‹N°›</a:t>
            </a:fld>
            <a:endParaRPr lang="en-US" dirty="0"/>
          </a:p>
        </p:txBody>
      </p:sp>
      <p:cxnSp>
        <p:nvCxnSpPr>
          <p:cNvPr id="10" name="Straight Connector 9"/>
          <p:cNvCxnSpPr/>
          <p:nvPr/>
        </p:nvCxnSpPr>
        <p:spPr>
          <a:xfrm flipV="1">
            <a:off x="284522" y="857250"/>
            <a:ext cx="8643938"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470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3200" kern="1200" spc="-50" baseline="0">
          <a:solidFill>
            <a:schemeClr val="accent1">
              <a:lumMod val="75000"/>
            </a:schemeClr>
          </a:solidFill>
          <a:latin typeface="+mj-lt"/>
          <a:ea typeface="+mj-ea"/>
          <a:cs typeface="+mj-cs"/>
        </a:defRPr>
      </a:lvl1pPr>
    </p:titleStyle>
    <p:bodyStyle>
      <a:lvl1pPr marL="0" indent="0" algn="just"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baseline="0">
          <a:solidFill>
            <a:schemeClr val="tx1"/>
          </a:solidFill>
          <a:latin typeface="+mn-lt"/>
          <a:ea typeface="+mn-ea"/>
          <a:cs typeface="+mn-cs"/>
        </a:defRPr>
      </a:lvl1pPr>
      <a:lvl2pPr marL="384048" indent="-182880" algn="just"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just"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solidFill>
          <a:latin typeface="+mn-lt"/>
          <a:ea typeface="+mn-ea"/>
          <a:cs typeface="+mn-cs"/>
        </a:defRPr>
      </a:lvl3pPr>
      <a:lvl4pPr marL="74980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just"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US" dirty="0"/>
              <a:t>Formation of an acyl enzyme complex; first step of CAL-B catalyzed ring-opening polymerization of β-lactam</a:t>
            </a:r>
          </a:p>
        </p:txBody>
      </p:sp>
      <p:sp>
        <p:nvSpPr>
          <p:cNvPr id="3" name="Sous-titre 2"/>
          <p:cNvSpPr>
            <a:spLocks noGrp="1"/>
          </p:cNvSpPr>
          <p:nvPr>
            <p:ph type="subTitle" idx="1"/>
          </p:nvPr>
        </p:nvSpPr>
        <p:spPr/>
        <p:txBody>
          <a:bodyPr anchor="t">
            <a:normAutofit/>
          </a:bodyPr>
          <a:lstStyle/>
          <a:p>
            <a:pPr algn="ctr"/>
            <a:r>
              <a:rPr lang="en-US" u="sng" dirty="0" smtClean="0"/>
              <a:t>Chantal Barberot</a:t>
            </a:r>
            <a:r>
              <a:rPr lang="en-US" dirty="0" smtClean="0"/>
              <a:t>, Yuichi Suzuki, </a:t>
            </a:r>
            <a:r>
              <a:rPr lang="en-US" dirty="0" err="1" smtClean="0"/>
              <a:t>Ikuo</a:t>
            </a:r>
            <a:r>
              <a:rPr lang="en-US" dirty="0" smtClean="0"/>
              <a:t> </a:t>
            </a:r>
            <a:r>
              <a:rPr lang="en-US" dirty="0" err="1" smtClean="0"/>
              <a:t>Kurisaki</a:t>
            </a:r>
            <a:r>
              <a:rPr lang="en-US" dirty="0" smtClean="0"/>
              <a:t>, </a:t>
            </a:r>
            <a:r>
              <a:rPr lang="en-US" dirty="0" err="1" smtClean="0"/>
              <a:t>Masataka</a:t>
            </a:r>
            <a:r>
              <a:rPr lang="en-US" dirty="0" smtClean="0"/>
              <a:t> </a:t>
            </a:r>
            <a:r>
              <a:rPr lang="en-US" dirty="0" err="1" smtClean="0"/>
              <a:t>Nagaoka</a:t>
            </a:r>
            <a:endParaRPr lang="en-US" dirty="0" smtClean="0"/>
          </a:p>
          <a:p>
            <a:pPr algn="ctr"/>
            <a:r>
              <a:rPr lang="en-US" dirty="0" err="1" smtClean="0"/>
              <a:t>Nagaoka</a:t>
            </a:r>
            <a:r>
              <a:rPr lang="en-US" dirty="0" smtClean="0"/>
              <a:t> Laboratory, Graduate School of Information Science, Nagoya University </a:t>
            </a:r>
            <a:endParaRPr lang="en-US"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67" y="232856"/>
            <a:ext cx="2934788" cy="73152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330" y="0"/>
            <a:ext cx="2311111" cy="1053968"/>
          </a:xfrm>
          <a:prstGeom prst="rect">
            <a:avLst/>
          </a:prstGeom>
        </p:spPr>
      </p:pic>
    </p:spTree>
    <p:extLst>
      <p:ext uri="{BB962C8B-B14F-4D97-AF65-F5344CB8AC3E}">
        <p14:creationId xmlns:p14="http://schemas.microsoft.com/office/powerpoint/2010/main" val="952008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Reproducibility of the results </a:t>
            </a:r>
            <a:r>
              <a:rPr lang="en-US" dirty="0" smtClean="0"/>
              <a:t>(2)</a:t>
            </a:r>
            <a:endParaRPr lang="en-US" dirty="0"/>
          </a:p>
        </p:txBody>
      </p:sp>
      <p:sp>
        <p:nvSpPr>
          <p:cNvPr id="3" name="Espace réservé du contenu 2"/>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endParaRPr lang="en-US" dirty="0" smtClean="0"/>
          </a:p>
          <a:p>
            <a:r>
              <a:rPr lang="en-US" dirty="0" smtClean="0"/>
              <a:t>The snapshot structures used show difference in the energetic profile.</a:t>
            </a:r>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10</a:t>
            </a:fld>
            <a:endParaRPr lang="en-US" dirty="0"/>
          </a:p>
        </p:txBody>
      </p:sp>
      <p:sp>
        <p:nvSpPr>
          <p:cNvPr id="6" name="Rectangle 5"/>
          <p:cNvSpPr/>
          <p:nvPr/>
        </p:nvSpPr>
        <p:spPr>
          <a:xfrm>
            <a:off x="238125" y="131527"/>
            <a:ext cx="268060" cy="7245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7" name="Connecteur droit avec flèche 6"/>
          <p:cNvCxnSpPr/>
          <p:nvPr/>
        </p:nvCxnSpPr>
        <p:spPr>
          <a:xfrm>
            <a:off x="4532453" y="1020069"/>
            <a:ext cx="0" cy="462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2530437" y="1185169"/>
            <a:ext cx="43576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370726" y="950430"/>
            <a:ext cx="338554" cy="461665"/>
          </a:xfrm>
          <a:prstGeom prst="rect">
            <a:avLst/>
          </a:prstGeom>
          <a:noFill/>
        </p:spPr>
        <p:txBody>
          <a:bodyPr wrap="none" rtlCol="0">
            <a:spAutoFit/>
          </a:bodyPr>
          <a:lstStyle/>
          <a:p>
            <a:r>
              <a:rPr lang="en-US" sz="2400" dirty="0" smtClean="0">
                <a:latin typeface="Calibri" panose="020F0502020204030204" pitchFamily="34" charset="0"/>
              </a:rPr>
              <a:t>•</a:t>
            </a:r>
            <a:endParaRPr lang="en-US" sz="2400" dirty="0"/>
          </a:p>
        </p:txBody>
      </p:sp>
      <p:cxnSp>
        <p:nvCxnSpPr>
          <p:cNvPr id="10" name="Connecteur droit avec flèche 9"/>
          <p:cNvCxnSpPr/>
          <p:nvPr/>
        </p:nvCxnSpPr>
        <p:spPr>
          <a:xfrm>
            <a:off x="3808553" y="1027689"/>
            <a:ext cx="0" cy="462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646826" y="958050"/>
            <a:ext cx="338554" cy="461665"/>
          </a:xfrm>
          <a:prstGeom prst="rect">
            <a:avLst/>
          </a:prstGeom>
          <a:noFill/>
        </p:spPr>
        <p:txBody>
          <a:bodyPr wrap="none" rtlCol="0">
            <a:spAutoFit/>
          </a:bodyPr>
          <a:lstStyle/>
          <a:p>
            <a:r>
              <a:rPr lang="en-US" sz="2400" dirty="0" smtClean="0">
                <a:latin typeface="Calibri" panose="020F0502020204030204" pitchFamily="34" charset="0"/>
              </a:rPr>
              <a:t>•</a:t>
            </a:r>
            <a:endParaRPr lang="en-US" sz="2400" dirty="0"/>
          </a:p>
        </p:txBody>
      </p:sp>
      <p:cxnSp>
        <p:nvCxnSpPr>
          <p:cNvPr id="12" name="Connecteur droit avec flèche 11"/>
          <p:cNvCxnSpPr/>
          <p:nvPr/>
        </p:nvCxnSpPr>
        <p:spPr>
          <a:xfrm>
            <a:off x="5291237" y="1027689"/>
            <a:ext cx="0" cy="462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129510" y="958050"/>
            <a:ext cx="338554" cy="461665"/>
          </a:xfrm>
          <a:prstGeom prst="rect">
            <a:avLst/>
          </a:prstGeom>
          <a:noFill/>
        </p:spPr>
        <p:txBody>
          <a:bodyPr wrap="none" rtlCol="0">
            <a:spAutoFit/>
          </a:bodyPr>
          <a:lstStyle/>
          <a:p>
            <a:r>
              <a:rPr lang="en-US" sz="2400" dirty="0" smtClean="0">
                <a:latin typeface="Calibri" panose="020F0502020204030204" pitchFamily="34" charset="0"/>
              </a:rPr>
              <a:t>•</a:t>
            </a:r>
            <a:endParaRPr lang="en-US" sz="2400" dirty="0"/>
          </a:p>
        </p:txBody>
      </p:sp>
      <p:cxnSp>
        <p:nvCxnSpPr>
          <p:cNvPr id="14" name="Connecteur droit avec flèche 13"/>
          <p:cNvCxnSpPr/>
          <p:nvPr/>
        </p:nvCxnSpPr>
        <p:spPr>
          <a:xfrm>
            <a:off x="5655978" y="1020069"/>
            <a:ext cx="0" cy="462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494251" y="950430"/>
            <a:ext cx="338554" cy="461665"/>
          </a:xfrm>
          <a:prstGeom prst="rect">
            <a:avLst/>
          </a:prstGeom>
          <a:noFill/>
        </p:spPr>
        <p:txBody>
          <a:bodyPr wrap="none" rtlCol="0">
            <a:spAutoFit/>
          </a:bodyPr>
          <a:lstStyle/>
          <a:p>
            <a:r>
              <a:rPr lang="en-US" sz="2400" dirty="0" smtClean="0">
                <a:latin typeface="Calibri" panose="020F0502020204030204" pitchFamily="34" charset="0"/>
              </a:rPr>
              <a:t>•</a:t>
            </a:r>
            <a:endParaRPr lang="en-US" sz="2400" dirty="0"/>
          </a:p>
        </p:txBody>
      </p:sp>
      <p:cxnSp>
        <p:nvCxnSpPr>
          <p:cNvPr id="16" name="Connecteur droit avec flèche 15"/>
          <p:cNvCxnSpPr/>
          <p:nvPr/>
        </p:nvCxnSpPr>
        <p:spPr>
          <a:xfrm>
            <a:off x="3101146" y="1012441"/>
            <a:ext cx="0" cy="462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939419" y="942802"/>
            <a:ext cx="338554" cy="461665"/>
          </a:xfrm>
          <a:prstGeom prst="rect">
            <a:avLst/>
          </a:prstGeom>
          <a:noFill/>
        </p:spPr>
        <p:txBody>
          <a:bodyPr wrap="none" rtlCol="0">
            <a:spAutoFit/>
          </a:bodyPr>
          <a:lstStyle/>
          <a:p>
            <a:r>
              <a:rPr lang="en-US" sz="2400" dirty="0" smtClean="0">
                <a:latin typeface="Calibri" panose="020F0502020204030204" pitchFamily="34" charset="0"/>
              </a:rPr>
              <a:t>•</a:t>
            </a:r>
            <a:endParaRPr lang="en-US" sz="2400" dirty="0"/>
          </a:p>
        </p:txBody>
      </p:sp>
      <p:sp>
        <p:nvSpPr>
          <p:cNvPr id="19" name="ZoneTexte 18"/>
          <p:cNvSpPr txBox="1"/>
          <p:nvPr/>
        </p:nvSpPr>
        <p:spPr>
          <a:xfrm>
            <a:off x="6365131" y="844412"/>
            <a:ext cx="532518" cy="369332"/>
          </a:xfrm>
          <a:prstGeom prst="rect">
            <a:avLst/>
          </a:prstGeom>
          <a:noFill/>
        </p:spPr>
        <p:txBody>
          <a:bodyPr wrap="none" rtlCol="0">
            <a:spAutoFit/>
          </a:bodyPr>
          <a:lstStyle/>
          <a:p>
            <a:r>
              <a:rPr lang="en-US" b="1" dirty="0" smtClean="0">
                <a:solidFill>
                  <a:schemeClr val="accent1"/>
                </a:solidFill>
              </a:rPr>
              <a:t>MD</a:t>
            </a:r>
            <a:endParaRPr lang="en-US" b="1" dirty="0">
              <a:solidFill>
                <a:schemeClr val="accent1"/>
              </a:solidFill>
            </a:endParaRPr>
          </a:p>
        </p:txBody>
      </p:sp>
      <p:sp>
        <p:nvSpPr>
          <p:cNvPr id="20" name="ZoneTexte 19"/>
          <p:cNvSpPr txBox="1"/>
          <p:nvPr/>
        </p:nvSpPr>
        <p:spPr>
          <a:xfrm>
            <a:off x="1790700" y="1482137"/>
            <a:ext cx="5537200" cy="369332"/>
          </a:xfrm>
          <a:prstGeom prst="rect">
            <a:avLst/>
          </a:prstGeom>
          <a:noFill/>
          <a:ln>
            <a:solidFill>
              <a:schemeClr val="tx1"/>
            </a:solidFill>
          </a:ln>
        </p:spPr>
        <p:txBody>
          <a:bodyPr wrap="square" rtlCol="0">
            <a:spAutoFit/>
          </a:bodyPr>
          <a:lstStyle/>
          <a:p>
            <a:pPr algn="ctr"/>
            <a:r>
              <a:rPr lang="en-US" dirty="0" smtClean="0"/>
              <a:t>pick-up a snapshot structure and minimized by MM </a:t>
            </a:r>
            <a:endParaRPr lang="en-US" dirty="0"/>
          </a:p>
        </p:txBody>
      </p:sp>
      <p:sp>
        <p:nvSpPr>
          <p:cNvPr id="21" name="ZoneTexte 20"/>
          <p:cNvSpPr txBox="1"/>
          <p:nvPr/>
        </p:nvSpPr>
        <p:spPr>
          <a:xfrm>
            <a:off x="1790700" y="2295048"/>
            <a:ext cx="5537200" cy="369332"/>
          </a:xfrm>
          <a:prstGeom prst="rect">
            <a:avLst/>
          </a:prstGeom>
          <a:noFill/>
          <a:ln>
            <a:solidFill>
              <a:schemeClr val="tx1"/>
            </a:solidFill>
          </a:ln>
        </p:spPr>
        <p:txBody>
          <a:bodyPr wrap="square" rtlCol="0">
            <a:spAutoFit/>
          </a:bodyPr>
          <a:lstStyle/>
          <a:p>
            <a:pPr algn="ctr"/>
            <a:r>
              <a:rPr lang="en-US" dirty="0" smtClean="0"/>
              <a:t>extract the active site</a:t>
            </a:r>
            <a:endParaRPr lang="en-US" dirty="0"/>
          </a:p>
        </p:txBody>
      </p:sp>
      <p:cxnSp>
        <p:nvCxnSpPr>
          <p:cNvPr id="22" name="Connecteur droit avec flèche 21"/>
          <p:cNvCxnSpPr>
            <a:stCxn id="20" idx="2"/>
            <a:endCxn id="21" idx="0"/>
          </p:cNvCxnSpPr>
          <p:nvPr/>
        </p:nvCxnSpPr>
        <p:spPr>
          <a:xfrm>
            <a:off x="4559300" y="1851469"/>
            <a:ext cx="0" cy="443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790700" y="3069859"/>
            <a:ext cx="5537200" cy="369332"/>
          </a:xfrm>
          <a:prstGeom prst="rect">
            <a:avLst/>
          </a:prstGeom>
          <a:noFill/>
          <a:ln>
            <a:solidFill>
              <a:schemeClr val="tx1"/>
            </a:solidFill>
          </a:ln>
        </p:spPr>
        <p:txBody>
          <a:bodyPr wrap="square" rtlCol="0">
            <a:spAutoFit/>
          </a:bodyPr>
          <a:lstStyle/>
          <a:p>
            <a:pPr algn="ctr"/>
            <a:r>
              <a:rPr lang="en-US" dirty="0" smtClean="0"/>
              <a:t>QM calculation in gas phase</a:t>
            </a:r>
            <a:endParaRPr lang="en-US" dirty="0"/>
          </a:p>
        </p:txBody>
      </p:sp>
      <p:cxnSp>
        <p:nvCxnSpPr>
          <p:cNvPr id="24" name="Connecteur droit avec flèche 23"/>
          <p:cNvCxnSpPr>
            <a:stCxn id="21" idx="2"/>
            <a:endCxn id="23" idx="0"/>
          </p:cNvCxnSpPr>
          <p:nvPr/>
        </p:nvCxnSpPr>
        <p:spPr>
          <a:xfrm>
            <a:off x="4559300" y="2664380"/>
            <a:ext cx="0" cy="405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Tableau 32"/>
          <p:cNvGraphicFramePr>
            <a:graphicFrameLocks noGrp="1"/>
          </p:cNvGraphicFramePr>
          <p:nvPr>
            <p:extLst>
              <p:ext uri="{D42A27DB-BD31-4B8C-83A1-F6EECF244321}">
                <p14:modId xmlns:p14="http://schemas.microsoft.com/office/powerpoint/2010/main" val="3727945121"/>
              </p:ext>
            </p:extLst>
          </p:nvPr>
        </p:nvGraphicFramePr>
        <p:xfrm>
          <a:off x="113591" y="4074177"/>
          <a:ext cx="5626059" cy="1737360"/>
        </p:xfrm>
        <a:graphic>
          <a:graphicData uri="http://schemas.openxmlformats.org/drawingml/2006/table">
            <a:tbl>
              <a:tblPr firstRow="1" bandRow="1">
                <a:tableStyleId>{5C22544A-7EE6-4342-B048-85BDC9FD1C3A}</a:tableStyleId>
              </a:tblPr>
              <a:tblGrid>
                <a:gridCol w="1769704"/>
                <a:gridCol w="771271"/>
                <a:gridCol w="771271"/>
                <a:gridCol w="771271"/>
                <a:gridCol w="771271"/>
                <a:gridCol w="771271"/>
              </a:tblGrid>
              <a:tr h="304800">
                <a:tc>
                  <a:txBody>
                    <a:bodyPr/>
                    <a:lstStyle/>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ctr"/>
                      <a:r>
                        <a:rPr lang="en-US" sz="1400" dirty="0" smtClean="0">
                          <a:solidFill>
                            <a:schemeClr val="tx1"/>
                          </a:solidFill>
                        </a:rPr>
                        <a:t>Relative electronic</a:t>
                      </a:r>
                      <a:r>
                        <a:rPr lang="en-US" sz="1400" baseline="0" dirty="0" smtClean="0">
                          <a:solidFill>
                            <a:schemeClr val="tx1"/>
                          </a:solidFill>
                        </a:rPr>
                        <a:t> </a:t>
                      </a:r>
                      <a:r>
                        <a:rPr lang="en-US" sz="1400" dirty="0" smtClean="0">
                          <a:solidFill>
                            <a:schemeClr val="tx1"/>
                          </a:solidFill>
                        </a:rPr>
                        <a:t>energy (kcal.mol</a:t>
                      </a:r>
                      <a:r>
                        <a:rPr lang="en-US" sz="1400" baseline="30000" dirty="0" smtClean="0">
                          <a:solidFill>
                            <a:schemeClr val="tx1"/>
                          </a:solidFill>
                        </a:rPr>
                        <a:t>-1</a:t>
                      </a:r>
                      <a:r>
                        <a:rPr lang="en-US" sz="1400" dirty="0" smtClean="0">
                          <a:solidFill>
                            <a:schemeClr val="tx1"/>
                          </a:solidFill>
                        </a:rPr>
                        <a:t>) </a:t>
                      </a:r>
                    </a:p>
                    <a:p>
                      <a:pPr algn="ctr"/>
                      <a:r>
                        <a:rPr lang="en-US" sz="1400" baseline="0" dirty="0" smtClean="0">
                          <a:solidFill>
                            <a:schemeClr val="tx1"/>
                          </a:solidFill>
                        </a:rPr>
                        <a:t>B3LYP/6-31G(</a:t>
                      </a:r>
                      <a:r>
                        <a:rPr lang="en-US" sz="1400" baseline="0" dirty="0" err="1" smtClean="0">
                          <a:solidFill>
                            <a:schemeClr val="tx1"/>
                          </a:solidFill>
                        </a:rPr>
                        <a:t>d,p</a:t>
                      </a:r>
                      <a:r>
                        <a:rPr lang="en-US" sz="1400" baseline="0" dirty="0" smtClean="0">
                          <a:solidFill>
                            <a:schemeClr val="tx1"/>
                          </a:solidFill>
                        </a:rPr>
                        <a:t>)</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snapshot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5</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spcBef>
                          <a:spcPts val="600"/>
                        </a:spcBef>
                      </a:pPr>
                      <a:r>
                        <a:rPr lang="en-US" sz="1400" dirty="0" smtClean="0">
                          <a:solidFill>
                            <a:schemeClr val="tx1"/>
                          </a:solidFill>
                        </a:rPr>
                        <a:t>(1) RC (Free enzyme)</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b="1" dirty="0" smtClean="0">
                          <a:solidFill>
                            <a:schemeClr val="tx1"/>
                          </a:solidFill>
                        </a:rPr>
                        <a:t>(2) TS1</a:t>
                      </a:r>
                      <a:endParaRPr lang="en-US" sz="14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26.43</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21.76</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20.98</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20.79</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24.16</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(3) TI</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18.62</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14.33</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12.21</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12.52</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16.98</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ZoneTexte 17"/>
          <p:cNvSpPr txBox="1"/>
          <p:nvPr/>
        </p:nvSpPr>
        <p:spPr>
          <a:xfrm>
            <a:off x="5832805" y="4662079"/>
            <a:ext cx="3255058" cy="584775"/>
          </a:xfrm>
          <a:prstGeom prst="rect">
            <a:avLst/>
          </a:prstGeom>
          <a:solidFill>
            <a:schemeClr val="accent5">
              <a:lumMod val="20000"/>
              <a:lumOff val="80000"/>
            </a:schemeClr>
          </a:solidFill>
        </p:spPr>
        <p:txBody>
          <a:bodyPr wrap="none" rtlCol="0">
            <a:spAutoFit/>
          </a:bodyPr>
          <a:lstStyle/>
          <a:p>
            <a:pPr algn="ctr"/>
            <a:r>
              <a:rPr lang="en-US" sz="1600" dirty="0" smtClean="0"/>
              <a:t>Relative electronic activation energy:</a:t>
            </a:r>
          </a:p>
          <a:p>
            <a:pPr algn="ctr"/>
            <a:r>
              <a:rPr lang="en-US" sz="1600" smtClean="0"/>
              <a:t>22.82 </a:t>
            </a:r>
            <a:r>
              <a:rPr lang="en-US" sz="1600" b="1"/>
              <a:t>±</a:t>
            </a:r>
            <a:r>
              <a:rPr lang="en-US" sz="1600" smtClean="0"/>
              <a:t> 2.42 </a:t>
            </a:r>
            <a:r>
              <a:rPr lang="en-US" sz="1600" dirty="0" smtClean="0"/>
              <a:t>kcal.mol</a:t>
            </a:r>
            <a:r>
              <a:rPr lang="en-US" sz="1600" baseline="30000" dirty="0" smtClean="0"/>
              <a:t>-1</a:t>
            </a:r>
            <a:endParaRPr lang="en-US" sz="1600" baseline="30000" dirty="0"/>
          </a:p>
        </p:txBody>
      </p:sp>
    </p:spTree>
    <p:extLst>
      <p:ext uri="{BB962C8B-B14F-4D97-AF65-F5344CB8AC3E}">
        <p14:creationId xmlns:p14="http://schemas.microsoft.com/office/powerpoint/2010/main" val="26437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Reproducibility of the results (3)</a:t>
            </a:r>
            <a:endParaRPr lang="en-US" dirty="0"/>
          </a:p>
        </p:txBody>
      </p:sp>
      <p:sp>
        <p:nvSpPr>
          <p:cNvPr id="3" name="Espace réservé du contenu 2"/>
          <p:cNvSpPr>
            <a:spLocks noGrp="1"/>
          </p:cNvSpPr>
          <p:nvPr>
            <p:ph idx="1"/>
          </p:nvPr>
        </p:nvSpPr>
        <p:spPr/>
        <p:txBody>
          <a:bodyPr/>
          <a:lstStyle/>
          <a:p>
            <a:r>
              <a:rPr lang="en-US" dirty="0" smtClean="0"/>
              <a:t>The activation energy shows dependency on </a:t>
            </a:r>
            <a:r>
              <a:rPr lang="en-US" altLang="ja-JP" dirty="0" smtClean="0"/>
              <a:t>the distance between the </a:t>
            </a:r>
            <a:r>
              <a:rPr lang="en-US" altLang="ja-JP" dirty="0" err="1" smtClean="0"/>
              <a:t>lactam</a:t>
            </a:r>
            <a:r>
              <a:rPr lang="en-US" altLang="ja-JP" dirty="0" smtClean="0"/>
              <a:t> carbonyl and the serine residue</a:t>
            </a:r>
            <a:r>
              <a:rPr lang="en-US" dirty="0" smtClean="0"/>
              <a:t>.</a:t>
            </a:r>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11</a:t>
            </a:fld>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4137100681"/>
              </p:ext>
            </p:extLst>
          </p:nvPr>
        </p:nvGraphicFramePr>
        <p:xfrm>
          <a:off x="3607639" y="1701685"/>
          <a:ext cx="5442926" cy="1920240"/>
        </p:xfrm>
        <a:graphic>
          <a:graphicData uri="http://schemas.openxmlformats.org/drawingml/2006/table">
            <a:tbl>
              <a:tblPr firstRow="1" bandRow="1">
                <a:tableStyleId>{5C22544A-7EE6-4342-B048-85BDC9FD1C3A}</a:tableStyleId>
              </a:tblPr>
              <a:tblGrid>
                <a:gridCol w="785223"/>
                <a:gridCol w="1625316"/>
                <a:gridCol w="1468817"/>
                <a:gridCol w="1563570"/>
              </a:tblGrid>
              <a:tr h="254496">
                <a:tc>
                  <a:txBody>
                    <a:bodyPr/>
                    <a:lstStyle/>
                    <a:p>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Distance </a:t>
                      </a:r>
                      <a:r>
                        <a:rPr lang="en-US" sz="1200" i="0" baseline="0" dirty="0" smtClean="0">
                          <a:solidFill>
                            <a:schemeClr val="tx1"/>
                          </a:solidFill>
                        </a:rPr>
                        <a:t>lactam </a:t>
                      </a:r>
                      <a:r>
                        <a:rPr lang="en-US" sz="1200" i="0" dirty="0" smtClean="0">
                          <a:solidFill>
                            <a:schemeClr val="tx1"/>
                          </a:solidFill>
                        </a:rPr>
                        <a:t>carbonyl </a:t>
                      </a:r>
                      <a:r>
                        <a:rPr lang="en-US" sz="1200" i="0" baseline="0" dirty="0" smtClean="0">
                          <a:solidFill>
                            <a:schemeClr val="tx1"/>
                          </a:solidFill>
                        </a:rPr>
                        <a:t>– Oxyanion hole </a:t>
                      </a:r>
                      <a:r>
                        <a:rPr lang="en-US" sz="1200" i="0" dirty="0" smtClean="0">
                          <a:solidFill>
                            <a:schemeClr val="tx1"/>
                          </a:solidFill>
                        </a:rPr>
                        <a:t>(</a:t>
                      </a:r>
                      <a:r>
                        <a:rPr lang="en-US" sz="1200" i="0" dirty="0" smtClean="0">
                          <a:solidFill>
                            <a:schemeClr val="tx1"/>
                          </a:solidFill>
                          <a:latin typeface="Calibri" panose="020F0502020204030204" pitchFamily="34" charset="0"/>
                        </a:rPr>
                        <a:t>Å</a:t>
                      </a:r>
                      <a:r>
                        <a:rPr lang="en-US" sz="1200" i="0" dirty="0" smtClean="0">
                          <a:solidFill>
                            <a:schemeClr val="tx1"/>
                          </a:solidFill>
                        </a:rPr>
                        <a:t>)</a:t>
                      </a:r>
                      <a:r>
                        <a:rPr lang="en-US" sz="1200" i="0" baseline="0" dirty="0" smtClean="0">
                          <a:solidFill>
                            <a:schemeClr val="tx1"/>
                          </a:solidFill>
                        </a:rPr>
                        <a:t> </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algn="ctr"/>
                      <a:r>
                        <a:rPr lang="en-US" sz="1200" i="0" dirty="0" smtClean="0">
                          <a:solidFill>
                            <a:schemeClr val="tx1"/>
                          </a:solidFill>
                        </a:rPr>
                        <a:t>snapshot</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  O(Lac) – NH (</a:t>
                      </a:r>
                      <a:r>
                        <a:rPr lang="en-US" sz="1200" i="0" baseline="30000" dirty="0" smtClean="0">
                          <a:solidFill>
                            <a:schemeClr val="tx1"/>
                          </a:solidFill>
                        </a:rPr>
                        <a:t>106</a:t>
                      </a:r>
                      <a:r>
                        <a:rPr lang="en-US" sz="1200" i="0" dirty="0" smtClean="0">
                          <a:solidFill>
                            <a:schemeClr val="tx1"/>
                          </a:solidFill>
                        </a:rPr>
                        <a:t>Gln)</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  O(Lac) – NH (</a:t>
                      </a:r>
                      <a:r>
                        <a:rPr lang="en-US" sz="1200" i="0" baseline="30000" dirty="0" smtClean="0">
                          <a:solidFill>
                            <a:schemeClr val="tx1"/>
                          </a:solidFill>
                        </a:rPr>
                        <a:t>40</a:t>
                      </a:r>
                      <a:r>
                        <a:rPr lang="en-US" sz="1200" i="0" dirty="0" smtClean="0">
                          <a:solidFill>
                            <a:schemeClr val="tx1"/>
                          </a:solidFill>
                        </a:rPr>
                        <a:t>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O(Lac) – OH (</a:t>
                      </a:r>
                      <a:r>
                        <a:rPr lang="en-US" sz="1200" i="0" baseline="30000" dirty="0" smtClean="0">
                          <a:solidFill>
                            <a:schemeClr val="tx1"/>
                          </a:solidFill>
                        </a:rPr>
                        <a:t>40</a:t>
                      </a:r>
                      <a:r>
                        <a:rPr lang="en-US" sz="1200" i="0" dirty="0" smtClean="0">
                          <a:solidFill>
                            <a:schemeClr val="tx1"/>
                          </a:solidFill>
                        </a:rPr>
                        <a:t>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2.41</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1.94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2.50</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1.94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2.47</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1.95</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2.13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1.91</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3.47</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1.89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1.93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534010285"/>
              </p:ext>
            </p:extLst>
          </p:nvPr>
        </p:nvGraphicFramePr>
        <p:xfrm>
          <a:off x="1" y="3918498"/>
          <a:ext cx="5800122" cy="1920240"/>
        </p:xfrm>
        <a:graphic>
          <a:graphicData uri="http://schemas.openxmlformats.org/drawingml/2006/table">
            <a:tbl>
              <a:tblPr firstRow="1" bandRow="1">
                <a:tableStyleId>{5C22544A-7EE6-4342-B048-85BDC9FD1C3A}</a:tableStyleId>
              </a:tblPr>
              <a:tblGrid>
                <a:gridCol w="833119"/>
                <a:gridCol w="1605280"/>
                <a:gridCol w="1578820"/>
                <a:gridCol w="1782903"/>
              </a:tblGrid>
              <a:tr h="254496">
                <a:tc>
                  <a:txBody>
                    <a:bodyPr/>
                    <a:lstStyle/>
                    <a:p>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Distance (</a:t>
                      </a:r>
                      <a:r>
                        <a:rPr lang="en-US" sz="1200" i="0" dirty="0" smtClean="0">
                          <a:solidFill>
                            <a:schemeClr val="tx1"/>
                          </a:solidFill>
                          <a:latin typeface="Calibri" panose="020F0502020204030204" pitchFamily="34" charset="0"/>
                        </a:rPr>
                        <a:t>Å</a:t>
                      </a:r>
                      <a:r>
                        <a:rPr lang="en-US" sz="1200" i="0" dirty="0" smtClean="0">
                          <a:solidFill>
                            <a:schemeClr val="tx1"/>
                          </a:solidFill>
                        </a:rPr>
                        <a:t>)</a:t>
                      </a:r>
                      <a:r>
                        <a:rPr lang="en-US" sz="1200" i="0" baseline="0" dirty="0" smtClean="0">
                          <a:solidFill>
                            <a:schemeClr val="tx1"/>
                          </a:solidFill>
                        </a:rPr>
                        <a:t> </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snapshot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  CO(Lac)</a:t>
                      </a:r>
                      <a:r>
                        <a:rPr lang="en-US" sz="1200" i="0" baseline="0" dirty="0" smtClean="0">
                          <a:solidFill>
                            <a:schemeClr val="tx1"/>
                          </a:solidFill>
                        </a:rPr>
                        <a:t> </a:t>
                      </a:r>
                      <a:r>
                        <a:rPr lang="en-US" sz="1200" i="0" dirty="0" smtClean="0">
                          <a:solidFill>
                            <a:schemeClr val="tx1"/>
                          </a:solidFill>
                        </a:rPr>
                        <a:t>– NH (</a:t>
                      </a:r>
                      <a:r>
                        <a:rPr lang="en-US" sz="1200" i="0" baseline="30000" dirty="0" smtClean="0">
                          <a:solidFill>
                            <a:schemeClr val="tx1"/>
                          </a:solidFill>
                        </a:rPr>
                        <a:t>105</a:t>
                      </a:r>
                      <a:r>
                        <a:rPr lang="en-US" sz="1200" i="0" dirty="0" smtClean="0">
                          <a:solidFill>
                            <a:schemeClr val="tx1"/>
                          </a:solidFill>
                        </a:rPr>
                        <a:t>Ser)</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 N(</a:t>
                      </a:r>
                      <a:r>
                        <a:rPr lang="en-US" sz="1200" i="0" baseline="30000" dirty="0" smtClean="0">
                          <a:solidFill>
                            <a:schemeClr val="tx1"/>
                          </a:solidFill>
                        </a:rPr>
                        <a:t>224</a:t>
                      </a:r>
                      <a:r>
                        <a:rPr lang="en-US" sz="1200" i="0" dirty="0" smtClean="0">
                          <a:solidFill>
                            <a:schemeClr val="tx1"/>
                          </a:solidFill>
                        </a:rPr>
                        <a:t>His)</a:t>
                      </a:r>
                      <a:r>
                        <a:rPr lang="en-US" sz="1200" i="0" baseline="0" dirty="0" smtClean="0">
                          <a:solidFill>
                            <a:schemeClr val="tx1"/>
                          </a:solidFill>
                        </a:rPr>
                        <a:t> </a:t>
                      </a:r>
                      <a:r>
                        <a:rPr lang="en-US" sz="1200" i="0" dirty="0" smtClean="0">
                          <a:solidFill>
                            <a:schemeClr val="tx1"/>
                          </a:solidFill>
                        </a:rPr>
                        <a:t>– HO (</a:t>
                      </a:r>
                      <a:r>
                        <a:rPr lang="en-US" sz="1200" i="0" baseline="30000" dirty="0" smtClean="0">
                          <a:solidFill>
                            <a:schemeClr val="tx1"/>
                          </a:solidFill>
                        </a:rPr>
                        <a:t>105</a:t>
                      </a:r>
                      <a:r>
                        <a:rPr lang="en-US" sz="1200" i="0" dirty="0" smtClean="0">
                          <a:solidFill>
                            <a:schemeClr val="tx1"/>
                          </a:solidFill>
                        </a:rPr>
                        <a:t>Ser)</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 NH(</a:t>
                      </a:r>
                      <a:r>
                        <a:rPr lang="en-US" sz="1200" i="0" baseline="30000" dirty="0" smtClean="0">
                          <a:solidFill>
                            <a:schemeClr val="tx1"/>
                          </a:solidFill>
                        </a:rPr>
                        <a:t>224</a:t>
                      </a:r>
                      <a:r>
                        <a:rPr lang="en-US" sz="1200" i="0" dirty="0" smtClean="0">
                          <a:solidFill>
                            <a:schemeClr val="tx1"/>
                          </a:solidFill>
                        </a:rPr>
                        <a:t>His)</a:t>
                      </a:r>
                      <a:r>
                        <a:rPr lang="en-US" sz="1200" i="0" baseline="0" dirty="0" smtClean="0">
                          <a:solidFill>
                            <a:schemeClr val="tx1"/>
                          </a:solidFill>
                        </a:rPr>
                        <a:t> </a:t>
                      </a:r>
                      <a:r>
                        <a:rPr lang="en-US" sz="1200" i="0" dirty="0" smtClean="0">
                          <a:solidFill>
                            <a:schemeClr val="tx1"/>
                          </a:solidFill>
                        </a:rPr>
                        <a:t>– O(</a:t>
                      </a:r>
                      <a:r>
                        <a:rPr lang="en-US" sz="1200" i="0" baseline="30000" dirty="0" smtClean="0">
                          <a:solidFill>
                            <a:schemeClr val="tx1"/>
                          </a:solidFill>
                        </a:rPr>
                        <a:t>188</a:t>
                      </a:r>
                      <a:r>
                        <a:rPr lang="en-US" sz="1200" i="0" dirty="0" smtClean="0">
                          <a:solidFill>
                            <a:schemeClr val="tx1"/>
                          </a:solidFill>
                        </a:rPr>
                        <a:t>Asp)</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dirty="0" smtClean="0">
                          <a:solidFill>
                            <a:schemeClr val="accent4">
                              <a:lumMod val="75000"/>
                            </a:schemeClr>
                          </a:solidFill>
                        </a:rPr>
                        <a:t>3.69</a:t>
                      </a:r>
                      <a:endParaRPr lang="en-US" sz="1200" b="1" i="0" dirty="0">
                        <a:solidFill>
                          <a:schemeClr val="accent4">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dirty="0" smtClean="0">
                          <a:solidFill>
                            <a:schemeClr val="accent4">
                              <a:lumMod val="75000"/>
                            </a:schemeClr>
                          </a:solidFill>
                        </a:rPr>
                        <a:t>1.86</a:t>
                      </a:r>
                      <a:endParaRPr lang="en-US" sz="1200" b="1" i="0" dirty="0">
                        <a:solidFill>
                          <a:schemeClr val="accent4">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1.58</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1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dirty="0" smtClean="0">
                          <a:solidFill>
                            <a:srgbClr val="00B050"/>
                          </a:solidFill>
                        </a:rPr>
                        <a:t>3.44</a:t>
                      </a:r>
                      <a:endParaRPr lang="en-US" sz="1200" b="1" i="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dirty="0" smtClean="0">
                          <a:solidFill>
                            <a:srgbClr val="00B050"/>
                          </a:solidFill>
                        </a:rPr>
                        <a:t>1.70</a:t>
                      </a:r>
                      <a:endParaRPr lang="en-US" sz="1200" b="1" i="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1.47</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3.61</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1.86</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1.56</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3.06</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1.63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1.50</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dirty="0" smtClean="0">
                          <a:solidFill>
                            <a:srgbClr val="FF9966"/>
                          </a:solidFill>
                        </a:rPr>
                        <a:t>3.78</a:t>
                      </a:r>
                      <a:endParaRPr lang="en-US" sz="1200" b="1" i="0" dirty="0">
                        <a:solidFill>
                          <a:srgbClr val="FF996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dirty="0" smtClean="0">
                          <a:solidFill>
                            <a:srgbClr val="FF9966"/>
                          </a:solidFill>
                        </a:rPr>
                        <a:t>1.62</a:t>
                      </a:r>
                      <a:endParaRPr lang="en-US" sz="1200" b="1" i="0" dirty="0">
                        <a:solidFill>
                          <a:srgbClr val="FF996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1.08</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58" name="Groupe 57"/>
          <p:cNvGrpSpPr/>
          <p:nvPr/>
        </p:nvGrpSpPr>
        <p:grpSpPr>
          <a:xfrm>
            <a:off x="5800123" y="4089512"/>
            <a:ext cx="3250442" cy="1737360"/>
            <a:chOff x="5800123" y="3857282"/>
            <a:chExt cx="3250442" cy="1737360"/>
          </a:xfrm>
        </p:grpSpPr>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123" y="3857282"/>
              <a:ext cx="3250442" cy="173736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48" name="ZoneTexte 47"/>
            <p:cNvSpPr txBox="1"/>
            <p:nvPr/>
          </p:nvSpPr>
          <p:spPr>
            <a:xfrm>
              <a:off x="5800123" y="5251482"/>
              <a:ext cx="575799" cy="276999"/>
            </a:xfrm>
            <a:prstGeom prst="rect">
              <a:avLst/>
            </a:prstGeom>
            <a:noFill/>
          </p:spPr>
          <p:txBody>
            <a:bodyPr wrap="none" rtlCol="0">
              <a:spAutoFit/>
            </a:bodyPr>
            <a:lstStyle/>
            <a:p>
              <a:r>
                <a:rPr lang="en-US" sz="1200" b="1" baseline="30000" dirty="0" smtClean="0"/>
                <a:t>187</a:t>
              </a:r>
              <a:r>
                <a:rPr lang="en-US" sz="1200" b="1" dirty="0" smtClean="0"/>
                <a:t>Asp</a:t>
              </a:r>
              <a:endParaRPr lang="en-US" sz="1200" b="1" dirty="0"/>
            </a:p>
          </p:txBody>
        </p:sp>
        <p:sp>
          <p:nvSpPr>
            <p:cNvPr id="49" name="ZoneTexte 48"/>
            <p:cNvSpPr txBox="1"/>
            <p:nvPr/>
          </p:nvSpPr>
          <p:spPr>
            <a:xfrm>
              <a:off x="6457675" y="4587462"/>
              <a:ext cx="535724" cy="276999"/>
            </a:xfrm>
            <a:prstGeom prst="rect">
              <a:avLst/>
            </a:prstGeom>
            <a:noFill/>
          </p:spPr>
          <p:txBody>
            <a:bodyPr wrap="none" rtlCol="0">
              <a:spAutoFit/>
            </a:bodyPr>
            <a:lstStyle/>
            <a:p>
              <a:r>
                <a:rPr lang="en-US" sz="1200" b="1" baseline="30000" dirty="0" smtClean="0"/>
                <a:t>224</a:t>
              </a:r>
              <a:r>
                <a:rPr lang="en-US" sz="1200" b="1" dirty="0" smtClean="0"/>
                <a:t>His</a:t>
              </a:r>
              <a:endParaRPr lang="en-US" sz="1200" b="1" dirty="0"/>
            </a:p>
          </p:txBody>
        </p:sp>
        <p:sp>
          <p:nvSpPr>
            <p:cNvPr id="50" name="ZoneTexte 49"/>
            <p:cNvSpPr txBox="1"/>
            <p:nvPr/>
          </p:nvSpPr>
          <p:spPr>
            <a:xfrm>
              <a:off x="7037849" y="4082985"/>
              <a:ext cx="542136" cy="276999"/>
            </a:xfrm>
            <a:prstGeom prst="rect">
              <a:avLst/>
            </a:prstGeom>
            <a:noFill/>
          </p:spPr>
          <p:txBody>
            <a:bodyPr wrap="none" rtlCol="0">
              <a:spAutoFit/>
            </a:bodyPr>
            <a:lstStyle/>
            <a:p>
              <a:r>
                <a:rPr lang="en-US" sz="1200" b="1" baseline="30000" dirty="0" smtClean="0"/>
                <a:t>105</a:t>
              </a:r>
              <a:r>
                <a:rPr lang="en-US" sz="1200" b="1" dirty="0" smtClean="0"/>
                <a:t>Ser</a:t>
              </a:r>
              <a:endParaRPr lang="en-US" sz="1200" b="1" dirty="0"/>
            </a:p>
          </p:txBody>
        </p:sp>
        <p:sp>
          <p:nvSpPr>
            <p:cNvPr id="51" name="ZoneTexte 50"/>
            <p:cNvSpPr txBox="1"/>
            <p:nvPr/>
          </p:nvSpPr>
          <p:spPr>
            <a:xfrm>
              <a:off x="8453899" y="4415109"/>
              <a:ext cx="502061" cy="276999"/>
            </a:xfrm>
            <a:prstGeom prst="rect">
              <a:avLst/>
            </a:prstGeom>
            <a:noFill/>
          </p:spPr>
          <p:txBody>
            <a:bodyPr wrap="none" rtlCol="0">
              <a:spAutoFit/>
            </a:bodyPr>
            <a:lstStyle/>
            <a:p>
              <a:r>
                <a:rPr lang="en-US" sz="1200" b="1" baseline="30000" dirty="0" smtClean="0"/>
                <a:t>40</a:t>
              </a:r>
              <a:r>
                <a:rPr lang="en-US" sz="1200" b="1" dirty="0" smtClean="0"/>
                <a:t>Thr</a:t>
              </a:r>
              <a:endParaRPr lang="en-US" sz="1200" b="1" dirty="0"/>
            </a:p>
          </p:txBody>
        </p:sp>
        <p:sp>
          <p:nvSpPr>
            <p:cNvPr id="52" name="ZoneTexte 51"/>
            <p:cNvSpPr txBox="1"/>
            <p:nvPr/>
          </p:nvSpPr>
          <p:spPr>
            <a:xfrm>
              <a:off x="7333763" y="5194864"/>
              <a:ext cx="492443" cy="276999"/>
            </a:xfrm>
            <a:prstGeom prst="rect">
              <a:avLst/>
            </a:prstGeom>
            <a:noFill/>
          </p:spPr>
          <p:txBody>
            <a:bodyPr wrap="none" rtlCol="0">
              <a:spAutoFit/>
            </a:bodyPr>
            <a:lstStyle/>
            <a:p>
              <a:r>
                <a:rPr lang="el-GR" sz="1200" b="1" dirty="0" smtClean="0">
                  <a:latin typeface="Calibri" panose="020F0502020204030204" pitchFamily="34" charset="0"/>
                </a:rPr>
                <a:t>β</a:t>
              </a:r>
              <a:r>
                <a:rPr lang="en-US" sz="1200" b="1" dirty="0" smtClean="0"/>
                <a:t>-lac</a:t>
              </a:r>
              <a:endParaRPr lang="en-US" sz="1200" b="1" dirty="0"/>
            </a:p>
          </p:txBody>
        </p:sp>
        <p:sp>
          <p:nvSpPr>
            <p:cNvPr id="53" name="ZoneTexte 52"/>
            <p:cNvSpPr txBox="1"/>
            <p:nvPr/>
          </p:nvSpPr>
          <p:spPr>
            <a:xfrm>
              <a:off x="7045176" y="5009852"/>
              <a:ext cx="445378" cy="276999"/>
            </a:xfrm>
            <a:prstGeom prst="rect">
              <a:avLst/>
            </a:prstGeom>
            <a:noFill/>
          </p:spPr>
          <p:txBody>
            <a:bodyPr wrap="none" rtlCol="0">
              <a:spAutoFit/>
            </a:bodyPr>
            <a:lstStyle/>
            <a:p>
              <a:r>
                <a:rPr lang="en-US" sz="1200" b="1" dirty="0" err="1" smtClean="0">
                  <a:latin typeface="Calibri" panose="020F0502020204030204" pitchFamily="34" charset="0"/>
                </a:rPr>
                <a:t>Wat</a:t>
              </a:r>
              <a:endParaRPr lang="en-US" sz="1200" b="1" dirty="0"/>
            </a:p>
          </p:txBody>
        </p:sp>
        <p:sp>
          <p:nvSpPr>
            <p:cNvPr id="54" name="Ellipse 53"/>
            <p:cNvSpPr/>
            <p:nvPr/>
          </p:nvSpPr>
          <p:spPr>
            <a:xfrm rot="1430197">
              <a:off x="7770098" y="4399836"/>
              <a:ext cx="834869" cy="5186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ZoneTexte 54"/>
            <p:cNvSpPr txBox="1"/>
            <p:nvPr/>
          </p:nvSpPr>
          <p:spPr>
            <a:xfrm>
              <a:off x="8244237" y="4899122"/>
              <a:ext cx="806328" cy="461665"/>
            </a:xfrm>
            <a:prstGeom prst="rect">
              <a:avLst/>
            </a:prstGeom>
            <a:noFill/>
          </p:spPr>
          <p:txBody>
            <a:bodyPr wrap="square" rtlCol="0">
              <a:spAutoFit/>
            </a:bodyPr>
            <a:lstStyle/>
            <a:p>
              <a:pPr algn="ctr"/>
              <a:r>
                <a:rPr lang="en-US" sz="1200" b="1" dirty="0" smtClean="0"/>
                <a:t>Oxyanion hole</a:t>
              </a:r>
              <a:endParaRPr lang="en-US" sz="1200" b="1" dirty="0"/>
            </a:p>
          </p:txBody>
        </p:sp>
        <p:sp>
          <p:nvSpPr>
            <p:cNvPr id="57" name="ZoneTexte 56"/>
            <p:cNvSpPr txBox="1"/>
            <p:nvPr/>
          </p:nvSpPr>
          <p:spPr>
            <a:xfrm>
              <a:off x="7941078" y="3986575"/>
              <a:ext cx="558166" cy="276999"/>
            </a:xfrm>
            <a:prstGeom prst="rect">
              <a:avLst/>
            </a:prstGeom>
            <a:noFill/>
          </p:spPr>
          <p:txBody>
            <a:bodyPr wrap="none" rtlCol="0">
              <a:spAutoFit/>
            </a:bodyPr>
            <a:lstStyle/>
            <a:p>
              <a:r>
                <a:rPr lang="en-US" sz="1200" b="1" baseline="30000" dirty="0" smtClean="0"/>
                <a:t>106</a:t>
              </a:r>
              <a:r>
                <a:rPr lang="en-US" sz="1200" b="1" dirty="0" smtClean="0"/>
                <a:t>Gln</a:t>
              </a:r>
              <a:endParaRPr lang="en-US" sz="1200" b="1" dirty="0"/>
            </a:p>
          </p:txBody>
        </p:sp>
      </p:grpSp>
      <p:sp>
        <p:nvSpPr>
          <p:cNvPr id="20" name="Rectangle 19"/>
          <p:cNvSpPr/>
          <p:nvPr/>
        </p:nvSpPr>
        <p:spPr>
          <a:xfrm>
            <a:off x="238125" y="131527"/>
            <a:ext cx="268060" cy="7245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23" name="Tableau 22"/>
          <p:cNvGraphicFramePr>
            <a:graphicFrameLocks noGrp="1"/>
          </p:cNvGraphicFramePr>
          <p:nvPr>
            <p:extLst>
              <p:ext uri="{D42A27DB-BD31-4B8C-83A1-F6EECF244321}">
                <p14:modId xmlns:p14="http://schemas.microsoft.com/office/powerpoint/2010/main" val="1599100495"/>
              </p:ext>
            </p:extLst>
          </p:nvPr>
        </p:nvGraphicFramePr>
        <p:xfrm>
          <a:off x="122122" y="1636330"/>
          <a:ext cx="3303249" cy="2042160"/>
        </p:xfrm>
        <a:graphic>
          <a:graphicData uri="http://schemas.openxmlformats.org/drawingml/2006/table">
            <a:tbl>
              <a:tblPr firstRow="1" bandRow="1">
                <a:tableStyleId>{5C22544A-7EE6-4342-B048-85BDC9FD1C3A}</a:tableStyleId>
              </a:tblPr>
              <a:tblGrid>
                <a:gridCol w="944706"/>
                <a:gridCol w="2358543"/>
              </a:tblGrid>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snapshot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400" dirty="0" smtClean="0">
                          <a:solidFill>
                            <a:schemeClr val="tx1"/>
                          </a:solidFill>
                        </a:rPr>
                        <a:t>Electronic</a:t>
                      </a:r>
                      <a:r>
                        <a:rPr lang="en-US" sz="1400" baseline="0" dirty="0" smtClean="0">
                          <a:solidFill>
                            <a:schemeClr val="tx1"/>
                          </a:solidFill>
                        </a:rPr>
                        <a:t> activation </a:t>
                      </a:r>
                      <a:r>
                        <a:rPr lang="en-US" sz="1400" dirty="0" smtClean="0">
                          <a:solidFill>
                            <a:schemeClr val="tx1"/>
                          </a:solidFill>
                        </a:rPr>
                        <a:t>energy (kcal.mol</a:t>
                      </a:r>
                      <a:r>
                        <a:rPr lang="en-US" sz="1400" baseline="30000" dirty="0" smtClean="0">
                          <a:solidFill>
                            <a:schemeClr val="tx1"/>
                          </a:solidFill>
                        </a:rPr>
                        <a:t>-1</a:t>
                      </a:r>
                      <a:r>
                        <a:rPr lang="en-US" sz="1400" dirty="0" smtClean="0">
                          <a:solidFill>
                            <a:schemeClr val="tx1"/>
                          </a:solidFill>
                        </a:rPr>
                        <a:t>) </a:t>
                      </a:r>
                      <a:r>
                        <a:rPr lang="en-US" sz="1400" baseline="0" dirty="0" smtClean="0">
                          <a:solidFill>
                            <a:schemeClr val="tx1"/>
                          </a:solidFill>
                        </a:rPr>
                        <a:t>B3LYP/6-31G(</a:t>
                      </a:r>
                      <a:r>
                        <a:rPr lang="en-US" sz="1400" baseline="0" dirty="0" err="1" smtClean="0">
                          <a:solidFill>
                            <a:schemeClr val="tx1"/>
                          </a:solidFill>
                        </a:rPr>
                        <a:t>d,p</a:t>
                      </a:r>
                      <a:r>
                        <a:rPr lang="en-US" sz="1400" baseline="0" dirty="0" smtClean="0">
                          <a:solidFill>
                            <a:schemeClr val="tx1"/>
                          </a:solidFill>
                        </a:rPr>
                        <a:t>)</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04800">
                <a:tc>
                  <a:txBody>
                    <a:bodyPr/>
                    <a:lstStyle/>
                    <a:p>
                      <a:pPr algn="ctr">
                        <a:lnSpc>
                          <a:spcPct val="50000"/>
                        </a:lnSpc>
                        <a:spcBef>
                          <a:spcPts val="600"/>
                        </a:spcBef>
                      </a:pPr>
                      <a:r>
                        <a:rPr lang="en-US" sz="1400" dirty="0" smtClean="0">
                          <a:solidFill>
                            <a:schemeClr val="tx1"/>
                          </a:solidFill>
                        </a:rPr>
                        <a:t>1</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accent4">
                              <a:lumMod val="75000"/>
                            </a:schemeClr>
                          </a:solidFill>
                        </a:rPr>
                        <a:t>26.43</a:t>
                      </a:r>
                      <a:endParaRPr lang="en-US" sz="1400" b="1" dirty="0">
                        <a:solidFill>
                          <a:schemeClr val="accent4">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ctr">
                        <a:lnSpc>
                          <a:spcPct val="50000"/>
                        </a:lnSpc>
                        <a:spcBef>
                          <a:spcPts val="600"/>
                        </a:spcBef>
                      </a:pPr>
                      <a:r>
                        <a:rPr lang="en-US" sz="1400" dirty="0" smtClean="0">
                          <a:solidFill>
                            <a:schemeClr val="tx1"/>
                          </a:solidFill>
                        </a:rPr>
                        <a:t>2</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rgbClr val="00B050"/>
                          </a:solidFill>
                        </a:rPr>
                        <a:t>21.76</a:t>
                      </a:r>
                      <a:endParaRPr lang="en-US" sz="1400" b="1"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ctr">
                        <a:lnSpc>
                          <a:spcPct val="50000"/>
                        </a:lnSpc>
                        <a:spcBef>
                          <a:spcPts val="600"/>
                        </a:spcBef>
                      </a:pPr>
                      <a:r>
                        <a:rPr lang="en-US" sz="1400" dirty="0" smtClean="0">
                          <a:solidFill>
                            <a:schemeClr val="tx1"/>
                          </a:solidFill>
                        </a:rPr>
                        <a:t>3</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20.98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ctr">
                        <a:lnSpc>
                          <a:spcPct val="50000"/>
                        </a:lnSpc>
                      </a:pPr>
                      <a:r>
                        <a:rPr lang="en-US" sz="1400" b="0" dirty="0" smtClean="0">
                          <a:solidFill>
                            <a:schemeClr val="tx1"/>
                          </a:solidFill>
                        </a:rPr>
                        <a:t>4</a:t>
                      </a:r>
                      <a:endParaRPr lang="en-US"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20.79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ctr">
                        <a:lnSpc>
                          <a:spcPct val="50000"/>
                        </a:lnSpc>
                      </a:pPr>
                      <a:r>
                        <a:rPr lang="en-US" sz="1400" dirty="0" smtClean="0">
                          <a:solidFill>
                            <a:schemeClr val="tx1"/>
                          </a:solidFill>
                        </a:rPr>
                        <a:t>5</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rgbClr val="FF9966"/>
                          </a:solidFill>
                        </a:rPr>
                        <a:t>24.16</a:t>
                      </a:r>
                      <a:endParaRPr lang="en-US" sz="1400" b="1" dirty="0">
                        <a:solidFill>
                          <a:srgbClr val="FF996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Rectangle 6"/>
          <p:cNvSpPr/>
          <p:nvPr/>
        </p:nvSpPr>
        <p:spPr>
          <a:xfrm>
            <a:off x="928841" y="4218805"/>
            <a:ext cx="3073315" cy="1608067"/>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8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Reproducibility of the results </a:t>
            </a:r>
            <a:r>
              <a:rPr lang="en-US" dirty="0" smtClean="0"/>
              <a:t>(4)</a:t>
            </a:r>
            <a:endParaRPr lang="en-US" dirty="0"/>
          </a:p>
        </p:txBody>
      </p:sp>
      <p:sp>
        <p:nvSpPr>
          <p:cNvPr id="3" name="Espace réservé du contenu 2"/>
          <p:cNvSpPr>
            <a:spLocks noGrp="1"/>
          </p:cNvSpPr>
          <p:nvPr>
            <p:ph idx="1"/>
          </p:nvPr>
        </p:nvSpPr>
        <p:spPr/>
        <p:txBody>
          <a:bodyPr/>
          <a:lstStyle/>
          <a:p>
            <a:r>
              <a:rPr lang="en-US" dirty="0" smtClean="0"/>
              <a:t>It is possible to say that the structures of the transition state are similar among these five simulations.</a:t>
            </a:r>
            <a:endParaRPr lang="en-US" dirty="0"/>
          </a:p>
          <a:p>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12</a:t>
            </a:fld>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3246235384"/>
              </p:ext>
            </p:extLst>
          </p:nvPr>
        </p:nvGraphicFramePr>
        <p:xfrm>
          <a:off x="238124" y="1852802"/>
          <a:ext cx="5392298" cy="1920240"/>
        </p:xfrm>
        <a:graphic>
          <a:graphicData uri="http://schemas.openxmlformats.org/drawingml/2006/table">
            <a:tbl>
              <a:tblPr firstRow="1" bandRow="1">
                <a:tableStyleId>{5C22544A-7EE6-4342-B048-85BDC9FD1C3A}</a:tableStyleId>
              </a:tblPr>
              <a:tblGrid>
                <a:gridCol w="812439"/>
                <a:gridCol w="1481807"/>
                <a:gridCol w="1549026"/>
                <a:gridCol w="1549026"/>
              </a:tblGrid>
              <a:tr h="254496">
                <a:tc>
                  <a:txBody>
                    <a:bodyPr/>
                    <a:lstStyle/>
                    <a:p>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Distance </a:t>
                      </a:r>
                      <a:r>
                        <a:rPr lang="en-US" sz="1200" i="0" baseline="0" dirty="0" smtClean="0">
                          <a:solidFill>
                            <a:schemeClr val="tx1"/>
                          </a:solidFill>
                        </a:rPr>
                        <a:t>lactam </a:t>
                      </a:r>
                      <a:r>
                        <a:rPr lang="en-US" sz="1200" i="0" dirty="0" smtClean="0">
                          <a:solidFill>
                            <a:schemeClr val="tx1"/>
                          </a:solidFill>
                        </a:rPr>
                        <a:t>carbonyl </a:t>
                      </a:r>
                      <a:r>
                        <a:rPr lang="en-US" sz="1200" i="0" baseline="0" dirty="0" smtClean="0">
                          <a:solidFill>
                            <a:schemeClr val="tx1"/>
                          </a:solidFill>
                        </a:rPr>
                        <a:t>– Oxyanion hole </a:t>
                      </a:r>
                      <a:r>
                        <a:rPr lang="en-US" sz="1200" i="0" dirty="0" smtClean="0">
                          <a:solidFill>
                            <a:schemeClr val="tx1"/>
                          </a:solidFill>
                        </a:rPr>
                        <a:t>(</a:t>
                      </a:r>
                      <a:r>
                        <a:rPr lang="en-US" sz="1200" i="0" dirty="0" smtClean="0">
                          <a:solidFill>
                            <a:schemeClr val="tx1"/>
                          </a:solidFill>
                          <a:latin typeface="Calibri" panose="020F0502020204030204" pitchFamily="34" charset="0"/>
                        </a:rPr>
                        <a:t>Å</a:t>
                      </a:r>
                      <a:r>
                        <a:rPr lang="en-US" sz="1200" i="0" dirty="0" smtClean="0">
                          <a:solidFill>
                            <a:schemeClr val="tx1"/>
                          </a:solidFill>
                        </a:rPr>
                        <a:t>)</a:t>
                      </a:r>
                      <a:r>
                        <a:rPr lang="en-US" sz="1200" i="0" baseline="0" dirty="0" smtClean="0">
                          <a:solidFill>
                            <a:schemeClr val="tx1"/>
                          </a:solidFill>
                        </a:rPr>
                        <a:t> </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snapshot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  O(Lac) – NH (</a:t>
                      </a:r>
                      <a:r>
                        <a:rPr lang="en-US" sz="1200" i="0" baseline="30000" dirty="0" smtClean="0">
                          <a:solidFill>
                            <a:schemeClr val="tx1"/>
                          </a:solidFill>
                        </a:rPr>
                        <a:t>106</a:t>
                      </a:r>
                      <a:r>
                        <a:rPr lang="en-US" sz="1200" i="0" dirty="0" smtClean="0">
                          <a:solidFill>
                            <a:schemeClr val="tx1"/>
                          </a:solidFill>
                        </a:rPr>
                        <a:t>Gln)</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  O(Lac) – NH (</a:t>
                      </a:r>
                      <a:r>
                        <a:rPr lang="en-US" sz="1200" i="0" baseline="30000" dirty="0" smtClean="0">
                          <a:solidFill>
                            <a:schemeClr val="tx1"/>
                          </a:solidFill>
                        </a:rPr>
                        <a:t>40</a:t>
                      </a:r>
                      <a:r>
                        <a:rPr lang="en-US" sz="1200" i="0" dirty="0" smtClean="0">
                          <a:solidFill>
                            <a:schemeClr val="tx1"/>
                          </a:solidFill>
                        </a:rPr>
                        <a:t>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O(Lac) – OH (</a:t>
                      </a:r>
                      <a:r>
                        <a:rPr lang="en-US" sz="1200" i="0" baseline="30000" dirty="0" smtClean="0">
                          <a:solidFill>
                            <a:schemeClr val="tx1"/>
                          </a:solidFill>
                        </a:rPr>
                        <a:t>40</a:t>
                      </a:r>
                      <a:r>
                        <a:rPr lang="en-US" sz="1200" i="0" dirty="0" smtClean="0">
                          <a:solidFill>
                            <a:schemeClr val="tx1"/>
                          </a:solidFill>
                        </a:rPr>
                        <a:t>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1.97</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1.82</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2.23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1.96</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1.79</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1.94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1.81</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2.07</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1.88</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558736636"/>
              </p:ext>
            </p:extLst>
          </p:nvPr>
        </p:nvGraphicFramePr>
        <p:xfrm>
          <a:off x="162558" y="4005472"/>
          <a:ext cx="8706021" cy="1930872"/>
        </p:xfrm>
        <a:graphic>
          <a:graphicData uri="http://schemas.openxmlformats.org/drawingml/2006/table">
            <a:tbl>
              <a:tblPr firstRow="1" bandRow="1">
                <a:tableStyleId>{5C22544A-7EE6-4342-B048-85BDC9FD1C3A}</a:tableStyleId>
              </a:tblPr>
              <a:tblGrid>
                <a:gridCol w="772162"/>
                <a:gridCol w="1521247"/>
                <a:gridCol w="1603153"/>
                <a:gridCol w="1603153"/>
                <a:gridCol w="1603153"/>
                <a:gridCol w="1603153"/>
              </a:tblGrid>
              <a:tr h="254496">
                <a:tc>
                  <a:txBody>
                    <a:bodyPr/>
                    <a:lstStyle/>
                    <a:p>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Distance (</a:t>
                      </a:r>
                      <a:r>
                        <a:rPr lang="en-US" sz="1200" i="0" dirty="0" smtClean="0">
                          <a:solidFill>
                            <a:schemeClr val="tx1"/>
                          </a:solidFill>
                          <a:latin typeface="Calibri" panose="020F0502020204030204" pitchFamily="34" charset="0"/>
                        </a:rPr>
                        <a:t>Å</a:t>
                      </a:r>
                      <a:r>
                        <a:rPr lang="en-US" sz="1200" i="0" dirty="0" smtClean="0">
                          <a:solidFill>
                            <a:schemeClr val="tx1"/>
                          </a:solidFill>
                        </a:rPr>
                        <a:t>)</a:t>
                      </a:r>
                      <a:r>
                        <a:rPr lang="en-US" sz="1200" i="0" baseline="0" dirty="0" smtClean="0">
                          <a:solidFill>
                            <a:schemeClr val="tx1"/>
                          </a:solidFill>
                        </a:rPr>
                        <a:t> </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54496">
                <a:tc>
                  <a:txBody>
                    <a:bodyPr/>
                    <a:lstStyle/>
                    <a:p>
                      <a:pPr algn="ctr"/>
                      <a:r>
                        <a:rPr lang="en-US" sz="1200" i="0" dirty="0" smtClean="0">
                          <a:solidFill>
                            <a:schemeClr val="tx1"/>
                          </a:solidFill>
                        </a:rPr>
                        <a:t>snapshot</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  C(Lac)</a:t>
                      </a:r>
                      <a:r>
                        <a:rPr lang="en-US" sz="1200" i="0" baseline="0" dirty="0" smtClean="0">
                          <a:solidFill>
                            <a:schemeClr val="tx1"/>
                          </a:solidFill>
                        </a:rPr>
                        <a:t> </a:t>
                      </a:r>
                      <a:r>
                        <a:rPr lang="en-US" sz="1200" i="0" dirty="0" smtClean="0">
                          <a:solidFill>
                            <a:schemeClr val="tx1"/>
                          </a:solidFill>
                        </a:rPr>
                        <a:t>– NH (</a:t>
                      </a:r>
                      <a:r>
                        <a:rPr lang="en-US" sz="1200" i="0" baseline="30000" dirty="0" smtClean="0">
                          <a:solidFill>
                            <a:schemeClr val="tx1"/>
                          </a:solidFill>
                        </a:rPr>
                        <a:t>105</a:t>
                      </a:r>
                      <a:r>
                        <a:rPr lang="en-US" sz="1200" i="0" dirty="0" smtClean="0">
                          <a:solidFill>
                            <a:schemeClr val="tx1"/>
                          </a:solidFill>
                        </a:rPr>
                        <a:t>Ser)</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 O (</a:t>
                      </a:r>
                      <a:r>
                        <a:rPr lang="en-US" sz="1200" i="0" baseline="30000" dirty="0" smtClean="0">
                          <a:solidFill>
                            <a:schemeClr val="tx1"/>
                          </a:solidFill>
                        </a:rPr>
                        <a:t>105</a:t>
                      </a:r>
                      <a:r>
                        <a:rPr lang="en-US" sz="1200" i="0" dirty="0" smtClean="0">
                          <a:solidFill>
                            <a:schemeClr val="tx1"/>
                          </a:solidFill>
                        </a:rPr>
                        <a:t>Ser)</a:t>
                      </a:r>
                      <a:r>
                        <a:rPr lang="en-US" sz="1200" i="0" baseline="0" dirty="0" smtClean="0">
                          <a:solidFill>
                            <a:schemeClr val="tx1"/>
                          </a:solidFill>
                        </a:rPr>
                        <a:t> </a:t>
                      </a:r>
                      <a:r>
                        <a:rPr lang="en-US" sz="1200" i="0" dirty="0" smtClean="0">
                          <a:solidFill>
                            <a:schemeClr val="tx1"/>
                          </a:solidFill>
                        </a:rPr>
                        <a:t>– H (</a:t>
                      </a:r>
                      <a:r>
                        <a:rPr lang="en-US" sz="1200" i="0" baseline="30000" dirty="0" smtClean="0">
                          <a:solidFill>
                            <a:schemeClr val="tx1"/>
                          </a:solidFill>
                        </a:rPr>
                        <a:t>105</a:t>
                      </a:r>
                      <a:r>
                        <a:rPr lang="en-US" sz="1200" i="0" dirty="0" smtClean="0">
                          <a:solidFill>
                            <a:schemeClr val="tx1"/>
                          </a:solidFill>
                        </a:rPr>
                        <a:t>Ser)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N(</a:t>
                      </a:r>
                      <a:r>
                        <a:rPr lang="en-US" sz="1200" i="0" baseline="30000" dirty="0" smtClean="0">
                          <a:solidFill>
                            <a:schemeClr val="tx1"/>
                          </a:solidFill>
                        </a:rPr>
                        <a:t>224</a:t>
                      </a:r>
                      <a:r>
                        <a:rPr lang="en-US" sz="1200" i="0" dirty="0" smtClean="0">
                          <a:solidFill>
                            <a:schemeClr val="tx1"/>
                          </a:solidFill>
                        </a:rPr>
                        <a:t>His)</a:t>
                      </a:r>
                      <a:r>
                        <a:rPr lang="en-US" sz="1200" i="0" baseline="0" dirty="0" smtClean="0">
                          <a:solidFill>
                            <a:schemeClr val="tx1"/>
                          </a:solidFill>
                        </a:rPr>
                        <a:t> </a:t>
                      </a:r>
                      <a:r>
                        <a:rPr lang="en-US" sz="1200" i="0" dirty="0" smtClean="0">
                          <a:solidFill>
                            <a:schemeClr val="tx1"/>
                          </a:solidFill>
                        </a:rPr>
                        <a:t>– H (</a:t>
                      </a:r>
                      <a:r>
                        <a:rPr lang="en-US" sz="1200" i="0" baseline="30000" dirty="0" smtClean="0">
                          <a:solidFill>
                            <a:schemeClr val="tx1"/>
                          </a:solidFill>
                        </a:rPr>
                        <a:t>105</a:t>
                      </a:r>
                      <a:r>
                        <a:rPr lang="en-US" sz="1200" i="0" dirty="0" smtClean="0">
                          <a:solidFill>
                            <a:schemeClr val="tx1"/>
                          </a:solidFill>
                        </a:rPr>
                        <a:t>Ser)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N(</a:t>
                      </a:r>
                      <a:r>
                        <a:rPr lang="en-US" sz="1200" i="0" baseline="30000" dirty="0" smtClean="0">
                          <a:solidFill>
                            <a:schemeClr val="tx1"/>
                          </a:solidFill>
                        </a:rPr>
                        <a:t>224</a:t>
                      </a:r>
                      <a:r>
                        <a:rPr lang="en-US" sz="1200" i="0" dirty="0" smtClean="0">
                          <a:solidFill>
                            <a:schemeClr val="tx1"/>
                          </a:solidFill>
                        </a:rPr>
                        <a:t>His)</a:t>
                      </a:r>
                      <a:r>
                        <a:rPr lang="en-US" sz="1200" i="0" baseline="0" dirty="0" smtClean="0">
                          <a:solidFill>
                            <a:schemeClr val="tx1"/>
                          </a:solidFill>
                        </a:rPr>
                        <a:t> </a:t>
                      </a:r>
                      <a:r>
                        <a:rPr lang="en-US" sz="1200" i="0" dirty="0" smtClean="0">
                          <a:solidFill>
                            <a:schemeClr val="tx1"/>
                          </a:solidFill>
                        </a:rPr>
                        <a:t>– H(</a:t>
                      </a:r>
                      <a:r>
                        <a:rPr lang="en-US" sz="1200" i="0" baseline="30000" dirty="0" smtClean="0">
                          <a:solidFill>
                            <a:schemeClr val="tx1"/>
                          </a:solidFill>
                        </a:rPr>
                        <a:t>224</a:t>
                      </a:r>
                      <a:r>
                        <a:rPr lang="en-US" sz="1200" i="0" dirty="0" smtClean="0">
                          <a:solidFill>
                            <a:schemeClr val="tx1"/>
                          </a:solidFill>
                        </a:rPr>
                        <a:t>His)</a:t>
                      </a:r>
                      <a:r>
                        <a:rPr lang="en-US" sz="1200" i="0" baseline="0" dirty="0" smtClean="0">
                          <a:solidFill>
                            <a:schemeClr val="tx1"/>
                          </a:solidFill>
                        </a:rPr>
                        <a:t> </a:t>
                      </a:r>
                      <a:endParaRPr lang="en-US" sz="1200" i="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 H(</a:t>
                      </a:r>
                      <a:r>
                        <a:rPr lang="en-US" sz="1200" i="0" baseline="30000" dirty="0" smtClean="0">
                          <a:solidFill>
                            <a:schemeClr val="tx1"/>
                          </a:solidFill>
                        </a:rPr>
                        <a:t>224</a:t>
                      </a:r>
                      <a:r>
                        <a:rPr lang="en-US" sz="1200" i="0" dirty="0" smtClean="0">
                          <a:solidFill>
                            <a:schemeClr val="tx1"/>
                          </a:solidFill>
                        </a:rPr>
                        <a:t>His)</a:t>
                      </a:r>
                      <a:r>
                        <a:rPr lang="en-US" sz="1200" i="0" baseline="0" dirty="0" smtClean="0">
                          <a:solidFill>
                            <a:schemeClr val="tx1"/>
                          </a:solidFill>
                        </a:rPr>
                        <a:t> </a:t>
                      </a:r>
                      <a:r>
                        <a:rPr lang="en-US" sz="1200" i="0" dirty="0" smtClean="0">
                          <a:solidFill>
                            <a:schemeClr val="tx1"/>
                          </a:solidFill>
                        </a:rPr>
                        <a:t>– O(</a:t>
                      </a:r>
                      <a:r>
                        <a:rPr lang="en-US" sz="1200" i="0" baseline="30000" dirty="0" smtClean="0">
                          <a:solidFill>
                            <a:schemeClr val="tx1"/>
                          </a:solidFill>
                        </a:rPr>
                        <a:t>188</a:t>
                      </a:r>
                      <a:r>
                        <a:rPr lang="en-US" sz="1200" i="0" dirty="0" smtClean="0">
                          <a:solidFill>
                            <a:schemeClr val="tx1"/>
                          </a:solidFill>
                        </a:rPr>
                        <a:t>Asp)</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2.05</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1.08</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1.50</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1.07</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49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1.97</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1.57</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1.07</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1.57</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1.05</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2.08</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1.55</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1.08</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1.06</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2.04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1.58</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1.07</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1.48</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1.07</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2.06</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1.63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1.07</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1.58</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1.04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56" name="Groupe 55"/>
          <p:cNvGrpSpPr/>
          <p:nvPr/>
        </p:nvGrpSpPr>
        <p:grpSpPr>
          <a:xfrm>
            <a:off x="5808845" y="1896175"/>
            <a:ext cx="3232997" cy="1737360"/>
            <a:chOff x="5816328" y="1890052"/>
            <a:chExt cx="3232997" cy="1737360"/>
          </a:xfrm>
        </p:grpSpPr>
        <p:pic>
          <p:nvPicPr>
            <p:cNvPr id="57" name="Imag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328" y="1890052"/>
              <a:ext cx="3218031" cy="1737360"/>
            </a:xfrm>
            <a:prstGeom prst="rect">
              <a:avLst/>
            </a:prstGeom>
            <a:ln w="28575" cap="sq">
              <a:solidFill>
                <a:srgbClr val="000000"/>
              </a:solidFill>
              <a:miter lim="800000"/>
            </a:ln>
            <a:effectLst>
              <a:outerShdw blurRad="57150" dist="50800" dir="2700000" algn="tl" rotWithShape="0">
                <a:srgbClr val="000000">
                  <a:alpha val="40000"/>
                </a:srgbClr>
              </a:outerShdw>
            </a:effectLst>
          </p:spPr>
        </p:pic>
        <p:sp>
          <p:nvSpPr>
            <p:cNvPr id="58" name="ZoneTexte 57"/>
            <p:cNvSpPr txBox="1"/>
            <p:nvPr/>
          </p:nvSpPr>
          <p:spPr>
            <a:xfrm>
              <a:off x="5955425" y="3254600"/>
              <a:ext cx="575799" cy="276999"/>
            </a:xfrm>
            <a:prstGeom prst="rect">
              <a:avLst/>
            </a:prstGeom>
            <a:noFill/>
          </p:spPr>
          <p:txBody>
            <a:bodyPr wrap="none" rtlCol="0">
              <a:spAutoFit/>
            </a:bodyPr>
            <a:lstStyle/>
            <a:p>
              <a:r>
                <a:rPr lang="en-US" sz="1200" b="1" baseline="30000" dirty="0" smtClean="0"/>
                <a:t>187</a:t>
              </a:r>
              <a:r>
                <a:rPr lang="en-US" sz="1200" b="1" dirty="0" smtClean="0"/>
                <a:t>Asp</a:t>
              </a:r>
              <a:endParaRPr lang="en-US" sz="1200" b="1" dirty="0"/>
            </a:p>
          </p:txBody>
        </p:sp>
        <p:sp>
          <p:nvSpPr>
            <p:cNvPr id="59" name="ZoneTexte 58"/>
            <p:cNvSpPr txBox="1"/>
            <p:nvPr/>
          </p:nvSpPr>
          <p:spPr>
            <a:xfrm>
              <a:off x="6331977" y="2635298"/>
              <a:ext cx="535724" cy="276999"/>
            </a:xfrm>
            <a:prstGeom prst="rect">
              <a:avLst/>
            </a:prstGeom>
            <a:noFill/>
          </p:spPr>
          <p:txBody>
            <a:bodyPr wrap="none" rtlCol="0">
              <a:spAutoFit/>
            </a:bodyPr>
            <a:lstStyle/>
            <a:p>
              <a:r>
                <a:rPr lang="en-US" sz="1200" b="1" baseline="30000" dirty="0" smtClean="0"/>
                <a:t>224</a:t>
              </a:r>
              <a:r>
                <a:rPr lang="en-US" sz="1200" b="1" dirty="0" smtClean="0"/>
                <a:t>His</a:t>
              </a:r>
              <a:endParaRPr lang="en-US" sz="1200" b="1" dirty="0"/>
            </a:p>
          </p:txBody>
        </p:sp>
        <p:sp>
          <p:nvSpPr>
            <p:cNvPr id="60" name="ZoneTexte 59"/>
            <p:cNvSpPr txBox="1"/>
            <p:nvPr/>
          </p:nvSpPr>
          <p:spPr>
            <a:xfrm>
              <a:off x="7056000" y="2157245"/>
              <a:ext cx="542136" cy="276999"/>
            </a:xfrm>
            <a:prstGeom prst="rect">
              <a:avLst/>
            </a:prstGeom>
            <a:noFill/>
          </p:spPr>
          <p:txBody>
            <a:bodyPr wrap="none" rtlCol="0">
              <a:spAutoFit/>
            </a:bodyPr>
            <a:lstStyle/>
            <a:p>
              <a:r>
                <a:rPr lang="en-US" sz="1200" b="1" baseline="30000" dirty="0" smtClean="0"/>
                <a:t>105</a:t>
              </a:r>
              <a:r>
                <a:rPr lang="en-US" sz="1200" b="1" dirty="0" smtClean="0"/>
                <a:t>Ser</a:t>
              </a:r>
              <a:endParaRPr lang="en-US" sz="1200" b="1" dirty="0"/>
            </a:p>
          </p:txBody>
        </p:sp>
        <p:sp>
          <p:nvSpPr>
            <p:cNvPr id="61" name="ZoneTexte 60"/>
            <p:cNvSpPr txBox="1"/>
            <p:nvPr/>
          </p:nvSpPr>
          <p:spPr>
            <a:xfrm>
              <a:off x="8547264" y="2695640"/>
              <a:ext cx="502061" cy="276999"/>
            </a:xfrm>
            <a:prstGeom prst="rect">
              <a:avLst/>
            </a:prstGeom>
            <a:noFill/>
          </p:spPr>
          <p:txBody>
            <a:bodyPr wrap="none" rtlCol="0">
              <a:spAutoFit/>
            </a:bodyPr>
            <a:lstStyle/>
            <a:p>
              <a:r>
                <a:rPr lang="en-US" sz="1200" b="1" baseline="30000" dirty="0" smtClean="0"/>
                <a:t>40</a:t>
              </a:r>
              <a:r>
                <a:rPr lang="en-US" sz="1200" b="1" dirty="0" smtClean="0"/>
                <a:t>Thr</a:t>
              </a:r>
              <a:endParaRPr lang="en-US" sz="1200" b="1" dirty="0"/>
            </a:p>
          </p:txBody>
        </p:sp>
        <p:sp>
          <p:nvSpPr>
            <p:cNvPr id="62" name="ZoneTexte 61"/>
            <p:cNvSpPr txBox="1"/>
            <p:nvPr/>
          </p:nvSpPr>
          <p:spPr>
            <a:xfrm>
              <a:off x="7285338" y="3248912"/>
              <a:ext cx="492443" cy="276999"/>
            </a:xfrm>
            <a:prstGeom prst="rect">
              <a:avLst/>
            </a:prstGeom>
            <a:noFill/>
          </p:spPr>
          <p:txBody>
            <a:bodyPr wrap="none" rtlCol="0">
              <a:spAutoFit/>
            </a:bodyPr>
            <a:lstStyle/>
            <a:p>
              <a:r>
                <a:rPr lang="el-GR" sz="1200" b="1" dirty="0" smtClean="0">
                  <a:latin typeface="Calibri" panose="020F0502020204030204" pitchFamily="34" charset="0"/>
                </a:rPr>
                <a:t>β</a:t>
              </a:r>
              <a:r>
                <a:rPr lang="en-US" sz="1200" b="1" dirty="0" smtClean="0"/>
                <a:t>-lac</a:t>
              </a:r>
              <a:endParaRPr lang="en-US" sz="1200" b="1" dirty="0"/>
            </a:p>
          </p:txBody>
        </p:sp>
        <p:sp>
          <p:nvSpPr>
            <p:cNvPr id="63" name="ZoneTexte 62"/>
            <p:cNvSpPr txBox="1"/>
            <p:nvPr/>
          </p:nvSpPr>
          <p:spPr>
            <a:xfrm>
              <a:off x="7102300" y="2880294"/>
              <a:ext cx="445378" cy="276999"/>
            </a:xfrm>
            <a:prstGeom prst="rect">
              <a:avLst/>
            </a:prstGeom>
            <a:noFill/>
          </p:spPr>
          <p:txBody>
            <a:bodyPr wrap="none" rtlCol="0">
              <a:spAutoFit/>
            </a:bodyPr>
            <a:lstStyle/>
            <a:p>
              <a:r>
                <a:rPr lang="en-US" sz="1200" b="1" dirty="0" err="1" smtClean="0">
                  <a:latin typeface="Calibri" panose="020F0502020204030204" pitchFamily="34" charset="0"/>
                </a:rPr>
                <a:t>Wat</a:t>
              </a:r>
              <a:endParaRPr lang="en-US" sz="1200" b="1" dirty="0"/>
            </a:p>
          </p:txBody>
        </p:sp>
        <p:sp>
          <p:nvSpPr>
            <p:cNvPr id="64" name="Ellipse 63"/>
            <p:cNvSpPr/>
            <p:nvPr/>
          </p:nvSpPr>
          <p:spPr>
            <a:xfrm rot="1430197">
              <a:off x="7693662" y="2413598"/>
              <a:ext cx="834869" cy="5186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ZoneTexte 64"/>
            <p:cNvSpPr txBox="1"/>
            <p:nvPr/>
          </p:nvSpPr>
          <p:spPr>
            <a:xfrm>
              <a:off x="8127775" y="3124617"/>
              <a:ext cx="806328" cy="461665"/>
            </a:xfrm>
            <a:prstGeom prst="rect">
              <a:avLst/>
            </a:prstGeom>
            <a:noFill/>
          </p:spPr>
          <p:txBody>
            <a:bodyPr wrap="square" rtlCol="0">
              <a:spAutoFit/>
            </a:bodyPr>
            <a:lstStyle/>
            <a:p>
              <a:pPr algn="ctr"/>
              <a:r>
                <a:rPr lang="en-US" sz="1200" b="1" dirty="0" smtClean="0"/>
                <a:t>Oxyanion hole</a:t>
              </a:r>
              <a:endParaRPr lang="en-US" sz="1200" b="1" dirty="0"/>
            </a:p>
          </p:txBody>
        </p:sp>
        <p:sp>
          <p:nvSpPr>
            <p:cNvPr id="66" name="ZoneTexte 65"/>
            <p:cNvSpPr txBox="1"/>
            <p:nvPr/>
          </p:nvSpPr>
          <p:spPr>
            <a:xfrm>
              <a:off x="7851197" y="2055826"/>
              <a:ext cx="558166" cy="276999"/>
            </a:xfrm>
            <a:prstGeom prst="rect">
              <a:avLst/>
            </a:prstGeom>
            <a:noFill/>
          </p:spPr>
          <p:txBody>
            <a:bodyPr wrap="none" rtlCol="0">
              <a:spAutoFit/>
            </a:bodyPr>
            <a:lstStyle/>
            <a:p>
              <a:r>
                <a:rPr lang="en-US" sz="1200" b="1" baseline="30000" dirty="0" smtClean="0"/>
                <a:t>106</a:t>
              </a:r>
              <a:r>
                <a:rPr lang="en-US" sz="1200" b="1" dirty="0" smtClean="0"/>
                <a:t>Gln</a:t>
              </a:r>
              <a:endParaRPr lang="en-US" sz="1200" b="1" dirty="0"/>
            </a:p>
          </p:txBody>
        </p:sp>
      </p:grpSp>
      <p:sp>
        <p:nvSpPr>
          <p:cNvPr id="19" name="Rectangle 18"/>
          <p:cNvSpPr/>
          <p:nvPr/>
        </p:nvSpPr>
        <p:spPr>
          <a:xfrm>
            <a:off x="238125" y="131527"/>
            <a:ext cx="268060" cy="7245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66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Reproducibility of the results </a:t>
            </a:r>
            <a:r>
              <a:rPr lang="en-US" dirty="0" smtClean="0"/>
              <a:t>(5)</a:t>
            </a:r>
            <a:endParaRPr lang="en-US" dirty="0"/>
          </a:p>
        </p:txBody>
      </p:sp>
      <p:sp>
        <p:nvSpPr>
          <p:cNvPr id="3" name="Espace réservé du contenu 2"/>
          <p:cNvSpPr>
            <a:spLocks noGrp="1"/>
          </p:cNvSpPr>
          <p:nvPr>
            <p:ph idx="1"/>
          </p:nvPr>
        </p:nvSpPr>
        <p:spPr>
          <a:xfrm>
            <a:off x="506186" y="928447"/>
            <a:ext cx="8196943" cy="5531339"/>
          </a:xfrm>
        </p:spPr>
        <p:txBody>
          <a:bodyPr>
            <a:normAutofit/>
          </a:bodyPr>
          <a:lstStyle/>
          <a:p>
            <a:r>
              <a:rPr lang="en-US" dirty="0" smtClean="0"/>
              <a:t>Also, the structures of tetrahedral intermediate are similar among the five simulations.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structure of the reactant is possibly attributed to </a:t>
            </a:r>
            <a:r>
              <a:rPr lang="en-US" altLang="ja-JP" dirty="0" smtClean="0"/>
              <a:t>difference in energy value</a:t>
            </a:r>
            <a:r>
              <a:rPr lang="en-US" dirty="0" smtClean="0"/>
              <a:t>.</a:t>
            </a:r>
          </a:p>
        </p:txBody>
      </p:sp>
      <p:sp>
        <p:nvSpPr>
          <p:cNvPr id="4" name="Espace réservé du pied de page 3"/>
          <p:cNvSpPr>
            <a:spLocks noGrp="1"/>
          </p:cNvSpPr>
          <p:nvPr>
            <p:ph type="ftr" sz="quarter" idx="11"/>
          </p:nvPr>
        </p:nvSpPr>
        <p:spPr/>
        <p:txBody>
          <a:bodyPr/>
          <a:lstStyle/>
          <a:p>
            <a:r>
              <a:rPr lang="en-US" dirty="0" smtClean="0"/>
              <a:t>4th CREST meeting - 02/10/2015</a:t>
            </a:r>
            <a:endParaRPr lang="en-US" dirty="0"/>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13</a:t>
            </a:fld>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220317566"/>
              </p:ext>
            </p:extLst>
          </p:nvPr>
        </p:nvGraphicFramePr>
        <p:xfrm>
          <a:off x="344142" y="1592983"/>
          <a:ext cx="5205708" cy="2103120"/>
        </p:xfrm>
        <a:graphic>
          <a:graphicData uri="http://schemas.openxmlformats.org/drawingml/2006/table">
            <a:tbl>
              <a:tblPr firstRow="1" bandRow="1">
                <a:tableStyleId>{5C22544A-7EE6-4342-B048-85BDC9FD1C3A}</a:tableStyleId>
              </a:tblPr>
              <a:tblGrid>
                <a:gridCol w="824258"/>
                <a:gridCol w="1390600"/>
                <a:gridCol w="1495425"/>
                <a:gridCol w="1495425"/>
              </a:tblGrid>
              <a:tr h="254496">
                <a:tc>
                  <a:txBody>
                    <a:bodyPr/>
                    <a:lstStyle/>
                    <a:p>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Distance </a:t>
                      </a:r>
                      <a:r>
                        <a:rPr lang="en-US" sz="1200" i="0" baseline="0" dirty="0" smtClean="0">
                          <a:solidFill>
                            <a:schemeClr val="tx1"/>
                          </a:solidFill>
                        </a:rPr>
                        <a:t>lactam </a:t>
                      </a:r>
                      <a:r>
                        <a:rPr lang="en-US" sz="1200" i="0" dirty="0" smtClean="0">
                          <a:solidFill>
                            <a:schemeClr val="tx1"/>
                          </a:solidFill>
                        </a:rPr>
                        <a:t>carbonyl </a:t>
                      </a:r>
                      <a:r>
                        <a:rPr lang="en-US" sz="1200" i="0" baseline="0" dirty="0" smtClean="0">
                          <a:solidFill>
                            <a:schemeClr val="tx1"/>
                          </a:solidFill>
                        </a:rPr>
                        <a:t>– Oxyanion hole </a:t>
                      </a:r>
                      <a:r>
                        <a:rPr lang="en-US" sz="1200" i="0" dirty="0" smtClean="0">
                          <a:solidFill>
                            <a:schemeClr val="tx1"/>
                          </a:solidFill>
                        </a:rPr>
                        <a:t>(</a:t>
                      </a:r>
                      <a:r>
                        <a:rPr lang="en-US" sz="1200" i="0" dirty="0" smtClean="0">
                          <a:solidFill>
                            <a:schemeClr val="tx1"/>
                          </a:solidFill>
                          <a:latin typeface="Calibri" panose="020F0502020204030204" pitchFamily="34" charset="0"/>
                        </a:rPr>
                        <a:t>Å</a:t>
                      </a:r>
                      <a:r>
                        <a:rPr lang="en-US" sz="1200" i="0" dirty="0" smtClean="0">
                          <a:solidFill>
                            <a:schemeClr val="tx1"/>
                          </a:solidFill>
                        </a:rPr>
                        <a:t>)</a:t>
                      </a:r>
                      <a:r>
                        <a:rPr lang="en-US" sz="1200" i="0" baseline="0" dirty="0" smtClean="0">
                          <a:solidFill>
                            <a:schemeClr val="tx1"/>
                          </a:solidFill>
                        </a:rPr>
                        <a:t> </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algn="ctr"/>
                      <a:r>
                        <a:rPr lang="en-US" sz="1200" i="0" dirty="0" smtClean="0">
                          <a:solidFill>
                            <a:schemeClr val="tx1"/>
                          </a:solidFill>
                        </a:rPr>
                        <a:t>snapshot</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  O(Lac) – NH (</a:t>
                      </a:r>
                      <a:r>
                        <a:rPr lang="en-US" sz="1200" i="0" baseline="30000" dirty="0" smtClean="0">
                          <a:solidFill>
                            <a:schemeClr val="tx1"/>
                          </a:solidFill>
                        </a:rPr>
                        <a:t>106</a:t>
                      </a:r>
                      <a:r>
                        <a:rPr lang="en-US" sz="1200" i="0" dirty="0" smtClean="0">
                          <a:solidFill>
                            <a:schemeClr val="tx1"/>
                          </a:solidFill>
                        </a:rPr>
                        <a:t>Gln)</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  O(Lac) – NH (</a:t>
                      </a:r>
                      <a:r>
                        <a:rPr lang="en-US" sz="1200" i="0" baseline="30000" dirty="0" smtClean="0">
                          <a:solidFill>
                            <a:schemeClr val="tx1"/>
                          </a:solidFill>
                        </a:rPr>
                        <a:t>40</a:t>
                      </a:r>
                      <a:r>
                        <a:rPr lang="en-US" sz="1200" i="0" dirty="0" smtClean="0">
                          <a:solidFill>
                            <a:schemeClr val="tx1"/>
                          </a:solidFill>
                        </a:rPr>
                        <a:t>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O(Lac) – OH (</a:t>
                      </a:r>
                      <a:r>
                        <a:rPr lang="en-US" sz="1200" i="0" baseline="30000" dirty="0" smtClean="0">
                          <a:solidFill>
                            <a:schemeClr val="tx1"/>
                          </a:solidFill>
                        </a:rPr>
                        <a:t>40</a:t>
                      </a:r>
                      <a:r>
                        <a:rPr lang="en-US" sz="1200" i="0" dirty="0" smtClean="0">
                          <a:solidFill>
                            <a:schemeClr val="tx1"/>
                          </a:solidFill>
                        </a:rPr>
                        <a:t>Thr)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1.72</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1.75</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1.75</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1.70</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1.86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1.75</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91517920"/>
              </p:ext>
            </p:extLst>
          </p:nvPr>
        </p:nvGraphicFramePr>
        <p:xfrm>
          <a:off x="142240" y="3761630"/>
          <a:ext cx="5351537" cy="1930872"/>
        </p:xfrm>
        <a:graphic>
          <a:graphicData uri="http://schemas.openxmlformats.org/drawingml/2006/table">
            <a:tbl>
              <a:tblPr firstRow="1" bandRow="1">
                <a:tableStyleId>{5C22544A-7EE6-4342-B048-85BDC9FD1C3A}</a:tableStyleId>
              </a:tblPr>
              <a:tblGrid>
                <a:gridCol w="771375"/>
                <a:gridCol w="1396624"/>
                <a:gridCol w="1634567"/>
                <a:gridCol w="1548971"/>
              </a:tblGrid>
              <a:tr h="254496">
                <a:tc>
                  <a:txBody>
                    <a:bodyPr/>
                    <a:lstStyle/>
                    <a:p>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Distance (</a:t>
                      </a:r>
                      <a:r>
                        <a:rPr lang="en-US" sz="1200" i="0" dirty="0" smtClean="0">
                          <a:solidFill>
                            <a:schemeClr val="tx1"/>
                          </a:solidFill>
                          <a:latin typeface="Calibri" panose="020F0502020204030204" pitchFamily="34" charset="0"/>
                        </a:rPr>
                        <a:t>Å</a:t>
                      </a:r>
                      <a:r>
                        <a:rPr lang="en-US" sz="1200" i="0" dirty="0" smtClean="0">
                          <a:solidFill>
                            <a:schemeClr val="tx1"/>
                          </a:solidFill>
                        </a:rPr>
                        <a:t>)</a:t>
                      </a:r>
                      <a:r>
                        <a:rPr lang="en-US" sz="1200" i="0" baseline="0" dirty="0" smtClean="0">
                          <a:solidFill>
                            <a:schemeClr val="tx1"/>
                          </a:solidFill>
                        </a:rPr>
                        <a:t> </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r>
              <a:tr h="254496">
                <a:tc>
                  <a:txBody>
                    <a:bodyPr/>
                    <a:lstStyle/>
                    <a:p>
                      <a:pPr algn="ctr"/>
                      <a:r>
                        <a:rPr lang="en-US" sz="1200" i="0" dirty="0" smtClean="0">
                          <a:solidFill>
                            <a:schemeClr val="tx1"/>
                          </a:solidFill>
                        </a:rPr>
                        <a:t>snapshot</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 O (</a:t>
                      </a:r>
                      <a:r>
                        <a:rPr lang="en-US" sz="1200" i="0" dirty="0" err="1" smtClean="0">
                          <a:solidFill>
                            <a:schemeClr val="tx1"/>
                          </a:solidFill>
                        </a:rPr>
                        <a:t>Wat</a:t>
                      </a:r>
                      <a:r>
                        <a:rPr lang="en-US" sz="1200" i="0" dirty="0" smtClean="0">
                          <a:solidFill>
                            <a:schemeClr val="tx1"/>
                          </a:solidFill>
                        </a:rPr>
                        <a:t>)</a:t>
                      </a:r>
                      <a:r>
                        <a:rPr lang="en-US" sz="1200" i="0" baseline="0" dirty="0" smtClean="0">
                          <a:solidFill>
                            <a:schemeClr val="tx1"/>
                          </a:solidFill>
                        </a:rPr>
                        <a:t> </a:t>
                      </a:r>
                      <a:r>
                        <a:rPr lang="en-US" sz="1200" i="0" dirty="0" smtClean="0">
                          <a:solidFill>
                            <a:schemeClr val="tx1"/>
                          </a:solidFill>
                        </a:rPr>
                        <a:t>– HN(</a:t>
                      </a:r>
                      <a:r>
                        <a:rPr lang="en-US" sz="1200" i="0" baseline="0" dirty="0" smtClean="0">
                          <a:solidFill>
                            <a:schemeClr val="tx1"/>
                          </a:solidFill>
                        </a:rPr>
                        <a:t>Lac</a:t>
                      </a:r>
                      <a:r>
                        <a:rPr lang="en-US" sz="1200" i="0" dirty="0" smtClean="0">
                          <a:solidFill>
                            <a:schemeClr val="tx1"/>
                          </a:solidFill>
                        </a:rPr>
                        <a:t>)</a:t>
                      </a:r>
                      <a:r>
                        <a:rPr lang="en-US" sz="1200" i="0" baseline="0" dirty="0" smtClean="0">
                          <a:solidFill>
                            <a:schemeClr val="tx1"/>
                          </a:solidFill>
                        </a:rPr>
                        <a:t> </a:t>
                      </a:r>
                      <a:endParaRPr lang="en-US" sz="1200" i="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 O (</a:t>
                      </a:r>
                      <a:r>
                        <a:rPr lang="en-US" sz="1200" i="0" baseline="30000" dirty="0" smtClean="0">
                          <a:solidFill>
                            <a:schemeClr val="tx1"/>
                          </a:solidFill>
                        </a:rPr>
                        <a:t>105</a:t>
                      </a:r>
                      <a:r>
                        <a:rPr lang="en-US" sz="1200" i="0" dirty="0" smtClean="0">
                          <a:solidFill>
                            <a:schemeClr val="tx1"/>
                          </a:solidFill>
                        </a:rPr>
                        <a:t>Ser)</a:t>
                      </a:r>
                      <a:r>
                        <a:rPr lang="en-US" sz="1200" i="0" baseline="0" dirty="0" smtClean="0">
                          <a:solidFill>
                            <a:schemeClr val="tx1"/>
                          </a:solidFill>
                        </a:rPr>
                        <a:t> </a:t>
                      </a:r>
                      <a:r>
                        <a:rPr lang="en-US" sz="1200" i="0" dirty="0" smtClean="0">
                          <a:solidFill>
                            <a:schemeClr val="tx1"/>
                          </a:solidFill>
                        </a:rPr>
                        <a:t>– HN(</a:t>
                      </a:r>
                      <a:r>
                        <a:rPr lang="en-US" sz="1200" i="0" baseline="30000" dirty="0" smtClean="0">
                          <a:solidFill>
                            <a:schemeClr val="tx1"/>
                          </a:solidFill>
                        </a:rPr>
                        <a:t>224</a:t>
                      </a:r>
                      <a:r>
                        <a:rPr lang="en-US" sz="1200" i="0" dirty="0" smtClean="0">
                          <a:solidFill>
                            <a:schemeClr val="tx1"/>
                          </a:solidFill>
                        </a:rPr>
                        <a:t>His)</a:t>
                      </a:r>
                      <a:r>
                        <a:rPr lang="en-US" sz="1200" i="0" baseline="0" dirty="0" smtClean="0">
                          <a:solidFill>
                            <a:schemeClr val="tx1"/>
                          </a:solidFill>
                        </a:rPr>
                        <a:t> </a:t>
                      </a:r>
                      <a:endParaRPr lang="en-US" sz="1200" i="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N(</a:t>
                      </a:r>
                      <a:r>
                        <a:rPr lang="en-US" sz="1200" i="0" baseline="30000" dirty="0" smtClean="0">
                          <a:solidFill>
                            <a:schemeClr val="tx1"/>
                          </a:solidFill>
                        </a:rPr>
                        <a:t>224</a:t>
                      </a:r>
                      <a:r>
                        <a:rPr lang="en-US" sz="1200" i="0" dirty="0" smtClean="0">
                          <a:solidFill>
                            <a:schemeClr val="tx1"/>
                          </a:solidFill>
                        </a:rPr>
                        <a:t>His)</a:t>
                      </a:r>
                      <a:r>
                        <a:rPr lang="en-US" sz="1200" i="0" baseline="0" dirty="0" smtClean="0">
                          <a:solidFill>
                            <a:schemeClr val="tx1"/>
                          </a:solidFill>
                        </a:rPr>
                        <a:t> </a:t>
                      </a:r>
                      <a:r>
                        <a:rPr lang="en-US" sz="1200" i="0" dirty="0" smtClean="0">
                          <a:solidFill>
                            <a:schemeClr val="tx1"/>
                          </a:solidFill>
                        </a:rPr>
                        <a:t>– HO(</a:t>
                      </a:r>
                      <a:r>
                        <a:rPr lang="en-US" sz="1200" i="0" baseline="30000" dirty="0" smtClean="0">
                          <a:solidFill>
                            <a:schemeClr val="tx1"/>
                          </a:solidFill>
                        </a:rPr>
                        <a:t>188</a:t>
                      </a:r>
                      <a:r>
                        <a:rPr lang="en-US" sz="1200" i="0" dirty="0" smtClean="0">
                          <a:solidFill>
                            <a:schemeClr val="tx1"/>
                          </a:solidFill>
                        </a:rPr>
                        <a:t>Asp)</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1.89</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1.79</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1.55</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49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1.90</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1.77</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1.57</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1.96</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1.89</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1.58</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1.86</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1.86</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1.56</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1.84</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1.83</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1.60</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008197738"/>
              </p:ext>
            </p:extLst>
          </p:nvPr>
        </p:nvGraphicFramePr>
        <p:xfrm>
          <a:off x="5732116" y="3700670"/>
          <a:ext cx="3237712" cy="1948762"/>
        </p:xfrm>
        <a:graphic>
          <a:graphicData uri="http://schemas.openxmlformats.org/drawingml/2006/table">
            <a:tbl>
              <a:tblPr firstRow="1" bandRow="1">
                <a:tableStyleId>{5C22544A-7EE6-4342-B048-85BDC9FD1C3A}</a:tableStyleId>
              </a:tblPr>
              <a:tblGrid>
                <a:gridCol w="790604"/>
                <a:gridCol w="1115024"/>
                <a:gridCol w="1332084"/>
              </a:tblGrid>
              <a:tr h="254496">
                <a:tc>
                  <a:txBody>
                    <a:bodyPr/>
                    <a:lstStyle/>
                    <a:p>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Distance (</a:t>
                      </a:r>
                      <a:r>
                        <a:rPr lang="en-US" sz="1200" i="0" dirty="0" smtClean="0">
                          <a:solidFill>
                            <a:schemeClr val="tx1"/>
                          </a:solidFill>
                          <a:latin typeface="Calibri" panose="020F0502020204030204" pitchFamily="34" charset="0"/>
                        </a:rPr>
                        <a:t>Å</a:t>
                      </a:r>
                      <a:r>
                        <a:rPr lang="en-US" sz="1200" i="0" dirty="0" smtClean="0">
                          <a:solidFill>
                            <a:schemeClr val="tx1"/>
                          </a:solidFill>
                        </a:rPr>
                        <a:t>)</a:t>
                      </a:r>
                      <a:r>
                        <a:rPr lang="en-US" sz="1200" i="0" baseline="0" dirty="0" smtClean="0">
                          <a:solidFill>
                            <a:schemeClr val="tx1"/>
                          </a:solidFill>
                        </a:rPr>
                        <a:t> </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r>
              <a:tr h="254496">
                <a:tc>
                  <a:txBody>
                    <a:bodyPr/>
                    <a:lstStyle/>
                    <a:p>
                      <a:pPr algn="ctr"/>
                      <a:r>
                        <a:rPr lang="en-US" sz="1200" i="0" dirty="0" smtClean="0">
                          <a:solidFill>
                            <a:schemeClr val="tx1"/>
                          </a:solidFill>
                        </a:rPr>
                        <a:t>snapshot</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i="0" dirty="0" smtClean="0">
                          <a:solidFill>
                            <a:schemeClr val="tx1"/>
                          </a:solidFill>
                        </a:rPr>
                        <a:t>C(Lac)-O(Lac)</a:t>
                      </a: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C(Lac)-N(Lac)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22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1.32</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1.50</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49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1.32</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1.51</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1.32</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t>1.51</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1.32</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1.50</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4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1.32</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solidFill>
                            <a:schemeClr val="tx1"/>
                          </a:solidFill>
                        </a:rPr>
                        <a:t>1.52</a:t>
                      </a:r>
                      <a:endParaRPr lang="en-US" sz="1200" b="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41" name="Groupe 40"/>
          <p:cNvGrpSpPr/>
          <p:nvPr/>
        </p:nvGrpSpPr>
        <p:grpSpPr>
          <a:xfrm>
            <a:off x="5660418" y="1675566"/>
            <a:ext cx="3309410" cy="1737360"/>
            <a:chOff x="5725900" y="2177905"/>
            <a:chExt cx="3309410" cy="1737360"/>
          </a:xfrm>
        </p:grpSpPr>
        <p:pic>
          <p:nvPicPr>
            <p:cNvPr id="42" name="Imag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900" y="2177905"/>
              <a:ext cx="3213487" cy="173736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43" name="ZoneTexte 42"/>
            <p:cNvSpPr txBox="1"/>
            <p:nvPr/>
          </p:nvSpPr>
          <p:spPr>
            <a:xfrm>
              <a:off x="5925375" y="3533994"/>
              <a:ext cx="575799" cy="276999"/>
            </a:xfrm>
            <a:prstGeom prst="rect">
              <a:avLst/>
            </a:prstGeom>
            <a:noFill/>
          </p:spPr>
          <p:txBody>
            <a:bodyPr wrap="none" rtlCol="0">
              <a:spAutoFit/>
            </a:bodyPr>
            <a:lstStyle/>
            <a:p>
              <a:r>
                <a:rPr lang="en-US" sz="1200" b="1" baseline="30000" dirty="0" smtClean="0"/>
                <a:t>187</a:t>
              </a:r>
              <a:r>
                <a:rPr lang="en-US" sz="1200" b="1" dirty="0" smtClean="0"/>
                <a:t>Asp</a:t>
              </a:r>
              <a:endParaRPr lang="en-US" sz="1200" b="1" dirty="0"/>
            </a:p>
          </p:txBody>
        </p:sp>
        <p:sp>
          <p:nvSpPr>
            <p:cNvPr id="44" name="ZoneTexte 43"/>
            <p:cNvSpPr txBox="1"/>
            <p:nvPr/>
          </p:nvSpPr>
          <p:spPr>
            <a:xfrm>
              <a:off x="6243325" y="2958374"/>
              <a:ext cx="535724" cy="276999"/>
            </a:xfrm>
            <a:prstGeom prst="rect">
              <a:avLst/>
            </a:prstGeom>
            <a:noFill/>
          </p:spPr>
          <p:txBody>
            <a:bodyPr wrap="none" rtlCol="0">
              <a:spAutoFit/>
            </a:bodyPr>
            <a:lstStyle/>
            <a:p>
              <a:r>
                <a:rPr lang="en-US" sz="1200" b="1" baseline="30000" dirty="0" smtClean="0"/>
                <a:t>224</a:t>
              </a:r>
              <a:r>
                <a:rPr lang="en-US" sz="1200" b="1" dirty="0" smtClean="0"/>
                <a:t>His</a:t>
              </a:r>
              <a:endParaRPr lang="en-US" sz="1200" b="1" dirty="0"/>
            </a:p>
          </p:txBody>
        </p:sp>
        <p:sp>
          <p:nvSpPr>
            <p:cNvPr id="45" name="ZoneTexte 44"/>
            <p:cNvSpPr txBox="1"/>
            <p:nvPr/>
          </p:nvSpPr>
          <p:spPr>
            <a:xfrm>
              <a:off x="6951588" y="2562586"/>
              <a:ext cx="542136" cy="276999"/>
            </a:xfrm>
            <a:prstGeom prst="rect">
              <a:avLst/>
            </a:prstGeom>
            <a:noFill/>
          </p:spPr>
          <p:txBody>
            <a:bodyPr wrap="none" rtlCol="0">
              <a:spAutoFit/>
            </a:bodyPr>
            <a:lstStyle/>
            <a:p>
              <a:r>
                <a:rPr lang="en-US" sz="1200" b="1" baseline="30000" dirty="0" smtClean="0"/>
                <a:t>105</a:t>
              </a:r>
              <a:r>
                <a:rPr lang="en-US" sz="1200" b="1" dirty="0" smtClean="0"/>
                <a:t>Ser</a:t>
              </a:r>
              <a:endParaRPr lang="en-US" sz="1200" b="1" dirty="0"/>
            </a:p>
          </p:txBody>
        </p:sp>
        <p:sp>
          <p:nvSpPr>
            <p:cNvPr id="46" name="ZoneTexte 45"/>
            <p:cNvSpPr txBox="1"/>
            <p:nvPr/>
          </p:nvSpPr>
          <p:spPr>
            <a:xfrm>
              <a:off x="8533249" y="2862306"/>
              <a:ext cx="502061" cy="276999"/>
            </a:xfrm>
            <a:prstGeom prst="rect">
              <a:avLst/>
            </a:prstGeom>
            <a:noFill/>
          </p:spPr>
          <p:txBody>
            <a:bodyPr wrap="none" rtlCol="0">
              <a:spAutoFit/>
            </a:bodyPr>
            <a:lstStyle/>
            <a:p>
              <a:r>
                <a:rPr lang="en-US" sz="1200" b="1" baseline="30000" dirty="0" smtClean="0"/>
                <a:t>40</a:t>
              </a:r>
              <a:r>
                <a:rPr lang="en-US" sz="1200" b="1" dirty="0" smtClean="0"/>
                <a:t>Thr</a:t>
              </a:r>
              <a:endParaRPr lang="en-US" sz="1200" b="1" dirty="0"/>
            </a:p>
          </p:txBody>
        </p:sp>
        <p:sp>
          <p:nvSpPr>
            <p:cNvPr id="47" name="ZoneTexte 46"/>
            <p:cNvSpPr txBox="1"/>
            <p:nvPr/>
          </p:nvSpPr>
          <p:spPr>
            <a:xfrm>
              <a:off x="7441003" y="3574286"/>
              <a:ext cx="492443" cy="276999"/>
            </a:xfrm>
            <a:prstGeom prst="rect">
              <a:avLst/>
            </a:prstGeom>
            <a:noFill/>
          </p:spPr>
          <p:txBody>
            <a:bodyPr wrap="none" rtlCol="0">
              <a:spAutoFit/>
            </a:bodyPr>
            <a:lstStyle/>
            <a:p>
              <a:r>
                <a:rPr lang="el-GR" sz="1200" b="1" dirty="0" smtClean="0">
                  <a:latin typeface="Calibri" panose="020F0502020204030204" pitchFamily="34" charset="0"/>
                </a:rPr>
                <a:t>β</a:t>
              </a:r>
              <a:r>
                <a:rPr lang="en-US" sz="1200" b="1" dirty="0" smtClean="0"/>
                <a:t>-lac</a:t>
              </a:r>
              <a:endParaRPr lang="en-US" sz="1200" b="1" dirty="0"/>
            </a:p>
          </p:txBody>
        </p:sp>
        <p:sp>
          <p:nvSpPr>
            <p:cNvPr id="48" name="ZoneTexte 47"/>
            <p:cNvSpPr txBox="1"/>
            <p:nvPr/>
          </p:nvSpPr>
          <p:spPr>
            <a:xfrm>
              <a:off x="6979966" y="3297287"/>
              <a:ext cx="445378" cy="276999"/>
            </a:xfrm>
            <a:prstGeom prst="rect">
              <a:avLst/>
            </a:prstGeom>
            <a:noFill/>
          </p:spPr>
          <p:txBody>
            <a:bodyPr wrap="none" rtlCol="0">
              <a:spAutoFit/>
            </a:bodyPr>
            <a:lstStyle/>
            <a:p>
              <a:r>
                <a:rPr lang="en-US" sz="1200" b="1" dirty="0" err="1" smtClean="0">
                  <a:latin typeface="Calibri" panose="020F0502020204030204" pitchFamily="34" charset="0"/>
                </a:rPr>
                <a:t>Wat</a:t>
              </a:r>
              <a:endParaRPr lang="en-US" sz="1200" b="1" dirty="0"/>
            </a:p>
          </p:txBody>
        </p:sp>
        <p:sp>
          <p:nvSpPr>
            <p:cNvPr id="49" name="Ellipse 48"/>
            <p:cNvSpPr/>
            <p:nvPr/>
          </p:nvSpPr>
          <p:spPr>
            <a:xfrm rot="1430197">
              <a:off x="7646802" y="2690241"/>
              <a:ext cx="834869" cy="5186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ZoneTexte 49"/>
            <p:cNvSpPr txBox="1"/>
            <p:nvPr/>
          </p:nvSpPr>
          <p:spPr>
            <a:xfrm>
              <a:off x="7925680" y="3251120"/>
              <a:ext cx="806328" cy="461665"/>
            </a:xfrm>
            <a:prstGeom prst="rect">
              <a:avLst/>
            </a:prstGeom>
            <a:noFill/>
          </p:spPr>
          <p:txBody>
            <a:bodyPr wrap="square" rtlCol="0">
              <a:spAutoFit/>
            </a:bodyPr>
            <a:lstStyle/>
            <a:p>
              <a:pPr algn="ctr"/>
              <a:r>
                <a:rPr lang="en-US" sz="1200" b="1" dirty="0" smtClean="0"/>
                <a:t>Oxyanion hole</a:t>
              </a:r>
              <a:endParaRPr lang="en-US" sz="1200" b="1" dirty="0"/>
            </a:p>
          </p:txBody>
        </p:sp>
        <p:sp>
          <p:nvSpPr>
            <p:cNvPr id="51" name="ZoneTexte 50"/>
            <p:cNvSpPr txBox="1"/>
            <p:nvPr/>
          </p:nvSpPr>
          <p:spPr>
            <a:xfrm>
              <a:off x="7729982" y="2323648"/>
              <a:ext cx="558166" cy="276999"/>
            </a:xfrm>
            <a:prstGeom prst="rect">
              <a:avLst/>
            </a:prstGeom>
            <a:noFill/>
          </p:spPr>
          <p:txBody>
            <a:bodyPr wrap="none" rtlCol="0">
              <a:spAutoFit/>
            </a:bodyPr>
            <a:lstStyle/>
            <a:p>
              <a:r>
                <a:rPr lang="en-US" sz="1200" b="1" baseline="30000" dirty="0" smtClean="0"/>
                <a:t>106</a:t>
              </a:r>
              <a:r>
                <a:rPr lang="en-US" sz="1200" b="1" dirty="0" smtClean="0"/>
                <a:t>Gln</a:t>
              </a:r>
              <a:endParaRPr lang="en-US" sz="1200" b="1" dirty="0"/>
            </a:p>
          </p:txBody>
        </p:sp>
      </p:grpSp>
      <p:sp>
        <p:nvSpPr>
          <p:cNvPr id="20" name="Rectangle 19"/>
          <p:cNvSpPr/>
          <p:nvPr/>
        </p:nvSpPr>
        <p:spPr>
          <a:xfrm>
            <a:off x="238125" y="131527"/>
            <a:ext cx="268060" cy="7245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360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p:cNvGrpSpPr/>
          <p:nvPr/>
        </p:nvGrpSpPr>
        <p:grpSpPr>
          <a:xfrm>
            <a:off x="49644" y="1178040"/>
            <a:ext cx="9066230" cy="2160447"/>
            <a:chOff x="49644" y="1178040"/>
            <a:chExt cx="9066230" cy="2160447"/>
          </a:xfrm>
        </p:grpSpPr>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731" y="1181563"/>
              <a:ext cx="2795513" cy="1920240"/>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4" y="1318723"/>
              <a:ext cx="2988403" cy="1645920"/>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684" y="1178040"/>
              <a:ext cx="2689190" cy="1920240"/>
            </a:xfrm>
            <a:prstGeom prst="rect">
              <a:avLst/>
            </a:prstGeom>
          </p:spPr>
        </p:pic>
        <p:cxnSp>
          <p:nvCxnSpPr>
            <p:cNvPr id="15" name="Connecteur droit avec flèche 14"/>
            <p:cNvCxnSpPr>
              <a:stCxn id="12" idx="3"/>
              <a:endCxn id="13" idx="1"/>
            </p:cNvCxnSpPr>
            <p:nvPr/>
          </p:nvCxnSpPr>
          <p:spPr>
            <a:xfrm>
              <a:off x="3038047" y="2141683"/>
              <a:ext cx="2986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3" idx="3"/>
              <a:endCxn id="14" idx="1"/>
            </p:cNvCxnSpPr>
            <p:nvPr/>
          </p:nvCxnSpPr>
          <p:spPr>
            <a:xfrm flipV="1">
              <a:off x="6132244" y="2138160"/>
              <a:ext cx="294440" cy="3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56609" y="2999933"/>
              <a:ext cx="3222998" cy="338554"/>
            </a:xfrm>
            <a:prstGeom prst="rect">
              <a:avLst/>
            </a:prstGeom>
            <a:noFill/>
          </p:spPr>
          <p:txBody>
            <a:bodyPr wrap="none" rtlCol="0">
              <a:spAutoFit/>
            </a:bodyPr>
            <a:lstStyle/>
            <a:p>
              <a:r>
                <a:rPr lang="en-US" sz="1600" b="1" dirty="0"/>
                <a:t>f</a:t>
              </a:r>
              <a:r>
                <a:rPr lang="en-US" sz="1600" b="1" dirty="0" smtClean="0"/>
                <a:t>ree enzyme and </a:t>
              </a:r>
              <a:r>
                <a:rPr lang="el-GR" sz="1600" b="1" dirty="0" smtClean="0"/>
                <a:t>β-</a:t>
              </a:r>
              <a:r>
                <a:rPr lang="en-US" sz="1600" b="1" dirty="0" smtClean="0"/>
                <a:t>lactam molecule</a:t>
              </a:r>
              <a:endParaRPr lang="en-US" sz="1600" b="1" dirty="0"/>
            </a:p>
          </p:txBody>
        </p:sp>
        <p:sp>
          <p:nvSpPr>
            <p:cNvPr id="18" name="ZoneTexte 17"/>
            <p:cNvSpPr txBox="1"/>
            <p:nvPr/>
          </p:nvSpPr>
          <p:spPr>
            <a:xfrm>
              <a:off x="6776102" y="2999933"/>
              <a:ext cx="1990353" cy="338554"/>
            </a:xfrm>
            <a:prstGeom prst="rect">
              <a:avLst/>
            </a:prstGeom>
            <a:noFill/>
          </p:spPr>
          <p:txBody>
            <a:bodyPr wrap="none" rtlCol="0">
              <a:spAutoFit/>
            </a:bodyPr>
            <a:lstStyle/>
            <a:p>
              <a:r>
                <a:rPr lang="en-US" sz="1600" b="1" dirty="0"/>
                <a:t>a</a:t>
              </a:r>
              <a:r>
                <a:rPr lang="en-US" sz="1600" b="1" dirty="0" smtClean="0"/>
                <a:t>cyl enzyme complex</a:t>
              </a:r>
              <a:endParaRPr lang="en-US" sz="1600" b="1" dirty="0"/>
            </a:p>
          </p:txBody>
        </p:sp>
        <p:sp>
          <p:nvSpPr>
            <p:cNvPr id="19" name="ZoneTexte 18"/>
            <p:cNvSpPr txBox="1"/>
            <p:nvPr/>
          </p:nvSpPr>
          <p:spPr>
            <a:xfrm>
              <a:off x="3655228" y="2999933"/>
              <a:ext cx="2302105" cy="338554"/>
            </a:xfrm>
            <a:prstGeom prst="rect">
              <a:avLst/>
            </a:prstGeom>
            <a:noFill/>
          </p:spPr>
          <p:txBody>
            <a:bodyPr wrap="none" rtlCol="0">
              <a:spAutoFit/>
            </a:bodyPr>
            <a:lstStyle/>
            <a:p>
              <a:r>
                <a:rPr lang="en-US" sz="1600" b="1" dirty="0" smtClean="0"/>
                <a:t>tetrahedral intermediate</a:t>
              </a:r>
              <a:endParaRPr lang="en-US" sz="1600" b="1" dirty="0"/>
            </a:p>
          </p:txBody>
        </p:sp>
        <p:sp>
          <p:nvSpPr>
            <p:cNvPr id="20" name="円/楕円 6"/>
            <p:cNvSpPr/>
            <p:nvPr/>
          </p:nvSpPr>
          <p:spPr>
            <a:xfrm>
              <a:off x="4299857" y="1774230"/>
              <a:ext cx="402772" cy="424543"/>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 name="Titre 1"/>
          <p:cNvSpPr>
            <a:spLocks noGrp="1"/>
          </p:cNvSpPr>
          <p:nvPr>
            <p:ph type="title"/>
          </p:nvPr>
        </p:nvSpPr>
        <p:spPr/>
        <p:txBody>
          <a:bodyPr/>
          <a:lstStyle/>
          <a:p>
            <a:r>
              <a:rPr lang="en-US" dirty="0" smtClean="0"/>
              <a:t>Formation of an acyl enzyme: energetic profile</a:t>
            </a:r>
            <a:endParaRPr lang="en-US" dirty="0"/>
          </a:p>
        </p:txBody>
      </p:sp>
      <p:sp>
        <p:nvSpPr>
          <p:cNvPr id="3" name="Espace réservé du contenu 2"/>
          <p:cNvSpPr>
            <a:spLocks noGrp="1"/>
          </p:cNvSpPr>
          <p:nvPr>
            <p:ph idx="1"/>
          </p:nvPr>
        </p:nvSpPr>
        <p:spPr/>
        <p:txBody>
          <a:bodyPr/>
          <a:lstStyle/>
          <a:p>
            <a:r>
              <a:rPr lang="en-US" dirty="0"/>
              <a:t>T</a:t>
            </a:r>
            <a:r>
              <a:rPr lang="en-US" dirty="0" smtClean="0"/>
              <a:t>he formation of the acyl enzyme complex is a two-steps reaction.</a:t>
            </a:r>
          </a:p>
          <a:p>
            <a:endParaRPr lang="en-US" dirty="0"/>
          </a:p>
          <a:p>
            <a:endParaRPr lang="en-US" dirty="0" smtClean="0"/>
          </a:p>
          <a:p>
            <a:endParaRPr lang="en-US" dirty="0"/>
          </a:p>
          <a:p>
            <a:endParaRPr lang="en-US" dirty="0" smtClean="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14</a:t>
            </a:fld>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1833628213"/>
              </p:ext>
            </p:extLst>
          </p:nvPr>
        </p:nvGraphicFramePr>
        <p:xfrm>
          <a:off x="506185" y="3439729"/>
          <a:ext cx="8314572" cy="2133600"/>
        </p:xfrm>
        <a:graphic>
          <a:graphicData uri="http://schemas.openxmlformats.org/drawingml/2006/table">
            <a:tbl>
              <a:tblPr firstRow="1" bandRow="1">
                <a:tableStyleId>{5C22544A-7EE6-4342-B048-85BDC9FD1C3A}</a:tableStyleId>
              </a:tblPr>
              <a:tblGrid>
                <a:gridCol w="2546430"/>
                <a:gridCol w="1922714"/>
                <a:gridCol w="1922714"/>
                <a:gridCol w="1922714"/>
              </a:tblGrid>
              <a:tr h="304800">
                <a:tc>
                  <a:txBody>
                    <a:bodyPr/>
                    <a:lstStyle/>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a:r>
                        <a:rPr lang="en-US" sz="1400" dirty="0" smtClean="0">
                          <a:solidFill>
                            <a:schemeClr val="tx1"/>
                          </a:solidFill>
                        </a:rPr>
                        <a:t>Relative electronic</a:t>
                      </a:r>
                      <a:r>
                        <a:rPr lang="en-US" sz="1400" baseline="0" dirty="0" smtClean="0">
                          <a:solidFill>
                            <a:schemeClr val="tx1"/>
                          </a:solidFill>
                        </a:rPr>
                        <a:t> </a:t>
                      </a:r>
                      <a:r>
                        <a:rPr lang="en-US" sz="1400" dirty="0" smtClean="0">
                          <a:solidFill>
                            <a:schemeClr val="tx1"/>
                          </a:solidFill>
                        </a:rPr>
                        <a:t>energy (kcal.mol</a:t>
                      </a:r>
                      <a:r>
                        <a:rPr lang="en-US" sz="1400" baseline="30000" dirty="0" smtClean="0">
                          <a:solidFill>
                            <a:schemeClr val="tx1"/>
                          </a:solidFill>
                        </a:rPr>
                        <a:t>-1</a:t>
                      </a:r>
                      <a:r>
                        <a:rPr lang="en-US" sz="1400" dirty="0" smtClean="0">
                          <a:solidFill>
                            <a:schemeClr val="tx1"/>
                          </a:solidFill>
                        </a:rPr>
                        <a:t>) </a:t>
                      </a:r>
                      <a:r>
                        <a:rPr lang="en-US" sz="1400" baseline="0" dirty="0" smtClean="0">
                          <a:solidFill>
                            <a:schemeClr val="tx1"/>
                          </a:solidFill>
                        </a:rPr>
                        <a:t>B3LYP/6-31G(</a:t>
                      </a:r>
                      <a:r>
                        <a:rPr lang="en-US" sz="1400" baseline="0" dirty="0" err="1" smtClean="0">
                          <a:solidFill>
                            <a:schemeClr val="tx1"/>
                          </a:solidFill>
                        </a:rPr>
                        <a:t>d,p</a:t>
                      </a:r>
                      <a:r>
                        <a:rPr lang="en-US" sz="1400" baseline="0" dirty="0" smtClean="0">
                          <a:solidFill>
                            <a:schemeClr val="tx1"/>
                          </a:solidFill>
                        </a:rPr>
                        <a:t>)</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aseline="0" dirty="0" smtClean="0">
                          <a:solidFill>
                            <a:schemeClr val="tx1"/>
                          </a:solidFill>
                        </a:rPr>
                        <a:t>Gas phase</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PCM (</a:t>
                      </a:r>
                      <a:r>
                        <a:rPr lang="el-GR" sz="1400" baseline="0" dirty="0" smtClean="0">
                          <a:solidFill>
                            <a:schemeClr val="tx1"/>
                          </a:solidFill>
                          <a:latin typeface="Calibri" panose="020F0502020204030204" pitchFamily="34" charset="0"/>
                        </a:rPr>
                        <a:t>ε</a:t>
                      </a:r>
                      <a:r>
                        <a:rPr lang="en-US" sz="1400" baseline="0" dirty="0" smtClean="0">
                          <a:solidFill>
                            <a:schemeClr val="tx1"/>
                          </a:solidFill>
                        </a:rPr>
                        <a:t>=4)</a:t>
                      </a:r>
                      <a:r>
                        <a:rPr lang="en-US" sz="1400" baseline="30000" dirty="0" smtClean="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Protein Field (AG-IF)</a:t>
                      </a:r>
                      <a:r>
                        <a:rPr lang="en-US" sz="1400" baseline="30000" dirty="0" smtClean="0">
                          <a:solidFill>
                            <a:schemeClr val="tx1"/>
                          </a:solidFill>
                        </a:rPr>
                        <a:t>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spcBef>
                          <a:spcPts val="600"/>
                        </a:spcBef>
                      </a:pPr>
                      <a:r>
                        <a:rPr lang="en-US" sz="1400" dirty="0" smtClean="0">
                          <a:solidFill>
                            <a:schemeClr val="tx1"/>
                          </a:solidFill>
                        </a:rPr>
                        <a:t>(1) RC (Free enzyme)</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b="1" dirty="0" smtClean="0">
                          <a:solidFill>
                            <a:schemeClr val="tx1"/>
                          </a:solidFill>
                        </a:rPr>
                        <a:t>(2) TS1</a:t>
                      </a:r>
                      <a:endParaRPr lang="en-US" sz="14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26.43</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25.14</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15.00</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(3) TI</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18.62</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18.63</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9.84</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b="1" dirty="0" smtClean="0">
                          <a:solidFill>
                            <a:schemeClr val="tx1"/>
                          </a:solidFill>
                        </a:rPr>
                        <a:t>(4) TS2</a:t>
                      </a:r>
                      <a:endParaRPr lang="en-US" sz="14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26.06</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26.98</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25.76</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(5) PC (Acyl enzyme complex)</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-0.96</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-3.58</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17.48</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Rectangle 8"/>
          <p:cNvSpPr/>
          <p:nvPr/>
        </p:nvSpPr>
        <p:spPr>
          <a:xfrm>
            <a:off x="532725" y="5568760"/>
            <a:ext cx="7049366" cy="338554"/>
          </a:xfrm>
          <a:prstGeom prst="rect">
            <a:avLst/>
          </a:prstGeom>
        </p:spPr>
        <p:txBody>
          <a:bodyPr wrap="none">
            <a:spAutoFit/>
          </a:bodyPr>
          <a:lstStyle/>
          <a:p>
            <a:r>
              <a:rPr lang="en-US" sz="1600" baseline="30000" dirty="0" smtClean="0"/>
              <a:t>* </a:t>
            </a:r>
            <a:r>
              <a:rPr lang="en-US" sz="1600" dirty="0" smtClean="0"/>
              <a:t>Each structure is  optimized in gas phase using </a:t>
            </a:r>
            <a:r>
              <a:rPr lang="en-US" altLang="ja-JP" sz="1600" dirty="0" smtClean="0"/>
              <a:t>the B3LYP/6-31G(</a:t>
            </a:r>
            <a:r>
              <a:rPr lang="en-US" altLang="ja-JP" sz="1600" dirty="0" err="1" smtClean="0"/>
              <a:t>d,p</a:t>
            </a:r>
            <a:r>
              <a:rPr lang="en-US" altLang="ja-JP" sz="1600" dirty="0" smtClean="0"/>
              <a:t>) in gas phase</a:t>
            </a:r>
            <a:r>
              <a:rPr lang="en-US" sz="1600" dirty="0" smtClean="0"/>
              <a:t> </a:t>
            </a:r>
            <a:endParaRPr lang="en-US" sz="1600" dirty="0"/>
          </a:p>
        </p:txBody>
      </p:sp>
      <p:sp>
        <p:nvSpPr>
          <p:cNvPr id="10" name="Rectangle 9"/>
          <p:cNvSpPr/>
          <p:nvPr/>
        </p:nvSpPr>
        <p:spPr>
          <a:xfrm>
            <a:off x="238125" y="131527"/>
            <a:ext cx="268060" cy="724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2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Strategy to optimize a transition state</a:t>
            </a:r>
          </a:p>
        </p:txBody>
      </p:sp>
      <p:sp>
        <p:nvSpPr>
          <p:cNvPr id="3" name="Espace réservé du contenu 2"/>
          <p:cNvSpPr>
            <a:spLocks noGrp="1"/>
          </p:cNvSpPr>
          <p:nvPr>
            <p:ph idx="1"/>
          </p:nvPr>
        </p:nvSpPr>
        <p:spPr/>
        <p:txBody>
          <a:bodyPr/>
          <a:lstStyle/>
          <a:p>
            <a:r>
              <a:rPr lang="en-US" dirty="0" smtClean="0"/>
              <a:t>Generally, it is difficult to energetically optimize a </a:t>
            </a:r>
            <a:r>
              <a:rPr lang="en-US" altLang="ja-JP" dirty="0" smtClean="0"/>
              <a:t>transition state using standard QM/MM methods</a:t>
            </a:r>
            <a:r>
              <a:rPr lang="en-US" dirty="0" smtClean="0"/>
              <a:t>.</a:t>
            </a:r>
          </a:p>
          <a:p>
            <a:r>
              <a:rPr lang="en-US" dirty="0" smtClean="0"/>
              <a:t>To circumvent the difficulty, micro-iterative procedure is often employed</a:t>
            </a:r>
            <a:r>
              <a:rPr lang="en-US" baseline="30000" dirty="0" smtClean="0"/>
              <a:t>12,13</a:t>
            </a:r>
            <a:r>
              <a:rPr lang="en-US" dirty="0" smtClean="0"/>
              <a:t>.</a:t>
            </a:r>
          </a:p>
          <a:p>
            <a:r>
              <a:rPr lang="en-US" dirty="0" smtClean="0"/>
              <a:t>This procedure consists of a cycle of QM and MM optimizations.</a:t>
            </a:r>
          </a:p>
          <a:p>
            <a:pPr marL="841248" lvl="1" indent="-457200">
              <a:buFont typeface="+mj-lt"/>
              <a:buAutoNum type="arabicPeriod"/>
            </a:pPr>
            <a:r>
              <a:rPr lang="en-US" dirty="0" smtClean="0"/>
              <a:t>Minimization the MM part by keeping the QM part frozen.</a:t>
            </a:r>
            <a:endParaRPr lang="en-US" dirty="0"/>
          </a:p>
          <a:p>
            <a:pPr marL="841248" lvl="1" indent="-457200">
              <a:buFont typeface="+mj-lt"/>
              <a:buAutoNum type="arabicPeriod"/>
            </a:pPr>
            <a:r>
              <a:rPr lang="en-US" dirty="0"/>
              <a:t>Minimization </a:t>
            </a:r>
            <a:r>
              <a:rPr lang="en-US" dirty="0" smtClean="0"/>
              <a:t>the QM part </a:t>
            </a:r>
            <a:r>
              <a:rPr lang="en-US" dirty="0"/>
              <a:t>by keeping the </a:t>
            </a:r>
            <a:r>
              <a:rPr lang="en-US" dirty="0" smtClean="0"/>
              <a:t>MM </a:t>
            </a:r>
            <a:r>
              <a:rPr lang="en-US" dirty="0"/>
              <a:t>part frozen.</a:t>
            </a:r>
          </a:p>
          <a:p>
            <a:pPr marL="841248" lvl="1" indent="-457200">
              <a:buFont typeface="+mj-lt"/>
              <a:buAutoNum type="arabicPeriod"/>
            </a:pPr>
            <a:r>
              <a:rPr lang="en-US" dirty="0" smtClean="0"/>
              <a:t>Continue step (1) and (2) until convergence</a:t>
            </a:r>
            <a:endParaRPr lang="en-US" dirty="0"/>
          </a:p>
          <a:p>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15</a:t>
            </a:fld>
            <a:endParaRPr lang="en-US" dirty="0"/>
          </a:p>
        </p:txBody>
      </p:sp>
      <p:sp>
        <p:nvSpPr>
          <p:cNvPr id="6" name="Rectangle 5"/>
          <p:cNvSpPr/>
          <p:nvPr/>
        </p:nvSpPr>
        <p:spPr>
          <a:xfrm>
            <a:off x="238125" y="131527"/>
            <a:ext cx="268060" cy="724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0" y="5694056"/>
            <a:ext cx="6605287" cy="526041"/>
          </a:xfrm>
          <a:prstGeom prst="rect">
            <a:avLst/>
          </a:prstGeom>
        </p:spPr>
        <p:txBody>
          <a:bodyPr wrap="square">
            <a:spAutoFit/>
          </a:bodyPr>
          <a:lstStyle/>
          <a:p>
            <a:pPr>
              <a:lnSpc>
                <a:spcPct val="107000"/>
              </a:lnSpc>
              <a:spcAft>
                <a:spcPts val="300"/>
              </a:spcAft>
            </a:pPr>
            <a:r>
              <a:rPr lang="en-US" sz="1200" baseline="30000" dirty="0" smtClean="0">
                <a:latin typeface="Calibri" panose="020F0502020204030204" pitchFamily="34" charset="0"/>
                <a:ea typeface="Calibri" panose="020F0502020204030204" pitchFamily="34" charset="0"/>
                <a:cs typeface="Times New Roman" panose="02020603050405020304" pitchFamily="18" charset="0"/>
              </a:rPr>
              <a:t>12</a:t>
            </a:r>
            <a:r>
              <a:rPr lang="en-US" sz="1200" dirty="0" smtClean="0">
                <a:latin typeface="Calibri" panose="020F0502020204030204" pitchFamily="34" charset="0"/>
                <a:ea typeface="Calibri" panose="020F0502020204030204" pitchFamily="34" charset="0"/>
                <a:cs typeface="Times New Roman" panose="02020603050405020304" pitchFamily="18" charset="0"/>
              </a:rPr>
              <a:t>Vreven</a:t>
            </a:r>
            <a:r>
              <a:rPr lang="en-US" sz="1200" dirty="0">
                <a:latin typeface="Calibri" panose="020F0502020204030204" pitchFamily="34" charset="0"/>
                <a:ea typeface="Calibri" panose="020F0502020204030204" pitchFamily="34" charset="0"/>
                <a:cs typeface="Times New Roman" panose="02020603050405020304" pitchFamily="18" charset="0"/>
              </a:rPr>
              <a:t>, T.; Frisch, M. J.; </a:t>
            </a:r>
            <a:r>
              <a:rPr lang="en-US" sz="1200" dirty="0" err="1">
                <a:latin typeface="Calibri" panose="020F0502020204030204" pitchFamily="34" charset="0"/>
                <a:ea typeface="Calibri" panose="020F0502020204030204" pitchFamily="34" charset="0"/>
                <a:cs typeface="Times New Roman" panose="02020603050405020304" pitchFamily="18" charset="0"/>
              </a:rPr>
              <a:t>Kudin</a:t>
            </a:r>
            <a:r>
              <a:rPr lang="en-US" sz="1200" dirty="0">
                <a:latin typeface="Calibri" panose="020F0502020204030204" pitchFamily="34" charset="0"/>
                <a:ea typeface="Calibri" panose="020F0502020204030204" pitchFamily="34" charset="0"/>
                <a:cs typeface="Times New Roman" panose="02020603050405020304" pitchFamily="18" charset="0"/>
              </a:rPr>
              <a:t>, K. N.; Schlegel, H. B.; </a:t>
            </a:r>
            <a:r>
              <a:rPr lang="en-US" sz="1200" dirty="0" err="1">
                <a:latin typeface="Calibri" panose="020F0502020204030204" pitchFamily="34" charset="0"/>
                <a:ea typeface="Calibri" panose="020F0502020204030204" pitchFamily="34" charset="0"/>
                <a:cs typeface="Times New Roman" panose="02020603050405020304" pitchFamily="18" charset="0"/>
              </a:rPr>
              <a:t>Morokuma</a:t>
            </a:r>
            <a:r>
              <a:rPr lang="en-US" sz="1200" dirty="0">
                <a:latin typeface="Calibri" panose="020F0502020204030204" pitchFamily="34" charset="0"/>
                <a:ea typeface="Calibri" panose="020F0502020204030204" pitchFamily="34" charset="0"/>
                <a:cs typeface="Times New Roman" panose="02020603050405020304" pitchFamily="18" charset="0"/>
              </a:rPr>
              <a:t>, K. </a:t>
            </a:r>
            <a:r>
              <a:rPr lang="en-US" sz="1200" i="1" dirty="0" err="1">
                <a:latin typeface="Calibri" panose="020F0502020204030204" pitchFamily="34" charset="0"/>
                <a:ea typeface="Calibri" panose="020F0502020204030204" pitchFamily="34" charset="0"/>
                <a:cs typeface="Times New Roman" panose="02020603050405020304" pitchFamily="18" charset="0"/>
              </a:rPr>
              <a:t>Mol</a:t>
            </a:r>
            <a:r>
              <a:rPr lang="en-US" sz="1200" i="1" dirty="0">
                <a:latin typeface="Calibri" panose="020F0502020204030204" pitchFamily="34" charset="0"/>
                <a:ea typeface="Calibri" panose="020F0502020204030204" pitchFamily="34" charset="0"/>
                <a:cs typeface="Times New Roman" panose="02020603050405020304" pitchFamily="18" charset="0"/>
              </a:rPr>
              <a:t> </a:t>
            </a:r>
            <a:r>
              <a:rPr lang="en-US" sz="1200" i="1" dirty="0" err="1">
                <a:latin typeface="Calibri" panose="020F0502020204030204" pitchFamily="34" charset="0"/>
                <a:ea typeface="Calibri" panose="020F0502020204030204" pitchFamily="34" charset="0"/>
                <a:cs typeface="Times New Roman" panose="02020603050405020304" pitchFamily="18" charset="0"/>
              </a:rPr>
              <a:t>Phys</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Calibri" panose="020F0502020204030204" pitchFamily="34" charset="0"/>
                <a:ea typeface="Calibri" panose="020F0502020204030204" pitchFamily="34" charset="0"/>
                <a:cs typeface="Times New Roman" panose="02020603050405020304" pitchFamily="18" charset="0"/>
              </a:rPr>
              <a:t>2006</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i="1" dirty="0">
                <a:latin typeface="Calibri" panose="020F0502020204030204" pitchFamily="34" charset="0"/>
                <a:ea typeface="Calibri" panose="020F0502020204030204" pitchFamily="34" charset="0"/>
                <a:cs typeface="Times New Roman" panose="02020603050405020304" pitchFamily="18" charset="0"/>
              </a:rPr>
              <a:t>104</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701–714.</a:t>
            </a:r>
          </a:p>
          <a:p>
            <a:pPr>
              <a:lnSpc>
                <a:spcPct val="107000"/>
              </a:lnSpc>
              <a:spcAft>
                <a:spcPts val="300"/>
              </a:spcAft>
            </a:pPr>
            <a:r>
              <a:rPr lang="en-US" sz="1200" baseline="30000" dirty="0" smtClean="0">
                <a:latin typeface="Calibri" panose="020F0502020204030204" pitchFamily="34" charset="0"/>
                <a:ea typeface="Calibri" panose="020F0502020204030204" pitchFamily="34" charset="0"/>
                <a:cs typeface="Times New Roman" panose="02020603050405020304" pitchFamily="18" charset="0"/>
              </a:rPr>
              <a:t>13</a:t>
            </a:r>
            <a:r>
              <a:rPr lang="en-US" sz="1200" dirty="0" smtClean="0">
                <a:latin typeface="Calibri" panose="020F0502020204030204" pitchFamily="34" charset="0"/>
                <a:ea typeface="Calibri" panose="020F0502020204030204" pitchFamily="34" charset="0"/>
                <a:cs typeface="Times New Roman" panose="02020603050405020304" pitchFamily="18" charset="0"/>
              </a:rPr>
              <a:t>Zhang</a:t>
            </a:r>
            <a:r>
              <a:rPr lang="en-US" sz="1200" dirty="0">
                <a:latin typeface="Calibri" panose="020F0502020204030204" pitchFamily="34" charset="0"/>
                <a:ea typeface="Calibri" panose="020F0502020204030204" pitchFamily="34" charset="0"/>
                <a:cs typeface="Times New Roman" panose="02020603050405020304" pitchFamily="18" charset="0"/>
              </a:rPr>
              <a:t>, Y.; Liu, H.; Yang, W. </a:t>
            </a:r>
            <a:r>
              <a:rPr lang="en-US" sz="1200" i="1" dirty="0">
                <a:latin typeface="Calibri" panose="020F0502020204030204" pitchFamily="34" charset="0"/>
                <a:ea typeface="Calibri" panose="020F0502020204030204" pitchFamily="34" charset="0"/>
                <a:cs typeface="Times New Roman" panose="02020603050405020304" pitchFamily="18" charset="0"/>
              </a:rPr>
              <a:t>J. Chem. Phys.</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Calibri" panose="020F0502020204030204" pitchFamily="34" charset="0"/>
                <a:ea typeface="Calibri" panose="020F0502020204030204" pitchFamily="34" charset="0"/>
                <a:cs typeface="Times New Roman" panose="02020603050405020304" pitchFamily="18" charset="0"/>
              </a:rPr>
              <a:t>2000</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i="1" dirty="0">
                <a:latin typeface="Calibri" panose="020F0502020204030204" pitchFamily="34" charset="0"/>
                <a:ea typeface="Calibri" panose="020F0502020204030204" pitchFamily="34" charset="0"/>
                <a:cs typeface="Times New Roman" panose="02020603050405020304" pitchFamily="18" charset="0"/>
              </a:rPr>
              <a:t>112</a:t>
            </a:r>
            <a:r>
              <a:rPr lang="en-US" sz="1200" dirty="0">
                <a:latin typeface="Calibri" panose="020F0502020204030204" pitchFamily="34" charset="0"/>
                <a:ea typeface="Calibri" panose="020F0502020204030204" pitchFamily="34" charset="0"/>
                <a:cs typeface="Times New Roman" panose="02020603050405020304" pitchFamily="18" charset="0"/>
              </a:rPr>
              <a:t>, 3483–3492.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e 7"/>
          <p:cNvGrpSpPr/>
          <p:nvPr/>
        </p:nvGrpSpPr>
        <p:grpSpPr>
          <a:xfrm>
            <a:off x="3302643" y="3770080"/>
            <a:ext cx="3024414" cy="1799771"/>
            <a:chOff x="2169302" y="4117018"/>
            <a:chExt cx="3024414" cy="1799771"/>
          </a:xfrm>
        </p:grpSpPr>
        <p:sp>
          <p:nvSpPr>
            <p:cNvPr id="9" name="Rectangle 8"/>
            <p:cNvSpPr/>
            <p:nvPr/>
          </p:nvSpPr>
          <p:spPr>
            <a:xfrm>
              <a:off x="2169302" y="4117018"/>
              <a:ext cx="3024414" cy="1799771"/>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2244776" y="4478787"/>
              <a:ext cx="1493520" cy="12192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p:cNvSpPr txBox="1"/>
            <p:nvPr/>
          </p:nvSpPr>
          <p:spPr>
            <a:xfrm>
              <a:off x="4264958" y="4120532"/>
              <a:ext cx="926857" cy="338554"/>
            </a:xfrm>
            <a:prstGeom prst="rect">
              <a:avLst/>
            </a:prstGeom>
            <a:noFill/>
          </p:spPr>
          <p:txBody>
            <a:bodyPr wrap="none" rtlCol="0">
              <a:spAutoFit/>
            </a:bodyPr>
            <a:lstStyle/>
            <a:p>
              <a:r>
                <a:rPr lang="en-US" sz="1600" dirty="0" smtClean="0">
                  <a:solidFill>
                    <a:schemeClr val="accent2">
                      <a:lumMod val="50000"/>
                    </a:schemeClr>
                  </a:solidFill>
                </a:rPr>
                <a:t>MM part</a:t>
              </a:r>
              <a:endParaRPr lang="en-US" sz="1600" dirty="0">
                <a:solidFill>
                  <a:schemeClr val="accent2">
                    <a:lumMod val="50000"/>
                  </a:schemeClr>
                </a:solidFill>
              </a:endParaRPr>
            </a:p>
          </p:txBody>
        </p:sp>
        <p:sp>
          <p:nvSpPr>
            <p:cNvPr id="13" name="ZoneTexte 12"/>
            <p:cNvSpPr txBox="1"/>
            <p:nvPr/>
          </p:nvSpPr>
          <p:spPr>
            <a:xfrm>
              <a:off x="2546542" y="5371820"/>
              <a:ext cx="889987" cy="338554"/>
            </a:xfrm>
            <a:prstGeom prst="rect">
              <a:avLst/>
            </a:prstGeom>
            <a:noFill/>
          </p:spPr>
          <p:txBody>
            <a:bodyPr wrap="none" rtlCol="0">
              <a:spAutoFit/>
            </a:bodyPr>
            <a:lstStyle/>
            <a:p>
              <a:r>
                <a:rPr lang="en-US" sz="1600" dirty="0">
                  <a:solidFill>
                    <a:schemeClr val="accent6">
                      <a:lumMod val="60000"/>
                      <a:lumOff val="40000"/>
                    </a:schemeClr>
                  </a:solidFill>
                </a:rPr>
                <a:t>Q</a:t>
              </a:r>
              <a:r>
                <a:rPr lang="en-US" sz="1600" dirty="0" smtClean="0">
                  <a:solidFill>
                    <a:schemeClr val="accent6">
                      <a:lumMod val="60000"/>
                      <a:lumOff val="40000"/>
                    </a:schemeClr>
                  </a:solidFill>
                </a:rPr>
                <a:t>M part</a:t>
              </a:r>
              <a:endParaRPr lang="en-US" sz="1600" dirty="0">
                <a:solidFill>
                  <a:schemeClr val="accent6">
                    <a:lumMod val="60000"/>
                    <a:lumOff val="40000"/>
                  </a:schemeClr>
                </a:solidFill>
              </a:endParaRPr>
            </a:p>
          </p:txBody>
        </p:sp>
      </p:grpSp>
      <p:sp>
        <p:nvSpPr>
          <p:cNvPr id="14" name="ZoneTexte 13"/>
          <p:cNvSpPr txBox="1"/>
          <p:nvPr/>
        </p:nvSpPr>
        <p:spPr>
          <a:xfrm>
            <a:off x="4862183" y="4509804"/>
            <a:ext cx="1519559" cy="584775"/>
          </a:xfrm>
          <a:prstGeom prst="rect">
            <a:avLst/>
          </a:prstGeom>
          <a:noFill/>
        </p:spPr>
        <p:txBody>
          <a:bodyPr wrap="square" rtlCol="0">
            <a:spAutoFit/>
          </a:bodyPr>
          <a:lstStyle/>
          <a:p>
            <a:pPr algn="ctr"/>
            <a:r>
              <a:rPr lang="en-US" sz="1600" dirty="0" smtClean="0"/>
              <a:t>Minimization of MM part</a:t>
            </a:r>
            <a:endParaRPr lang="en-US" sz="1600" dirty="0"/>
          </a:p>
        </p:txBody>
      </p:sp>
      <p:sp>
        <p:nvSpPr>
          <p:cNvPr id="15" name="Arc 14"/>
          <p:cNvSpPr/>
          <p:nvPr/>
        </p:nvSpPr>
        <p:spPr>
          <a:xfrm>
            <a:off x="4579624" y="4083929"/>
            <a:ext cx="1493839" cy="914400"/>
          </a:xfrm>
          <a:prstGeom prst="arc">
            <a:avLst>
              <a:gd name="adj1" fmla="val 12180156"/>
              <a:gd name="adj2" fmla="val 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rot="9736216">
            <a:off x="4576017" y="4573914"/>
            <a:ext cx="1493839" cy="914400"/>
          </a:xfrm>
          <a:prstGeom prst="arc">
            <a:avLst>
              <a:gd name="adj1" fmla="val 12180156"/>
              <a:gd name="adj2" fmla="val 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ZoneTexte 19"/>
          <p:cNvSpPr txBox="1"/>
          <p:nvPr/>
        </p:nvSpPr>
        <p:spPr>
          <a:xfrm>
            <a:off x="3365096" y="4484085"/>
            <a:ext cx="1519559" cy="584775"/>
          </a:xfrm>
          <a:prstGeom prst="rect">
            <a:avLst/>
          </a:prstGeom>
          <a:noFill/>
        </p:spPr>
        <p:txBody>
          <a:bodyPr wrap="square" rtlCol="0">
            <a:spAutoFit/>
          </a:bodyPr>
          <a:lstStyle/>
          <a:p>
            <a:pPr algn="ctr"/>
            <a:r>
              <a:rPr lang="en-US" sz="1600" dirty="0" smtClean="0"/>
              <a:t>Minimization of QM part</a:t>
            </a:r>
            <a:endParaRPr lang="en-US" sz="1600" dirty="0"/>
          </a:p>
        </p:txBody>
      </p:sp>
    </p:spTree>
    <p:extLst>
      <p:ext uri="{BB962C8B-B14F-4D97-AF65-F5344CB8AC3E}">
        <p14:creationId xmlns:p14="http://schemas.microsoft.com/office/powerpoint/2010/main" val="173169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Strategy to optimize a transition state</a:t>
            </a:r>
            <a:endParaRPr lang="en-US" dirty="0"/>
          </a:p>
        </p:txBody>
      </p:sp>
      <p:sp>
        <p:nvSpPr>
          <p:cNvPr id="3" name="Espace réservé du contenu 2"/>
          <p:cNvSpPr>
            <a:spLocks noGrp="1"/>
          </p:cNvSpPr>
          <p:nvPr>
            <p:ph idx="1"/>
          </p:nvPr>
        </p:nvSpPr>
        <p:spPr>
          <a:xfrm>
            <a:off x="506186" y="928447"/>
            <a:ext cx="8196943" cy="5211095"/>
          </a:xfrm>
        </p:spPr>
        <p:txBody>
          <a:bodyPr/>
          <a:lstStyle/>
          <a:p>
            <a:r>
              <a:rPr lang="en-US" dirty="0" smtClean="0"/>
              <a:t>Only a small part of the system (core), which is associated with the reaction, is treated by QM calculation. The rest of the degrees of freedom (environment) is frozen in the transition state optimization</a:t>
            </a:r>
            <a:r>
              <a:rPr lang="en-US" baseline="30000" dirty="0" smtClean="0"/>
              <a:t>14</a:t>
            </a:r>
            <a:r>
              <a:rPr lang="en-US" dirty="0" smtClean="0"/>
              <a:t>.</a:t>
            </a:r>
          </a:p>
          <a:p>
            <a:pPr marL="841248" lvl="1" indent="-457200">
              <a:buFont typeface="+mj-lt"/>
              <a:buAutoNum type="arabicPeriod"/>
            </a:pPr>
            <a:r>
              <a:rPr lang="en-US" dirty="0" smtClean="0"/>
              <a:t>The environment is minimized using MM calculation (e.g., conjugate gradient method) keeping the core frozen. AG-IF interface is employed. </a:t>
            </a:r>
          </a:p>
          <a:p>
            <a:pPr marL="841248" lvl="1" indent="-457200">
              <a:buFont typeface="+mj-lt"/>
              <a:buAutoNum type="arabicPeriod"/>
            </a:pPr>
            <a:r>
              <a:rPr lang="en-US" dirty="0" smtClean="0"/>
              <a:t>Transition state structure is searched using </a:t>
            </a:r>
            <a:r>
              <a:rPr lang="en-US" b="1" dirty="0" smtClean="0"/>
              <a:t>R</a:t>
            </a:r>
            <a:r>
              <a:rPr lang="en-US" dirty="0" smtClean="0"/>
              <a:t>ational </a:t>
            </a:r>
            <a:r>
              <a:rPr lang="en-US" b="1" dirty="0"/>
              <a:t>F</a:t>
            </a:r>
            <a:r>
              <a:rPr lang="en-US" dirty="0"/>
              <a:t>unction </a:t>
            </a:r>
            <a:r>
              <a:rPr lang="en-US" b="1" dirty="0" smtClean="0"/>
              <a:t>O</a:t>
            </a:r>
            <a:r>
              <a:rPr lang="en-US" dirty="0" smtClean="0"/>
              <a:t>ptimization, where only the atoms in the core are allowed to move using Gaussian09. This process is carried out until the default G09 convergence </a:t>
            </a:r>
            <a:r>
              <a:rPr lang="en-US" dirty="0" err="1" smtClean="0"/>
              <a:t>criteria</a:t>
            </a:r>
            <a:r>
              <a:rPr lang="en-US" baseline="30000" dirty="0" err="1" smtClean="0">
                <a:latin typeface="Calibri" panose="020F0502020204030204" pitchFamily="34" charset="0"/>
                <a:ea typeface="Calibri" panose="020F0502020204030204" pitchFamily="34" charset="0"/>
                <a:cs typeface="Times New Roman" panose="02020603050405020304" pitchFamily="18" charset="0"/>
              </a:rPr>
              <a:t>a</a:t>
            </a:r>
            <a:r>
              <a:rPr lang="en-US" dirty="0" smtClean="0"/>
              <a:t>.</a:t>
            </a:r>
          </a:p>
          <a:p>
            <a:pPr marL="841248" lvl="1" indent="-457200">
              <a:buFont typeface="+mj-lt"/>
              <a:buAutoNum type="arabicPeriod"/>
            </a:pPr>
            <a:r>
              <a:rPr lang="en-US" dirty="0" smtClean="0"/>
              <a:t>If it is not converged, returns to point 1.</a:t>
            </a:r>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16</a:t>
            </a:fld>
            <a:endParaRPr lang="en-US" dirty="0"/>
          </a:p>
        </p:txBody>
      </p:sp>
      <p:grpSp>
        <p:nvGrpSpPr>
          <p:cNvPr id="20" name="Groupe 19"/>
          <p:cNvGrpSpPr/>
          <p:nvPr/>
        </p:nvGrpSpPr>
        <p:grpSpPr>
          <a:xfrm>
            <a:off x="4869535" y="3671282"/>
            <a:ext cx="3024414" cy="1799771"/>
            <a:chOff x="5409454" y="4115897"/>
            <a:chExt cx="3024414" cy="1799771"/>
          </a:xfrm>
        </p:grpSpPr>
        <p:sp>
          <p:nvSpPr>
            <p:cNvPr id="7" name="Rectangle 6"/>
            <p:cNvSpPr/>
            <p:nvPr/>
          </p:nvSpPr>
          <p:spPr>
            <a:xfrm>
              <a:off x="5409454" y="4115897"/>
              <a:ext cx="3024414" cy="1799771"/>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5524482" y="4703258"/>
              <a:ext cx="1325880" cy="734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TS search in core</a:t>
              </a:r>
              <a:endParaRPr lang="en-US" sz="1600" dirty="0">
                <a:solidFill>
                  <a:schemeClr val="tx1"/>
                </a:solidFill>
              </a:endParaRPr>
            </a:p>
          </p:txBody>
        </p:sp>
        <p:sp>
          <p:nvSpPr>
            <p:cNvPr id="9" name="ZoneTexte 8"/>
            <p:cNvSpPr txBox="1"/>
            <p:nvPr/>
          </p:nvSpPr>
          <p:spPr>
            <a:xfrm>
              <a:off x="6912408" y="4778209"/>
              <a:ext cx="1519559" cy="584775"/>
            </a:xfrm>
            <a:prstGeom prst="rect">
              <a:avLst/>
            </a:prstGeom>
            <a:noFill/>
          </p:spPr>
          <p:txBody>
            <a:bodyPr wrap="square" rtlCol="0">
              <a:spAutoFit/>
            </a:bodyPr>
            <a:lstStyle/>
            <a:p>
              <a:pPr algn="ctr"/>
              <a:r>
                <a:rPr lang="en-US" sz="1600" dirty="0" smtClean="0"/>
                <a:t>Minimization of Environment</a:t>
              </a:r>
              <a:endParaRPr lang="en-US" sz="1600" dirty="0"/>
            </a:p>
          </p:txBody>
        </p:sp>
        <p:sp>
          <p:nvSpPr>
            <p:cNvPr id="11" name="Arc 10"/>
            <p:cNvSpPr/>
            <p:nvPr/>
          </p:nvSpPr>
          <p:spPr>
            <a:xfrm>
              <a:off x="6178348" y="4383014"/>
              <a:ext cx="1493839" cy="914400"/>
            </a:xfrm>
            <a:prstGeom prst="arc">
              <a:avLst>
                <a:gd name="adj1" fmla="val 12180156"/>
                <a:gd name="adj2" fmla="val 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9736216">
              <a:off x="6174741" y="4872999"/>
              <a:ext cx="1493839" cy="914400"/>
            </a:xfrm>
            <a:prstGeom prst="arc">
              <a:avLst>
                <a:gd name="adj1" fmla="val 12180156"/>
                <a:gd name="adj2" fmla="val 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Rectangle 12"/>
          <p:cNvSpPr/>
          <p:nvPr/>
        </p:nvSpPr>
        <p:spPr>
          <a:xfrm>
            <a:off x="185041" y="6030532"/>
            <a:ext cx="6736620" cy="276999"/>
          </a:xfrm>
          <a:prstGeom prst="rect">
            <a:avLst/>
          </a:prstGeom>
        </p:spPr>
        <p:txBody>
          <a:bodyPr wrap="square">
            <a:spAutoFit/>
          </a:bodyPr>
          <a:lstStyle/>
          <a:p>
            <a:r>
              <a:rPr lang="en-US" sz="1200" baseline="30000" dirty="0" smtClean="0">
                <a:latin typeface="Calibri" panose="020F0502020204030204" pitchFamily="34" charset="0"/>
                <a:ea typeface="Calibri" panose="020F0502020204030204" pitchFamily="34" charset="0"/>
                <a:cs typeface="Times New Roman" panose="02020603050405020304" pitchFamily="18" charset="0"/>
              </a:rPr>
              <a:t>14</a:t>
            </a:r>
            <a:r>
              <a:rPr lang="en-US" sz="1200" dirty="0" smtClean="0">
                <a:latin typeface="Calibri" panose="020F0502020204030204" pitchFamily="34" charset="0"/>
                <a:ea typeface="Calibri" panose="020F0502020204030204" pitchFamily="34" charset="0"/>
                <a:cs typeface="Times New Roman" panose="02020603050405020304" pitchFamily="18" charset="0"/>
              </a:rPr>
              <a:t>Prat-Resina</a:t>
            </a:r>
            <a:r>
              <a:rPr lang="en-US" sz="1200" dirty="0">
                <a:latin typeface="Calibri" panose="020F0502020204030204" pitchFamily="34" charset="0"/>
                <a:ea typeface="Calibri" panose="020F0502020204030204" pitchFamily="34" charset="0"/>
                <a:cs typeface="Times New Roman" panose="02020603050405020304" pitchFamily="18" charset="0"/>
              </a:rPr>
              <a:t>, X.; González-</a:t>
            </a:r>
            <a:r>
              <a:rPr lang="en-US" sz="1200" dirty="0" err="1">
                <a:latin typeface="Calibri" panose="020F0502020204030204" pitchFamily="34" charset="0"/>
                <a:ea typeface="Calibri" panose="020F0502020204030204" pitchFamily="34" charset="0"/>
                <a:cs typeface="Times New Roman" panose="02020603050405020304" pitchFamily="18" charset="0"/>
              </a:rPr>
              <a:t>Lafont</a:t>
            </a:r>
            <a:r>
              <a:rPr lang="en-US" sz="1200" dirty="0">
                <a:latin typeface="Calibri" panose="020F0502020204030204" pitchFamily="34" charset="0"/>
                <a:ea typeface="Calibri" panose="020F0502020204030204" pitchFamily="34" charset="0"/>
                <a:cs typeface="Times New Roman" panose="02020603050405020304" pitchFamily="18" charset="0"/>
              </a:rPr>
              <a:t>, À.; </a:t>
            </a:r>
            <a:r>
              <a:rPr lang="en-US" sz="1200" dirty="0" err="1">
                <a:latin typeface="Calibri" panose="020F0502020204030204" pitchFamily="34" charset="0"/>
                <a:ea typeface="Calibri" panose="020F0502020204030204" pitchFamily="34" charset="0"/>
                <a:cs typeface="Times New Roman" panose="02020603050405020304" pitchFamily="18" charset="0"/>
              </a:rPr>
              <a:t>Lluch</a:t>
            </a:r>
            <a:r>
              <a:rPr lang="en-US" sz="1200" dirty="0">
                <a:latin typeface="Calibri" panose="020F0502020204030204" pitchFamily="34" charset="0"/>
                <a:ea typeface="Calibri" panose="020F0502020204030204" pitchFamily="34" charset="0"/>
                <a:cs typeface="Times New Roman" panose="02020603050405020304" pitchFamily="18" charset="0"/>
              </a:rPr>
              <a:t>, J. M. </a:t>
            </a:r>
            <a:r>
              <a:rPr lang="en-US" sz="1200" i="1" dirty="0">
                <a:latin typeface="Calibri" panose="020F0502020204030204" pitchFamily="34" charset="0"/>
                <a:ea typeface="Calibri" panose="020F0502020204030204" pitchFamily="34" charset="0"/>
                <a:cs typeface="Times New Roman" panose="02020603050405020304" pitchFamily="18" charset="0"/>
              </a:rPr>
              <a:t>J. Mol. </a:t>
            </a:r>
            <a:r>
              <a:rPr lang="en-US" sz="1200" i="1" dirty="0" err="1">
                <a:latin typeface="Calibri" panose="020F0502020204030204" pitchFamily="34" charset="0"/>
                <a:ea typeface="Calibri" panose="020F0502020204030204" pitchFamily="34" charset="0"/>
                <a:cs typeface="Times New Roman" panose="02020603050405020304" pitchFamily="18" charset="0"/>
              </a:rPr>
              <a:t>Struct</a:t>
            </a:r>
            <a:r>
              <a:rPr lang="en-US" sz="1200" i="1" dirty="0">
                <a:latin typeface="Calibri" panose="020F0502020204030204" pitchFamily="34" charset="0"/>
                <a:ea typeface="Calibri" panose="020F0502020204030204" pitchFamily="34" charset="0"/>
                <a:cs typeface="Times New Roman" panose="02020603050405020304" pitchFamily="18" charset="0"/>
              </a:rPr>
              <a:t>. THEOCHEM</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Calibri" panose="020F0502020204030204" pitchFamily="34" charset="0"/>
                <a:ea typeface="Calibri" panose="020F0502020204030204" pitchFamily="34" charset="0"/>
                <a:cs typeface="Times New Roman" panose="02020603050405020304" pitchFamily="18" charset="0"/>
              </a:rPr>
              <a:t>2003</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i="1" dirty="0">
                <a:latin typeface="Calibri" panose="020F0502020204030204" pitchFamily="34" charset="0"/>
                <a:ea typeface="Calibri" panose="020F0502020204030204" pitchFamily="34" charset="0"/>
                <a:cs typeface="Times New Roman" panose="02020603050405020304" pitchFamily="18" charset="0"/>
              </a:rPr>
              <a:t>632</a:t>
            </a:r>
            <a:r>
              <a:rPr lang="en-US" sz="1200" dirty="0">
                <a:latin typeface="Calibri" panose="020F0502020204030204" pitchFamily="34" charset="0"/>
                <a:ea typeface="Calibri" panose="020F0502020204030204" pitchFamily="34" charset="0"/>
                <a:cs typeface="Times New Roman" panose="02020603050405020304" pitchFamily="18" charset="0"/>
              </a:rPr>
              <a:t>, 297–307.</a:t>
            </a:r>
            <a:endParaRPr lang="en-US" sz="1200" dirty="0"/>
          </a:p>
        </p:txBody>
      </p:sp>
      <p:grpSp>
        <p:nvGrpSpPr>
          <p:cNvPr id="19" name="Groupe 18"/>
          <p:cNvGrpSpPr/>
          <p:nvPr/>
        </p:nvGrpSpPr>
        <p:grpSpPr>
          <a:xfrm>
            <a:off x="1629383" y="3672403"/>
            <a:ext cx="3024414" cy="1799771"/>
            <a:chOff x="2169302" y="4117018"/>
            <a:chExt cx="3024414" cy="1799771"/>
          </a:xfrm>
        </p:grpSpPr>
        <p:sp>
          <p:nvSpPr>
            <p:cNvPr id="14" name="Rectangle 13"/>
            <p:cNvSpPr/>
            <p:nvPr/>
          </p:nvSpPr>
          <p:spPr>
            <a:xfrm>
              <a:off x="2169302" y="4117018"/>
              <a:ext cx="3024414" cy="1799771"/>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2284329" y="4704379"/>
              <a:ext cx="1283787" cy="734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Core zone</a:t>
              </a:r>
              <a:endParaRPr lang="en-US" sz="1600" dirty="0">
                <a:solidFill>
                  <a:schemeClr val="tx1"/>
                </a:solidFill>
              </a:endParaRPr>
            </a:p>
          </p:txBody>
        </p:sp>
        <p:sp>
          <p:nvSpPr>
            <p:cNvPr id="16" name="Ellipse 15"/>
            <p:cNvSpPr/>
            <p:nvPr/>
          </p:nvSpPr>
          <p:spPr>
            <a:xfrm>
              <a:off x="2244776" y="4478787"/>
              <a:ext cx="1493520" cy="12192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p:cNvSpPr txBox="1"/>
            <p:nvPr/>
          </p:nvSpPr>
          <p:spPr>
            <a:xfrm>
              <a:off x="4264958" y="4120532"/>
              <a:ext cx="926857" cy="338554"/>
            </a:xfrm>
            <a:prstGeom prst="rect">
              <a:avLst/>
            </a:prstGeom>
            <a:noFill/>
          </p:spPr>
          <p:txBody>
            <a:bodyPr wrap="none" rtlCol="0">
              <a:spAutoFit/>
            </a:bodyPr>
            <a:lstStyle/>
            <a:p>
              <a:r>
                <a:rPr lang="en-US" sz="1600" dirty="0" smtClean="0">
                  <a:solidFill>
                    <a:schemeClr val="accent2">
                      <a:lumMod val="50000"/>
                    </a:schemeClr>
                  </a:solidFill>
                </a:rPr>
                <a:t>MM part</a:t>
              </a:r>
              <a:endParaRPr lang="en-US" sz="1600" dirty="0">
                <a:solidFill>
                  <a:schemeClr val="accent2">
                    <a:lumMod val="50000"/>
                  </a:schemeClr>
                </a:solidFill>
              </a:endParaRPr>
            </a:p>
          </p:txBody>
        </p:sp>
        <p:sp>
          <p:nvSpPr>
            <p:cNvPr id="18" name="ZoneTexte 17"/>
            <p:cNvSpPr txBox="1"/>
            <p:nvPr/>
          </p:nvSpPr>
          <p:spPr>
            <a:xfrm>
              <a:off x="2546542" y="5371820"/>
              <a:ext cx="889987" cy="338554"/>
            </a:xfrm>
            <a:prstGeom prst="rect">
              <a:avLst/>
            </a:prstGeom>
            <a:noFill/>
          </p:spPr>
          <p:txBody>
            <a:bodyPr wrap="none" rtlCol="0">
              <a:spAutoFit/>
            </a:bodyPr>
            <a:lstStyle/>
            <a:p>
              <a:r>
                <a:rPr lang="en-US" sz="1600" dirty="0">
                  <a:solidFill>
                    <a:schemeClr val="accent6">
                      <a:lumMod val="60000"/>
                      <a:lumOff val="40000"/>
                    </a:schemeClr>
                  </a:solidFill>
                </a:rPr>
                <a:t>Q</a:t>
              </a:r>
              <a:r>
                <a:rPr lang="en-US" sz="1600" dirty="0" smtClean="0">
                  <a:solidFill>
                    <a:schemeClr val="accent6">
                      <a:lumMod val="60000"/>
                      <a:lumOff val="40000"/>
                    </a:schemeClr>
                  </a:solidFill>
                </a:rPr>
                <a:t>M part</a:t>
              </a:r>
              <a:endParaRPr lang="en-US" sz="1600" dirty="0">
                <a:solidFill>
                  <a:schemeClr val="accent6">
                    <a:lumMod val="60000"/>
                    <a:lumOff val="40000"/>
                  </a:schemeClr>
                </a:solidFill>
              </a:endParaRPr>
            </a:p>
          </p:txBody>
        </p:sp>
      </p:grpSp>
      <p:sp>
        <p:nvSpPr>
          <p:cNvPr id="22" name="Rectangle 21"/>
          <p:cNvSpPr/>
          <p:nvPr/>
        </p:nvSpPr>
        <p:spPr>
          <a:xfrm>
            <a:off x="238125" y="131527"/>
            <a:ext cx="268060" cy="724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225425" y="5631113"/>
            <a:ext cx="8481353" cy="461665"/>
          </a:xfrm>
          <a:prstGeom prst="rect">
            <a:avLst/>
          </a:prstGeom>
        </p:spPr>
        <p:txBody>
          <a:bodyPr wrap="square">
            <a:spAutoFit/>
          </a:bodyPr>
          <a:lstStyle/>
          <a:p>
            <a:pPr algn="just"/>
            <a:r>
              <a:rPr lang="en-US" sz="1200" baseline="30000" dirty="0" err="1" smtClean="0">
                <a:latin typeface="Calibri" panose="020F0502020204030204" pitchFamily="34" charset="0"/>
                <a:ea typeface="Calibri" panose="020F0502020204030204" pitchFamily="34" charset="0"/>
                <a:cs typeface="Times New Roman" panose="02020603050405020304" pitchFamily="18" charset="0"/>
              </a:rPr>
              <a:t>a</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Maximum</a:t>
            </a:r>
            <a:r>
              <a:rPr lang="en-US" sz="1200" dirty="0" smtClean="0">
                <a:latin typeface="Calibri" panose="020F0502020204030204" pitchFamily="34" charset="0"/>
                <a:ea typeface="Calibri" panose="020F0502020204030204" pitchFamily="34" charset="0"/>
                <a:cs typeface="Times New Roman" panose="02020603050405020304" pitchFamily="18" charset="0"/>
              </a:rPr>
              <a:t> gradient less than </a:t>
            </a:r>
            <a:r>
              <a:rPr lang="en-US" sz="1200" dirty="0">
                <a:latin typeface="Calibri" panose="020F0502020204030204" pitchFamily="34" charset="0"/>
                <a:ea typeface="Calibri" panose="020F0502020204030204" pitchFamily="34" charset="0"/>
                <a:cs typeface="Times New Roman" panose="02020603050405020304" pitchFamily="18" charset="0"/>
              </a:rPr>
              <a:t>0.00045 </a:t>
            </a:r>
            <a:r>
              <a:rPr lang="en-US" sz="1200" dirty="0" err="1">
                <a:latin typeface="Calibri" panose="020F0502020204030204" pitchFamily="34" charset="0"/>
                <a:ea typeface="Calibri" panose="020F0502020204030204" pitchFamily="34" charset="0"/>
                <a:cs typeface="Times New Roman" panose="02020603050405020304" pitchFamily="18" charset="0"/>
              </a:rPr>
              <a:t>a.u</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rms</a:t>
            </a:r>
            <a:r>
              <a:rPr lang="en-US" sz="1200" dirty="0">
                <a:latin typeface="Calibri" panose="020F0502020204030204" pitchFamily="34" charset="0"/>
                <a:ea typeface="Calibri" panose="020F0502020204030204" pitchFamily="34" charset="0"/>
                <a:cs typeface="Times New Roman" panose="02020603050405020304" pitchFamily="18" charset="0"/>
              </a:rPr>
              <a:t> gradient less than </a:t>
            </a:r>
            <a:r>
              <a:rPr lang="en-US" sz="1200" dirty="0" smtClean="0">
                <a:latin typeface="Calibri" panose="020F0502020204030204" pitchFamily="34" charset="0"/>
                <a:ea typeface="Calibri" panose="020F0502020204030204" pitchFamily="34" charset="0"/>
                <a:cs typeface="Times New Roman" panose="02020603050405020304" pitchFamily="18" charset="0"/>
              </a:rPr>
              <a:t>0.00030 </a:t>
            </a:r>
            <a:r>
              <a:rPr lang="en-US" sz="1200" dirty="0">
                <a:latin typeface="Calibri" panose="020F0502020204030204" pitchFamily="34" charset="0"/>
                <a:ea typeface="Calibri" panose="020F0502020204030204" pitchFamily="34" charset="0"/>
                <a:cs typeface="Times New Roman" panose="02020603050405020304" pitchFamily="18" charset="0"/>
              </a:rPr>
              <a:t>a. u., maximum displacement less than </a:t>
            </a:r>
            <a:r>
              <a:rPr lang="en-US" sz="1200" dirty="0" smtClean="0">
                <a:latin typeface="Calibri" panose="020F0502020204030204" pitchFamily="34" charset="0"/>
                <a:ea typeface="Calibri" panose="020F0502020204030204" pitchFamily="34" charset="0"/>
                <a:cs typeface="Times New Roman" panose="02020603050405020304" pitchFamily="18" charset="0"/>
              </a:rPr>
              <a:t>0.0018 </a:t>
            </a:r>
            <a:r>
              <a:rPr lang="en-US" sz="1200" dirty="0" err="1">
                <a:latin typeface="Calibri" panose="020F0502020204030204" pitchFamily="34" charset="0"/>
                <a:ea typeface="Calibri" panose="020F0502020204030204" pitchFamily="34" charset="0"/>
                <a:cs typeface="Times New Roman" panose="02020603050405020304" pitchFamily="18" charset="0"/>
              </a:rPr>
              <a:t>a.u</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rmsd</a:t>
            </a:r>
            <a:r>
              <a:rPr lang="en-US" sz="1200" dirty="0">
                <a:latin typeface="Calibri" panose="020F0502020204030204" pitchFamily="34" charset="0"/>
                <a:ea typeface="Calibri" panose="020F0502020204030204" pitchFamily="34" charset="0"/>
                <a:cs typeface="Times New Roman" panose="02020603050405020304" pitchFamily="18" charset="0"/>
              </a:rPr>
              <a:t> displacement less than </a:t>
            </a:r>
            <a:r>
              <a:rPr lang="en-US" sz="1200" dirty="0" smtClean="0">
                <a:latin typeface="Calibri" panose="020F0502020204030204" pitchFamily="34" charset="0"/>
                <a:ea typeface="Calibri" panose="020F0502020204030204" pitchFamily="34" charset="0"/>
                <a:cs typeface="Times New Roman" panose="02020603050405020304" pitchFamily="18" charset="0"/>
              </a:rPr>
              <a:t>0.0012 </a:t>
            </a:r>
            <a:r>
              <a:rPr lang="en-US" sz="1200" dirty="0" err="1">
                <a:latin typeface="Calibri" panose="020F0502020204030204" pitchFamily="34" charset="0"/>
                <a:ea typeface="Calibri" panose="020F0502020204030204" pitchFamily="34" charset="0"/>
                <a:cs typeface="Times New Roman" panose="02020603050405020304" pitchFamily="18" charset="0"/>
              </a:rPr>
              <a:t>a.u</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p>
        </p:txBody>
      </p:sp>
    </p:spTree>
    <p:extLst>
      <p:ext uri="{BB962C8B-B14F-4D97-AF65-F5344CB8AC3E}">
        <p14:creationId xmlns:p14="http://schemas.microsoft.com/office/powerpoint/2010/main" val="163742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Definition of the core zone</a:t>
            </a:r>
            <a:endParaRPr lang="en-US" dirty="0"/>
          </a:p>
        </p:txBody>
      </p:sp>
      <p:sp>
        <p:nvSpPr>
          <p:cNvPr id="3" name="Espace réservé du contenu 2"/>
          <p:cNvSpPr>
            <a:spLocks noGrp="1"/>
          </p:cNvSpPr>
          <p:nvPr>
            <p:ph idx="1"/>
          </p:nvPr>
        </p:nvSpPr>
        <p:spPr/>
        <p:txBody>
          <a:bodyPr/>
          <a:lstStyle/>
          <a:p>
            <a:r>
              <a:rPr lang="en-US" dirty="0" smtClean="0"/>
              <a:t>During the QM calculations, the atoms involved in the imaginary frequency will be considered in the core zone.</a:t>
            </a:r>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17</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1766" y="2384918"/>
            <a:ext cx="4206240" cy="2314843"/>
          </a:xfrm>
          <a:prstGeom prst="rect">
            <a:avLst/>
          </a:prstGeom>
        </p:spPr>
      </p:pic>
      <p:pic>
        <p:nvPicPr>
          <p:cNvPr id="7" name="Espace réservé du contenu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72" y="2419231"/>
            <a:ext cx="4114800" cy="2223068"/>
          </a:xfrm>
          <a:prstGeom prst="rect">
            <a:avLst/>
          </a:prstGeom>
        </p:spPr>
      </p:pic>
      <p:sp>
        <p:nvSpPr>
          <p:cNvPr id="8" name="ZoneTexte 7"/>
          <p:cNvSpPr txBox="1"/>
          <p:nvPr/>
        </p:nvSpPr>
        <p:spPr>
          <a:xfrm>
            <a:off x="438552" y="2419231"/>
            <a:ext cx="561692" cy="400110"/>
          </a:xfrm>
          <a:prstGeom prst="rect">
            <a:avLst/>
          </a:prstGeom>
          <a:noFill/>
        </p:spPr>
        <p:txBody>
          <a:bodyPr wrap="none" rtlCol="0">
            <a:spAutoFit/>
          </a:bodyPr>
          <a:lstStyle/>
          <a:p>
            <a:r>
              <a:rPr lang="en-US" sz="2000" b="1" dirty="0" smtClean="0">
                <a:solidFill>
                  <a:schemeClr val="accent1"/>
                </a:solidFill>
              </a:rPr>
              <a:t>TS1</a:t>
            </a:r>
            <a:endParaRPr lang="en-US" sz="2000" b="1" dirty="0">
              <a:solidFill>
                <a:schemeClr val="accent1"/>
              </a:solidFill>
            </a:endParaRPr>
          </a:p>
        </p:txBody>
      </p:sp>
      <p:sp>
        <p:nvSpPr>
          <p:cNvPr id="9" name="ZoneTexte 8"/>
          <p:cNvSpPr txBox="1"/>
          <p:nvPr/>
        </p:nvSpPr>
        <p:spPr>
          <a:xfrm>
            <a:off x="4930225" y="2430805"/>
            <a:ext cx="561692" cy="400110"/>
          </a:xfrm>
          <a:prstGeom prst="rect">
            <a:avLst/>
          </a:prstGeom>
          <a:noFill/>
        </p:spPr>
        <p:txBody>
          <a:bodyPr wrap="none" rtlCol="0">
            <a:spAutoFit/>
          </a:bodyPr>
          <a:lstStyle/>
          <a:p>
            <a:r>
              <a:rPr lang="en-US" sz="2000" b="1" dirty="0" smtClean="0">
                <a:solidFill>
                  <a:schemeClr val="accent1"/>
                </a:solidFill>
              </a:rPr>
              <a:t>TS2</a:t>
            </a:r>
            <a:endParaRPr lang="en-US" sz="2000" b="1" dirty="0">
              <a:solidFill>
                <a:schemeClr val="accent1"/>
              </a:solidFill>
            </a:endParaRPr>
          </a:p>
        </p:txBody>
      </p:sp>
      <p:sp>
        <p:nvSpPr>
          <p:cNvPr id="13" name="Ellipse 12"/>
          <p:cNvSpPr/>
          <p:nvPr/>
        </p:nvSpPr>
        <p:spPr>
          <a:xfrm rot="19776729">
            <a:off x="689237" y="5247109"/>
            <a:ext cx="405720" cy="377298"/>
          </a:xfrm>
          <a:prstGeom prst="ellipse">
            <a:avLst/>
          </a:prstGeom>
          <a:solidFill>
            <a:srgbClr val="3494BA">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rot="20798469">
            <a:off x="5629692" y="2915776"/>
            <a:ext cx="2616275" cy="1339208"/>
          </a:xfrm>
          <a:prstGeom prst="ellipse">
            <a:avLst/>
          </a:prstGeom>
          <a:solidFill>
            <a:srgbClr val="3494BA">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8125" y="131527"/>
            <a:ext cx="268060" cy="724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ZoneTexte 16"/>
          <p:cNvSpPr txBox="1"/>
          <p:nvPr/>
        </p:nvSpPr>
        <p:spPr>
          <a:xfrm>
            <a:off x="1084145" y="5251092"/>
            <a:ext cx="1093184" cy="369332"/>
          </a:xfrm>
          <a:prstGeom prst="rect">
            <a:avLst/>
          </a:prstGeom>
          <a:noFill/>
        </p:spPr>
        <p:txBody>
          <a:bodyPr wrap="none" rtlCol="0">
            <a:spAutoFit/>
          </a:bodyPr>
          <a:lstStyle/>
          <a:p>
            <a:r>
              <a:rPr lang="en-US" dirty="0" smtClean="0"/>
              <a:t>core zone</a:t>
            </a:r>
            <a:endParaRPr lang="en-US" dirty="0"/>
          </a:p>
        </p:txBody>
      </p:sp>
      <p:sp>
        <p:nvSpPr>
          <p:cNvPr id="18" name="Ellipse 17"/>
          <p:cNvSpPr/>
          <p:nvPr/>
        </p:nvSpPr>
        <p:spPr>
          <a:xfrm rot="20472972">
            <a:off x="983394" y="2990318"/>
            <a:ext cx="2893026" cy="1404092"/>
          </a:xfrm>
          <a:prstGeom prst="ellipse">
            <a:avLst/>
          </a:prstGeom>
          <a:solidFill>
            <a:srgbClr val="3494BA">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931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Results (1)</a:t>
            </a:r>
            <a:endParaRPr lang="en-US" dirty="0"/>
          </a:p>
        </p:txBody>
      </p:sp>
      <p:sp>
        <p:nvSpPr>
          <p:cNvPr id="3" name="Espace réservé du contenu 2"/>
          <p:cNvSpPr>
            <a:spLocks noGrp="1"/>
          </p:cNvSpPr>
          <p:nvPr>
            <p:ph idx="1"/>
          </p:nvPr>
        </p:nvSpPr>
        <p:spPr/>
        <p:txBody>
          <a:bodyPr/>
          <a:lstStyle/>
          <a:p>
            <a:r>
              <a:rPr lang="en-US" dirty="0" smtClean="0"/>
              <a:t>We can observe that </a:t>
            </a:r>
            <a:r>
              <a:rPr lang="en-US" altLang="ja-JP" dirty="0" smtClean="0"/>
              <a:t>the product and </a:t>
            </a:r>
            <a:r>
              <a:rPr lang="en-US" dirty="0" smtClean="0"/>
              <a:t>the tetrahedral intermediate shows further stabilization by the interaction with </a:t>
            </a:r>
            <a:r>
              <a:rPr lang="en-US" altLang="ja-JP" dirty="0" smtClean="0"/>
              <a:t>protein environment</a:t>
            </a:r>
            <a:r>
              <a:rPr lang="en-US" dirty="0" smtClean="0"/>
              <a:t>.</a:t>
            </a:r>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18</a:t>
            </a:fld>
            <a:endParaRPr lang="en-US" dirty="0"/>
          </a:p>
        </p:txBody>
      </p:sp>
      <p:graphicFrame>
        <p:nvGraphicFramePr>
          <p:cNvPr id="15" name="Tableau 14"/>
          <p:cNvGraphicFramePr>
            <a:graphicFrameLocks noGrp="1"/>
          </p:cNvGraphicFramePr>
          <p:nvPr>
            <p:extLst>
              <p:ext uri="{D42A27DB-BD31-4B8C-83A1-F6EECF244321}">
                <p14:modId xmlns:p14="http://schemas.microsoft.com/office/powerpoint/2010/main" val="3576357904"/>
              </p:ext>
            </p:extLst>
          </p:nvPr>
        </p:nvGraphicFramePr>
        <p:xfrm>
          <a:off x="347307" y="2067330"/>
          <a:ext cx="8355821" cy="2651760"/>
        </p:xfrm>
        <a:graphic>
          <a:graphicData uri="http://schemas.openxmlformats.org/drawingml/2006/table">
            <a:tbl>
              <a:tblPr firstRow="1" bandRow="1">
                <a:tableStyleId>{5C22544A-7EE6-4342-B048-85BDC9FD1C3A}</a:tableStyleId>
              </a:tblPr>
              <a:tblGrid>
                <a:gridCol w="2428551"/>
                <a:gridCol w="1007022"/>
                <a:gridCol w="2244178"/>
                <a:gridCol w="2676070"/>
              </a:tblGrid>
              <a:tr h="304800">
                <a:tc>
                  <a:txBody>
                    <a:bodyPr/>
                    <a:lstStyle/>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a:r>
                        <a:rPr lang="en-US" sz="1400" dirty="0" smtClean="0">
                          <a:solidFill>
                            <a:schemeClr val="tx1"/>
                          </a:solidFill>
                        </a:rPr>
                        <a:t>Relative electronic</a:t>
                      </a:r>
                      <a:r>
                        <a:rPr lang="en-US" sz="1400" baseline="0" dirty="0" smtClean="0">
                          <a:solidFill>
                            <a:schemeClr val="tx1"/>
                          </a:solidFill>
                        </a:rPr>
                        <a:t> </a:t>
                      </a:r>
                      <a:r>
                        <a:rPr lang="en-US" sz="1400" dirty="0" smtClean="0">
                          <a:solidFill>
                            <a:schemeClr val="tx1"/>
                          </a:solidFill>
                        </a:rPr>
                        <a:t>energy (kcal.mol</a:t>
                      </a:r>
                      <a:r>
                        <a:rPr lang="en-US" sz="1400" baseline="30000" dirty="0" smtClean="0">
                          <a:solidFill>
                            <a:schemeClr val="tx1"/>
                          </a:solidFill>
                        </a:rPr>
                        <a:t>-1</a:t>
                      </a:r>
                      <a:r>
                        <a:rPr lang="en-US" sz="1400" dirty="0" smtClean="0">
                          <a:solidFill>
                            <a:schemeClr val="tx1"/>
                          </a:solidFill>
                        </a:rPr>
                        <a:t>) </a:t>
                      </a:r>
                      <a:r>
                        <a:rPr lang="en-US" sz="1400" baseline="0" dirty="0" smtClean="0">
                          <a:solidFill>
                            <a:schemeClr val="tx1"/>
                          </a:solidFill>
                        </a:rPr>
                        <a:t>B3LYP/6-31G(d, p)</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US"/>
                    </a:p>
                  </a:txBody>
                  <a:tcPr/>
                </a:tc>
              </a:tr>
              <a:tr h="3048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400" baseline="0" dirty="0" smtClean="0">
                          <a:solidFill>
                            <a:schemeClr val="tx1"/>
                          </a:solidFill>
                        </a:rPr>
                        <a:t>Gas phase</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Protein Field (AG-IF)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Protein Field (AG-IF)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(Single point</a:t>
                      </a:r>
                      <a:r>
                        <a:rPr lang="en-US" sz="1400" baseline="0" dirty="0" smtClean="0">
                          <a:solidFill>
                            <a:schemeClr val="tx1"/>
                          </a:solidFill>
                        </a:rPr>
                        <a:t> calculation)</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After a complete optimization</a:t>
                      </a:r>
                      <a:r>
                        <a:rPr lang="en-US" sz="1400" baseline="0" dirty="0" smtClean="0">
                          <a:solidFill>
                            <a:schemeClr val="tx1"/>
                          </a:solidFill>
                        </a:rPr>
                        <a:t> of the 10 </a:t>
                      </a:r>
                      <a:r>
                        <a:rPr lang="en-US" sz="1400" baseline="0" dirty="0" smtClean="0">
                          <a:solidFill>
                            <a:schemeClr val="tx1"/>
                          </a:solidFill>
                          <a:latin typeface="Calibri" panose="020F0502020204030204" pitchFamily="34" charset="0"/>
                        </a:rPr>
                        <a:t>Å</a:t>
                      </a:r>
                      <a:r>
                        <a:rPr lang="en-US" sz="1400" baseline="0" dirty="0" smtClean="0">
                          <a:solidFill>
                            <a:schemeClr val="tx1"/>
                          </a:solidFill>
                        </a:rPr>
                        <a:t> around the QM part</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spcBef>
                          <a:spcPts val="600"/>
                        </a:spcBef>
                      </a:pPr>
                      <a:r>
                        <a:rPr lang="en-US" sz="1400" dirty="0" smtClean="0">
                          <a:solidFill>
                            <a:schemeClr val="tx1"/>
                          </a:solidFill>
                        </a:rPr>
                        <a:t>(1) RC (Free enzyme)</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spcBef>
                          <a:spcPts val="600"/>
                        </a:spcBef>
                      </a:pPr>
                      <a:r>
                        <a:rPr lang="en-US" sz="1400" dirty="0" smtClean="0">
                          <a:solidFill>
                            <a:schemeClr val="tx1"/>
                          </a:solidFill>
                        </a:rPr>
                        <a:t>0.00</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b="1" dirty="0" smtClean="0">
                          <a:solidFill>
                            <a:schemeClr val="tx1"/>
                          </a:solidFill>
                        </a:rPr>
                        <a:t>(2) TS1</a:t>
                      </a:r>
                      <a:endParaRPr lang="en-US" sz="14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sz="1400" b="1" dirty="0" smtClean="0">
                          <a:solidFill>
                            <a:schemeClr val="tx1"/>
                          </a:solidFill>
                        </a:rPr>
                        <a:t>27.81</a:t>
                      </a:r>
                      <a:endParaRPr lang="en-US" sz="14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15.00</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baseline="0" smtClean="0"/>
                        <a:t>*</a:t>
                      </a:r>
                      <a:endParaRPr lang="en-US" sz="1400" b="1"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(3) TI</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sz="1400" dirty="0" smtClean="0">
                          <a:solidFill>
                            <a:schemeClr val="tx1"/>
                          </a:solidFill>
                        </a:rPr>
                        <a:t>18.64</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9.84</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0.40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b="1" dirty="0" smtClean="0">
                          <a:solidFill>
                            <a:schemeClr val="tx1"/>
                          </a:solidFill>
                        </a:rPr>
                        <a:t>(4) TS2</a:t>
                      </a:r>
                      <a:endParaRPr lang="en-US" sz="14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sz="1400" b="1" dirty="0" smtClean="0">
                          <a:solidFill>
                            <a:schemeClr val="tx1"/>
                          </a:solidFill>
                        </a:rPr>
                        <a:t>26.49</a:t>
                      </a:r>
                      <a:endParaRPr lang="en-US" sz="14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25.76</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(5) PC (Acyl enzyme complex)</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sz="1400" dirty="0" smtClean="0">
                          <a:solidFill>
                            <a:schemeClr val="tx1"/>
                          </a:solidFill>
                        </a:rPr>
                        <a:t>-2.58</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17.48</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-10.60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Rectangle 17"/>
          <p:cNvSpPr/>
          <p:nvPr/>
        </p:nvSpPr>
        <p:spPr>
          <a:xfrm>
            <a:off x="238125" y="131527"/>
            <a:ext cx="268060" cy="7245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6764169" y="4750256"/>
            <a:ext cx="1322349" cy="307777"/>
          </a:xfrm>
          <a:prstGeom prst="rect">
            <a:avLst/>
          </a:prstGeom>
        </p:spPr>
        <p:txBody>
          <a:bodyPr wrap="none">
            <a:spAutoFit/>
          </a:bodyPr>
          <a:lstStyle/>
          <a:p>
            <a:pPr algn="ctr"/>
            <a:r>
              <a:rPr lang="en-US" sz="1400" dirty="0" smtClean="0"/>
              <a:t>*not converged</a:t>
            </a:r>
            <a:endParaRPr lang="en-US" sz="1400" dirty="0"/>
          </a:p>
        </p:txBody>
      </p:sp>
    </p:spTree>
    <p:extLst>
      <p:ext uri="{BB962C8B-B14F-4D97-AF65-F5344CB8AC3E}">
        <p14:creationId xmlns:p14="http://schemas.microsoft.com/office/powerpoint/2010/main" val="3090023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Results (2)</a:t>
            </a:r>
            <a:endParaRPr lang="en-US" dirty="0"/>
          </a:p>
        </p:txBody>
      </p:sp>
      <p:sp>
        <p:nvSpPr>
          <p:cNvPr id="3" name="Espace réservé du contenu 2"/>
          <p:cNvSpPr>
            <a:spLocks noGrp="1"/>
          </p:cNvSpPr>
          <p:nvPr>
            <p:ph idx="1"/>
          </p:nvPr>
        </p:nvSpPr>
        <p:spPr/>
        <p:txBody>
          <a:bodyPr/>
          <a:lstStyle/>
          <a:p>
            <a:r>
              <a:rPr lang="en-US" dirty="0" smtClean="0"/>
              <a:t>Reactant structure:</a:t>
            </a:r>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19</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274" y="1259765"/>
            <a:ext cx="6951580" cy="4572000"/>
          </a:xfrm>
          <a:prstGeom prst="rect">
            <a:avLst/>
          </a:prstGeom>
        </p:spPr>
      </p:pic>
      <p:sp>
        <p:nvSpPr>
          <p:cNvPr id="7" name="ZoneTexte 6"/>
          <p:cNvSpPr txBox="1"/>
          <p:nvPr/>
        </p:nvSpPr>
        <p:spPr>
          <a:xfrm>
            <a:off x="2423539" y="2623291"/>
            <a:ext cx="981359" cy="307777"/>
          </a:xfrm>
          <a:prstGeom prst="rect">
            <a:avLst/>
          </a:prstGeom>
          <a:noFill/>
        </p:spPr>
        <p:txBody>
          <a:bodyPr wrap="none" rtlCol="0">
            <a:spAutoFit/>
          </a:bodyPr>
          <a:lstStyle/>
          <a:p>
            <a:r>
              <a:rPr lang="en-US" sz="1400" b="1" dirty="0" smtClean="0">
                <a:solidFill>
                  <a:schemeClr val="bg1"/>
                </a:solidFill>
              </a:rPr>
              <a:t>1.71 (1.58)</a:t>
            </a:r>
            <a:endParaRPr lang="en-US" sz="1400" b="1" dirty="0">
              <a:solidFill>
                <a:schemeClr val="bg1"/>
              </a:solidFill>
            </a:endParaRPr>
          </a:p>
        </p:txBody>
      </p:sp>
      <p:sp>
        <p:nvSpPr>
          <p:cNvPr id="8" name="ZoneTexte 7"/>
          <p:cNvSpPr txBox="1"/>
          <p:nvPr/>
        </p:nvSpPr>
        <p:spPr>
          <a:xfrm>
            <a:off x="3704428" y="3606633"/>
            <a:ext cx="981359" cy="307777"/>
          </a:xfrm>
          <a:prstGeom prst="rect">
            <a:avLst/>
          </a:prstGeom>
          <a:noFill/>
        </p:spPr>
        <p:txBody>
          <a:bodyPr wrap="none" rtlCol="0">
            <a:spAutoFit/>
          </a:bodyPr>
          <a:lstStyle/>
          <a:p>
            <a:r>
              <a:rPr lang="en-US" sz="1400" b="1" dirty="0" smtClean="0">
                <a:solidFill>
                  <a:schemeClr val="bg1"/>
                </a:solidFill>
              </a:rPr>
              <a:t>1.81 (1.86)</a:t>
            </a:r>
            <a:endParaRPr lang="en-US" sz="1400" b="1" dirty="0">
              <a:solidFill>
                <a:schemeClr val="bg1"/>
              </a:solidFill>
            </a:endParaRPr>
          </a:p>
        </p:txBody>
      </p:sp>
      <p:sp>
        <p:nvSpPr>
          <p:cNvPr id="9" name="ZoneTexte 8"/>
          <p:cNvSpPr txBox="1"/>
          <p:nvPr/>
        </p:nvSpPr>
        <p:spPr>
          <a:xfrm>
            <a:off x="5347895" y="3607690"/>
            <a:ext cx="981359" cy="307777"/>
          </a:xfrm>
          <a:prstGeom prst="rect">
            <a:avLst/>
          </a:prstGeom>
          <a:noFill/>
        </p:spPr>
        <p:txBody>
          <a:bodyPr wrap="none" rtlCol="0">
            <a:spAutoFit/>
          </a:bodyPr>
          <a:lstStyle/>
          <a:p>
            <a:r>
              <a:rPr lang="en-US" sz="1400" b="1" dirty="0">
                <a:solidFill>
                  <a:schemeClr val="bg1"/>
                </a:solidFill>
              </a:rPr>
              <a:t>2</a:t>
            </a:r>
            <a:r>
              <a:rPr lang="en-US" sz="1400" b="1" dirty="0" smtClean="0">
                <a:solidFill>
                  <a:schemeClr val="bg1"/>
                </a:solidFill>
              </a:rPr>
              <a:t>.34 (2.41)</a:t>
            </a:r>
            <a:endParaRPr lang="en-US" sz="1400" b="1" dirty="0">
              <a:solidFill>
                <a:schemeClr val="bg1"/>
              </a:solidFill>
            </a:endParaRPr>
          </a:p>
        </p:txBody>
      </p:sp>
      <p:sp>
        <p:nvSpPr>
          <p:cNvPr id="10" name="ZoneTexte 9"/>
          <p:cNvSpPr txBox="1"/>
          <p:nvPr/>
        </p:nvSpPr>
        <p:spPr>
          <a:xfrm>
            <a:off x="5478321" y="3833916"/>
            <a:ext cx="981359" cy="307777"/>
          </a:xfrm>
          <a:prstGeom prst="rect">
            <a:avLst/>
          </a:prstGeom>
          <a:noFill/>
        </p:spPr>
        <p:txBody>
          <a:bodyPr wrap="none" rtlCol="0">
            <a:spAutoFit/>
          </a:bodyPr>
          <a:lstStyle/>
          <a:p>
            <a:r>
              <a:rPr lang="en-US" sz="1400" b="1" dirty="0" smtClean="0">
                <a:solidFill>
                  <a:schemeClr val="bg1"/>
                </a:solidFill>
              </a:rPr>
              <a:t>1.85 (1.94)</a:t>
            </a:r>
            <a:endParaRPr lang="en-US" sz="1400" b="1" dirty="0">
              <a:solidFill>
                <a:schemeClr val="bg1"/>
              </a:solidFill>
            </a:endParaRPr>
          </a:p>
        </p:txBody>
      </p:sp>
      <p:sp>
        <p:nvSpPr>
          <p:cNvPr id="11" name="ZoneTexte 10"/>
          <p:cNvSpPr txBox="1"/>
          <p:nvPr/>
        </p:nvSpPr>
        <p:spPr>
          <a:xfrm>
            <a:off x="5577474" y="4189504"/>
            <a:ext cx="981359" cy="307777"/>
          </a:xfrm>
          <a:prstGeom prst="rect">
            <a:avLst/>
          </a:prstGeom>
          <a:noFill/>
        </p:spPr>
        <p:txBody>
          <a:bodyPr wrap="none" rtlCol="0">
            <a:spAutoFit/>
          </a:bodyPr>
          <a:lstStyle/>
          <a:p>
            <a:r>
              <a:rPr lang="en-US" sz="1400" b="1" dirty="0" smtClean="0">
                <a:solidFill>
                  <a:schemeClr val="bg1"/>
                </a:solidFill>
              </a:rPr>
              <a:t>1.91 (1.97)</a:t>
            </a:r>
            <a:endParaRPr lang="en-US" sz="1400" b="1" dirty="0">
              <a:solidFill>
                <a:schemeClr val="bg1"/>
              </a:solidFill>
            </a:endParaRPr>
          </a:p>
        </p:txBody>
      </p:sp>
      <p:sp>
        <p:nvSpPr>
          <p:cNvPr id="12" name="ZoneTexte 11"/>
          <p:cNvSpPr txBox="1"/>
          <p:nvPr/>
        </p:nvSpPr>
        <p:spPr>
          <a:xfrm>
            <a:off x="1784182" y="2469402"/>
            <a:ext cx="644728" cy="307777"/>
          </a:xfrm>
          <a:prstGeom prst="rect">
            <a:avLst/>
          </a:prstGeom>
          <a:noFill/>
        </p:spPr>
        <p:txBody>
          <a:bodyPr wrap="none" rtlCol="0">
            <a:spAutoFit/>
          </a:bodyPr>
          <a:lstStyle/>
          <a:p>
            <a:r>
              <a:rPr lang="en-US" sz="1400" b="1" baseline="30000" dirty="0" smtClean="0">
                <a:solidFill>
                  <a:schemeClr val="bg1"/>
                </a:solidFill>
              </a:rPr>
              <a:t>187</a:t>
            </a:r>
            <a:r>
              <a:rPr lang="en-US" sz="1400" b="1" dirty="0" smtClean="0">
                <a:solidFill>
                  <a:schemeClr val="bg1"/>
                </a:solidFill>
              </a:rPr>
              <a:t>Asp</a:t>
            </a:r>
            <a:endParaRPr lang="en-US" sz="1400" b="1" dirty="0">
              <a:solidFill>
                <a:schemeClr val="bg1"/>
              </a:solidFill>
            </a:endParaRPr>
          </a:p>
        </p:txBody>
      </p:sp>
      <p:sp>
        <p:nvSpPr>
          <p:cNvPr id="13" name="ZoneTexte 12"/>
          <p:cNvSpPr txBox="1"/>
          <p:nvPr/>
        </p:nvSpPr>
        <p:spPr>
          <a:xfrm>
            <a:off x="3010960" y="4118745"/>
            <a:ext cx="598241" cy="307777"/>
          </a:xfrm>
          <a:prstGeom prst="rect">
            <a:avLst/>
          </a:prstGeom>
          <a:noFill/>
        </p:spPr>
        <p:txBody>
          <a:bodyPr wrap="none" rtlCol="0">
            <a:spAutoFit/>
          </a:bodyPr>
          <a:lstStyle/>
          <a:p>
            <a:r>
              <a:rPr lang="en-US" sz="1400" b="1" baseline="30000" dirty="0" smtClean="0">
                <a:solidFill>
                  <a:schemeClr val="bg1"/>
                </a:solidFill>
              </a:rPr>
              <a:t>224</a:t>
            </a:r>
            <a:r>
              <a:rPr lang="en-US" sz="1400" b="1" dirty="0" smtClean="0">
                <a:solidFill>
                  <a:schemeClr val="bg1"/>
                </a:solidFill>
              </a:rPr>
              <a:t>His</a:t>
            </a:r>
            <a:endParaRPr lang="en-US" sz="1400" b="1" dirty="0">
              <a:solidFill>
                <a:schemeClr val="bg1"/>
              </a:solidFill>
            </a:endParaRPr>
          </a:p>
        </p:txBody>
      </p:sp>
      <p:sp>
        <p:nvSpPr>
          <p:cNvPr id="14" name="ZoneTexte 13"/>
          <p:cNvSpPr txBox="1"/>
          <p:nvPr/>
        </p:nvSpPr>
        <p:spPr>
          <a:xfrm>
            <a:off x="4382659" y="3964857"/>
            <a:ext cx="606256" cy="307777"/>
          </a:xfrm>
          <a:prstGeom prst="rect">
            <a:avLst/>
          </a:prstGeom>
          <a:noFill/>
        </p:spPr>
        <p:txBody>
          <a:bodyPr wrap="none" rtlCol="0">
            <a:spAutoFit/>
          </a:bodyPr>
          <a:lstStyle/>
          <a:p>
            <a:r>
              <a:rPr lang="en-US" sz="1400" b="1" baseline="30000" dirty="0" smtClean="0">
                <a:solidFill>
                  <a:schemeClr val="bg1"/>
                </a:solidFill>
              </a:rPr>
              <a:t>105</a:t>
            </a:r>
            <a:r>
              <a:rPr lang="en-US" sz="1400" b="1" dirty="0" smtClean="0">
                <a:solidFill>
                  <a:schemeClr val="bg1"/>
                </a:solidFill>
              </a:rPr>
              <a:t>Ser</a:t>
            </a:r>
            <a:endParaRPr lang="en-US" sz="1400" b="1" dirty="0">
              <a:solidFill>
                <a:schemeClr val="bg1"/>
              </a:solidFill>
            </a:endParaRPr>
          </a:p>
        </p:txBody>
      </p:sp>
      <p:sp>
        <p:nvSpPr>
          <p:cNvPr id="15" name="ZoneTexte 14"/>
          <p:cNvSpPr txBox="1"/>
          <p:nvPr/>
        </p:nvSpPr>
        <p:spPr>
          <a:xfrm>
            <a:off x="6716064" y="4494120"/>
            <a:ext cx="554960" cy="307777"/>
          </a:xfrm>
          <a:prstGeom prst="rect">
            <a:avLst/>
          </a:prstGeom>
          <a:noFill/>
        </p:spPr>
        <p:txBody>
          <a:bodyPr wrap="none" rtlCol="0">
            <a:spAutoFit/>
          </a:bodyPr>
          <a:lstStyle/>
          <a:p>
            <a:r>
              <a:rPr lang="en-US" sz="1400" b="1" baseline="30000" dirty="0" smtClean="0">
                <a:solidFill>
                  <a:schemeClr val="bg1"/>
                </a:solidFill>
              </a:rPr>
              <a:t>40</a:t>
            </a:r>
            <a:r>
              <a:rPr lang="en-US" sz="1400" b="1" dirty="0" smtClean="0">
                <a:solidFill>
                  <a:schemeClr val="bg1"/>
                </a:solidFill>
              </a:rPr>
              <a:t>Thr</a:t>
            </a:r>
            <a:endParaRPr lang="en-US" sz="1400" b="1" dirty="0">
              <a:solidFill>
                <a:schemeClr val="bg1"/>
              </a:solidFill>
            </a:endParaRPr>
          </a:p>
        </p:txBody>
      </p:sp>
      <p:sp>
        <p:nvSpPr>
          <p:cNvPr id="16" name="ZoneTexte 15"/>
          <p:cNvSpPr txBox="1"/>
          <p:nvPr/>
        </p:nvSpPr>
        <p:spPr>
          <a:xfrm>
            <a:off x="5167178" y="2900290"/>
            <a:ext cx="622286" cy="307777"/>
          </a:xfrm>
          <a:prstGeom prst="rect">
            <a:avLst/>
          </a:prstGeom>
          <a:noFill/>
        </p:spPr>
        <p:txBody>
          <a:bodyPr wrap="none" rtlCol="0">
            <a:spAutoFit/>
          </a:bodyPr>
          <a:lstStyle/>
          <a:p>
            <a:r>
              <a:rPr lang="en-US" sz="1400" b="1" baseline="30000" dirty="0" smtClean="0">
                <a:solidFill>
                  <a:schemeClr val="bg1"/>
                </a:solidFill>
              </a:rPr>
              <a:t>106</a:t>
            </a:r>
            <a:r>
              <a:rPr lang="en-US" sz="1400" b="1" dirty="0" smtClean="0">
                <a:solidFill>
                  <a:schemeClr val="bg1"/>
                </a:solidFill>
              </a:rPr>
              <a:t>Gln</a:t>
            </a:r>
            <a:endParaRPr lang="en-US" sz="1400" b="1" dirty="0">
              <a:solidFill>
                <a:schemeClr val="bg1"/>
              </a:solidFill>
            </a:endParaRPr>
          </a:p>
        </p:txBody>
      </p:sp>
      <p:sp>
        <p:nvSpPr>
          <p:cNvPr id="17" name="ZoneTexte 16"/>
          <p:cNvSpPr txBox="1"/>
          <p:nvPr/>
        </p:nvSpPr>
        <p:spPr>
          <a:xfrm>
            <a:off x="5025531" y="1618362"/>
            <a:ext cx="644728" cy="307777"/>
          </a:xfrm>
          <a:prstGeom prst="rect">
            <a:avLst/>
          </a:prstGeom>
          <a:noFill/>
        </p:spPr>
        <p:txBody>
          <a:bodyPr wrap="none" rtlCol="0">
            <a:spAutoFit/>
          </a:bodyPr>
          <a:lstStyle/>
          <a:p>
            <a:r>
              <a:rPr lang="en-US" sz="1400" b="1" baseline="30000" dirty="0" smtClean="0">
                <a:solidFill>
                  <a:schemeClr val="bg1"/>
                </a:solidFill>
              </a:rPr>
              <a:t>134</a:t>
            </a:r>
            <a:r>
              <a:rPr lang="en-US" sz="1400" b="1" dirty="0" smtClean="0">
                <a:solidFill>
                  <a:schemeClr val="bg1"/>
                </a:solidFill>
              </a:rPr>
              <a:t>Asp</a:t>
            </a:r>
            <a:endParaRPr lang="en-US" sz="1400" b="1" dirty="0">
              <a:solidFill>
                <a:schemeClr val="bg1"/>
              </a:solidFill>
            </a:endParaRPr>
          </a:p>
        </p:txBody>
      </p:sp>
      <p:sp>
        <p:nvSpPr>
          <p:cNvPr id="18" name="ZoneTexte 17"/>
          <p:cNvSpPr txBox="1"/>
          <p:nvPr/>
        </p:nvSpPr>
        <p:spPr>
          <a:xfrm>
            <a:off x="7089659" y="2627169"/>
            <a:ext cx="622286" cy="307777"/>
          </a:xfrm>
          <a:prstGeom prst="rect">
            <a:avLst/>
          </a:prstGeom>
          <a:noFill/>
        </p:spPr>
        <p:txBody>
          <a:bodyPr wrap="none" rtlCol="0">
            <a:spAutoFit/>
          </a:bodyPr>
          <a:lstStyle/>
          <a:p>
            <a:r>
              <a:rPr lang="en-US" sz="1400" b="1" baseline="30000" dirty="0" smtClean="0">
                <a:solidFill>
                  <a:schemeClr val="bg1"/>
                </a:solidFill>
              </a:rPr>
              <a:t>158</a:t>
            </a:r>
            <a:r>
              <a:rPr lang="en-US" sz="1400" b="1" dirty="0" smtClean="0">
                <a:solidFill>
                  <a:schemeClr val="bg1"/>
                </a:solidFill>
              </a:rPr>
              <a:t>Gln</a:t>
            </a:r>
            <a:endParaRPr lang="en-US" sz="1400" b="1" dirty="0">
              <a:solidFill>
                <a:schemeClr val="bg1"/>
              </a:solidFill>
            </a:endParaRPr>
          </a:p>
        </p:txBody>
      </p:sp>
      <p:sp>
        <p:nvSpPr>
          <p:cNvPr id="19" name="ZoneTexte 18"/>
          <p:cNvSpPr txBox="1"/>
          <p:nvPr/>
        </p:nvSpPr>
        <p:spPr>
          <a:xfrm>
            <a:off x="1183542" y="5388016"/>
            <a:ext cx="2435282" cy="307777"/>
          </a:xfrm>
          <a:prstGeom prst="rect">
            <a:avLst/>
          </a:prstGeom>
          <a:noFill/>
        </p:spPr>
        <p:txBody>
          <a:bodyPr wrap="none" rtlCol="0">
            <a:spAutoFit/>
          </a:bodyPr>
          <a:lstStyle/>
          <a:p>
            <a:r>
              <a:rPr lang="en-US" sz="1400" dirty="0" smtClean="0">
                <a:solidFill>
                  <a:schemeClr val="bg1"/>
                </a:solidFill>
                <a:latin typeface="Calibri" panose="020F0502020204030204" pitchFamily="34" charset="0"/>
              </a:rPr>
              <a:t>CO(β</a:t>
            </a:r>
            <a:r>
              <a:rPr lang="en-US" sz="1400" dirty="0" smtClean="0">
                <a:solidFill>
                  <a:schemeClr val="bg1"/>
                </a:solidFill>
              </a:rPr>
              <a:t>-lac)-O(</a:t>
            </a:r>
            <a:r>
              <a:rPr lang="en-US" sz="1400" baseline="30000" dirty="0" smtClean="0">
                <a:solidFill>
                  <a:schemeClr val="bg1"/>
                </a:solidFill>
              </a:rPr>
              <a:t>105</a:t>
            </a:r>
            <a:r>
              <a:rPr lang="en-US" sz="1400" dirty="0" smtClean="0">
                <a:solidFill>
                  <a:schemeClr val="bg1"/>
                </a:solidFill>
              </a:rPr>
              <a:t>Ser): 3.23 (3.69)</a:t>
            </a:r>
            <a:endParaRPr lang="en-US" sz="1400" dirty="0">
              <a:solidFill>
                <a:schemeClr val="bg1"/>
              </a:solidFill>
            </a:endParaRPr>
          </a:p>
        </p:txBody>
      </p:sp>
      <p:sp>
        <p:nvSpPr>
          <p:cNvPr id="20" name="ZoneTexte 19"/>
          <p:cNvSpPr txBox="1"/>
          <p:nvPr/>
        </p:nvSpPr>
        <p:spPr>
          <a:xfrm>
            <a:off x="1171274" y="5831765"/>
            <a:ext cx="6951580" cy="523220"/>
          </a:xfrm>
          <a:prstGeom prst="rect">
            <a:avLst/>
          </a:prstGeom>
          <a:noFill/>
        </p:spPr>
        <p:txBody>
          <a:bodyPr wrap="square" rtlCol="0">
            <a:spAutoFit/>
          </a:bodyPr>
          <a:lstStyle/>
          <a:p>
            <a:pPr algn="just"/>
            <a:r>
              <a:rPr lang="en-US" sz="1400" dirty="0" smtClean="0"/>
              <a:t>The distances are reported in </a:t>
            </a:r>
            <a:r>
              <a:rPr lang="en-US" sz="1400" dirty="0" smtClean="0">
                <a:latin typeface="Calibri" panose="020F0502020204030204" pitchFamily="34" charset="0"/>
              </a:rPr>
              <a:t>Å</a:t>
            </a:r>
            <a:r>
              <a:rPr lang="en-US" sz="1400" dirty="0" smtClean="0"/>
              <a:t>. The QM/MM optimization results are reported first. In parenthesis, the QM optimization results are reported.</a:t>
            </a:r>
            <a:endParaRPr lang="en-US" sz="1400" dirty="0"/>
          </a:p>
        </p:txBody>
      </p:sp>
      <p:sp>
        <p:nvSpPr>
          <p:cNvPr id="21" name="Rectangle 20"/>
          <p:cNvSpPr/>
          <p:nvPr/>
        </p:nvSpPr>
        <p:spPr>
          <a:xfrm>
            <a:off x="238125" y="131527"/>
            <a:ext cx="268060" cy="7245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ZoneTexte 22"/>
          <p:cNvSpPr txBox="1"/>
          <p:nvPr/>
        </p:nvSpPr>
        <p:spPr>
          <a:xfrm>
            <a:off x="4685787" y="4829151"/>
            <a:ext cx="545342" cy="307777"/>
          </a:xfrm>
          <a:prstGeom prst="rect">
            <a:avLst/>
          </a:prstGeom>
          <a:noFill/>
        </p:spPr>
        <p:txBody>
          <a:bodyPr wrap="none" rtlCol="0">
            <a:spAutoFit/>
          </a:bodyPr>
          <a:lstStyle/>
          <a:p>
            <a:r>
              <a:rPr lang="el-GR" sz="1400" b="1" dirty="0" smtClean="0">
                <a:solidFill>
                  <a:schemeClr val="bg1"/>
                </a:solidFill>
                <a:latin typeface="Calibri" panose="020F0502020204030204" pitchFamily="34" charset="0"/>
              </a:rPr>
              <a:t>β</a:t>
            </a:r>
            <a:r>
              <a:rPr lang="en-US" sz="1400" b="1" dirty="0" smtClean="0">
                <a:solidFill>
                  <a:schemeClr val="bg1"/>
                </a:solidFill>
              </a:rPr>
              <a:t>-lac</a:t>
            </a:r>
            <a:endParaRPr lang="en-US" sz="1400" b="1" dirty="0">
              <a:solidFill>
                <a:schemeClr val="bg1"/>
              </a:solidFill>
            </a:endParaRPr>
          </a:p>
        </p:txBody>
      </p:sp>
    </p:spTree>
    <p:extLst>
      <p:ext uri="{BB962C8B-B14F-4D97-AF65-F5344CB8AC3E}">
        <p14:creationId xmlns:p14="http://schemas.microsoft.com/office/powerpoint/2010/main" val="3635913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5015048" y="3776117"/>
            <a:ext cx="3688080" cy="1471534"/>
            <a:chOff x="5030918" y="3175381"/>
            <a:chExt cx="3688080" cy="1471534"/>
          </a:xfrm>
        </p:grpSpPr>
        <p:grpSp>
          <p:nvGrpSpPr>
            <p:cNvPr id="8" name="Groupe 7"/>
            <p:cNvGrpSpPr/>
            <p:nvPr/>
          </p:nvGrpSpPr>
          <p:grpSpPr>
            <a:xfrm>
              <a:off x="5030918" y="3175381"/>
              <a:ext cx="3688080" cy="1185347"/>
              <a:chOff x="2692138" y="1413073"/>
              <a:chExt cx="3688080" cy="1185347"/>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138" y="1699260"/>
                <a:ext cx="3688080" cy="899160"/>
              </a:xfrm>
              <a:prstGeom prst="rect">
                <a:avLst/>
              </a:prstGeom>
            </p:spPr>
          </p:pic>
          <p:sp>
            <p:nvSpPr>
              <p:cNvPr id="7" name="ZoneTexte 6"/>
              <p:cNvSpPr txBox="1"/>
              <p:nvPr/>
            </p:nvSpPr>
            <p:spPr>
              <a:xfrm>
                <a:off x="3298339" y="1413073"/>
                <a:ext cx="1237839" cy="307777"/>
              </a:xfrm>
              <a:prstGeom prst="rect">
                <a:avLst/>
              </a:prstGeom>
              <a:noFill/>
            </p:spPr>
            <p:txBody>
              <a:bodyPr wrap="none" rtlCol="0">
                <a:spAutoFit/>
              </a:bodyPr>
              <a:lstStyle/>
              <a:p>
                <a:r>
                  <a:rPr lang="en-US" sz="1400" dirty="0" smtClean="0">
                    <a:solidFill>
                      <a:schemeClr val="accent6"/>
                    </a:solidFill>
                  </a:rPr>
                  <a:t>monomer unit</a:t>
                </a:r>
                <a:endParaRPr lang="en-US" sz="1400" dirty="0">
                  <a:solidFill>
                    <a:schemeClr val="accent6"/>
                  </a:solidFill>
                </a:endParaRPr>
              </a:p>
            </p:txBody>
          </p:sp>
        </p:grpSp>
        <p:sp>
          <p:nvSpPr>
            <p:cNvPr id="11" name="ZoneTexte 10"/>
            <p:cNvSpPr txBox="1"/>
            <p:nvPr/>
          </p:nvSpPr>
          <p:spPr>
            <a:xfrm>
              <a:off x="6019800" y="4339138"/>
              <a:ext cx="2032929" cy="307777"/>
            </a:xfrm>
            <a:prstGeom prst="rect">
              <a:avLst/>
            </a:prstGeom>
            <a:noFill/>
          </p:spPr>
          <p:txBody>
            <a:bodyPr wrap="none" rtlCol="0">
              <a:spAutoFit/>
            </a:bodyPr>
            <a:lstStyle/>
            <a:p>
              <a:r>
                <a:rPr lang="en-US" sz="1400" b="1" dirty="0" smtClean="0"/>
                <a:t>Nylon 3, poly(</a:t>
              </a:r>
              <a:r>
                <a:rPr lang="el-GR" sz="1400" b="1" dirty="0" smtClean="0">
                  <a:latin typeface="Calibri" panose="020F0502020204030204" pitchFamily="34" charset="0"/>
                </a:rPr>
                <a:t>β</a:t>
              </a:r>
              <a:r>
                <a:rPr lang="en-US" sz="1400" b="1" dirty="0" smtClean="0"/>
                <a:t>-alanine)</a:t>
              </a:r>
              <a:endParaRPr lang="en-US" sz="1400" b="1" dirty="0"/>
            </a:p>
          </p:txBody>
        </p:sp>
      </p:grpSp>
      <p:sp>
        <p:nvSpPr>
          <p:cNvPr id="2" name="Titre 1"/>
          <p:cNvSpPr>
            <a:spLocks noGrp="1"/>
          </p:cNvSpPr>
          <p:nvPr>
            <p:ph type="title"/>
          </p:nvPr>
        </p:nvSpPr>
        <p:spPr/>
        <p:txBody>
          <a:bodyPr/>
          <a:lstStyle/>
          <a:p>
            <a:r>
              <a:rPr lang="en-US" dirty="0" smtClean="0"/>
              <a:t>Polyamides</a:t>
            </a:r>
            <a:endParaRPr lang="en-US" dirty="0"/>
          </a:p>
        </p:txBody>
      </p:sp>
      <p:sp>
        <p:nvSpPr>
          <p:cNvPr id="3" name="Espace réservé du contenu 2"/>
          <p:cNvSpPr>
            <a:spLocks noGrp="1"/>
          </p:cNvSpPr>
          <p:nvPr>
            <p:ph idx="1"/>
          </p:nvPr>
        </p:nvSpPr>
        <p:spPr>
          <a:xfrm>
            <a:off x="506187" y="928447"/>
            <a:ext cx="8196942" cy="4731805"/>
          </a:xfrm>
        </p:spPr>
        <p:txBody>
          <a:bodyPr>
            <a:normAutofit/>
          </a:bodyPr>
          <a:lstStyle/>
          <a:p>
            <a:r>
              <a:rPr lang="en-US" dirty="0" smtClean="0"/>
              <a:t>Polyamides </a:t>
            </a:r>
            <a:r>
              <a:rPr lang="en-US" dirty="0"/>
              <a:t>are </a:t>
            </a:r>
            <a:r>
              <a:rPr lang="en-US" dirty="0" smtClean="0"/>
              <a:t>one of the </a:t>
            </a:r>
            <a:r>
              <a:rPr lang="en-US" dirty="0"/>
              <a:t>most used </a:t>
            </a:r>
            <a:r>
              <a:rPr lang="en-US" dirty="0" smtClean="0"/>
              <a:t>polymers, found in several applications in industry, e.g., plastics, fibers.</a:t>
            </a:r>
          </a:p>
          <a:p>
            <a:endParaRPr lang="en-US" dirty="0" smtClean="0"/>
          </a:p>
          <a:p>
            <a:endParaRPr lang="en-US" dirty="0" smtClean="0"/>
          </a:p>
          <a:p>
            <a:endParaRPr lang="en-US" dirty="0" smtClean="0"/>
          </a:p>
          <a:p>
            <a:r>
              <a:rPr lang="en-US" dirty="0" smtClean="0"/>
              <a:t>Among polyamides, nylon 3 is composed of a </a:t>
            </a:r>
            <a:r>
              <a:rPr lang="el-GR" dirty="0" smtClean="0">
                <a:latin typeface="Calibri" panose="020F0502020204030204" pitchFamily="34" charset="0"/>
              </a:rPr>
              <a:t>β</a:t>
            </a:r>
            <a:r>
              <a:rPr lang="en-US" dirty="0" smtClean="0"/>
              <a:t>-alanine monomeric unit </a:t>
            </a:r>
            <a:r>
              <a:rPr lang="en-US" dirty="0"/>
              <a:t>and </a:t>
            </a:r>
            <a:r>
              <a:rPr lang="en-US" dirty="0" smtClean="0"/>
              <a:t>is </a:t>
            </a:r>
            <a:r>
              <a:rPr lang="en-US" altLang="ja-JP" dirty="0" smtClean="0"/>
              <a:t>widely </a:t>
            </a:r>
            <a:r>
              <a:rPr lang="en-US" dirty="0" smtClean="0"/>
              <a:t>used in industry .e.g.;</a:t>
            </a:r>
          </a:p>
          <a:p>
            <a:pPr marL="726948" lvl="1" indent="-342900">
              <a:buFont typeface="Arial" panose="020B0604020202020204" pitchFamily="34" charset="0"/>
              <a:buChar char="•"/>
            </a:pPr>
            <a:r>
              <a:rPr lang="en-US" dirty="0"/>
              <a:t>the manufacturing of nano-composites</a:t>
            </a:r>
            <a:r>
              <a:rPr lang="en-US" baseline="30000" dirty="0"/>
              <a:t>1</a:t>
            </a:r>
          </a:p>
          <a:p>
            <a:pPr marL="726948" lvl="1" indent="-342900">
              <a:buFont typeface="Arial" panose="020B0604020202020204" pitchFamily="34" charset="0"/>
              <a:buChar char="•"/>
            </a:pPr>
            <a:r>
              <a:rPr lang="en-US" dirty="0"/>
              <a:t>cosmetic</a:t>
            </a:r>
            <a:r>
              <a:rPr lang="en-US" baseline="30000" dirty="0"/>
              <a:t>2</a:t>
            </a:r>
          </a:p>
          <a:p>
            <a:pPr marL="726948" lvl="1" indent="-342900">
              <a:buFont typeface="Arial" panose="020B0604020202020204" pitchFamily="34" charset="0"/>
              <a:buChar char="•"/>
            </a:pPr>
            <a:r>
              <a:rPr lang="en-US" dirty="0"/>
              <a:t>water purification</a:t>
            </a:r>
            <a:r>
              <a:rPr lang="en-US" baseline="30000" dirty="0"/>
              <a:t>3</a:t>
            </a:r>
          </a:p>
          <a:p>
            <a:endParaRPr lang="en-US" dirty="0" smtClean="0"/>
          </a:p>
        </p:txBody>
      </p:sp>
      <p:sp>
        <p:nvSpPr>
          <p:cNvPr id="4" name="Espace réservé du pied de page 3"/>
          <p:cNvSpPr>
            <a:spLocks noGrp="1"/>
          </p:cNvSpPr>
          <p:nvPr>
            <p:ph type="ftr" sz="quarter" idx="11"/>
          </p:nvPr>
        </p:nvSpPr>
        <p:spPr/>
        <p:txBody>
          <a:bodyPr/>
          <a:lstStyle/>
          <a:p>
            <a:r>
              <a:rPr lang="en-US" dirty="0" smtClean="0"/>
              <a:t>4th CREST meeting - 02/10/2015</a:t>
            </a:r>
            <a:endParaRPr lang="en-US" dirty="0"/>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2</a:t>
            </a:fld>
            <a:endParaRPr lang="en-US" dirty="0"/>
          </a:p>
        </p:txBody>
      </p:sp>
      <p:sp>
        <p:nvSpPr>
          <p:cNvPr id="9" name="ZoneTexte 8"/>
          <p:cNvSpPr txBox="1"/>
          <p:nvPr/>
        </p:nvSpPr>
        <p:spPr>
          <a:xfrm>
            <a:off x="181635" y="5660252"/>
            <a:ext cx="8783110" cy="646331"/>
          </a:xfrm>
          <a:prstGeom prst="rect">
            <a:avLst/>
          </a:prstGeom>
          <a:noFill/>
        </p:spPr>
        <p:txBody>
          <a:bodyPr wrap="none" rtlCol="0">
            <a:spAutoFit/>
          </a:bodyPr>
          <a:lstStyle/>
          <a:p>
            <a:r>
              <a:rPr lang="en-US" sz="1200" baseline="30000" dirty="0" smtClean="0"/>
              <a:t>1</a:t>
            </a:r>
            <a:r>
              <a:rPr lang="en-US" sz="1200" dirty="0" smtClean="0"/>
              <a:t>Itagaki</a:t>
            </a:r>
            <a:r>
              <a:rPr lang="en-US" sz="1200" dirty="0"/>
              <a:t>, T.; Komori, Y.; </a:t>
            </a:r>
            <a:r>
              <a:rPr lang="en-US" sz="1200" dirty="0" err="1"/>
              <a:t>Sugahara</a:t>
            </a:r>
            <a:r>
              <a:rPr lang="en-US" sz="1200" dirty="0"/>
              <a:t>, Y.; Kuroda, K. </a:t>
            </a:r>
            <a:r>
              <a:rPr lang="en-US" sz="1200" i="1" dirty="0"/>
              <a:t>J. Mater. Chem.</a:t>
            </a:r>
            <a:r>
              <a:rPr lang="en-US" sz="1200" dirty="0"/>
              <a:t> </a:t>
            </a:r>
            <a:r>
              <a:rPr lang="en-US" sz="1200" b="1" dirty="0"/>
              <a:t>2001</a:t>
            </a:r>
            <a:r>
              <a:rPr lang="en-US" sz="1200" dirty="0"/>
              <a:t>, </a:t>
            </a:r>
            <a:r>
              <a:rPr lang="en-US" sz="1200" i="1" dirty="0"/>
              <a:t>11</a:t>
            </a:r>
            <a:r>
              <a:rPr lang="en-US" sz="1200" dirty="0"/>
              <a:t>, 3291–3295</a:t>
            </a:r>
            <a:r>
              <a:rPr lang="en-US" sz="1200" dirty="0" smtClean="0"/>
              <a:t>.</a:t>
            </a:r>
          </a:p>
          <a:p>
            <a:r>
              <a:rPr lang="en-US" sz="1200" baseline="30000" dirty="0" smtClean="0"/>
              <a:t>2</a:t>
            </a:r>
            <a:r>
              <a:rPr lang="en-US" sz="1200" dirty="0"/>
              <a:t>Grollier, J. F.; </a:t>
            </a:r>
            <a:r>
              <a:rPr lang="en-US" sz="1200" dirty="0" err="1"/>
              <a:t>Fourcadier</a:t>
            </a:r>
            <a:r>
              <a:rPr lang="en-US" sz="1200" dirty="0"/>
              <a:t>, C.; Courtois, M. Detergent and foaming cosmetic composition delaying the </a:t>
            </a:r>
            <a:r>
              <a:rPr lang="en-US" sz="1200" dirty="0" err="1"/>
              <a:t>regreasing</a:t>
            </a:r>
            <a:r>
              <a:rPr lang="en-US" sz="1200" dirty="0"/>
              <a:t> of hair. US4851154, 1989.</a:t>
            </a:r>
            <a:endParaRPr lang="en-US" sz="1200" dirty="0" smtClean="0"/>
          </a:p>
          <a:p>
            <a:r>
              <a:rPr lang="en-US" sz="1200" baseline="30000" dirty="0" smtClean="0"/>
              <a:t>3</a:t>
            </a:r>
            <a:r>
              <a:rPr lang="en-US" sz="1200" dirty="0"/>
              <a:t>Huang, S. Y.; Fisher, M. M. Water purification employing poly(beta-alanine). US4247432, 1981</a:t>
            </a:r>
            <a:r>
              <a:rPr lang="en-US" sz="1200" dirty="0" smtClean="0"/>
              <a:t>.</a:t>
            </a:r>
            <a:endParaRPr lang="en-US" sz="1200" dirty="0"/>
          </a:p>
        </p:txBody>
      </p:sp>
      <p:sp>
        <p:nvSpPr>
          <p:cNvPr id="13" name="Rectangle 12"/>
          <p:cNvSpPr/>
          <p:nvPr/>
        </p:nvSpPr>
        <p:spPr>
          <a:xfrm>
            <a:off x="238125" y="131527"/>
            <a:ext cx="268060" cy="724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656" y="1706269"/>
            <a:ext cx="4154775" cy="914400"/>
          </a:xfrm>
          <a:prstGeom prst="rect">
            <a:avLst/>
          </a:prstGeom>
        </p:spPr>
      </p:pic>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3058" y="1751989"/>
            <a:ext cx="2266305" cy="822960"/>
          </a:xfrm>
          <a:prstGeom prst="rect">
            <a:avLst/>
          </a:prstGeom>
        </p:spPr>
      </p:pic>
      <p:sp>
        <p:nvSpPr>
          <p:cNvPr id="17" name="ZoneTexte 16"/>
          <p:cNvSpPr txBox="1"/>
          <p:nvPr/>
        </p:nvSpPr>
        <p:spPr>
          <a:xfrm>
            <a:off x="2753290" y="2466780"/>
            <a:ext cx="934871" cy="307777"/>
          </a:xfrm>
          <a:prstGeom prst="rect">
            <a:avLst/>
          </a:prstGeom>
          <a:noFill/>
        </p:spPr>
        <p:txBody>
          <a:bodyPr wrap="none" rtlCol="0">
            <a:spAutoFit/>
          </a:bodyPr>
          <a:lstStyle/>
          <a:p>
            <a:r>
              <a:rPr lang="en-US" sz="1400" b="1" dirty="0" smtClean="0"/>
              <a:t>Nylon 6, 6</a:t>
            </a:r>
            <a:endParaRPr lang="en-US" sz="1400" b="1" dirty="0"/>
          </a:p>
        </p:txBody>
      </p:sp>
      <p:sp>
        <p:nvSpPr>
          <p:cNvPr id="19" name="ZoneTexte 18"/>
          <p:cNvSpPr txBox="1"/>
          <p:nvPr/>
        </p:nvSpPr>
        <p:spPr>
          <a:xfrm>
            <a:off x="6633605" y="2466779"/>
            <a:ext cx="1281761" cy="307777"/>
          </a:xfrm>
          <a:prstGeom prst="rect">
            <a:avLst/>
          </a:prstGeom>
          <a:noFill/>
        </p:spPr>
        <p:txBody>
          <a:bodyPr wrap="none" rtlCol="0">
            <a:spAutoFit/>
          </a:bodyPr>
          <a:lstStyle/>
          <a:p>
            <a:r>
              <a:rPr lang="en-US" sz="1400" b="1" dirty="0" smtClean="0"/>
              <a:t>Nylon 6 or PA6</a:t>
            </a:r>
            <a:endParaRPr lang="en-US" sz="1400" b="1" dirty="0"/>
          </a:p>
        </p:txBody>
      </p:sp>
    </p:spTree>
    <p:extLst>
      <p:ext uri="{BB962C8B-B14F-4D97-AF65-F5344CB8AC3E}">
        <p14:creationId xmlns:p14="http://schemas.microsoft.com/office/powerpoint/2010/main" val="216198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Results (3)</a:t>
            </a:r>
            <a:endParaRPr lang="en-US" dirty="0"/>
          </a:p>
        </p:txBody>
      </p:sp>
      <p:sp>
        <p:nvSpPr>
          <p:cNvPr id="3" name="Espace réservé du contenu 2"/>
          <p:cNvSpPr>
            <a:spLocks noGrp="1"/>
          </p:cNvSpPr>
          <p:nvPr>
            <p:ph idx="1"/>
          </p:nvPr>
        </p:nvSpPr>
        <p:spPr/>
        <p:txBody>
          <a:bodyPr/>
          <a:lstStyle/>
          <a:p>
            <a:r>
              <a:rPr lang="en-US" dirty="0" smtClean="0"/>
              <a:t>Tetrahedral </a:t>
            </a:r>
            <a:r>
              <a:rPr lang="en-US" dirty="0"/>
              <a:t>intermediate </a:t>
            </a:r>
            <a:r>
              <a:rPr lang="en-US" dirty="0" smtClean="0"/>
              <a:t>structure:</a:t>
            </a:r>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20</a:t>
            </a:fld>
            <a:endParaRPr lang="en-US" dirty="0"/>
          </a:p>
        </p:txBody>
      </p:sp>
      <p:sp>
        <p:nvSpPr>
          <p:cNvPr id="20" name="ZoneTexte 19"/>
          <p:cNvSpPr txBox="1"/>
          <p:nvPr/>
        </p:nvSpPr>
        <p:spPr>
          <a:xfrm>
            <a:off x="2831606" y="5746433"/>
            <a:ext cx="2676525" cy="307777"/>
          </a:xfrm>
          <a:prstGeom prst="rect">
            <a:avLst/>
          </a:prstGeom>
          <a:noFill/>
        </p:spPr>
        <p:txBody>
          <a:bodyPr wrap="square" rtlCol="0">
            <a:spAutoFit/>
          </a:bodyPr>
          <a:lstStyle/>
          <a:p>
            <a:r>
              <a:rPr lang="en-US" sz="1400" dirty="0" smtClean="0"/>
              <a:t>The distances are reported in </a:t>
            </a:r>
            <a:r>
              <a:rPr lang="en-US" sz="1400" dirty="0" smtClean="0">
                <a:latin typeface="Calibri" panose="020F0502020204030204" pitchFamily="34" charset="0"/>
              </a:rPr>
              <a:t>Å</a:t>
            </a:r>
            <a:r>
              <a:rPr lang="en-US" sz="1400" dirty="0" smtClean="0"/>
              <a:t>.</a:t>
            </a:r>
            <a:endParaRPr lang="en-US" sz="1400" dirty="0"/>
          </a:p>
        </p:txBody>
      </p:sp>
      <p:sp>
        <p:nvSpPr>
          <p:cNvPr id="21" name="Rectangle 20"/>
          <p:cNvSpPr/>
          <p:nvPr/>
        </p:nvSpPr>
        <p:spPr>
          <a:xfrm>
            <a:off x="238125" y="131527"/>
            <a:ext cx="268060" cy="7245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7" name="Groupe 6"/>
          <p:cNvGrpSpPr/>
          <p:nvPr/>
        </p:nvGrpSpPr>
        <p:grpSpPr>
          <a:xfrm>
            <a:off x="2831606" y="1293714"/>
            <a:ext cx="6143050" cy="4480560"/>
            <a:chOff x="2831606" y="1293714"/>
            <a:chExt cx="6143050" cy="448056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1606" y="1293714"/>
              <a:ext cx="6143050" cy="4480560"/>
            </a:xfrm>
            <a:prstGeom prst="rect">
              <a:avLst/>
            </a:prstGeom>
          </p:spPr>
        </p:pic>
        <p:sp>
          <p:nvSpPr>
            <p:cNvPr id="8" name="ZoneTexte 7"/>
            <p:cNvSpPr txBox="1"/>
            <p:nvPr/>
          </p:nvSpPr>
          <p:spPr>
            <a:xfrm>
              <a:off x="3730466" y="3380105"/>
              <a:ext cx="981359" cy="307777"/>
            </a:xfrm>
            <a:prstGeom prst="rect">
              <a:avLst/>
            </a:prstGeom>
            <a:noFill/>
          </p:spPr>
          <p:txBody>
            <a:bodyPr wrap="none" rtlCol="0">
              <a:spAutoFit/>
            </a:bodyPr>
            <a:lstStyle/>
            <a:p>
              <a:r>
                <a:rPr lang="en-US" sz="1400" b="1" dirty="0" smtClean="0">
                  <a:solidFill>
                    <a:schemeClr val="bg1"/>
                  </a:solidFill>
                </a:rPr>
                <a:t>1.63 (1.55)</a:t>
              </a:r>
              <a:endParaRPr lang="en-US" sz="1400" b="1" dirty="0">
                <a:solidFill>
                  <a:schemeClr val="bg1"/>
                </a:solidFill>
              </a:endParaRPr>
            </a:p>
          </p:txBody>
        </p:sp>
        <p:sp>
          <p:nvSpPr>
            <p:cNvPr id="9" name="ZoneTexte 8"/>
            <p:cNvSpPr txBox="1"/>
            <p:nvPr/>
          </p:nvSpPr>
          <p:spPr>
            <a:xfrm>
              <a:off x="6460185" y="3435091"/>
              <a:ext cx="981359" cy="307777"/>
            </a:xfrm>
            <a:prstGeom prst="rect">
              <a:avLst/>
            </a:prstGeom>
            <a:noFill/>
          </p:spPr>
          <p:txBody>
            <a:bodyPr wrap="none" rtlCol="0">
              <a:spAutoFit/>
            </a:bodyPr>
            <a:lstStyle/>
            <a:p>
              <a:r>
                <a:rPr lang="en-US" sz="1400" b="1" dirty="0" smtClean="0">
                  <a:solidFill>
                    <a:schemeClr val="bg1"/>
                  </a:solidFill>
                </a:rPr>
                <a:t>1.75 (1.72)</a:t>
              </a:r>
              <a:endParaRPr lang="en-US" sz="1400" b="1" dirty="0">
                <a:solidFill>
                  <a:schemeClr val="bg1"/>
                </a:solidFill>
              </a:endParaRPr>
            </a:p>
          </p:txBody>
        </p:sp>
        <p:sp>
          <p:nvSpPr>
            <p:cNvPr id="10" name="ZoneTexte 9"/>
            <p:cNvSpPr txBox="1"/>
            <p:nvPr/>
          </p:nvSpPr>
          <p:spPr>
            <a:xfrm>
              <a:off x="6503624" y="3663004"/>
              <a:ext cx="981359" cy="307777"/>
            </a:xfrm>
            <a:prstGeom prst="rect">
              <a:avLst/>
            </a:prstGeom>
            <a:noFill/>
          </p:spPr>
          <p:txBody>
            <a:bodyPr wrap="none" rtlCol="0">
              <a:spAutoFit/>
            </a:bodyPr>
            <a:lstStyle/>
            <a:p>
              <a:r>
                <a:rPr lang="en-US" sz="1400" b="1" dirty="0" smtClean="0">
                  <a:solidFill>
                    <a:schemeClr val="bg1"/>
                  </a:solidFill>
                </a:rPr>
                <a:t>1.76 (1.74)</a:t>
              </a:r>
              <a:endParaRPr lang="en-US" sz="1400" b="1" dirty="0">
                <a:solidFill>
                  <a:schemeClr val="bg1"/>
                </a:solidFill>
              </a:endParaRPr>
            </a:p>
          </p:txBody>
        </p:sp>
        <p:sp>
          <p:nvSpPr>
            <p:cNvPr id="11" name="ZoneTexte 10"/>
            <p:cNvSpPr txBox="1"/>
            <p:nvPr/>
          </p:nvSpPr>
          <p:spPr>
            <a:xfrm>
              <a:off x="6617595" y="4030220"/>
              <a:ext cx="981359" cy="307777"/>
            </a:xfrm>
            <a:prstGeom prst="rect">
              <a:avLst/>
            </a:prstGeom>
            <a:noFill/>
          </p:spPr>
          <p:txBody>
            <a:bodyPr wrap="none" rtlCol="0">
              <a:spAutoFit/>
            </a:bodyPr>
            <a:lstStyle/>
            <a:p>
              <a:r>
                <a:rPr lang="en-US" sz="1400" b="1" dirty="0" smtClean="0">
                  <a:solidFill>
                    <a:schemeClr val="bg1"/>
                  </a:solidFill>
                </a:rPr>
                <a:t>1.76 (1.85)</a:t>
              </a:r>
              <a:endParaRPr lang="en-US" sz="1400" b="1" dirty="0">
                <a:solidFill>
                  <a:schemeClr val="bg1"/>
                </a:solidFill>
              </a:endParaRPr>
            </a:p>
          </p:txBody>
        </p:sp>
        <p:sp>
          <p:nvSpPr>
            <p:cNvPr id="12" name="ZoneTexte 11"/>
            <p:cNvSpPr txBox="1"/>
            <p:nvPr/>
          </p:nvSpPr>
          <p:spPr>
            <a:xfrm>
              <a:off x="3025685" y="3435092"/>
              <a:ext cx="644728" cy="307777"/>
            </a:xfrm>
            <a:prstGeom prst="rect">
              <a:avLst/>
            </a:prstGeom>
            <a:noFill/>
          </p:spPr>
          <p:txBody>
            <a:bodyPr wrap="none" rtlCol="0">
              <a:spAutoFit/>
            </a:bodyPr>
            <a:lstStyle/>
            <a:p>
              <a:r>
                <a:rPr lang="en-US" sz="1400" b="1" baseline="30000" dirty="0" smtClean="0">
                  <a:solidFill>
                    <a:schemeClr val="bg1"/>
                  </a:solidFill>
                </a:rPr>
                <a:t>187</a:t>
              </a:r>
              <a:r>
                <a:rPr lang="en-US" sz="1400" b="1" dirty="0" smtClean="0">
                  <a:solidFill>
                    <a:schemeClr val="bg1"/>
                  </a:solidFill>
                </a:rPr>
                <a:t>Asp</a:t>
              </a:r>
              <a:endParaRPr lang="en-US" sz="1400" b="1" dirty="0">
                <a:solidFill>
                  <a:schemeClr val="bg1"/>
                </a:solidFill>
              </a:endParaRPr>
            </a:p>
          </p:txBody>
        </p:sp>
        <p:sp>
          <p:nvSpPr>
            <p:cNvPr id="13" name="ZoneTexte 12"/>
            <p:cNvSpPr txBox="1"/>
            <p:nvPr/>
          </p:nvSpPr>
          <p:spPr>
            <a:xfrm>
              <a:off x="4497052" y="4459618"/>
              <a:ext cx="598241" cy="307777"/>
            </a:xfrm>
            <a:prstGeom prst="rect">
              <a:avLst/>
            </a:prstGeom>
            <a:noFill/>
          </p:spPr>
          <p:txBody>
            <a:bodyPr wrap="none" rtlCol="0">
              <a:spAutoFit/>
            </a:bodyPr>
            <a:lstStyle/>
            <a:p>
              <a:r>
                <a:rPr lang="en-US" sz="1400" b="1" baseline="30000" dirty="0" smtClean="0">
                  <a:solidFill>
                    <a:schemeClr val="bg1"/>
                  </a:solidFill>
                </a:rPr>
                <a:t>224</a:t>
              </a:r>
              <a:r>
                <a:rPr lang="en-US" sz="1400" b="1" dirty="0" smtClean="0">
                  <a:solidFill>
                    <a:schemeClr val="bg1"/>
                  </a:solidFill>
                </a:rPr>
                <a:t>His</a:t>
              </a:r>
              <a:endParaRPr lang="en-US" sz="1400" b="1" dirty="0">
                <a:solidFill>
                  <a:schemeClr val="bg1"/>
                </a:solidFill>
              </a:endParaRPr>
            </a:p>
          </p:txBody>
        </p:sp>
        <p:sp>
          <p:nvSpPr>
            <p:cNvPr id="14" name="ZoneTexte 13"/>
            <p:cNvSpPr txBox="1"/>
            <p:nvPr/>
          </p:nvSpPr>
          <p:spPr>
            <a:xfrm>
              <a:off x="5568137" y="3009583"/>
              <a:ext cx="606256" cy="307777"/>
            </a:xfrm>
            <a:prstGeom prst="rect">
              <a:avLst/>
            </a:prstGeom>
            <a:noFill/>
          </p:spPr>
          <p:txBody>
            <a:bodyPr wrap="none" rtlCol="0">
              <a:spAutoFit/>
            </a:bodyPr>
            <a:lstStyle/>
            <a:p>
              <a:r>
                <a:rPr lang="en-US" sz="1400" b="1" baseline="30000" dirty="0" smtClean="0">
                  <a:solidFill>
                    <a:schemeClr val="bg1"/>
                  </a:solidFill>
                </a:rPr>
                <a:t>105</a:t>
              </a:r>
              <a:r>
                <a:rPr lang="en-US" sz="1400" b="1" dirty="0" smtClean="0">
                  <a:solidFill>
                    <a:schemeClr val="bg1"/>
                  </a:solidFill>
                </a:rPr>
                <a:t>Ser</a:t>
              </a:r>
              <a:endParaRPr lang="en-US" sz="1400" b="1" dirty="0">
                <a:solidFill>
                  <a:schemeClr val="bg1"/>
                </a:solidFill>
              </a:endParaRPr>
            </a:p>
          </p:txBody>
        </p:sp>
        <p:sp>
          <p:nvSpPr>
            <p:cNvPr id="15" name="ZoneTexte 14"/>
            <p:cNvSpPr txBox="1"/>
            <p:nvPr/>
          </p:nvSpPr>
          <p:spPr>
            <a:xfrm>
              <a:off x="7912707" y="4613506"/>
              <a:ext cx="554960" cy="307777"/>
            </a:xfrm>
            <a:prstGeom prst="rect">
              <a:avLst/>
            </a:prstGeom>
            <a:noFill/>
          </p:spPr>
          <p:txBody>
            <a:bodyPr wrap="none" rtlCol="0">
              <a:spAutoFit/>
            </a:bodyPr>
            <a:lstStyle/>
            <a:p>
              <a:r>
                <a:rPr lang="en-US" sz="1400" b="1" baseline="30000" dirty="0" smtClean="0">
                  <a:solidFill>
                    <a:schemeClr val="bg1"/>
                  </a:solidFill>
                </a:rPr>
                <a:t>40</a:t>
              </a:r>
              <a:r>
                <a:rPr lang="en-US" sz="1400" b="1" dirty="0" smtClean="0">
                  <a:solidFill>
                    <a:schemeClr val="bg1"/>
                  </a:solidFill>
                </a:rPr>
                <a:t>Thr</a:t>
              </a:r>
              <a:endParaRPr lang="en-US" sz="1400" b="1" dirty="0">
                <a:solidFill>
                  <a:schemeClr val="bg1"/>
                </a:solidFill>
              </a:endParaRPr>
            </a:p>
          </p:txBody>
        </p:sp>
        <p:sp>
          <p:nvSpPr>
            <p:cNvPr id="16" name="ZoneTexte 15"/>
            <p:cNvSpPr txBox="1"/>
            <p:nvPr/>
          </p:nvSpPr>
          <p:spPr>
            <a:xfrm>
              <a:off x="7975588" y="3109296"/>
              <a:ext cx="622286" cy="307777"/>
            </a:xfrm>
            <a:prstGeom prst="rect">
              <a:avLst/>
            </a:prstGeom>
            <a:noFill/>
          </p:spPr>
          <p:txBody>
            <a:bodyPr wrap="none" rtlCol="0">
              <a:spAutoFit/>
            </a:bodyPr>
            <a:lstStyle/>
            <a:p>
              <a:r>
                <a:rPr lang="en-US" sz="1400" b="1" baseline="30000" dirty="0" smtClean="0">
                  <a:solidFill>
                    <a:schemeClr val="bg1"/>
                  </a:solidFill>
                </a:rPr>
                <a:t>106</a:t>
              </a:r>
              <a:r>
                <a:rPr lang="en-US" sz="1400" b="1" dirty="0" smtClean="0">
                  <a:solidFill>
                    <a:schemeClr val="bg1"/>
                  </a:solidFill>
                </a:rPr>
                <a:t>Gln</a:t>
              </a:r>
              <a:endParaRPr lang="en-US" sz="1400" b="1" dirty="0">
                <a:solidFill>
                  <a:schemeClr val="bg1"/>
                </a:solidFill>
              </a:endParaRPr>
            </a:p>
          </p:txBody>
        </p:sp>
        <p:sp>
          <p:nvSpPr>
            <p:cNvPr id="17" name="ZoneTexte 16"/>
            <p:cNvSpPr txBox="1"/>
            <p:nvPr/>
          </p:nvSpPr>
          <p:spPr>
            <a:xfrm>
              <a:off x="5387868" y="1927764"/>
              <a:ext cx="644728" cy="307777"/>
            </a:xfrm>
            <a:prstGeom prst="rect">
              <a:avLst/>
            </a:prstGeom>
            <a:noFill/>
          </p:spPr>
          <p:txBody>
            <a:bodyPr wrap="none" rtlCol="0">
              <a:spAutoFit/>
            </a:bodyPr>
            <a:lstStyle/>
            <a:p>
              <a:r>
                <a:rPr lang="en-US" sz="1400" b="1" baseline="30000" dirty="0" smtClean="0">
                  <a:solidFill>
                    <a:schemeClr val="bg1"/>
                  </a:solidFill>
                </a:rPr>
                <a:t>134</a:t>
              </a:r>
              <a:r>
                <a:rPr lang="en-US" sz="1400" b="1" dirty="0" smtClean="0">
                  <a:solidFill>
                    <a:schemeClr val="bg1"/>
                  </a:solidFill>
                </a:rPr>
                <a:t>Asp</a:t>
              </a:r>
              <a:endParaRPr lang="en-US" sz="1400" b="1" dirty="0">
                <a:solidFill>
                  <a:schemeClr val="bg1"/>
                </a:solidFill>
              </a:endParaRPr>
            </a:p>
          </p:txBody>
        </p:sp>
        <p:sp>
          <p:nvSpPr>
            <p:cNvPr id="18" name="ZoneTexte 17"/>
            <p:cNvSpPr txBox="1"/>
            <p:nvPr/>
          </p:nvSpPr>
          <p:spPr>
            <a:xfrm>
              <a:off x="6485989" y="2394943"/>
              <a:ext cx="622286" cy="307777"/>
            </a:xfrm>
            <a:prstGeom prst="rect">
              <a:avLst/>
            </a:prstGeom>
            <a:noFill/>
          </p:spPr>
          <p:txBody>
            <a:bodyPr wrap="none" rtlCol="0">
              <a:spAutoFit/>
            </a:bodyPr>
            <a:lstStyle/>
            <a:p>
              <a:r>
                <a:rPr lang="en-US" sz="1400" b="1" baseline="30000" dirty="0" smtClean="0">
                  <a:solidFill>
                    <a:schemeClr val="bg1"/>
                  </a:solidFill>
                </a:rPr>
                <a:t>158</a:t>
              </a:r>
              <a:r>
                <a:rPr lang="en-US" sz="1400" b="1" dirty="0" smtClean="0">
                  <a:solidFill>
                    <a:schemeClr val="bg1"/>
                  </a:solidFill>
                </a:rPr>
                <a:t>Gln</a:t>
              </a:r>
              <a:endParaRPr lang="en-US" sz="1400" b="1" dirty="0">
                <a:solidFill>
                  <a:schemeClr val="bg1"/>
                </a:solidFill>
              </a:endParaRPr>
            </a:p>
          </p:txBody>
        </p:sp>
        <p:sp>
          <p:nvSpPr>
            <p:cNvPr id="22" name="ZoneTexte 21"/>
            <p:cNvSpPr txBox="1"/>
            <p:nvPr/>
          </p:nvSpPr>
          <p:spPr>
            <a:xfrm>
              <a:off x="5871265" y="4613505"/>
              <a:ext cx="545342" cy="307777"/>
            </a:xfrm>
            <a:prstGeom prst="rect">
              <a:avLst/>
            </a:prstGeom>
            <a:noFill/>
          </p:spPr>
          <p:txBody>
            <a:bodyPr wrap="none" rtlCol="0">
              <a:spAutoFit/>
            </a:bodyPr>
            <a:lstStyle/>
            <a:p>
              <a:r>
                <a:rPr lang="el-GR" sz="1400" b="1" dirty="0" smtClean="0">
                  <a:solidFill>
                    <a:schemeClr val="bg1"/>
                  </a:solidFill>
                  <a:latin typeface="Calibri" panose="020F0502020204030204" pitchFamily="34" charset="0"/>
                </a:rPr>
                <a:t>β</a:t>
              </a:r>
              <a:r>
                <a:rPr lang="en-US" sz="1400" b="1" dirty="0" smtClean="0">
                  <a:solidFill>
                    <a:schemeClr val="bg1"/>
                  </a:solidFill>
                </a:rPr>
                <a:t>-lac</a:t>
              </a:r>
              <a:endParaRPr lang="en-US" sz="1400" b="1" dirty="0">
                <a:solidFill>
                  <a:schemeClr val="bg1"/>
                </a:solidFill>
              </a:endParaRPr>
            </a:p>
          </p:txBody>
        </p:sp>
        <p:sp>
          <p:nvSpPr>
            <p:cNvPr id="23" name="ZoneTexte 22"/>
            <p:cNvSpPr txBox="1"/>
            <p:nvPr/>
          </p:nvSpPr>
          <p:spPr>
            <a:xfrm>
              <a:off x="4962116" y="3588979"/>
              <a:ext cx="981359" cy="307777"/>
            </a:xfrm>
            <a:prstGeom prst="rect">
              <a:avLst/>
            </a:prstGeom>
            <a:noFill/>
          </p:spPr>
          <p:txBody>
            <a:bodyPr wrap="none" rtlCol="0">
              <a:spAutoFit/>
            </a:bodyPr>
            <a:lstStyle/>
            <a:p>
              <a:r>
                <a:rPr lang="en-US" sz="1400" b="1" dirty="0" smtClean="0">
                  <a:solidFill>
                    <a:schemeClr val="bg1"/>
                  </a:solidFill>
                </a:rPr>
                <a:t>1.90 (1.79)</a:t>
              </a:r>
              <a:endParaRPr lang="en-US" sz="1400" b="1" dirty="0">
                <a:solidFill>
                  <a:schemeClr val="bg1"/>
                </a:solidFill>
              </a:endParaRPr>
            </a:p>
          </p:txBody>
        </p:sp>
      </p:grpSp>
      <p:graphicFrame>
        <p:nvGraphicFramePr>
          <p:cNvPr id="24" name="Tableau 23"/>
          <p:cNvGraphicFramePr>
            <a:graphicFrameLocks noGrp="1"/>
          </p:cNvGraphicFramePr>
          <p:nvPr>
            <p:extLst>
              <p:ext uri="{D42A27DB-BD31-4B8C-83A1-F6EECF244321}">
                <p14:modId xmlns:p14="http://schemas.microsoft.com/office/powerpoint/2010/main" val="894346798"/>
              </p:ext>
            </p:extLst>
          </p:nvPr>
        </p:nvGraphicFramePr>
        <p:xfrm>
          <a:off x="1" y="3109296"/>
          <a:ext cx="2764638" cy="1432560"/>
        </p:xfrm>
        <a:graphic>
          <a:graphicData uri="http://schemas.openxmlformats.org/drawingml/2006/table">
            <a:tbl>
              <a:tblPr firstRow="1" bandRow="1">
                <a:tableStyleId>{5C22544A-7EE6-4342-B048-85BDC9FD1C3A}</a:tableStyleId>
              </a:tblPr>
              <a:tblGrid>
                <a:gridCol w="621059"/>
                <a:gridCol w="2143579"/>
              </a:tblGrid>
              <a:tr h="304800">
                <a:tc>
                  <a:txBody>
                    <a:bodyPr/>
                    <a:lstStyle/>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Relative electronic</a:t>
                      </a:r>
                      <a:r>
                        <a:rPr lang="en-US" sz="1400" baseline="0" dirty="0" smtClean="0">
                          <a:solidFill>
                            <a:schemeClr val="tx1"/>
                          </a:solidFill>
                        </a:rPr>
                        <a:t> </a:t>
                      </a:r>
                      <a:r>
                        <a:rPr lang="en-US" sz="1400" dirty="0" smtClean="0">
                          <a:solidFill>
                            <a:schemeClr val="tx1"/>
                          </a:solidFill>
                        </a:rPr>
                        <a:t>energy </a:t>
                      </a:r>
                      <a:r>
                        <a:rPr lang="en-US" sz="1400" baseline="0" dirty="0" smtClean="0">
                          <a:solidFill>
                            <a:schemeClr val="tx1"/>
                          </a:solidFill>
                        </a:rPr>
                        <a:t>B3LYP/6-31G(d, p)</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04800">
                <a:tc>
                  <a:txBody>
                    <a:bodyPr/>
                    <a:lstStyle/>
                    <a:p>
                      <a:pPr algn="l">
                        <a:lnSpc>
                          <a:spcPct val="50000"/>
                        </a:lnSpc>
                        <a:spcBef>
                          <a:spcPts val="600"/>
                        </a:spcBef>
                      </a:pPr>
                      <a:r>
                        <a:rPr lang="en-US" sz="1400" dirty="0" smtClean="0">
                          <a:solidFill>
                            <a:schemeClr val="tx1"/>
                          </a:solidFill>
                        </a:rPr>
                        <a:t>(1) RC</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 </a:t>
                      </a:r>
                      <a:r>
                        <a:rPr lang="en-US" sz="1400" dirty="0" err="1" smtClean="0">
                          <a:solidFill>
                            <a:schemeClr val="tx1"/>
                          </a:solidFill>
                        </a:rPr>
                        <a:t>kcal.mol</a:t>
                      </a:r>
                      <a:r>
                        <a:rPr lang="en-US" sz="1400" baseline="30000" dirty="0" smtClean="0">
                          <a:solidFill>
                            <a:schemeClr val="tx1"/>
                          </a:solidFill>
                        </a:rPr>
                        <a:t>-</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(3) TI</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0.40 </a:t>
                      </a:r>
                      <a:r>
                        <a:rPr lang="en-US" sz="1400" dirty="0" err="1" smtClean="0">
                          <a:solidFill>
                            <a:schemeClr val="tx1"/>
                          </a:solidFill>
                        </a:rPr>
                        <a:t>kcal.mol</a:t>
                      </a:r>
                      <a:r>
                        <a:rPr lang="en-US" sz="1400" baseline="30000" dirty="0" smtClean="0">
                          <a:solidFill>
                            <a:schemeClr val="tx1"/>
                          </a:solidFill>
                        </a:rPr>
                        <a:t>-</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(5) PC</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-10.60 </a:t>
                      </a:r>
                      <a:r>
                        <a:rPr lang="en-US" sz="1400" dirty="0" err="1" smtClean="0">
                          <a:solidFill>
                            <a:schemeClr val="tx1"/>
                          </a:solidFill>
                        </a:rPr>
                        <a:t>kcal.mol</a:t>
                      </a:r>
                      <a:r>
                        <a:rPr lang="en-US" sz="1400" baseline="30000" dirty="0" smtClean="0">
                          <a:solidFill>
                            <a:schemeClr val="tx1"/>
                          </a:solidFill>
                        </a:rPr>
                        <a:t>-</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16920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Results (4)</a:t>
            </a:r>
            <a:endParaRPr lang="en-US" dirty="0"/>
          </a:p>
        </p:txBody>
      </p:sp>
      <p:sp>
        <p:nvSpPr>
          <p:cNvPr id="3" name="Espace réservé du contenu 2"/>
          <p:cNvSpPr>
            <a:spLocks noGrp="1"/>
          </p:cNvSpPr>
          <p:nvPr>
            <p:ph idx="1"/>
          </p:nvPr>
        </p:nvSpPr>
        <p:spPr/>
        <p:txBody>
          <a:bodyPr/>
          <a:lstStyle/>
          <a:p>
            <a:r>
              <a:rPr lang="en-US" dirty="0"/>
              <a:t>Product </a:t>
            </a:r>
            <a:r>
              <a:rPr lang="en-US" dirty="0" smtClean="0"/>
              <a:t>structure: </a:t>
            </a:r>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21</a:t>
            </a:fld>
            <a:endParaRPr lang="en-US" dirty="0"/>
          </a:p>
        </p:txBody>
      </p:sp>
      <p:sp>
        <p:nvSpPr>
          <p:cNvPr id="21" name="Rectangle 20"/>
          <p:cNvSpPr/>
          <p:nvPr/>
        </p:nvSpPr>
        <p:spPr>
          <a:xfrm>
            <a:off x="238125" y="131527"/>
            <a:ext cx="268060" cy="7245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7" name="Groupe 6"/>
          <p:cNvGrpSpPr/>
          <p:nvPr/>
        </p:nvGrpSpPr>
        <p:grpSpPr>
          <a:xfrm>
            <a:off x="2764639" y="1482479"/>
            <a:ext cx="6233889" cy="4337862"/>
            <a:chOff x="1683464" y="1588497"/>
            <a:chExt cx="6233889" cy="4337862"/>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054" y="1588497"/>
              <a:ext cx="6206299" cy="4023360"/>
            </a:xfrm>
            <a:prstGeom prst="rect">
              <a:avLst/>
            </a:prstGeom>
          </p:spPr>
        </p:pic>
        <p:sp>
          <p:nvSpPr>
            <p:cNvPr id="8" name="ZoneTexte 7"/>
            <p:cNvSpPr txBox="1"/>
            <p:nvPr/>
          </p:nvSpPr>
          <p:spPr>
            <a:xfrm>
              <a:off x="2249865" y="3861384"/>
              <a:ext cx="981359" cy="307777"/>
            </a:xfrm>
            <a:prstGeom prst="rect">
              <a:avLst/>
            </a:prstGeom>
            <a:noFill/>
          </p:spPr>
          <p:txBody>
            <a:bodyPr wrap="none" rtlCol="0">
              <a:spAutoFit/>
            </a:bodyPr>
            <a:lstStyle/>
            <a:p>
              <a:r>
                <a:rPr lang="en-US" sz="1400" b="1" dirty="0" smtClean="0">
                  <a:solidFill>
                    <a:schemeClr val="bg1"/>
                  </a:solidFill>
                </a:rPr>
                <a:t>1.62 (1.60)</a:t>
              </a:r>
              <a:endParaRPr lang="en-US" sz="1400" b="1" dirty="0">
                <a:solidFill>
                  <a:schemeClr val="bg1"/>
                </a:solidFill>
              </a:endParaRPr>
            </a:p>
          </p:txBody>
        </p:sp>
        <p:sp>
          <p:nvSpPr>
            <p:cNvPr id="9" name="ZoneTexte 8"/>
            <p:cNvSpPr txBox="1"/>
            <p:nvPr/>
          </p:nvSpPr>
          <p:spPr>
            <a:xfrm>
              <a:off x="5164365" y="2864662"/>
              <a:ext cx="981359" cy="307777"/>
            </a:xfrm>
            <a:prstGeom prst="rect">
              <a:avLst/>
            </a:prstGeom>
            <a:noFill/>
          </p:spPr>
          <p:txBody>
            <a:bodyPr wrap="none" rtlCol="0">
              <a:spAutoFit/>
            </a:bodyPr>
            <a:lstStyle/>
            <a:p>
              <a:r>
                <a:rPr lang="en-US" sz="1400" b="1" dirty="0" smtClean="0">
                  <a:solidFill>
                    <a:schemeClr val="bg1"/>
                  </a:solidFill>
                </a:rPr>
                <a:t>1.81 (2.13)</a:t>
              </a:r>
              <a:endParaRPr lang="en-US" sz="1400" b="1" dirty="0">
                <a:solidFill>
                  <a:schemeClr val="bg1"/>
                </a:solidFill>
              </a:endParaRPr>
            </a:p>
          </p:txBody>
        </p:sp>
        <p:sp>
          <p:nvSpPr>
            <p:cNvPr id="10" name="ZoneTexte 9"/>
            <p:cNvSpPr txBox="1"/>
            <p:nvPr/>
          </p:nvSpPr>
          <p:spPr>
            <a:xfrm>
              <a:off x="5579919" y="3980931"/>
              <a:ext cx="981359" cy="307777"/>
            </a:xfrm>
            <a:prstGeom prst="rect">
              <a:avLst/>
            </a:prstGeom>
            <a:noFill/>
          </p:spPr>
          <p:txBody>
            <a:bodyPr wrap="none" rtlCol="0">
              <a:spAutoFit/>
            </a:bodyPr>
            <a:lstStyle/>
            <a:p>
              <a:r>
                <a:rPr lang="en-US" sz="1400" b="1" dirty="0" smtClean="0">
                  <a:solidFill>
                    <a:schemeClr val="bg1"/>
                  </a:solidFill>
                </a:rPr>
                <a:t>2.26 (2.17)</a:t>
              </a:r>
              <a:endParaRPr lang="en-US" sz="1400" b="1" dirty="0">
                <a:solidFill>
                  <a:schemeClr val="bg1"/>
                </a:solidFill>
              </a:endParaRPr>
            </a:p>
          </p:txBody>
        </p:sp>
        <p:sp>
          <p:nvSpPr>
            <p:cNvPr id="11" name="ZoneTexte 10"/>
            <p:cNvSpPr txBox="1"/>
            <p:nvPr/>
          </p:nvSpPr>
          <p:spPr>
            <a:xfrm>
              <a:off x="5238839" y="4348451"/>
              <a:ext cx="981359" cy="307777"/>
            </a:xfrm>
            <a:prstGeom prst="rect">
              <a:avLst/>
            </a:prstGeom>
            <a:noFill/>
          </p:spPr>
          <p:txBody>
            <a:bodyPr wrap="none" rtlCol="0">
              <a:spAutoFit/>
            </a:bodyPr>
            <a:lstStyle/>
            <a:p>
              <a:r>
                <a:rPr lang="en-US" sz="1400" b="1" dirty="0" smtClean="0">
                  <a:solidFill>
                    <a:schemeClr val="bg1"/>
                  </a:solidFill>
                </a:rPr>
                <a:t>1.85 (1.95)</a:t>
              </a:r>
              <a:endParaRPr lang="en-US" sz="1400" b="1" dirty="0">
                <a:solidFill>
                  <a:schemeClr val="bg1"/>
                </a:solidFill>
              </a:endParaRPr>
            </a:p>
          </p:txBody>
        </p:sp>
        <p:sp>
          <p:nvSpPr>
            <p:cNvPr id="12" name="ZoneTexte 11"/>
            <p:cNvSpPr txBox="1"/>
            <p:nvPr/>
          </p:nvSpPr>
          <p:spPr>
            <a:xfrm>
              <a:off x="1683464" y="3907954"/>
              <a:ext cx="644728" cy="307777"/>
            </a:xfrm>
            <a:prstGeom prst="rect">
              <a:avLst/>
            </a:prstGeom>
            <a:noFill/>
          </p:spPr>
          <p:txBody>
            <a:bodyPr wrap="none" rtlCol="0">
              <a:spAutoFit/>
            </a:bodyPr>
            <a:lstStyle/>
            <a:p>
              <a:r>
                <a:rPr lang="en-US" sz="1400" b="1" baseline="30000" dirty="0" smtClean="0">
                  <a:solidFill>
                    <a:schemeClr val="bg1"/>
                  </a:solidFill>
                </a:rPr>
                <a:t>187</a:t>
              </a:r>
              <a:r>
                <a:rPr lang="en-US" sz="1400" b="1" dirty="0" smtClean="0">
                  <a:solidFill>
                    <a:schemeClr val="bg1"/>
                  </a:solidFill>
                </a:rPr>
                <a:t>Asp</a:t>
              </a:r>
              <a:endParaRPr lang="en-US" sz="1400" b="1" dirty="0">
                <a:solidFill>
                  <a:schemeClr val="bg1"/>
                </a:solidFill>
              </a:endParaRPr>
            </a:p>
          </p:txBody>
        </p:sp>
        <p:sp>
          <p:nvSpPr>
            <p:cNvPr id="13" name="ZoneTexte 12"/>
            <p:cNvSpPr txBox="1"/>
            <p:nvPr/>
          </p:nvSpPr>
          <p:spPr>
            <a:xfrm>
              <a:off x="2600567" y="4463870"/>
              <a:ext cx="598241" cy="307777"/>
            </a:xfrm>
            <a:prstGeom prst="rect">
              <a:avLst/>
            </a:prstGeom>
            <a:noFill/>
          </p:spPr>
          <p:txBody>
            <a:bodyPr wrap="none" rtlCol="0">
              <a:spAutoFit/>
            </a:bodyPr>
            <a:lstStyle/>
            <a:p>
              <a:r>
                <a:rPr lang="en-US" sz="1400" b="1" baseline="30000" dirty="0" smtClean="0">
                  <a:solidFill>
                    <a:schemeClr val="bg1"/>
                  </a:solidFill>
                </a:rPr>
                <a:t>224</a:t>
              </a:r>
              <a:r>
                <a:rPr lang="en-US" sz="1400" b="1" dirty="0" smtClean="0">
                  <a:solidFill>
                    <a:schemeClr val="bg1"/>
                  </a:solidFill>
                </a:rPr>
                <a:t>His</a:t>
              </a:r>
              <a:endParaRPr lang="en-US" sz="1400" b="1" dirty="0">
                <a:solidFill>
                  <a:schemeClr val="bg1"/>
                </a:solidFill>
              </a:endParaRPr>
            </a:p>
          </p:txBody>
        </p:sp>
        <p:sp>
          <p:nvSpPr>
            <p:cNvPr id="14" name="ZoneTexte 13"/>
            <p:cNvSpPr txBox="1"/>
            <p:nvPr/>
          </p:nvSpPr>
          <p:spPr>
            <a:xfrm>
              <a:off x="4530818" y="2959061"/>
              <a:ext cx="606256" cy="307777"/>
            </a:xfrm>
            <a:prstGeom prst="rect">
              <a:avLst/>
            </a:prstGeom>
            <a:noFill/>
          </p:spPr>
          <p:txBody>
            <a:bodyPr wrap="none" rtlCol="0">
              <a:spAutoFit/>
            </a:bodyPr>
            <a:lstStyle/>
            <a:p>
              <a:r>
                <a:rPr lang="en-US" sz="1400" b="1" baseline="30000" dirty="0" smtClean="0">
                  <a:solidFill>
                    <a:schemeClr val="bg1"/>
                  </a:solidFill>
                </a:rPr>
                <a:t>105</a:t>
              </a:r>
              <a:r>
                <a:rPr lang="en-US" sz="1400" b="1" dirty="0" smtClean="0">
                  <a:solidFill>
                    <a:schemeClr val="bg1"/>
                  </a:solidFill>
                </a:rPr>
                <a:t>Ser</a:t>
              </a:r>
              <a:endParaRPr lang="en-US" sz="1400" b="1" dirty="0">
                <a:solidFill>
                  <a:schemeClr val="bg1"/>
                </a:solidFill>
              </a:endParaRPr>
            </a:p>
          </p:txBody>
        </p:sp>
        <p:sp>
          <p:nvSpPr>
            <p:cNvPr id="15" name="ZoneTexte 14"/>
            <p:cNvSpPr txBox="1"/>
            <p:nvPr/>
          </p:nvSpPr>
          <p:spPr>
            <a:xfrm>
              <a:off x="6791295" y="4548671"/>
              <a:ext cx="554960" cy="307777"/>
            </a:xfrm>
            <a:prstGeom prst="rect">
              <a:avLst/>
            </a:prstGeom>
            <a:noFill/>
          </p:spPr>
          <p:txBody>
            <a:bodyPr wrap="none" rtlCol="0">
              <a:spAutoFit/>
            </a:bodyPr>
            <a:lstStyle/>
            <a:p>
              <a:r>
                <a:rPr lang="en-US" sz="1400" b="1" baseline="30000" dirty="0" smtClean="0">
                  <a:solidFill>
                    <a:schemeClr val="bg1"/>
                  </a:solidFill>
                </a:rPr>
                <a:t>40</a:t>
              </a:r>
              <a:r>
                <a:rPr lang="en-US" sz="1400" b="1" dirty="0" smtClean="0">
                  <a:solidFill>
                    <a:schemeClr val="bg1"/>
                  </a:solidFill>
                </a:rPr>
                <a:t>Thr</a:t>
              </a:r>
              <a:endParaRPr lang="en-US" sz="1400" b="1" dirty="0">
                <a:solidFill>
                  <a:schemeClr val="bg1"/>
                </a:solidFill>
              </a:endParaRPr>
            </a:p>
          </p:txBody>
        </p:sp>
        <p:sp>
          <p:nvSpPr>
            <p:cNvPr id="16" name="ZoneTexte 15"/>
            <p:cNvSpPr txBox="1"/>
            <p:nvPr/>
          </p:nvSpPr>
          <p:spPr>
            <a:xfrm>
              <a:off x="7114201" y="3250208"/>
              <a:ext cx="622286" cy="307777"/>
            </a:xfrm>
            <a:prstGeom prst="rect">
              <a:avLst/>
            </a:prstGeom>
            <a:noFill/>
          </p:spPr>
          <p:txBody>
            <a:bodyPr wrap="none" rtlCol="0">
              <a:spAutoFit/>
            </a:bodyPr>
            <a:lstStyle/>
            <a:p>
              <a:r>
                <a:rPr lang="en-US" sz="1400" b="1" baseline="30000" dirty="0" smtClean="0">
                  <a:solidFill>
                    <a:schemeClr val="bg1"/>
                  </a:solidFill>
                </a:rPr>
                <a:t>106</a:t>
              </a:r>
              <a:r>
                <a:rPr lang="en-US" sz="1400" b="1" dirty="0" smtClean="0">
                  <a:solidFill>
                    <a:schemeClr val="bg1"/>
                  </a:solidFill>
                </a:rPr>
                <a:t>Gln</a:t>
              </a:r>
              <a:endParaRPr lang="en-US" sz="1400" b="1" dirty="0">
                <a:solidFill>
                  <a:schemeClr val="bg1"/>
                </a:solidFill>
              </a:endParaRPr>
            </a:p>
          </p:txBody>
        </p:sp>
        <p:sp>
          <p:nvSpPr>
            <p:cNvPr id="17" name="ZoneTexte 16"/>
            <p:cNvSpPr txBox="1"/>
            <p:nvPr/>
          </p:nvSpPr>
          <p:spPr>
            <a:xfrm>
              <a:off x="4290921" y="1880669"/>
              <a:ext cx="644728" cy="307777"/>
            </a:xfrm>
            <a:prstGeom prst="rect">
              <a:avLst/>
            </a:prstGeom>
            <a:noFill/>
          </p:spPr>
          <p:txBody>
            <a:bodyPr wrap="none" rtlCol="0">
              <a:spAutoFit/>
            </a:bodyPr>
            <a:lstStyle/>
            <a:p>
              <a:r>
                <a:rPr lang="en-US" sz="1400" b="1" baseline="30000" dirty="0" smtClean="0">
                  <a:solidFill>
                    <a:schemeClr val="bg1"/>
                  </a:solidFill>
                </a:rPr>
                <a:t>134</a:t>
              </a:r>
              <a:r>
                <a:rPr lang="en-US" sz="1400" b="1" dirty="0" smtClean="0">
                  <a:solidFill>
                    <a:schemeClr val="bg1"/>
                  </a:solidFill>
                </a:rPr>
                <a:t>Asp</a:t>
              </a:r>
              <a:endParaRPr lang="en-US" sz="1400" b="1" dirty="0">
                <a:solidFill>
                  <a:schemeClr val="bg1"/>
                </a:solidFill>
              </a:endParaRPr>
            </a:p>
          </p:txBody>
        </p:sp>
        <p:sp>
          <p:nvSpPr>
            <p:cNvPr id="18" name="ZoneTexte 17"/>
            <p:cNvSpPr txBox="1"/>
            <p:nvPr/>
          </p:nvSpPr>
          <p:spPr>
            <a:xfrm>
              <a:off x="6070599" y="2049477"/>
              <a:ext cx="622286" cy="307777"/>
            </a:xfrm>
            <a:prstGeom prst="rect">
              <a:avLst/>
            </a:prstGeom>
            <a:noFill/>
          </p:spPr>
          <p:txBody>
            <a:bodyPr wrap="none" rtlCol="0">
              <a:spAutoFit/>
            </a:bodyPr>
            <a:lstStyle/>
            <a:p>
              <a:r>
                <a:rPr lang="en-US" sz="1400" b="1" baseline="30000" dirty="0" smtClean="0">
                  <a:solidFill>
                    <a:schemeClr val="bg1"/>
                  </a:solidFill>
                </a:rPr>
                <a:t>158</a:t>
              </a:r>
              <a:r>
                <a:rPr lang="en-US" sz="1400" b="1" dirty="0" smtClean="0">
                  <a:solidFill>
                    <a:schemeClr val="bg1"/>
                  </a:solidFill>
                </a:rPr>
                <a:t>Gln</a:t>
              </a:r>
              <a:endParaRPr lang="en-US" sz="1400" b="1" dirty="0">
                <a:solidFill>
                  <a:schemeClr val="bg1"/>
                </a:solidFill>
              </a:endParaRPr>
            </a:p>
          </p:txBody>
        </p:sp>
        <p:sp>
          <p:nvSpPr>
            <p:cNvPr id="20" name="ZoneTexte 19"/>
            <p:cNvSpPr txBox="1"/>
            <p:nvPr/>
          </p:nvSpPr>
          <p:spPr>
            <a:xfrm>
              <a:off x="1683464" y="5618582"/>
              <a:ext cx="2676525" cy="307777"/>
            </a:xfrm>
            <a:prstGeom prst="rect">
              <a:avLst/>
            </a:prstGeom>
            <a:noFill/>
          </p:spPr>
          <p:txBody>
            <a:bodyPr wrap="square" rtlCol="0">
              <a:spAutoFit/>
            </a:bodyPr>
            <a:lstStyle/>
            <a:p>
              <a:r>
                <a:rPr lang="en-US" sz="1400" dirty="0" smtClean="0"/>
                <a:t>The distances are reported in </a:t>
              </a:r>
              <a:r>
                <a:rPr lang="en-US" sz="1400" dirty="0" smtClean="0">
                  <a:latin typeface="Calibri" panose="020F0502020204030204" pitchFamily="34" charset="0"/>
                </a:rPr>
                <a:t>Å</a:t>
              </a:r>
              <a:r>
                <a:rPr lang="en-US" sz="1400" dirty="0" smtClean="0"/>
                <a:t>.</a:t>
              </a:r>
              <a:endParaRPr lang="en-US" sz="1400" dirty="0"/>
            </a:p>
          </p:txBody>
        </p:sp>
        <p:sp>
          <p:nvSpPr>
            <p:cNvPr id="22" name="ZoneTexte 21"/>
            <p:cNvSpPr txBox="1"/>
            <p:nvPr/>
          </p:nvSpPr>
          <p:spPr>
            <a:xfrm>
              <a:off x="4390307" y="4225688"/>
              <a:ext cx="545342" cy="307777"/>
            </a:xfrm>
            <a:prstGeom prst="rect">
              <a:avLst/>
            </a:prstGeom>
            <a:noFill/>
          </p:spPr>
          <p:txBody>
            <a:bodyPr wrap="none" rtlCol="0">
              <a:spAutoFit/>
            </a:bodyPr>
            <a:lstStyle/>
            <a:p>
              <a:r>
                <a:rPr lang="el-GR" sz="1400" b="1" dirty="0" smtClean="0">
                  <a:solidFill>
                    <a:schemeClr val="bg1"/>
                  </a:solidFill>
                  <a:latin typeface="Calibri" panose="020F0502020204030204" pitchFamily="34" charset="0"/>
                </a:rPr>
                <a:t>β</a:t>
              </a:r>
              <a:r>
                <a:rPr lang="en-US" sz="1400" b="1" dirty="0" smtClean="0">
                  <a:solidFill>
                    <a:schemeClr val="bg1"/>
                  </a:solidFill>
                </a:rPr>
                <a:t>-lac</a:t>
              </a:r>
              <a:endParaRPr lang="en-US" sz="1400" b="1" dirty="0">
                <a:solidFill>
                  <a:schemeClr val="bg1"/>
                </a:solidFill>
              </a:endParaRPr>
            </a:p>
          </p:txBody>
        </p:sp>
        <p:sp>
          <p:nvSpPr>
            <p:cNvPr id="23" name="ZoneTexte 22"/>
            <p:cNvSpPr txBox="1"/>
            <p:nvPr/>
          </p:nvSpPr>
          <p:spPr>
            <a:xfrm>
              <a:off x="3402285" y="3345695"/>
              <a:ext cx="981359" cy="307777"/>
            </a:xfrm>
            <a:prstGeom prst="rect">
              <a:avLst/>
            </a:prstGeom>
            <a:noFill/>
          </p:spPr>
          <p:txBody>
            <a:bodyPr wrap="none" rtlCol="0">
              <a:spAutoFit/>
            </a:bodyPr>
            <a:lstStyle/>
            <a:p>
              <a:r>
                <a:rPr lang="en-US" sz="1400" b="1" dirty="0" smtClean="0">
                  <a:solidFill>
                    <a:schemeClr val="bg1"/>
                  </a:solidFill>
                </a:rPr>
                <a:t>1.80 (1.82)</a:t>
              </a:r>
              <a:endParaRPr lang="en-US" sz="1400" b="1" dirty="0">
                <a:solidFill>
                  <a:schemeClr val="bg1"/>
                </a:solidFill>
              </a:endParaRPr>
            </a:p>
          </p:txBody>
        </p:sp>
      </p:grpSp>
      <p:graphicFrame>
        <p:nvGraphicFramePr>
          <p:cNvPr id="24" name="Tableau 23"/>
          <p:cNvGraphicFramePr>
            <a:graphicFrameLocks noGrp="1"/>
          </p:cNvGraphicFramePr>
          <p:nvPr>
            <p:extLst>
              <p:ext uri="{D42A27DB-BD31-4B8C-83A1-F6EECF244321}">
                <p14:modId xmlns:p14="http://schemas.microsoft.com/office/powerpoint/2010/main" val="3068505708"/>
              </p:ext>
            </p:extLst>
          </p:nvPr>
        </p:nvGraphicFramePr>
        <p:xfrm>
          <a:off x="0" y="2988303"/>
          <a:ext cx="2764638" cy="1432560"/>
        </p:xfrm>
        <a:graphic>
          <a:graphicData uri="http://schemas.openxmlformats.org/drawingml/2006/table">
            <a:tbl>
              <a:tblPr firstRow="1" bandRow="1">
                <a:tableStyleId>{5C22544A-7EE6-4342-B048-85BDC9FD1C3A}</a:tableStyleId>
              </a:tblPr>
              <a:tblGrid>
                <a:gridCol w="621059"/>
                <a:gridCol w="2143579"/>
              </a:tblGrid>
              <a:tr h="304800">
                <a:tc>
                  <a:txBody>
                    <a:bodyPr/>
                    <a:lstStyle/>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Relative electronic</a:t>
                      </a:r>
                      <a:r>
                        <a:rPr lang="en-US" sz="1400" baseline="0" dirty="0" smtClean="0">
                          <a:solidFill>
                            <a:schemeClr val="tx1"/>
                          </a:solidFill>
                        </a:rPr>
                        <a:t> </a:t>
                      </a:r>
                      <a:r>
                        <a:rPr lang="en-US" sz="1400" dirty="0" smtClean="0">
                          <a:solidFill>
                            <a:schemeClr val="tx1"/>
                          </a:solidFill>
                        </a:rPr>
                        <a:t>energy </a:t>
                      </a:r>
                      <a:r>
                        <a:rPr lang="en-US" sz="1400" baseline="0" dirty="0" smtClean="0">
                          <a:solidFill>
                            <a:schemeClr val="tx1"/>
                          </a:solidFill>
                        </a:rPr>
                        <a:t>B3LYP/6-31G(d, p)</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04800">
                <a:tc>
                  <a:txBody>
                    <a:bodyPr/>
                    <a:lstStyle/>
                    <a:p>
                      <a:pPr algn="l">
                        <a:lnSpc>
                          <a:spcPct val="50000"/>
                        </a:lnSpc>
                        <a:spcBef>
                          <a:spcPts val="600"/>
                        </a:spcBef>
                      </a:pPr>
                      <a:r>
                        <a:rPr lang="en-US" sz="1400" dirty="0" smtClean="0">
                          <a:solidFill>
                            <a:schemeClr val="tx1"/>
                          </a:solidFill>
                        </a:rPr>
                        <a:t>(1) RC</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 </a:t>
                      </a:r>
                      <a:r>
                        <a:rPr lang="en-US" sz="1400" dirty="0" err="1" smtClean="0">
                          <a:solidFill>
                            <a:schemeClr val="tx1"/>
                          </a:solidFill>
                        </a:rPr>
                        <a:t>kcal.mol</a:t>
                      </a:r>
                      <a:r>
                        <a:rPr lang="en-US" sz="1400" baseline="30000" dirty="0" smtClean="0">
                          <a:solidFill>
                            <a:schemeClr val="tx1"/>
                          </a:solidFill>
                        </a:rPr>
                        <a:t>-</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(3) TI</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0.40 </a:t>
                      </a:r>
                      <a:r>
                        <a:rPr lang="en-US" sz="1400" dirty="0" err="1" smtClean="0">
                          <a:solidFill>
                            <a:schemeClr val="tx1"/>
                          </a:solidFill>
                        </a:rPr>
                        <a:t>kcal.mol</a:t>
                      </a:r>
                      <a:r>
                        <a:rPr lang="en-US" sz="1400" baseline="30000" dirty="0" smtClean="0">
                          <a:solidFill>
                            <a:schemeClr val="tx1"/>
                          </a:solidFill>
                        </a:rPr>
                        <a:t>-</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(5) PC</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-10.60 </a:t>
                      </a:r>
                      <a:r>
                        <a:rPr lang="en-US" sz="1400" dirty="0" err="1" smtClean="0">
                          <a:solidFill>
                            <a:schemeClr val="tx1"/>
                          </a:solidFill>
                        </a:rPr>
                        <a:t>kcal.mol</a:t>
                      </a:r>
                      <a:r>
                        <a:rPr lang="en-US" sz="1400" baseline="30000" dirty="0" smtClean="0">
                          <a:solidFill>
                            <a:schemeClr val="tx1"/>
                          </a:solidFill>
                        </a:rPr>
                        <a:t>-</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54486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Conclusion</a:t>
            </a:r>
            <a:endParaRPr lang="en-US" dirty="0"/>
          </a:p>
        </p:txBody>
      </p:sp>
      <p:sp>
        <p:nvSpPr>
          <p:cNvPr id="3" name="Espace réservé du contenu 2"/>
          <p:cNvSpPr>
            <a:spLocks noGrp="1"/>
          </p:cNvSpPr>
          <p:nvPr>
            <p:ph idx="1"/>
          </p:nvPr>
        </p:nvSpPr>
        <p:spPr/>
        <p:txBody>
          <a:bodyPr/>
          <a:lstStyle/>
          <a:p>
            <a:r>
              <a:rPr lang="en-US" dirty="0" smtClean="0"/>
              <a:t>The energetic profile of the reaction is similar among the five simulations.</a:t>
            </a:r>
          </a:p>
          <a:p>
            <a:pPr marL="726948" lvl="1" indent="-342900">
              <a:buFont typeface="Arial" panose="020B0604020202020204" pitchFamily="34" charset="0"/>
              <a:buChar char="•"/>
            </a:pPr>
            <a:r>
              <a:rPr lang="en-US" dirty="0" smtClean="0"/>
              <a:t>The structural </a:t>
            </a:r>
            <a:r>
              <a:rPr lang="en-US" dirty="0"/>
              <a:t>difference </a:t>
            </a:r>
            <a:r>
              <a:rPr lang="en-US" dirty="0" smtClean="0"/>
              <a:t>is mainly attributed to </a:t>
            </a:r>
            <a:r>
              <a:rPr lang="en-US" dirty="0"/>
              <a:t>the </a:t>
            </a:r>
            <a:r>
              <a:rPr lang="en-US" dirty="0" smtClean="0"/>
              <a:t>reactant. </a:t>
            </a:r>
            <a:endParaRPr lang="en-US" dirty="0"/>
          </a:p>
          <a:p>
            <a:pPr marL="726948" lvl="1" indent="-342900">
              <a:buFont typeface="Arial" panose="020B0604020202020204" pitchFamily="34" charset="0"/>
              <a:buChar char="•"/>
            </a:pPr>
            <a:r>
              <a:rPr lang="en-US" dirty="0" smtClean="0"/>
              <a:t>The </a:t>
            </a:r>
            <a:r>
              <a:rPr lang="en-US" dirty="0"/>
              <a:t>transition </a:t>
            </a:r>
            <a:r>
              <a:rPr lang="en-US" dirty="0" smtClean="0"/>
              <a:t>states are similar among the five simulations.</a:t>
            </a:r>
          </a:p>
          <a:p>
            <a:pPr marL="726948" lvl="1" indent="-342900">
              <a:buFont typeface="Arial" panose="020B0604020202020204" pitchFamily="34" charset="0"/>
              <a:buChar char="•"/>
            </a:pPr>
            <a:r>
              <a:rPr lang="en-US" altLang="ja-JP" dirty="0" smtClean="0"/>
              <a:t>The tetrahedral intermediate states are similar among the five simulations.</a:t>
            </a:r>
            <a:endParaRPr lang="en-US" dirty="0"/>
          </a:p>
          <a:p>
            <a:r>
              <a:rPr lang="en-US" dirty="0" smtClean="0"/>
              <a:t>When the protein structure is taken into account, the tetrahedral intermediate and the product structures are energetically stabilized. This might be due to the interactions with the protein environment.</a:t>
            </a:r>
          </a:p>
          <a:p>
            <a:endParaRPr lang="en-US" dirty="0"/>
          </a:p>
          <a:p>
            <a:endParaRPr lang="en-US" dirty="0" smtClean="0"/>
          </a:p>
          <a:p>
            <a:r>
              <a:rPr lang="en-US" dirty="0" smtClean="0"/>
              <a:t>After we complete this QM/MM simulations, We will perform similar simulations for the other steps of CAL-B catalyzed ring-opening polymerization of the </a:t>
            </a:r>
            <a:r>
              <a:rPr lang="el-GR" dirty="0" smtClean="0">
                <a:latin typeface="Calibri" panose="020F0502020204030204" pitchFamily="34" charset="0"/>
              </a:rPr>
              <a:t>β</a:t>
            </a:r>
            <a:r>
              <a:rPr lang="en-US" dirty="0" smtClean="0"/>
              <a:t>–lactam.</a:t>
            </a:r>
            <a:endParaRPr lang="en-US" dirty="0"/>
          </a:p>
          <a:p>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22</a:t>
            </a:fld>
            <a:endParaRPr lang="en-US" dirty="0"/>
          </a:p>
        </p:txBody>
      </p:sp>
      <p:sp>
        <p:nvSpPr>
          <p:cNvPr id="10" name="Rectangle 9"/>
          <p:cNvSpPr/>
          <p:nvPr/>
        </p:nvSpPr>
        <p:spPr>
          <a:xfrm>
            <a:off x="238125" y="131527"/>
            <a:ext cx="268060" cy="724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itre 1"/>
          <p:cNvSpPr txBox="1">
            <a:spLocks/>
          </p:cNvSpPr>
          <p:nvPr/>
        </p:nvSpPr>
        <p:spPr>
          <a:xfrm>
            <a:off x="506185" y="3681304"/>
            <a:ext cx="8196943" cy="49716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kern="1200" spc="-50" baseline="0">
                <a:solidFill>
                  <a:schemeClr val="accent1">
                    <a:lumMod val="75000"/>
                  </a:schemeClr>
                </a:solidFill>
                <a:latin typeface="+mj-lt"/>
                <a:ea typeface="+mj-ea"/>
                <a:cs typeface="+mj-cs"/>
              </a:defRPr>
            </a:lvl1pPr>
          </a:lstStyle>
          <a:p>
            <a:r>
              <a:rPr lang="en-US" dirty="0" smtClean="0"/>
              <a:t>Perspectives</a:t>
            </a:r>
            <a:endParaRPr lang="en-US" dirty="0"/>
          </a:p>
        </p:txBody>
      </p:sp>
      <p:sp>
        <p:nvSpPr>
          <p:cNvPr id="12" name="Rectangle 11"/>
          <p:cNvSpPr/>
          <p:nvPr/>
        </p:nvSpPr>
        <p:spPr>
          <a:xfrm>
            <a:off x="238125" y="3526227"/>
            <a:ext cx="268060" cy="7245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3" name="Connecteur droit 12"/>
          <p:cNvCxnSpPr>
            <a:stCxn id="12" idx="2"/>
          </p:cNvCxnSpPr>
          <p:nvPr/>
        </p:nvCxnSpPr>
        <p:spPr>
          <a:xfrm>
            <a:off x="372155" y="4250809"/>
            <a:ext cx="85305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9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Thank you for your attention</a:t>
            </a:r>
            <a:endParaRPr lang="en-US" dirty="0"/>
          </a:p>
        </p:txBody>
      </p:sp>
      <p:sp>
        <p:nvSpPr>
          <p:cNvPr id="7" name="Espace réservé du texte 6"/>
          <p:cNvSpPr>
            <a:spLocks noGrp="1"/>
          </p:cNvSpPr>
          <p:nvPr>
            <p:ph type="body" idx="1"/>
          </p:nvPr>
        </p:nvSpPr>
        <p:spPr/>
        <p:txBody>
          <a:bodyPr/>
          <a:lstStyle/>
          <a:p>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2" name="Espace réservé du numéro de diapositive 1"/>
          <p:cNvSpPr>
            <a:spLocks noGrp="1"/>
          </p:cNvSpPr>
          <p:nvPr>
            <p:ph type="sldNum" sz="quarter" idx="12"/>
          </p:nvPr>
        </p:nvSpPr>
        <p:spPr/>
        <p:txBody>
          <a:bodyPr/>
          <a:lstStyle/>
          <a:p>
            <a:fld id="{AC3BFF3A-6A4F-43D2-8502-2EE79BCAD269}" type="slidenum">
              <a:rPr lang="en-US" smtClean="0"/>
              <a:pPr/>
              <a:t>23</a:t>
            </a:fld>
            <a:endParaRPr lang="en-US"/>
          </a:p>
        </p:txBody>
      </p:sp>
    </p:spTree>
    <p:extLst>
      <p:ext uri="{BB962C8B-B14F-4D97-AF65-F5344CB8AC3E}">
        <p14:creationId xmlns:p14="http://schemas.microsoft.com/office/powerpoint/2010/main" val="44555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85" y="1549925"/>
            <a:ext cx="8355796" cy="1645920"/>
          </a:xfrm>
          <a:prstGeom prst="rect">
            <a:avLst/>
          </a:prstGeom>
        </p:spPr>
      </p:pic>
      <p:sp>
        <p:nvSpPr>
          <p:cNvPr id="2" name="Titre 1"/>
          <p:cNvSpPr>
            <a:spLocks noGrp="1"/>
          </p:cNvSpPr>
          <p:nvPr>
            <p:ph type="title"/>
          </p:nvPr>
        </p:nvSpPr>
        <p:spPr/>
        <p:txBody>
          <a:bodyPr/>
          <a:lstStyle/>
          <a:p>
            <a:r>
              <a:rPr lang="en-US" dirty="0" smtClean="0"/>
              <a:t>Poly(</a:t>
            </a:r>
            <a:r>
              <a:rPr lang="el-GR" dirty="0" smtClean="0">
                <a:latin typeface="Calibri" panose="020F0502020204030204" pitchFamily="34" charset="0"/>
              </a:rPr>
              <a:t>β</a:t>
            </a:r>
            <a:r>
              <a:rPr lang="en-US" dirty="0" smtClean="0"/>
              <a:t>-alanine) synthesis</a:t>
            </a:r>
            <a:endParaRPr lang="en-US" dirty="0"/>
          </a:p>
        </p:txBody>
      </p:sp>
      <p:sp>
        <p:nvSpPr>
          <p:cNvPr id="3" name="Espace réservé du contenu 2"/>
          <p:cNvSpPr>
            <a:spLocks noGrp="1"/>
          </p:cNvSpPr>
          <p:nvPr>
            <p:ph idx="1"/>
          </p:nvPr>
        </p:nvSpPr>
        <p:spPr>
          <a:xfrm>
            <a:off x="474719" y="938176"/>
            <a:ext cx="8196942" cy="4649738"/>
          </a:xfrm>
        </p:spPr>
        <p:txBody>
          <a:bodyPr>
            <a:normAutofit/>
          </a:bodyPr>
          <a:lstStyle/>
          <a:p>
            <a:r>
              <a:rPr lang="en-US" dirty="0" smtClean="0"/>
              <a:t>There are several ways to synthesize poly(</a:t>
            </a:r>
            <a:r>
              <a:rPr lang="el-GR" dirty="0" smtClean="0">
                <a:latin typeface="Calibri" panose="020F0502020204030204" pitchFamily="34" charset="0"/>
              </a:rPr>
              <a:t>β</a:t>
            </a:r>
            <a:r>
              <a:rPr lang="en-US" dirty="0" smtClean="0"/>
              <a:t>-alanine)</a:t>
            </a:r>
          </a:p>
          <a:p>
            <a:pPr marL="726948" lvl="1" indent="-342900">
              <a:buFont typeface="+mj-lt"/>
              <a:buAutoNum type="arabicPeriod"/>
            </a:pPr>
            <a:r>
              <a:rPr lang="en-US" dirty="0" smtClean="0"/>
              <a:t>Anionic polymerization </a:t>
            </a:r>
            <a:r>
              <a:rPr lang="en-US" dirty="0"/>
              <a:t>of acrylamide in the presence of a </a:t>
            </a:r>
            <a:r>
              <a:rPr lang="en-US" dirty="0" smtClean="0"/>
              <a:t>strong base</a:t>
            </a:r>
            <a:r>
              <a:rPr lang="en-US" baseline="30000" dirty="0" smtClean="0"/>
              <a:t>4</a:t>
            </a:r>
            <a:r>
              <a:rPr lang="en-US" dirty="0" smtClean="0"/>
              <a:t>.</a:t>
            </a:r>
          </a:p>
          <a:p>
            <a:pPr marL="726948" lvl="1" indent="-342900">
              <a:buFont typeface="+mj-lt"/>
              <a:buAutoNum type="arabicPeriod"/>
            </a:pPr>
            <a:endParaRPr lang="en-US" dirty="0"/>
          </a:p>
          <a:p>
            <a:pPr marL="726948" lvl="1" indent="-342900">
              <a:buFont typeface="+mj-lt"/>
              <a:buAutoNum type="arabicPeriod"/>
            </a:pPr>
            <a:endParaRPr lang="en-US" dirty="0" smtClean="0"/>
          </a:p>
          <a:p>
            <a:pPr marL="726948" lvl="1" indent="-342900">
              <a:buFont typeface="+mj-lt"/>
              <a:buAutoNum type="arabicPeriod"/>
            </a:pPr>
            <a:endParaRPr lang="en-US" dirty="0" smtClean="0"/>
          </a:p>
          <a:p>
            <a:pPr marL="726948" lvl="1" indent="-342900">
              <a:buFont typeface="+mj-lt"/>
              <a:buAutoNum type="arabicPeriod"/>
            </a:pPr>
            <a:endParaRPr lang="en-US" dirty="0" smtClean="0"/>
          </a:p>
          <a:p>
            <a:pPr marL="726948" lvl="1" indent="-342900">
              <a:buFont typeface="+mj-lt"/>
              <a:buAutoNum type="arabicPeriod"/>
            </a:pPr>
            <a:r>
              <a:rPr lang="en-US" dirty="0" smtClean="0"/>
              <a:t>Polymerization through group (IV) of metal alkoxides</a:t>
            </a:r>
            <a:r>
              <a:rPr lang="en-US" baseline="30000" dirty="0" smtClean="0"/>
              <a:t>5</a:t>
            </a:r>
            <a:r>
              <a:rPr lang="en-US" dirty="0" smtClean="0"/>
              <a:t>.</a:t>
            </a:r>
          </a:p>
          <a:p>
            <a:pPr marL="726948" lvl="1" indent="-342900">
              <a:buFont typeface="+mj-lt"/>
              <a:buAutoNum type="arabicPeriod"/>
            </a:pPr>
            <a:endParaRPr lang="en-US" baseline="30000" dirty="0"/>
          </a:p>
          <a:p>
            <a:pPr marL="726948" lvl="1" indent="-342900">
              <a:buFont typeface="+mj-lt"/>
              <a:buAutoNum type="arabicPeriod"/>
            </a:pPr>
            <a:endParaRPr lang="en-US" baseline="30000" dirty="0" smtClean="0"/>
          </a:p>
          <a:p>
            <a:pPr marL="726948" lvl="1" indent="-342900">
              <a:buFont typeface="+mj-lt"/>
              <a:buAutoNum type="arabicPeriod"/>
            </a:pPr>
            <a:endParaRPr lang="en-US" baseline="30000" dirty="0"/>
          </a:p>
          <a:p>
            <a:pPr marL="726948" lvl="1" indent="-342900">
              <a:buFont typeface="+mj-lt"/>
              <a:buAutoNum type="arabicPeriod"/>
            </a:pPr>
            <a:endParaRPr lang="en-US" baseline="30000" dirty="0" smtClean="0"/>
          </a:p>
          <a:p>
            <a:pPr marL="726948" lvl="1" indent="-342900">
              <a:buFont typeface="+mj-lt"/>
              <a:buAutoNum type="arabicPeriod"/>
            </a:pPr>
            <a:r>
              <a:rPr lang="en-US" dirty="0" err="1" smtClean="0"/>
              <a:t>Polycondensation</a:t>
            </a:r>
            <a:r>
              <a:rPr lang="en-US" dirty="0" smtClean="0"/>
              <a:t> of </a:t>
            </a:r>
            <a:r>
              <a:rPr lang="el-GR" dirty="0" smtClean="0">
                <a:latin typeface="Calibri" panose="020F0502020204030204" pitchFamily="34" charset="0"/>
              </a:rPr>
              <a:t>β</a:t>
            </a:r>
            <a:r>
              <a:rPr lang="en-US" dirty="0" smtClean="0"/>
              <a:t>–alanine in ionic liquid</a:t>
            </a:r>
            <a:r>
              <a:rPr lang="en-US" baseline="30000" dirty="0" smtClean="0"/>
              <a:t>6</a:t>
            </a:r>
            <a:r>
              <a:rPr lang="en-US" dirty="0" smtClean="0"/>
              <a:t>.</a:t>
            </a:r>
          </a:p>
          <a:p>
            <a:r>
              <a:rPr lang="en-US" dirty="0"/>
              <a:t>	</a:t>
            </a:r>
            <a:endParaRPr lang="en-US" dirty="0" smtClean="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3</a:t>
            </a:fld>
            <a:endParaRPr lang="en-US" dirty="0"/>
          </a:p>
        </p:txBody>
      </p:sp>
      <p:sp>
        <p:nvSpPr>
          <p:cNvPr id="13" name="Rectangle 12"/>
          <p:cNvSpPr/>
          <p:nvPr/>
        </p:nvSpPr>
        <p:spPr>
          <a:xfrm>
            <a:off x="238125" y="131527"/>
            <a:ext cx="268060" cy="724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181635" y="5660252"/>
            <a:ext cx="7934736" cy="685188"/>
          </a:xfrm>
          <a:prstGeom prst="rect">
            <a:avLst/>
          </a:prstGeom>
          <a:noFill/>
        </p:spPr>
        <p:txBody>
          <a:bodyPr wrap="none" rtlCol="0">
            <a:spAutoFit/>
          </a:bodyPr>
          <a:lstStyle/>
          <a:p>
            <a:pPr>
              <a:lnSpc>
                <a:spcPct val="107000"/>
              </a:lnSpc>
            </a:pPr>
            <a:r>
              <a:rPr lang="en-US" sz="1200" baseline="30000" dirty="0" smtClean="0"/>
              <a:t>4</a:t>
            </a:r>
            <a:r>
              <a:rPr lang="en-US" sz="1200" dirty="0" smtClean="0">
                <a:ea typeface="Calibri" panose="020F0502020204030204" pitchFamily="34" charset="0"/>
                <a:cs typeface="Times New Roman" panose="02020603050405020304" pitchFamily="18" charset="0"/>
              </a:rPr>
              <a:t>Breslow</a:t>
            </a:r>
            <a:r>
              <a:rPr lang="en-US" sz="1200" dirty="0">
                <a:ea typeface="Calibri" panose="020F0502020204030204" pitchFamily="34" charset="0"/>
                <a:cs typeface="Times New Roman" panose="02020603050405020304" pitchFamily="18" charset="0"/>
              </a:rPr>
              <a:t>, D. S.; </a:t>
            </a:r>
            <a:r>
              <a:rPr lang="en-US" sz="1200" dirty="0" err="1">
                <a:ea typeface="Calibri" panose="020F0502020204030204" pitchFamily="34" charset="0"/>
                <a:cs typeface="Times New Roman" panose="02020603050405020304" pitchFamily="18" charset="0"/>
              </a:rPr>
              <a:t>Hulse</a:t>
            </a:r>
            <a:r>
              <a:rPr lang="en-US" sz="1200" dirty="0">
                <a:ea typeface="Calibri" panose="020F0502020204030204" pitchFamily="34" charset="0"/>
                <a:cs typeface="Times New Roman" panose="02020603050405020304" pitchFamily="18" charset="0"/>
              </a:rPr>
              <a:t>, G. E.; </a:t>
            </a:r>
            <a:r>
              <a:rPr lang="en-US" sz="1200" dirty="0" err="1">
                <a:ea typeface="Calibri" panose="020F0502020204030204" pitchFamily="34" charset="0"/>
                <a:cs typeface="Times New Roman" panose="02020603050405020304" pitchFamily="18" charset="0"/>
              </a:rPr>
              <a:t>Matlack</a:t>
            </a:r>
            <a:r>
              <a:rPr lang="en-US" sz="1200" dirty="0">
                <a:ea typeface="Calibri" panose="020F0502020204030204" pitchFamily="34" charset="0"/>
                <a:cs typeface="Times New Roman" panose="02020603050405020304" pitchFamily="18" charset="0"/>
              </a:rPr>
              <a:t>, A. S. </a:t>
            </a:r>
            <a:r>
              <a:rPr lang="en-US" sz="1200" i="1" dirty="0">
                <a:ea typeface="Calibri" panose="020F0502020204030204" pitchFamily="34" charset="0"/>
                <a:cs typeface="Times New Roman" panose="02020603050405020304" pitchFamily="18" charset="0"/>
              </a:rPr>
              <a:t>J. Am. Chem. Soc.</a:t>
            </a:r>
            <a:r>
              <a:rPr lang="en-US" sz="1200" dirty="0">
                <a:ea typeface="Calibri" panose="020F0502020204030204" pitchFamily="34" charset="0"/>
                <a:cs typeface="Times New Roman" panose="02020603050405020304" pitchFamily="18" charset="0"/>
              </a:rPr>
              <a:t> </a:t>
            </a:r>
            <a:r>
              <a:rPr lang="en-US" sz="1200" b="1" dirty="0">
                <a:ea typeface="Calibri" panose="020F0502020204030204" pitchFamily="34" charset="0"/>
                <a:cs typeface="Times New Roman" panose="02020603050405020304" pitchFamily="18" charset="0"/>
              </a:rPr>
              <a:t>1957</a:t>
            </a:r>
            <a:r>
              <a:rPr lang="en-US" sz="1200" dirty="0">
                <a:ea typeface="Calibri" panose="020F0502020204030204" pitchFamily="34" charset="0"/>
                <a:cs typeface="Times New Roman" panose="02020603050405020304" pitchFamily="18" charset="0"/>
              </a:rPr>
              <a:t>, </a:t>
            </a:r>
            <a:r>
              <a:rPr lang="en-US" sz="1200" i="1" dirty="0">
                <a:ea typeface="Calibri" panose="020F0502020204030204" pitchFamily="34" charset="0"/>
                <a:cs typeface="Times New Roman" panose="02020603050405020304" pitchFamily="18" charset="0"/>
              </a:rPr>
              <a:t>79</a:t>
            </a:r>
            <a:r>
              <a:rPr lang="en-US" sz="1200" dirty="0">
                <a:ea typeface="Calibri" panose="020F0502020204030204" pitchFamily="34" charset="0"/>
                <a:cs typeface="Times New Roman" panose="02020603050405020304" pitchFamily="18" charset="0"/>
              </a:rPr>
              <a:t>, </a:t>
            </a:r>
            <a:r>
              <a:rPr lang="en-US" sz="1200" dirty="0" smtClean="0">
                <a:ea typeface="Calibri" panose="020F0502020204030204" pitchFamily="34" charset="0"/>
                <a:cs typeface="Times New Roman" panose="02020603050405020304" pitchFamily="18" charset="0"/>
              </a:rPr>
              <a:t>3760–3763.</a:t>
            </a:r>
          </a:p>
          <a:p>
            <a:pPr>
              <a:lnSpc>
                <a:spcPct val="107000"/>
              </a:lnSpc>
            </a:pPr>
            <a:r>
              <a:rPr lang="en-US" sz="1200" baseline="30000" dirty="0" smtClean="0"/>
              <a:t>5</a:t>
            </a:r>
            <a:r>
              <a:rPr lang="en-US" sz="1200" dirty="0" smtClean="0">
                <a:latin typeface="Calibri" panose="020F0502020204030204" pitchFamily="34" charset="0"/>
                <a:ea typeface="Calibri" panose="020F0502020204030204" pitchFamily="34" charset="0"/>
                <a:cs typeface="Times New Roman" panose="02020603050405020304" pitchFamily="18" charset="0"/>
              </a:rPr>
              <a:t>Steunenberg</a:t>
            </a:r>
            <a:r>
              <a:rPr lang="en-US" sz="1200" dirty="0">
                <a:latin typeface="Calibri" panose="020F0502020204030204" pitchFamily="34" charset="0"/>
                <a:ea typeface="Calibri" panose="020F0502020204030204" pitchFamily="34" charset="0"/>
                <a:cs typeface="Times New Roman" panose="02020603050405020304" pitchFamily="18" charset="0"/>
              </a:rPr>
              <a:t>, P.; </a:t>
            </a:r>
            <a:r>
              <a:rPr lang="en-US" sz="1200" dirty="0" err="1">
                <a:latin typeface="Calibri" panose="020F0502020204030204" pitchFamily="34" charset="0"/>
                <a:ea typeface="Calibri" panose="020F0502020204030204" pitchFamily="34" charset="0"/>
                <a:cs typeface="Times New Roman" panose="02020603050405020304" pitchFamily="18" charset="0"/>
              </a:rPr>
              <a:t>Könst</a:t>
            </a:r>
            <a:r>
              <a:rPr lang="en-US" sz="1200" dirty="0">
                <a:latin typeface="Calibri" panose="020F0502020204030204" pitchFamily="34" charset="0"/>
                <a:ea typeface="Calibri" panose="020F0502020204030204" pitchFamily="34" charset="0"/>
                <a:cs typeface="Times New Roman" panose="02020603050405020304" pitchFamily="18" charset="0"/>
              </a:rPr>
              <a:t>, P. M.; Scott, E. L.; </a:t>
            </a:r>
            <a:r>
              <a:rPr lang="en-US" sz="1200" dirty="0" err="1">
                <a:latin typeface="Calibri" panose="020F0502020204030204" pitchFamily="34" charset="0"/>
                <a:ea typeface="Calibri" panose="020F0502020204030204" pitchFamily="34" charset="0"/>
                <a:cs typeface="Times New Roman" panose="02020603050405020304" pitchFamily="18" charset="0"/>
              </a:rPr>
              <a:t>Franssen</a:t>
            </a:r>
            <a:r>
              <a:rPr lang="en-US" sz="1200" dirty="0">
                <a:latin typeface="Calibri" panose="020F0502020204030204" pitchFamily="34" charset="0"/>
                <a:ea typeface="Calibri" panose="020F0502020204030204" pitchFamily="34" charset="0"/>
                <a:cs typeface="Times New Roman" panose="02020603050405020304" pitchFamily="18" charset="0"/>
              </a:rPr>
              <a:t>, M. C. R.; </a:t>
            </a:r>
            <a:r>
              <a:rPr lang="en-US" sz="1200" dirty="0" err="1">
                <a:latin typeface="Calibri" panose="020F0502020204030204" pitchFamily="34" charset="0"/>
                <a:ea typeface="Calibri" panose="020F0502020204030204" pitchFamily="34" charset="0"/>
                <a:cs typeface="Times New Roman" panose="02020603050405020304" pitchFamily="18" charset="0"/>
              </a:rPr>
              <a:t>Zuilhof</a:t>
            </a:r>
            <a:r>
              <a:rPr lang="en-US" sz="1200" dirty="0">
                <a:latin typeface="Calibri" panose="020F0502020204030204" pitchFamily="34" charset="0"/>
                <a:ea typeface="Calibri" panose="020F0502020204030204" pitchFamily="34" charset="0"/>
                <a:cs typeface="Times New Roman" panose="02020603050405020304" pitchFamily="18" charset="0"/>
              </a:rPr>
              <a:t>, H.; Sanders, J. P. M. </a:t>
            </a:r>
            <a:r>
              <a:rPr lang="en-US" sz="1200" i="1" dirty="0">
                <a:latin typeface="Calibri" panose="020F0502020204030204" pitchFamily="34" charset="0"/>
                <a:ea typeface="Calibri" panose="020F0502020204030204" pitchFamily="34" charset="0"/>
                <a:cs typeface="Times New Roman" panose="02020603050405020304" pitchFamily="18" charset="0"/>
              </a:rPr>
              <a:t>Eur. </a:t>
            </a:r>
            <a:r>
              <a:rPr lang="fr-FR" sz="1200" i="1" dirty="0" err="1">
                <a:latin typeface="Calibri" panose="020F0502020204030204" pitchFamily="34" charset="0"/>
                <a:ea typeface="Calibri" panose="020F0502020204030204" pitchFamily="34" charset="0"/>
                <a:cs typeface="Times New Roman" panose="02020603050405020304" pitchFamily="18" charset="0"/>
              </a:rPr>
              <a:t>Polym</a:t>
            </a:r>
            <a:r>
              <a:rPr lang="fr-FR" sz="1200" i="1" dirty="0">
                <a:latin typeface="Calibri" panose="020F0502020204030204" pitchFamily="34" charset="0"/>
                <a:ea typeface="Calibri" panose="020F0502020204030204" pitchFamily="34" charset="0"/>
                <a:cs typeface="Times New Roman" panose="02020603050405020304" pitchFamily="18" charset="0"/>
              </a:rPr>
              <a:t>. J.</a:t>
            </a:r>
            <a:r>
              <a:rPr lang="fr-FR" sz="1200" dirty="0">
                <a:latin typeface="Calibri" panose="020F0502020204030204" pitchFamily="34" charset="0"/>
                <a:ea typeface="Calibri" panose="020F0502020204030204" pitchFamily="34" charset="0"/>
                <a:cs typeface="Times New Roman" panose="02020603050405020304" pitchFamily="18" charset="0"/>
              </a:rPr>
              <a:t> </a:t>
            </a:r>
            <a:r>
              <a:rPr lang="fr-FR" sz="1200" b="1" dirty="0">
                <a:latin typeface="Calibri" panose="020F0502020204030204" pitchFamily="34" charset="0"/>
                <a:ea typeface="Calibri" panose="020F0502020204030204" pitchFamily="34" charset="0"/>
                <a:cs typeface="Times New Roman" panose="02020603050405020304" pitchFamily="18" charset="0"/>
              </a:rPr>
              <a:t>2013</a:t>
            </a:r>
            <a:r>
              <a:rPr lang="fr-FR" sz="1200" dirty="0">
                <a:latin typeface="Calibri" panose="020F0502020204030204" pitchFamily="34" charset="0"/>
                <a:ea typeface="Calibri" panose="020F0502020204030204" pitchFamily="34" charset="0"/>
                <a:cs typeface="Times New Roman" panose="02020603050405020304" pitchFamily="18" charset="0"/>
              </a:rPr>
              <a:t>, </a:t>
            </a:r>
            <a:r>
              <a:rPr lang="fr-FR" sz="1200" i="1" dirty="0">
                <a:latin typeface="Calibri" panose="020F0502020204030204" pitchFamily="34" charset="0"/>
                <a:ea typeface="Calibri" panose="020F0502020204030204" pitchFamily="34" charset="0"/>
                <a:cs typeface="Times New Roman" panose="02020603050405020304" pitchFamily="18" charset="0"/>
              </a:rPr>
              <a:t>49</a:t>
            </a:r>
            <a:r>
              <a:rPr lang="fr-FR" sz="1200" dirty="0">
                <a:latin typeface="Calibri" panose="020F0502020204030204" pitchFamily="34" charset="0"/>
                <a:ea typeface="Calibri" panose="020F0502020204030204" pitchFamily="34" charset="0"/>
                <a:cs typeface="Times New Roman" panose="02020603050405020304" pitchFamily="18" charset="0"/>
              </a:rPr>
              <a:t>, 1773–1781</a:t>
            </a:r>
            <a:r>
              <a:rPr lang="fr-FR" sz="1200" dirty="0" smtClean="0">
                <a:latin typeface="Calibri" panose="020F0502020204030204" pitchFamily="34" charset="0"/>
                <a:ea typeface="Calibri" panose="020F0502020204030204" pitchFamily="34" charset="0"/>
                <a:cs typeface="Times New Roman" panose="02020603050405020304" pitchFamily="18" charset="0"/>
              </a:rPr>
              <a:t>.</a:t>
            </a:r>
            <a:endParaRPr lang="en-US" sz="1200" dirty="0" smtClean="0"/>
          </a:p>
          <a:p>
            <a:pPr>
              <a:lnSpc>
                <a:spcPct val="107000"/>
              </a:lnSpc>
            </a:pPr>
            <a:r>
              <a:rPr lang="en-US" sz="1200" baseline="30000" dirty="0" smtClean="0"/>
              <a:t>6</a:t>
            </a:r>
            <a:r>
              <a:rPr lang="fr-FR" sz="1200" dirty="0" smtClean="0">
                <a:latin typeface="Calibri" panose="020F0502020204030204" pitchFamily="34" charset="0"/>
                <a:ea typeface="Calibri" panose="020F0502020204030204" pitchFamily="34" charset="0"/>
                <a:cs typeface="Times New Roman" panose="02020603050405020304" pitchFamily="18" charset="0"/>
              </a:rPr>
              <a:t>Zhang</a:t>
            </a:r>
            <a:r>
              <a:rPr lang="fr-FR" sz="1200" dirty="0">
                <a:latin typeface="Calibri" panose="020F0502020204030204" pitchFamily="34" charset="0"/>
                <a:ea typeface="Calibri" panose="020F0502020204030204" pitchFamily="34" charset="0"/>
                <a:cs typeface="Times New Roman" panose="02020603050405020304" pitchFamily="18" charset="0"/>
              </a:rPr>
              <a:t>, S.; Dias Goncalves, L.; Lefebvre, H.; Tessier, M.; Rousseau, B.; </a:t>
            </a:r>
            <a:r>
              <a:rPr lang="fr-FR" sz="1200" dirty="0" err="1">
                <a:latin typeface="Calibri" panose="020F0502020204030204" pitchFamily="34" charset="0"/>
                <a:ea typeface="Calibri" panose="020F0502020204030204" pitchFamily="34" charset="0"/>
                <a:cs typeface="Times New Roman" panose="02020603050405020304" pitchFamily="18" charset="0"/>
              </a:rPr>
              <a:t>Fradet</a:t>
            </a:r>
            <a:r>
              <a:rPr lang="fr-FR" sz="1200" dirty="0">
                <a:latin typeface="Calibri" panose="020F0502020204030204" pitchFamily="34" charset="0"/>
                <a:ea typeface="Calibri" panose="020F0502020204030204" pitchFamily="34" charset="0"/>
                <a:cs typeface="Times New Roman" panose="02020603050405020304" pitchFamily="18" charset="0"/>
              </a:rPr>
              <a:t>, A. </a:t>
            </a:r>
            <a:r>
              <a:rPr lang="fr-FR" sz="1200" i="1" dirty="0">
                <a:latin typeface="Calibri" panose="020F0502020204030204" pitchFamily="34" charset="0"/>
                <a:ea typeface="Calibri" panose="020F0502020204030204" pitchFamily="34" charset="0"/>
                <a:cs typeface="Times New Roman" panose="02020603050405020304" pitchFamily="18" charset="0"/>
              </a:rPr>
              <a:t>ACS Macro </a:t>
            </a:r>
            <a:r>
              <a:rPr lang="fr-FR" sz="1200" i="1" dirty="0" err="1">
                <a:latin typeface="Calibri" panose="020F0502020204030204" pitchFamily="34" charset="0"/>
                <a:ea typeface="Calibri" panose="020F0502020204030204" pitchFamily="34" charset="0"/>
                <a:cs typeface="Times New Roman" panose="02020603050405020304" pitchFamily="18" charset="0"/>
              </a:rPr>
              <a:t>Lett</a:t>
            </a:r>
            <a:r>
              <a:rPr lang="fr-FR" sz="1200" i="1" dirty="0">
                <a:latin typeface="Calibri" panose="020F0502020204030204" pitchFamily="34" charset="0"/>
                <a:ea typeface="Calibri" panose="020F0502020204030204" pitchFamily="34" charset="0"/>
                <a:cs typeface="Times New Roman" panose="02020603050405020304" pitchFamily="18" charset="0"/>
              </a:rPr>
              <a:t>.</a:t>
            </a:r>
            <a:r>
              <a:rPr lang="fr-FR" sz="1200" dirty="0">
                <a:latin typeface="Calibri" panose="020F0502020204030204" pitchFamily="34" charset="0"/>
                <a:ea typeface="Calibri" panose="020F0502020204030204" pitchFamily="34" charset="0"/>
                <a:cs typeface="Times New Roman" panose="02020603050405020304" pitchFamily="18" charset="0"/>
              </a:rPr>
              <a:t> </a:t>
            </a:r>
            <a:r>
              <a:rPr lang="fr-FR" sz="1200" b="1" dirty="0">
                <a:latin typeface="Calibri" panose="020F0502020204030204" pitchFamily="34" charset="0"/>
                <a:ea typeface="Calibri" panose="020F0502020204030204" pitchFamily="34" charset="0"/>
                <a:cs typeface="Times New Roman" panose="02020603050405020304" pitchFamily="18" charset="0"/>
              </a:rPr>
              <a:t>2012</a:t>
            </a:r>
            <a:r>
              <a:rPr lang="fr-FR" sz="1200" dirty="0">
                <a:latin typeface="Calibri" panose="020F0502020204030204" pitchFamily="34" charset="0"/>
                <a:ea typeface="Calibri" panose="020F0502020204030204" pitchFamily="34" charset="0"/>
                <a:cs typeface="Times New Roman" panose="02020603050405020304" pitchFamily="18" charset="0"/>
              </a:rPr>
              <a:t>, </a:t>
            </a:r>
            <a:r>
              <a:rPr lang="fr-FR" sz="1200" i="1" dirty="0">
                <a:latin typeface="Calibri" panose="020F0502020204030204" pitchFamily="34" charset="0"/>
                <a:ea typeface="Calibri" panose="020F0502020204030204" pitchFamily="34" charset="0"/>
                <a:cs typeface="Times New Roman" panose="02020603050405020304" pitchFamily="18" charset="0"/>
              </a:rPr>
              <a:t>1</a:t>
            </a:r>
            <a:r>
              <a:rPr lang="fr-FR" sz="1200" dirty="0">
                <a:latin typeface="Calibri" panose="020F0502020204030204" pitchFamily="34" charset="0"/>
                <a:ea typeface="Calibri" panose="020F0502020204030204" pitchFamily="34" charset="0"/>
                <a:cs typeface="Times New Roman" panose="02020603050405020304" pitchFamily="18" charset="0"/>
              </a:rPr>
              <a:t>, 1079–1082.</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956" y="3233304"/>
            <a:ext cx="7357855" cy="914400"/>
          </a:xfrm>
          <a:prstGeom prst="rect">
            <a:avLst/>
          </a:prstGeom>
        </p:spPr>
      </p:pic>
      <p:pic>
        <p:nvPicPr>
          <p:cNvPr id="28" name="Imag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469" y="4634989"/>
            <a:ext cx="4014829" cy="914400"/>
          </a:xfrm>
          <a:prstGeom prst="rect">
            <a:avLst/>
          </a:prstGeom>
        </p:spPr>
      </p:pic>
      <p:sp>
        <p:nvSpPr>
          <p:cNvPr id="29" name="ZoneTexte 28"/>
          <p:cNvSpPr txBox="1"/>
          <p:nvPr/>
        </p:nvSpPr>
        <p:spPr>
          <a:xfrm>
            <a:off x="2486983" y="2455984"/>
            <a:ext cx="2918137" cy="369332"/>
          </a:xfrm>
          <a:prstGeom prst="rect">
            <a:avLst/>
          </a:prstGeom>
          <a:noFill/>
        </p:spPr>
        <p:txBody>
          <a:bodyPr wrap="square" rtlCol="0">
            <a:spAutoFit/>
          </a:bodyPr>
          <a:lstStyle/>
          <a:p>
            <a:r>
              <a:rPr lang="en-US" dirty="0" smtClean="0"/>
              <a:t>-&gt; lead to branched polymer</a:t>
            </a:r>
            <a:endParaRPr lang="en-US" dirty="0"/>
          </a:p>
        </p:txBody>
      </p:sp>
    </p:spTree>
    <p:extLst>
      <p:ext uri="{BB962C8B-B14F-4D97-AF65-F5344CB8AC3E}">
        <p14:creationId xmlns:p14="http://schemas.microsoft.com/office/powerpoint/2010/main" val="33498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Poly(</a:t>
            </a:r>
            <a:r>
              <a:rPr lang="el-GR" dirty="0" smtClean="0">
                <a:latin typeface="Calibri" panose="020F0502020204030204" pitchFamily="34" charset="0"/>
              </a:rPr>
              <a:t>β</a:t>
            </a:r>
            <a:r>
              <a:rPr lang="en-US" dirty="0" smtClean="0"/>
              <a:t>-alanine) synthesis</a:t>
            </a:r>
            <a:endParaRPr lang="en-US" dirty="0"/>
          </a:p>
        </p:txBody>
      </p:sp>
      <p:sp>
        <p:nvSpPr>
          <p:cNvPr id="3" name="Espace réservé du contenu 2"/>
          <p:cNvSpPr>
            <a:spLocks noGrp="1"/>
          </p:cNvSpPr>
          <p:nvPr>
            <p:ph idx="1"/>
          </p:nvPr>
        </p:nvSpPr>
        <p:spPr>
          <a:xfrm>
            <a:off x="474719" y="938848"/>
            <a:ext cx="8196942" cy="4649066"/>
          </a:xfrm>
        </p:spPr>
        <p:txBody>
          <a:bodyPr>
            <a:normAutofit/>
          </a:bodyPr>
          <a:lstStyle/>
          <a:p>
            <a:r>
              <a:rPr lang="en-US" dirty="0"/>
              <a:t>There are several ways to synthesize poly(</a:t>
            </a:r>
            <a:r>
              <a:rPr lang="el-GR" dirty="0">
                <a:latin typeface="Calibri" panose="020F0502020204030204" pitchFamily="34" charset="0"/>
              </a:rPr>
              <a:t>β</a:t>
            </a:r>
            <a:r>
              <a:rPr lang="en-US" dirty="0"/>
              <a:t>-alanine)</a:t>
            </a:r>
          </a:p>
          <a:p>
            <a:pPr marL="726948" lvl="1" indent="-342900">
              <a:buFont typeface="+mj-lt"/>
              <a:buAutoNum type="arabicPeriod"/>
            </a:pPr>
            <a:r>
              <a:rPr lang="en-US" dirty="0" smtClean="0"/>
              <a:t>Anionic polymerization </a:t>
            </a:r>
            <a:r>
              <a:rPr lang="en-US" dirty="0"/>
              <a:t>of acrylamide in the presence of a </a:t>
            </a:r>
            <a:r>
              <a:rPr lang="en-US" dirty="0" smtClean="0"/>
              <a:t>strong base</a:t>
            </a:r>
            <a:r>
              <a:rPr lang="en-US" baseline="30000" dirty="0" smtClean="0"/>
              <a:t>4</a:t>
            </a:r>
            <a:r>
              <a:rPr lang="en-US" dirty="0" smtClean="0"/>
              <a:t>.</a:t>
            </a:r>
          </a:p>
          <a:p>
            <a:pPr marL="726948" lvl="1" indent="-342900">
              <a:buFont typeface="+mj-lt"/>
              <a:buAutoNum type="arabicPeriod"/>
            </a:pPr>
            <a:r>
              <a:rPr lang="en-US" dirty="0" smtClean="0"/>
              <a:t>Polymerization through group (IV) metal </a:t>
            </a:r>
            <a:r>
              <a:rPr lang="en-US" dirty="0" err="1" smtClean="0"/>
              <a:t>alkoxides</a:t>
            </a:r>
            <a:r>
              <a:rPr lang="en-US" dirty="0" smtClean="0"/>
              <a:t> </a:t>
            </a:r>
            <a:r>
              <a:rPr lang="en-US" baseline="30000" dirty="0" smtClean="0"/>
              <a:t>5</a:t>
            </a:r>
          </a:p>
          <a:p>
            <a:pPr marL="726948" lvl="1" indent="-342900">
              <a:buFont typeface="+mj-lt"/>
              <a:buAutoNum type="arabicPeriod"/>
            </a:pPr>
            <a:r>
              <a:rPr lang="en-US" dirty="0" err="1" smtClean="0"/>
              <a:t>Polycondensation</a:t>
            </a:r>
            <a:r>
              <a:rPr lang="en-US" dirty="0" smtClean="0"/>
              <a:t> of </a:t>
            </a:r>
            <a:r>
              <a:rPr lang="el-GR" dirty="0" smtClean="0">
                <a:latin typeface="Calibri" panose="020F0502020204030204" pitchFamily="34" charset="0"/>
              </a:rPr>
              <a:t>β</a:t>
            </a:r>
            <a:r>
              <a:rPr lang="en-US" dirty="0" smtClean="0"/>
              <a:t>–alanine in ionic liquid</a:t>
            </a:r>
            <a:r>
              <a:rPr lang="en-US" baseline="30000" dirty="0" smtClean="0"/>
              <a:t>6</a:t>
            </a:r>
            <a:r>
              <a:rPr lang="en-US" dirty="0" smtClean="0"/>
              <a:t>.</a:t>
            </a:r>
          </a:p>
          <a:p>
            <a:r>
              <a:rPr lang="en-US" dirty="0"/>
              <a:t>	</a:t>
            </a:r>
            <a:endParaRPr lang="en-US" dirty="0" smtClean="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4</a:t>
            </a:fld>
            <a:endParaRPr lang="en-US" dirty="0"/>
          </a:p>
        </p:txBody>
      </p:sp>
      <p:sp>
        <p:nvSpPr>
          <p:cNvPr id="13" name="Rectangle 12"/>
          <p:cNvSpPr/>
          <p:nvPr/>
        </p:nvSpPr>
        <p:spPr>
          <a:xfrm>
            <a:off x="238125" y="131527"/>
            <a:ext cx="268060" cy="724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181635" y="5660252"/>
            <a:ext cx="7934736" cy="685188"/>
          </a:xfrm>
          <a:prstGeom prst="rect">
            <a:avLst/>
          </a:prstGeom>
          <a:noFill/>
        </p:spPr>
        <p:txBody>
          <a:bodyPr wrap="none" rtlCol="0">
            <a:spAutoFit/>
          </a:bodyPr>
          <a:lstStyle/>
          <a:p>
            <a:pPr>
              <a:lnSpc>
                <a:spcPct val="107000"/>
              </a:lnSpc>
            </a:pPr>
            <a:r>
              <a:rPr lang="en-US" sz="1200" baseline="30000" dirty="0" smtClean="0"/>
              <a:t>4</a:t>
            </a:r>
            <a:r>
              <a:rPr lang="en-US" sz="1200" dirty="0" smtClean="0">
                <a:ea typeface="Calibri" panose="020F0502020204030204" pitchFamily="34" charset="0"/>
                <a:cs typeface="Times New Roman" panose="02020603050405020304" pitchFamily="18" charset="0"/>
              </a:rPr>
              <a:t>Breslow</a:t>
            </a:r>
            <a:r>
              <a:rPr lang="en-US" sz="1200" dirty="0">
                <a:ea typeface="Calibri" panose="020F0502020204030204" pitchFamily="34" charset="0"/>
                <a:cs typeface="Times New Roman" panose="02020603050405020304" pitchFamily="18" charset="0"/>
              </a:rPr>
              <a:t>, D. S.; </a:t>
            </a:r>
            <a:r>
              <a:rPr lang="en-US" sz="1200" dirty="0" err="1">
                <a:ea typeface="Calibri" panose="020F0502020204030204" pitchFamily="34" charset="0"/>
                <a:cs typeface="Times New Roman" panose="02020603050405020304" pitchFamily="18" charset="0"/>
              </a:rPr>
              <a:t>Hulse</a:t>
            </a:r>
            <a:r>
              <a:rPr lang="en-US" sz="1200" dirty="0">
                <a:ea typeface="Calibri" panose="020F0502020204030204" pitchFamily="34" charset="0"/>
                <a:cs typeface="Times New Roman" panose="02020603050405020304" pitchFamily="18" charset="0"/>
              </a:rPr>
              <a:t>, G. E.; </a:t>
            </a:r>
            <a:r>
              <a:rPr lang="en-US" sz="1200" dirty="0" err="1">
                <a:ea typeface="Calibri" panose="020F0502020204030204" pitchFamily="34" charset="0"/>
                <a:cs typeface="Times New Roman" panose="02020603050405020304" pitchFamily="18" charset="0"/>
              </a:rPr>
              <a:t>Matlack</a:t>
            </a:r>
            <a:r>
              <a:rPr lang="en-US" sz="1200" dirty="0">
                <a:ea typeface="Calibri" panose="020F0502020204030204" pitchFamily="34" charset="0"/>
                <a:cs typeface="Times New Roman" panose="02020603050405020304" pitchFamily="18" charset="0"/>
              </a:rPr>
              <a:t>, A. S. </a:t>
            </a:r>
            <a:r>
              <a:rPr lang="en-US" sz="1200" i="1" dirty="0">
                <a:ea typeface="Calibri" panose="020F0502020204030204" pitchFamily="34" charset="0"/>
                <a:cs typeface="Times New Roman" panose="02020603050405020304" pitchFamily="18" charset="0"/>
              </a:rPr>
              <a:t>J. Am. Chem. Soc.</a:t>
            </a:r>
            <a:r>
              <a:rPr lang="en-US" sz="1200" dirty="0">
                <a:ea typeface="Calibri" panose="020F0502020204030204" pitchFamily="34" charset="0"/>
                <a:cs typeface="Times New Roman" panose="02020603050405020304" pitchFamily="18" charset="0"/>
              </a:rPr>
              <a:t> </a:t>
            </a:r>
            <a:r>
              <a:rPr lang="en-US" sz="1200" b="1" dirty="0">
                <a:ea typeface="Calibri" panose="020F0502020204030204" pitchFamily="34" charset="0"/>
                <a:cs typeface="Times New Roman" panose="02020603050405020304" pitchFamily="18" charset="0"/>
              </a:rPr>
              <a:t>1957</a:t>
            </a:r>
            <a:r>
              <a:rPr lang="en-US" sz="1200" dirty="0">
                <a:ea typeface="Calibri" panose="020F0502020204030204" pitchFamily="34" charset="0"/>
                <a:cs typeface="Times New Roman" panose="02020603050405020304" pitchFamily="18" charset="0"/>
              </a:rPr>
              <a:t>, </a:t>
            </a:r>
            <a:r>
              <a:rPr lang="en-US" sz="1200" i="1" dirty="0">
                <a:ea typeface="Calibri" panose="020F0502020204030204" pitchFamily="34" charset="0"/>
                <a:cs typeface="Times New Roman" panose="02020603050405020304" pitchFamily="18" charset="0"/>
              </a:rPr>
              <a:t>79</a:t>
            </a:r>
            <a:r>
              <a:rPr lang="en-US" sz="1200" dirty="0">
                <a:ea typeface="Calibri" panose="020F0502020204030204" pitchFamily="34" charset="0"/>
                <a:cs typeface="Times New Roman" panose="02020603050405020304" pitchFamily="18" charset="0"/>
              </a:rPr>
              <a:t>, </a:t>
            </a:r>
            <a:r>
              <a:rPr lang="en-US" sz="1200" dirty="0" smtClean="0">
                <a:ea typeface="Calibri" panose="020F0502020204030204" pitchFamily="34" charset="0"/>
                <a:cs typeface="Times New Roman" panose="02020603050405020304" pitchFamily="18" charset="0"/>
              </a:rPr>
              <a:t>3760–3763.</a:t>
            </a:r>
          </a:p>
          <a:p>
            <a:pPr>
              <a:lnSpc>
                <a:spcPct val="107000"/>
              </a:lnSpc>
            </a:pPr>
            <a:r>
              <a:rPr lang="en-US" sz="1200" baseline="30000" dirty="0" smtClean="0"/>
              <a:t>5</a:t>
            </a:r>
            <a:r>
              <a:rPr lang="en-US" sz="1200" dirty="0" smtClean="0">
                <a:latin typeface="Calibri" panose="020F0502020204030204" pitchFamily="34" charset="0"/>
                <a:ea typeface="Calibri" panose="020F0502020204030204" pitchFamily="34" charset="0"/>
                <a:cs typeface="Times New Roman" panose="02020603050405020304" pitchFamily="18" charset="0"/>
              </a:rPr>
              <a:t>Steunenberg</a:t>
            </a:r>
            <a:r>
              <a:rPr lang="en-US" sz="1200" dirty="0">
                <a:latin typeface="Calibri" panose="020F0502020204030204" pitchFamily="34" charset="0"/>
                <a:ea typeface="Calibri" panose="020F0502020204030204" pitchFamily="34" charset="0"/>
                <a:cs typeface="Times New Roman" panose="02020603050405020304" pitchFamily="18" charset="0"/>
              </a:rPr>
              <a:t>, P.; </a:t>
            </a:r>
            <a:r>
              <a:rPr lang="en-US" sz="1200" dirty="0" err="1">
                <a:latin typeface="Calibri" panose="020F0502020204030204" pitchFamily="34" charset="0"/>
                <a:ea typeface="Calibri" panose="020F0502020204030204" pitchFamily="34" charset="0"/>
                <a:cs typeface="Times New Roman" panose="02020603050405020304" pitchFamily="18" charset="0"/>
              </a:rPr>
              <a:t>Könst</a:t>
            </a:r>
            <a:r>
              <a:rPr lang="en-US" sz="1200" dirty="0">
                <a:latin typeface="Calibri" panose="020F0502020204030204" pitchFamily="34" charset="0"/>
                <a:ea typeface="Calibri" panose="020F0502020204030204" pitchFamily="34" charset="0"/>
                <a:cs typeface="Times New Roman" panose="02020603050405020304" pitchFamily="18" charset="0"/>
              </a:rPr>
              <a:t>, P. M.; Scott, E. L.; </a:t>
            </a:r>
            <a:r>
              <a:rPr lang="en-US" sz="1200" dirty="0" err="1">
                <a:latin typeface="Calibri" panose="020F0502020204030204" pitchFamily="34" charset="0"/>
                <a:ea typeface="Calibri" panose="020F0502020204030204" pitchFamily="34" charset="0"/>
                <a:cs typeface="Times New Roman" panose="02020603050405020304" pitchFamily="18" charset="0"/>
              </a:rPr>
              <a:t>Franssen</a:t>
            </a:r>
            <a:r>
              <a:rPr lang="en-US" sz="1200" dirty="0">
                <a:latin typeface="Calibri" panose="020F0502020204030204" pitchFamily="34" charset="0"/>
                <a:ea typeface="Calibri" panose="020F0502020204030204" pitchFamily="34" charset="0"/>
                <a:cs typeface="Times New Roman" panose="02020603050405020304" pitchFamily="18" charset="0"/>
              </a:rPr>
              <a:t>, M. C. R.; </a:t>
            </a:r>
            <a:r>
              <a:rPr lang="en-US" sz="1200" dirty="0" err="1">
                <a:latin typeface="Calibri" panose="020F0502020204030204" pitchFamily="34" charset="0"/>
                <a:ea typeface="Calibri" panose="020F0502020204030204" pitchFamily="34" charset="0"/>
                <a:cs typeface="Times New Roman" panose="02020603050405020304" pitchFamily="18" charset="0"/>
              </a:rPr>
              <a:t>Zuilhof</a:t>
            </a:r>
            <a:r>
              <a:rPr lang="en-US" sz="1200" dirty="0">
                <a:latin typeface="Calibri" panose="020F0502020204030204" pitchFamily="34" charset="0"/>
                <a:ea typeface="Calibri" panose="020F0502020204030204" pitchFamily="34" charset="0"/>
                <a:cs typeface="Times New Roman" panose="02020603050405020304" pitchFamily="18" charset="0"/>
              </a:rPr>
              <a:t>, H.; Sanders, J. P. M. </a:t>
            </a:r>
            <a:r>
              <a:rPr lang="en-US" sz="1200" i="1" dirty="0">
                <a:latin typeface="Calibri" panose="020F0502020204030204" pitchFamily="34" charset="0"/>
                <a:ea typeface="Calibri" panose="020F0502020204030204" pitchFamily="34" charset="0"/>
                <a:cs typeface="Times New Roman" panose="02020603050405020304" pitchFamily="18" charset="0"/>
              </a:rPr>
              <a:t>Eur. </a:t>
            </a:r>
            <a:r>
              <a:rPr lang="fr-FR" sz="1200" i="1" dirty="0" err="1">
                <a:latin typeface="Calibri" panose="020F0502020204030204" pitchFamily="34" charset="0"/>
                <a:ea typeface="Calibri" panose="020F0502020204030204" pitchFamily="34" charset="0"/>
                <a:cs typeface="Times New Roman" panose="02020603050405020304" pitchFamily="18" charset="0"/>
              </a:rPr>
              <a:t>Polym</a:t>
            </a:r>
            <a:r>
              <a:rPr lang="fr-FR" sz="1200" i="1" dirty="0">
                <a:latin typeface="Calibri" panose="020F0502020204030204" pitchFamily="34" charset="0"/>
                <a:ea typeface="Calibri" panose="020F0502020204030204" pitchFamily="34" charset="0"/>
                <a:cs typeface="Times New Roman" panose="02020603050405020304" pitchFamily="18" charset="0"/>
              </a:rPr>
              <a:t>. J.</a:t>
            </a:r>
            <a:r>
              <a:rPr lang="fr-FR" sz="1200" dirty="0">
                <a:latin typeface="Calibri" panose="020F0502020204030204" pitchFamily="34" charset="0"/>
                <a:ea typeface="Calibri" panose="020F0502020204030204" pitchFamily="34" charset="0"/>
                <a:cs typeface="Times New Roman" panose="02020603050405020304" pitchFamily="18" charset="0"/>
              </a:rPr>
              <a:t> </a:t>
            </a:r>
            <a:r>
              <a:rPr lang="fr-FR" sz="1200" b="1" dirty="0">
                <a:latin typeface="Calibri" panose="020F0502020204030204" pitchFamily="34" charset="0"/>
                <a:ea typeface="Calibri" panose="020F0502020204030204" pitchFamily="34" charset="0"/>
                <a:cs typeface="Times New Roman" panose="02020603050405020304" pitchFamily="18" charset="0"/>
              </a:rPr>
              <a:t>2013</a:t>
            </a:r>
            <a:r>
              <a:rPr lang="fr-FR" sz="1200" dirty="0">
                <a:latin typeface="Calibri" panose="020F0502020204030204" pitchFamily="34" charset="0"/>
                <a:ea typeface="Calibri" panose="020F0502020204030204" pitchFamily="34" charset="0"/>
                <a:cs typeface="Times New Roman" panose="02020603050405020304" pitchFamily="18" charset="0"/>
              </a:rPr>
              <a:t>, </a:t>
            </a:r>
            <a:r>
              <a:rPr lang="fr-FR" sz="1200" i="1" dirty="0">
                <a:latin typeface="Calibri" panose="020F0502020204030204" pitchFamily="34" charset="0"/>
                <a:ea typeface="Calibri" panose="020F0502020204030204" pitchFamily="34" charset="0"/>
                <a:cs typeface="Times New Roman" panose="02020603050405020304" pitchFamily="18" charset="0"/>
              </a:rPr>
              <a:t>49</a:t>
            </a:r>
            <a:r>
              <a:rPr lang="fr-FR" sz="1200" dirty="0">
                <a:latin typeface="Calibri" panose="020F0502020204030204" pitchFamily="34" charset="0"/>
                <a:ea typeface="Calibri" panose="020F0502020204030204" pitchFamily="34" charset="0"/>
                <a:cs typeface="Times New Roman" panose="02020603050405020304" pitchFamily="18" charset="0"/>
              </a:rPr>
              <a:t>, 1773–1781</a:t>
            </a:r>
            <a:r>
              <a:rPr lang="fr-FR" sz="1200" dirty="0" smtClean="0">
                <a:latin typeface="Calibri" panose="020F0502020204030204" pitchFamily="34" charset="0"/>
                <a:ea typeface="Calibri" panose="020F0502020204030204" pitchFamily="34" charset="0"/>
                <a:cs typeface="Times New Roman" panose="02020603050405020304" pitchFamily="18" charset="0"/>
              </a:rPr>
              <a:t>.</a:t>
            </a:r>
            <a:endParaRPr lang="en-US" sz="1200" dirty="0" smtClean="0"/>
          </a:p>
          <a:p>
            <a:pPr>
              <a:lnSpc>
                <a:spcPct val="107000"/>
              </a:lnSpc>
            </a:pPr>
            <a:r>
              <a:rPr lang="en-US" sz="1200" baseline="30000" dirty="0" smtClean="0"/>
              <a:t>6</a:t>
            </a:r>
            <a:r>
              <a:rPr lang="fr-FR" sz="1200" dirty="0" smtClean="0">
                <a:latin typeface="Calibri" panose="020F0502020204030204" pitchFamily="34" charset="0"/>
                <a:ea typeface="Calibri" panose="020F0502020204030204" pitchFamily="34" charset="0"/>
                <a:cs typeface="Times New Roman" panose="02020603050405020304" pitchFamily="18" charset="0"/>
              </a:rPr>
              <a:t>Zhang</a:t>
            </a:r>
            <a:r>
              <a:rPr lang="fr-FR" sz="1200" dirty="0">
                <a:latin typeface="Calibri" panose="020F0502020204030204" pitchFamily="34" charset="0"/>
                <a:ea typeface="Calibri" panose="020F0502020204030204" pitchFamily="34" charset="0"/>
                <a:cs typeface="Times New Roman" panose="02020603050405020304" pitchFamily="18" charset="0"/>
              </a:rPr>
              <a:t>, S.; Dias Goncalves, L.; Lefebvre, H.; Tessier, M.; Rousseau, B.; </a:t>
            </a:r>
            <a:r>
              <a:rPr lang="fr-FR" sz="1200" dirty="0" err="1">
                <a:latin typeface="Calibri" panose="020F0502020204030204" pitchFamily="34" charset="0"/>
                <a:ea typeface="Calibri" panose="020F0502020204030204" pitchFamily="34" charset="0"/>
                <a:cs typeface="Times New Roman" panose="02020603050405020304" pitchFamily="18" charset="0"/>
              </a:rPr>
              <a:t>Fradet</a:t>
            </a:r>
            <a:r>
              <a:rPr lang="fr-FR" sz="1200" dirty="0">
                <a:latin typeface="Calibri" panose="020F0502020204030204" pitchFamily="34" charset="0"/>
                <a:ea typeface="Calibri" panose="020F0502020204030204" pitchFamily="34" charset="0"/>
                <a:cs typeface="Times New Roman" panose="02020603050405020304" pitchFamily="18" charset="0"/>
              </a:rPr>
              <a:t>, A. </a:t>
            </a:r>
            <a:r>
              <a:rPr lang="fr-FR" sz="1200" i="1" dirty="0">
                <a:latin typeface="Calibri" panose="020F0502020204030204" pitchFamily="34" charset="0"/>
                <a:ea typeface="Calibri" panose="020F0502020204030204" pitchFamily="34" charset="0"/>
                <a:cs typeface="Times New Roman" panose="02020603050405020304" pitchFamily="18" charset="0"/>
              </a:rPr>
              <a:t>ACS Macro </a:t>
            </a:r>
            <a:r>
              <a:rPr lang="fr-FR" sz="1200" i="1" dirty="0" err="1">
                <a:latin typeface="Calibri" panose="020F0502020204030204" pitchFamily="34" charset="0"/>
                <a:ea typeface="Calibri" panose="020F0502020204030204" pitchFamily="34" charset="0"/>
                <a:cs typeface="Times New Roman" panose="02020603050405020304" pitchFamily="18" charset="0"/>
              </a:rPr>
              <a:t>Lett</a:t>
            </a:r>
            <a:r>
              <a:rPr lang="fr-FR" sz="1200" i="1" dirty="0">
                <a:latin typeface="Calibri" panose="020F0502020204030204" pitchFamily="34" charset="0"/>
                <a:ea typeface="Calibri" panose="020F0502020204030204" pitchFamily="34" charset="0"/>
                <a:cs typeface="Times New Roman" panose="02020603050405020304" pitchFamily="18" charset="0"/>
              </a:rPr>
              <a:t>.</a:t>
            </a:r>
            <a:r>
              <a:rPr lang="fr-FR" sz="1200" dirty="0">
                <a:latin typeface="Calibri" panose="020F0502020204030204" pitchFamily="34" charset="0"/>
                <a:ea typeface="Calibri" panose="020F0502020204030204" pitchFamily="34" charset="0"/>
                <a:cs typeface="Times New Roman" panose="02020603050405020304" pitchFamily="18" charset="0"/>
              </a:rPr>
              <a:t> </a:t>
            </a:r>
            <a:r>
              <a:rPr lang="fr-FR" sz="1200" b="1" dirty="0">
                <a:latin typeface="Calibri" panose="020F0502020204030204" pitchFamily="34" charset="0"/>
                <a:ea typeface="Calibri" panose="020F0502020204030204" pitchFamily="34" charset="0"/>
                <a:cs typeface="Times New Roman" panose="02020603050405020304" pitchFamily="18" charset="0"/>
              </a:rPr>
              <a:t>2012</a:t>
            </a:r>
            <a:r>
              <a:rPr lang="fr-FR" sz="1200" dirty="0">
                <a:latin typeface="Calibri" panose="020F0502020204030204" pitchFamily="34" charset="0"/>
                <a:ea typeface="Calibri" panose="020F0502020204030204" pitchFamily="34" charset="0"/>
                <a:cs typeface="Times New Roman" panose="02020603050405020304" pitchFamily="18" charset="0"/>
              </a:rPr>
              <a:t>, </a:t>
            </a:r>
            <a:r>
              <a:rPr lang="fr-FR" sz="1200" i="1" dirty="0">
                <a:latin typeface="Calibri" panose="020F0502020204030204" pitchFamily="34" charset="0"/>
                <a:ea typeface="Calibri" panose="020F0502020204030204" pitchFamily="34" charset="0"/>
                <a:cs typeface="Times New Roman" panose="02020603050405020304" pitchFamily="18" charset="0"/>
              </a:rPr>
              <a:t>1</a:t>
            </a:r>
            <a:r>
              <a:rPr lang="fr-FR" sz="1200" dirty="0">
                <a:latin typeface="Calibri" panose="020F0502020204030204" pitchFamily="34" charset="0"/>
                <a:ea typeface="Calibri" panose="020F0502020204030204" pitchFamily="34" charset="0"/>
                <a:cs typeface="Times New Roman" panose="02020603050405020304" pitchFamily="18" charset="0"/>
              </a:rPr>
              <a:t>, 1079–1082.</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7" name="Tableau 16"/>
              <p:cNvGraphicFramePr>
                <a:graphicFrameLocks noGrp="1"/>
              </p:cNvGraphicFramePr>
              <p:nvPr>
                <p:extLst>
                  <p:ext uri="{D42A27DB-BD31-4B8C-83A1-F6EECF244321}">
                    <p14:modId xmlns:p14="http://schemas.microsoft.com/office/powerpoint/2010/main" val="730634467"/>
                  </p:ext>
                </p:extLst>
              </p:nvPr>
            </p:nvGraphicFramePr>
            <p:xfrm>
              <a:off x="895352" y="2507723"/>
              <a:ext cx="6762749" cy="2194773"/>
            </p:xfrm>
            <a:graphic>
              <a:graphicData uri="http://schemas.openxmlformats.org/drawingml/2006/table">
                <a:tbl>
                  <a:tblPr firstRow="1" bandRow="1">
                    <a:tableStyleId>{5C22544A-7EE6-4342-B048-85BDC9FD1C3A}</a:tableStyleId>
                  </a:tblPr>
                  <a:tblGrid>
                    <a:gridCol w="1507124"/>
                    <a:gridCol w="2575589"/>
                    <a:gridCol w="1109196"/>
                    <a:gridCol w="639895"/>
                    <a:gridCol w="930945"/>
                  </a:tblGrid>
                  <a:tr h="313539">
                    <a:tc>
                      <a:txBody>
                        <a:bodyPr/>
                        <a:lstStyle/>
                        <a:p>
                          <a:pPr algn="ctr"/>
                          <a:r>
                            <a:rPr lang="en-US" sz="1400" dirty="0" err="1" smtClean="0">
                              <a:solidFill>
                                <a:schemeClr val="tx1"/>
                              </a:solidFill>
                              <a:latin typeface="+mn-lt"/>
                            </a:rPr>
                            <a:t>Synthesic</a:t>
                          </a:r>
                          <a:r>
                            <a:rPr lang="en-US" sz="1400" baseline="0" dirty="0" smtClean="0">
                              <a:solidFill>
                                <a:schemeClr val="tx1"/>
                              </a:solidFill>
                              <a:latin typeface="+mn-lt"/>
                            </a:rPr>
                            <a:t> route</a:t>
                          </a:r>
                          <a:endParaRPr lang="en-US" sz="1400" dirty="0">
                            <a:solidFill>
                              <a:schemeClr val="tx1"/>
                            </a:solidFill>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400" dirty="0" smtClean="0">
                              <a:solidFill>
                                <a:schemeClr val="tx1"/>
                              </a:solidFill>
                              <a:latin typeface="+mn-lt"/>
                            </a:rPr>
                            <a:t>Reaction conditions</a:t>
                          </a:r>
                          <a:endParaRPr lang="en-US" sz="1400" dirty="0">
                            <a:solidFill>
                              <a:schemeClr val="tx1"/>
                            </a:solidFill>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400" dirty="0" smtClean="0">
                              <a:solidFill>
                                <a:schemeClr val="tx1"/>
                              </a:solidFill>
                              <a:latin typeface="+mn-lt"/>
                            </a:rPr>
                            <a:t>Yield (%)</a:t>
                          </a:r>
                          <a:endParaRPr lang="en-US" sz="14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1400" i="1" smtClean="0">
                                        <a:solidFill>
                                          <a:schemeClr val="tx1"/>
                                        </a:solidFill>
                                        <a:latin typeface="Cambria Math" panose="02040503050406030204" pitchFamily="18" charset="0"/>
                                      </a:rPr>
                                    </m:ctrlPr>
                                  </m:accPr>
                                  <m:e>
                                    <m:r>
                                      <a:rPr lang="en-US" sz="1400" b="1" i="1" smtClean="0">
                                        <a:solidFill>
                                          <a:schemeClr val="tx1"/>
                                        </a:solidFill>
                                        <a:latin typeface="Cambria Math" panose="02040503050406030204" pitchFamily="18" charset="0"/>
                                      </a:rPr>
                                      <m:t>𝑫𝑷</m:t>
                                    </m:r>
                                  </m:e>
                                </m:acc>
                              </m:oMath>
                            </m:oMathPara>
                          </a14:m>
                          <a:endParaRPr lang="en-US" sz="14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400" dirty="0" err="1" smtClean="0">
                              <a:solidFill>
                                <a:schemeClr val="tx1"/>
                              </a:solidFill>
                              <a:latin typeface="+mn-lt"/>
                            </a:rPr>
                            <a:t>DPmax</a:t>
                          </a:r>
                          <a:endParaRPr lang="en-US" sz="140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13539">
                    <a:tc>
                      <a:txBody>
                        <a:bodyPr/>
                        <a:lstStyle/>
                        <a:p>
                          <a:pPr algn="ctr" fontAlgn="auto">
                            <a:lnSpc>
                              <a:spcPct val="50000"/>
                            </a:lnSpc>
                            <a:spcBef>
                              <a:spcPts val="0"/>
                            </a:spcBef>
                          </a:pPr>
                          <a:r>
                            <a:rPr lang="en-US" sz="1400" b="0" dirty="0" smtClean="0">
                              <a:solidFill>
                                <a:schemeClr val="tx1"/>
                              </a:solidFill>
                              <a:latin typeface="+mn-lt"/>
                            </a:rPr>
                            <a:t>1</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ct val="50000"/>
                            </a:lnSpc>
                            <a:spcBef>
                              <a:spcPts val="0"/>
                            </a:spcBef>
                          </a:pPr>
                          <a:r>
                            <a:rPr lang="en-US" sz="1400" b="0" dirty="0" smtClean="0">
                              <a:solidFill>
                                <a:schemeClr val="tx1"/>
                              </a:solidFill>
                              <a:latin typeface="+mn-lt"/>
                            </a:rPr>
                            <a:t>t-Butyl-</a:t>
                          </a:r>
                          <a:r>
                            <a:rPr lang="en-US" sz="1400" b="0" dirty="0" err="1" smtClean="0">
                              <a:solidFill>
                                <a:schemeClr val="tx1"/>
                              </a:solidFill>
                              <a:latin typeface="+mn-lt"/>
                            </a:rPr>
                            <a:t>ONa</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65</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No catalyzer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74</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r>
                            <a:rPr lang="en-US" sz="1400" b="0" dirty="0" smtClean="0">
                              <a:solidFill>
                                <a:schemeClr val="tx1"/>
                              </a:solidFill>
                              <a:latin typeface="+mn-lt"/>
                            </a:rPr>
                            <a:t>10</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24</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endParaRPr lang="en-US" sz="1400" b="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Metal </a:t>
                          </a:r>
                          <a:r>
                            <a:rPr lang="en-US" sz="1400" b="0" dirty="0" err="1" smtClean="0">
                              <a:solidFill>
                                <a:schemeClr val="tx1"/>
                              </a:solidFill>
                              <a:latin typeface="+mn-lt"/>
                            </a:rPr>
                            <a:t>alkoxides</a:t>
                          </a:r>
                          <a:r>
                            <a:rPr lang="en-US" sz="1400" b="0" dirty="0" smtClean="0">
                              <a:solidFill>
                                <a:schemeClr val="tx1"/>
                              </a:solidFill>
                              <a:latin typeface="+mn-lt"/>
                            </a:rPr>
                            <a:t> =</a:t>
                          </a:r>
                          <a:r>
                            <a:rPr lang="en-US" sz="1400" b="0" baseline="0" dirty="0" smtClean="0">
                              <a:solidFill>
                                <a:schemeClr val="tx1"/>
                              </a:solidFill>
                              <a:latin typeface="+mn-lt"/>
                            </a:rPr>
                            <a:t> </a:t>
                          </a:r>
                          <a:r>
                            <a:rPr lang="en-US" sz="1400" b="0" dirty="0" err="1" smtClean="0">
                              <a:solidFill>
                                <a:schemeClr val="tx1"/>
                              </a:solidFill>
                              <a:latin typeface="+mn-lt"/>
                            </a:rPr>
                            <a:t>Zr</a:t>
                          </a:r>
                          <a:r>
                            <a:rPr lang="en-US" sz="1400" b="0" dirty="0" smtClean="0">
                              <a:solidFill>
                                <a:schemeClr val="tx1"/>
                              </a:solidFill>
                              <a:latin typeface="+mn-lt"/>
                            </a:rPr>
                            <a:t>(</a:t>
                          </a:r>
                          <a:r>
                            <a:rPr lang="en-US" sz="1400" b="0" dirty="0" err="1" smtClean="0">
                              <a:solidFill>
                                <a:schemeClr val="tx1"/>
                              </a:solidFill>
                              <a:latin typeface="+mn-lt"/>
                            </a:rPr>
                            <a:t>Ot</a:t>
                          </a:r>
                          <a:r>
                            <a:rPr lang="en-US" sz="1400" b="0" dirty="0" smtClean="0">
                              <a:solidFill>
                                <a:schemeClr val="tx1"/>
                              </a:solidFill>
                              <a:latin typeface="+mn-lt"/>
                            </a:rPr>
                            <a:t>-Butyl)</a:t>
                          </a:r>
                          <a:r>
                            <a:rPr lang="en-US" sz="1400" b="0" baseline="-25000" dirty="0" smtClean="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81</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r>
                            <a:rPr lang="en-US" sz="1400" b="0" dirty="0" smtClean="0">
                              <a:solidFill>
                                <a:schemeClr val="tx1"/>
                              </a:solidFill>
                              <a:latin typeface="+mn-lt"/>
                            </a:rPr>
                            <a:t>15</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53</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endParaRPr lang="en-US" sz="1400" b="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Metal </a:t>
                          </a:r>
                          <a:r>
                            <a:rPr lang="en-US" sz="1400" b="0" dirty="0" err="1" smtClean="0">
                              <a:solidFill>
                                <a:schemeClr val="tx1"/>
                              </a:solidFill>
                              <a:latin typeface="+mn-lt"/>
                            </a:rPr>
                            <a:t>alkoxides</a:t>
                          </a:r>
                          <a:r>
                            <a:rPr lang="en-US" sz="1400" b="0" dirty="0" smtClean="0">
                              <a:solidFill>
                                <a:schemeClr val="tx1"/>
                              </a:solidFill>
                              <a:latin typeface="+mn-lt"/>
                            </a:rPr>
                            <a:t> =</a:t>
                          </a:r>
                          <a:r>
                            <a:rPr lang="en-US" sz="1400" b="0" baseline="0" dirty="0" smtClean="0">
                              <a:solidFill>
                                <a:schemeClr val="tx1"/>
                              </a:solidFill>
                              <a:latin typeface="+mn-lt"/>
                            </a:rPr>
                            <a:t> </a:t>
                          </a:r>
                          <a:r>
                            <a:rPr lang="en-US" sz="1400" b="0" dirty="0" err="1" smtClean="0">
                              <a:solidFill>
                                <a:schemeClr val="tx1"/>
                              </a:solidFill>
                              <a:latin typeface="+mn-lt"/>
                            </a:rPr>
                            <a:t>Hf</a:t>
                          </a:r>
                          <a:r>
                            <a:rPr lang="en-US" sz="1400" b="0" dirty="0" smtClean="0">
                              <a:solidFill>
                                <a:schemeClr val="tx1"/>
                              </a:solidFill>
                              <a:latin typeface="+mn-lt"/>
                            </a:rPr>
                            <a:t>(</a:t>
                          </a:r>
                          <a:r>
                            <a:rPr lang="en-US" sz="1400" b="0" dirty="0" err="1" smtClean="0">
                              <a:solidFill>
                                <a:schemeClr val="tx1"/>
                              </a:solidFill>
                              <a:latin typeface="+mn-lt"/>
                            </a:rPr>
                            <a:t>Ot</a:t>
                          </a:r>
                          <a:r>
                            <a:rPr lang="en-US" sz="1400" b="0" dirty="0" smtClean="0">
                              <a:solidFill>
                                <a:schemeClr val="tx1"/>
                              </a:solidFill>
                              <a:latin typeface="+mn-lt"/>
                            </a:rPr>
                            <a:t>-Butyl)</a:t>
                          </a:r>
                          <a:r>
                            <a:rPr lang="en-US" sz="1400" b="0" baseline="-25000" dirty="0" smtClean="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75</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r>
                            <a:rPr lang="en-US" sz="1400" b="0" dirty="0" smtClean="0">
                              <a:solidFill>
                                <a:schemeClr val="tx1"/>
                              </a:solidFill>
                              <a:latin typeface="+mn-lt"/>
                            </a:rPr>
                            <a:t>24</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58</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3</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Ionic liquid = [</a:t>
                          </a:r>
                          <a:r>
                            <a:rPr lang="en-US" sz="1400" b="0" dirty="0" err="1" smtClean="0">
                              <a:solidFill>
                                <a:schemeClr val="tx1"/>
                              </a:solidFill>
                              <a:latin typeface="+mn-lt"/>
                            </a:rPr>
                            <a:t>MMlm</a:t>
                          </a:r>
                          <a:r>
                            <a:rPr lang="en-US" sz="1400" b="0" dirty="0" smtClean="0">
                              <a:solidFill>
                                <a:schemeClr val="tx1"/>
                              </a:solidFill>
                              <a:latin typeface="+mn-lt"/>
                            </a:rPr>
                            <a:t>]Cl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100000"/>
                            </a:lnSpc>
                            <a:spcBef>
                              <a:spcPts val="0"/>
                            </a:spcBef>
                          </a:pPr>
                          <a:r>
                            <a:rPr lang="en-US" sz="1400" b="0" dirty="0" smtClean="0">
                              <a:latin typeface="+mn-lt"/>
                            </a:rPr>
                            <a:t>83</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100000"/>
                            </a:lnSpc>
                            <a:spcBef>
                              <a:spcPts val="0"/>
                            </a:spcBef>
                          </a:pPr>
                          <a:r>
                            <a:rPr lang="en-US" sz="1400" b="0" dirty="0" smtClean="0">
                              <a:solidFill>
                                <a:schemeClr val="tx1"/>
                              </a:solidFill>
                              <a:latin typeface="+mn-lt"/>
                            </a:rPr>
                            <a:t>49.5</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algn="ctr" fontAlgn="auto">
                            <a:lnSpc>
                              <a:spcPct val="50000"/>
                            </a:lnSpc>
                            <a:spcBef>
                              <a:spcPts val="0"/>
                            </a:spcBef>
                          </a:pP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Ionic liquid =[</a:t>
                          </a:r>
                          <a:r>
                            <a:rPr lang="en-US" sz="1400" b="0" dirty="0" err="1" smtClean="0">
                              <a:solidFill>
                                <a:schemeClr val="tx1"/>
                              </a:solidFill>
                              <a:latin typeface="+mn-lt"/>
                            </a:rPr>
                            <a:t>MMlm</a:t>
                          </a:r>
                          <a:r>
                            <a:rPr lang="en-US" sz="1400" b="0" dirty="0" smtClean="0">
                              <a:solidFill>
                                <a:schemeClr val="tx1"/>
                              </a:solidFill>
                              <a:latin typeface="+mn-lt"/>
                            </a:rPr>
                            <a:t>](</a:t>
                          </a:r>
                          <a:r>
                            <a:rPr lang="en-US" sz="1400" b="0" dirty="0" err="1" smtClean="0">
                              <a:solidFill>
                                <a:schemeClr val="tx1"/>
                              </a:solidFill>
                              <a:latin typeface="+mn-lt"/>
                            </a:rPr>
                            <a:t>MeO</a:t>
                          </a:r>
                          <a:r>
                            <a:rPr lang="en-US" sz="1400" b="0" dirty="0" smtClean="0">
                              <a:solidFill>
                                <a:schemeClr val="tx1"/>
                              </a:solidFill>
                              <a:latin typeface="+mn-lt"/>
                            </a:rPr>
                            <a:t>)</a:t>
                          </a:r>
                          <a:r>
                            <a:rPr lang="en-US" sz="1400" b="0" baseline="-25000" dirty="0" smtClean="0">
                              <a:solidFill>
                                <a:schemeClr val="tx1"/>
                              </a:solidFill>
                              <a:latin typeface="+mn-lt"/>
                            </a:rPr>
                            <a:t>2</a:t>
                          </a:r>
                          <a:r>
                            <a:rPr lang="en-US" sz="1400" b="0" dirty="0" smtClean="0">
                              <a:solidFill>
                                <a:schemeClr val="tx1"/>
                              </a:solidFill>
                              <a:latin typeface="+mn-lt"/>
                            </a:rPr>
                            <a:t>PO</a:t>
                          </a:r>
                          <a:r>
                            <a:rPr lang="en-US" sz="1400" b="0" baseline="-25000" dirty="0" smtClean="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dirty="0" smtClean="0"/>
                            <a:t>94</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dirty="0" smtClean="0"/>
                            <a:t>27.8</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17" name="Tableau 16"/>
              <p:cNvGraphicFramePr>
                <a:graphicFrameLocks noGrp="1"/>
              </p:cNvGraphicFramePr>
              <p:nvPr>
                <p:extLst>
                  <p:ext uri="{D42A27DB-BD31-4B8C-83A1-F6EECF244321}">
                    <p14:modId xmlns:p14="http://schemas.microsoft.com/office/powerpoint/2010/main" val="730634467"/>
                  </p:ext>
                </p:extLst>
              </p:nvPr>
            </p:nvGraphicFramePr>
            <p:xfrm>
              <a:off x="895352" y="2507723"/>
              <a:ext cx="6762749" cy="2194773"/>
            </p:xfrm>
            <a:graphic>
              <a:graphicData uri="http://schemas.openxmlformats.org/drawingml/2006/table">
                <a:tbl>
                  <a:tblPr firstRow="1" bandRow="1">
                    <a:tableStyleId>{5C22544A-7EE6-4342-B048-85BDC9FD1C3A}</a:tableStyleId>
                  </a:tblPr>
                  <a:tblGrid>
                    <a:gridCol w="1507124"/>
                    <a:gridCol w="2575589"/>
                    <a:gridCol w="1109196"/>
                    <a:gridCol w="639895"/>
                    <a:gridCol w="930945"/>
                  </a:tblGrid>
                  <a:tr h="313539">
                    <a:tc>
                      <a:txBody>
                        <a:bodyPr/>
                        <a:lstStyle/>
                        <a:p>
                          <a:pPr algn="ctr"/>
                          <a:r>
                            <a:rPr lang="en-US" sz="1400" dirty="0" err="1" smtClean="0">
                              <a:solidFill>
                                <a:schemeClr val="tx1"/>
                              </a:solidFill>
                              <a:latin typeface="+mn-lt"/>
                            </a:rPr>
                            <a:t>Synthesic</a:t>
                          </a:r>
                          <a:r>
                            <a:rPr lang="en-US" sz="1400" baseline="0" dirty="0" smtClean="0">
                              <a:solidFill>
                                <a:schemeClr val="tx1"/>
                              </a:solidFill>
                              <a:latin typeface="+mn-lt"/>
                            </a:rPr>
                            <a:t> route</a:t>
                          </a:r>
                          <a:endParaRPr lang="en-US" sz="1400" dirty="0">
                            <a:solidFill>
                              <a:schemeClr val="tx1"/>
                            </a:solidFill>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400" dirty="0" smtClean="0">
                              <a:solidFill>
                                <a:schemeClr val="tx1"/>
                              </a:solidFill>
                              <a:latin typeface="+mn-lt"/>
                            </a:rPr>
                            <a:t>Reaction conditions</a:t>
                          </a:r>
                          <a:endParaRPr lang="en-US" sz="1400" dirty="0">
                            <a:solidFill>
                              <a:schemeClr val="tx1"/>
                            </a:solidFill>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400" dirty="0" smtClean="0">
                              <a:solidFill>
                                <a:schemeClr val="tx1"/>
                              </a:solidFill>
                              <a:latin typeface="+mn-lt"/>
                            </a:rPr>
                            <a:t>Yield (%)</a:t>
                          </a:r>
                          <a:endParaRPr lang="en-US" sz="14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812381" t="-3846" r="-146667" b="-611538"/>
                          </a:stretch>
                        </a:blipFill>
                      </a:tcPr>
                    </a:tc>
                    <a:tc>
                      <a:txBody>
                        <a:bodyPr/>
                        <a:lstStyle/>
                        <a:p>
                          <a:pPr algn="ctr"/>
                          <a:r>
                            <a:rPr lang="en-US" sz="1400" dirty="0" err="1" smtClean="0">
                              <a:solidFill>
                                <a:schemeClr val="tx1"/>
                              </a:solidFill>
                              <a:latin typeface="+mn-lt"/>
                            </a:rPr>
                            <a:t>DPmax</a:t>
                          </a:r>
                          <a:endParaRPr lang="en-US" sz="140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13539">
                    <a:tc>
                      <a:txBody>
                        <a:bodyPr/>
                        <a:lstStyle/>
                        <a:p>
                          <a:pPr algn="ctr" fontAlgn="auto">
                            <a:lnSpc>
                              <a:spcPct val="50000"/>
                            </a:lnSpc>
                            <a:spcBef>
                              <a:spcPts val="0"/>
                            </a:spcBef>
                          </a:pPr>
                          <a:r>
                            <a:rPr lang="en-US" sz="1400" b="0" dirty="0" smtClean="0">
                              <a:solidFill>
                                <a:schemeClr val="tx1"/>
                              </a:solidFill>
                              <a:latin typeface="+mn-lt"/>
                            </a:rPr>
                            <a:t>1</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ct val="50000"/>
                            </a:lnSpc>
                            <a:spcBef>
                              <a:spcPts val="0"/>
                            </a:spcBef>
                          </a:pPr>
                          <a:r>
                            <a:rPr lang="en-US" sz="1400" b="0" dirty="0" smtClean="0">
                              <a:solidFill>
                                <a:schemeClr val="tx1"/>
                              </a:solidFill>
                              <a:latin typeface="+mn-lt"/>
                            </a:rPr>
                            <a:t>t-Butyl-</a:t>
                          </a:r>
                          <a:r>
                            <a:rPr lang="en-US" sz="1400" b="0" dirty="0" err="1" smtClean="0">
                              <a:solidFill>
                                <a:schemeClr val="tx1"/>
                              </a:solidFill>
                              <a:latin typeface="+mn-lt"/>
                            </a:rPr>
                            <a:t>ONa</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65</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2</a:t>
                          </a:r>
                          <a:endParaRPr lang="en-US" sz="1400" b="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No catalyzer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74</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r>
                            <a:rPr lang="en-US" sz="1400" b="0" dirty="0" smtClean="0">
                              <a:solidFill>
                                <a:schemeClr val="tx1"/>
                              </a:solidFill>
                              <a:latin typeface="+mn-lt"/>
                            </a:rPr>
                            <a:t>10</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24</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endParaRPr lang="en-US" sz="1400" b="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Metal </a:t>
                          </a:r>
                          <a:r>
                            <a:rPr lang="en-US" sz="1400" b="0" dirty="0" err="1" smtClean="0">
                              <a:solidFill>
                                <a:schemeClr val="tx1"/>
                              </a:solidFill>
                              <a:latin typeface="+mn-lt"/>
                            </a:rPr>
                            <a:t>alkoxides</a:t>
                          </a:r>
                          <a:r>
                            <a:rPr lang="en-US" sz="1400" b="0" dirty="0" smtClean="0">
                              <a:solidFill>
                                <a:schemeClr val="tx1"/>
                              </a:solidFill>
                              <a:latin typeface="+mn-lt"/>
                            </a:rPr>
                            <a:t> =</a:t>
                          </a:r>
                          <a:r>
                            <a:rPr lang="en-US" sz="1400" b="0" baseline="0" dirty="0" smtClean="0">
                              <a:solidFill>
                                <a:schemeClr val="tx1"/>
                              </a:solidFill>
                              <a:latin typeface="+mn-lt"/>
                            </a:rPr>
                            <a:t> </a:t>
                          </a:r>
                          <a:r>
                            <a:rPr lang="en-US" sz="1400" b="0" dirty="0" err="1" smtClean="0">
                              <a:solidFill>
                                <a:schemeClr val="tx1"/>
                              </a:solidFill>
                              <a:latin typeface="+mn-lt"/>
                            </a:rPr>
                            <a:t>Zr</a:t>
                          </a:r>
                          <a:r>
                            <a:rPr lang="en-US" sz="1400" b="0" dirty="0" smtClean="0">
                              <a:solidFill>
                                <a:schemeClr val="tx1"/>
                              </a:solidFill>
                              <a:latin typeface="+mn-lt"/>
                            </a:rPr>
                            <a:t>(</a:t>
                          </a:r>
                          <a:r>
                            <a:rPr lang="en-US" sz="1400" b="0" dirty="0" err="1" smtClean="0">
                              <a:solidFill>
                                <a:schemeClr val="tx1"/>
                              </a:solidFill>
                              <a:latin typeface="+mn-lt"/>
                            </a:rPr>
                            <a:t>Ot</a:t>
                          </a:r>
                          <a:r>
                            <a:rPr lang="en-US" sz="1400" b="0" dirty="0" smtClean="0">
                              <a:solidFill>
                                <a:schemeClr val="tx1"/>
                              </a:solidFill>
                              <a:latin typeface="+mn-lt"/>
                            </a:rPr>
                            <a:t>-Butyl)</a:t>
                          </a:r>
                          <a:r>
                            <a:rPr lang="en-US" sz="1400" b="0" baseline="-25000" dirty="0" smtClean="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81</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r>
                            <a:rPr lang="en-US" sz="1400" b="0" dirty="0" smtClean="0">
                              <a:solidFill>
                                <a:schemeClr val="tx1"/>
                              </a:solidFill>
                              <a:latin typeface="+mn-lt"/>
                            </a:rPr>
                            <a:t>15</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53</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endParaRPr lang="en-US" sz="1400" b="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Metal </a:t>
                          </a:r>
                          <a:r>
                            <a:rPr lang="en-US" sz="1400" b="0" dirty="0" err="1" smtClean="0">
                              <a:solidFill>
                                <a:schemeClr val="tx1"/>
                              </a:solidFill>
                              <a:latin typeface="+mn-lt"/>
                            </a:rPr>
                            <a:t>alkoxides</a:t>
                          </a:r>
                          <a:r>
                            <a:rPr lang="en-US" sz="1400" b="0" dirty="0" smtClean="0">
                              <a:solidFill>
                                <a:schemeClr val="tx1"/>
                              </a:solidFill>
                              <a:latin typeface="+mn-lt"/>
                            </a:rPr>
                            <a:t> =</a:t>
                          </a:r>
                          <a:r>
                            <a:rPr lang="en-US" sz="1400" b="0" baseline="0" dirty="0" smtClean="0">
                              <a:solidFill>
                                <a:schemeClr val="tx1"/>
                              </a:solidFill>
                              <a:latin typeface="+mn-lt"/>
                            </a:rPr>
                            <a:t> </a:t>
                          </a:r>
                          <a:r>
                            <a:rPr lang="en-US" sz="1400" b="0" dirty="0" err="1" smtClean="0">
                              <a:solidFill>
                                <a:schemeClr val="tx1"/>
                              </a:solidFill>
                              <a:latin typeface="+mn-lt"/>
                            </a:rPr>
                            <a:t>Hf</a:t>
                          </a:r>
                          <a:r>
                            <a:rPr lang="en-US" sz="1400" b="0" dirty="0" smtClean="0">
                              <a:solidFill>
                                <a:schemeClr val="tx1"/>
                              </a:solidFill>
                              <a:latin typeface="+mn-lt"/>
                            </a:rPr>
                            <a:t>(</a:t>
                          </a:r>
                          <a:r>
                            <a:rPr lang="en-US" sz="1400" b="0" dirty="0" err="1" smtClean="0">
                              <a:solidFill>
                                <a:schemeClr val="tx1"/>
                              </a:solidFill>
                              <a:latin typeface="+mn-lt"/>
                            </a:rPr>
                            <a:t>Ot</a:t>
                          </a:r>
                          <a:r>
                            <a:rPr lang="en-US" sz="1400" b="0" dirty="0" smtClean="0">
                              <a:solidFill>
                                <a:schemeClr val="tx1"/>
                              </a:solidFill>
                              <a:latin typeface="+mn-lt"/>
                            </a:rPr>
                            <a:t>-Butyl)</a:t>
                          </a:r>
                          <a:r>
                            <a:rPr lang="en-US" sz="1400" b="0" baseline="-25000" dirty="0" smtClean="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75</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r>
                            <a:rPr lang="en-US" sz="1400" b="0" dirty="0" smtClean="0">
                              <a:solidFill>
                                <a:schemeClr val="tx1"/>
                              </a:solidFill>
                              <a:latin typeface="+mn-lt"/>
                            </a:rPr>
                            <a:t>24</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58</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3</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Ionic liquid = [</a:t>
                          </a:r>
                          <a:r>
                            <a:rPr lang="en-US" sz="1400" b="0" dirty="0" err="1" smtClean="0">
                              <a:solidFill>
                                <a:schemeClr val="tx1"/>
                              </a:solidFill>
                              <a:latin typeface="+mn-lt"/>
                            </a:rPr>
                            <a:t>MMlm</a:t>
                          </a:r>
                          <a:r>
                            <a:rPr lang="en-US" sz="1400" b="0" dirty="0" smtClean="0">
                              <a:solidFill>
                                <a:schemeClr val="tx1"/>
                              </a:solidFill>
                              <a:latin typeface="+mn-lt"/>
                            </a:rPr>
                            <a:t>]Cl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100000"/>
                            </a:lnSpc>
                            <a:spcBef>
                              <a:spcPts val="0"/>
                            </a:spcBef>
                          </a:pPr>
                          <a:r>
                            <a:rPr lang="en-US" sz="1400" b="0" dirty="0" smtClean="0">
                              <a:latin typeface="+mn-lt"/>
                            </a:rPr>
                            <a:t>83</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100000"/>
                            </a:lnSpc>
                            <a:spcBef>
                              <a:spcPts val="0"/>
                            </a:spcBef>
                          </a:pPr>
                          <a:r>
                            <a:rPr lang="en-US" sz="1400" b="0" dirty="0" smtClean="0">
                              <a:solidFill>
                                <a:schemeClr val="tx1"/>
                              </a:solidFill>
                              <a:latin typeface="+mn-lt"/>
                            </a:rPr>
                            <a:t>49.5</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algn="ctr" fontAlgn="auto">
                            <a:lnSpc>
                              <a:spcPct val="50000"/>
                            </a:lnSpc>
                            <a:spcBef>
                              <a:spcPts val="0"/>
                            </a:spcBef>
                          </a:pP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Ionic liquid =[</a:t>
                          </a:r>
                          <a:r>
                            <a:rPr lang="en-US" sz="1400" b="0" dirty="0" err="1" smtClean="0">
                              <a:solidFill>
                                <a:schemeClr val="tx1"/>
                              </a:solidFill>
                              <a:latin typeface="+mn-lt"/>
                            </a:rPr>
                            <a:t>MMlm</a:t>
                          </a:r>
                          <a:r>
                            <a:rPr lang="en-US" sz="1400" b="0" dirty="0" smtClean="0">
                              <a:solidFill>
                                <a:schemeClr val="tx1"/>
                              </a:solidFill>
                              <a:latin typeface="+mn-lt"/>
                            </a:rPr>
                            <a:t>](</a:t>
                          </a:r>
                          <a:r>
                            <a:rPr lang="en-US" sz="1400" b="0" dirty="0" err="1" smtClean="0">
                              <a:solidFill>
                                <a:schemeClr val="tx1"/>
                              </a:solidFill>
                              <a:latin typeface="+mn-lt"/>
                            </a:rPr>
                            <a:t>MeO</a:t>
                          </a:r>
                          <a:r>
                            <a:rPr lang="en-US" sz="1400" b="0" dirty="0" smtClean="0">
                              <a:solidFill>
                                <a:schemeClr val="tx1"/>
                              </a:solidFill>
                              <a:latin typeface="+mn-lt"/>
                            </a:rPr>
                            <a:t>)</a:t>
                          </a:r>
                          <a:r>
                            <a:rPr lang="en-US" sz="1400" b="0" baseline="-25000" dirty="0" smtClean="0">
                              <a:solidFill>
                                <a:schemeClr val="tx1"/>
                              </a:solidFill>
                              <a:latin typeface="+mn-lt"/>
                            </a:rPr>
                            <a:t>2</a:t>
                          </a:r>
                          <a:r>
                            <a:rPr lang="en-US" sz="1400" b="0" dirty="0" smtClean="0">
                              <a:solidFill>
                                <a:schemeClr val="tx1"/>
                              </a:solidFill>
                              <a:latin typeface="+mn-lt"/>
                            </a:rPr>
                            <a:t>PO</a:t>
                          </a:r>
                          <a:r>
                            <a:rPr lang="en-US" sz="1400" b="0" baseline="-25000" dirty="0" smtClean="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dirty="0" smtClean="0"/>
                            <a:t>94</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dirty="0" smtClean="0"/>
                            <a:t>27.8</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p:sp>
        <p:nvSpPr>
          <p:cNvPr id="23" name="ZoneTexte 22"/>
          <p:cNvSpPr txBox="1"/>
          <p:nvPr/>
        </p:nvSpPr>
        <p:spPr>
          <a:xfrm>
            <a:off x="825500" y="4726761"/>
            <a:ext cx="3136900" cy="276999"/>
          </a:xfrm>
          <a:prstGeom prst="rect">
            <a:avLst/>
          </a:prstGeom>
          <a:noFill/>
        </p:spPr>
        <p:txBody>
          <a:bodyPr wrap="square" rtlCol="0">
            <a:spAutoFit/>
          </a:bodyPr>
          <a:lstStyle/>
          <a:p>
            <a:r>
              <a:rPr lang="en-US" sz="1200" dirty="0" err="1" smtClean="0"/>
              <a:t>MMlm</a:t>
            </a:r>
            <a:r>
              <a:rPr lang="en-US" sz="1200" dirty="0" smtClean="0"/>
              <a:t>=1,3-dimethylimidazolium chloride</a:t>
            </a:r>
            <a:endParaRPr lang="en-US" sz="1200" dirty="0"/>
          </a:p>
        </p:txBody>
      </p:sp>
    </p:spTree>
    <p:extLst>
      <p:ext uri="{BB962C8B-B14F-4D97-AF65-F5344CB8AC3E}">
        <p14:creationId xmlns:p14="http://schemas.microsoft.com/office/powerpoint/2010/main" val="1294234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Enzymatic polymerization</a:t>
            </a:r>
          </a:p>
        </p:txBody>
      </p:sp>
      <p:sp>
        <p:nvSpPr>
          <p:cNvPr id="3" name="Espace réservé du contenu 2"/>
          <p:cNvSpPr>
            <a:spLocks noGrp="1"/>
          </p:cNvSpPr>
          <p:nvPr>
            <p:ph idx="1"/>
          </p:nvPr>
        </p:nvSpPr>
        <p:spPr/>
        <p:txBody>
          <a:bodyPr>
            <a:normAutofit/>
          </a:bodyPr>
          <a:lstStyle/>
          <a:p>
            <a:r>
              <a:rPr lang="en-US" dirty="0" smtClean="0"/>
              <a:t>During the last 20 years, enzyme-catalyzed reactions have been extensively studied in</a:t>
            </a:r>
            <a:r>
              <a:rPr lang="en-US" altLang="ja-JP" dirty="0" smtClean="0"/>
              <a:t> the field of green chemistry</a:t>
            </a:r>
            <a:r>
              <a:rPr lang="en-US" dirty="0" smtClean="0"/>
              <a:t>.</a:t>
            </a:r>
          </a:p>
          <a:p>
            <a:r>
              <a:rPr lang="en-US" altLang="ja-JP" i="1" dirty="0" smtClean="0"/>
              <a:t>Candida </a:t>
            </a:r>
            <a:r>
              <a:rPr lang="en-US" altLang="ja-JP" i="1" dirty="0" err="1" smtClean="0"/>
              <a:t>Antartica</a:t>
            </a:r>
            <a:r>
              <a:rPr lang="en-US" altLang="ja-JP" i="1" dirty="0" smtClean="0"/>
              <a:t> </a:t>
            </a:r>
            <a:r>
              <a:rPr lang="en-US" altLang="ja-JP" dirty="0" smtClean="0"/>
              <a:t>Lipase B (CAL-B) is o</a:t>
            </a:r>
            <a:r>
              <a:rPr lang="en-US" dirty="0" smtClean="0"/>
              <a:t>ne of the most commonly used biocatalyst (the polymerization reaction is shown below).</a:t>
            </a:r>
          </a:p>
          <a:p>
            <a:endParaRPr lang="en-US" dirty="0" smtClean="0"/>
          </a:p>
          <a:p>
            <a:endParaRPr lang="en-US" dirty="0"/>
          </a:p>
          <a:p>
            <a:endParaRPr lang="en-US" dirty="0" smtClean="0"/>
          </a:p>
          <a:p>
            <a:endParaRPr lang="en-US" dirty="0" smtClean="0"/>
          </a:p>
          <a:p>
            <a:r>
              <a:rPr lang="en-US" dirty="0" smtClean="0"/>
              <a:t>In particular, this biocatalyst was employed for the formation of polyester or polyamide starting from cyclic material, i.e., ring-opening polymerization reaction.</a:t>
            </a:r>
          </a:p>
          <a:p>
            <a:endParaRPr lang="en-US" dirty="0" smtClean="0"/>
          </a:p>
          <a:p>
            <a:endParaRPr lang="en-US" dirty="0"/>
          </a:p>
          <a:p>
            <a:endParaRPr lang="en-US" dirty="0" smtClean="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5</a:t>
            </a:fld>
            <a:endParaRPr lang="en-US" dirty="0"/>
          </a:p>
        </p:txBody>
      </p:sp>
      <p:sp>
        <p:nvSpPr>
          <p:cNvPr id="6" name="Rectangle 5"/>
          <p:cNvSpPr/>
          <p:nvPr/>
        </p:nvSpPr>
        <p:spPr>
          <a:xfrm>
            <a:off x="238125" y="131527"/>
            <a:ext cx="268060" cy="724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e 7"/>
          <p:cNvGrpSpPr>
            <a:grpSpLocks noChangeAspect="1"/>
          </p:cNvGrpSpPr>
          <p:nvPr/>
        </p:nvGrpSpPr>
        <p:grpSpPr>
          <a:xfrm>
            <a:off x="2051906" y="2411325"/>
            <a:ext cx="2067660" cy="1463040"/>
            <a:chOff x="6306052" y="4077789"/>
            <a:chExt cx="2475431" cy="1751571"/>
          </a:xfrm>
        </p:grpSpPr>
        <p:pic>
          <p:nvPicPr>
            <p:cNvPr id="9" name="Espace réservé du contenu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454" y="4077789"/>
              <a:ext cx="840007" cy="1097280"/>
            </a:xfrm>
            <a:prstGeom prst="rect">
              <a:avLst/>
            </a:prstGeom>
          </p:spPr>
        </p:pic>
        <p:grpSp>
          <p:nvGrpSpPr>
            <p:cNvPr id="10" name="Groupe 9"/>
            <p:cNvGrpSpPr/>
            <p:nvPr/>
          </p:nvGrpSpPr>
          <p:grpSpPr>
            <a:xfrm>
              <a:off x="6435127" y="4169525"/>
              <a:ext cx="1345112" cy="1330645"/>
              <a:chOff x="620848" y="1786462"/>
              <a:chExt cx="1345112" cy="1330645"/>
            </a:xfrm>
          </p:grpSpPr>
          <p:sp>
            <p:nvSpPr>
              <p:cNvPr id="14" name="Rectangle 13"/>
              <p:cNvSpPr/>
              <p:nvPr/>
            </p:nvSpPr>
            <p:spPr>
              <a:xfrm>
                <a:off x="620848" y="1786462"/>
                <a:ext cx="1345112" cy="133064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625611" y="179597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817447" y="179597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1009283" y="179597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1201119" y="179597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1392955" y="179597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1584791" y="179597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1776629" y="179597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625613" y="1986480"/>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a:off x="817449" y="1986480"/>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1009285" y="1986480"/>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a:xfrm>
                <a:off x="1201121" y="1986480"/>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1392957" y="1986480"/>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1584793" y="1986480"/>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1776631" y="1986480"/>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p:cNvSpPr/>
              <p:nvPr/>
            </p:nvSpPr>
            <p:spPr>
              <a:xfrm>
                <a:off x="625605" y="2176984"/>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e 29"/>
              <p:cNvSpPr/>
              <p:nvPr/>
            </p:nvSpPr>
            <p:spPr>
              <a:xfrm>
                <a:off x="817441" y="2176984"/>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e 30"/>
              <p:cNvSpPr/>
              <p:nvPr/>
            </p:nvSpPr>
            <p:spPr>
              <a:xfrm>
                <a:off x="1009277" y="2176984"/>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1201113" y="2176984"/>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1392949" y="2176984"/>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p:cNvSpPr/>
              <p:nvPr/>
            </p:nvSpPr>
            <p:spPr>
              <a:xfrm>
                <a:off x="1584785" y="2176984"/>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p:cNvSpPr/>
              <p:nvPr/>
            </p:nvSpPr>
            <p:spPr>
              <a:xfrm>
                <a:off x="1776623" y="2176984"/>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a:off x="630364" y="23674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e 36"/>
              <p:cNvSpPr/>
              <p:nvPr/>
            </p:nvSpPr>
            <p:spPr>
              <a:xfrm>
                <a:off x="822200" y="23674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p:cNvSpPr/>
              <p:nvPr/>
            </p:nvSpPr>
            <p:spPr>
              <a:xfrm>
                <a:off x="1014036" y="23674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e 38"/>
              <p:cNvSpPr/>
              <p:nvPr/>
            </p:nvSpPr>
            <p:spPr>
              <a:xfrm>
                <a:off x="1205872" y="23674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p:cNvSpPr/>
              <p:nvPr/>
            </p:nvSpPr>
            <p:spPr>
              <a:xfrm>
                <a:off x="1397708" y="23674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e 40"/>
              <p:cNvSpPr/>
              <p:nvPr/>
            </p:nvSpPr>
            <p:spPr>
              <a:xfrm>
                <a:off x="1589544" y="23674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a:off x="1781382" y="23674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e 42"/>
              <p:cNvSpPr/>
              <p:nvPr/>
            </p:nvSpPr>
            <p:spPr>
              <a:xfrm>
                <a:off x="630358" y="25579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p:cNvSpPr/>
              <p:nvPr/>
            </p:nvSpPr>
            <p:spPr>
              <a:xfrm>
                <a:off x="822194" y="25579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lipse 44"/>
              <p:cNvSpPr/>
              <p:nvPr/>
            </p:nvSpPr>
            <p:spPr>
              <a:xfrm>
                <a:off x="1014030" y="25579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llipse 45"/>
              <p:cNvSpPr/>
              <p:nvPr/>
            </p:nvSpPr>
            <p:spPr>
              <a:xfrm>
                <a:off x="1205866" y="25579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e 46"/>
              <p:cNvSpPr/>
              <p:nvPr/>
            </p:nvSpPr>
            <p:spPr>
              <a:xfrm>
                <a:off x="1397702" y="25579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e 47"/>
              <p:cNvSpPr/>
              <p:nvPr/>
            </p:nvSpPr>
            <p:spPr>
              <a:xfrm>
                <a:off x="1589538" y="25579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e 48"/>
              <p:cNvSpPr/>
              <p:nvPr/>
            </p:nvSpPr>
            <p:spPr>
              <a:xfrm>
                <a:off x="1781376" y="255798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49"/>
              <p:cNvSpPr/>
              <p:nvPr/>
            </p:nvSpPr>
            <p:spPr>
              <a:xfrm>
                <a:off x="630347" y="274848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e 50"/>
              <p:cNvSpPr/>
              <p:nvPr/>
            </p:nvSpPr>
            <p:spPr>
              <a:xfrm>
                <a:off x="822183" y="274848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e 51"/>
              <p:cNvSpPr/>
              <p:nvPr/>
            </p:nvSpPr>
            <p:spPr>
              <a:xfrm>
                <a:off x="1014019" y="274848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e 52"/>
              <p:cNvSpPr/>
              <p:nvPr/>
            </p:nvSpPr>
            <p:spPr>
              <a:xfrm>
                <a:off x="1205855" y="274848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e 53"/>
              <p:cNvSpPr/>
              <p:nvPr/>
            </p:nvSpPr>
            <p:spPr>
              <a:xfrm>
                <a:off x="1397691" y="274848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lipse 54"/>
              <p:cNvSpPr/>
              <p:nvPr/>
            </p:nvSpPr>
            <p:spPr>
              <a:xfrm>
                <a:off x="1589527" y="274848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lipse 55"/>
              <p:cNvSpPr/>
              <p:nvPr/>
            </p:nvSpPr>
            <p:spPr>
              <a:xfrm>
                <a:off x="1781365" y="2748486"/>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llipse 56"/>
              <p:cNvSpPr/>
              <p:nvPr/>
            </p:nvSpPr>
            <p:spPr>
              <a:xfrm>
                <a:off x="630341" y="293422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llipse 57"/>
              <p:cNvSpPr/>
              <p:nvPr/>
            </p:nvSpPr>
            <p:spPr>
              <a:xfrm>
                <a:off x="822177" y="293422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lipse 58"/>
              <p:cNvSpPr/>
              <p:nvPr/>
            </p:nvSpPr>
            <p:spPr>
              <a:xfrm>
                <a:off x="1014013" y="293422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lipse 59"/>
              <p:cNvSpPr/>
              <p:nvPr/>
            </p:nvSpPr>
            <p:spPr>
              <a:xfrm>
                <a:off x="1205849" y="293422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llipse 60"/>
              <p:cNvSpPr/>
              <p:nvPr/>
            </p:nvSpPr>
            <p:spPr>
              <a:xfrm>
                <a:off x="1397685" y="293422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llipse 61"/>
              <p:cNvSpPr/>
              <p:nvPr/>
            </p:nvSpPr>
            <p:spPr>
              <a:xfrm>
                <a:off x="1589521" y="293422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llipse 62"/>
              <p:cNvSpPr/>
              <p:nvPr/>
            </p:nvSpPr>
            <p:spPr>
              <a:xfrm>
                <a:off x="1781359" y="2934227"/>
                <a:ext cx="182880" cy="18288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Connecteur droit avec flèche 10"/>
            <p:cNvCxnSpPr/>
            <p:nvPr/>
          </p:nvCxnSpPr>
          <p:spPr>
            <a:xfrm flipH="1">
              <a:off x="7682342" y="4555309"/>
              <a:ext cx="351051" cy="92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306052" y="5490806"/>
              <a:ext cx="1718656" cy="338554"/>
            </a:xfrm>
            <a:prstGeom prst="rect">
              <a:avLst/>
            </a:prstGeom>
            <a:noFill/>
          </p:spPr>
          <p:txBody>
            <a:bodyPr wrap="square" rtlCol="0">
              <a:spAutoFit/>
            </a:bodyPr>
            <a:lstStyle/>
            <a:p>
              <a:r>
                <a:rPr lang="en-US" sz="1200" dirty="0" smtClean="0">
                  <a:solidFill>
                    <a:schemeClr val="accent2">
                      <a:lumMod val="50000"/>
                    </a:schemeClr>
                  </a:solidFill>
                </a:rPr>
                <a:t>Poly-acrylate resin</a:t>
              </a:r>
              <a:endParaRPr lang="en-US" sz="1200" dirty="0">
                <a:solidFill>
                  <a:schemeClr val="accent2">
                    <a:lumMod val="50000"/>
                  </a:schemeClr>
                </a:solidFill>
              </a:endParaRPr>
            </a:p>
          </p:txBody>
        </p:sp>
        <p:sp>
          <p:nvSpPr>
            <p:cNvPr id="13" name="ZoneTexte 12"/>
            <p:cNvSpPr txBox="1"/>
            <p:nvPr/>
          </p:nvSpPr>
          <p:spPr>
            <a:xfrm>
              <a:off x="8107901" y="5131766"/>
              <a:ext cx="673582" cy="338554"/>
            </a:xfrm>
            <a:prstGeom prst="rect">
              <a:avLst/>
            </a:prstGeom>
            <a:noFill/>
          </p:spPr>
          <p:txBody>
            <a:bodyPr wrap="none" rtlCol="0">
              <a:spAutoFit/>
            </a:bodyPr>
            <a:lstStyle/>
            <a:p>
              <a:r>
                <a:rPr lang="fr-FR" sz="1600" dirty="0" smtClean="0"/>
                <a:t>CAL-B</a:t>
              </a:r>
              <a:endParaRPr lang="fr-FR" sz="1600" dirty="0"/>
            </a:p>
          </p:txBody>
        </p:sp>
      </p:grpSp>
      <p:pic>
        <p:nvPicPr>
          <p:cNvPr id="71" name="Imag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7925" y="2385801"/>
            <a:ext cx="2259783" cy="1645920"/>
          </a:xfrm>
          <a:prstGeom prst="rect">
            <a:avLst/>
          </a:prstGeom>
        </p:spPr>
      </p:pic>
      <p:pic>
        <p:nvPicPr>
          <p:cNvPr id="72" name="Imag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2112" y="4853585"/>
            <a:ext cx="6165088" cy="1371600"/>
          </a:xfrm>
          <a:prstGeom prst="rect">
            <a:avLst/>
          </a:prstGeom>
        </p:spPr>
      </p:pic>
    </p:spTree>
    <p:extLst>
      <p:ext uri="{BB962C8B-B14F-4D97-AF65-F5344CB8AC3E}">
        <p14:creationId xmlns:p14="http://schemas.microsoft.com/office/powerpoint/2010/main" val="204804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Enzymatic polymerization</a:t>
            </a:r>
          </a:p>
        </p:txBody>
      </p:sp>
      <p:sp>
        <p:nvSpPr>
          <p:cNvPr id="3" name="Espace réservé du contenu 2"/>
          <p:cNvSpPr>
            <a:spLocks noGrp="1"/>
          </p:cNvSpPr>
          <p:nvPr>
            <p:ph idx="1"/>
          </p:nvPr>
        </p:nvSpPr>
        <p:spPr/>
        <p:txBody>
          <a:bodyPr>
            <a:normAutofit/>
          </a:bodyPr>
          <a:lstStyle/>
          <a:p>
            <a:r>
              <a:rPr lang="en-US" dirty="0" smtClean="0"/>
              <a:t>It is revealed how the CAL-B catalyzes </a:t>
            </a:r>
            <a:r>
              <a:rPr lang="en-US" dirty="0" smtClean="0"/>
              <a:t>the ring-opening </a:t>
            </a:r>
            <a:r>
              <a:rPr lang="en-US" dirty="0"/>
              <a:t>polymerization of </a:t>
            </a:r>
            <a:r>
              <a:rPr lang="el-GR" dirty="0">
                <a:latin typeface="Calibri" panose="020F0502020204030204" pitchFamily="34" charset="0"/>
              </a:rPr>
              <a:t>β</a:t>
            </a:r>
            <a:r>
              <a:rPr lang="en-US" dirty="0"/>
              <a:t>-Lactam </a:t>
            </a:r>
            <a:r>
              <a:rPr lang="en-US" dirty="0" smtClean="0"/>
              <a:t>and </a:t>
            </a:r>
            <a:r>
              <a:rPr lang="en-US" dirty="0" smtClean="0"/>
              <a:t>the length of the </a:t>
            </a:r>
            <a:r>
              <a:rPr lang="en-US" altLang="ja-JP" dirty="0" smtClean="0"/>
              <a:t>poly(</a:t>
            </a:r>
            <a:r>
              <a:rPr lang="el-GR" altLang="ja-JP" dirty="0" smtClean="0">
                <a:latin typeface="Calibri" panose="020F0502020204030204" pitchFamily="34" charset="0"/>
              </a:rPr>
              <a:t>β</a:t>
            </a:r>
            <a:r>
              <a:rPr lang="en-US" altLang="ja-JP" dirty="0" smtClean="0"/>
              <a:t>-alanine)</a:t>
            </a:r>
            <a:r>
              <a:rPr lang="en-US" dirty="0" smtClean="0"/>
              <a:t> chain </a:t>
            </a:r>
            <a:r>
              <a:rPr lang="en-US" dirty="0" smtClean="0"/>
              <a:t>generated</a:t>
            </a:r>
            <a:r>
              <a:rPr lang="en-US" baseline="30000" dirty="0" smtClean="0"/>
              <a:t>7</a:t>
            </a:r>
            <a:r>
              <a:rPr lang="en-US" dirty="0" smtClean="0"/>
              <a:t>.</a:t>
            </a:r>
            <a:endParaRPr lang="en-US" dirty="0"/>
          </a:p>
          <a:p>
            <a:endParaRPr lang="en-US" dirty="0"/>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6</a:t>
            </a:fld>
            <a:endParaRPr lang="en-US" dirty="0"/>
          </a:p>
        </p:txBody>
      </p:sp>
      <p:sp>
        <p:nvSpPr>
          <p:cNvPr id="9" name="Rectangle 8"/>
          <p:cNvSpPr/>
          <p:nvPr/>
        </p:nvSpPr>
        <p:spPr>
          <a:xfrm>
            <a:off x="489524" y="6048152"/>
            <a:ext cx="5123876" cy="276999"/>
          </a:xfrm>
          <a:prstGeom prst="rect">
            <a:avLst/>
          </a:prstGeom>
        </p:spPr>
        <p:txBody>
          <a:bodyPr wrap="square">
            <a:spAutoFit/>
          </a:bodyPr>
          <a:lstStyle/>
          <a:p>
            <a:r>
              <a:rPr lang="en-US" sz="1200" baseline="30000" dirty="0" smtClean="0">
                <a:latin typeface="Times" panose="02020603050405020304" pitchFamily="18" charset="0"/>
                <a:ea typeface="MS Mincho" panose="02020609040205080304" pitchFamily="49" charset="-128"/>
                <a:cs typeface="Times New Roman" panose="02020603050405020304" pitchFamily="18" charset="0"/>
              </a:rPr>
              <a:t>7</a:t>
            </a:r>
            <a:r>
              <a:rPr lang="en-US" sz="1200" dirty="0" smtClean="0">
                <a:latin typeface="Times" panose="02020603050405020304" pitchFamily="18" charset="0"/>
                <a:ea typeface="MS Mincho" panose="02020609040205080304" pitchFamily="49" charset="-128"/>
                <a:cs typeface="Times New Roman" panose="02020603050405020304" pitchFamily="18" charset="0"/>
              </a:rPr>
              <a:t>K</a:t>
            </a:r>
            <a:r>
              <a:rPr lang="en-US" sz="1200" dirty="0">
                <a:latin typeface="Times" panose="02020603050405020304" pitchFamily="18" charset="0"/>
                <a:ea typeface="MS Mincho" panose="02020609040205080304" pitchFamily="49" charset="-128"/>
                <a:cs typeface="Times New Roman" panose="02020603050405020304" pitchFamily="18" charset="0"/>
              </a:rPr>
              <a:t>. Loos </a:t>
            </a:r>
            <a:r>
              <a:rPr lang="en-US" sz="1200" i="1" dirty="0">
                <a:latin typeface="Times" panose="02020603050405020304" pitchFamily="18" charset="0"/>
                <a:ea typeface="MS Mincho" panose="02020609040205080304" pitchFamily="49" charset="-128"/>
                <a:cs typeface="Times New Roman" panose="02020603050405020304" pitchFamily="18" charset="0"/>
              </a:rPr>
              <a:t>et al. </a:t>
            </a:r>
            <a:r>
              <a:rPr lang="en-US" sz="1200" i="1" dirty="0" err="1" smtClean="0">
                <a:latin typeface="Times" panose="02020603050405020304" pitchFamily="18" charset="0"/>
                <a:ea typeface="MS Mincho" panose="02020609040205080304" pitchFamily="49" charset="-128"/>
                <a:cs typeface="Times New Roman" panose="02020603050405020304" pitchFamily="18" charset="0"/>
              </a:rPr>
              <a:t>Macromol</a:t>
            </a:r>
            <a:r>
              <a:rPr lang="en-US" sz="1200" i="1" dirty="0" smtClean="0">
                <a:latin typeface="Times" panose="02020603050405020304" pitchFamily="18" charset="0"/>
                <a:ea typeface="MS Mincho" panose="02020609040205080304" pitchFamily="49" charset="-128"/>
                <a:cs typeface="Times New Roman" panose="02020603050405020304" pitchFamily="18" charset="0"/>
              </a:rPr>
              <a:t> </a:t>
            </a:r>
            <a:r>
              <a:rPr lang="en-US" sz="1200" i="1" dirty="0">
                <a:latin typeface="Times" panose="02020603050405020304" pitchFamily="18" charset="0"/>
                <a:ea typeface="MS Mincho" panose="02020609040205080304" pitchFamily="49" charset="-128"/>
                <a:cs typeface="Times New Roman" panose="02020603050405020304" pitchFamily="18" charset="0"/>
              </a:rPr>
              <a:t>Rapid. </a:t>
            </a:r>
            <a:r>
              <a:rPr lang="en-US" sz="1200" i="1" dirty="0" err="1">
                <a:latin typeface="Times" panose="02020603050405020304" pitchFamily="18" charset="0"/>
                <a:ea typeface="MS Mincho" panose="02020609040205080304" pitchFamily="49" charset="-128"/>
                <a:cs typeface="Times New Roman" panose="02020603050405020304" pitchFamily="18" charset="0"/>
              </a:rPr>
              <a:t>Commun</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b="1" dirty="0">
                <a:latin typeface="Times" panose="02020603050405020304" pitchFamily="18" charset="0"/>
                <a:ea typeface="MS Mincho" panose="02020609040205080304" pitchFamily="49" charset="-128"/>
                <a:cs typeface="Times New Roman" panose="02020603050405020304" pitchFamily="18" charset="0"/>
              </a:rPr>
              <a:t>2008</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i="1" dirty="0">
                <a:latin typeface="Times" panose="02020603050405020304" pitchFamily="18" charset="0"/>
                <a:ea typeface="MS Mincho" panose="02020609040205080304" pitchFamily="49" charset="-128"/>
                <a:cs typeface="Times New Roman" panose="02020603050405020304" pitchFamily="18" charset="0"/>
              </a:rPr>
              <a:t>29</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dirty="0" smtClean="0">
                <a:latin typeface="Times" panose="02020603050405020304" pitchFamily="18" charset="0"/>
                <a:ea typeface="MS Mincho" panose="02020609040205080304" pitchFamily="49" charset="-128"/>
                <a:cs typeface="Times New Roman" panose="02020603050405020304" pitchFamily="18" charset="0"/>
              </a:rPr>
              <a:t>794-797</a:t>
            </a:r>
            <a:endParaRPr lang="en-US" sz="1200" dirty="0"/>
          </a:p>
        </p:txBody>
      </p:sp>
      <p:sp>
        <p:nvSpPr>
          <p:cNvPr id="10" name="Rectangle 9"/>
          <p:cNvSpPr/>
          <p:nvPr/>
        </p:nvSpPr>
        <p:spPr>
          <a:xfrm>
            <a:off x="238125" y="131527"/>
            <a:ext cx="268060" cy="724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au 13"/>
          <p:cNvGraphicFramePr>
            <a:graphicFrameLocks noGrp="1"/>
          </p:cNvGraphicFramePr>
          <p:nvPr>
            <p:extLst>
              <p:ext uri="{D42A27DB-BD31-4B8C-83A1-F6EECF244321}">
                <p14:modId xmlns:p14="http://schemas.microsoft.com/office/powerpoint/2010/main" val="3500290520"/>
              </p:ext>
            </p:extLst>
          </p:nvPr>
        </p:nvGraphicFramePr>
        <p:xfrm>
          <a:off x="1636315" y="2744191"/>
          <a:ext cx="5873749" cy="2579958"/>
        </p:xfrm>
        <a:graphic>
          <a:graphicData uri="http://schemas.openxmlformats.org/drawingml/2006/table">
            <a:tbl>
              <a:tblPr firstRow="1" bandRow="1">
                <a:tableStyleId>{5C22544A-7EE6-4342-B048-85BDC9FD1C3A}</a:tableStyleId>
              </a:tblPr>
              <a:tblGrid>
                <a:gridCol w="730248"/>
                <a:gridCol w="2717800"/>
                <a:gridCol w="850771"/>
                <a:gridCol w="766363"/>
                <a:gridCol w="808567"/>
              </a:tblGrid>
              <a:tr h="313539">
                <a:tc>
                  <a:txBody>
                    <a:bodyPr/>
                    <a:lstStyle/>
                    <a:p>
                      <a:pPr algn="ctr"/>
                      <a:endParaRPr lang="en-US" sz="1400" dirty="0">
                        <a:solidFill>
                          <a:schemeClr val="tx1"/>
                        </a:solidFill>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400" dirty="0" smtClean="0">
                          <a:solidFill>
                            <a:schemeClr val="tx1"/>
                          </a:solidFill>
                          <a:latin typeface="+mn-lt"/>
                        </a:rPr>
                        <a:t>Reaction conditions</a:t>
                      </a:r>
                      <a:endParaRPr lang="en-US" sz="1400" dirty="0">
                        <a:solidFill>
                          <a:schemeClr val="tx1"/>
                        </a:solidFill>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400" dirty="0" smtClean="0">
                          <a:solidFill>
                            <a:schemeClr val="tx1"/>
                          </a:solidFill>
                          <a:latin typeface="+mn-lt"/>
                        </a:rPr>
                        <a:t>Yield (%)</a:t>
                      </a:r>
                      <a:endParaRPr lang="en-US" sz="14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564800" t="-3846" r="-108000" b="-709615"/>
                      </a:stretch>
                    </a:blipFill>
                  </a:tcPr>
                </a:tc>
                <a:tc>
                  <a:txBody>
                    <a:bodyPr/>
                    <a:lstStyle/>
                    <a:p>
                      <a:pPr algn="ctr"/>
                      <a:r>
                        <a:rPr lang="en-US" sz="1400" dirty="0" err="1" smtClean="0">
                          <a:solidFill>
                            <a:schemeClr val="tx1"/>
                          </a:solidFill>
                          <a:latin typeface="+mn-lt"/>
                        </a:rPr>
                        <a:t>DPmax</a:t>
                      </a:r>
                      <a:endParaRPr lang="en-US" sz="140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13539">
                <a:tc>
                  <a:txBody>
                    <a:bodyPr/>
                    <a:lstStyle/>
                    <a:p>
                      <a:pPr algn="ctr" fontAlgn="auto">
                        <a:lnSpc>
                          <a:spcPct val="50000"/>
                        </a:lnSpc>
                        <a:spcBef>
                          <a:spcPts val="0"/>
                        </a:spcBef>
                      </a:pPr>
                      <a:r>
                        <a:rPr lang="en-US" sz="1400" b="0" dirty="0" smtClean="0">
                          <a:solidFill>
                            <a:schemeClr val="tx1"/>
                          </a:solidFill>
                          <a:latin typeface="+mn-lt"/>
                        </a:rPr>
                        <a:t>Entry 1</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2964">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Entry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No catalyzer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74</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r>
                        <a:rPr lang="en-US" sz="1400" b="0" dirty="0" smtClean="0">
                          <a:solidFill>
                            <a:schemeClr val="tx1"/>
                          </a:solidFill>
                          <a:latin typeface="+mn-lt"/>
                        </a:rPr>
                        <a:t>10</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24</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endParaRPr lang="en-US" sz="1400" b="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Metal </a:t>
                      </a:r>
                      <a:r>
                        <a:rPr lang="en-US" sz="1400" b="0" dirty="0" err="1" smtClean="0">
                          <a:solidFill>
                            <a:schemeClr val="tx1"/>
                          </a:solidFill>
                          <a:latin typeface="+mn-lt"/>
                        </a:rPr>
                        <a:t>alkoxides</a:t>
                      </a:r>
                      <a:r>
                        <a:rPr lang="en-US" sz="1400" b="0" dirty="0" smtClean="0">
                          <a:solidFill>
                            <a:schemeClr val="tx1"/>
                          </a:solidFill>
                          <a:latin typeface="+mn-lt"/>
                        </a:rPr>
                        <a:t> =</a:t>
                      </a:r>
                      <a:r>
                        <a:rPr lang="en-US" sz="1400" b="0" baseline="0" dirty="0" smtClean="0">
                          <a:solidFill>
                            <a:schemeClr val="tx1"/>
                          </a:solidFill>
                          <a:latin typeface="+mn-lt"/>
                        </a:rPr>
                        <a:t> </a:t>
                      </a:r>
                      <a:r>
                        <a:rPr lang="en-US" sz="1400" b="0" dirty="0" err="1" smtClean="0">
                          <a:solidFill>
                            <a:schemeClr val="tx1"/>
                          </a:solidFill>
                          <a:latin typeface="+mn-lt"/>
                        </a:rPr>
                        <a:t>Zr</a:t>
                      </a:r>
                      <a:r>
                        <a:rPr lang="en-US" sz="1400" b="0" dirty="0" smtClean="0">
                          <a:solidFill>
                            <a:schemeClr val="tx1"/>
                          </a:solidFill>
                          <a:latin typeface="+mn-lt"/>
                        </a:rPr>
                        <a:t>(</a:t>
                      </a:r>
                      <a:r>
                        <a:rPr lang="en-US" sz="1400" b="0" dirty="0" err="1" smtClean="0">
                          <a:solidFill>
                            <a:schemeClr val="tx1"/>
                          </a:solidFill>
                          <a:latin typeface="+mn-lt"/>
                        </a:rPr>
                        <a:t>Ot</a:t>
                      </a:r>
                      <a:r>
                        <a:rPr lang="en-US" sz="1400" b="0" dirty="0" smtClean="0">
                          <a:solidFill>
                            <a:schemeClr val="tx1"/>
                          </a:solidFill>
                          <a:latin typeface="+mn-lt"/>
                        </a:rPr>
                        <a:t>-Butyl)</a:t>
                      </a:r>
                      <a:r>
                        <a:rPr lang="en-US" sz="1400" b="0" baseline="-25000" dirty="0" smtClean="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81</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r>
                        <a:rPr lang="en-US" sz="1400" b="0" dirty="0" smtClean="0">
                          <a:solidFill>
                            <a:schemeClr val="tx1"/>
                          </a:solidFill>
                          <a:latin typeface="+mn-lt"/>
                        </a:rPr>
                        <a:t>15</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53</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endParaRPr lang="en-US" sz="1400" b="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Metal </a:t>
                      </a:r>
                      <a:r>
                        <a:rPr lang="en-US" sz="1400" b="0" dirty="0" err="1" smtClean="0">
                          <a:solidFill>
                            <a:schemeClr val="tx1"/>
                          </a:solidFill>
                          <a:latin typeface="+mn-lt"/>
                        </a:rPr>
                        <a:t>alkoxides</a:t>
                      </a:r>
                      <a:r>
                        <a:rPr lang="en-US" sz="1400" b="0" dirty="0" smtClean="0">
                          <a:solidFill>
                            <a:schemeClr val="tx1"/>
                          </a:solidFill>
                          <a:latin typeface="+mn-lt"/>
                        </a:rPr>
                        <a:t> =</a:t>
                      </a:r>
                      <a:r>
                        <a:rPr lang="en-US" sz="1400" b="0" baseline="0" dirty="0" smtClean="0">
                          <a:solidFill>
                            <a:schemeClr val="tx1"/>
                          </a:solidFill>
                          <a:latin typeface="+mn-lt"/>
                        </a:rPr>
                        <a:t> </a:t>
                      </a:r>
                      <a:r>
                        <a:rPr lang="en-US" sz="1400" b="0" dirty="0" err="1" smtClean="0">
                          <a:solidFill>
                            <a:schemeClr val="tx1"/>
                          </a:solidFill>
                          <a:latin typeface="+mn-lt"/>
                        </a:rPr>
                        <a:t>Hf</a:t>
                      </a:r>
                      <a:r>
                        <a:rPr lang="en-US" sz="1400" b="0" dirty="0" smtClean="0">
                          <a:solidFill>
                            <a:schemeClr val="tx1"/>
                          </a:solidFill>
                          <a:latin typeface="+mn-lt"/>
                        </a:rPr>
                        <a:t>(</a:t>
                      </a:r>
                      <a:r>
                        <a:rPr lang="en-US" sz="1400" b="0" dirty="0" err="1" smtClean="0">
                          <a:solidFill>
                            <a:schemeClr val="tx1"/>
                          </a:solidFill>
                          <a:latin typeface="+mn-lt"/>
                        </a:rPr>
                        <a:t>Ot</a:t>
                      </a:r>
                      <a:r>
                        <a:rPr lang="en-US" sz="1400" b="0" dirty="0" smtClean="0">
                          <a:solidFill>
                            <a:schemeClr val="tx1"/>
                          </a:solidFill>
                          <a:latin typeface="+mn-lt"/>
                        </a:rPr>
                        <a:t>-Butyl)</a:t>
                      </a:r>
                      <a:r>
                        <a:rPr lang="en-US" sz="1400" b="0" baseline="-25000" dirty="0" smtClean="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75</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50000"/>
                        </a:lnSpc>
                        <a:spcBef>
                          <a:spcPts val="0"/>
                        </a:spcBef>
                      </a:pPr>
                      <a:r>
                        <a:rPr lang="en-US" sz="1400" b="0" dirty="0" smtClean="0">
                          <a:solidFill>
                            <a:schemeClr val="tx1"/>
                          </a:solidFill>
                          <a:latin typeface="+mn-lt"/>
                        </a:rPr>
                        <a:t>24</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r>
                        <a:rPr lang="en-US" sz="1400" b="0" dirty="0" smtClean="0">
                          <a:latin typeface="+mn-lt"/>
                        </a:rPr>
                        <a:t>58</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marL="0" marR="0" indent="0" algn="ctr"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Entry 3</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Ionic liquid = [</a:t>
                      </a:r>
                      <a:r>
                        <a:rPr lang="en-US" sz="1400" b="0" dirty="0" err="1" smtClean="0">
                          <a:solidFill>
                            <a:schemeClr val="tx1"/>
                          </a:solidFill>
                          <a:latin typeface="+mn-lt"/>
                        </a:rPr>
                        <a:t>MMlm</a:t>
                      </a:r>
                      <a:r>
                        <a:rPr lang="en-US" sz="1400" b="0" dirty="0" smtClean="0">
                          <a:solidFill>
                            <a:schemeClr val="tx1"/>
                          </a:solidFill>
                          <a:latin typeface="+mn-lt"/>
                        </a:rPr>
                        <a:t>]Cl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100000"/>
                        </a:lnSpc>
                        <a:spcBef>
                          <a:spcPts val="0"/>
                        </a:spcBef>
                      </a:pPr>
                      <a:r>
                        <a:rPr lang="en-US" sz="1400" b="0" dirty="0" smtClean="0">
                          <a:latin typeface="+mn-lt"/>
                        </a:rPr>
                        <a:t>83</a:t>
                      </a: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lnSpc>
                          <a:spcPct val="100000"/>
                        </a:lnSpc>
                        <a:spcBef>
                          <a:spcPts val="0"/>
                        </a:spcBef>
                      </a:pPr>
                      <a:r>
                        <a:rPr lang="en-US" sz="1400" b="0" dirty="0" smtClean="0">
                          <a:solidFill>
                            <a:schemeClr val="tx1"/>
                          </a:solidFill>
                          <a:latin typeface="+mn-lt"/>
                        </a:rPr>
                        <a:t>49.5</a:t>
                      </a: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auto">
                        <a:spcBef>
                          <a:spcPts val="0"/>
                        </a:spcBef>
                      </a:pPr>
                      <a:endParaRPr lang="en-US"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algn="ctr" fontAlgn="auto">
                        <a:lnSpc>
                          <a:spcPct val="50000"/>
                        </a:lnSpc>
                        <a:spcBef>
                          <a:spcPts val="0"/>
                        </a:spcBef>
                      </a:pPr>
                      <a:endParaRPr lang="en-US" sz="1400"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0" dirty="0" smtClean="0">
                          <a:solidFill>
                            <a:schemeClr val="tx1"/>
                          </a:solidFill>
                          <a:latin typeface="+mn-lt"/>
                        </a:rPr>
                        <a:t>Ionic liquid =[</a:t>
                      </a:r>
                      <a:r>
                        <a:rPr lang="en-US" sz="1400" b="0" dirty="0" err="1" smtClean="0">
                          <a:solidFill>
                            <a:schemeClr val="tx1"/>
                          </a:solidFill>
                          <a:latin typeface="+mn-lt"/>
                        </a:rPr>
                        <a:t>MMlm</a:t>
                      </a:r>
                      <a:r>
                        <a:rPr lang="en-US" sz="1400" b="0" dirty="0" smtClean="0">
                          <a:solidFill>
                            <a:schemeClr val="tx1"/>
                          </a:solidFill>
                          <a:latin typeface="+mn-lt"/>
                        </a:rPr>
                        <a:t>](</a:t>
                      </a:r>
                      <a:r>
                        <a:rPr lang="en-US" sz="1400" b="0" dirty="0" err="1" smtClean="0">
                          <a:solidFill>
                            <a:schemeClr val="tx1"/>
                          </a:solidFill>
                          <a:latin typeface="+mn-lt"/>
                        </a:rPr>
                        <a:t>MeO</a:t>
                      </a:r>
                      <a:r>
                        <a:rPr lang="en-US" sz="1400" b="0" dirty="0" smtClean="0">
                          <a:solidFill>
                            <a:schemeClr val="tx1"/>
                          </a:solidFill>
                          <a:latin typeface="+mn-lt"/>
                        </a:rPr>
                        <a:t>)</a:t>
                      </a:r>
                      <a:r>
                        <a:rPr lang="en-US" sz="1400" b="0" baseline="-25000" dirty="0" smtClean="0">
                          <a:solidFill>
                            <a:schemeClr val="tx1"/>
                          </a:solidFill>
                          <a:latin typeface="+mn-lt"/>
                        </a:rPr>
                        <a:t>2</a:t>
                      </a:r>
                      <a:r>
                        <a:rPr lang="en-US" sz="1400" b="0" dirty="0" smtClean="0">
                          <a:solidFill>
                            <a:schemeClr val="tx1"/>
                          </a:solidFill>
                          <a:latin typeface="+mn-lt"/>
                        </a:rPr>
                        <a:t>PO</a:t>
                      </a:r>
                      <a:r>
                        <a:rPr lang="en-US" sz="1400" b="0" baseline="-25000" dirty="0" smtClean="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dirty="0" smtClean="0"/>
                        <a:t>94</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dirty="0" smtClean="0"/>
                        <a:t>27.8</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539">
                <a:tc>
                  <a:txBody>
                    <a:bodyPr/>
                    <a:lstStyle/>
                    <a:p>
                      <a:pPr algn="ctr" fontAlgn="auto">
                        <a:lnSpc>
                          <a:spcPct val="50000"/>
                        </a:lnSpc>
                        <a:spcBef>
                          <a:spcPts val="0"/>
                        </a:spcBef>
                      </a:pPr>
                      <a:r>
                        <a:rPr lang="en-US" sz="1400" b="1" dirty="0" smtClean="0">
                          <a:solidFill>
                            <a:schemeClr val="tx1"/>
                          </a:solidFill>
                          <a:latin typeface="+mn-lt"/>
                        </a:rPr>
                        <a:t>Entry 4</a:t>
                      </a:r>
                      <a:endParaRPr lang="en-US" sz="14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50000"/>
                        </a:lnSpc>
                        <a:spcBef>
                          <a:spcPts val="0"/>
                        </a:spcBef>
                        <a:spcAft>
                          <a:spcPts val="0"/>
                        </a:spcAft>
                        <a:buClrTx/>
                        <a:buSzTx/>
                        <a:buFontTx/>
                        <a:buNone/>
                        <a:tabLst/>
                        <a:defRPr/>
                      </a:pPr>
                      <a:r>
                        <a:rPr lang="en-US" sz="1400" b="1" baseline="0" dirty="0" smtClean="0">
                          <a:solidFill>
                            <a:schemeClr val="tx1"/>
                          </a:solidFill>
                          <a:latin typeface="+mn-lt"/>
                        </a:rPr>
                        <a:t>CAL-B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1" dirty="0" smtClean="0"/>
                        <a:t>73</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1" dirty="0" smtClean="0"/>
                        <a:t>8</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18</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ZoneTexte 14"/>
          <p:cNvSpPr txBox="1"/>
          <p:nvPr/>
        </p:nvSpPr>
        <p:spPr>
          <a:xfrm>
            <a:off x="1526554" y="5262688"/>
            <a:ext cx="3136900" cy="276999"/>
          </a:xfrm>
          <a:prstGeom prst="rect">
            <a:avLst/>
          </a:prstGeom>
          <a:noFill/>
        </p:spPr>
        <p:txBody>
          <a:bodyPr wrap="square" rtlCol="0">
            <a:spAutoFit/>
          </a:bodyPr>
          <a:lstStyle/>
          <a:p>
            <a:r>
              <a:rPr lang="en-US" sz="1200" dirty="0" err="1" smtClean="0"/>
              <a:t>MMlm</a:t>
            </a:r>
            <a:r>
              <a:rPr lang="en-US" sz="1200" dirty="0" smtClean="0"/>
              <a:t>=1,3-dimethylimidazolium chloride</a:t>
            </a:r>
            <a:endParaRPr lang="en-US" sz="1200" dirty="0"/>
          </a:p>
        </p:txBody>
      </p:sp>
      <p:grpSp>
        <p:nvGrpSpPr>
          <p:cNvPr id="17" name="Groupe 16"/>
          <p:cNvGrpSpPr/>
          <p:nvPr/>
        </p:nvGrpSpPr>
        <p:grpSpPr>
          <a:xfrm>
            <a:off x="3051462" y="1621656"/>
            <a:ext cx="3716492" cy="1008841"/>
            <a:chOff x="4338937" y="4535852"/>
            <a:chExt cx="3716492" cy="1008841"/>
          </a:xfrm>
        </p:grpSpPr>
        <p:sp>
          <p:nvSpPr>
            <p:cNvPr id="18" name="Rectangle à coins arrondis 17"/>
            <p:cNvSpPr/>
            <p:nvPr/>
          </p:nvSpPr>
          <p:spPr>
            <a:xfrm>
              <a:off x="4338937" y="4535852"/>
              <a:ext cx="3716492" cy="988697"/>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285" y="4538853"/>
              <a:ext cx="3400827" cy="1005840"/>
            </a:xfrm>
            <a:prstGeom prst="rect">
              <a:avLst/>
            </a:prstGeom>
          </p:spPr>
        </p:pic>
      </p:grpSp>
      <p:sp>
        <p:nvSpPr>
          <p:cNvPr id="21" name="Rectangle à coins arrondis 20"/>
          <p:cNvSpPr/>
          <p:nvPr/>
        </p:nvSpPr>
        <p:spPr>
          <a:xfrm>
            <a:off x="1614715" y="5007760"/>
            <a:ext cx="5895974" cy="300100"/>
          </a:xfrm>
          <a:prstGeom prst="round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55604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Enzymatic polymerization limitation</a:t>
            </a:r>
            <a:endParaRPr lang="en-US" dirty="0"/>
          </a:p>
        </p:txBody>
      </p:sp>
      <p:sp>
        <p:nvSpPr>
          <p:cNvPr id="3" name="Espace réservé du contenu 2"/>
          <p:cNvSpPr>
            <a:spLocks noGrp="1"/>
          </p:cNvSpPr>
          <p:nvPr>
            <p:ph idx="1"/>
          </p:nvPr>
        </p:nvSpPr>
        <p:spPr>
          <a:xfrm>
            <a:off x="506186" y="841948"/>
            <a:ext cx="8196943" cy="5211095"/>
          </a:xfrm>
        </p:spPr>
        <p:txBody>
          <a:bodyPr/>
          <a:lstStyle/>
          <a:p>
            <a:r>
              <a:rPr lang="en-US" dirty="0" smtClean="0"/>
              <a:t>According to the earlier study, there are two possible explanations for the low reaction rate.</a:t>
            </a:r>
          </a:p>
          <a:p>
            <a:pPr marL="457200" indent="-457200">
              <a:buFont typeface="+mj-lt"/>
              <a:buAutoNum type="arabicPeriod"/>
            </a:pPr>
            <a:r>
              <a:rPr lang="en-US" dirty="0" smtClean="0"/>
              <a:t>Under dried </a:t>
            </a:r>
            <a:r>
              <a:rPr lang="en-US" dirty="0"/>
              <a:t>condition, water </a:t>
            </a:r>
            <a:r>
              <a:rPr lang="en-US" dirty="0" smtClean="0"/>
              <a:t>molecules are </a:t>
            </a:r>
            <a:r>
              <a:rPr lang="en-US" dirty="0"/>
              <a:t>present in the </a:t>
            </a:r>
            <a:r>
              <a:rPr lang="en-US" dirty="0" smtClean="0"/>
              <a:t>reaction mixture. These </a:t>
            </a:r>
            <a:r>
              <a:rPr lang="en-US" dirty="0"/>
              <a:t>water </a:t>
            </a:r>
            <a:r>
              <a:rPr lang="en-US" dirty="0" smtClean="0"/>
              <a:t>molecules </a:t>
            </a:r>
            <a:r>
              <a:rPr lang="en-US" dirty="0"/>
              <a:t>can </a:t>
            </a:r>
            <a:r>
              <a:rPr lang="en-US" dirty="0" smtClean="0"/>
              <a:t>often </a:t>
            </a:r>
            <a:r>
              <a:rPr lang="en-US" dirty="0"/>
              <a:t>hydrolyzed the acyl enzyme complex to release </a:t>
            </a:r>
            <a:r>
              <a:rPr lang="en-US" dirty="0" smtClean="0"/>
              <a:t>a short </a:t>
            </a:r>
            <a:r>
              <a:rPr lang="en-US" dirty="0"/>
              <a:t>polymer </a:t>
            </a:r>
            <a:r>
              <a:rPr lang="en-US" dirty="0" smtClean="0"/>
              <a:t>chain</a:t>
            </a:r>
            <a:r>
              <a:rPr lang="en-US" baseline="30000" dirty="0" smtClean="0"/>
              <a:t>8</a:t>
            </a:r>
            <a:r>
              <a:rPr lang="en-US" dirty="0" smtClean="0"/>
              <a:t>.</a:t>
            </a:r>
            <a:endParaRPr lang="en-US" dirty="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sz="1000" dirty="0"/>
          </a:p>
          <a:p>
            <a:pPr marL="457200" indent="-457200">
              <a:buFont typeface="+mj-lt"/>
              <a:buAutoNum type="arabicPeriod"/>
            </a:pPr>
            <a:r>
              <a:rPr lang="en-US" dirty="0"/>
              <a:t>The </a:t>
            </a:r>
            <a:r>
              <a:rPr lang="en-US" dirty="0" smtClean="0"/>
              <a:t>reduced </a:t>
            </a:r>
            <a:r>
              <a:rPr lang="en-US" dirty="0"/>
              <a:t>solubility of the poly(</a:t>
            </a:r>
            <a:r>
              <a:rPr lang="el-GR" dirty="0">
                <a:latin typeface="Calibri" panose="020F0502020204030204" pitchFamily="34" charset="0"/>
              </a:rPr>
              <a:t>β</a:t>
            </a:r>
            <a:r>
              <a:rPr lang="en-US" dirty="0"/>
              <a:t>-lactam) </a:t>
            </a:r>
            <a:r>
              <a:rPr lang="en-US" dirty="0" smtClean="0"/>
              <a:t>to toluene leads </a:t>
            </a:r>
            <a:r>
              <a:rPr lang="en-US" dirty="0"/>
              <a:t>to the aggregation of the </a:t>
            </a:r>
            <a:r>
              <a:rPr lang="en-US" dirty="0" smtClean="0"/>
              <a:t>CAL-B and </a:t>
            </a:r>
            <a:r>
              <a:rPr lang="en-US" dirty="0"/>
              <a:t>the polymer </a:t>
            </a:r>
            <a:r>
              <a:rPr lang="en-US" dirty="0" smtClean="0"/>
              <a:t>produced, thus forming an insoluble complex</a:t>
            </a:r>
            <a:r>
              <a:rPr lang="en-US" baseline="30000" dirty="0" smtClean="0"/>
              <a:t>9</a:t>
            </a:r>
            <a:r>
              <a:rPr lang="en-US" dirty="0" smtClean="0"/>
              <a:t>. </a:t>
            </a:r>
          </a:p>
          <a:p>
            <a:r>
              <a:rPr lang="en-US" dirty="0" smtClean="0"/>
              <a:t>To verify these two hypotheses, we address to simulate the polymerization reaction by using the </a:t>
            </a:r>
            <a:r>
              <a:rPr lang="en-US" b="1" dirty="0" smtClean="0"/>
              <a:t>hybrid MC/MD reaction method</a:t>
            </a:r>
            <a:r>
              <a:rPr lang="en-US" baseline="30000" dirty="0" smtClean="0"/>
              <a:t>10</a:t>
            </a:r>
            <a:r>
              <a:rPr lang="en-US" dirty="0" smtClean="0"/>
              <a:t>. Insights obtained would lead to </a:t>
            </a:r>
            <a:r>
              <a:rPr lang="en-US" altLang="ja-JP" dirty="0" smtClean="0"/>
              <a:t>optimization of the reaction process.</a:t>
            </a:r>
            <a:endParaRPr lang="en-US" dirty="0" smtClean="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7</a:t>
            </a:fld>
            <a:endParaRPr lang="en-US" dirty="0"/>
          </a:p>
        </p:txBody>
      </p:sp>
      <p:sp>
        <p:nvSpPr>
          <p:cNvPr id="7" name="Rectangle 6"/>
          <p:cNvSpPr/>
          <p:nvPr/>
        </p:nvSpPr>
        <p:spPr>
          <a:xfrm>
            <a:off x="201383" y="5682361"/>
            <a:ext cx="8445500" cy="646331"/>
          </a:xfrm>
          <a:prstGeom prst="rect">
            <a:avLst/>
          </a:prstGeom>
        </p:spPr>
        <p:txBody>
          <a:bodyPr wrap="square">
            <a:spAutoFit/>
          </a:bodyPr>
          <a:lstStyle/>
          <a:p>
            <a:r>
              <a:rPr lang="en-US" sz="1200" baseline="30000" dirty="0" smtClean="0">
                <a:solidFill>
                  <a:srgbClr val="000000"/>
                </a:solidFill>
                <a:latin typeface="Calibri" panose="020F0502020204030204" pitchFamily="34" charset="0"/>
              </a:rPr>
              <a:t>8</a:t>
            </a:r>
            <a:r>
              <a:rPr lang="en-US" sz="1200" dirty="0" smtClean="0">
                <a:solidFill>
                  <a:srgbClr val="000000"/>
                </a:solidFill>
                <a:latin typeface="Calibri" panose="020F0502020204030204" pitchFamily="34" charset="0"/>
              </a:rPr>
              <a:t>Mei</a:t>
            </a:r>
            <a:r>
              <a:rPr lang="en-US" sz="1200" dirty="0">
                <a:solidFill>
                  <a:srgbClr val="000000"/>
                </a:solidFill>
                <a:latin typeface="Calibri" panose="020F0502020204030204" pitchFamily="34" charset="0"/>
              </a:rPr>
              <a:t>, Y.; Kumar, A.; Gross, R. A. </a:t>
            </a:r>
            <a:r>
              <a:rPr lang="en-US" sz="1200" i="1" dirty="0">
                <a:solidFill>
                  <a:srgbClr val="000000"/>
                </a:solidFill>
                <a:latin typeface="Calibri" panose="020F0502020204030204" pitchFamily="34" charset="0"/>
              </a:rPr>
              <a:t>Macromolecules </a:t>
            </a:r>
            <a:r>
              <a:rPr lang="en-US" sz="1200" b="1" dirty="0">
                <a:solidFill>
                  <a:srgbClr val="000000"/>
                </a:solidFill>
                <a:latin typeface="Calibri" panose="020F0502020204030204" pitchFamily="34" charset="0"/>
              </a:rPr>
              <a:t>2002</a:t>
            </a:r>
            <a:r>
              <a:rPr lang="en-US" sz="1200" dirty="0">
                <a:solidFill>
                  <a:srgbClr val="000000"/>
                </a:solidFill>
                <a:latin typeface="Calibri" panose="020F0502020204030204" pitchFamily="34" charset="0"/>
              </a:rPr>
              <a:t>, </a:t>
            </a:r>
            <a:r>
              <a:rPr lang="en-US" sz="1200" i="1" dirty="0">
                <a:solidFill>
                  <a:srgbClr val="000000"/>
                </a:solidFill>
                <a:latin typeface="Calibri" panose="020F0502020204030204" pitchFamily="34" charset="0"/>
              </a:rPr>
              <a:t>35</a:t>
            </a:r>
            <a:r>
              <a:rPr lang="en-US" sz="1200" dirty="0">
                <a:solidFill>
                  <a:srgbClr val="000000"/>
                </a:solidFill>
                <a:latin typeface="Calibri" panose="020F0502020204030204" pitchFamily="34" charset="0"/>
              </a:rPr>
              <a:t>, 5444–5448. </a:t>
            </a:r>
          </a:p>
          <a:p>
            <a:r>
              <a:rPr lang="en-US" sz="1200" baseline="30000" dirty="0" smtClean="0">
                <a:solidFill>
                  <a:srgbClr val="000000"/>
                </a:solidFill>
                <a:latin typeface="Calibri" panose="020F0502020204030204" pitchFamily="34" charset="0"/>
              </a:rPr>
              <a:t>9</a:t>
            </a:r>
            <a:r>
              <a:rPr lang="en-US" sz="1200" dirty="0" smtClean="0">
                <a:solidFill>
                  <a:srgbClr val="000000"/>
                </a:solidFill>
                <a:latin typeface="Calibri" panose="020F0502020204030204" pitchFamily="34" charset="0"/>
              </a:rPr>
              <a:t>Stavila</a:t>
            </a:r>
            <a:r>
              <a:rPr lang="en-US" sz="1200" dirty="0">
                <a:solidFill>
                  <a:srgbClr val="000000"/>
                </a:solidFill>
                <a:latin typeface="Calibri" panose="020F0502020204030204" pitchFamily="34" charset="0"/>
              </a:rPr>
              <a:t>, E.; </a:t>
            </a:r>
            <a:r>
              <a:rPr lang="en-US" sz="1200" dirty="0" err="1">
                <a:solidFill>
                  <a:srgbClr val="000000"/>
                </a:solidFill>
                <a:latin typeface="Calibri" panose="020F0502020204030204" pitchFamily="34" charset="0"/>
              </a:rPr>
              <a:t>Alberda</a:t>
            </a:r>
            <a:r>
              <a:rPr lang="en-US" sz="1200" dirty="0">
                <a:solidFill>
                  <a:srgbClr val="000000"/>
                </a:solidFill>
                <a:latin typeface="Calibri" panose="020F0502020204030204" pitchFamily="34" charset="0"/>
              </a:rPr>
              <a:t> van </a:t>
            </a:r>
            <a:r>
              <a:rPr lang="en-US" sz="1200" dirty="0" err="1">
                <a:solidFill>
                  <a:srgbClr val="000000"/>
                </a:solidFill>
                <a:latin typeface="Calibri" panose="020F0502020204030204" pitchFamily="34" charset="0"/>
              </a:rPr>
              <a:t>Ekenstein</a:t>
            </a:r>
            <a:r>
              <a:rPr lang="en-US" sz="1200" dirty="0">
                <a:solidFill>
                  <a:srgbClr val="000000"/>
                </a:solidFill>
                <a:latin typeface="Calibri" panose="020F0502020204030204" pitchFamily="34" charset="0"/>
              </a:rPr>
              <a:t>, G. O. R.; </a:t>
            </a:r>
            <a:r>
              <a:rPr lang="en-US" sz="1200" dirty="0" err="1">
                <a:solidFill>
                  <a:srgbClr val="000000"/>
                </a:solidFill>
                <a:latin typeface="Calibri" panose="020F0502020204030204" pitchFamily="34" charset="0"/>
              </a:rPr>
              <a:t>Woortman</a:t>
            </a:r>
            <a:r>
              <a:rPr lang="en-US" sz="1200" dirty="0">
                <a:solidFill>
                  <a:srgbClr val="000000"/>
                </a:solidFill>
                <a:latin typeface="Calibri" panose="020F0502020204030204" pitchFamily="34" charset="0"/>
              </a:rPr>
              <a:t>, A. J. J.; Loos, K. </a:t>
            </a:r>
            <a:r>
              <a:rPr lang="en-US" sz="1200" i="1" dirty="0" err="1">
                <a:solidFill>
                  <a:srgbClr val="000000"/>
                </a:solidFill>
                <a:latin typeface="Calibri" panose="020F0502020204030204" pitchFamily="34" charset="0"/>
              </a:rPr>
              <a:t>Biomacromolecules</a:t>
            </a:r>
            <a:r>
              <a:rPr lang="en-US" sz="1200" i="1" dirty="0">
                <a:solidFill>
                  <a:srgbClr val="000000"/>
                </a:solidFill>
                <a:latin typeface="Calibri" panose="020F0502020204030204" pitchFamily="34" charset="0"/>
              </a:rPr>
              <a:t> </a:t>
            </a:r>
            <a:r>
              <a:rPr lang="en-US" sz="1200" b="1" dirty="0">
                <a:solidFill>
                  <a:srgbClr val="000000"/>
                </a:solidFill>
                <a:latin typeface="Calibri" panose="020F0502020204030204" pitchFamily="34" charset="0"/>
              </a:rPr>
              <a:t>2014</a:t>
            </a:r>
            <a:r>
              <a:rPr lang="en-US" sz="1200" dirty="0">
                <a:solidFill>
                  <a:srgbClr val="000000"/>
                </a:solidFill>
                <a:latin typeface="Calibri" panose="020F0502020204030204" pitchFamily="34" charset="0"/>
              </a:rPr>
              <a:t>, </a:t>
            </a:r>
            <a:r>
              <a:rPr lang="en-US" sz="1200" i="1" dirty="0">
                <a:solidFill>
                  <a:srgbClr val="000000"/>
                </a:solidFill>
                <a:latin typeface="Calibri" panose="020F0502020204030204" pitchFamily="34" charset="0"/>
              </a:rPr>
              <a:t>15</a:t>
            </a:r>
            <a:r>
              <a:rPr lang="en-US" sz="1200" dirty="0">
                <a:solidFill>
                  <a:srgbClr val="000000"/>
                </a:solidFill>
                <a:latin typeface="Calibri" panose="020F0502020204030204" pitchFamily="34" charset="0"/>
              </a:rPr>
              <a:t>, 234–241</a:t>
            </a:r>
            <a:r>
              <a:rPr lang="en-US" sz="1200" dirty="0" smtClean="0">
                <a:solidFill>
                  <a:srgbClr val="000000"/>
                </a:solidFill>
                <a:latin typeface="Calibri" panose="020F0502020204030204" pitchFamily="34" charset="0"/>
              </a:rPr>
              <a:t>.</a:t>
            </a:r>
          </a:p>
          <a:p>
            <a:r>
              <a:rPr lang="en-US" sz="1200" baseline="30000" dirty="0" smtClean="0">
                <a:latin typeface="Times" panose="02020603050405020304" pitchFamily="18" charset="0"/>
                <a:ea typeface="MS Mincho" panose="02020609040205080304" pitchFamily="49" charset="-128"/>
                <a:cs typeface="Times New Roman" panose="02020603050405020304" pitchFamily="18" charset="0"/>
              </a:rPr>
              <a:t>10</a:t>
            </a:r>
            <a:r>
              <a:rPr lang="en-US" sz="1200" dirty="0" smtClean="0">
                <a:latin typeface="Times" panose="02020603050405020304" pitchFamily="18" charset="0"/>
                <a:ea typeface="MS Mincho" panose="02020609040205080304" pitchFamily="49" charset="-128"/>
                <a:cs typeface="Times New Roman" panose="02020603050405020304" pitchFamily="18" charset="0"/>
              </a:rPr>
              <a:t>M</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dirty="0" err="1">
                <a:latin typeface="Times" panose="02020603050405020304" pitchFamily="18" charset="0"/>
                <a:ea typeface="MS Mincho" panose="02020609040205080304" pitchFamily="49" charset="-128"/>
                <a:cs typeface="Times New Roman" panose="02020603050405020304" pitchFamily="18" charset="0"/>
              </a:rPr>
              <a:t>Nagaoka</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i="1" dirty="0">
                <a:latin typeface="Times" panose="02020603050405020304" pitchFamily="18" charset="0"/>
                <a:ea typeface="MS Mincho" panose="02020609040205080304" pitchFamily="49" charset="-128"/>
                <a:cs typeface="Times New Roman" panose="02020603050405020304" pitchFamily="18" charset="0"/>
              </a:rPr>
              <a:t>et al. Chem. Phys. Letters</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b="1" dirty="0">
                <a:latin typeface="Times" panose="02020603050405020304" pitchFamily="18" charset="0"/>
                <a:ea typeface="MS Mincho" panose="02020609040205080304" pitchFamily="49" charset="-128"/>
                <a:cs typeface="Times New Roman" panose="02020603050405020304" pitchFamily="18" charset="0"/>
              </a:rPr>
              <a:t>2013</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i="1" dirty="0">
                <a:latin typeface="Times" panose="02020603050405020304" pitchFamily="18" charset="0"/>
                <a:ea typeface="MS Mincho" panose="02020609040205080304" pitchFamily="49" charset="-128"/>
                <a:cs typeface="Times New Roman" panose="02020603050405020304" pitchFamily="18" charset="0"/>
              </a:rPr>
              <a:t>583</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dirty="0" smtClean="0">
                <a:latin typeface="Times" panose="02020603050405020304" pitchFamily="18" charset="0"/>
                <a:ea typeface="MS Mincho" panose="02020609040205080304" pitchFamily="49" charset="-128"/>
                <a:cs typeface="Times New Roman" panose="02020603050405020304" pitchFamily="18" charset="0"/>
              </a:rPr>
              <a:t>80-86</a:t>
            </a:r>
            <a:r>
              <a:rPr lang="en-US" sz="1200" dirty="0" smtClean="0">
                <a:solidFill>
                  <a:srgbClr val="000000"/>
                </a:solidFill>
                <a:latin typeface="Calibri" panose="020F0502020204030204" pitchFamily="34" charset="0"/>
              </a:rPr>
              <a:t>.</a:t>
            </a:r>
            <a:endParaRPr lang="en-US" sz="1200"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570" y="2455584"/>
            <a:ext cx="5699050" cy="1097280"/>
          </a:xfrm>
          <a:prstGeom prst="rect">
            <a:avLst/>
          </a:prstGeom>
        </p:spPr>
      </p:pic>
      <p:sp>
        <p:nvSpPr>
          <p:cNvPr id="9" name="Rectangle 8"/>
          <p:cNvSpPr/>
          <p:nvPr/>
        </p:nvSpPr>
        <p:spPr>
          <a:xfrm>
            <a:off x="238125" y="131527"/>
            <a:ext cx="268060" cy="724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15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en-US" dirty="0" smtClean="0"/>
              <a:t>Reaction scheme of the polymerization reaction</a:t>
            </a:r>
            <a:endParaRPr lang="en-US" dirty="0"/>
          </a:p>
        </p:txBody>
      </p:sp>
      <p:sp>
        <p:nvSpPr>
          <p:cNvPr id="8" name="Espace réservé du contenu 7"/>
          <p:cNvSpPr>
            <a:spLocks noGrp="1"/>
          </p:cNvSpPr>
          <p:nvPr>
            <p:ph idx="1"/>
          </p:nvPr>
        </p:nvSpPr>
        <p:spPr>
          <a:xfrm>
            <a:off x="506186" y="928447"/>
            <a:ext cx="8196943" cy="5453282"/>
          </a:xfrm>
        </p:spPr>
        <p:txBody>
          <a:bodyPr>
            <a:normAutofit/>
          </a:bodyPr>
          <a:lstStyle/>
          <a:p>
            <a:r>
              <a:rPr lang="en-US" dirty="0" smtClean="0"/>
              <a:t>Hybrid MC/MD simulations are performed using the following reaction scheme.</a:t>
            </a:r>
            <a:r>
              <a:rPr lang="en-US" altLang="ja-JP" baseline="30000" dirty="0" smtClean="0"/>
              <a:t> 11</a:t>
            </a:r>
            <a:endParaRPr lang="en-US" altLang="ja-JP"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000" dirty="0" smtClean="0"/>
          </a:p>
          <a:p>
            <a:r>
              <a:rPr lang="en-US" dirty="0" smtClean="0"/>
              <a:t>However, the earlier study did not report activation energies of the reaction</a:t>
            </a:r>
            <a:r>
              <a:rPr lang="en-US" i="1" dirty="0" smtClean="0"/>
              <a:t>.</a:t>
            </a:r>
            <a:r>
              <a:rPr lang="en-US" baseline="30000" dirty="0" smtClean="0"/>
              <a:t>5</a:t>
            </a:r>
            <a:r>
              <a:rPr lang="en-US" dirty="0" smtClean="0"/>
              <a:t>  </a:t>
            </a:r>
            <a:r>
              <a:rPr lang="en-US" dirty="0" smtClean="0">
                <a:sym typeface="Wingdings" panose="05000000000000000000" pitchFamily="2" charset="2"/>
              </a:rPr>
              <a:t>So, we have to determine them using QM calculations.</a:t>
            </a:r>
            <a:endParaRPr lang="en-US" baseline="30000" dirty="0"/>
          </a:p>
          <a:p>
            <a:endParaRPr lang="en-US" dirty="0"/>
          </a:p>
        </p:txBody>
      </p:sp>
      <p:sp>
        <p:nvSpPr>
          <p:cNvPr id="5" name="Espace réservé du pied de page 4"/>
          <p:cNvSpPr>
            <a:spLocks noGrp="1"/>
          </p:cNvSpPr>
          <p:nvPr>
            <p:ph type="ftr" sz="quarter" idx="11"/>
          </p:nvPr>
        </p:nvSpPr>
        <p:spPr/>
        <p:txBody>
          <a:bodyPr/>
          <a:lstStyle/>
          <a:p>
            <a:r>
              <a:rPr lang="en-US" smtClean="0"/>
              <a:t>4th CREST meeting - 02/10/2015</a:t>
            </a:r>
            <a:endParaRPr lang="en-US"/>
          </a:p>
        </p:txBody>
      </p:sp>
      <p:sp>
        <p:nvSpPr>
          <p:cNvPr id="6" name="Espace réservé du numéro de diapositive 5"/>
          <p:cNvSpPr>
            <a:spLocks noGrp="1"/>
          </p:cNvSpPr>
          <p:nvPr>
            <p:ph type="sldNum" sz="quarter" idx="12"/>
          </p:nvPr>
        </p:nvSpPr>
        <p:spPr/>
        <p:txBody>
          <a:bodyPr/>
          <a:lstStyle/>
          <a:p>
            <a:fld id="{AC3BFF3A-6A4F-43D2-8502-2EE79BCAD269}" type="slidenum">
              <a:rPr lang="en-US" smtClean="0"/>
              <a:pPr/>
              <a:t>8</a:t>
            </a:fld>
            <a:endParaRPr lang="en-US"/>
          </a:p>
        </p:txBody>
      </p:sp>
      <p:sp>
        <p:nvSpPr>
          <p:cNvPr id="21" name="Rectangle 20"/>
          <p:cNvSpPr/>
          <p:nvPr/>
        </p:nvSpPr>
        <p:spPr>
          <a:xfrm>
            <a:off x="238125" y="6104730"/>
            <a:ext cx="2936125" cy="276999"/>
          </a:xfrm>
          <a:prstGeom prst="rect">
            <a:avLst/>
          </a:prstGeom>
        </p:spPr>
        <p:txBody>
          <a:bodyPr wrap="none">
            <a:spAutoFit/>
          </a:bodyPr>
          <a:lstStyle/>
          <a:p>
            <a:r>
              <a:rPr lang="en-US" sz="1200" baseline="30000" dirty="0" smtClean="0">
                <a:latin typeface="Times" panose="02020603050405020304" pitchFamily="18" charset="0"/>
                <a:ea typeface="MS Mincho" panose="02020609040205080304" pitchFamily="49" charset="-128"/>
                <a:cs typeface="Times New Roman" panose="02020603050405020304" pitchFamily="18" charset="0"/>
              </a:rPr>
              <a:t>11</a:t>
            </a:r>
            <a:r>
              <a:rPr lang="en-US" sz="1200" dirty="0" smtClean="0">
                <a:latin typeface="Times" panose="02020603050405020304" pitchFamily="18" charset="0"/>
                <a:ea typeface="MS Mincho" panose="02020609040205080304" pitchFamily="49" charset="-128"/>
                <a:cs typeface="Times New Roman" panose="02020603050405020304" pitchFamily="18" charset="0"/>
              </a:rPr>
              <a:t>G</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dirty="0" err="1" smtClean="0">
                <a:latin typeface="Times" panose="02020603050405020304" pitchFamily="18" charset="0"/>
                <a:ea typeface="MS Mincho" panose="02020609040205080304" pitchFamily="49" charset="-128"/>
                <a:cs typeface="Times New Roman" panose="02020603050405020304" pitchFamily="18" charset="0"/>
              </a:rPr>
              <a:t>Fels</a:t>
            </a:r>
            <a:r>
              <a:rPr lang="en-US" sz="1200" dirty="0" smtClean="0">
                <a:latin typeface="Times" panose="02020603050405020304" pitchFamily="18" charset="0"/>
                <a:ea typeface="MS Mincho" panose="02020609040205080304" pitchFamily="49" charset="-128"/>
                <a:cs typeface="Times New Roman" panose="02020603050405020304" pitchFamily="18" charset="0"/>
              </a:rPr>
              <a:t> </a:t>
            </a:r>
            <a:r>
              <a:rPr lang="en-US" sz="1200" i="1" dirty="0">
                <a:latin typeface="Times" panose="02020603050405020304" pitchFamily="18" charset="0"/>
                <a:ea typeface="MS Mincho" panose="02020609040205080304" pitchFamily="49" charset="-128"/>
                <a:cs typeface="Times New Roman" panose="02020603050405020304" pitchFamily="18" charset="0"/>
              </a:rPr>
              <a:t>et al. </a:t>
            </a:r>
            <a:r>
              <a:rPr lang="en-US" sz="1200" i="1" dirty="0" smtClean="0">
                <a:latin typeface="Times" panose="02020603050405020304" pitchFamily="18" charset="0"/>
                <a:ea typeface="MS Mincho" panose="02020609040205080304" pitchFamily="49" charset="-128"/>
                <a:cs typeface="Times New Roman" panose="02020603050405020304" pitchFamily="18" charset="0"/>
              </a:rPr>
              <a:t>ACS </a:t>
            </a:r>
            <a:r>
              <a:rPr lang="en-US" sz="1200" i="1" dirty="0" err="1">
                <a:latin typeface="Times" panose="02020603050405020304" pitchFamily="18" charset="0"/>
                <a:ea typeface="MS Mincho" panose="02020609040205080304" pitchFamily="49" charset="-128"/>
                <a:cs typeface="Times New Roman" panose="02020603050405020304" pitchFamily="18" charset="0"/>
              </a:rPr>
              <a:t>Catal</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b="1" dirty="0">
                <a:latin typeface="Times" panose="02020603050405020304" pitchFamily="18" charset="0"/>
                <a:ea typeface="MS Mincho" panose="02020609040205080304" pitchFamily="49" charset="-128"/>
                <a:cs typeface="Times New Roman" panose="02020603050405020304" pitchFamily="18" charset="0"/>
              </a:rPr>
              <a:t>2011</a:t>
            </a:r>
            <a:r>
              <a:rPr lang="en-US" sz="1200" dirty="0">
                <a:latin typeface="Times" panose="02020603050405020304" pitchFamily="18" charset="0"/>
                <a:ea typeface="MS Mincho" panose="02020609040205080304" pitchFamily="49" charset="-128"/>
                <a:cs typeface="Times New Roman" panose="02020603050405020304" pitchFamily="18" charset="0"/>
              </a:rPr>
              <a:t>, </a:t>
            </a:r>
            <a:r>
              <a:rPr lang="en-US" sz="1200" i="1" dirty="0">
                <a:latin typeface="Times" panose="02020603050405020304" pitchFamily="18" charset="0"/>
                <a:ea typeface="MS Mincho" panose="02020609040205080304" pitchFamily="49" charset="-128"/>
                <a:cs typeface="Times New Roman" panose="02020603050405020304" pitchFamily="18" charset="0"/>
              </a:rPr>
              <a:t>1</a:t>
            </a:r>
            <a:r>
              <a:rPr lang="en-US" sz="1200" dirty="0">
                <a:latin typeface="Times" panose="02020603050405020304" pitchFamily="18" charset="0"/>
                <a:ea typeface="MS Mincho" panose="02020609040205080304" pitchFamily="49" charset="-128"/>
                <a:cs typeface="Times New Roman" panose="02020603050405020304" pitchFamily="18" charset="0"/>
              </a:rPr>
              <a:t>, 323-336</a:t>
            </a:r>
            <a:endParaRPr lang="en-US" sz="1200" dirty="0"/>
          </a:p>
        </p:txBody>
      </p:sp>
      <p:grpSp>
        <p:nvGrpSpPr>
          <p:cNvPr id="2" name="Groupe 1"/>
          <p:cNvGrpSpPr/>
          <p:nvPr/>
        </p:nvGrpSpPr>
        <p:grpSpPr>
          <a:xfrm>
            <a:off x="335085" y="1610984"/>
            <a:ext cx="8194510" cy="3419393"/>
            <a:chOff x="551840" y="1553016"/>
            <a:chExt cx="8194510" cy="3419393"/>
          </a:xfrm>
        </p:grpSpPr>
        <p:sp>
          <p:nvSpPr>
            <p:cNvPr id="10" name="Arc 9"/>
            <p:cNvSpPr/>
            <p:nvPr/>
          </p:nvSpPr>
          <p:spPr>
            <a:xfrm rot="18658252">
              <a:off x="884481" y="2937167"/>
              <a:ext cx="866805" cy="973676"/>
            </a:xfrm>
            <a:prstGeom prst="arc">
              <a:avLst>
                <a:gd name="adj1" fmla="val 15116367"/>
                <a:gd name="adj2" fmla="val 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00B050"/>
                  </a:solidFill>
                </a:ln>
                <a:solidFill>
                  <a:srgbClr val="00B050"/>
                </a:solidFill>
              </a:endParaRPr>
            </a:p>
          </p:txBody>
        </p:sp>
        <p:sp>
          <p:nvSpPr>
            <p:cNvPr id="11" name="ZoneTexte 10"/>
            <p:cNvSpPr txBox="1"/>
            <p:nvPr/>
          </p:nvSpPr>
          <p:spPr>
            <a:xfrm>
              <a:off x="551840" y="2705221"/>
              <a:ext cx="845820" cy="246221"/>
            </a:xfrm>
            <a:prstGeom prst="rect">
              <a:avLst/>
            </a:prstGeom>
            <a:noFill/>
          </p:spPr>
          <p:txBody>
            <a:bodyPr wrap="square" rtlCol="0">
              <a:spAutoFit/>
            </a:bodyPr>
            <a:lstStyle/>
            <a:p>
              <a:r>
                <a:rPr lang="en-US" sz="1000" b="1" dirty="0" smtClean="0">
                  <a:solidFill>
                    <a:srgbClr val="00A44A"/>
                  </a:solidFill>
                </a:rPr>
                <a:t>Active site</a:t>
              </a:r>
              <a:endParaRPr lang="en-US" sz="1000" b="1" dirty="0">
                <a:solidFill>
                  <a:srgbClr val="00A44A"/>
                </a:solidFill>
              </a:endParaRPr>
            </a:p>
          </p:txBody>
        </p:sp>
        <p:sp>
          <p:nvSpPr>
            <p:cNvPr id="12" name="Arc 11"/>
            <p:cNvSpPr/>
            <p:nvPr/>
          </p:nvSpPr>
          <p:spPr>
            <a:xfrm rot="813749">
              <a:off x="4836967" y="2809196"/>
              <a:ext cx="968854" cy="1311504"/>
            </a:xfrm>
            <a:prstGeom prst="arc">
              <a:avLst>
                <a:gd name="adj1" fmla="val 16200000"/>
                <a:gd name="adj2" fmla="val 4758908"/>
              </a:avLst>
            </a:prstGeom>
            <a:ln w="1270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8" name="ZoneTexte 17"/>
            <p:cNvSpPr txBox="1"/>
            <p:nvPr/>
          </p:nvSpPr>
          <p:spPr>
            <a:xfrm>
              <a:off x="2488839" y="1653897"/>
              <a:ext cx="2246761" cy="584775"/>
            </a:xfrm>
            <a:prstGeom prst="rect">
              <a:avLst/>
            </a:prstGeom>
            <a:noFill/>
          </p:spPr>
          <p:txBody>
            <a:bodyPr wrap="square" rtlCol="0">
              <a:spAutoFit/>
            </a:bodyPr>
            <a:lstStyle/>
            <a:p>
              <a:pPr algn="ctr"/>
              <a:r>
                <a:rPr lang="en-US" sz="1600" b="1" dirty="0" smtClean="0">
                  <a:solidFill>
                    <a:schemeClr val="accent5"/>
                  </a:solidFill>
                </a:rPr>
                <a:t>Formation of an acyl complex</a:t>
              </a:r>
              <a:endParaRPr lang="en-US" sz="1600" b="1" dirty="0">
                <a:solidFill>
                  <a:schemeClr val="accent5"/>
                </a:solidFill>
              </a:endParaRPr>
            </a:p>
          </p:txBody>
        </p:sp>
        <p:sp>
          <p:nvSpPr>
            <p:cNvPr id="13" name="ZoneTexte 12"/>
            <p:cNvSpPr txBox="1"/>
            <p:nvPr/>
          </p:nvSpPr>
          <p:spPr>
            <a:xfrm>
              <a:off x="1072568" y="3884654"/>
              <a:ext cx="1688421" cy="584775"/>
            </a:xfrm>
            <a:prstGeom prst="rect">
              <a:avLst/>
            </a:prstGeom>
            <a:noFill/>
          </p:spPr>
          <p:txBody>
            <a:bodyPr wrap="square" rtlCol="0">
              <a:spAutoFit/>
            </a:bodyPr>
            <a:lstStyle/>
            <a:p>
              <a:pPr algn="ctr"/>
              <a:r>
                <a:rPr lang="en-US" sz="1600" b="1" dirty="0" smtClean="0">
                  <a:solidFill>
                    <a:schemeClr val="accent5"/>
                  </a:solidFill>
                </a:rPr>
                <a:t>In situ </a:t>
              </a:r>
              <a:r>
                <a:rPr lang="el-GR" sz="1600" b="1" dirty="0" smtClean="0">
                  <a:solidFill>
                    <a:schemeClr val="accent5"/>
                  </a:solidFill>
                  <a:latin typeface="Calibri" panose="020F0502020204030204" pitchFamily="34" charset="0"/>
                </a:rPr>
                <a:t>β</a:t>
              </a:r>
              <a:r>
                <a:rPr lang="en-US" sz="1600" b="1" dirty="0" smtClean="0">
                  <a:solidFill>
                    <a:schemeClr val="accent5"/>
                  </a:solidFill>
                </a:rPr>
                <a:t>–lactam ring opening</a:t>
              </a:r>
              <a:endParaRPr lang="en-US" sz="1600" b="1" dirty="0">
                <a:solidFill>
                  <a:schemeClr val="accent5"/>
                </a:solidFill>
              </a:endParaRPr>
            </a:p>
          </p:txBody>
        </p:sp>
        <p:sp>
          <p:nvSpPr>
            <p:cNvPr id="14" name="ZoneTexte 13"/>
            <p:cNvSpPr txBox="1"/>
            <p:nvPr/>
          </p:nvSpPr>
          <p:spPr>
            <a:xfrm>
              <a:off x="3643080" y="3180543"/>
              <a:ext cx="1688421" cy="584775"/>
            </a:xfrm>
            <a:prstGeom prst="rect">
              <a:avLst/>
            </a:prstGeom>
            <a:noFill/>
          </p:spPr>
          <p:txBody>
            <a:bodyPr wrap="square" rtlCol="0">
              <a:spAutoFit/>
            </a:bodyPr>
            <a:lstStyle/>
            <a:p>
              <a:pPr algn="ctr"/>
              <a:r>
                <a:rPr lang="en-US" sz="1600" b="1" dirty="0" smtClean="0">
                  <a:solidFill>
                    <a:schemeClr val="accent5"/>
                  </a:solidFill>
                </a:rPr>
                <a:t>Elongation of the polymer chain</a:t>
              </a:r>
              <a:endParaRPr lang="en-US" sz="1600" b="1" dirty="0">
                <a:solidFill>
                  <a:schemeClr val="accent5"/>
                </a:solidFill>
              </a:endParaRPr>
            </a:p>
          </p:txBody>
        </p:sp>
        <p:sp>
          <p:nvSpPr>
            <p:cNvPr id="15" name="ZoneTexte 14"/>
            <p:cNvSpPr txBox="1"/>
            <p:nvPr/>
          </p:nvSpPr>
          <p:spPr>
            <a:xfrm>
              <a:off x="5751194" y="3378918"/>
              <a:ext cx="2246761" cy="584775"/>
            </a:xfrm>
            <a:prstGeom prst="rect">
              <a:avLst/>
            </a:prstGeom>
            <a:noFill/>
          </p:spPr>
          <p:txBody>
            <a:bodyPr wrap="square" rtlCol="0">
              <a:spAutoFit/>
            </a:bodyPr>
            <a:lstStyle/>
            <a:p>
              <a:pPr algn="ctr"/>
              <a:r>
                <a:rPr lang="en-US" sz="1600" b="1" dirty="0" smtClean="0">
                  <a:solidFill>
                    <a:schemeClr val="accent5"/>
                  </a:solidFill>
                </a:rPr>
                <a:t>Formation of an acyl complex</a:t>
              </a:r>
              <a:endParaRPr lang="en-US" sz="1600" b="1" dirty="0">
                <a:solidFill>
                  <a:schemeClr val="accent5"/>
                </a:solidFill>
              </a:endParaRPr>
            </a:p>
          </p:txBody>
        </p:sp>
        <p:sp>
          <p:nvSpPr>
            <p:cNvPr id="16" name="ZoneTexte 15"/>
            <p:cNvSpPr txBox="1"/>
            <p:nvPr/>
          </p:nvSpPr>
          <p:spPr>
            <a:xfrm>
              <a:off x="5034961" y="1553016"/>
              <a:ext cx="1962740" cy="584775"/>
            </a:xfrm>
            <a:prstGeom prst="rect">
              <a:avLst/>
            </a:prstGeom>
            <a:noFill/>
          </p:spPr>
          <p:txBody>
            <a:bodyPr wrap="square" rtlCol="0">
              <a:spAutoFit/>
            </a:bodyPr>
            <a:lstStyle/>
            <a:p>
              <a:pPr algn="ctr"/>
              <a:r>
                <a:rPr lang="en-US" sz="1600" b="1" dirty="0" smtClean="0">
                  <a:solidFill>
                    <a:schemeClr val="accent5"/>
                  </a:solidFill>
                </a:rPr>
                <a:t>Release of the polymer chain</a:t>
              </a:r>
              <a:endParaRPr lang="en-US" sz="1600" b="1" dirty="0">
                <a:solidFill>
                  <a:schemeClr val="accent5"/>
                </a:solidFill>
              </a:endParaRPr>
            </a:p>
          </p:txBody>
        </p:sp>
        <p:pic>
          <p:nvPicPr>
            <p:cNvPr id="22" name="Espace réservé du contenu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51" y="1772009"/>
              <a:ext cx="8021499" cy="3200400"/>
            </a:xfrm>
            <a:prstGeom prst="rect">
              <a:avLst/>
            </a:prstGeom>
          </p:spPr>
        </p:pic>
        <p:sp>
          <p:nvSpPr>
            <p:cNvPr id="27" name="Rectangle 26"/>
            <p:cNvSpPr/>
            <p:nvPr/>
          </p:nvSpPr>
          <p:spPr>
            <a:xfrm>
              <a:off x="3791608" y="2609107"/>
              <a:ext cx="345816" cy="654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238125" y="131527"/>
            <a:ext cx="268060" cy="7245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Rectangle 3"/>
          <p:cNvSpPr/>
          <p:nvPr/>
        </p:nvSpPr>
        <p:spPr>
          <a:xfrm>
            <a:off x="2476982" y="1719908"/>
            <a:ext cx="1862789" cy="584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42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Reproducibility of the results (1)</a:t>
            </a:r>
          </a:p>
        </p:txBody>
      </p:sp>
      <p:sp>
        <p:nvSpPr>
          <p:cNvPr id="3" name="Espace réservé du contenu 2"/>
          <p:cNvSpPr>
            <a:spLocks noGrp="1"/>
          </p:cNvSpPr>
          <p:nvPr>
            <p:ph idx="1"/>
          </p:nvPr>
        </p:nvSpPr>
        <p:spPr/>
        <p:txBody>
          <a:bodyPr/>
          <a:lstStyle/>
          <a:p>
            <a:r>
              <a:rPr lang="en-US" dirty="0"/>
              <a:t>T</a:t>
            </a:r>
            <a:r>
              <a:rPr lang="en-US" dirty="0" smtClean="0"/>
              <a:t>he formation of the acyl enzyme complex is a two-steps reaction.</a:t>
            </a:r>
          </a:p>
          <a:p>
            <a:endParaRPr lang="en-US" dirty="0"/>
          </a:p>
          <a:p>
            <a:endParaRPr lang="en-US" dirty="0" smtClean="0"/>
          </a:p>
          <a:p>
            <a:endParaRPr lang="en-US" dirty="0"/>
          </a:p>
          <a:p>
            <a:endParaRPr lang="en-US" dirty="0" smtClean="0"/>
          </a:p>
        </p:txBody>
      </p:sp>
      <p:sp>
        <p:nvSpPr>
          <p:cNvPr id="4" name="Espace réservé du pied de page 3"/>
          <p:cNvSpPr>
            <a:spLocks noGrp="1"/>
          </p:cNvSpPr>
          <p:nvPr>
            <p:ph type="ftr" sz="quarter" idx="11"/>
          </p:nvPr>
        </p:nvSpPr>
        <p:spPr/>
        <p:txBody>
          <a:bodyPr/>
          <a:lstStyle/>
          <a:p>
            <a:r>
              <a:rPr lang="en-US" smtClean="0"/>
              <a:t>4th CREST meeting - 02/10/2015</a:t>
            </a:r>
            <a:endParaRPr lang="en-US"/>
          </a:p>
        </p:txBody>
      </p:sp>
      <p:sp>
        <p:nvSpPr>
          <p:cNvPr id="5" name="Espace réservé du numéro de diapositive 4"/>
          <p:cNvSpPr>
            <a:spLocks noGrp="1"/>
          </p:cNvSpPr>
          <p:nvPr>
            <p:ph type="sldNum" sz="quarter" idx="12"/>
          </p:nvPr>
        </p:nvSpPr>
        <p:spPr/>
        <p:txBody>
          <a:bodyPr/>
          <a:lstStyle/>
          <a:p>
            <a:fld id="{AC3BFF3A-6A4F-43D2-8502-2EE79BCAD269}" type="slidenum">
              <a:rPr lang="en-US" smtClean="0"/>
              <a:pPr/>
              <a:t>9</a:t>
            </a:fld>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3220173258"/>
              </p:ext>
            </p:extLst>
          </p:nvPr>
        </p:nvGraphicFramePr>
        <p:xfrm>
          <a:off x="1889599" y="3752149"/>
          <a:ext cx="5626059" cy="2346960"/>
        </p:xfrm>
        <a:graphic>
          <a:graphicData uri="http://schemas.openxmlformats.org/drawingml/2006/table">
            <a:tbl>
              <a:tblPr firstRow="1" bandRow="1">
                <a:tableStyleId>{5C22544A-7EE6-4342-B048-85BDC9FD1C3A}</a:tableStyleId>
              </a:tblPr>
              <a:tblGrid>
                <a:gridCol w="3205617"/>
                <a:gridCol w="2420442"/>
              </a:tblGrid>
              <a:tr h="304800">
                <a:tc>
                  <a:txBody>
                    <a:bodyPr/>
                    <a:lstStyle/>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400" dirty="0" smtClean="0">
                          <a:solidFill>
                            <a:schemeClr val="tx1"/>
                          </a:solidFill>
                        </a:rPr>
                        <a:t>Relative electronic</a:t>
                      </a:r>
                      <a:r>
                        <a:rPr lang="en-US" sz="1400" baseline="0" dirty="0" smtClean="0">
                          <a:solidFill>
                            <a:schemeClr val="tx1"/>
                          </a:solidFill>
                        </a:rPr>
                        <a:t> </a:t>
                      </a:r>
                      <a:r>
                        <a:rPr lang="en-US" sz="1400" dirty="0" smtClean="0">
                          <a:solidFill>
                            <a:schemeClr val="tx1"/>
                          </a:solidFill>
                        </a:rPr>
                        <a:t>energy (kcal.mol</a:t>
                      </a:r>
                      <a:r>
                        <a:rPr lang="en-US" sz="1400" baseline="30000" dirty="0" smtClean="0">
                          <a:solidFill>
                            <a:schemeClr val="tx1"/>
                          </a:solidFill>
                        </a:rPr>
                        <a:t>-1</a:t>
                      </a:r>
                      <a:r>
                        <a:rPr lang="en-US" sz="1400" dirty="0" smtClean="0">
                          <a:solidFill>
                            <a:schemeClr val="tx1"/>
                          </a:solidFill>
                        </a:rPr>
                        <a:t>) </a:t>
                      </a:r>
                      <a:r>
                        <a:rPr lang="en-US" sz="1400" baseline="0" dirty="0" smtClean="0">
                          <a:solidFill>
                            <a:schemeClr val="tx1"/>
                          </a:solidFill>
                        </a:rPr>
                        <a:t>B3LYP/6-31G(</a:t>
                      </a:r>
                      <a:r>
                        <a:rPr lang="en-US" sz="1400" baseline="0" dirty="0" err="1" smtClean="0">
                          <a:solidFill>
                            <a:schemeClr val="tx1"/>
                          </a:solidFill>
                        </a:rPr>
                        <a:t>d,p</a:t>
                      </a:r>
                      <a:r>
                        <a:rPr lang="en-US" sz="1400" baseline="0" dirty="0" smtClean="0">
                          <a:solidFill>
                            <a:schemeClr val="tx1"/>
                          </a:solidFill>
                        </a:rPr>
                        <a:t>)</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aseline="0" dirty="0" smtClean="0">
                          <a:solidFill>
                            <a:schemeClr val="tx1"/>
                          </a:solidFill>
                        </a:rPr>
                        <a:t>Gas phase</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spcBef>
                          <a:spcPts val="600"/>
                        </a:spcBef>
                      </a:pPr>
                      <a:r>
                        <a:rPr lang="en-US" sz="1400" dirty="0" smtClean="0">
                          <a:solidFill>
                            <a:schemeClr val="tx1"/>
                          </a:solidFill>
                        </a:rPr>
                        <a:t>(1) RC (Free enzyme)</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b="1" dirty="0" smtClean="0">
                          <a:solidFill>
                            <a:schemeClr val="tx1"/>
                          </a:solidFill>
                        </a:rPr>
                        <a:t>(2) TS1</a:t>
                      </a:r>
                      <a:endParaRPr lang="en-US" sz="14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26.43</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(3) TI</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18.62</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b="1" dirty="0" smtClean="0">
                          <a:solidFill>
                            <a:schemeClr val="tx1"/>
                          </a:solidFill>
                        </a:rPr>
                        <a:t>(4) TS2</a:t>
                      </a:r>
                      <a:endParaRPr lang="en-US" sz="14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26.06</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l">
                        <a:lnSpc>
                          <a:spcPct val="50000"/>
                        </a:lnSpc>
                      </a:pPr>
                      <a:r>
                        <a:rPr lang="en-US" sz="1400" dirty="0" smtClean="0">
                          <a:solidFill>
                            <a:schemeClr val="tx1"/>
                          </a:solidFill>
                        </a:rPr>
                        <a:t>(5) PC (Acyl enzyme complex)</a:t>
                      </a:r>
                      <a:endParaRPr lang="en-US" sz="140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-0.96</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1" name="Groupe 20"/>
          <p:cNvGrpSpPr/>
          <p:nvPr/>
        </p:nvGrpSpPr>
        <p:grpSpPr>
          <a:xfrm>
            <a:off x="49644" y="1360920"/>
            <a:ext cx="9066230" cy="2160447"/>
            <a:chOff x="49644" y="1178040"/>
            <a:chExt cx="9066230" cy="2160447"/>
          </a:xfrm>
        </p:grpSpPr>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731" y="1181563"/>
              <a:ext cx="2795513" cy="1920240"/>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4" y="1318723"/>
              <a:ext cx="2988403" cy="1645920"/>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684" y="1178040"/>
              <a:ext cx="2689190" cy="1920240"/>
            </a:xfrm>
            <a:prstGeom prst="rect">
              <a:avLst/>
            </a:prstGeom>
          </p:spPr>
        </p:pic>
        <p:cxnSp>
          <p:nvCxnSpPr>
            <p:cNvPr id="15" name="Connecteur droit avec flèche 14"/>
            <p:cNvCxnSpPr>
              <a:stCxn id="12" idx="3"/>
              <a:endCxn id="13" idx="1"/>
            </p:cNvCxnSpPr>
            <p:nvPr/>
          </p:nvCxnSpPr>
          <p:spPr>
            <a:xfrm>
              <a:off x="3038047" y="2141683"/>
              <a:ext cx="2986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3" idx="3"/>
              <a:endCxn id="14" idx="1"/>
            </p:cNvCxnSpPr>
            <p:nvPr/>
          </p:nvCxnSpPr>
          <p:spPr>
            <a:xfrm flipV="1">
              <a:off x="6132244" y="2138160"/>
              <a:ext cx="294440" cy="3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56609" y="2999933"/>
              <a:ext cx="3222998" cy="338554"/>
            </a:xfrm>
            <a:prstGeom prst="rect">
              <a:avLst/>
            </a:prstGeom>
            <a:noFill/>
          </p:spPr>
          <p:txBody>
            <a:bodyPr wrap="none" rtlCol="0">
              <a:spAutoFit/>
            </a:bodyPr>
            <a:lstStyle/>
            <a:p>
              <a:r>
                <a:rPr lang="en-US" sz="1600" b="1" dirty="0"/>
                <a:t>f</a:t>
              </a:r>
              <a:r>
                <a:rPr lang="en-US" sz="1600" b="1" dirty="0" smtClean="0"/>
                <a:t>ree enzyme and </a:t>
              </a:r>
              <a:r>
                <a:rPr lang="el-GR" sz="1600" b="1" dirty="0" smtClean="0"/>
                <a:t>β-</a:t>
              </a:r>
              <a:r>
                <a:rPr lang="en-US" sz="1600" b="1" dirty="0" smtClean="0"/>
                <a:t>lactam molecule</a:t>
              </a:r>
              <a:endParaRPr lang="en-US" sz="1600" b="1" dirty="0"/>
            </a:p>
          </p:txBody>
        </p:sp>
        <p:sp>
          <p:nvSpPr>
            <p:cNvPr id="18" name="ZoneTexte 17"/>
            <p:cNvSpPr txBox="1"/>
            <p:nvPr/>
          </p:nvSpPr>
          <p:spPr>
            <a:xfrm>
              <a:off x="6776102" y="2999933"/>
              <a:ext cx="1990353" cy="338554"/>
            </a:xfrm>
            <a:prstGeom prst="rect">
              <a:avLst/>
            </a:prstGeom>
            <a:noFill/>
          </p:spPr>
          <p:txBody>
            <a:bodyPr wrap="none" rtlCol="0">
              <a:spAutoFit/>
            </a:bodyPr>
            <a:lstStyle/>
            <a:p>
              <a:r>
                <a:rPr lang="en-US" sz="1600" b="1" dirty="0"/>
                <a:t>a</a:t>
              </a:r>
              <a:r>
                <a:rPr lang="en-US" sz="1600" b="1" dirty="0" smtClean="0"/>
                <a:t>cyl enzyme complex</a:t>
              </a:r>
              <a:endParaRPr lang="en-US" sz="1600" b="1" dirty="0"/>
            </a:p>
          </p:txBody>
        </p:sp>
        <p:sp>
          <p:nvSpPr>
            <p:cNvPr id="19" name="ZoneTexte 18"/>
            <p:cNvSpPr txBox="1"/>
            <p:nvPr/>
          </p:nvSpPr>
          <p:spPr>
            <a:xfrm>
              <a:off x="3655228" y="2999933"/>
              <a:ext cx="2302105" cy="338554"/>
            </a:xfrm>
            <a:prstGeom prst="rect">
              <a:avLst/>
            </a:prstGeom>
            <a:noFill/>
          </p:spPr>
          <p:txBody>
            <a:bodyPr wrap="none" rtlCol="0">
              <a:spAutoFit/>
            </a:bodyPr>
            <a:lstStyle/>
            <a:p>
              <a:r>
                <a:rPr lang="en-US" sz="1600" b="1" dirty="0" smtClean="0"/>
                <a:t>tetrahedral intermediate</a:t>
              </a:r>
              <a:endParaRPr lang="en-US" sz="1600" b="1" dirty="0"/>
            </a:p>
          </p:txBody>
        </p:sp>
        <p:sp>
          <p:nvSpPr>
            <p:cNvPr id="20" name="円/楕円 6"/>
            <p:cNvSpPr/>
            <p:nvPr/>
          </p:nvSpPr>
          <p:spPr>
            <a:xfrm>
              <a:off x="4299857" y="1774230"/>
              <a:ext cx="402772" cy="424543"/>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2" name="Rectangle 21"/>
          <p:cNvSpPr/>
          <p:nvPr/>
        </p:nvSpPr>
        <p:spPr>
          <a:xfrm>
            <a:off x="238125" y="131527"/>
            <a:ext cx="268060" cy="7245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75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étrospective">
  <a:themeElements>
    <a:clrScheme name="Personnalisé 2">
      <a:dk1>
        <a:sysClr val="windowText" lastClr="000000"/>
      </a:dk1>
      <a:lt1>
        <a:sysClr val="window" lastClr="FFFFFF"/>
      </a:lt1>
      <a:dk2>
        <a:srgbClr val="373545"/>
      </a:dk2>
      <a:lt2>
        <a:srgbClr val="CEDBE6"/>
      </a:lt2>
      <a:accent1>
        <a:srgbClr val="3494BA"/>
      </a:accent1>
      <a:accent2>
        <a:srgbClr val="C7A2E3"/>
      </a:accent2>
      <a:accent3>
        <a:srgbClr val="75BDA7"/>
      </a:accent3>
      <a:accent4>
        <a:srgbClr val="BE16F2"/>
      </a:accent4>
      <a:accent5>
        <a:srgbClr val="84ACB6"/>
      </a:accent5>
      <a:accent6>
        <a:srgbClr val="2683C6"/>
      </a:accent6>
      <a:hlink>
        <a:srgbClr val="6B9F25"/>
      </a:hlink>
      <a:folHlink>
        <a:srgbClr val="9F6715"/>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39410</TotalTime>
  <Words>2705</Words>
  <Application>Microsoft Office PowerPoint</Application>
  <PresentationFormat>Affichage à l'écran (4:3)</PresentationFormat>
  <Paragraphs>679</Paragraphs>
  <Slides>23</Slides>
  <Notes>17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MS Mincho</vt:lpstr>
      <vt:lpstr>ＭＳ Ｐゴシック</vt:lpstr>
      <vt:lpstr>Arial</vt:lpstr>
      <vt:lpstr>Calibri</vt:lpstr>
      <vt:lpstr>Calibri Light</vt:lpstr>
      <vt:lpstr>Cambria Math</vt:lpstr>
      <vt:lpstr>Times</vt:lpstr>
      <vt:lpstr>Times New Roman</vt:lpstr>
      <vt:lpstr>Wingdings</vt:lpstr>
      <vt:lpstr>Rétrospective</vt:lpstr>
      <vt:lpstr>Formation of an acyl enzyme complex; first step of CAL-B catalyzed ring-opening polymerization of β-lactam</vt:lpstr>
      <vt:lpstr>Polyamides</vt:lpstr>
      <vt:lpstr>Poly(β-alanine) synthesis</vt:lpstr>
      <vt:lpstr>Poly(β-alanine) synthesis</vt:lpstr>
      <vt:lpstr>Enzymatic polymerization</vt:lpstr>
      <vt:lpstr>Enzymatic polymerization</vt:lpstr>
      <vt:lpstr>Enzymatic polymerization limitation</vt:lpstr>
      <vt:lpstr>Reaction scheme of the polymerization reaction</vt:lpstr>
      <vt:lpstr>Reproducibility of the results (1)</vt:lpstr>
      <vt:lpstr>Reproducibility of the results (2)</vt:lpstr>
      <vt:lpstr>Reproducibility of the results (3)</vt:lpstr>
      <vt:lpstr>Reproducibility of the results (4)</vt:lpstr>
      <vt:lpstr>Reproducibility of the results (5)</vt:lpstr>
      <vt:lpstr>Formation of an acyl enzyme: energetic profile</vt:lpstr>
      <vt:lpstr>Strategy to optimize a transition state</vt:lpstr>
      <vt:lpstr>Strategy to optimize a transition state</vt:lpstr>
      <vt:lpstr>Definition of the core zone</vt:lpstr>
      <vt:lpstr>Results (1)</vt:lpstr>
      <vt:lpstr>Results (2)</vt:lpstr>
      <vt:lpstr>Results (3)</vt:lpstr>
      <vt:lpstr>Results (4)</vt:lpstr>
      <vt:lpstr>Conclusion</vt:lpstr>
      <vt:lpstr>Thank you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Barberot</dc:creator>
  <cp:lastModifiedBy>Barberot</cp:lastModifiedBy>
  <cp:revision>3230</cp:revision>
  <cp:lastPrinted>2015-02-10T04:18:18Z</cp:lastPrinted>
  <dcterms:created xsi:type="dcterms:W3CDTF">2014-07-22T01:23:06Z</dcterms:created>
  <dcterms:modified xsi:type="dcterms:W3CDTF">2015-02-27T03:27:48Z</dcterms:modified>
</cp:coreProperties>
</file>