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2" r:id="rId3"/>
    <p:sldId id="292" r:id="rId4"/>
    <p:sldId id="263" r:id="rId5"/>
    <p:sldId id="264" r:id="rId6"/>
    <p:sldId id="272" r:id="rId7"/>
    <p:sldId id="269" r:id="rId8"/>
    <p:sldId id="270" r:id="rId9"/>
    <p:sldId id="257" r:id="rId10"/>
    <p:sldId id="258" r:id="rId11"/>
    <p:sldId id="301" r:id="rId12"/>
    <p:sldId id="259" r:id="rId13"/>
    <p:sldId id="287" r:id="rId14"/>
    <p:sldId id="298" r:id="rId15"/>
    <p:sldId id="280" r:id="rId16"/>
    <p:sldId id="281" r:id="rId17"/>
    <p:sldId id="282" r:id="rId18"/>
    <p:sldId id="278" r:id="rId19"/>
    <p:sldId id="299" r:id="rId20"/>
    <p:sldId id="284" r:id="rId21"/>
    <p:sldId id="285" r:id="rId22"/>
    <p:sldId id="286" r:id="rId23"/>
    <p:sldId id="289" r:id="rId24"/>
    <p:sldId id="300" r:id="rId25"/>
    <p:sldId id="288" r:id="rId26"/>
    <p:sldId id="291" r:id="rId27"/>
    <p:sldId id="293" r:id="rId28"/>
    <p:sldId id="294" r:id="rId29"/>
    <p:sldId id="295" r:id="rId30"/>
    <p:sldId id="296" r:id="rId31"/>
    <p:sldId id="297" r:id="rId32"/>
    <p:sldId id="260" r:id="rId33"/>
    <p:sldId id="273" r:id="rId34"/>
    <p:sldId id="274" r:id="rId35"/>
    <p:sldId id="275" r:id="rId36"/>
    <p:sldId id="276" r:id="rId37"/>
    <p:sldId id="261" r:id="rId38"/>
    <p:sldId id="277" r:id="rId39"/>
  </p:sldIdLst>
  <p:sldSz cx="9144000" cy="6858000" type="screen4x3"/>
  <p:notesSz cx="6796088" cy="9925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F758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7" autoAdjust="0"/>
    <p:restoredTop sz="94660"/>
  </p:normalViewPr>
  <p:slideViewPr>
    <p:cSldViewPr>
      <p:cViewPr varScale="1">
        <p:scale>
          <a:sx n="67" d="100"/>
          <a:sy n="67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544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8F65-4120-491A-9CCC-5E89B6F223D1}" type="datetimeFigureOut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609" y="4714399"/>
            <a:ext cx="543687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544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B77A5-90EB-446C-AE96-B1E32618B61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80118-BE52-4C3B-9A67-225E4F1B3D0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D5D21-732C-471A-845C-3FFC14C6B4B4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54A12-9C6A-4DD2-A51B-33BBDDE81815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5E24-453A-4F2F-AD43-221F944B4497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DDE1E-825B-433F-BFD2-5DDD3B01E843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CE177-758C-458D-B16C-81D25D6C164B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3D43-269C-47F8-9404-FCD3B6E83C9A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521A-F8DD-44DB-8920-37F2D339BFE8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4657-162C-402A-9307-BDA385FAFD8E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D7C53-61A7-4DD4-BF2B-9031EDC4A005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2ABA-D4F1-4215-9D4E-09091B246DE7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46A7-64CE-4195-B881-6E4E44CEA8C8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C438-E874-4D6D-9067-3458A0EE9C19}" type="datetime1">
              <a:rPr kumimoji="1" lang="ja-JP" altLang="en-US" smtClean="0"/>
              <a:pPr/>
              <a:t>2016/9/26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20BFE-1E57-4CC5-8E38-7BC832AEE2B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387206" y="272842"/>
            <a:ext cx="24402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FY2016 3</a:t>
            </a:r>
            <a:r>
              <a:rPr kumimoji="1" lang="en-US" altLang="ja-JP" sz="2000" baseline="30000" dirty="0" smtClean="0"/>
              <a:t>rd</a:t>
            </a:r>
            <a:r>
              <a:rPr kumimoji="1" lang="en-US" altLang="ja-JP" sz="2000" dirty="0" smtClean="0"/>
              <a:t> CREST WS</a:t>
            </a:r>
          </a:p>
          <a:p>
            <a:pPr algn="r"/>
            <a:r>
              <a:rPr lang="en-US" altLang="ja-JP" sz="2000" dirty="0" smtClean="0"/>
              <a:t>Jun. 29, 2016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524804" y="1987093"/>
            <a:ext cx="8087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 smtClean="0"/>
              <a:t>Analyzing </a:t>
            </a:r>
            <a:r>
              <a:rPr lang="en-US" altLang="ja-JP" sz="4800" b="1" dirty="0"/>
              <a:t>trajectories of MC/MD simulations for CALB polymerization </a:t>
            </a:r>
            <a:r>
              <a:rPr lang="en-US" altLang="ja-JP" sz="4800" b="1" dirty="0" smtClean="0"/>
              <a:t>reaction</a:t>
            </a:r>
          </a:p>
          <a:p>
            <a:pPr algn="ctr"/>
            <a:endParaRPr lang="en-US" altLang="ja-JP" sz="2000" b="1" dirty="0" smtClean="0"/>
          </a:p>
          <a:p>
            <a:pPr algn="ctr"/>
            <a:r>
              <a:rPr lang="en-US" altLang="ja-JP" sz="3600" dirty="0" smtClean="0"/>
              <a:t>Ikuo KURISAKI</a:t>
            </a:r>
            <a:endParaRPr lang="ja-JP" altLang="en-US" sz="3600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Today’s Contents</a:t>
            </a:r>
            <a:endParaRPr kumimoji="1" lang="ja-JP" altLang="en-US" sz="3600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5233" y="1507097"/>
            <a:ext cx="83109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Analyze MC/MD trajectories</a:t>
            </a:r>
            <a:endParaRPr kumimoji="1" lang="en-US" altLang="ja-JP" sz="3600" dirty="0" smtClean="0"/>
          </a:p>
          <a:p>
            <a:pPr marL="742950" indent="-385763">
              <a:buFont typeface="+mj-lt"/>
              <a:buAutoNum type="arabicPeriod"/>
            </a:pPr>
            <a:r>
              <a:rPr kumimoji="1" lang="en-US" altLang="ja-JP" sz="3600" dirty="0" smtClean="0"/>
              <a:t> The trajectory with </a:t>
            </a:r>
            <a:r>
              <a:rPr kumimoji="1" lang="en-US" altLang="ja-JP" sz="3600" dirty="0" err="1" smtClean="0"/>
              <a:t>hexamer</a:t>
            </a:r>
            <a:r>
              <a:rPr kumimoji="1" lang="en-US" altLang="ja-JP" sz="3600" dirty="0" smtClean="0"/>
              <a:t> formation</a:t>
            </a:r>
          </a:p>
          <a:p>
            <a:pPr marL="742950" indent="-385763">
              <a:buFont typeface="+mj-lt"/>
              <a:buAutoNum type="arabicPeriod"/>
            </a:pPr>
            <a:r>
              <a:rPr lang="en-US" altLang="ja-JP" sz="3600" dirty="0" smtClean="0"/>
              <a:t> The other 6 trajectories</a:t>
            </a:r>
            <a:endParaRPr lang="en-US" altLang="ja-JP" sz="3600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Sys1_mc_md_react_Cyc1652_original_noOccupancyDat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3096344" cy="3044922"/>
          </a:xfrm>
          <a:prstGeom prst="rect">
            <a:avLst/>
          </a:prstGeom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30100" y="1732376"/>
          <a:ext cx="4385916" cy="3064776"/>
        </p:xfrm>
        <a:graphic>
          <a:graphicData uri="http://schemas.openxmlformats.org/presentationml/2006/ole">
            <p:oleObj spid="_x0000_s73730" name="ｸﾞﾗﾌ" r:id="rId4" imgW="4153680" imgH="2901600" progId="Origin50.Graph">
              <p:embed/>
            </p:oleObj>
          </a:graphicData>
        </a:graphic>
      </p:graphicFrame>
      <p:sp>
        <p:nvSpPr>
          <p:cNvPr id="7" name="円/楕円 6"/>
          <p:cNvSpPr/>
          <p:nvPr/>
        </p:nvSpPr>
        <p:spPr>
          <a:xfrm>
            <a:off x="6660232" y="314096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5868144" y="1628800"/>
            <a:ext cx="524531" cy="13588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円/楕円 8"/>
          <p:cNvSpPr/>
          <p:nvPr/>
        </p:nvSpPr>
        <p:spPr>
          <a:xfrm>
            <a:off x="6300192" y="299695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6948264" y="3501008"/>
            <a:ext cx="360040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236296" y="4077072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6016" y="1268760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906195" y="4571836"/>
            <a:ext cx="391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Snapshot structure at the </a:t>
            </a:r>
            <a:r>
              <a:rPr lang="en-US" altLang="ja-JP" b="1" i="1" dirty="0" smtClean="0">
                <a:solidFill>
                  <a:srgbClr val="FF0000"/>
                </a:solidFill>
              </a:rPr>
              <a:t>1652</a:t>
            </a:r>
            <a:r>
              <a:rPr lang="en-US" altLang="ja-JP" b="1" i="1" baseline="30000" dirty="0" smtClean="0">
                <a:solidFill>
                  <a:srgbClr val="FF0000"/>
                </a:solidFill>
              </a:rPr>
              <a:t>th</a:t>
            </a:r>
            <a:r>
              <a:rPr kumimoji="1" lang="en-US" altLang="ja-JP" dirty="0" smtClean="0"/>
              <a:t> cycle 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17" idx="2"/>
          </p:cNvCxnSpPr>
          <p:nvPr/>
        </p:nvCxnSpPr>
        <p:spPr>
          <a:xfrm flipH="1">
            <a:off x="2771800" y="3654316"/>
            <a:ext cx="291068" cy="278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411760" y="3284984"/>
            <a:ext cx="13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1652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cycle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5871" y="294641"/>
            <a:ext cx="579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is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kumimoji="1"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hexamer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9552" y="5105099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The N-terminal of the </a:t>
            </a:r>
            <a:r>
              <a:rPr kumimoji="1" lang="en-US" altLang="ja-JP" sz="2400" dirty="0" err="1" smtClean="0"/>
              <a:t>hexamer</a:t>
            </a:r>
            <a:r>
              <a:rPr kumimoji="1" lang="en-US" altLang="ja-JP" sz="2400" dirty="0" smtClean="0"/>
              <a:t> is found near the catalytic Ser105.</a:t>
            </a:r>
            <a:endParaRPr lang="en-US" altLang="ja-JP" sz="24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The </a:t>
            </a:r>
            <a:r>
              <a:rPr kumimoji="1" lang="en-US" altLang="ja-JP" sz="2400" dirty="0" err="1" smtClean="0"/>
              <a:t>hexamer</a:t>
            </a:r>
            <a:r>
              <a:rPr kumimoji="1" lang="en-US" altLang="ja-JP" sz="2400" dirty="0" smtClean="0"/>
              <a:t> is packed in the active site pocket.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30100" y="1588360"/>
          <a:ext cx="4385916" cy="3064776"/>
        </p:xfrm>
        <a:graphic>
          <a:graphicData uri="http://schemas.openxmlformats.org/presentationml/2006/ole">
            <p:oleObj spid="_x0000_s2051" name="ｸﾞﾗﾌ" r:id="rId3" imgW="4153680" imgH="2901600" progId="Origin50.Graph">
              <p:embed/>
            </p:oleObj>
          </a:graphicData>
        </a:graphic>
      </p:graphicFrame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pic>
        <p:nvPicPr>
          <p:cNvPr id="8" name="図 7" descr="Sys1-EndPoint_mc_md_react_Cys2916_002_Fig_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1939" y="1124744"/>
            <a:ext cx="4104456" cy="3568832"/>
          </a:xfrm>
          <a:prstGeom prst="rect">
            <a:avLst/>
          </a:prstGeom>
        </p:spPr>
      </p:pic>
      <p:sp>
        <p:nvSpPr>
          <p:cNvPr id="9" name="円/楕円 8"/>
          <p:cNvSpPr/>
          <p:nvPr/>
        </p:nvSpPr>
        <p:spPr>
          <a:xfrm>
            <a:off x="7350495" y="3059021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6022099" y="1484784"/>
            <a:ext cx="596539" cy="10707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6526155" y="2564904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7616214" y="3396748"/>
            <a:ext cx="494117" cy="5363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839630" y="3933056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16016" y="1124744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23" name="右中かっこ 22"/>
          <p:cNvSpPr/>
          <p:nvPr/>
        </p:nvSpPr>
        <p:spPr>
          <a:xfrm rot="18353578">
            <a:off x="7187057" y="2172818"/>
            <a:ext cx="288032" cy="914400"/>
          </a:xfrm>
          <a:prstGeom prst="rightBrace">
            <a:avLst>
              <a:gd name="adj1" fmla="val 77347"/>
              <a:gd name="adj2" fmla="val 50000"/>
            </a:avLst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258609" y="2081410"/>
            <a:ext cx="6046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15 Å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9552" y="5105099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The N-terminal of the </a:t>
            </a:r>
            <a:r>
              <a:rPr kumimoji="1" lang="en-US" altLang="ja-JP" sz="2400" dirty="0" err="1" smtClean="0"/>
              <a:t>hexamer</a:t>
            </a:r>
            <a:r>
              <a:rPr kumimoji="1" lang="en-US" altLang="ja-JP" sz="2400" dirty="0" smtClean="0"/>
              <a:t> is distant by 15 Å from Ser105. It suggests that the polymer would not elongate if the N-terminal does not come back to the vicinity of Ser105.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400" dirty="0" smtClean="0"/>
              <a:t>Two monomers, colored in blue, are found around Ser105.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82345" y="4479987"/>
            <a:ext cx="353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Snapshot structure at the 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last</a:t>
            </a:r>
            <a:r>
              <a:rPr kumimoji="1" lang="en-US" altLang="ja-JP" dirty="0" smtClean="0"/>
              <a:t> cycle 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55871" y="294641"/>
            <a:ext cx="8210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the </a:t>
            </a:r>
            <a:r>
              <a:rPr kumimoji="1"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hexamer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continue to elongate?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3671392" y="3429000"/>
            <a:ext cx="324544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411760" y="3140968"/>
            <a:ext cx="1302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2916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cycle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1" y="908720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does polymer elongation stop and result in short polymer generation in MC/MD simulation?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ストライプ矢印 5"/>
          <p:cNvSpPr/>
          <p:nvPr/>
        </p:nvSpPr>
        <p:spPr>
          <a:xfrm rot="5400000">
            <a:off x="4235590" y="2887198"/>
            <a:ext cx="648072" cy="720080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373909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N-terminal of polymer leaves from the active site pocket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5105099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400" dirty="0" smtClean="0"/>
              <a:t>As a polymer is extended, it could interact with interface of CALB on multiple sites.</a:t>
            </a:r>
          </a:p>
          <a:p>
            <a:pPr marL="182563" indent="-182563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That would make the N-terminal away from the active site pocket.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5376" y="404664"/>
            <a:ext cx="83610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snapshot structure provides the following observations:</a:t>
            </a:r>
          </a:p>
          <a:p>
            <a:pPr algn="just"/>
            <a:endParaRPr lang="en-US" altLang="ja-JP" sz="3200" b="1" i="1" dirty="0" smtClean="0">
              <a:solidFill>
                <a:srgbClr val="002060"/>
              </a:solidFill>
            </a:endParaRPr>
          </a:p>
          <a:p>
            <a:pPr marL="538163" indent="-538163" algn="just">
              <a:buFont typeface="Arial" pitchFamily="34" charset="0"/>
              <a:buChar char="•"/>
            </a:pPr>
            <a:r>
              <a:rPr lang="en-US" altLang="ja-JP" sz="2400" dirty="0" smtClean="0"/>
              <a:t>Even after </a:t>
            </a:r>
            <a:r>
              <a:rPr lang="en-US" altLang="ja-JP" sz="2400" dirty="0" err="1" smtClean="0"/>
              <a:t>hexamer</a:t>
            </a:r>
            <a:r>
              <a:rPr lang="en-US" altLang="ja-JP" sz="2400" dirty="0" smtClean="0"/>
              <a:t> formation,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lactam</a:t>
            </a:r>
            <a:r>
              <a:rPr lang="en-US" altLang="ja-JP" sz="2400" dirty="0" smtClean="0"/>
              <a:t> can still enter the active site, then being converted into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.</a:t>
            </a:r>
          </a:p>
          <a:p>
            <a:pPr marL="538163" indent="-538163" algn="just"/>
            <a:r>
              <a:rPr lang="en-US" altLang="ja-JP" sz="2400" dirty="0" smtClean="0"/>
              <a:t>	(In other words, polymer elongation does not necessarily block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lactam</a:t>
            </a:r>
            <a:r>
              <a:rPr lang="en-US" altLang="ja-JP" sz="2400" dirty="0" smtClean="0"/>
              <a:t> to enter the active site, which is predicted from the previous MD simulations.)</a:t>
            </a:r>
          </a:p>
          <a:p>
            <a:pPr marL="538163" indent="-538163" algn="just">
              <a:buFont typeface="Arial" pitchFamily="34" charset="0"/>
              <a:buChar char="•"/>
            </a:pPr>
            <a:r>
              <a:rPr kumimoji="1" lang="en-US" altLang="ja-JP" sz="2400" dirty="0" err="1" smtClean="0"/>
              <a:t>Hexamer</a:t>
            </a:r>
            <a:r>
              <a:rPr kumimoji="1" lang="en-US" altLang="ja-JP" sz="2400" dirty="0" smtClean="0"/>
              <a:t> is attached to the active site pocket, not the outside.</a:t>
            </a:r>
          </a:p>
          <a:p>
            <a:pPr marL="538163" indent="-538163" algn="just"/>
            <a:r>
              <a:rPr lang="en-US" altLang="ja-JP" sz="2400" dirty="0" smtClean="0"/>
              <a:t>	(This is new observation from MC/MD simulations. 3 or more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 residues can stay in the active site pocket.)</a:t>
            </a:r>
          </a:p>
          <a:p>
            <a:pPr marL="538163" indent="-538163" algn="just"/>
            <a:endParaRPr kumimoji="1" lang="en-US" altLang="ja-JP" sz="2400" dirty="0" smtClean="0"/>
          </a:p>
          <a:p>
            <a:pPr algn="just">
              <a:tabLst>
                <a:tab pos="88900" algn="l"/>
              </a:tabLst>
            </a:pPr>
            <a:r>
              <a:rPr lang="en-US" altLang="ja-JP" sz="2800" dirty="0" smtClean="0"/>
              <a:t>We give further discussion for the second point. The point is how </a:t>
            </a:r>
            <a:r>
              <a:rPr lang="en-US" altLang="ja-JP" sz="2800" dirty="0" err="1" smtClean="0"/>
              <a:t>hexamer</a:t>
            </a:r>
            <a:r>
              <a:rPr lang="en-US" altLang="ja-JP" sz="2800" dirty="0" smtClean="0"/>
              <a:t> stays in the active site pocket.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1521" y="29464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 pocket is connected with the others through polymer elongation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図 7" descr="Sys1-InitPoint_mc_md_react_Cyc1_002_Fig_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80" y="2091340"/>
            <a:ext cx="4468081" cy="3322279"/>
          </a:xfrm>
          <a:prstGeom prst="rect">
            <a:avLst/>
          </a:prstGeom>
        </p:spPr>
      </p:pic>
      <p:pic>
        <p:nvPicPr>
          <p:cNvPr id="9" name="図 8" descr="Sys1-EndPoint_mc_md_react_Cys2916_002_Fig_0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8125" y="2163320"/>
            <a:ext cx="3744416" cy="324552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892284" y="5403680"/>
            <a:ext cx="3909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Snapshot structure at the 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last</a:t>
            </a:r>
            <a:r>
              <a:rPr kumimoji="1" lang="en-US" altLang="ja-JP" sz="2000" dirty="0" smtClean="0"/>
              <a:t> cycle 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3345" y="5396176"/>
            <a:ext cx="411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Snapshot structure at the </a:t>
            </a:r>
            <a:r>
              <a:rPr kumimoji="1" lang="en-US" altLang="ja-JP" sz="2000" b="1" i="1" dirty="0" smtClean="0">
                <a:solidFill>
                  <a:srgbClr val="FF0000"/>
                </a:solidFill>
              </a:rPr>
              <a:t>initial</a:t>
            </a:r>
            <a:r>
              <a:rPr kumimoji="1" lang="en-US" altLang="ja-JP" sz="2000" dirty="0" smtClean="0"/>
              <a:t> cycle </a:t>
            </a:r>
            <a:endParaRPr kumimoji="1" lang="ja-JP" altLang="en-US" sz="2000" dirty="0"/>
          </a:p>
        </p:txBody>
      </p:sp>
      <p:sp>
        <p:nvSpPr>
          <p:cNvPr id="12" name="右矢印 11"/>
          <p:cNvSpPr/>
          <p:nvPr/>
        </p:nvSpPr>
        <p:spPr>
          <a:xfrm>
            <a:off x="4480114" y="3705305"/>
            <a:ext cx="576064" cy="484632"/>
          </a:xfrm>
          <a:prstGeom prst="rightArrow">
            <a:avLst>
              <a:gd name="adj1" fmla="val 37695"/>
              <a:gd name="adj2" fmla="val 50000"/>
            </a:avLst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815818" y="3553785"/>
            <a:ext cx="648072" cy="100811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578285" y="3561289"/>
            <a:ext cx="648072" cy="100811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endCxn id="13" idx="7"/>
          </p:cNvCxnSpPr>
          <p:nvPr/>
        </p:nvCxnSpPr>
        <p:spPr>
          <a:xfrm flipH="1">
            <a:off x="2368982" y="2388636"/>
            <a:ext cx="494704" cy="1312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7010335" y="2388636"/>
            <a:ext cx="513993" cy="1240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311762" y="172068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The left and right pockets are separated by this part</a:t>
            </a:r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2535898" y="3528390"/>
            <a:ext cx="955982" cy="100811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961661" y="3540764"/>
            <a:ext cx="792088" cy="100811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7298365" y="3540764"/>
            <a:ext cx="946043" cy="100811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5714189" y="3540764"/>
            <a:ext cx="792088" cy="100811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187820" y="148478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The left and right pockets are connected. A </a:t>
            </a:r>
            <a:r>
              <a:rPr lang="en-US" altLang="ja-JP" dirty="0" smtClean="0"/>
              <a:t>part of the polymer is located at the left pocket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1520" y="587727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kumimoji="1"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hexamer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lies on the pockets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pic>
        <p:nvPicPr>
          <p:cNvPr id="6" name="図 5" descr="Sys1-EndPoint_mc_md_react_Cys2916_002_Fig_0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7017" y="1862914"/>
            <a:ext cx="4248472" cy="3682425"/>
          </a:xfrm>
          <a:prstGeom prst="rect">
            <a:avLst/>
          </a:prstGeom>
        </p:spPr>
      </p:pic>
      <p:pic>
        <p:nvPicPr>
          <p:cNvPr id="7" name="図 6" descr="Sys1-InitPoint_mc_md_react_Cyc1_002_Fig_0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612004"/>
            <a:ext cx="5069553" cy="3769509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H="1">
            <a:off x="2195736" y="3916260"/>
            <a:ext cx="72008" cy="28803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21" idx="4"/>
          </p:cNvCxnSpPr>
          <p:nvPr/>
        </p:nvCxnSpPr>
        <p:spPr>
          <a:xfrm>
            <a:off x="6397147" y="3987820"/>
            <a:ext cx="4046" cy="53939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150573" y="5507940"/>
            <a:ext cx="353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Snapshot structure at the 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last</a:t>
            </a:r>
            <a:r>
              <a:rPr kumimoji="1" lang="en-US" altLang="ja-JP" dirty="0" smtClean="0"/>
              <a:t> cycle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4529" y="5500436"/>
            <a:ext cx="371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Snapshot structure at the 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initial</a:t>
            </a:r>
            <a:r>
              <a:rPr kumimoji="1" lang="en-US" altLang="ja-JP" dirty="0" smtClean="0"/>
              <a:t> cycle 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 rot="20672234">
            <a:off x="3707904" y="2466474"/>
            <a:ext cx="720080" cy="11617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 rot="16200000">
            <a:off x="2179046" y="3067953"/>
            <a:ext cx="720080" cy="2990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4067944" y="2116060"/>
            <a:ext cx="144016" cy="3600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613384" y="176564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a</a:t>
            </a:r>
            <a:r>
              <a:rPr kumimoji="1" lang="en-US" altLang="ja-JP" sz="2000" dirty="0" smtClean="0"/>
              <a:t>5 helix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809" y="3183806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a</a:t>
            </a:r>
            <a:r>
              <a:rPr kumimoji="1" lang="en-US" altLang="ja-JP" sz="2000" dirty="0" smtClean="0"/>
              <a:t>10 helix</a:t>
            </a:r>
            <a:endParaRPr kumimoji="1" lang="ja-JP" altLang="en-US" sz="2000" dirty="0"/>
          </a:p>
        </p:txBody>
      </p:sp>
      <p:cxnSp>
        <p:nvCxnSpPr>
          <p:cNvPr id="19" name="直線コネクタ 18"/>
          <p:cNvCxnSpPr/>
          <p:nvPr/>
        </p:nvCxnSpPr>
        <p:spPr>
          <a:xfrm flipH="1" flipV="1">
            <a:off x="928585" y="3556221"/>
            <a:ext cx="360040" cy="7920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51521" y="29464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a10 helix shifts downward through polymer elongation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937521" y="3501008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109115" y="3555772"/>
            <a:ext cx="57606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コネクタ 22"/>
          <p:cNvCxnSpPr>
            <a:stCxn id="20" idx="0"/>
          </p:cNvCxnSpPr>
          <p:nvPr/>
        </p:nvCxnSpPr>
        <p:spPr>
          <a:xfrm flipH="1" flipV="1">
            <a:off x="1763688" y="2204864"/>
            <a:ext cx="461865" cy="12961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648881" y="180475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an alternative helix</a:t>
            </a:r>
            <a:endParaRPr kumimoji="1" lang="ja-JP" altLang="en-US" sz="2000" dirty="0"/>
          </a:p>
        </p:txBody>
      </p:sp>
      <p:sp>
        <p:nvSpPr>
          <p:cNvPr id="28" name="円/楕円 27"/>
          <p:cNvSpPr/>
          <p:nvPr/>
        </p:nvSpPr>
        <p:spPr>
          <a:xfrm rot="16200000">
            <a:off x="6453395" y="3366379"/>
            <a:ext cx="720080" cy="29909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106511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this deformation advantageous in polymer elongation or not?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008" y="3203037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obtain an alternative </a:t>
            </a:r>
            <a:r>
              <a:rPr kumimoji="1"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hexamer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formation trajectory, we could answer the question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ストライプ矢印 6"/>
          <p:cNvSpPr/>
          <p:nvPr/>
        </p:nvSpPr>
        <p:spPr>
          <a:xfrm rot="5400000">
            <a:off x="4238025" y="2384884"/>
            <a:ext cx="648072" cy="720080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444098" y="1196752"/>
          <a:ext cx="6234879" cy="4728848"/>
        </p:xfrm>
        <a:graphic>
          <a:graphicData uri="http://schemas.openxmlformats.org/drawingml/2006/table">
            <a:tbl>
              <a:tblPr/>
              <a:tblGrid>
                <a:gridCol w="1826557"/>
                <a:gridCol w="1598236"/>
                <a:gridCol w="2810086"/>
              </a:tblGrid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annotation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the number of MC/MD cycle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polymer length                  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   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(the number)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Traj-A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2986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(2), 5-mer (1)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Traj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-B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4000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(1), 2-mer (1), 3-mer (2)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Traj-C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3367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(3), 3-mer (1)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Traj-D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8000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(2), 2-mer (1)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Traj-E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4293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(3)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Traj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-F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2244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(2)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8404">
                <a:tc gridSpan="3"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89788" y="148281"/>
            <a:ext cx="8358676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Results of the six MC/MD simulations</a:t>
            </a:r>
            <a:endParaRPr kumimoji="1" lang="ja-JP" altLang="en-US" sz="36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4399" y="5085184"/>
            <a:ext cx="7888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kumimoji="1" lang="en-US" altLang="ja-JP" sz="2400" dirty="0" err="1" smtClean="0"/>
              <a:t>Hexamer</a:t>
            </a:r>
            <a:r>
              <a:rPr kumimoji="1" lang="en-US" altLang="ja-JP" sz="2400" dirty="0" smtClean="0"/>
              <a:t> did not appear so far. </a:t>
            </a:r>
            <a:r>
              <a:rPr kumimoji="1" lang="en-US" altLang="ja-JP" sz="2400" dirty="0" err="1" smtClean="0"/>
              <a:t>Pentarmer</a:t>
            </a:r>
            <a:r>
              <a:rPr kumimoji="1" lang="en-US" altLang="ja-JP" sz="2400" dirty="0" smtClean="0"/>
              <a:t> is the longest among the 6 MC/MD trajectories.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331640" y="2348880"/>
            <a:ext cx="64087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1892340" y="1051449"/>
          <a:ext cx="5388818" cy="3765581"/>
        </p:xfrm>
        <a:graphic>
          <a:graphicData uri="http://schemas.openxmlformats.org/presentationml/2006/ole">
            <p:oleObj spid="_x0000_s49154" name="ｸﾞﾗﾌ" r:id="rId3" imgW="4153680" imgH="2901600" progId="Origin50.Graph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788884" y="2707633"/>
            <a:ext cx="1671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2425</a:t>
            </a:r>
            <a:r>
              <a:rPr kumimoji="1" lang="en-US" altLang="ja-JP" sz="2400" baseline="30000" dirty="0" smtClean="0"/>
              <a:t>th</a:t>
            </a:r>
            <a:r>
              <a:rPr kumimoji="1" lang="en-US" altLang="ja-JP" sz="2400" dirty="0" smtClean="0"/>
              <a:t> cycle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569369" y="5055367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400" dirty="0" smtClean="0"/>
              <a:t>Longer simulations does not necessarily result in longer polymer.</a:t>
            </a:r>
          </a:p>
          <a:p>
            <a:pPr marL="182563" indent="-182563" algn="just"/>
            <a:r>
              <a:rPr lang="en-US" altLang="ja-JP" sz="2400" dirty="0" smtClean="0"/>
              <a:t>	(</a:t>
            </a:r>
            <a:r>
              <a:rPr lang="en-US" altLang="ja-JP" sz="2400" dirty="0" err="1" smtClean="0"/>
              <a:t>Traj</a:t>
            </a:r>
            <a:r>
              <a:rPr lang="en-US" altLang="ja-JP" sz="2400" dirty="0" smtClean="0"/>
              <a:t>-D and </a:t>
            </a:r>
            <a:r>
              <a:rPr lang="en-US" altLang="ja-JP" sz="2400" dirty="0" err="1" smtClean="0"/>
              <a:t>traj</a:t>
            </a:r>
            <a:r>
              <a:rPr lang="en-US" altLang="ja-JP" sz="2400" dirty="0" smtClean="0"/>
              <a:t>-E are extended by 8000 and 4293 cycles, but they did not show even </a:t>
            </a:r>
            <a:r>
              <a:rPr lang="en-US" altLang="ja-JP" sz="2400" dirty="0" err="1" smtClean="0"/>
              <a:t>trimer</a:t>
            </a:r>
            <a:r>
              <a:rPr lang="en-US" altLang="ja-JP" sz="2400" dirty="0" smtClean="0"/>
              <a:t> formation.)</a:t>
            </a:r>
            <a:endParaRPr lang="ja-JP" altLang="en-US" sz="2400" dirty="0" smtClean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5780772" y="2995665"/>
            <a:ext cx="936104" cy="7412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Research background</a:t>
            </a:r>
            <a:endParaRPr kumimoji="1" lang="ja-JP" altLang="en-US" sz="36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934" y="6237312"/>
            <a:ext cx="425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2060"/>
                </a:solidFill>
              </a:rPr>
              <a:t>The illustration is gifted from Dr. Barberot.</a:t>
            </a:r>
            <a:endParaRPr kumimoji="1" lang="ja-JP" altLang="en-US" b="1" i="1" dirty="0">
              <a:solidFill>
                <a:srgbClr val="002060"/>
              </a:solidFill>
            </a:endParaRPr>
          </a:p>
        </p:txBody>
      </p:sp>
      <p:pic>
        <p:nvPicPr>
          <p:cNvPr id="8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1628800"/>
            <a:ext cx="3250299" cy="31469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688026" y="1268760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Enzyme catalyzed polymerization reaction has drawn attention in the field of green chemistry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i="1" dirty="0" smtClean="0"/>
              <a:t>Candida </a:t>
            </a:r>
            <a:r>
              <a:rPr kumimoji="1" lang="en-US" altLang="ja-JP" sz="2400" i="1" dirty="0" err="1" smtClean="0"/>
              <a:t>Antarica</a:t>
            </a:r>
            <a:r>
              <a:rPr kumimoji="1" lang="en-US" altLang="ja-JP" sz="2400" i="1" dirty="0" smtClean="0"/>
              <a:t> </a:t>
            </a:r>
            <a:r>
              <a:rPr kumimoji="1" lang="en-US" altLang="ja-JP" sz="2400" dirty="0" smtClean="0"/>
              <a:t>Lipase B (CALB) has long been studied in this purpose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lang="en-US" altLang="ja-JP" sz="2400" dirty="0" smtClean="0"/>
              <a:t>This enzyme catalyzes polymerization of 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lactam</a:t>
            </a:r>
            <a:r>
              <a:rPr lang="en-US" altLang="ja-JP" sz="2400" dirty="0" smtClean="0"/>
              <a:t> to generate poly(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), nylon-3</a:t>
            </a:r>
          </a:p>
          <a:p>
            <a:pPr marL="268288" indent="-268288" algn="just">
              <a:buFont typeface="Arial" pitchFamily="34" charset="0"/>
              <a:buChar char="•"/>
            </a:pPr>
            <a:r>
              <a:rPr kumimoji="1" lang="en-US" altLang="ja-JP" sz="2400" dirty="0" smtClean="0"/>
              <a:t>However, this reaction system has rooms to be improved because the product </a:t>
            </a:r>
            <a:r>
              <a:rPr lang="en-US" altLang="ja-JP" sz="2400" dirty="0" smtClean="0"/>
              <a:t>do not satisfy industrial quality, as for the length and yield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9592" y="4941168"/>
            <a:ext cx="273940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FY2015 4</a:t>
            </a:r>
            <a:r>
              <a:rPr kumimoji="1"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6B817-DDD2-4518-B5BE-F1D8B9E4AA20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pic>
        <p:nvPicPr>
          <p:cNvPr id="38914" name="Picture 2" descr="C:\Users\kurisaki\Documents\PD_at_Nagoya-u\Project_EnzymaticPolymerization\_Theme-1_CALB_ring-open-polymerization\_Analyze_MCMD_Traj\_Check_Traj_Property\_End-Point_snapshots\Sys7-EndPoint_mc_md_react_Cys2986_002_Fig_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46" y="1978901"/>
            <a:ext cx="3816424" cy="3341492"/>
          </a:xfrm>
          <a:prstGeom prst="rect">
            <a:avLst/>
          </a:prstGeom>
          <a:noFill/>
        </p:spPr>
      </p:pic>
      <p:pic>
        <p:nvPicPr>
          <p:cNvPr id="38915" name="Picture 3" descr="C:\Users\kurisaki\Documents\PD_at_Nagoya-u\Project_EnzymaticPolymerization\_Theme-1_CALB_ring-open-polymerization\_Analyze_MCMD_Traj\_Check_Traj_Property\_End-Point_snapshots\Sys7-EndPoint_mc_md_react_Cys2986_002_Fig_0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878" y="1978901"/>
            <a:ext cx="3816424" cy="3341492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251521" y="294641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a10 helix shifts downward through polymer elongation, but </a:t>
            </a:r>
            <a:r>
              <a:rPr kumimoji="1"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pentamer</a:t>
            </a:r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does not lie between pocket.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113789" y="3553785"/>
            <a:ext cx="648072" cy="100811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833869" y="3528390"/>
            <a:ext cx="955982" cy="100811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259632" y="3540764"/>
            <a:ext cx="792088" cy="100811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87624" y="5298773"/>
            <a:ext cx="675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Snapshot structures at the 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last</a:t>
            </a:r>
            <a:r>
              <a:rPr kumimoji="1" lang="en-US" altLang="ja-JP" dirty="0" smtClean="0"/>
              <a:t> cycle: surface (left) and cartoon (right)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kurisaki\Documents\PD_at_Nagoya-u\Project_EnzymaticPolymerization\_Theme-1_CALB_ring-open-polymerization\_Analyze_MCMD_Traj\_Check_Traj_Property\_End-Point_snapshots\Sys7-EndPoint_mc_md_react_Cys2986_002_Fig_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" y="1484784"/>
            <a:ext cx="5904656" cy="5169856"/>
          </a:xfrm>
          <a:prstGeom prst="rect">
            <a:avLst/>
          </a:prstGeom>
          <a:noFill/>
        </p:spPr>
      </p:pic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1" y="29464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possible that polymer elongation still continue?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447142" y="423580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3879190" y="4595848"/>
            <a:ext cx="1152128" cy="10801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中かっこ 8"/>
          <p:cNvSpPr/>
          <p:nvPr/>
        </p:nvSpPr>
        <p:spPr>
          <a:xfrm rot="17523353">
            <a:off x="3492914" y="3579712"/>
            <a:ext cx="288032" cy="914400"/>
          </a:xfrm>
          <a:prstGeom prst="rightBrace">
            <a:avLst>
              <a:gd name="adj1" fmla="val 77347"/>
              <a:gd name="adj2" fmla="val 50000"/>
            </a:avLst>
          </a:prstGeom>
          <a:ln w="19050">
            <a:solidFill>
              <a:srgbClr val="09F7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57081" y="3474184"/>
            <a:ext cx="4876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 Å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>
            <a:off x="2871078" y="409179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2150998" y="2219584"/>
            <a:ext cx="896348" cy="189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031318" y="5531952"/>
            <a:ext cx="11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N-terminal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94814" y="1859544"/>
            <a:ext cx="264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Ser105 behind the surface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55570" y="1628800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1" i="1" dirty="0" smtClean="0">
                <a:solidFill>
                  <a:srgbClr val="002060"/>
                </a:solidFill>
              </a:rPr>
              <a:t>Possibly, because the N-terminal is close to Ser105 by ca 4 Å.</a:t>
            </a:r>
          </a:p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It is worth extending the trajectory.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40152" y="292494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1" i="1" dirty="0" smtClean="0">
                <a:solidFill>
                  <a:srgbClr val="002060"/>
                </a:solidFill>
              </a:rPr>
              <a:t>Polymer elongation would stop similarly to the case of </a:t>
            </a:r>
            <a:r>
              <a:rPr lang="en-US" altLang="ja-JP" sz="2400" b="1" i="1" dirty="0" err="1" smtClean="0">
                <a:solidFill>
                  <a:srgbClr val="002060"/>
                </a:solidFill>
              </a:rPr>
              <a:t>hexamer</a:t>
            </a:r>
            <a:r>
              <a:rPr lang="en-US" altLang="ja-JP" sz="2400" b="1" i="1" dirty="0" smtClean="0">
                <a:solidFill>
                  <a:srgbClr val="002060"/>
                </a:solidFill>
              </a:rPr>
              <a:t>.  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444098" y="1556792"/>
          <a:ext cx="6234879" cy="4728848"/>
        </p:xfrm>
        <a:graphic>
          <a:graphicData uri="http://schemas.openxmlformats.org/drawingml/2006/table">
            <a:tbl>
              <a:tblPr/>
              <a:tblGrid>
                <a:gridCol w="1826557"/>
                <a:gridCol w="1598236"/>
                <a:gridCol w="2810086"/>
              </a:tblGrid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　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44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annotation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the number of MC/MD cycle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polymer length                      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Times"/>
                        </a:rPr>
                        <a:t>     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(the number)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Traj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-A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2986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(2), 5-mer (1)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Traj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-B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4000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(1), 2-mer (1), 3-mer (2)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Traj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-C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3367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(3), 3-mer (1)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Traj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-D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8000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(2), 2-mer (1)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latin typeface="Times"/>
                        </a:rPr>
                        <a:t>Traj-E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4293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(3)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err="1">
                          <a:solidFill>
                            <a:srgbClr val="000000"/>
                          </a:solidFill>
                          <a:latin typeface="Times"/>
                        </a:rPr>
                        <a:t>Traj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-F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2244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latin typeface="Times"/>
                        </a:rPr>
                        <a:t>1-mer (2)</a:t>
                      </a: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996">
                <a:tc>
                  <a:txBody>
                    <a:bodyPr/>
                    <a:lstStyle/>
                    <a:p>
                      <a:pPr algn="ctr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48404">
                <a:tc gridSpan="3"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Times"/>
                      </a:endParaRPr>
                    </a:p>
                  </a:txBody>
                  <a:tcPr marL="13173" marR="13173" marT="1317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1331640" y="3077532"/>
            <a:ext cx="6408712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1" y="29464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about </a:t>
            </a:r>
            <a:r>
              <a:rPr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Traj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-B, where two </a:t>
            </a:r>
            <a:r>
              <a:rPr lang="en-US" altLang="ja-JP" sz="36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trimers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generated?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3467" y="5445224"/>
            <a:ext cx="8454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i="1" dirty="0" smtClean="0">
                <a:solidFill>
                  <a:srgbClr val="002060"/>
                </a:solidFill>
              </a:rPr>
              <a:t>The number of </a:t>
            </a:r>
            <a:r>
              <a:rPr kumimoji="1" lang="en-US" altLang="ja-JP" sz="2800" b="1" i="1" dirty="0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kumimoji="1" lang="en-US" altLang="ja-JP" sz="2800" b="1" i="1" dirty="0" smtClean="0">
                <a:solidFill>
                  <a:srgbClr val="002060"/>
                </a:solidFill>
              </a:rPr>
              <a:t>-</a:t>
            </a:r>
            <a:r>
              <a:rPr kumimoji="1" lang="en-US" altLang="ja-JP" sz="2800" b="1" i="1" dirty="0" err="1" smtClean="0">
                <a:solidFill>
                  <a:srgbClr val="002060"/>
                </a:solidFill>
              </a:rPr>
              <a:t>alanine</a:t>
            </a:r>
            <a:r>
              <a:rPr kumimoji="1" lang="en-US" altLang="ja-JP" sz="2800" b="1" i="1" dirty="0" smtClean="0">
                <a:solidFill>
                  <a:srgbClr val="002060"/>
                </a:solidFill>
              </a:rPr>
              <a:t> residue is similar to the case of </a:t>
            </a:r>
            <a:r>
              <a:rPr kumimoji="1" lang="en-US" altLang="ja-JP" sz="2800" b="1" i="1" dirty="0" err="1" smtClean="0">
                <a:solidFill>
                  <a:srgbClr val="002060"/>
                </a:solidFill>
              </a:rPr>
              <a:t>pentamer</a:t>
            </a:r>
            <a:r>
              <a:rPr kumimoji="1" lang="en-US" altLang="ja-JP" sz="2800" b="1" i="1" dirty="0" smtClean="0">
                <a:solidFill>
                  <a:srgbClr val="002060"/>
                </a:solidFill>
              </a:rPr>
              <a:t>. Is the active site pocket deformed similarly?</a:t>
            </a:r>
            <a:endParaRPr kumimoji="1" lang="ja-JP" altLang="en-US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pic>
        <p:nvPicPr>
          <p:cNvPr id="5" name="図 4" descr="Sys6-EndPoint_mc_md_react_Cys4000_003_Fig_0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206" y="836712"/>
            <a:ext cx="3925786" cy="3502306"/>
          </a:xfrm>
          <a:prstGeom prst="rect">
            <a:avLst/>
          </a:prstGeom>
        </p:spPr>
      </p:pic>
      <p:pic>
        <p:nvPicPr>
          <p:cNvPr id="6" name="図 5" descr="Sys6-EndPoint_mc_md_react_Cys4000_003_Fig_0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836712"/>
            <a:ext cx="3925786" cy="350230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95536" y="231653"/>
            <a:ext cx="8340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The 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helix covers the active site pocket </a:t>
            </a:r>
            <a:endParaRPr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555776" y="2348880"/>
            <a:ext cx="28803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21074385">
            <a:off x="6876256" y="2492896"/>
            <a:ext cx="36004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7361" y="4581128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kumimoji="1" lang="en-US" altLang="ja-JP" sz="2400" dirty="0" smtClean="0"/>
              <a:t>Polymers (3-mer x 2; 2-mer x 1; 1-mer x 1) are packed inside the active site pocket.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ja-JP" sz="2400" dirty="0" smtClean="0"/>
              <a:t>The N-terminals of these </a:t>
            </a:r>
            <a:r>
              <a:rPr lang="en-US" altLang="ja-JP" sz="2400" dirty="0" err="1" smtClean="0"/>
              <a:t>trimer</a:t>
            </a:r>
            <a:r>
              <a:rPr lang="en-US" altLang="ja-JP" sz="2400" dirty="0" smtClean="0"/>
              <a:t> are distant from Ser105, so that elongation reaction would not occur.</a:t>
            </a:r>
            <a:endParaRPr kumimoji="1" lang="en-US" altLang="ja-JP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24535" y="3952934"/>
            <a:ext cx="360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Snapshot structures at the </a:t>
            </a:r>
            <a:r>
              <a:rPr kumimoji="1" lang="en-US" altLang="ja-JP" b="1" i="1" dirty="0" smtClean="0">
                <a:solidFill>
                  <a:srgbClr val="FF0000"/>
                </a:solidFill>
              </a:rPr>
              <a:t>last</a:t>
            </a:r>
            <a:r>
              <a:rPr kumimoji="1" lang="en-US" altLang="ja-JP" dirty="0" smtClean="0"/>
              <a:t> cycle 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97361" y="2030089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active site pocket can be deformed through polymer elongation process.</a:t>
            </a:r>
            <a:endParaRPr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7544" y="414501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 it 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remains elusive how such deformation affect polymer elongation: we need further investigation with additional trajectories.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ストライプ矢印 7"/>
          <p:cNvSpPr/>
          <p:nvPr/>
        </p:nvSpPr>
        <p:spPr>
          <a:xfrm rot="5400000">
            <a:off x="4238025" y="3392995"/>
            <a:ext cx="648072" cy="720080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46855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3600" b="1" dirty="0" smtClean="0"/>
              <a:t>We observed the three MC/MD trajectories focusing on shape of the active site pocket.</a:t>
            </a:r>
            <a:endParaRPr kumimoji="1" lang="ja-JP" altLang="en-US" sz="36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The next 2 months</a:t>
            </a:r>
            <a:endParaRPr kumimoji="1" lang="ja-JP" altLang="en-US" sz="3600" b="1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361" y="1120670"/>
            <a:ext cx="813690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kumimoji="1" lang="en-US" altLang="ja-JP" sz="2800" dirty="0" smtClean="0"/>
              <a:t>Extend the </a:t>
            </a:r>
            <a:r>
              <a:rPr kumimoji="1" lang="en-US" altLang="ja-JP" sz="2800" dirty="0" err="1" smtClean="0"/>
              <a:t>pentamer</a:t>
            </a:r>
            <a:r>
              <a:rPr kumimoji="1" lang="en-US" altLang="ja-JP" sz="2800" dirty="0" smtClean="0"/>
              <a:t> trajectory and examine whether the polymer elongation occurs</a:t>
            </a:r>
          </a:p>
          <a:p>
            <a:pPr marL="182563" indent="-182563" algn="just"/>
            <a:r>
              <a:rPr lang="en-US" altLang="ja-JP" sz="2800" dirty="0" smtClean="0">
                <a:solidFill>
                  <a:srgbClr val="002060"/>
                </a:solidFill>
              </a:rPr>
              <a:t>	</a:t>
            </a:r>
            <a:r>
              <a:rPr lang="en-US" altLang="ja-JP" sz="2400" i="1" dirty="0" smtClean="0">
                <a:solidFill>
                  <a:srgbClr val="002060"/>
                </a:solidFill>
                <a:sym typeface="Wingdings" pitchFamily="2" charset="2"/>
              </a:rPr>
              <a:t>With no regard to </a:t>
            </a:r>
            <a:r>
              <a:rPr lang="en-US" altLang="ja-JP" sz="2400" i="1" dirty="0" err="1" smtClean="0">
                <a:solidFill>
                  <a:srgbClr val="002060"/>
                </a:solidFill>
                <a:sym typeface="Wingdings" pitchFamily="2" charset="2"/>
              </a:rPr>
              <a:t>hexamer</a:t>
            </a:r>
            <a:r>
              <a:rPr lang="en-US" altLang="ja-JP" sz="2400" i="1" dirty="0" smtClean="0">
                <a:solidFill>
                  <a:srgbClr val="002060"/>
                </a:solidFill>
                <a:sym typeface="Wingdings" pitchFamily="2" charset="2"/>
              </a:rPr>
              <a:t> formation, the simulation would provide observation for how polymer elongation is stopped.</a:t>
            </a:r>
            <a:endParaRPr kumimoji="1" lang="en-US" altLang="ja-JP" sz="2800" i="1" dirty="0" smtClean="0">
              <a:solidFill>
                <a:srgbClr val="002060"/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en-US" altLang="ja-JP" sz="10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800" dirty="0" smtClean="0"/>
              <a:t>Continue to analyze these MC/MD trajectories focusing on reactions chosen during simulations</a:t>
            </a:r>
          </a:p>
          <a:p>
            <a:pPr marL="182563" indent="-182563" algn="just"/>
            <a:r>
              <a:rPr lang="en-US" altLang="ja-JP" sz="2400" i="1" dirty="0" smtClean="0">
                <a:solidFill>
                  <a:srgbClr val="002060"/>
                </a:solidFill>
              </a:rPr>
              <a:t>	This might provide alternative insights into shorter polymer generation.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en-US" altLang="ja-JP" sz="1000" dirty="0" smtClean="0"/>
          </a:p>
          <a:p>
            <a:pPr marL="182563" indent="-182563" algn="just">
              <a:buFont typeface="Arial" pitchFamily="34" charset="0"/>
              <a:buChar char="•"/>
            </a:pPr>
            <a:r>
              <a:rPr lang="en-US" altLang="ja-JP" sz="2800" dirty="0" smtClean="0"/>
              <a:t>Try to get insights into the role of </a:t>
            </a:r>
            <a:r>
              <a:rPr lang="en-US" altLang="ja-JP" sz="2800" dirty="0" smtClean="0">
                <a:latin typeface="Symbol" pitchFamily="18" charset="2"/>
              </a:rPr>
              <a:t>a</a:t>
            </a:r>
            <a:r>
              <a:rPr lang="en-US" altLang="ja-JP" sz="2800" dirty="0" smtClean="0"/>
              <a:t>10 helix for polymer elongation</a:t>
            </a:r>
          </a:p>
          <a:p>
            <a:pPr marL="182563" indent="-182563" algn="just"/>
            <a:r>
              <a:rPr lang="en-US" altLang="ja-JP" sz="2800" i="1" dirty="0" smtClean="0">
                <a:solidFill>
                  <a:srgbClr val="002060"/>
                </a:solidFill>
              </a:rPr>
              <a:t>	</a:t>
            </a:r>
            <a:r>
              <a:rPr lang="en-US" altLang="ja-JP" sz="2400" i="1" dirty="0" smtClean="0">
                <a:solidFill>
                  <a:srgbClr val="002060"/>
                </a:solidFill>
              </a:rPr>
              <a:t>Although this is optional, it is expected that we find a strategy to improve short polymer generation by modifying the active site pocket</a:t>
            </a:r>
            <a:endParaRPr lang="en-US" altLang="ja-JP" sz="2800" i="1" dirty="0" smtClean="0">
              <a:solidFill>
                <a:srgbClr val="002060"/>
              </a:solidFill>
            </a:endParaRPr>
          </a:p>
          <a:p>
            <a:pPr marL="182563" indent="-182563" algn="just"/>
            <a:r>
              <a:rPr kumimoji="1" lang="en-US" altLang="ja-JP" sz="2800" dirty="0" smtClean="0"/>
              <a:t>	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96149" y="5775940"/>
            <a:ext cx="4468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/>
              <a:t>Thank you for your attention</a:t>
            </a:r>
            <a:endParaRPr kumimoji="1" lang="ja-JP" altLang="en-US" sz="2800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urisaki\Documents\PD_at_Nagoya-u\Project_EnzymaticPolymerization\_Theme-1_CALB_ring-open-polymerization\PMF_CALB-bAla\_5_Analyze_Traj\Integ_NPT_Rlx-CALB_poly8bAla_NaTol_ed_0001_NPT_EXT_0002-005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717078" cy="4508971"/>
          </a:xfrm>
          <a:prstGeom prst="rect">
            <a:avLst/>
          </a:prstGeom>
          <a:noFill/>
        </p:spPr>
      </p:pic>
      <p:pic>
        <p:nvPicPr>
          <p:cNvPr id="1029" name="Picture 5" descr="C:\Users\kurisaki\Documents\PD_at_Nagoya-u\Project_EnzymaticPolymerization\_Theme-1_CALB_ring-open-polymerization\PMF_CALB-bAla\_5_Analyze_Traj\Integ_NPT_Rlx-CALB_poly8bAla_NaTol_ed_0004_NPT_EXT_0002-005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4542" y="889659"/>
            <a:ext cx="4320480" cy="4129871"/>
          </a:xfrm>
          <a:prstGeom prst="rect">
            <a:avLst/>
          </a:prstGeom>
          <a:noFill/>
        </p:spPr>
      </p:pic>
      <p:sp>
        <p:nvSpPr>
          <p:cNvPr id="7" name="テキスト ボックス 6"/>
          <p:cNvSpPr txBox="1"/>
          <p:nvPr/>
        </p:nvSpPr>
        <p:spPr>
          <a:xfrm>
            <a:off x="155282" y="312778"/>
            <a:ext cx="8829084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Poly(</a:t>
            </a:r>
            <a:r>
              <a:rPr kumimoji="1" lang="en-US" altLang="ja-JP" sz="3200" b="1" dirty="0" smtClean="0">
                <a:latin typeface="Symbol" pitchFamily="18" charset="2"/>
              </a:rPr>
              <a:t>b</a:t>
            </a:r>
            <a:r>
              <a:rPr kumimoji="1" lang="en-US" altLang="ja-JP" sz="3200" b="1" dirty="0" smtClean="0"/>
              <a:t>-</a:t>
            </a:r>
            <a:r>
              <a:rPr kumimoji="1" lang="en-US" altLang="ja-JP" sz="3200" b="1" dirty="0" err="1" smtClean="0"/>
              <a:t>alanine</a:t>
            </a:r>
            <a:r>
              <a:rPr kumimoji="1" lang="en-US" altLang="ja-JP" sz="3200" b="1" dirty="0" smtClean="0"/>
              <a:t>)</a:t>
            </a:r>
            <a:r>
              <a:rPr kumimoji="1" lang="en-US" altLang="ja-JP" sz="3200" b="1" baseline="-25000" dirty="0" smtClean="0"/>
              <a:t>8</a:t>
            </a:r>
            <a:r>
              <a:rPr kumimoji="1" lang="en-US" altLang="ja-JP" sz="3200" b="1" dirty="0" smtClean="0"/>
              <a:t> interacts with CALB on the surface</a:t>
            </a:r>
            <a:endParaRPr kumimoji="1" lang="ja-JP" altLang="en-US" sz="32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3" y="4924325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 algn="just"/>
            <a:r>
              <a:rPr kumimoji="1" lang="en-US" altLang="ja-JP" sz="2800" dirty="0" smtClean="0">
                <a:sym typeface="Wingdings" pitchFamily="2" charset="2"/>
              </a:rPr>
              <a:t> </a:t>
            </a:r>
            <a:r>
              <a:rPr kumimoji="1" lang="en-US" altLang="ja-JP" sz="2800" dirty="0" smtClean="0"/>
              <a:t>These interactions could anchor the polymer on the surface, thus preventing it from releasing to the solvent</a:t>
            </a:r>
            <a:endParaRPr kumimoji="1" lang="ja-JP" altLang="en-US" sz="2800" dirty="0"/>
          </a:p>
        </p:txBody>
      </p:sp>
      <p:sp>
        <p:nvSpPr>
          <p:cNvPr id="10" name="円/楕円 9"/>
          <p:cNvSpPr/>
          <p:nvPr/>
        </p:nvSpPr>
        <p:spPr>
          <a:xfrm>
            <a:off x="2078976" y="2537018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>
            <a:stCxn id="10" idx="1"/>
          </p:cNvCxnSpPr>
          <p:nvPr/>
        </p:nvCxnSpPr>
        <p:spPr>
          <a:xfrm flipH="1" flipV="1">
            <a:off x="1043608" y="1700808"/>
            <a:ext cx="1109185" cy="9205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06768" y="1397407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3" name="円/楕円 12"/>
          <p:cNvSpPr/>
          <p:nvPr/>
        </p:nvSpPr>
        <p:spPr>
          <a:xfrm>
            <a:off x="6183432" y="2537018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13" idx="1"/>
          </p:cNvCxnSpPr>
          <p:nvPr/>
        </p:nvCxnSpPr>
        <p:spPr>
          <a:xfrm flipH="1" flipV="1">
            <a:off x="5580112" y="1484784"/>
            <a:ext cx="677137" cy="11365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788024" y="1124744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31840" y="6054741"/>
            <a:ext cx="285629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FY2016 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modification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kurisaki\Documents\PD_at_Nagoya-u\Project_EnzymaticPolymerization\_Theme-1_CALB_ring-open-polymerization\PMF_CALB-bAla\_5_Analyze_Traj\Integ_NPT_Rlx-CALB_poly8bAla_NaTol_ed_0005_NPT_EXT_0002-005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545541" cy="4345003"/>
          </a:xfrm>
          <a:prstGeom prst="rect">
            <a:avLst/>
          </a:prstGeom>
          <a:noFill/>
        </p:spPr>
      </p:pic>
      <p:pic>
        <p:nvPicPr>
          <p:cNvPr id="5" name="図 4" descr="Integ_NPT_Rlx-CALB_poly8bAla_NaTol_ed_0003_NPT_EXT_0002-005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96752"/>
            <a:ext cx="4427984" cy="423158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07300" y="5445224"/>
            <a:ext cx="812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7675" indent="-447675" algn="just"/>
            <a:r>
              <a:rPr kumimoji="1" lang="en-US" altLang="ja-JP" sz="2800" dirty="0" smtClean="0">
                <a:sym typeface="Wingdings" pitchFamily="2" charset="2"/>
              </a:rPr>
              <a:t>   It prevents </a:t>
            </a:r>
            <a:r>
              <a:rPr kumimoji="1" lang="en-US" altLang="ja-JP" sz="2800" dirty="0" smtClean="0">
                <a:latin typeface="Symbol" pitchFamily="18" charset="2"/>
                <a:sym typeface="Wingdings" pitchFamily="2" charset="2"/>
              </a:rPr>
              <a:t>b</a:t>
            </a:r>
            <a:r>
              <a:rPr kumimoji="1" lang="en-US" altLang="ja-JP" sz="2800" dirty="0" smtClean="0">
                <a:sym typeface="Wingdings" pitchFamily="2" charset="2"/>
              </a:rPr>
              <a:t>-</a:t>
            </a:r>
            <a:r>
              <a:rPr kumimoji="1" lang="en-US" altLang="ja-JP" sz="2800" dirty="0" err="1" smtClean="0">
                <a:sym typeface="Wingdings" pitchFamily="2" charset="2"/>
              </a:rPr>
              <a:t>lactam</a:t>
            </a:r>
            <a:r>
              <a:rPr kumimoji="1" lang="en-US" altLang="ja-JP" sz="2800" dirty="0" smtClean="0">
                <a:sym typeface="Wingdings" pitchFamily="2" charset="2"/>
              </a:rPr>
              <a:t> from accessing the active site</a:t>
            </a:r>
            <a:endParaRPr kumimoji="1" lang="ja-JP" altLang="en-US" sz="2800" dirty="0"/>
          </a:p>
        </p:txBody>
      </p:sp>
      <p:sp>
        <p:nvSpPr>
          <p:cNvPr id="8" name="円/楕円 7"/>
          <p:cNvSpPr/>
          <p:nvPr/>
        </p:nvSpPr>
        <p:spPr>
          <a:xfrm>
            <a:off x="2051720" y="3068960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6444208" y="2780928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8229" y="292900"/>
            <a:ext cx="8339915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Poly(</a:t>
            </a:r>
            <a:r>
              <a:rPr kumimoji="1" lang="en-US" altLang="ja-JP" sz="3200" b="1" dirty="0" smtClean="0">
                <a:latin typeface="Symbol" pitchFamily="18" charset="2"/>
              </a:rPr>
              <a:t>b</a:t>
            </a:r>
            <a:r>
              <a:rPr kumimoji="1" lang="en-US" altLang="ja-JP" sz="3200" b="1" dirty="0" smtClean="0"/>
              <a:t>-</a:t>
            </a:r>
            <a:r>
              <a:rPr kumimoji="1" lang="en-US" altLang="ja-JP" sz="3200" b="1" dirty="0" err="1" smtClean="0"/>
              <a:t>alanine</a:t>
            </a:r>
            <a:r>
              <a:rPr kumimoji="1" lang="en-US" altLang="ja-JP" sz="3200" b="1" dirty="0" smtClean="0"/>
              <a:t>)</a:t>
            </a:r>
            <a:r>
              <a:rPr kumimoji="1" lang="en-US" altLang="ja-JP" sz="3200" b="1" baseline="-25000" dirty="0" smtClean="0"/>
              <a:t>8</a:t>
            </a:r>
            <a:r>
              <a:rPr kumimoji="1" lang="en-US" altLang="ja-JP" sz="3200" b="1" dirty="0" smtClean="0"/>
              <a:t> assumes hairpin conformation, where the active site is occupied by the polymer</a:t>
            </a:r>
            <a:endParaRPr kumimoji="1" lang="ja-JP" altLang="en-US" sz="3200" b="1" dirty="0"/>
          </a:p>
        </p:txBody>
      </p:sp>
      <p:cxnSp>
        <p:nvCxnSpPr>
          <p:cNvPr id="11" name="直線コネクタ 10"/>
          <p:cNvCxnSpPr>
            <a:stCxn id="8" idx="1"/>
          </p:cNvCxnSpPr>
          <p:nvPr/>
        </p:nvCxnSpPr>
        <p:spPr>
          <a:xfrm flipH="1" flipV="1">
            <a:off x="1304384" y="2085221"/>
            <a:ext cx="821153" cy="10681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67544" y="1781820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cxnSp>
        <p:nvCxnSpPr>
          <p:cNvPr id="14" name="直線コネクタ 13"/>
          <p:cNvCxnSpPr/>
          <p:nvPr/>
        </p:nvCxnSpPr>
        <p:spPr>
          <a:xfrm flipH="1" flipV="1">
            <a:off x="5840887" y="2157228"/>
            <a:ext cx="708483" cy="6623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004048" y="1853828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33563" y="6093296"/>
            <a:ext cx="285629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FY2016 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modification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urisaki\Documents\PD_at_Nagoya-u\Project_EnzymaticPolymerization\_Theme-1_CALB_ring-open-polymerization\PMF_CALB-bAla\_5_Analyze_Traj\Integ_NPT_Rlx-CALB_poly8bAla_NaTol_ed_0002_NPT_EXT_0002-005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26683"/>
            <a:ext cx="4860032" cy="4806573"/>
          </a:xfrm>
          <a:prstGeom prst="rect">
            <a:avLst/>
          </a:prstGeom>
          <a:noFill/>
        </p:spPr>
      </p:pic>
      <p:sp>
        <p:nvSpPr>
          <p:cNvPr id="5" name="円/楕円 4"/>
          <p:cNvSpPr/>
          <p:nvPr/>
        </p:nvSpPr>
        <p:spPr>
          <a:xfrm>
            <a:off x="4283968" y="3128451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60648"/>
            <a:ext cx="8339915" cy="107721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Poly(</a:t>
            </a:r>
            <a:r>
              <a:rPr kumimoji="1" lang="en-US" altLang="ja-JP" sz="3200" b="1" dirty="0" smtClean="0">
                <a:latin typeface="Symbol" pitchFamily="18" charset="2"/>
              </a:rPr>
              <a:t>b</a:t>
            </a:r>
            <a:r>
              <a:rPr kumimoji="1" lang="en-US" altLang="ja-JP" sz="3200" b="1" dirty="0" smtClean="0"/>
              <a:t>-</a:t>
            </a:r>
            <a:r>
              <a:rPr kumimoji="1" lang="en-US" altLang="ja-JP" sz="3200" b="1" dirty="0" err="1" smtClean="0"/>
              <a:t>alanine</a:t>
            </a:r>
            <a:r>
              <a:rPr kumimoji="1" lang="en-US" altLang="ja-JP" sz="3200" b="1" dirty="0" smtClean="0"/>
              <a:t>)</a:t>
            </a:r>
            <a:r>
              <a:rPr kumimoji="1" lang="en-US" altLang="ja-JP" sz="3200" b="1" baseline="-25000" dirty="0" smtClean="0"/>
              <a:t>8</a:t>
            </a:r>
            <a:r>
              <a:rPr kumimoji="1" lang="en-US" altLang="ja-JP" sz="3200" b="1" dirty="0" smtClean="0"/>
              <a:t> assumes hairpin conformation and interacts with CALB surface</a:t>
            </a:r>
            <a:endParaRPr kumimoji="1" lang="ja-JP" altLang="en-US" sz="32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300" y="5714092"/>
            <a:ext cx="812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7675" indent="-447675" algn="just"/>
            <a:r>
              <a:rPr kumimoji="1" lang="en-US" altLang="ja-JP" sz="2800" dirty="0" smtClean="0">
                <a:sym typeface="Wingdings" pitchFamily="2" charset="2"/>
              </a:rPr>
              <a:t>   It prevents </a:t>
            </a:r>
            <a:r>
              <a:rPr kumimoji="1" lang="en-US" altLang="ja-JP" sz="2800" dirty="0" smtClean="0">
                <a:latin typeface="Symbol" pitchFamily="18" charset="2"/>
                <a:sym typeface="Wingdings" pitchFamily="2" charset="2"/>
              </a:rPr>
              <a:t>b</a:t>
            </a:r>
            <a:r>
              <a:rPr kumimoji="1" lang="en-US" altLang="ja-JP" sz="2800" dirty="0" smtClean="0">
                <a:sym typeface="Wingdings" pitchFamily="2" charset="2"/>
              </a:rPr>
              <a:t>-</a:t>
            </a:r>
            <a:r>
              <a:rPr kumimoji="1" lang="en-US" altLang="ja-JP" sz="2800" dirty="0" err="1" smtClean="0">
                <a:sym typeface="Wingdings" pitchFamily="2" charset="2"/>
              </a:rPr>
              <a:t>lactam</a:t>
            </a:r>
            <a:r>
              <a:rPr kumimoji="1" lang="en-US" altLang="ja-JP" sz="2800" dirty="0" smtClean="0">
                <a:sym typeface="Wingdings" pitchFamily="2" charset="2"/>
              </a:rPr>
              <a:t> from accessing the active site</a:t>
            </a:r>
            <a:endParaRPr kumimoji="1" lang="ja-JP" altLang="en-US" sz="2800" dirty="0"/>
          </a:p>
        </p:txBody>
      </p:sp>
      <p:cxnSp>
        <p:nvCxnSpPr>
          <p:cNvPr id="8" name="直線コネクタ 7"/>
          <p:cNvCxnSpPr>
            <a:stCxn id="5" idx="1"/>
          </p:cNvCxnSpPr>
          <p:nvPr/>
        </p:nvCxnSpPr>
        <p:spPr>
          <a:xfrm flipH="1" flipV="1">
            <a:off x="3248600" y="2292241"/>
            <a:ext cx="1109185" cy="9205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411760" y="1988840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63888" y="6211669"/>
            <a:ext cx="285629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FY2016 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modification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581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Research background</a:t>
            </a:r>
            <a:endParaRPr kumimoji="1" lang="ja-JP" altLang="en-US" sz="3600" b="1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01332"/>
            <a:ext cx="3358022" cy="28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線矢印コネクタ 6"/>
          <p:cNvCxnSpPr/>
          <p:nvPr/>
        </p:nvCxnSpPr>
        <p:spPr>
          <a:xfrm flipH="1">
            <a:off x="2843808" y="4542708"/>
            <a:ext cx="72008" cy="4468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920078" y="4162790"/>
            <a:ext cx="19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18-mer (maximum)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66660" y="234888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6-mer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H="1">
            <a:off x="971600" y="2670500"/>
            <a:ext cx="216024" cy="3028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426700" y="2742508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8-mer (average)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1282684" y="3064128"/>
            <a:ext cx="288032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07504" y="6453336"/>
            <a:ext cx="5190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Ref. Schwab L. et al., </a:t>
            </a:r>
            <a:r>
              <a:rPr kumimoji="1" lang="en-US" altLang="ja-JP" sz="1400" i="1" dirty="0" err="1" smtClean="0"/>
              <a:t>Macromol</a:t>
            </a:r>
            <a:r>
              <a:rPr kumimoji="1" lang="en-US" altLang="ja-JP" sz="1400" i="1" dirty="0" smtClean="0"/>
              <a:t>. Rapid </a:t>
            </a:r>
            <a:r>
              <a:rPr kumimoji="1" lang="en-US" altLang="ja-JP" sz="1400" i="1" dirty="0" err="1" smtClean="0"/>
              <a:t>Commun</a:t>
            </a:r>
            <a:r>
              <a:rPr kumimoji="1" lang="en-US" altLang="ja-JP" sz="1400" i="1" dirty="0" smtClean="0"/>
              <a:t>.</a:t>
            </a:r>
            <a:r>
              <a:rPr lang="en-US" altLang="ja-JP" sz="1400" dirty="0" smtClean="0"/>
              <a:t>, </a:t>
            </a:r>
            <a:r>
              <a:rPr lang="en-US" altLang="ja-JP" sz="1400" b="1" dirty="0"/>
              <a:t>2008</a:t>
            </a:r>
            <a:r>
              <a:rPr kumimoji="1" lang="en-US" altLang="ja-JP" sz="1400" dirty="0" smtClean="0"/>
              <a:t>, </a:t>
            </a:r>
            <a:r>
              <a:rPr kumimoji="1" lang="en-US" altLang="ja-JP" sz="1400" i="1" dirty="0" smtClean="0"/>
              <a:t>29</a:t>
            </a:r>
            <a:r>
              <a:rPr kumimoji="1" lang="en-US" altLang="ja-JP" sz="1400" dirty="0" smtClean="0"/>
              <a:t>, 794-797: </a:t>
            </a:r>
            <a:endParaRPr kumimoji="1" lang="ja-JP" altLang="en-US" sz="1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95936" y="2348880"/>
            <a:ext cx="49685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buFont typeface="Arial" pitchFamily="34" charset="0"/>
              <a:buChar char="•"/>
            </a:pPr>
            <a:r>
              <a:rPr kumimoji="1" lang="en-US" altLang="ja-JP" sz="2000" dirty="0" smtClean="0"/>
              <a:t>CALB catalyzed poly(</a:t>
            </a:r>
            <a:r>
              <a:rPr kumimoji="1" lang="en-US" altLang="ja-JP" sz="2000" dirty="0" smtClean="0">
                <a:latin typeface="Symbol" pitchFamily="18" charset="2"/>
              </a:rPr>
              <a:t>b</a:t>
            </a:r>
            <a:r>
              <a:rPr kumimoji="1" lang="en-US" altLang="ja-JP" sz="2000" dirty="0" smtClean="0"/>
              <a:t>-</a:t>
            </a:r>
            <a:r>
              <a:rPr kumimoji="1" lang="en-US" altLang="ja-JP" sz="2000" dirty="0" err="1" smtClean="0"/>
              <a:t>alanine</a:t>
            </a:r>
            <a:r>
              <a:rPr kumimoji="1" lang="en-US" altLang="ja-JP" sz="2000" dirty="0" smtClean="0"/>
              <a:t>) synthesis:</a:t>
            </a:r>
          </a:p>
          <a:p>
            <a:pPr marL="176213" indent="-176213" algn="just"/>
            <a:r>
              <a:rPr lang="en-US" altLang="ja-JP" sz="2000" dirty="0" smtClean="0"/>
              <a:t>    Average DP: 8 </a:t>
            </a:r>
            <a:r>
              <a:rPr lang="en-US" altLang="ja-JP" sz="2000" dirty="0" err="1" smtClean="0"/>
              <a:t>mer</a:t>
            </a:r>
            <a:r>
              <a:rPr lang="en-US" altLang="ja-JP" sz="2000" dirty="0" smtClean="0"/>
              <a:t>; Maximum DP: 18 </a:t>
            </a:r>
            <a:r>
              <a:rPr lang="en-US" altLang="ja-JP" sz="2000" dirty="0" err="1" smtClean="0"/>
              <a:t>mer</a:t>
            </a:r>
            <a:endParaRPr lang="en-US" altLang="ja-JP" sz="2000" dirty="0" smtClean="0"/>
          </a:p>
          <a:p>
            <a:pPr marL="176213" indent="-176213" algn="just">
              <a:buFont typeface="Arial" pitchFamily="34" charset="0"/>
              <a:buChar char="•"/>
            </a:pPr>
            <a:r>
              <a:rPr kumimoji="1" lang="en-US" altLang="ja-JP" sz="2000" dirty="0" smtClean="0"/>
              <a:t>Conventional methods:</a:t>
            </a:r>
          </a:p>
          <a:p>
            <a:pPr marL="176213" indent="-176213" algn="just"/>
            <a:r>
              <a:rPr lang="en-US" altLang="ja-JP" sz="2000" dirty="0" smtClean="0"/>
              <a:t>	 Average DP: 24 </a:t>
            </a:r>
            <a:r>
              <a:rPr lang="en-US" altLang="ja-JP" sz="2000" dirty="0" err="1" smtClean="0"/>
              <a:t>mer</a:t>
            </a:r>
            <a:r>
              <a:rPr lang="en-US" altLang="ja-JP" sz="2000" dirty="0" smtClean="0"/>
              <a:t>; Maximum DP: 58 </a:t>
            </a:r>
            <a:r>
              <a:rPr lang="en-US" altLang="ja-JP" sz="2000" dirty="0" err="1" smtClean="0"/>
              <a:t>mer</a:t>
            </a:r>
            <a:endParaRPr lang="en-US" altLang="ja-JP" sz="2000" dirty="0" smtClean="0"/>
          </a:p>
          <a:p>
            <a:pPr marL="176213" indent="-176213" algn="just"/>
            <a:r>
              <a:rPr lang="en-US" altLang="ja-JP" sz="2000" dirty="0" smtClean="0">
                <a:sym typeface="Wingdings" pitchFamily="2" charset="2"/>
              </a:rPr>
              <a:t> Polymer generated by using CALB is still </a:t>
            </a:r>
            <a:r>
              <a:rPr lang="en-US" altLang="ja-JP" sz="2000" b="1" i="1" dirty="0" smtClean="0">
                <a:solidFill>
                  <a:srgbClr val="002060"/>
                </a:solidFill>
                <a:sym typeface="Wingdings" pitchFamily="2" charset="2"/>
              </a:rPr>
              <a:t>shorter by three times</a:t>
            </a:r>
            <a:r>
              <a:rPr lang="en-US" altLang="ja-JP" sz="2000" dirty="0" smtClean="0">
                <a:sym typeface="Wingdings" pitchFamily="2" charset="2"/>
              </a:rPr>
              <a:t>.</a:t>
            </a:r>
            <a:endParaRPr lang="en-US" altLang="ja-JP" sz="2000" dirty="0" smtClean="0"/>
          </a:p>
          <a:p>
            <a:pPr marL="176213" indent="-176213" algn="just"/>
            <a:endParaRPr kumimoji="1" lang="en-US" altLang="ja-JP" sz="2000" dirty="0"/>
          </a:p>
          <a:p>
            <a:pPr marL="176213" indent="-176213" algn="just"/>
            <a:r>
              <a:rPr lang="en-US" altLang="ja-JP" sz="2000" dirty="0" smtClean="0"/>
              <a:t>Toward the industrial usage of CALB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Optimizing reaction condition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Redesigning CALB as biocatalyst</a:t>
            </a:r>
            <a:endParaRPr kumimoji="1" lang="en-US" altLang="ja-JP" sz="2000" dirty="0" smtClean="0"/>
          </a:p>
          <a:p>
            <a:pPr marL="176213" indent="-176213" algn="just"/>
            <a:r>
              <a:rPr lang="en-US" altLang="ja-JP" sz="2000" dirty="0" smtClean="0"/>
              <a:t>are indispensable.</a:t>
            </a:r>
            <a:endParaRPr kumimoji="1" lang="en-US" altLang="ja-JP" sz="2000" dirty="0" smtClean="0"/>
          </a:p>
          <a:p>
            <a:pPr algn="just"/>
            <a:r>
              <a:rPr lang="en-US" altLang="ja-JP" sz="2000" dirty="0" smtClean="0"/>
              <a:t>Insights into the reaction mechanism would provide strategies to address the problems.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0920" y="1110823"/>
            <a:ext cx="7992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 of polymerization (DP) is insufficient for industrial usage</a:t>
            </a:r>
            <a:endParaRPr kumimoji="1" lang="ja-JP" alt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 descr="Integ_NPT_Rlx-CALB_poly8bAla_NaTol_ed_0001_NPT_EXT_0002-0050_Helix5_Helix10.bmp"/>
          <p:cNvPicPr>
            <a:picLocks noChangeAspect="1"/>
          </p:cNvPicPr>
          <p:nvPr/>
        </p:nvPicPr>
        <p:blipFill>
          <a:blip r:embed="rId2" cstate="print"/>
          <a:srcRect r="14856"/>
          <a:stretch>
            <a:fillRect/>
          </a:stretch>
        </p:blipFill>
        <p:spPr>
          <a:xfrm>
            <a:off x="3387620" y="2269215"/>
            <a:ext cx="2820272" cy="317600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95536" y="260648"/>
            <a:ext cx="8339915" cy="58477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Symbol" pitchFamily="18" charset="2"/>
              </a:rPr>
              <a:t>a</a:t>
            </a:r>
            <a:r>
              <a:rPr kumimoji="1" lang="en-US" altLang="ja-JP" sz="3200" b="1" dirty="0" smtClean="0"/>
              <a:t>5 helix interacts with poly(</a:t>
            </a:r>
            <a:r>
              <a:rPr kumimoji="1" lang="en-US" altLang="ja-JP" sz="3200" b="1" dirty="0" smtClean="0">
                <a:latin typeface="Symbol" pitchFamily="18" charset="2"/>
              </a:rPr>
              <a:t>b</a:t>
            </a:r>
            <a:r>
              <a:rPr kumimoji="1" lang="en-US" altLang="ja-JP" sz="3200" b="1" dirty="0" smtClean="0"/>
              <a:t>-</a:t>
            </a:r>
            <a:r>
              <a:rPr kumimoji="1" lang="en-US" altLang="ja-JP" sz="3200" b="1" dirty="0" err="1" smtClean="0"/>
              <a:t>alanine</a:t>
            </a:r>
            <a:r>
              <a:rPr kumimoji="1" lang="en-US" altLang="ja-JP" sz="3200" b="1" dirty="0" smtClean="0"/>
              <a:t>)</a:t>
            </a:r>
            <a:endParaRPr kumimoji="1" lang="ja-JP" altLang="en-US" sz="3200" b="1" dirty="0"/>
          </a:p>
        </p:txBody>
      </p:sp>
      <p:pic>
        <p:nvPicPr>
          <p:cNvPr id="3" name="図 2" descr="4k6g_Chain-B_alpha-5-helix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146" y="1812886"/>
            <a:ext cx="2808312" cy="2842508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1391274" y="2893006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1823323" y="2172926"/>
            <a:ext cx="720079" cy="7920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382472" y="1795129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9" name="円/楕円 8"/>
          <p:cNvSpPr/>
          <p:nvPr/>
        </p:nvSpPr>
        <p:spPr>
          <a:xfrm>
            <a:off x="2039346" y="3469070"/>
            <a:ext cx="72008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20185565">
            <a:off x="647694" y="2176754"/>
            <a:ext cx="720080" cy="2214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9" idx="0"/>
          </p:cNvCxnSpPr>
          <p:nvPr/>
        </p:nvCxnSpPr>
        <p:spPr>
          <a:xfrm flipV="1">
            <a:off x="2399386" y="2965014"/>
            <a:ext cx="288032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553341" y="2614599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a</a:t>
            </a:r>
            <a:r>
              <a:rPr kumimoji="1" lang="en-US" altLang="ja-JP" sz="2000" dirty="0" smtClean="0"/>
              <a:t>5 helix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44" y="155679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Symbol" pitchFamily="18" charset="2"/>
              </a:rPr>
              <a:t>a</a:t>
            </a:r>
            <a:r>
              <a:rPr kumimoji="1" lang="en-US" altLang="ja-JP" sz="2000" dirty="0" smtClean="0"/>
              <a:t>10 helix</a:t>
            </a:r>
            <a:endParaRPr kumimoji="1" lang="ja-JP" altLang="en-US" sz="2000" dirty="0"/>
          </a:p>
        </p:txBody>
      </p:sp>
      <p:cxnSp>
        <p:nvCxnSpPr>
          <p:cNvPr id="19" name="直線コネクタ 18"/>
          <p:cNvCxnSpPr>
            <a:stCxn id="10" idx="0"/>
          </p:cNvCxnSpPr>
          <p:nvPr/>
        </p:nvCxnSpPr>
        <p:spPr>
          <a:xfrm flipH="1" flipV="1">
            <a:off x="363284" y="1956902"/>
            <a:ext cx="201683" cy="31224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07300" y="4499828"/>
            <a:ext cx="2405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(Original PDB structure)</a:t>
            </a:r>
            <a:endParaRPr kumimoji="1" lang="ja-JP" altLang="en-US" dirty="0"/>
          </a:p>
        </p:txBody>
      </p:sp>
      <p:pic>
        <p:nvPicPr>
          <p:cNvPr id="26" name="図 25" descr="Integ_NPT_Rlx-CALB_poly8bAla_NaTol_ed_0003_NPT_EXT_0002-0051_Helix5_Helix10.bmp"/>
          <p:cNvPicPr>
            <a:picLocks noChangeAspect="1"/>
          </p:cNvPicPr>
          <p:nvPr/>
        </p:nvPicPr>
        <p:blipFill>
          <a:blip r:embed="rId4" cstate="print"/>
          <a:srcRect l="11906" r="11906"/>
          <a:stretch>
            <a:fillRect/>
          </a:stretch>
        </p:blipFill>
        <p:spPr>
          <a:xfrm>
            <a:off x="6300192" y="2295744"/>
            <a:ext cx="2306734" cy="2893386"/>
          </a:xfrm>
          <a:prstGeom prst="rect">
            <a:avLst/>
          </a:prstGeom>
        </p:spPr>
      </p:pic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139952" y="980728"/>
            <a:ext cx="3680431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helix: </a:t>
            </a:r>
            <a:r>
              <a:rPr lang="en-US" altLang="ja-JP" sz="28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142</a:t>
            </a:r>
            <a:r>
              <a:rPr lang="en-US" altLang="ja-JP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GPLDALA</a:t>
            </a:r>
            <a:r>
              <a:rPr lang="en-US" altLang="ja-JP" sz="28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148</a:t>
            </a:r>
            <a:endParaRPr lang="ja-JP" altLang="en-US" sz="2800" b="1" baseline="30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75089" y="5243716"/>
            <a:ext cx="8383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Arial" pitchFamily="34" charset="0"/>
              <a:buChar char="•"/>
            </a:pPr>
            <a:r>
              <a:rPr lang="en-US" altLang="ja-JP" sz="2400" dirty="0" smtClean="0">
                <a:latin typeface="Symbol" pitchFamily="18" charset="2"/>
              </a:rPr>
              <a:t>a</a:t>
            </a:r>
            <a:r>
              <a:rPr lang="en-US" altLang="ja-JP" sz="2400" dirty="0" smtClean="0"/>
              <a:t>5 helix is unfolded: this could be due to the relatively higher temperature (90 </a:t>
            </a:r>
            <a:r>
              <a:rPr lang="en-US" altLang="ja-JP" sz="2400" dirty="0" smtClean="0">
                <a:latin typeface="Arial"/>
                <a:cs typeface="Arial"/>
              </a:rPr>
              <a:t>˚C</a:t>
            </a:r>
            <a:r>
              <a:rPr lang="en-US" altLang="ja-JP" sz="2400" dirty="0" smtClean="0"/>
              <a:t>).</a:t>
            </a:r>
          </a:p>
          <a:p>
            <a:pPr marL="268288" indent="-268288">
              <a:buFont typeface="Arial" pitchFamily="34" charset="0"/>
              <a:buChar char="•"/>
            </a:pPr>
            <a:r>
              <a:rPr lang="en-US" altLang="ja-JP" sz="2400" dirty="0" smtClean="0"/>
              <a:t>Poly(</a:t>
            </a:r>
            <a:r>
              <a:rPr lang="en-US" altLang="ja-JP" sz="2400" dirty="0" smtClean="0">
                <a:latin typeface="Symbol" pitchFamily="18" charset="2"/>
              </a:rPr>
              <a:t>b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alanine</a:t>
            </a:r>
            <a:r>
              <a:rPr lang="en-US" altLang="ja-JP" sz="2400" dirty="0" smtClean="0"/>
              <a:t>) in the middle and right panels mainly make contact with Pro143 and Leu147, respectively.</a:t>
            </a:r>
            <a:endParaRPr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35896" y="170254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The polymer interacts with CALB’s surface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228184" y="155679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The polymer is unfolded and occupies the active site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1520" y="908720"/>
            <a:ext cx="285629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FY2016 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modification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pic>
        <p:nvPicPr>
          <p:cNvPr id="5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3403616" cy="131556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395536" y="4716433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ja-JP" sz="1600" dirty="0" smtClean="0"/>
              <a:t>Maximum  degree of polymerization(</a:t>
            </a:r>
            <a:r>
              <a:rPr lang="en-US" altLang="ja-JP" sz="1600" dirty="0" err="1" smtClean="0"/>
              <a:t>DP</a:t>
            </a:r>
            <a:r>
              <a:rPr lang="en-US" altLang="ja-JP" sz="1600" baseline="-25000" dirty="0" err="1" smtClean="0"/>
              <a:t>max</a:t>
            </a:r>
            <a:r>
              <a:rPr lang="en-US" altLang="ja-JP" sz="1600" dirty="0" smtClean="0"/>
              <a:t>) = 78</a:t>
            </a:r>
          </a:p>
          <a:p>
            <a:pPr marL="3175" lvl="1"/>
            <a:r>
              <a:rPr lang="en-US" altLang="ja-JP" sz="1600" dirty="0" smtClean="0"/>
              <a:t>Average DP = 29</a:t>
            </a:r>
            <a:endParaRPr lang="en-US" altLang="ja-JP" sz="1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1" y="5406315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>
                <a:solidFill>
                  <a:srgbClr val="002060"/>
                </a:solidFill>
              </a:rPr>
              <a:t>Find a compound which breaks </a:t>
            </a:r>
            <a:r>
              <a:rPr kumimoji="1" lang="en-US" altLang="ja-JP" sz="2400" b="1" i="1" dirty="0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kumimoji="1" lang="en-US" altLang="ja-JP" sz="2400" b="1" i="1" dirty="0" smtClean="0">
                <a:solidFill>
                  <a:srgbClr val="002060"/>
                </a:solidFill>
              </a:rPr>
              <a:t>-peptide structure, and confirm that it is irrelevant to polymerization reaction</a:t>
            </a:r>
            <a:endParaRPr kumimoji="1" lang="ja-JP" altLang="en-US" sz="2400" b="1" i="1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9788" y="148281"/>
            <a:ext cx="8358676" cy="120032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Suggestion on improvement of polymerization reaction performance (2)</a:t>
            </a:r>
            <a:endParaRPr lang="en-US" altLang="ja-JP" sz="3600" b="1" i="1" dirty="0" smtClean="0"/>
          </a:p>
        </p:txBody>
      </p:sp>
      <p:sp>
        <p:nvSpPr>
          <p:cNvPr id="9" name="ストライプ矢印 8"/>
          <p:cNvSpPr/>
          <p:nvPr/>
        </p:nvSpPr>
        <p:spPr>
          <a:xfrm rot="10800000">
            <a:off x="4860033" y="3933056"/>
            <a:ext cx="526360" cy="484632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3429000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There is no -NH group in this polymer so that it would not form intra-molecular interaction thus assuming partially or fully extended conformation frequently.</a:t>
            </a:r>
            <a:endParaRPr kumimoji="1" lang="ja-JP" alt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4161396" cy="1224136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23528" y="270892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altLang="ja-JP" sz="1600" dirty="0" smtClean="0"/>
              <a:t>Maximum  degree of polymerization(</a:t>
            </a:r>
            <a:r>
              <a:rPr lang="en-US" altLang="ja-JP" sz="1600" dirty="0" err="1" smtClean="0"/>
              <a:t>DP</a:t>
            </a:r>
            <a:r>
              <a:rPr lang="en-US" altLang="ja-JP" sz="1600" baseline="-25000" dirty="0" err="1" smtClean="0"/>
              <a:t>max</a:t>
            </a:r>
            <a:r>
              <a:rPr lang="en-US" altLang="ja-JP" sz="1600" dirty="0" smtClean="0"/>
              <a:t>) = 18</a:t>
            </a:r>
          </a:p>
          <a:p>
            <a:pPr marL="3175" lvl="1"/>
            <a:r>
              <a:rPr lang="en-US" altLang="ja-JP" sz="1600" dirty="0" smtClean="0"/>
              <a:t>Average DP = 8</a:t>
            </a:r>
            <a:endParaRPr lang="en-US" altLang="ja-JP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0112" y="1652607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/>
              <a:t>There are –CO and -NH groups in this polymer. It can form intra-molecular interaction and folded conformation.</a:t>
            </a:r>
            <a:endParaRPr kumimoji="1" lang="ja-JP" altLang="en-US" dirty="0"/>
          </a:p>
        </p:txBody>
      </p:sp>
      <p:sp>
        <p:nvSpPr>
          <p:cNvPr id="14" name="ストライプ矢印 13"/>
          <p:cNvSpPr/>
          <p:nvPr/>
        </p:nvSpPr>
        <p:spPr>
          <a:xfrm rot="10800000">
            <a:off x="4860032" y="1988840"/>
            <a:ext cx="526360" cy="484632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9"/>
          <p:cNvSpPr/>
          <p:nvPr/>
        </p:nvSpPr>
        <p:spPr>
          <a:xfrm>
            <a:off x="108712" y="6464369"/>
            <a:ext cx="619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K. Loos </a:t>
            </a:r>
            <a:r>
              <a:rPr lang="en-US" sz="1200" i="1" dirty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et al. </a:t>
            </a:r>
            <a:r>
              <a:rPr lang="en-US" sz="1200" i="1" dirty="0" err="1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Biomacromolecules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2014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r>
              <a:rPr lang="en-US" sz="1200" dirty="0" smtClean="0">
                <a:latin typeface="Times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234-241</a:t>
            </a:r>
            <a:endParaRPr 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495550" y="1978025"/>
          <a:ext cx="4152900" cy="2901950"/>
        </p:xfrm>
        <a:graphic>
          <a:graphicData uri="http://schemas.openxmlformats.org/presentationml/2006/ole">
            <p:oleObj spid="_x0000_s1027" name="ｸﾞﾗﾌ" r:id="rId3" imgW="4153680" imgH="2901600" progId="Origin50.Graph">
              <p:embed/>
            </p:oleObj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404664"/>
            <a:ext cx="84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Sys-7</a:t>
            </a:r>
            <a:endParaRPr kumimoji="1"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20072" y="98072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最終構造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ヘキサマーの位置・反応できそうか？</a:t>
            </a:r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495550" y="1978025"/>
          <a:ext cx="4152900" cy="2901950"/>
        </p:xfrm>
        <a:graphic>
          <a:graphicData uri="http://schemas.openxmlformats.org/presentationml/2006/ole">
            <p:oleObj spid="_x0000_s3074" name="ｸﾞﾗﾌ" r:id="rId3" imgW="4153680" imgH="2901600" progId="Origin50.Graph">
              <p:embed/>
            </p:oleObj>
          </a:graphicData>
        </a:graphic>
      </p:graphicFrame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04664"/>
            <a:ext cx="84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Sys-6</a:t>
            </a:r>
            <a:endParaRPr kumimoji="1"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9807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最終構造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ダイマー・トライマーの位置</a:t>
            </a:r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95550" y="1978025"/>
          <a:ext cx="4152900" cy="2901950"/>
        </p:xfrm>
        <a:graphic>
          <a:graphicData uri="http://schemas.openxmlformats.org/presentationml/2006/ole">
            <p:oleObj spid="_x0000_s4098" name="ｸﾞﾗﾌ" r:id="rId3" imgW="4153680" imgH="2901600" progId="Origin50.Graph">
              <p:embed/>
            </p:oleObj>
          </a:graphicData>
        </a:graphic>
      </p:graphicFrame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04664"/>
            <a:ext cx="84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Sys-5</a:t>
            </a:r>
            <a:endParaRPr kumimoji="1"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9807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最終構造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トライマーの位置</a:t>
            </a:r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495550" y="1978025"/>
          <a:ext cx="4152900" cy="2901950"/>
        </p:xfrm>
        <a:graphic>
          <a:graphicData uri="http://schemas.openxmlformats.org/presentationml/2006/ole">
            <p:oleObj spid="_x0000_s5122" name="ｸﾞﾗﾌ" r:id="rId3" imgW="4153680" imgH="2901600" progId="Origin50.Graph">
              <p:embed/>
            </p:oleObj>
          </a:graphicData>
        </a:graphic>
      </p:graphicFrame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04664"/>
            <a:ext cx="84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Sys-3</a:t>
            </a:r>
            <a:endParaRPr kumimoji="1"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9807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最終構造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ダイマーの位置</a:t>
            </a:r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268760"/>
            <a:ext cx="3547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解析スクリプトにエラーがありそう。</a:t>
            </a:r>
            <a:endParaRPr lang="en-US" altLang="ja-JP" dirty="0" smtClean="0"/>
          </a:p>
          <a:p>
            <a:r>
              <a:rPr kumimoji="1" lang="en-US" altLang="ja-JP" dirty="0" err="1" smtClean="0"/>
              <a:t>Dimer</a:t>
            </a:r>
            <a:r>
              <a:rPr kumimoji="1" lang="ja-JP" altLang="en-US" dirty="0" smtClean="0"/>
              <a:t>は </a:t>
            </a:r>
            <a:r>
              <a:rPr kumimoji="1" lang="en-US" altLang="ja-JP" dirty="0" smtClean="0"/>
              <a:t>x1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monomer x2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495550" y="1978025"/>
          <a:ext cx="4152900" cy="2901950"/>
        </p:xfrm>
        <a:graphic>
          <a:graphicData uri="http://schemas.openxmlformats.org/presentationml/2006/ole">
            <p:oleObj spid="_x0000_s6146" name="ｸﾞﾗﾌ" r:id="rId3" imgW="4153680" imgH="2901600" progId="Origin50.Graph">
              <p:embed/>
            </p:oleObj>
          </a:graphicData>
        </a:graphic>
      </p:graphicFrame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04664"/>
            <a:ext cx="84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Sys-2</a:t>
            </a:r>
            <a:endParaRPr kumimoji="1"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9807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最終構造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モノマーの位置</a:t>
            </a:r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495550" y="1978025"/>
          <a:ext cx="4152900" cy="2901950"/>
        </p:xfrm>
        <a:graphic>
          <a:graphicData uri="http://schemas.openxmlformats.org/presentationml/2006/ole">
            <p:oleObj spid="_x0000_s7170" name="ｸﾞﾗﾌ" r:id="rId3" imgW="4153680" imgH="2901600" progId="Origin50.Graph">
              <p:embed/>
            </p:oleObj>
          </a:graphicData>
        </a:graphic>
      </p:graphicFrame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404664"/>
            <a:ext cx="843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Sys-4</a:t>
            </a:r>
            <a:endParaRPr kumimoji="1" lang="ja-JP" alt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20072" y="98072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最終構造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モノマー</a:t>
            </a:r>
            <a:r>
              <a:rPr kumimoji="1" lang="ja-JP" altLang="en-US" dirty="0" smtClean="0"/>
              <a:t>の位置</a:t>
            </a:r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5454" y="284702"/>
            <a:ext cx="757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</a:t>
            </a:r>
            <a:r>
              <a:rPr lang="en-US" altLang="ja-JP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 longer polymer?</a:t>
            </a:r>
            <a:endParaRPr kumimoji="1" lang="ja-JP" alt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1560" y="908720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Polymer length must influence polymer elongation reaction. We first examined conformation of the polymer.</a:t>
            </a:r>
          </a:p>
          <a:p>
            <a:pPr algn="just"/>
            <a:endParaRPr lang="ja-JP" altLang="ja-JP" sz="3200" b="1" i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13906-63B6-45DB-B3DC-7C1E3D316857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7" name="ストライプ矢印 6"/>
          <p:cNvSpPr/>
          <p:nvPr/>
        </p:nvSpPr>
        <p:spPr>
          <a:xfrm rot="9853209">
            <a:off x="2932039" y="3203405"/>
            <a:ext cx="526360" cy="484632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トライプ矢印 8"/>
          <p:cNvSpPr/>
          <p:nvPr/>
        </p:nvSpPr>
        <p:spPr>
          <a:xfrm rot="11732584">
            <a:off x="2957454" y="3904745"/>
            <a:ext cx="526360" cy="382610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"/>
          <p:cNvGrpSpPr/>
          <p:nvPr/>
        </p:nvGrpSpPr>
        <p:grpSpPr>
          <a:xfrm>
            <a:off x="1403648" y="2878833"/>
            <a:ext cx="1944216" cy="1944216"/>
            <a:chOff x="208441" y="1261175"/>
            <a:chExt cx="1944216" cy="1944216"/>
          </a:xfrm>
        </p:grpSpPr>
        <p:sp>
          <p:nvSpPr>
            <p:cNvPr id="11" name="パイ 10"/>
            <p:cNvSpPr/>
            <p:nvPr/>
          </p:nvSpPr>
          <p:spPr>
            <a:xfrm rot="21230429">
              <a:off x="208441" y="1261175"/>
              <a:ext cx="1944216" cy="1944216"/>
            </a:xfrm>
            <a:prstGeom prst="pie">
              <a:avLst>
                <a:gd name="adj1" fmla="val 2380934"/>
                <a:gd name="adj2" fmla="val 1930721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93255" y="2022295"/>
              <a:ext cx="1088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Ser</a:t>
              </a:r>
              <a:r>
                <a:rPr kumimoji="1" lang="en-US" altLang="ja-JP" baseline="30000" dirty="0" smtClean="0"/>
                <a:t>105</a:t>
              </a:r>
              <a:r>
                <a:rPr kumimoji="1" lang="en-US" altLang="ja-JP" dirty="0" smtClean="0"/>
                <a:t>-OH</a:t>
              </a:r>
              <a:endParaRPr kumimoji="1" lang="ja-JP" altLang="en-US" dirty="0"/>
            </a:p>
          </p:txBody>
        </p:sp>
      </p:grpSp>
      <p:grpSp>
        <p:nvGrpSpPr>
          <p:cNvPr id="4" name="グループ化 12"/>
          <p:cNvGrpSpPr/>
          <p:nvPr/>
        </p:nvGrpSpPr>
        <p:grpSpPr>
          <a:xfrm>
            <a:off x="3625957" y="3184881"/>
            <a:ext cx="308217" cy="270016"/>
            <a:chOff x="3151718" y="1412776"/>
            <a:chExt cx="308217" cy="270016"/>
          </a:xfrm>
        </p:grpSpPr>
        <p:sp>
          <p:nvSpPr>
            <p:cNvPr id="14" name="円/楕円 13"/>
            <p:cNvSpPr/>
            <p:nvPr/>
          </p:nvSpPr>
          <p:spPr>
            <a:xfrm>
              <a:off x="3203848" y="141277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 flipH="1">
              <a:off x="3151718" y="1544418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flipH="1">
              <a:off x="3333935" y="1556792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3594012" y="4128867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17"/>
          <p:cNvGrpSpPr/>
          <p:nvPr/>
        </p:nvGrpSpPr>
        <p:grpSpPr>
          <a:xfrm>
            <a:off x="5580112" y="2924944"/>
            <a:ext cx="1944216" cy="1944216"/>
            <a:chOff x="208441" y="1261175"/>
            <a:chExt cx="1944216" cy="1944216"/>
          </a:xfrm>
        </p:grpSpPr>
        <p:sp>
          <p:nvSpPr>
            <p:cNvPr id="19" name="パイ 18"/>
            <p:cNvSpPr/>
            <p:nvPr/>
          </p:nvSpPr>
          <p:spPr>
            <a:xfrm rot="21230429">
              <a:off x="208441" y="1261175"/>
              <a:ext cx="1944216" cy="1944216"/>
            </a:xfrm>
            <a:prstGeom prst="pie">
              <a:avLst>
                <a:gd name="adj1" fmla="val 2380934"/>
                <a:gd name="adj2" fmla="val 1930721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93255" y="2022295"/>
              <a:ext cx="944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Ser</a:t>
              </a:r>
              <a:r>
                <a:rPr kumimoji="1" lang="en-US" altLang="ja-JP" baseline="30000" dirty="0" smtClean="0"/>
                <a:t>105</a:t>
              </a:r>
              <a:r>
                <a:rPr kumimoji="1" lang="en-US" altLang="ja-JP" dirty="0" smtClean="0"/>
                <a:t>-O</a:t>
              </a:r>
              <a:endParaRPr kumimoji="1" lang="ja-JP" altLang="en-US" dirty="0"/>
            </a:p>
          </p:txBody>
        </p:sp>
      </p:grpSp>
      <p:sp>
        <p:nvSpPr>
          <p:cNvPr id="41" name="ストライプ矢印 40"/>
          <p:cNvSpPr/>
          <p:nvPr/>
        </p:nvSpPr>
        <p:spPr>
          <a:xfrm rot="9853209">
            <a:off x="7340081" y="3062744"/>
            <a:ext cx="526360" cy="306636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トライプ矢印 41"/>
          <p:cNvSpPr/>
          <p:nvPr/>
        </p:nvSpPr>
        <p:spPr>
          <a:xfrm rot="11732584">
            <a:off x="7384174" y="4289166"/>
            <a:ext cx="526360" cy="100657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42"/>
          <p:cNvGrpSpPr/>
          <p:nvPr/>
        </p:nvGrpSpPr>
        <p:grpSpPr>
          <a:xfrm>
            <a:off x="8008199" y="2942960"/>
            <a:ext cx="308217" cy="270016"/>
            <a:chOff x="3151718" y="1412776"/>
            <a:chExt cx="308217" cy="270016"/>
          </a:xfrm>
        </p:grpSpPr>
        <p:sp>
          <p:nvSpPr>
            <p:cNvPr id="44" name="円/楕円 43"/>
            <p:cNvSpPr/>
            <p:nvPr/>
          </p:nvSpPr>
          <p:spPr>
            <a:xfrm>
              <a:off x="3203848" y="1412776"/>
              <a:ext cx="216024" cy="21602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 flipH="1">
              <a:off x="3151718" y="1544418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 flipH="1">
              <a:off x="3333935" y="1556792"/>
              <a:ext cx="126000" cy="126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" name="正方形/長方形 46"/>
          <p:cNvSpPr/>
          <p:nvPr/>
        </p:nvSpPr>
        <p:spPr>
          <a:xfrm>
            <a:off x="8008507" y="4424738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矢印 52"/>
          <p:cNvSpPr/>
          <p:nvPr/>
        </p:nvSpPr>
        <p:spPr>
          <a:xfrm>
            <a:off x="4283968" y="3501008"/>
            <a:ext cx="936104" cy="648072"/>
          </a:xfrm>
          <a:prstGeom prst="rightArrow">
            <a:avLst>
              <a:gd name="adj1" fmla="val 29491"/>
              <a:gd name="adj2" fmla="val 63196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3779912" y="4653136"/>
            <a:ext cx="841769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latin typeface="Symbol" pitchFamily="18" charset="2"/>
              </a:rPr>
              <a:t>b</a:t>
            </a:r>
            <a:r>
              <a:rPr lang="en-US" altLang="ja-JP" sz="1400" b="1" dirty="0" smtClean="0"/>
              <a:t>-</a:t>
            </a:r>
            <a:r>
              <a:rPr lang="en-US" altLang="ja-JP" sz="1400" b="1" dirty="0" err="1" smtClean="0"/>
              <a:t>lactam</a:t>
            </a:r>
            <a:endParaRPr lang="ja-JP" altLang="en-US" sz="1400" b="1" dirty="0"/>
          </a:p>
        </p:txBody>
      </p:sp>
      <p:sp>
        <p:nvSpPr>
          <p:cNvPr id="55" name="正方形/長方形 54"/>
          <p:cNvSpPr/>
          <p:nvPr/>
        </p:nvSpPr>
        <p:spPr>
          <a:xfrm>
            <a:off x="7700874" y="3789040"/>
            <a:ext cx="1335622" cy="30777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400" b="1" dirty="0" smtClean="0">
                <a:cs typeface="Arial" pitchFamily="34" charset="0"/>
              </a:rPr>
              <a:t>Poly</a:t>
            </a:r>
            <a:r>
              <a:rPr lang="en-US" altLang="ja-JP" sz="1400" b="1" dirty="0" smtClean="0">
                <a:latin typeface="Symbol" pitchFamily="18" charset="2"/>
              </a:rPr>
              <a:t>(b</a:t>
            </a:r>
            <a:r>
              <a:rPr lang="en-US" altLang="ja-JP" sz="1400" b="1" dirty="0" smtClean="0"/>
              <a:t>-</a:t>
            </a:r>
            <a:r>
              <a:rPr lang="en-US" altLang="ja-JP" sz="1400" b="1" dirty="0" err="1" smtClean="0"/>
              <a:t>alanine</a:t>
            </a:r>
            <a:r>
              <a:rPr lang="en-US" altLang="ja-JP" sz="1400" b="1" dirty="0" smtClean="0"/>
              <a:t>)</a:t>
            </a:r>
            <a:endParaRPr lang="ja-JP" altLang="en-US" sz="1400" b="1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1115616" y="2564904"/>
            <a:ext cx="6639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CALB</a:t>
            </a:r>
            <a:endParaRPr kumimoji="1" lang="ja-JP" altLang="en-US" dirty="0"/>
          </a:p>
        </p:txBody>
      </p:sp>
      <p:sp>
        <p:nvSpPr>
          <p:cNvPr id="57" name="正方形/長方形 56"/>
          <p:cNvSpPr/>
          <p:nvPr/>
        </p:nvSpPr>
        <p:spPr>
          <a:xfrm>
            <a:off x="3779912" y="2780928"/>
            <a:ext cx="616515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400" b="1" dirty="0" smtClean="0"/>
              <a:t>water</a:t>
            </a:r>
            <a:endParaRPr lang="ja-JP" altLang="en-US" sz="1400" b="1" dirty="0"/>
          </a:p>
        </p:txBody>
      </p:sp>
      <p:sp>
        <p:nvSpPr>
          <p:cNvPr id="58" name="フリーフォーム 57"/>
          <p:cNvSpPr/>
          <p:nvPr/>
        </p:nvSpPr>
        <p:spPr>
          <a:xfrm>
            <a:off x="6804248" y="3573016"/>
            <a:ext cx="745434" cy="582887"/>
          </a:xfrm>
          <a:custGeom>
            <a:avLst/>
            <a:gdLst>
              <a:gd name="connsiteX0" fmla="*/ 0 w 745434"/>
              <a:gd name="connsiteY0" fmla="*/ 269953 h 582887"/>
              <a:gd name="connsiteX1" fmla="*/ 19878 w 745434"/>
              <a:gd name="connsiteY1" fmla="*/ 240136 h 582887"/>
              <a:gd name="connsiteX2" fmla="*/ 109330 w 745434"/>
              <a:gd name="connsiteY2" fmla="*/ 240136 h 582887"/>
              <a:gd name="connsiteX3" fmla="*/ 318052 w 745434"/>
              <a:gd name="connsiteY3" fmla="*/ 250075 h 582887"/>
              <a:gd name="connsiteX4" fmla="*/ 367747 w 745434"/>
              <a:gd name="connsiteY4" fmla="*/ 170562 h 582887"/>
              <a:gd name="connsiteX5" fmla="*/ 377687 w 745434"/>
              <a:gd name="connsiteY5" fmla="*/ 140745 h 582887"/>
              <a:gd name="connsiteX6" fmla="*/ 417443 w 745434"/>
              <a:gd name="connsiteY6" fmla="*/ 11536 h 582887"/>
              <a:gd name="connsiteX7" fmla="*/ 457200 w 745434"/>
              <a:gd name="connsiteY7" fmla="*/ 1597 h 582887"/>
              <a:gd name="connsiteX8" fmla="*/ 606287 w 745434"/>
              <a:gd name="connsiteY8" fmla="*/ 11536 h 582887"/>
              <a:gd name="connsiteX9" fmla="*/ 665921 w 745434"/>
              <a:gd name="connsiteY9" fmla="*/ 51292 h 582887"/>
              <a:gd name="connsiteX10" fmla="*/ 735495 w 745434"/>
              <a:gd name="connsiteY10" fmla="*/ 91049 h 582887"/>
              <a:gd name="connsiteX11" fmla="*/ 745434 w 745434"/>
              <a:gd name="connsiteY11" fmla="*/ 120866 h 582887"/>
              <a:gd name="connsiteX12" fmla="*/ 735495 w 745434"/>
              <a:gd name="connsiteY12" fmla="*/ 180501 h 582887"/>
              <a:gd name="connsiteX13" fmla="*/ 705678 w 745434"/>
              <a:gd name="connsiteY13" fmla="*/ 200379 h 582887"/>
              <a:gd name="connsiteX14" fmla="*/ 576469 w 745434"/>
              <a:gd name="connsiteY14" fmla="*/ 220258 h 582887"/>
              <a:gd name="connsiteX15" fmla="*/ 546652 w 745434"/>
              <a:gd name="connsiteY15" fmla="*/ 230197 h 582887"/>
              <a:gd name="connsiteX16" fmla="*/ 506895 w 745434"/>
              <a:gd name="connsiteY16" fmla="*/ 289832 h 582887"/>
              <a:gd name="connsiteX17" fmla="*/ 477078 w 745434"/>
              <a:gd name="connsiteY17" fmla="*/ 359405 h 582887"/>
              <a:gd name="connsiteX18" fmla="*/ 437321 w 745434"/>
              <a:gd name="connsiteY18" fmla="*/ 399162 h 582887"/>
              <a:gd name="connsiteX19" fmla="*/ 427382 w 745434"/>
              <a:gd name="connsiteY19" fmla="*/ 428979 h 582887"/>
              <a:gd name="connsiteX20" fmla="*/ 367747 w 745434"/>
              <a:gd name="connsiteY20" fmla="*/ 448858 h 582887"/>
              <a:gd name="connsiteX21" fmla="*/ 367747 w 745434"/>
              <a:gd name="connsiteY21" fmla="*/ 558188 h 582887"/>
              <a:gd name="connsiteX22" fmla="*/ 387626 w 745434"/>
              <a:gd name="connsiteY22" fmla="*/ 578066 h 582887"/>
              <a:gd name="connsiteX23" fmla="*/ 447260 w 745434"/>
              <a:gd name="connsiteY23" fmla="*/ 578066 h 5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5434" h="582887">
                <a:moveTo>
                  <a:pt x="0" y="269953"/>
                </a:moveTo>
                <a:cubicBezTo>
                  <a:pt x="6626" y="260014"/>
                  <a:pt x="10550" y="247598"/>
                  <a:pt x="19878" y="240136"/>
                </a:cubicBezTo>
                <a:cubicBezTo>
                  <a:pt x="45189" y="219887"/>
                  <a:pt x="84803" y="236048"/>
                  <a:pt x="109330" y="240136"/>
                </a:cubicBezTo>
                <a:cubicBezTo>
                  <a:pt x="216215" y="275764"/>
                  <a:pt x="148058" y="261408"/>
                  <a:pt x="318052" y="250075"/>
                </a:cubicBezTo>
                <a:cubicBezTo>
                  <a:pt x="365304" y="218574"/>
                  <a:pt x="344090" y="241530"/>
                  <a:pt x="367747" y="170562"/>
                </a:cubicBezTo>
                <a:lnTo>
                  <a:pt x="377687" y="140745"/>
                </a:lnTo>
                <a:cubicBezTo>
                  <a:pt x="387449" y="23605"/>
                  <a:pt x="350054" y="30790"/>
                  <a:pt x="417443" y="11536"/>
                </a:cubicBezTo>
                <a:cubicBezTo>
                  <a:pt x="430578" y="7783"/>
                  <a:pt x="443948" y="4910"/>
                  <a:pt x="457200" y="1597"/>
                </a:cubicBezTo>
                <a:cubicBezTo>
                  <a:pt x="506896" y="4910"/>
                  <a:pt x="557835" y="0"/>
                  <a:pt x="606287" y="11536"/>
                </a:cubicBezTo>
                <a:cubicBezTo>
                  <a:pt x="629528" y="17069"/>
                  <a:pt x="644553" y="40608"/>
                  <a:pt x="665921" y="51292"/>
                </a:cubicBezTo>
                <a:cubicBezTo>
                  <a:pt x="716362" y="76513"/>
                  <a:pt x="693350" y="62952"/>
                  <a:pt x="735495" y="91049"/>
                </a:cubicBezTo>
                <a:cubicBezTo>
                  <a:pt x="738808" y="100988"/>
                  <a:pt x="745434" y="110389"/>
                  <a:pt x="745434" y="120866"/>
                </a:cubicBezTo>
                <a:cubicBezTo>
                  <a:pt x="745434" y="141019"/>
                  <a:pt x="744507" y="162476"/>
                  <a:pt x="735495" y="180501"/>
                </a:cubicBezTo>
                <a:cubicBezTo>
                  <a:pt x="730153" y="191185"/>
                  <a:pt x="716657" y="195673"/>
                  <a:pt x="705678" y="200379"/>
                </a:cubicBezTo>
                <a:cubicBezTo>
                  <a:pt x="675547" y="213292"/>
                  <a:pt x="594435" y="218262"/>
                  <a:pt x="576469" y="220258"/>
                </a:cubicBezTo>
                <a:cubicBezTo>
                  <a:pt x="566530" y="223571"/>
                  <a:pt x="554060" y="222789"/>
                  <a:pt x="546652" y="230197"/>
                </a:cubicBezTo>
                <a:cubicBezTo>
                  <a:pt x="529759" y="247090"/>
                  <a:pt x="506895" y="289832"/>
                  <a:pt x="506895" y="289832"/>
                </a:cubicBezTo>
                <a:cubicBezTo>
                  <a:pt x="497753" y="326402"/>
                  <a:pt x="501303" y="331142"/>
                  <a:pt x="477078" y="359405"/>
                </a:cubicBezTo>
                <a:cubicBezTo>
                  <a:pt x="464881" y="373635"/>
                  <a:pt x="437321" y="399162"/>
                  <a:pt x="437321" y="399162"/>
                </a:cubicBezTo>
                <a:cubicBezTo>
                  <a:pt x="434008" y="409101"/>
                  <a:pt x="435907" y="422890"/>
                  <a:pt x="427382" y="428979"/>
                </a:cubicBezTo>
                <a:cubicBezTo>
                  <a:pt x="410331" y="441158"/>
                  <a:pt x="367747" y="448858"/>
                  <a:pt x="367747" y="448858"/>
                </a:cubicBezTo>
                <a:cubicBezTo>
                  <a:pt x="358491" y="495140"/>
                  <a:pt x="349502" y="509535"/>
                  <a:pt x="367747" y="558188"/>
                </a:cubicBezTo>
                <a:cubicBezTo>
                  <a:pt x="371037" y="566962"/>
                  <a:pt x="378535" y="575793"/>
                  <a:pt x="387626" y="578066"/>
                </a:cubicBezTo>
                <a:cubicBezTo>
                  <a:pt x="406911" y="582887"/>
                  <a:pt x="427382" y="578066"/>
                  <a:pt x="447260" y="578066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69100" y="5373216"/>
            <a:ext cx="2739404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FY2015 4</a:t>
            </a:r>
            <a:r>
              <a:rPr kumimoji="1"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modification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41580" y="258963"/>
            <a:ext cx="8650899" cy="64633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i="1" dirty="0" smtClean="0"/>
              <a:t>Problem setting</a:t>
            </a:r>
            <a:endParaRPr kumimoji="1" lang="ja-JP" altLang="en-US" sz="3600" b="1" i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95536" y="5055567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Poly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(b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alanine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en-US" altLang="ja-JP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kumimoji="1" lang="ja-JP" alt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グループ化 35"/>
          <p:cNvGrpSpPr/>
          <p:nvPr/>
        </p:nvGrpSpPr>
        <p:grpSpPr>
          <a:xfrm>
            <a:off x="539552" y="5617876"/>
            <a:ext cx="5156485" cy="1123492"/>
            <a:chOff x="1258477" y="4816584"/>
            <a:chExt cx="7551120" cy="1884135"/>
          </a:xfrm>
        </p:grpSpPr>
        <p:sp>
          <p:nvSpPr>
            <p:cNvPr id="37" name="下カーブ矢印 36"/>
            <p:cNvSpPr/>
            <p:nvPr/>
          </p:nvSpPr>
          <p:spPr>
            <a:xfrm rot="3495843">
              <a:off x="4324706" y="5546927"/>
              <a:ext cx="539138" cy="316394"/>
            </a:xfrm>
            <a:prstGeom prst="curved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646608" y="6103456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/>
                <a:t>C</a:t>
              </a:r>
              <a:r>
                <a:rPr kumimoji="1" lang="en-US" altLang="ja-JP" sz="2000" dirty="0" err="1" smtClean="0">
                  <a:latin typeface="Symbol" pitchFamily="18" charset="2"/>
                </a:rPr>
                <a:t>b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39" name="左矢印 38"/>
            <p:cNvSpPr/>
            <p:nvPr/>
          </p:nvSpPr>
          <p:spPr>
            <a:xfrm rot="5400000">
              <a:off x="4780464" y="5752688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40" name="左矢印 39"/>
            <p:cNvSpPr/>
            <p:nvPr/>
          </p:nvSpPr>
          <p:spPr>
            <a:xfrm rot="16200000">
              <a:off x="3999424" y="5484976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cxnSp>
          <p:nvCxnSpPr>
            <p:cNvPr id="43" name="直線コネクタ 42"/>
            <p:cNvCxnSpPr/>
            <p:nvPr/>
          </p:nvCxnSpPr>
          <p:spPr>
            <a:xfrm>
              <a:off x="3382720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H="1">
              <a:off x="4174808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グループ化 112"/>
            <p:cNvGrpSpPr/>
            <p:nvPr/>
          </p:nvGrpSpPr>
          <p:grpSpPr>
            <a:xfrm>
              <a:off x="2518624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77" name="直線コネクタ 76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線コネクタ 14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テキスト ボックス 49"/>
            <p:cNvSpPr txBox="1"/>
            <p:nvPr/>
          </p:nvSpPr>
          <p:spPr>
            <a:xfrm>
              <a:off x="1258477" y="5579197"/>
              <a:ext cx="868643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ACE</a:t>
              </a:r>
              <a:endParaRPr kumimoji="1" lang="ja-JP" altLang="en-US" sz="2000" dirty="0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878664" y="5248632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</a:t>
              </a:r>
              <a:endParaRPr kumimoji="1" lang="ja-JP" altLang="en-US" sz="2000" dirty="0"/>
            </a:p>
          </p:txBody>
        </p:sp>
        <p:cxnSp>
          <p:nvCxnSpPr>
            <p:cNvPr id="59" name="直線コネクタ 58"/>
            <p:cNvCxnSpPr/>
            <p:nvPr/>
          </p:nvCxnSpPr>
          <p:spPr>
            <a:xfrm>
              <a:off x="3094688" y="5757044"/>
              <a:ext cx="0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2879726" y="604072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H</a:t>
              </a:r>
              <a:endParaRPr kumimoji="1" lang="ja-JP" altLang="en-US" sz="2000" dirty="0"/>
            </a:p>
          </p:txBody>
        </p:sp>
        <p:grpSp>
          <p:nvGrpSpPr>
            <p:cNvPr id="18" name="グループ化 120"/>
            <p:cNvGrpSpPr/>
            <p:nvPr/>
          </p:nvGrpSpPr>
          <p:grpSpPr>
            <a:xfrm>
              <a:off x="5696248" y="5907752"/>
              <a:ext cx="113090" cy="483736"/>
              <a:chOff x="4674934" y="4560808"/>
              <a:chExt cx="124138" cy="864096"/>
            </a:xfrm>
          </p:grpSpPr>
          <p:cxnSp>
            <p:nvCxnSpPr>
              <p:cNvPr id="75" name="直線コネクタ 74"/>
              <p:cNvCxnSpPr/>
              <p:nvPr/>
            </p:nvCxnSpPr>
            <p:spPr>
              <a:xfrm>
                <a:off x="4674934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4799072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テキスト ボックス 61"/>
            <p:cNvSpPr txBox="1"/>
            <p:nvPr/>
          </p:nvSpPr>
          <p:spPr>
            <a:xfrm>
              <a:off x="5531912" y="6300609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63" name="直線コネクタ 62"/>
            <p:cNvCxnSpPr/>
            <p:nvPr/>
          </p:nvCxnSpPr>
          <p:spPr>
            <a:xfrm flipH="1">
              <a:off x="2106896" y="552650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テキスト ボックス 63"/>
            <p:cNvSpPr txBox="1"/>
            <p:nvPr/>
          </p:nvSpPr>
          <p:spPr>
            <a:xfrm>
              <a:off x="7352040" y="5887993"/>
              <a:ext cx="460566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8</a:t>
              </a:r>
              <a:endParaRPr kumimoji="1" lang="ja-JP" altLang="en-US" sz="2000" dirty="0"/>
            </a:p>
          </p:txBody>
        </p:sp>
        <p:cxnSp>
          <p:nvCxnSpPr>
            <p:cNvPr id="65" name="直線コネクタ 64"/>
            <p:cNvCxnSpPr/>
            <p:nvPr/>
          </p:nvCxnSpPr>
          <p:spPr>
            <a:xfrm>
              <a:off x="49668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グループ化 127"/>
            <p:cNvGrpSpPr/>
            <p:nvPr/>
          </p:nvGrpSpPr>
          <p:grpSpPr>
            <a:xfrm flipH="1">
              <a:off x="7105040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72" name="直線コネクタ 71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テキスト ボックス 66"/>
            <p:cNvSpPr txBox="1"/>
            <p:nvPr/>
          </p:nvSpPr>
          <p:spPr>
            <a:xfrm>
              <a:off x="7792692" y="5597624"/>
              <a:ext cx="1016905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NME</a:t>
              </a:r>
              <a:endParaRPr kumimoji="1" lang="ja-JP" altLang="en-US" sz="2000" dirty="0"/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814768" y="481658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C</a:t>
              </a:r>
              <a:r>
                <a:rPr kumimoji="1" lang="en-US" altLang="ja-JP" sz="2000" dirty="0" smtClean="0">
                  <a:latin typeface="Symbol" pitchFamily="18" charset="2"/>
                </a:rPr>
                <a:t>a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6508656" y="5248632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70" name="直線コネクタ 69"/>
            <p:cNvCxnSpPr/>
            <p:nvPr/>
          </p:nvCxnSpPr>
          <p:spPr>
            <a:xfrm flipH="1">
              <a:off x="57580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>
              <a:off x="6961024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9788" y="148281"/>
            <a:ext cx="8358676" cy="120032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Molecular Dynamics Simulation of CALB-poly(</a:t>
            </a:r>
            <a:r>
              <a:rPr lang="en-US" altLang="ja-JP" sz="3600" b="1" dirty="0" smtClean="0">
                <a:latin typeface="Symbol" pitchFamily="18" charset="2"/>
              </a:rPr>
              <a:t>b</a:t>
            </a:r>
            <a:r>
              <a:rPr lang="en-US" altLang="ja-JP" sz="3600" b="1" dirty="0" smtClean="0"/>
              <a:t>-</a:t>
            </a:r>
            <a:r>
              <a:rPr lang="en-US" altLang="ja-JP" sz="3600" b="1" dirty="0" err="1" smtClean="0"/>
              <a:t>alanine</a:t>
            </a:r>
            <a:r>
              <a:rPr lang="en-US" altLang="ja-JP" sz="3600" b="1" dirty="0" smtClean="0"/>
              <a:t>)</a:t>
            </a:r>
            <a:r>
              <a:rPr lang="en-US" altLang="ja-JP" sz="3600" b="1" baseline="-25000" dirty="0" smtClean="0"/>
              <a:t>8</a:t>
            </a:r>
            <a:r>
              <a:rPr lang="en-US" altLang="ja-JP" sz="3600" b="1" dirty="0" smtClean="0"/>
              <a:t> complex</a:t>
            </a:r>
            <a:endParaRPr kumimoji="1" lang="ja-JP" altLang="en-US" sz="3600" b="1" dirty="0"/>
          </a:p>
        </p:txBody>
      </p:sp>
      <p:pic>
        <p:nvPicPr>
          <p:cNvPr id="5" name="図 4" descr="CALB_poly8bAla_SMD-001_SMD-0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55792"/>
            <a:ext cx="3672408" cy="350951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9552" y="1829341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/>
              <a:t>Initial atomic coordinates of the complex</a:t>
            </a:r>
            <a:endParaRPr kumimoji="1" lang="ja-JP" altLang="en-US" sz="2000" b="1" dirty="0"/>
          </a:p>
        </p:txBody>
      </p:sp>
      <p:sp>
        <p:nvSpPr>
          <p:cNvPr id="7" name="円/楕円 6"/>
          <p:cNvSpPr/>
          <p:nvPr/>
        </p:nvSpPr>
        <p:spPr>
          <a:xfrm>
            <a:off x="1900020" y="3773557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stCxn id="7" idx="1"/>
          </p:cNvCxnSpPr>
          <p:nvPr/>
        </p:nvCxnSpPr>
        <p:spPr>
          <a:xfrm flipH="1" flipV="1">
            <a:off x="1244264" y="3163905"/>
            <a:ext cx="708483" cy="66237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07425" y="286050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cxnSp>
        <p:nvCxnSpPr>
          <p:cNvPr id="11" name="直線コネクタ 10"/>
          <p:cNvCxnSpPr/>
          <p:nvPr/>
        </p:nvCxnSpPr>
        <p:spPr>
          <a:xfrm flipH="1" flipV="1">
            <a:off x="1028240" y="4748081"/>
            <a:ext cx="432047" cy="576063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426700" y="5164761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p</a:t>
            </a:r>
            <a:r>
              <a:rPr kumimoji="1" lang="en-US" altLang="ja-JP" sz="2000" dirty="0" smtClean="0"/>
              <a:t>oly(</a:t>
            </a:r>
            <a:r>
              <a:rPr kumimoji="1" lang="en-US" altLang="ja-JP" sz="2000" dirty="0" smtClean="0">
                <a:latin typeface="Symbol" pitchFamily="18" charset="2"/>
              </a:rPr>
              <a:t>b</a:t>
            </a:r>
            <a:r>
              <a:rPr kumimoji="1" lang="en-US" altLang="ja-JP" sz="2000" dirty="0" smtClean="0"/>
              <a:t>-</a:t>
            </a:r>
            <a:r>
              <a:rPr kumimoji="1" lang="en-US" altLang="ja-JP" sz="2000" dirty="0" err="1" smtClean="0"/>
              <a:t>alanine</a:t>
            </a:r>
            <a:r>
              <a:rPr kumimoji="1" lang="en-US" altLang="ja-JP" sz="2000" dirty="0" smtClean="0"/>
              <a:t>)</a:t>
            </a:r>
            <a:r>
              <a:rPr kumimoji="1" lang="en-US" altLang="ja-JP" sz="2000" baseline="-25000" dirty="0" smtClean="0"/>
              <a:t>8</a:t>
            </a:r>
            <a:endParaRPr kumimoji="1" lang="en-US" altLang="ja-JP" sz="2000" dirty="0" smtClean="0"/>
          </a:p>
        </p:txBody>
      </p:sp>
      <p:grpSp>
        <p:nvGrpSpPr>
          <p:cNvPr id="2" name="グループ化 14"/>
          <p:cNvGrpSpPr/>
          <p:nvPr/>
        </p:nvGrpSpPr>
        <p:grpSpPr>
          <a:xfrm>
            <a:off x="3906816" y="2089484"/>
            <a:ext cx="5156485" cy="1123492"/>
            <a:chOff x="1258477" y="4816584"/>
            <a:chExt cx="7551120" cy="1884135"/>
          </a:xfrm>
        </p:grpSpPr>
        <p:sp>
          <p:nvSpPr>
            <p:cNvPr id="16" name="下カーブ矢印 15"/>
            <p:cNvSpPr/>
            <p:nvPr/>
          </p:nvSpPr>
          <p:spPr>
            <a:xfrm rot="3495843">
              <a:off x="4324706" y="5546927"/>
              <a:ext cx="539138" cy="316394"/>
            </a:xfrm>
            <a:prstGeom prst="curvedDownArrow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646608" y="6103456"/>
              <a:ext cx="461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/>
                <a:t>C</a:t>
              </a:r>
              <a:r>
                <a:rPr kumimoji="1" lang="en-US" altLang="ja-JP" sz="2000" dirty="0" err="1" smtClean="0">
                  <a:latin typeface="Symbol" pitchFamily="18" charset="2"/>
                </a:rPr>
                <a:t>b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18" name="左矢印 17"/>
            <p:cNvSpPr/>
            <p:nvPr/>
          </p:nvSpPr>
          <p:spPr>
            <a:xfrm rot="5400000">
              <a:off x="4780464" y="5752688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sp>
          <p:nvSpPr>
            <p:cNvPr id="19" name="左矢印 18"/>
            <p:cNvSpPr/>
            <p:nvPr/>
          </p:nvSpPr>
          <p:spPr>
            <a:xfrm rot="16200000">
              <a:off x="3999424" y="5484976"/>
              <a:ext cx="360040" cy="216024"/>
            </a:xfrm>
            <a:prstGeom prst="leftArrow">
              <a:avLst>
                <a:gd name="adj1" fmla="val 28658"/>
                <a:gd name="adj2" fmla="val 5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200"/>
            </a:p>
          </p:txBody>
        </p:sp>
        <p:cxnSp>
          <p:nvCxnSpPr>
            <p:cNvPr id="20" name="直線コネクタ 19"/>
            <p:cNvCxnSpPr/>
            <p:nvPr/>
          </p:nvCxnSpPr>
          <p:spPr>
            <a:xfrm>
              <a:off x="3382720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4174808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グループ化 112"/>
            <p:cNvGrpSpPr/>
            <p:nvPr/>
          </p:nvGrpSpPr>
          <p:grpSpPr>
            <a:xfrm>
              <a:off x="2518624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43" name="直線コネクタ 42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14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テキスト ボックス 22"/>
            <p:cNvSpPr txBox="1"/>
            <p:nvPr/>
          </p:nvSpPr>
          <p:spPr>
            <a:xfrm>
              <a:off x="1258477" y="5579197"/>
              <a:ext cx="868643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ACE</a:t>
              </a:r>
              <a:endParaRPr kumimoji="1" lang="ja-JP" altLang="en-US" sz="20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878664" y="5248632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</a:t>
              </a:r>
              <a:endParaRPr kumimoji="1" lang="ja-JP" altLang="en-US" sz="2000" dirty="0"/>
            </a:p>
          </p:txBody>
        </p:sp>
        <p:cxnSp>
          <p:nvCxnSpPr>
            <p:cNvPr id="25" name="直線コネクタ 24"/>
            <p:cNvCxnSpPr/>
            <p:nvPr/>
          </p:nvCxnSpPr>
          <p:spPr>
            <a:xfrm>
              <a:off x="3138352" y="5773711"/>
              <a:ext cx="0" cy="360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2879726" y="6040720"/>
              <a:ext cx="3449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H</a:t>
              </a:r>
              <a:endParaRPr kumimoji="1" lang="ja-JP" altLang="en-US" sz="2000" dirty="0"/>
            </a:p>
          </p:txBody>
        </p:sp>
        <p:grpSp>
          <p:nvGrpSpPr>
            <p:cNvPr id="8" name="グループ化 120"/>
            <p:cNvGrpSpPr/>
            <p:nvPr/>
          </p:nvGrpSpPr>
          <p:grpSpPr>
            <a:xfrm>
              <a:off x="5696248" y="5907752"/>
              <a:ext cx="113090" cy="483736"/>
              <a:chOff x="4674934" y="4560808"/>
              <a:chExt cx="124138" cy="864096"/>
            </a:xfrm>
          </p:grpSpPr>
          <p:cxnSp>
            <p:nvCxnSpPr>
              <p:cNvPr id="41" name="直線コネクタ 40"/>
              <p:cNvCxnSpPr/>
              <p:nvPr/>
            </p:nvCxnSpPr>
            <p:spPr>
              <a:xfrm>
                <a:off x="4674934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4799072" y="4560808"/>
                <a:ext cx="0" cy="8640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テキスト ボックス 27"/>
            <p:cNvSpPr txBox="1"/>
            <p:nvPr/>
          </p:nvSpPr>
          <p:spPr>
            <a:xfrm>
              <a:off x="5531912" y="6300609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29" name="直線コネクタ 28"/>
            <p:cNvCxnSpPr/>
            <p:nvPr/>
          </p:nvCxnSpPr>
          <p:spPr>
            <a:xfrm flipH="1">
              <a:off x="2106896" y="552650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/>
            <p:cNvSpPr txBox="1"/>
            <p:nvPr/>
          </p:nvSpPr>
          <p:spPr>
            <a:xfrm>
              <a:off x="7352040" y="5887993"/>
              <a:ext cx="460566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8</a:t>
              </a:r>
              <a:endParaRPr kumimoji="1" lang="ja-JP" altLang="en-US" sz="2000" dirty="0"/>
            </a:p>
          </p:txBody>
        </p:sp>
        <p:cxnSp>
          <p:nvCxnSpPr>
            <p:cNvPr id="31" name="直線コネクタ 30"/>
            <p:cNvCxnSpPr/>
            <p:nvPr/>
          </p:nvCxnSpPr>
          <p:spPr>
            <a:xfrm>
              <a:off x="49668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27"/>
            <p:cNvGrpSpPr/>
            <p:nvPr/>
          </p:nvGrpSpPr>
          <p:grpSpPr>
            <a:xfrm flipH="1">
              <a:off x="7105040" y="4816584"/>
              <a:ext cx="216024" cy="1512168"/>
              <a:chOff x="971600" y="1988840"/>
              <a:chExt cx="207640" cy="1008112"/>
            </a:xfrm>
          </p:grpSpPr>
          <p:cxnSp>
            <p:nvCxnSpPr>
              <p:cNvPr id="38" name="直線コネクタ 37"/>
              <p:cNvCxnSpPr/>
              <p:nvPr/>
            </p:nvCxnSpPr>
            <p:spPr>
              <a:xfrm>
                <a:off x="971600" y="1988840"/>
                <a:ext cx="0" cy="10081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>
                <a:off x="971600" y="1988840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971600" y="2987013"/>
                <a:ext cx="20764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テキスト ボックス 32"/>
            <p:cNvSpPr txBox="1"/>
            <p:nvPr/>
          </p:nvSpPr>
          <p:spPr>
            <a:xfrm>
              <a:off x="7792692" y="5597624"/>
              <a:ext cx="1016905" cy="670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NME</a:t>
              </a:r>
              <a:endParaRPr kumimoji="1" lang="ja-JP" altLang="en-US" sz="2000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814768" y="4816584"/>
              <a:ext cx="482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C</a:t>
              </a:r>
              <a:r>
                <a:rPr kumimoji="1" lang="en-US" altLang="ja-JP" sz="2000" dirty="0" smtClean="0">
                  <a:latin typeface="Symbol" pitchFamily="18" charset="2"/>
                </a:rPr>
                <a:t>a</a:t>
              </a:r>
              <a:endParaRPr kumimoji="1" lang="ja-JP" altLang="en-US" sz="2000" dirty="0">
                <a:latin typeface="Symbol" pitchFamily="18" charset="2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508656" y="5248632"/>
              <a:ext cx="354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O</a:t>
              </a:r>
              <a:endParaRPr kumimoji="1" lang="ja-JP" altLang="en-US" sz="2000" dirty="0"/>
            </a:p>
          </p:txBody>
        </p:sp>
        <p:cxnSp>
          <p:nvCxnSpPr>
            <p:cNvPr id="36" name="直線コネクタ 35"/>
            <p:cNvCxnSpPr/>
            <p:nvPr/>
          </p:nvCxnSpPr>
          <p:spPr>
            <a:xfrm flipH="1">
              <a:off x="5758096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6961024" y="5536664"/>
              <a:ext cx="792088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/>
          <p:cNvSpPr txBox="1"/>
          <p:nvPr/>
        </p:nvSpPr>
        <p:spPr>
          <a:xfrm>
            <a:off x="3556204" y="4956264"/>
            <a:ext cx="5328592" cy="178510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MD </a:t>
            </a:r>
            <a:r>
              <a:rPr lang="en-US" altLang="ja-JP" sz="2000" b="1" dirty="0" smtClean="0"/>
              <a:t>simulation setup</a:t>
            </a:r>
          </a:p>
          <a:p>
            <a:r>
              <a:rPr kumimoji="1" lang="en-US" altLang="ja-JP" dirty="0" smtClean="0"/>
              <a:t>Force Field: Amber99SB, TIP3P, JC ions for TIP3P, </a:t>
            </a:r>
            <a:r>
              <a:rPr lang="en-US" altLang="ja-JP" dirty="0" smtClean="0"/>
              <a:t>GAFF</a:t>
            </a:r>
          </a:p>
          <a:p>
            <a:r>
              <a:rPr kumimoji="1" lang="en-US" altLang="ja-JP" dirty="0" smtClean="0"/>
              <a:t>Solvent: Toluene</a:t>
            </a:r>
          </a:p>
          <a:p>
            <a:r>
              <a:rPr kumimoji="1" lang="en-US" altLang="ja-JP" dirty="0" smtClean="0"/>
              <a:t>Ensemble: NPT (1 bar; 363 K)</a:t>
            </a:r>
          </a:p>
          <a:p>
            <a:r>
              <a:rPr lang="en-US" altLang="ja-JP" dirty="0" smtClean="0"/>
              <a:t>Simulation length:  50 ns</a:t>
            </a:r>
          </a:p>
          <a:p>
            <a:r>
              <a:rPr kumimoji="1" lang="en-US" altLang="ja-JP" dirty="0" smtClean="0"/>
              <a:t>Total number of simulations: 5</a:t>
            </a:r>
            <a:endParaRPr kumimoji="1" lang="ja-JP" altLang="en-US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692716" y="4438678"/>
            <a:ext cx="5276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Three </a:t>
            </a:r>
            <a:r>
              <a:rPr lang="en-US" altLang="ja-JP" dirty="0" smtClean="0">
                <a:latin typeface="Symbol" pitchFamily="18" charset="2"/>
              </a:rPr>
              <a:t>b</a:t>
            </a:r>
            <a:r>
              <a:rPr lang="en-US" altLang="ja-JP" dirty="0" smtClean="0"/>
              <a:t>-</a:t>
            </a:r>
            <a:r>
              <a:rPr lang="en-US" altLang="ja-JP" dirty="0" err="1" smtClean="0"/>
              <a:t>alanine</a:t>
            </a:r>
            <a:r>
              <a:rPr lang="en-US" altLang="ja-JP" dirty="0" smtClean="0"/>
              <a:t> residues are found in the active site.</a:t>
            </a:r>
            <a:endParaRPr kumimoji="1" lang="ja-JP" altLang="en-US" dirty="0"/>
          </a:p>
        </p:txBody>
      </p:sp>
      <p:pic>
        <p:nvPicPr>
          <p:cNvPr id="65" name="図 64" descr="bLac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888" y="3429000"/>
            <a:ext cx="1059710" cy="1012707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3851920" y="3429000"/>
            <a:ext cx="131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lactam</a:t>
            </a:r>
            <a:endParaRPr kumimoji="1" lang="ja-JP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スライド番号プレースホルダ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172432" y="1527175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Poly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(b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alanine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en-US" altLang="ja-JP" sz="2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kumimoji="1" lang="ja-JP" altLang="en-US" sz="2400" b="1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円/楕円 48"/>
          <p:cNvSpPr/>
          <p:nvPr/>
        </p:nvSpPr>
        <p:spPr>
          <a:xfrm rot="19612947">
            <a:off x="1227492" y="4100523"/>
            <a:ext cx="720080" cy="36004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 flipH="1" flipV="1">
            <a:off x="1835697" y="4293097"/>
            <a:ext cx="1152127" cy="36003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>
            <a:off x="2987825" y="4653136"/>
            <a:ext cx="648071" cy="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251520" y="6021288"/>
            <a:ext cx="285629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FY2016 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modification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948264" y="3566967"/>
            <a:ext cx="190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Average DP length</a:t>
            </a:r>
            <a:endParaRPr kumimoji="1" lang="ja-JP" altLang="en-US" i="1" dirty="0"/>
          </a:p>
        </p:txBody>
      </p:sp>
      <p:sp>
        <p:nvSpPr>
          <p:cNvPr id="54" name="右矢印 53"/>
          <p:cNvSpPr/>
          <p:nvPr/>
        </p:nvSpPr>
        <p:spPr>
          <a:xfrm rot="18070706">
            <a:off x="7810697" y="3184239"/>
            <a:ext cx="504056" cy="288032"/>
          </a:xfrm>
          <a:prstGeom prst="rightArrow">
            <a:avLst>
              <a:gd name="adj1" fmla="val 13184"/>
              <a:gd name="adj2" fmla="val 50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8" name="パイ 7"/>
          <p:cNvSpPr/>
          <p:nvPr/>
        </p:nvSpPr>
        <p:spPr>
          <a:xfrm rot="21230429">
            <a:off x="422221" y="1285506"/>
            <a:ext cx="1944216" cy="1944216"/>
          </a:xfrm>
          <a:prstGeom prst="pie">
            <a:avLst>
              <a:gd name="adj1" fmla="val 2380934"/>
              <a:gd name="adj2" fmla="val 1930721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7035" y="204662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</a:t>
            </a:r>
            <a:r>
              <a:rPr kumimoji="1" lang="en-US" altLang="ja-JP" baseline="30000" dirty="0" smtClean="0"/>
              <a:t>105</a:t>
            </a:r>
            <a:r>
              <a:rPr kumimoji="1" lang="en-US" altLang="ja-JP" dirty="0" smtClean="0"/>
              <a:t>-OH</a:t>
            </a:r>
            <a:endParaRPr kumimoji="1" lang="ja-JP" altLang="en-US" dirty="0"/>
          </a:p>
        </p:txBody>
      </p:sp>
      <p:sp>
        <p:nvSpPr>
          <p:cNvPr id="10" name="フリーフォーム 9"/>
          <p:cNvSpPr/>
          <p:nvPr/>
        </p:nvSpPr>
        <p:spPr>
          <a:xfrm rot="2108096">
            <a:off x="7673841" y="5460774"/>
            <a:ext cx="745434" cy="582887"/>
          </a:xfrm>
          <a:custGeom>
            <a:avLst/>
            <a:gdLst>
              <a:gd name="connsiteX0" fmla="*/ 0 w 745434"/>
              <a:gd name="connsiteY0" fmla="*/ 269953 h 582887"/>
              <a:gd name="connsiteX1" fmla="*/ 19878 w 745434"/>
              <a:gd name="connsiteY1" fmla="*/ 240136 h 582887"/>
              <a:gd name="connsiteX2" fmla="*/ 109330 w 745434"/>
              <a:gd name="connsiteY2" fmla="*/ 240136 h 582887"/>
              <a:gd name="connsiteX3" fmla="*/ 318052 w 745434"/>
              <a:gd name="connsiteY3" fmla="*/ 250075 h 582887"/>
              <a:gd name="connsiteX4" fmla="*/ 367747 w 745434"/>
              <a:gd name="connsiteY4" fmla="*/ 170562 h 582887"/>
              <a:gd name="connsiteX5" fmla="*/ 377687 w 745434"/>
              <a:gd name="connsiteY5" fmla="*/ 140745 h 582887"/>
              <a:gd name="connsiteX6" fmla="*/ 417443 w 745434"/>
              <a:gd name="connsiteY6" fmla="*/ 11536 h 582887"/>
              <a:gd name="connsiteX7" fmla="*/ 457200 w 745434"/>
              <a:gd name="connsiteY7" fmla="*/ 1597 h 582887"/>
              <a:gd name="connsiteX8" fmla="*/ 606287 w 745434"/>
              <a:gd name="connsiteY8" fmla="*/ 11536 h 582887"/>
              <a:gd name="connsiteX9" fmla="*/ 665921 w 745434"/>
              <a:gd name="connsiteY9" fmla="*/ 51292 h 582887"/>
              <a:gd name="connsiteX10" fmla="*/ 735495 w 745434"/>
              <a:gd name="connsiteY10" fmla="*/ 91049 h 582887"/>
              <a:gd name="connsiteX11" fmla="*/ 745434 w 745434"/>
              <a:gd name="connsiteY11" fmla="*/ 120866 h 582887"/>
              <a:gd name="connsiteX12" fmla="*/ 735495 w 745434"/>
              <a:gd name="connsiteY12" fmla="*/ 180501 h 582887"/>
              <a:gd name="connsiteX13" fmla="*/ 705678 w 745434"/>
              <a:gd name="connsiteY13" fmla="*/ 200379 h 582887"/>
              <a:gd name="connsiteX14" fmla="*/ 576469 w 745434"/>
              <a:gd name="connsiteY14" fmla="*/ 220258 h 582887"/>
              <a:gd name="connsiteX15" fmla="*/ 546652 w 745434"/>
              <a:gd name="connsiteY15" fmla="*/ 230197 h 582887"/>
              <a:gd name="connsiteX16" fmla="*/ 506895 w 745434"/>
              <a:gd name="connsiteY16" fmla="*/ 289832 h 582887"/>
              <a:gd name="connsiteX17" fmla="*/ 477078 w 745434"/>
              <a:gd name="connsiteY17" fmla="*/ 359405 h 582887"/>
              <a:gd name="connsiteX18" fmla="*/ 437321 w 745434"/>
              <a:gd name="connsiteY18" fmla="*/ 399162 h 582887"/>
              <a:gd name="connsiteX19" fmla="*/ 427382 w 745434"/>
              <a:gd name="connsiteY19" fmla="*/ 428979 h 582887"/>
              <a:gd name="connsiteX20" fmla="*/ 367747 w 745434"/>
              <a:gd name="connsiteY20" fmla="*/ 448858 h 582887"/>
              <a:gd name="connsiteX21" fmla="*/ 367747 w 745434"/>
              <a:gd name="connsiteY21" fmla="*/ 558188 h 582887"/>
              <a:gd name="connsiteX22" fmla="*/ 387626 w 745434"/>
              <a:gd name="connsiteY22" fmla="*/ 578066 h 582887"/>
              <a:gd name="connsiteX23" fmla="*/ 447260 w 745434"/>
              <a:gd name="connsiteY23" fmla="*/ 578066 h 58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5434" h="582887">
                <a:moveTo>
                  <a:pt x="0" y="269953"/>
                </a:moveTo>
                <a:cubicBezTo>
                  <a:pt x="6626" y="260014"/>
                  <a:pt x="10550" y="247598"/>
                  <a:pt x="19878" y="240136"/>
                </a:cubicBezTo>
                <a:cubicBezTo>
                  <a:pt x="45189" y="219887"/>
                  <a:pt x="84803" y="236048"/>
                  <a:pt x="109330" y="240136"/>
                </a:cubicBezTo>
                <a:cubicBezTo>
                  <a:pt x="216215" y="275764"/>
                  <a:pt x="148058" y="261408"/>
                  <a:pt x="318052" y="250075"/>
                </a:cubicBezTo>
                <a:cubicBezTo>
                  <a:pt x="365304" y="218574"/>
                  <a:pt x="344090" y="241530"/>
                  <a:pt x="367747" y="170562"/>
                </a:cubicBezTo>
                <a:lnTo>
                  <a:pt x="377687" y="140745"/>
                </a:lnTo>
                <a:cubicBezTo>
                  <a:pt x="387449" y="23605"/>
                  <a:pt x="350054" y="30790"/>
                  <a:pt x="417443" y="11536"/>
                </a:cubicBezTo>
                <a:cubicBezTo>
                  <a:pt x="430578" y="7783"/>
                  <a:pt x="443948" y="4910"/>
                  <a:pt x="457200" y="1597"/>
                </a:cubicBezTo>
                <a:cubicBezTo>
                  <a:pt x="506896" y="4910"/>
                  <a:pt x="557835" y="0"/>
                  <a:pt x="606287" y="11536"/>
                </a:cubicBezTo>
                <a:cubicBezTo>
                  <a:pt x="629528" y="17069"/>
                  <a:pt x="644553" y="40608"/>
                  <a:pt x="665921" y="51292"/>
                </a:cubicBezTo>
                <a:cubicBezTo>
                  <a:pt x="716362" y="76513"/>
                  <a:pt x="693350" y="62952"/>
                  <a:pt x="735495" y="91049"/>
                </a:cubicBezTo>
                <a:cubicBezTo>
                  <a:pt x="738808" y="100988"/>
                  <a:pt x="745434" y="110389"/>
                  <a:pt x="745434" y="120866"/>
                </a:cubicBezTo>
                <a:cubicBezTo>
                  <a:pt x="745434" y="141019"/>
                  <a:pt x="744507" y="162476"/>
                  <a:pt x="735495" y="180501"/>
                </a:cubicBezTo>
                <a:cubicBezTo>
                  <a:pt x="730153" y="191185"/>
                  <a:pt x="716657" y="195673"/>
                  <a:pt x="705678" y="200379"/>
                </a:cubicBezTo>
                <a:cubicBezTo>
                  <a:pt x="675547" y="213292"/>
                  <a:pt x="594435" y="218262"/>
                  <a:pt x="576469" y="220258"/>
                </a:cubicBezTo>
                <a:cubicBezTo>
                  <a:pt x="566530" y="223571"/>
                  <a:pt x="554060" y="222789"/>
                  <a:pt x="546652" y="230197"/>
                </a:cubicBezTo>
                <a:cubicBezTo>
                  <a:pt x="529759" y="247090"/>
                  <a:pt x="506895" y="289832"/>
                  <a:pt x="506895" y="289832"/>
                </a:cubicBezTo>
                <a:cubicBezTo>
                  <a:pt x="497753" y="326402"/>
                  <a:pt x="501303" y="331142"/>
                  <a:pt x="477078" y="359405"/>
                </a:cubicBezTo>
                <a:cubicBezTo>
                  <a:pt x="464881" y="373635"/>
                  <a:pt x="437321" y="399162"/>
                  <a:pt x="437321" y="399162"/>
                </a:cubicBezTo>
                <a:cubicBezTo>
                  <a:pt x="434008" y="409101"/>
                  <a:pt x="435907" y="422890"/>
                  <a:pt x="427382" y="428979"/>
                </a:cubicBezTo>
                <a:cubicBezTo>
                  <a:pt x="410331" y="441158"/>
                  <a:pt x="367747" y="448858"/>
                  <a:pt x="367747" y="448858"/>
                </a:cubicBezTo>
                <a:cubicBezTo>
                  <a:pt x="358491" y="495140"/>
                  <a:pt x="349502" y="509535"/>
                  <a:pt x="367747" y="558188"/>
                </a:cubicBezTo>
                <a:cubicBezTo>
                  <a:pt x="371037" y="566962"/>
                  <a:pt x="378535" y="575793"/>
                  <a:pt x="387626" y="578066"/>
                </a:cubicBezTo>
                <a:cubicBezTo>
                  <a:pt x="406911" y="582887"/>
                  <a:pt x="427382" y="578066"/>
                  <a:pt x="447260" y="578066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パイ 10"/>
          <p:cNvSpPr/>
          <p:nvPr/>
        </p:nvSpPr>
        <p:spPr>
          <a:xfrm rot="21230429">
            <a:off x="6398884" y="4795213"/>
            <a:ext cx="1944216" cy="1944216"/>
          </a:xfrm>
          <a:prstGeom prst="pie">
            <a:avLst>
              <a:gd name="adj1" fmla="val 2380934"/>
              <a:gd name="adj2" fmla="val 1930721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783698" y="555633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</a:t>
            </a:r>
            <a:r>
              <a:rPr kumimoji="1" lang="en-US" altLang="ja-JP" baseline="30000" dirty="0" smtClean="0"/>
              <a:t>105</a:t>
            </a:r>
            <a:r>
              <a:rPr kumimoji="1" lang="en-US" altLang="ja-JP" dirty="0" smtClean="0"/>
              <a:t>-OH</a:t>
            </a:r>
            <a:endParaRPr kumimoji="1" lang="ja-JP" altLang="en-US" dirty="0"/>
          </a:p>
        </p:txBody>
      </p:sp>
      <p:sp>
        <p:nvSpPr>
          <p:cNvPr id="15" name="フリーフォーム 14"/>
          <p:cNvSpPr/>
          <p:nvPr/>
        </p:nvSpPr>
        <p:spPr>
          <a:xfrm rot="19588669">
            <a:off x="2303207" y="1641257"/>
            <a:ext cx="1152939" cy="214891"/>
          </a:xfrm>
          <a:custGeom>
            <a:avLst/>
            <a:gdLst>
              <a:gd name="connsiteX0" fmla="*/ 0 w 1152939"/>
              <a:gd name="connsiteY0" fmla="*/ 16108 h 214891"/>
              <a:gd name="connsiteX1" fmla="*/ 119269 w 1152939"/>
              <a:gd name="connsiteY1" fmla="*/ 16108 h 214891"/>
              <a:gd name="connsiteX2" fmla="*/ 178904 w 1152939"/>
              <a:gd name="connsiteY2" fmla="*/ 35986 h 214891"/>
              <a:gd name="connsiteX3" fmla="*/ 208721 w 1152939"/>
              <a:gd name="connsiteY3" fmla="*/ 45926 h 214891"/>
              <a:gd name="connsiteX4" fmla="*/ 228600 w 1152939"/>
              <a:gd name="connsiteY4" fmla="*/ 65804 h 214891"/>
              <a:gd name="connsiteX5" fmla="*/ 268356 w 1152939"/>
              <a:gd name="connsiteY5" fmla="*/ 75743 h 214891"/>
              <a:gd name="connsiteX6" fmla="*/ 487017 w 1152939"/>
              <a:gd name="connsiteY6" fmla="*/ 85682 h 214891"/>
              <a:gd name="connsiteX7" fmla="*/ 576469 w 1152939"/>
              <a:gd name="connsiteY7" fmla="*/ 115500 h 214891"/>
              <a:gd name="connsiteX8" fmla="*/ 616226 w 1152939"/>
              <a:gd name="connsiteY8" fmla="*/ 125439 h 214891"/>
              <a:gd name="connsiteX9" fmla="*/ 675860 w 1152939"/>
              <a:gd name="connsiteY9" fmla="*/ 145317 h 214891"/>
              <a:gd name="connsiteX10" fmla="*/ 765313 w 1152939"/>
              <a:gd name="connsiteY10" fmla="*/ 175134 h 214891"/>
              <a:gd name="connsiteX11" fmla="*/ 894521 w 1152939"/>
              <a:gd name="connsiteY11" fmla="*/ 185073 h 214891"/>
              <a:gd name="connsiteX12" fmla="*/ 924339 w 1152939"/>
              <a:gd name="connsiteY12" fmla="*/ 195013 h 214891"/>
              <a:gd name="connsiteX13" fmla="*/ 974034 w 1152939"/>
              <a:gd name="connsiteY13" fmla="*/ 204952 h 214891"/>
              <a:gd name="connsiteX14" fmla="*/ 1013791 w 1152939"/>
              <a:gd name="connsiteY14" fmla="*/ 214891 h 214891"/>
              <a:gd name="connsiteX15" fmla="*/ 1143000 w 1152939"/>
              <a:gd name="connsiteY15" fmla="*/ 185073 h 214891"/>
              <a:gd name="connsiteX16" fmla="*/ 1152939 w 1152939"/>
              <a:gd name="connsiteY16" fmla="*/ 175134 h 2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2939" h="214891">
                <a:moveTo>
                  <a:pt x="0" y="16108"/>
                </a:moveTo>
                <a:cubicBezTo>
                  <a:pt x="56516" y="1979"/>
                  <a:pt x="44099" y="0"/>
                  <a:pt x="119269" y="16108"/>
                </a:cubicBezTo>
                <a:cubicBezTo>
                  <a:pt x="139757" y="20498"/>
                  <a:pt x="159026" y="29360"/>
                  <a:pt x="178904" y="35986"/>
                </a:cubicBezTo>
                <a:lnTo>
                  <a:pt x="208721" y="45926"/>
                </a:lnTo>
                <a:cubicBezTo>
                  <a:pt x="215347" y="52552"/>
                  <a:pt x="220218" y="61613"/>
                  <a:pt x="228600" y="65804"/>
                </a:cubicBezTo>
                <a:cubicBezTo>
                  <a:pt x="240818" y="71913"/>
                  <a:pt x="254736" y="74695"/>
                  <a:pt x="268356" y="75743"/>
                </a:cubicBezTo>
                <a:cubicBezTo>
                  <a:pt x="341103" y="81339"/>
                  <a:pt x="414130" y="82369"/>
                  <a:pt x="487017" y="85682"/>
                </a:cubicBezTo>
                <a:lnTo>
                  <a:pt x="576469" y="115500"/>
                </a:lnTo>
                <a:cubicBezTo>
                  <a:pt x="589428" y="119820"/>
                  <a:pt x="603142" y="121514"/>
                  <a:pt x="616226" y="125439"/>
                </a:cubicBezTo>
                <a:cubicBezTo>
                  <a:pt x="636296" y="131460"/>
                  <a:pt x="655982" y="138691"/>
                  <a:pt x="675860" y="145317"/>
                </a:cubicBezTo>
                <a:lnTo>
                  <a:pt x="765313" y="175134"/>
                </a:lnTo>
                <a:cubicBezTo>
                  <a:pt x="806293" y="188794"/>
                  <a:pt x="851452" y="181760"/>
                  <a:pt x="894521" y="185073"/>
                </a:cubicBezTo>
                <a:cubicBezTo>
                  <a:pt x="904460" y="188386"/>
                  <a:pt x="914175" y="192472"/>
                  <a:pt x="924339" y="195013"/>
                </a:cubicBezTo>
                <a:cubicBezTo>
                  <a:pt x="940728" y="199110"/>
                  <a:pt x="957543" y="201287"/>
                  <a:pt x="974034" y="204952"/>
                </a:cubicBezTo>
                <a:cubicBezTo>
                  <a:pt x="987369" y="207915"/>
                  <a:pt x="1000539" y="211578"/>
                  <a:pt x="1013791" y="214891"/>
                </a:cubicBezTo>
                <a:cubicBezTo>
                  <a:pt x="1104108" y="201989"/>
                  <a:pt x="1061140" y="212360"/>
                  <a:pt x="1143000" y="185073"/>
                </a:cubicBezTo>
                <a:cubicBezTo>
                  <a:pt x="1147445" y="183591"/>
                  <a:pt x="1149626" y="178447"/>
                  <a:pt x="1152939" y="175134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パイ 15"/>
          <p:cNvSpPr/>
          <p:nvPr/>
        </p:nvSpPr>
        <p:spPr>
          <a:xfrm rot="21230429">
            <a:off x="3518565" y="3023636"/>
            <a:ext cx="1944216" cy="1944216"/>
          </a:xfrm>
          <a:prstGeom prst="pie">
            <a:avLst>
              <a:gd name="adj1" fmla="val 2380934"/>
              <a:gd name="adj2" fmla="val 1930721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3379" y="378475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Ser</a:t>
            </a:r>
            <a:r>
              <a:rPr kumimoji="1" lang="en-US" altLang="ja-JP" baseline="30000" dirty="0" smtClean="0"/>
              <a:t>105</a:t>
            </a:r>
            <a:r>
              <a:rPr kumimoji="1" lang="en-US" altLang="ja-JP" dirty="0" smtClean="0"/>
              <a:t>-OH</a:t>
            </a:r>
            <a:endParaRPr kumimoji="1" lang="ja-JP" altLang="en-US" dirty="0"/>
          </a:p>
        </p:txBody>
      </p:sp>
      <p:sp>
        <p:nvSpPr>
          <p:cNvPr id="18" name="フリーフォーム 17"/>
          <p:cNvSpPr/>
          <p:nvPr/>
        </p:nvSpPr>
        <p:spPr>
          <a:xfrm rot="20147671">
            <a:off x="4903099" y="3727920"/>
            <a:ext cx="1152939" cy="214891"/>
          </a:xfrm>
          <a:custGeom>
            <a:avLst/>
            <a:gdLst>
              <a:gd name="connsiteX0" fmla="*/ 0 w 1152939"/>
              <a:gd name="connsiteY0" fmla="*/ 16108 h 214891"/>
              <a:gd name="connsiteX1" fmla="*/ 119269 w 1152939"/>
              <a:gd name="connsiteY1" fmla="*/ 16108 h 214891"/>
              <a:gd name="connsiteX2" fmla="*/ 178904 w 1152939"/>
              <a:gd name="connsiteY2" fmla="*/ 35986 h 214891"/>
              <a:gd name="connsiteX3" fmla="*/ 208721 w 1152939"/>
              <a:gd name="connsiteY3" fmla="*/ 45926 h 214891"/>
              <a:gd name="connsiteX4" fmla="*/ 228600 w 1152939"/>
              <a:gd name="connsiteY4" fmla="*/ 65804 h 214891"/>
              <a:gd name="connsiteX5" fmla="*/ 268356 w 1152939"/>
              <a:gd name="connsiteY5" fmla="*/ 75743 h 214891"/>
              <a:gd name="connsiteX6" fmla="*/ 487017 w 1152939"/>
              <a:gd name="connsiteY6" fmla="*/ 85682 h 214891"/>
              <a:gd name="connsiteX7" fmla="*/ 576469 w 1152939"/>
              <a:gd name="connsiteY7" fmla="*/ 115500 h 214891"/>
              <a:gd name="connsiteX8" fmla="*/ 616226 w 1152939"/>
              <a:gd name="connsiteY8" fmla="*/ 125439 h 214891"/>
              <a:gd name="connsiteX9" fmla="*/ 675860 w 1152939"/>
              <a:gd name="connsiteY9" fmla="*/ 145317 h 214891"/>
              <a:gd name="connsiteX10" fmla="*/ 765313 w 1152939"/>
              <a:gd name="connsiteY10" fmla="*/ 175134 h 214891"/>
              <a:gd name="connsiteX11" fmla="*/ 894521 w 1152939"/>
              <a:gd name="connsiteY11" fmla="*/ 185073 h 214891"/>
              <a:gd name="connsiteX12" fmla="*/ 924339 w 1152939"/>
              <a:gd name="connsiteY12" fmla="*/ 195013 h 214891"/>
              <a:gd name="connsiteX13" fmla="*/ 974034 w 1152939"/>
              <a:gd name="connsiteY13" fmla="*/ 204952 h 214891"/>
              <a:gd name="connsiteX14" fmla="*/ 1013791 w 1152939"/>
              <a:gd name="connsiteY14" fmla="*/ 214891 h 214891"/>
              <a:gd name="connsiteX15" fmla="*/ 1143000 w 1152939"/>
              <a:gd name="connsiteY15" fmla="*/ 185073 h 214891"/>
              <a:gd name="connsiteX16" fmla="*/ 1152939 w 1152939"/>
              <a:gd name="connsiteY16" fmla="*/ 175134 h 2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52939" h="214891">
                <a:moveTo>
                  <a:pt x="0" y="16108"/>
                </a:moveTo>
                <a:cubicBezTo>
                  <a:pt x="56516" y="1979"/>
                  <a:pt x="44099" y="0"/>
                  <a:pt x="119269" y="16108"/>
                </a:cubicBezTo>
                <a:cubicBezTo>
                  <a:pt x="139757" y="20498"/>
                  <a:pt x="159026" y="29360"/>
                  <a:pt x="178904" y="35986"/>
                </a:cubicBezTo>
                <a:lnTo>
                  <a:pt x="208721" y="45926"/>
                </a:lnTo>
                <a:cubicBezTo>
                  <a:pt x="215347" y="52552"/>
                  <a:pt x="220218" y="61613"/>
                  <a:pt x="228600" y="65804"/>
                </a:cubicBezTo>
                <a:cubicBezTo>
                  <a:pt x="240818" y="71913"/>
                  <a:pt x="254736" y="74695"/>
                  <a:pt x="268356" y="75743"/>
                </a:cubicBezTo>
                <a:cubicBezTo>
                  <a:pt x="341103" y="81339"/>
                  <a:pt x="414130" y="82369"/>
                  <a:pt x="487017" y="85682"/>
                </a:cubicBezTo>
                <a:lnTo>
                  <a:pt x="576469" y="115500"/>
                </a:lnTo>
                <a:cubicBezTo>
                  <a:pt x="589428" y="119820"/>
                  <a:pt x="603142" y="121514"/>
                  <a:pt x="616226" y="125439"/>
                </a:cubicBezTo>
                <a:cubicBezTo>
                  <a:pt x="636296" y="131460"/>
                  <a:pt x="655982" y="138691"/>
                  <a:pt x="675860" y="145317"/>
                </a:cubicBezTo>
                <a:lnTo>
                  <a:pt x="765313" y="175134"/>
                </a:lnTo>
                <a:cubicBezTo>
                  <a:pt x="806293" y="188794"/>
                  <a:pt x="851452" y="181760"/>
                  <a:pt x="894521" y="185073"/>
                </a:cubicBezTo>
                <a:cubicBezTo>
                  <a:pt x="904460" y="188386"/>
                  <a:pt x="914175" y="192472"/>
                  <a:pt x="924339" y="195013"/>
                </a:cubicBezTo>
                <a:cubicBezTo>
                  <a:pt x="940728" y="199110"/>
                  <a:pt x="957543" y="201287"/>
                  <a:pt x="974034" y="204952"/>
                </a:cubicBezTo>
                <a:cubicBezTo>
                  <a:pt x="987369" y="207915"/>
                  <a:pt x="1000539" y="211578"/>
                  <a:pt x="1013791" y="214891"/>
                </a:cubicBezTo>
                <a:cubicBezTo>
                  <a:pt x="1104108" y="201989"/>
                  <a:pt x="1061140" y="212360"/>
                  <a:pt x="1143000" y="185073"/>
                </a:cubicBezTo>
                <a:cubicBezTo>
                  <a:pt x="1147445" y="183591"/>
                  <a:pt x="1149626" y="178447"/>
                  <a:pt x="1152939" y="175134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695" y="1137118"/>
            <a:ext cx="6639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CALB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2195736" y="1052736"/>
            <a:ext cx="1412887" cy="30777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400" b="1" dirty="0" smtClean="0">
                <a:cs typeface="Arial" pitchFamily="34" charset="0"/>
              </a:rPr>
              <a:t>Poly</a:t>
            </a:r>
            <a:r>
              <a:rPr lang="en-US" altLang="ja-JP" sz="1400" b="1" dirty="0" smtClean="0">
                <a:latin typeface="Symbol" pitchFamily="18" charset="2"/>
              </a:rPr>
              <a:t>(b</a:t>
            </a:r>
            <a:r>
              <a:rPr lang="en-US" altLang="ja-JP" sz="1400" b="1" dirty="0" smtClean="0"/>
              <a:t>-</a:t>
            </a:r>
            <a:r>
              <a:rPr lang="en-US" altLang="ja-JP" sz="1400" b="1" dirty="0" err="1" smtClean="0"/>
              <a:t>alanine</a:t>
            </a:r>
            <a:r>
              <a:rPr lang="en-US" altLang="ja-JP" sz="1400" b="1" dirty="0" smtClean="0"/>
              <a:t>)</a:t>
            </a:r>
            <a:r>
              <a:rPr lang="en-US" altLang="ja-JP" sz="1400" b="1" baseline="-25000" dirty="0" smtClean="0"/>
              <a:t>8</a:t>
            </a:r>
            <a:endParaRPr lang="ja-JP" altLang="en-US" sz="1400" b="1" baseline="-25000" dirty="0"/>
          </a:p>
        </p:txBody>
      </p:sp>
      <p:sp>
        <p:nvSpPr>
          <p:cNvPr id="21" name="右矢印 20"/>
          <p:cNvSpPr/>
          <p:nvPr/>
        </p:nvSpPr>
        <p:spPr>
          <a:xfrm rot="9690917">
            <a:off x="1870318" y="2007624"/>
            <a:ext cx="345317" cy="288032"/>
          </a:xfrm>
          <a:prstGeom prst="rightArrow">
            <a:avLst>
              <a:gd name="adj1" fmla="val 13184"/>
              <a:gd name="adj2" fmla="val 50000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44794" y="2348880"/>
            <a:ext cx="310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Pulling to the active site pocket</a:t>
            </a:r>
            <a:endParaRPr kumimoji="1" lang="ja-JP" altLang="en-US" i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508104" y="4129202"/>
            <a:ext cx="343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Relaxing under thermal fluctuation</a:t>
            </a:r>
            <a:endParaRPr kumimoji="1" lang="ja-JP" altLang="en-US" i="1" dirty="0"/>
          </a:p>
        </p:txBody>
      </p:sp>
      <p:sp>
        <p:nvSpPr>
          <p:cNvPr id="24" name="ストライプ矢印 23"/>
          <p:cNvSpPr/>
          <p:nvPr/>
        </p:nvSpPr>
        <p:spPr>
          <a:xfrm rot="2271247">
            <a:off x="2649094" y="2963448"/>
            <a:ext cx="526360" cy="484632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ストライプ矢印 24"/>
          <p:cNvSpPr/>
          <p:nvPr/>
        </p:nvSpPr>
        <p:spPr>
          <a:xfrm rot="2267478">
            <a:off x="5601391" y="4887721"/>
            <a:ext cx="526360" cy="484632"/>
          </a:xfrm>
          <a:prstGeom prst="stripedRightArrow">
            <a:avLst>
              <a:gd name="adj1" fmla="val 28388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7626" y="496550"/>
            <a:ext cx="298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Set poly(</a:t>
            </a:r>
            <a:r>
              <a:rPr kumimoji="1" lang="en-US" altLang="ja-JP" i="1" dirty="0" smtClean="0">
                <a:latin typeface="Symbol" pitchFamily="18" charset="2"/>
              </a:rPr>
              <a:t>b</a:t>
            </a:r>
            <a:r>
              <a:rPr kumimoji="1" lang="en-US" altLang="ja-JP" i="1" dirty="0" smtClean="0"/>
              <a:t>-</a:t>
            </a:r>
            <a:r>
              <a:rPr kumimoji="1" lang="en-US" altLang="ja-JP" i="1" dirty="0" err="1" smtClean="0"/>
              <a:t>alanine</a:t>
            </a:r>
            <a:r>
              <a:rPr kumimoji="1" lang="en-US" altLang="ja-JP" i="1" dirty="0" smtClean="0"/>
              <a:t>)</a:t>
            </a:r>
            <a:r>
              <a:rPr kumimoji="1" lang="en-US" altLang="ja-JP" i="1" baseline="-25000" dirty="0" smtClean="0"/>
              <a:t>8</a:t>
            </a:r>
            <a:r>
              <a:rPr kumimoji="1" lang="en-US" altLang="ja-JP" i="1" dirty="0" smtClean="0"/>
              <a:t> manually</a:t>
            </a:r>
            <a:endParaRPr kumimoji="1" lang="ja-JP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89788" y="148281"/>
            <a:ext cx="8358676" cy="120032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Suggestion on effect of polymer on the following elongation process (1)</a:t>
            </a:r>
            <a:endParaRPr kumimoji="1" lang="ja-JP" altLang="en-US" sz="36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5172" y="1978901"/>
            <a:ext cx="45786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2400" b="1" i="1" dirty="0" smtClean="0"/>
              <a:t>Only </a:t>
            </a:r>
            <a:r>
              <a:rPr lang="en-US" altLang="ja-JP" sz="2400" b="1" i="1" dirty="0" smtClean="0"/>
              <a:t>3 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-</a:t>
            </a:r>
            <a:r>
              <a:rPr lang="en-US" altLang="ja-JP" sz="2400" b="1" i="1" dirty="0" err="1" smtClean="0"/>
              <a:t>alanine</a:t>
            </a:r>
            <a:r>
              <a:rPr lang="en-US" altLang="ja-JP" sz="2400" b="1" i="1" dirty="0" smtClean="0"/>
              <a:t> residues can stay inside the active site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kumimoji="1" lang="en-US" altLang="ja-JP" sz="2000" dirty="0" smtClean="0"/>
              <a:t>The polymer is not packed in the active site, </a:t>
            </a:r>
            <a:r>
              <a:rPr kumimoji="1" lang="en-US" altLang="ja-JP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would allow </a:t>
            </a:r>
            <a:r>
              <a:rPr kumimoji="1" lang="en-US" altLang="ja-JP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kumimoji="1" lang="en-US" altLang="ja-JP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kumimoji="1" lang="en-US" altLang="ja-JP" sz="20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lactam</a:t>
            </a:r>
            <a:r>
              <a:rPr kumimoji="1" lang="en-US" altLang="ja-JP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access Ser105.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ja-JP" sz="2000" dirty="0" smtClean="0"/>
              <a:t>Meanwhile, the polymer would be interact with the surface of CALB, or it might be released.</a:t>
            </a:r>
          </a:p>
        </p:txBody>
      </p:sp>
      <p:pic>
        <p:nvPicPr>
          <p:cNvPr id="6" name="Picture 2" descr="C:\Users\kurisaki\Documents\PD_at_Nagoya-u\Project_EnzymaticPolymerization\_Theme-1_CALB_ring-open-polymerization\PMF_CALB-bAla\_5_Analyze_Traj\Integ_NPT_Rlx-CALB_poly8bAla_NaTol_ed_0001_NPT_EXT_0002-0050.bmp"/>
          <p:cNvPicPr>
            <a:picLocks noChangeAspect="1" noChangeArrowheads="1"/>
          </p:cNvPicPr>
          <p:nvPr/>
        </p:nvPicPr>
        <p:blipFill>
          <a:blip r:embed="rId2" cstate="print"/>
          <a:srcRect l="9525" t="14951" r="19050"/>
          <a:stretch>
            <a:fillRect/>
          </a:stretch>
        </p:blipFill>
        <p:spPr bwMode="auto">
          <a:xfrm>
            <a:off x="5284920" y="1754312"/>
            <a:ext cx="3369223" cy="3834928"/>
          </a:xfrm>
          <a:prstGeom prst="rect">
            <a:avLst/>
          </a:prstGeom>
          <a:noFill/>
        </p:spPr>
      </p:pic>
      <p:sp>
        <p:nvSpPr>
          <p:cNvPr id="7" name="右中かっこ 6"/>
          <p:cNvSpPr/>
          <p:nvPr/>
        </p:nvSpPr>
        <p:spPr>
          <a:xfrm rot="10629331">
            <a:off x="6302595" y="3867577"/>
            <a:ext cx="288032" cy="1003315"/>
          </a:xfrm>
          <a:prstGeom prst="rightBrace">
            <a:avLst>
              <a:gd name="adj1" fmla="val 53192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6737183" y="3412142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stCxn id="8" idx="7"/>
          </p:cNvCxnSpPr>
          <p:nvPr/>
        </p:nvCxnSpPr>
        <p:spPr>
          <a:xfrm flipV="1">
            <a:off x="7167422" y="2143885"/>
            <a:ext cx="478609" cy="135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357999" y="1783844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9561" y="6167045"/>
            <a:ext cx="285629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FY2016 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modification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41581" y="1772816"/>
            <a:ext cx="482453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400" b="1" i="1" dirty="0" smtClean="0"/>
              <a:t>Poly(</a:t>
            </a:r>
            <a:r>
              <a:rPr lang="en-US" altLang="ja-JP" sz="2400" b="1" i="1" dirty="0" smtClean="0">
                <a:latin typeface="Symbol" pitchFamily="18" charset="2"/>
              </a:rPr>
              <a:t>b</a:t>
            </a:r>
            <a:r>
              <a:rPr lang="en-US" altLang="ja-JP" sz="2400" b="1" i="1" dirty="0" smtClean="0"/>
              <a:t>-</a:t>
            </a:r>
            <a:r>
              <a:rPr lang="en-US" altLang="ja-JP" sz="2400" b="1" i="1" dirty="0" err="1" smtClean="0"/>
              <a:t>alanine</a:t>
            </a:r>
            <a:r>
              <a:rPr lang="en-US" altLang="ja-JP" sz="2400" b="1" i="1" dirty="0" smtClean="0"/>
              <a:t>)</a:t>
            </a:r>
            <a:r>
              <a:rPr lang="en-US" altLang="ja-JP" sz="2400" b="1" i="1" baseline="-25000" dirty="0" smtClean="0"/>
              <a:t>8</a:t>
            </a:r>
            <a:r>
              <a:rPr lang="en-US" altLang="ja-JP" sz="2400" b="1" i="1" dirty="0" smtClean="0"/>
              <a:t> assumes folded conformations and sometime leaves from the active site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en-US" altLang="ja-JP" sz="2000" dirty="0" smtClean="0"/>
              <a:t>Folding should prevent </a:t>
            </a:r>
            <a:r>
              <a:rPr lang="en-US" altLang="ja-JP" sz="2000" dirty="0" smtClean="0">
                <a:latin typeface="Symbol" pitchFamily="18" charset="2"/>
              </a:rPr>
              <a:t>b</a:t>
            </a:r>
            <a:r>
              <a:rPr lang="en-US" altLang="ja-JP" sz="2000" dirty="0" smtClean="0"/>
              <a:t>-</a:t>
            </a:r>
            <a:r>
              <a:rPr lang="en-US" altLang="ja-JP" sz="2000" dirty="0" err="1" smtClean="0"/>
              <a:t>lactam</a:t>
            </a:r>
            <a:r>
              <a:rPr lang="en-US" altLang="ja-JP" sz="2000" dirty="0" smtClean="0"/>
              <a:t> access to the active site and also polymerization reaction itself.</a:t>
            </a:r>
          </a:p>
          <a:p>
            <a:pPr marL="176213" indent="-176213" algn="just">
              <a:buFont typeface="Arial" pitchFamily="34" charset="0"/>
              <a:buChar char="•"/>
            </a:pPr>
            <a:r>
              <a:rPr lang="en-US" altLang="ja-JP" sz="2000" dirty="0" smtClean="0"/>
              <a:t>If such folding could be blocked, it would promote </a:t>
            </a:r>
            <a:r>
              <a:rPr lang="en-US" altLang="ja-JP" sz="2000" dirty="0" smtClean="0">
                <a:latin typeface="Symbol" pitchFamily="18" charset="2"/>
              </a:rPr>
              <a:t>b</a:t>
            </a:r>
            <a:r>
              <a:rPr lang="en-US" altLang="ja-JP" sz="2000" dirty="0" smtClean="0"/>
              <a:t>-</a:t>
            </a:r>
            <a:r>
              <a:rPr lang="en-US" altLang="ja-JP" sz="2000" dirty="0" err="1" smtClean="0"/>
              <a:t>lactam</a:t>
            </a:r>
            <a:r>
              <a:rPr lang="en-US" altLang="ja-JP" sz="2000" dirty="0" smtClean="0"/>
              <a:t> access and CALB-polymer interaction, enhancing the reaction, accordingly </a:t>
            </a:r>
          </a:p>
          <a:p>
            <a:pPr algn="just">
              <a:buFont typeface="Arial" pitchFamily="34" charset="0"/>
              <a:buChar char="•"/>
            </a:pPr>
            <a:endParaRPr kumimoji="1" lang="ja-JP" altLang="en-US" sz="2000" dirty="0"/>
          </a:p>
        </p:txBody>
      </p:sp>
      <p:pic>
        <p:nvPicPr>
          <p:cNvPr id="5" name="Picture 6" descr="C:\Users\kurisaki\Documents\PD_at_Nagoya-u\Project_EnzymaticPolymerization\_Theme-1_CALB_ring-open-polymerization\PMF_CALB-bAla\_5_Analyze_Traj\Integ_NPT_Rlx-CALB_poly8bAla_NaTol_ed_0005_NPT_EXT_0002-0051.bmp"/>
          <p:cNvPicPr>
            <a:picLocks noChangeAspect="1" noChangeArrowheads="1"/>
          </p:cNvPicPr>
          <p:nvPr/>
        </p:nvPicPr>
        <p:blipFill>
          <a:blip r:embed="rId2" cstate="print"/>
          <a:srcRect l="11906" t="7475" r="4762" b="4984"/>
          <a:stretch>
            <a:fillRect/>
          </a:stretch>
        </p:blipFill>
        <p:spPr bwMode="auto">
          <a:xfrm>
            <a:off x="5282141" y="1700808"/>
            <a:ext cx="3787896" cy="3803616"/>
          </a:xfrm>
          <a:prstGeom prst="rect">
            <a:avLst/>
          </a:prstGeom>
          <a:noFill/>
        </p:spPr>
      </p:pic>
      <p:sp>
        <p:nvSpPr>
          <p:cNvPr id="7" name="円/楕円 6"/>
          <p:cNvSpPr/>
          <p:nvPr/>
        </p:nvSpPr>
        <p:spPr>
          <a:xfrm>
            <a:off x="6804248" y="3245228"/>
            <a:ext cx="50405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 flipH="1" flipV="1">
            <a:off x="6300192" y="2276872"/>
            <a:ext cx="628194" cy="10279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724128" y="1918953"/>
            <a:ext cx="910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Ser105</a:t>
            </a:r>
            <a:endParaRPr kumimoji="1" lang="ja-JP" altLang="en-US" sz="2000" dirty="0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0E1-9FE9-4AFE-A1D1-6273738BE77A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6021288"/>
            <a:ext cx="285629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FY2016 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ja-JP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CREST WS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modification</a:t>
            </a:r>
            <a:endParaRPr kumimoji="1" lang="ja-JP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9788" y="148281"/>
            <a:ext cx="8358676" cy="1200329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/>
              <a:t>Suggestion on effect of polymer on the following elongation process (2)</a:t>
            </a:r>
            <a:endParaRPr kumimoji="1" lang="ja-JP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3345" y="540497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4000" b="1" i="1" dirty="0" smtClean="0">
                <a:solidFill>
                  <a:srgbClr val="002060"/>
                </a:solidFill>
              </a:rPr>
              <a:t>Reply to the problem setting</a:t>
            </a:r>
          </a:p>
          <a:p>
            <a:pPr algn="just"/>
            <a:r>
              <a:rPr lang="en-US" altLang="ja-JP" sz="2600" i="1" dirty="0" smtClean="0"/>
              <a:t>Polymer elongation itself would not completely prevent </a:t>
            </a:r>
            <a:r>
              <a:rPr lang="en-US" altLang="ja-JP" sz="2600" i="1" dirty="0" smtClean="0">
                <a:latin typeface="Symbol" pitchFamily="18" charset="2"/>
              </a:rPr>
              <a:t>b</a:t>
            </a:r>
            <a:r>
              <a:rPr lang="en-US" altLang="ja-JP" sz="2600" i="1" dirty="0" smtClean="0"/>
              <a:t>-</a:t>
            </a:r>
            <a:r>
              <a:rPr lang="en-US" altLang="ja-JP" sz="2600" i="1" dirty="0" err="1" smtClean="0"/>
              <a:t>lactam</a:t>
            </a:r>
            <a:r>
              <a:rPr lang="en-US" altLang="ja-JP" sz="2600" i="1" dirty="0" smtClean="0"/>
              <a:t> and a water molecule access to the active site.</a:t>
            </a:r>
          </a:p>
          <a:p>
            <a:pPr algn="just"/>
            <a:r>
              <a:rPr lang="en-US" altLang="ja-JP" sz="2600" i="1" dirty="0" smtClean="0"/>
              <a:t>Instead, assuming folded conformation would prevent </a:t>
            </a:r>
            <a:r>
              <a:rPr lang="en-US" altLang="ja-JP" sz="2600" i="1" dirty="0" smtClean="0">
                <a:latin typeface="Symbol" pitchFamily="18" charset="2"/>
              </a:rPr>
              <a:t>b</a:t>
            </a:r>
            <a:r>
              <a:rPr lang="en-US" altLang="ja-JP" sz="2600" i="1" dirty="0" smtClean="0"/>
              <a:t>-</a:t>
            </a:r>
            <a:r>
              <a:rPr lang="en-US" altLang="ja-JP" sz="2600" i="1" dirty="0" err="1" smtClean="0"/>
              <a:t>lactam</a:t>
            </a:r>
            <a:r>
              <a:rPr lang="en-US" altLang="ja-JP" sz="2600" i="1" dirty="0" smtClean="0"/>
              <a:t> and a water molecule from entering the active site.</a:t>
            </a:r>
          </a:p>
          <a:p>
            <a:pPr algn="just"/>
            <a:endParaRPr lang="en-US" altLang="ja-JP" sz="1000" b="1" i="1" dirty="0" smtClean="0">
              <a:solidFill>
                <a:srgbClr val="002060"/>
              </a:solidFill>
            </a:endParaRPr>
          </a:p>
          <a:p>
            <a:pPr algn="just"/>
            <a:r>
              <a:rPr lang="en-US" altLang="ja-JP" sz="4000" b="1" i="1" dirty="0" smtClean="0">
                <a:solidFill>
                  <a:srgbClr val="002060"/>
                </a:solidFill>
              </a:rPr>
              <a:t>Question</a:t>
            </a:r>
          </a:p>
          <a:p>
            <a:pPr algn="just"/>
            <a:r>
              <a:rPr kumimoji="1" lang="en-US" altLang="ja-JP" sz="2600" i="1" dirty="0" smtClean="0"/>
              <a:t>The above insights are provided from conventional</a:t>
            </a:r>
            <a:r>
              <a:rPr lang="en-US" altLang="ja-JP" sz="2600" i="1" dirty="0" smtClean="0"/>
              <a:t> MD simulation, where polymer elongation process is not treated explicitly.</a:t>
            </a:r>
          </a:p>
          <a:p>
            <a:pPr algn="just"/>
            <a:r>
              <a:rPr lang="en-US" altLang="ja-JP" sz="2600" i="1" dirty="0" smtClean="0"/>
              <a:t>For example, is it possible that </a:t>
            </a:r>
            <a:r>
              <a:rPr lang="en-US" altLang="ja-JP" sz="2600" i="1" dirty="0" smtClean="0">
                <a:latin typeface="Symbol" pitchFamily="18" charset="2"/>
              </a:rPr>
              <a:t>b</a:t>
            </a:r>
            <a:r>
              <a:rPr lang="en-US" altLang="ja-JP" sz="2600" i="1" dirty="0" smtClean="0"/>
              <a:t>-</a:t>
            </a:r>
            <a:r>
              <a:rPr lang="en-US" altLang="ja-JP" sz="2600" i="1" dirty="0" err="1" smtClean="0"/>
              <a:t>lactam</a:t>
            </a:r>
            <a:r>
              <a:rPr lang="en-US" altLang="ja-JP" sz="2600" i="1" dirty="0" smtClean="0"/>
              <a:t> enters the active site after polymer is generated?</a:t>
            </a:r>
            <a:endParaRPr kumimoji="1" lang="en-US" altLang="ja-JP" sz="2600" i="1" dirty="0" smtClean="0"/>
          </a:p>
          <a:p>
            <a:pPr algn="just"/>
            <a:endParaRPr lang="en-US" altLang="ja-JP" sz="1000" i="1" dirty="0" smtClean="0"/>
          </a:p>
          <a:p>
            <a:pPr algn="just"/>
            <a:r>
              <a:rPr kumimoji="1" lang="en-US" altLang="ja-JP" sz="2600" i="1" dirty="0" smtClean="0"/>
              <a:t>To answer the question, we analyze MD/MD trajectories.</a:t>
            </a:r>
            <a:endParaRPr kumimoji="1" lang="ja-JP" altLang="en-US" sz="2600" i="1" dirty="0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20BFE-1E57-4CC5-8E38-7BC832AEE2B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1626</Words>
  <Application>Microsoft Office PowerPoint</Application>
  <PresentationFormat>画面に合わせる (4:3)</PresentationFormat>
  <Paragraphs>330</Paragraphs>
  <Slides>38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0" baseType="lpstr">
      <vt:lpstr>Office テーマ</vt:lpstr>
      <vt:lpstr>ｸﾞﾗﾌ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kurisaki</dc:creator>
  <cp:lastModifiedBy>kurisaki</cp:lastModifiedBy>
  <cp:revision>146</cp:revision>
  <dcterms:created xsi:type="dcterms:W3CDTF">2016-06-24T04:57:18Z</dcterms:created>
  <dcterms:modified xsi:type="dcterms:W3CDTF">2016-09-26T10:19:32Z</dcterms:modified>
</cp:coreProperties>
</file>