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6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</p:sldIdLst>
  <p:sldSz cx="12192000" cy="6858000"/>
  <p:notesSz cx="9906000" cy="676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39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D7E-56AF-4D01-95F4-546917BA72ED}" type="datetime1">
              <a:rPr lang="en-GB" smtClean="0"/>
              <a:t>12/02/2015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29470"/>
            <a:ext cx="4292600" cy="339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8" y="6429470"/>
            <a:ext cx="4292600" cy="339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D549-1CAF-48D9-BBD0-7BB69B72E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665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39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3A179-A207-431D-A3BF-73C20233CC2D}" type="datetime1">
              <a:rPr lang="en-GB" smtClean="0"/>
              <a:t>12/02/2015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6138"/>
            <a:ext cx="4060825" cy="2284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57629"/>
            <a:ext cx="7924800" cy="2665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29470"/>
            <a:ext cx="4292600" cy="339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8" y="6429470"/>
            <a:ext cx="4292600" cy="339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72943-47FD-46F9-888E-08CE23AA9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46080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C67AEB-B72A-44E5-9D26-0FAB07B5460B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74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6BC2FCA-9F87-4DEA-BF0D-3C511BA94B37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1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4AE5B44-3C20-49E2-83BD-8FBF337E3951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38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262461-F1F0-4E3C-9973-12807ECB88D9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5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F87D7B-5B53-455B-B48D-B7C8837B738F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15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DB575FF-5712-4C4A-863F-D31326F8B02E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446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E9B49D-76FB-4AC5-9FD1-D4A69B79D488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4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D75A80-57A4-414F-BFF9-C71B727F3739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9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3FE14C-C27D-4ED3-B6F1-27D5E114949A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6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5A20A1D-8C80-4E2F-AB73-963D3E685FAC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0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FEFB93-EC4D-45B6-BCC9-9A66768318B1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0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D0BE162-588D-43C9-91B8-297B89DCE3CD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038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BD250D-6510-466A-BEF3-49F6500DD5C2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9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141FB2-325A-490B-808E-B3BB502A4931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9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E3D0EF-0086-44A3-A13F-8A2655AD1112}" type="datetime1">
              <a:rPr lang="en-GB" smtClean="0"/>
              <a:t>12/02/2015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3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C68A-A361-423E-A188-8E40646AA7AD}" type="datetime1">
              <a:rPr lang="en-GB" smtClean="0"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69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30F7-7A4C-420C-AFD0-B43F20CC6BCB}" type="datetime1">
              <a:rPr lang="en-GB" smtClean="0"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2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939D-7291-44F9-9FE5-80FC690B0DDB}" type="datetime1">
              <a:rPr lang="en-GB" smtClean="0"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4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9B6C-3E57-430D-A4CC-CEE478636DD2}" type="datetime1">
              <a:rPr lang="en-GB" smtClean="0"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8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9514-393F-4258-9AAB-31B93A9D5FCC}" type="datetime1">
              <a:rPr lang="en-GB" smtClean="0"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9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86B7-CC18-4B63-B8F5-8310074887B4}" type="datetime1">
              <a:rPr lang="en-GB" smtClean="0"/>
              <a:t>12/02/2015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91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F65A-08A0-4042-A92F-0F7F61B56392}" type="datetime1">
              <a:rPr lang="en-GB" smtClean="0"/>
              <a:t>12/02/2015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8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39F1-21AB-46A5-8C5C-157342EE441C}" type="datetime1">
              <a:rPr lang="en-GB" smtClean="0"/>
              <a:t>12/02/2015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2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1BDB-6833-471D-A6B3-2C2EE43C7A1B}" type="datetime1">
              <a:rPr lang="en-GB" smtClean="0"/>
              <a:t>12/02/2015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8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9AA2-8B40-408F-8E8B-29114976AE51}" type="datetime1">
              <a:rPr lang="en-GB" smtClean="0"/>
              <a:t>12/02/2015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0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311D-F526-48C8-B6CD-74F392310C35}" type="datetime1">
              <a:rPr lang="en-GB" smtClean="0"/>
              <a:t>12/02/2015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96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5FB6C-CE21-4191-A3B5-2DEEF0510E1E}" type="datetime1">
              <a:rPr lang="en-GB" smtClean="0"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6845-F25B-44CD-A12D-68AAE80A1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 MC/MD simulation on </a:t>
            </a:r>
            <a:r>
              <a:rPr lang="en-GB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Zirconocene</a:t>
            </a:r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br>
              <a:rPr lang="en-GB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Proposal of Catalytic shuttling for Block polymers</a:t>
            </a:r>
            <a:endParaRPr lang="en-GB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7219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Sandhya</a:t>
            </a:r>
          </a:p>
          <a:p>
            <a:r>
              <a:rPr lang="en-US" dirty="0" smtClean="0"/>
              <a:t>10/2/2015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5386-EBBC-4AD7-9E9A-C514DC9E5C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170262"/>
              </p:ext>
            </p:extLst>
          </p:nvPr>
        </p:nvGraphicFramePr>
        <p:xfrm>
          <a:off x="1677403" y="1503767"/>
          <a:ext cx="7639783" cy="376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CS ChemDraw Drawing" r:id="rId4" imgW="6080079" imgH="2999042" progId="ChemDraw.Document.6.0">
                  <p:embed/>
                </p:oleObj>
              </mc:Choice>
              <mc:Fallback>
                <p:oleObj name="CS ChemDraw Drawing" r:id="rId4" imgW="6080079" imgH="29990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7403" y="1503767"/>
                        <a:ext cx="7639783" cy="3768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6220" y="569168"/>
            <a:ext cx="4264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Reactive catalysts formation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085107"/>
              </p:ext>
            </p:extLst>
          </p:nvPr>
        </p:nvGraphicFramePr>
        <p:xfrm>
          <a:off x="231708" y="1649347"/>
          <a:ext cx="5655907" cy="25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CS ChemDraw Drawing" r:id="rId4" imgW="6194817" imgH="2797683" progId="ChemDraw.Document.6.0">
                  <p:embed/>
                </p:oleObj>
              </mc:Choice>
              <mc:Fallback>
                <p:oleObj name="CS ChemDraw Drawing" r:id="rId4" imgW="6194817" imgH="27976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708" y="1649347"/>
                        <a:ext cx="5655907" cy="2554000"/>
                      </a:xfrm>
                      <a:prstGeom prst="rect">
                        <a:avLst/>
                      </a:prstGeom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442317"/>
              </p:ext>
            </p:extLst>
          </p:nvPr>
        </p:nvGraphicFramePr>
        <p:xfrm>
          <a:off x="6652534" y="984314"/>
          <a:ext cx="4581523" cy="551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CS ChemDraw Drawing" r:id="rId6" imgW="5288150" imgH="5790724" progId="ChemDraw.Document.6.0">
                  <p:embed/>
                </p:oleObj>
              </mc:Choice>
              <mc:Fallback>
                <p:oleObj name="CS ChemDraw Drawing" r:id="rId6" imgW="5288150" imgH="57907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52534" y="984314"/>
                        <a:ext cx="4581523" cy="551912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1327" y="461093"/>
            <a:ext cx="5065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steps of two catalysts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6460" y="214873"/>
            <a:ext cx="583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Transmetallation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 of two catalysts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80" y="5559502"/>
            <a:ext cx="7448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Propagation affords catalysts bearing two different polymers in a same pot.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Transmetallation</a:t>
            </a:r>
            <a:r>
              <a:rPr lang="en-US" dirty="0" smtClean="0"/>
              <a:t> leads to the formation of four different reactive</a:t>
            </a:r>
          </a:p>
          <a:p>
            <a:r>
              <a:rPr lang="en-US" dirty="0" smtClean="0"/>
              <a:t>species from two different </a:t>
            </a:r>
            <a:r>
              <a:rPr lang="en-US" dirty="0"/>
              <a:t>reactants </a:t>
            </a:r>
            <a:r>
              <a:rPr lang="en-US" i="1" dirty="0" smtClean="0"/>
              <a:t>i.e.  </a:t>
            </a:r>
            <a:r>
              <a:rPr lang="en-US" dirty="0" smtClean="0"/>
              <a:t>A, B, C and D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078685" y="36412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450285" y="36412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9237543" y="64828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0609143" y="648283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1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284116"/>
              </p:ext>
            </p:extLst>
          </p:nvPr>
        </p:nvGraphicFramePr>
        <p:xfrm>
          <a:off x="4654193" y="391790"/>
          <a:ext cx="6981080" cy="288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CS ChemDraw Drawing" r:id="rId4" imgW="4899336" imgH="2025253" progId="ChemDraw.Document.6.0">
                  <p:embed/>
                </p:oleObj>
              </mc:Choice>
              <mc:Fallback>
                <p:oleObj name="CS ChemDraw Drawing" r:id="rId4" imgW="4899336" imgH="20252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4193" y="391790"/>
                        <a:ext cx="6981080" cy="2886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281127" y="22458"/>
            <a:ext cx="5570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Transmetallation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two catalysts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043482"/>
              </p:ext>
            </p:extLst>
          </p:nvPr>
        </p:nvGraphicFramePr>
        <p:xfrm>
          <a:off x="541190" y="4095879"/>
          <a:ext cx="5829643" cy="25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CS ChemDraw Drawing" r:id="rId6" imgW="4635813" imgH="2003584" progId="ChemDraw.Document.6.0">
                  <p:embed/>
                </p:oleObj>
              </mc:Choice>
              <mc:Fallback>
                <p:oleObj name="CS ChemDraw Drawing" r:id="rId6" imgW="4635813" imgH="20035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190" y="4095879"/>
                        <a:ext cx="5829643" cy="251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190" y="3278329"/>
            <a:ext cx="620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 after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transmetallation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465583" y="6211669"/>
            <a:ext cx="450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Propagation yields to olefin block polymers</a:t>
            </a:r>
          </a:p>
          <a:p>
            <a:r>
              <a:rPr lang="en-US" dirty="0"/>
              <a:t>i</a:t>
            </a:r>
            <a:r>
              <a:rPr lang="en-US" dirty="0" smtClean="0"/>
              <a:t>n a single pot.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01215" y="933995"/>
            <a:ext cx="3853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Transmetallation</a:t>
            </a:r>
            <a:r>
              <a:rPr lang="en-US" dirty="0" smtClean="0"/>
              <a:t> reaction of catalyst and CSA plays a pivotal role for the exchange of polymers between two catalyst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49189"/>
              </p:ext>
            </p:extLst>
          </p:nvPr>
        </p:nvGraphicFramePr>
        <p:xfrm>
          <a:off x="7029936" y="4582966"/>
          <a:ext cx="460533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CS ChemDraw Drawing" r:id="rId8" imgW="4605171" imgH="1167146" progId="ChemDraw.Document.6.0">
                  <p:embed/>
                </p:oleObj>
              </mc:Choice>
              <mc:Fallback>
                <p:oleObj name="CS ChemDraw Drawing" r:id="rId8" imgW="4605171" imgH="11671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29936" y="4582966"/>
                        <a:ext cx="4605337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2061" y="499261"/>
            <a:ext cx="94820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insertion for the Cat1 with ethylene : Preliminary study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3690" y="2351314"/>
            <a:ext cx="5455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barrier for the first insertion of ethylene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4.96 kcal/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486" y="3706166"/>
            <a:ext cx="3174293" cy="3034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01" y="3588841"/>
            <a:ext cx="3937519" cy="32691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26931" y="522342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TS1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9567" y="6363478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Ca1Reactant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6335" y="6331395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Ca1Product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1322" y="1613854"/>
            <a:ext cx="3331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: LANL2DZ for metal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6-31G(d) for other atoms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335" y="1134382"/>
            <a:ext cx="4154471" cy="38496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4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plan- For the next month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Completion of a manuscript regarding the force field development and MD simulation on the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ansa-zirconocene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propylene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Complexes.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MC/MD simulations on the reference catalyst with many propylene and solvents.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the new project.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would be optimizations of propagation steps using M06 method.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1410" y="2967335"/>
            <a:ext cx="3089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you</a:t>
            </a:r>
            <a:endParaRPr lang="en-GB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2367" y="1119673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 of the presentation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409" y="2901821"/>
            <a:ext cx="100920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DFT study on cis approach of propylene with respect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ja-JP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ansa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zirconocene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complex.</a:t>
            </a:r>
            <a:endParaRPr lang="en-US" altLang="ja-JP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ansa-Hf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insertion using different approach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propylene.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 MC/MD simulation of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ansa-zirconocene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propylene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of new reaction scheme for the preparation of olefin block polymers.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plan for the next month.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2" y="77527"/>
            <a:ext cx="10515600" cy="605259"/>
          </a:xfrm>
        </p:spPr>
        <p:txBody>
          <a:bodyPr>
            <a:noAutofit/>
          </a:bodyPr>
          <a:lstStyle/>
          <a:p>
            <a:r>
              <a:rPr lang="en-US" sz="26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sz="26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approach of propylene with respect to </a:t>
            </a:r>
            <a:r>
              <a:rPr lang="en-US" sz="2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ja-JP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US" altLang="ja-JP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ja-JP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(CA)</a:t>
            </a:r>
            <a:endParaRPr lang="en-GB" sz="26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561560"/>
              </p:ext>
            </p:extLst>
          </p:nvPr>
        </p:nvGraphicFramePr>
        <p:xfrm>
          <a:off x="5240498" y="1172777"/>
          <a:ext cx="2455863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CS ChemDraw Drawing" r:id="rId4" imgW="2456477" imgH="2646664" progId="ChemDraw.Document.6.0">
                  <p:embed/>
                </p:oleObj>
              </mc:Choice>
              <mc:Fallback>
                <p:oleObj name="CS ChemDraw Drawing" r:id="rId4" imgW="2456477" imgH="26466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40498" y="1172777"/>
                        <a:ext cx="2455863" cy="264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613925"/>
              </p:ext>
            </p:extLst>
          </p:nvPr>
        </p:nvGraphicFramePr>
        <p:xfrm>
          <a:off x="1825689" y="1214860"/>
          <a:ext cx="2436813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CS ChemDraw Drawing" r:id="rId6" imgW="2436390" imgH="2628662" progId="ChemDraw.Document.6.0">
                  <p:embed/>
                </p:oleObj>
              </mc:Choice>
              <mc:Fallback>
                <p:oleObj name="CS ChemDraw Drawing" r:id="rId6" imgW="2436390" imgH="26286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5689" y="1214860"/>
                        <a:ext cx="2436813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84777"/>
              </p:ext>
            </p:extLst>
          </p:nvPr>
        </p:nvGraphicFramePr>
        <p:xfrm>
          <a:off x="2418944" y="4043904"/>
          <a:ext cx="3182890" cy="1326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058"/>
                <a:gridCol w="1177631"/>
                <a:gridCol w="990201"/>
              </a:tblGrid>
              <a:tr h="546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Energy [kcal/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mol</a:t>
                      </a:r>
                      <a:r>
                        <a:rPr lang="en-US" sz="1800" u="none" strike="noStrike" dirty="0" smtClean="0">
                          <a:effectLst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8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Activation barrier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 smtClean="0">
                          <a:effectLst/>
                        </a:rPr>
                        <a:t>10.55 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 smtClean="0">
                          <a:effectLst/>
                        </a:rPr>
                        <a:t>10.04  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948196" y="40882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ja-JP" dirty="0"/>
              <a:t>Method   </a:t>
            </a:r>
            <a:r>
              <a:rPr kumimoji="1" lang="en-US" altLang="ja-JP" dirty="0" smtClean="0"/>
              <a:t>used </a:t>
            </a:r>
            <a:r>
              <a:rPr lang="en-US" altLang="ja-JP" dirty="0" smtClean="0"/>
              <a:t>M06/6-31G(</a:t>
            </a:r>
            <a:r>
              <a:rPr lang="en-US" altLang="ja-JP" dirty="0" err="1" smtClean="0"/>
              <a:t>d,p</a:t>
            </a:r>
            <a:r>
              <a:rPr lang="en-US" altLang="ja-JP" dirty="0"/>
              <a:t>) , LanL2DZ for </a:t>
            </a:r>
            <a:r>
              <a:rPr lang="en-US" altLang="ja-JP" dirty="0" err="1" smtClean="0"/>
              <a:t>Zr</a:t>
            </a:r>
            <a:endParaRPr lang="en-US" altLang="ja-JP" dirty="0"/>
          </a:p>
        </p:txBody>
      </p:sp>
      <p:sp>
        <p:nvSpPr>
          <p:cNvPr id="9" name="TextBox 8"/>
          <p:cNvSpPr txBox="1"/>
          <p:nvPr/>
        </p:nvSpPr>
        <p:spPr>
          <a:xfrm>
            <a:off x="345232" y="5570375"/>
            <a:ext cx="10875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Activation barrier is thrice than trans insertion of propylene C approach to the complex in the presence of CA.</a:t>
            </a:r>
          </a:p>
          <a:p>
            <a:r>
              <a:rPr lang="en-US" dirty="0" smtClean="0"/>
              <a:t>Activation barrier is twice than trans insertion of propylene A approach to the complex in the presence of CA. </a:t>
            </a:r>
          </a:p>
          <a:p>
            <a:r>
              <a:rPr lang="en-US" dirty="0" smtClean="0"/>
              <a:t>This clearly confirms that these two approach are not favorable for the propylene insertion. </a:t>
            </a:r>
          </a:p>
          <a:p>
            <a:r>
              <a:rPr lang="en-US" dirty="0" smtClean="0"/>
              <a:t>Hence system prefers for the trans approaches of A and C propylene to the complexes.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87412" y="4833257"/>
            <a:ext cx="5170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could not figure out TS of cis B and D approach </a:t>
            </a:r>
          </a:p>
          <a:p>
            <a:r>
              <a:rPr lang="en-US" dirty="0" smtClean="0"/>
              <a:t>of propylene with respect to CA.</a:t>
            </a:r>
          </a:p>
          <a:p>
            <a:endParaRPr lang="en-GB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25232"/>
              </p:ext>
            </p:extLst>
          </p:nvPr>
        </p:nvGraphicFramePr>
        <p:xfrm>
          <a:off x="9379791" y="531718"/>
          <a:ext cx="2459037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CS ChemDraw Drawing" r:id="rId8" imgW="2459201" imgH="3369088" progId="ChemDraw.Document.6.0">
                  <p:embed/>
                </p:oleObj>
              </mc:Choice>
              <mc:Fallback>
                <p:oleObj name="CS ChemDraw Drawing" r:id="rId8" imgW="2459201" imgH="33690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79791" y="531718"/>
                        <a:ext cx="2459037" cy="33686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49" y="607721"/>
            <a:ext cx="10515600" cy="577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insertion of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-hafnium complexes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84108"/>
              </p:ext>
            </p:extLst>
          </p:nvPr>
        </p:nvGraphicFramePr>
        <p:xfrm>
          <a:off x="1978170" y="3958434"/>
          <a:ext cx="4710628" cy="1326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058"/>
                <a:gridCol w="1177631"/>
                <a:gridCol w="990201"/>
                <a:gridCol w="763869"/>
                <a:gridCol w="763869"/>
              </a:tblGrid>
              <a:tr h="441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Energy [kcal/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mol</a:t>
                      </a:r>
                      <a:r>
                        <a:rPr lang="en-US" sz="1800" u="none" strike="noStrike" dirty="0" smtClean="0">
                          <a:effectLst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8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Activation </a:t>
                      </a:r>
                      <a:r>
                        <a:rPr lang="en-US" sz="1800" u="none" strike="noStrike" dirty="0" smtClean="0">
                          <a:effectLst/>
                        </a:rPr>
                        <a:t>barrier(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Hf</a:t>
                      </a:r>
                      <a:r>
                        <a:rPr lang="en-US" sz="1800" u="none" strike="noStrike" dirty="0" smtClean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7.94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7.91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13.11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19.12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853000"/>
              </p:ext>
            </p:extLst>
          </p:nvPr>
        </p:nvGraphicFramePr>
        <p:xfrm>
          <a:off x="595892" y="1909893"/>
          <a:ext cx="1666875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CS ChemDraw Drawing" r:id="rId4" imgW="1666932" imgH="1474851" progId="ChemDraw.Document.6.0">
                  <p:embed/>
                </p:oleObj>
              </mc:Choice>
              <mc:Fallback>
                <p:oleObj name="CS ChemDraw Drawing" r:id="rId4" imgW="1666932" imgH="147485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892" y="1909893"/>
                        <a:ext cx="1666875" cy="14747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693908"/>
              </p:ext>
            </p:extLst>
          </p:nvPr>
        </p:nvGraphicFramePr>
        <p:xfrm>
          <a:off x="2733284" y="1909892"/>
          <a:ext cx="1600200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CS ChemDraw Drawing" r:id="rId6" imgW="1599860" imgH="1474851" progId="ChemDraw.Document.6.0">
                  <p:embed/>
                </p:oleObj>
              </mc:Choice>
              <mc:Fallback>
                <p:oleObj name="CS ChemDraw Drawing" r:id="rId6" imgW="1599860" imgH="147485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284" y="1909892"/>
                        <a:ext cx="1600200" cy="14747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68333"/>
              </p:ext>
            </p:extLst>
          </p:nvPr>
        </p:nvGraphicFramePr>
        <p:xfrm>
          <a:off x="4991356" y="1909891"/>
          <a:ext cx="172561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CS ChemDraw Drawing" r:id="rId8" imgW="1726173" imgH="1474851" progId="ChemDraw.Document.6.0">
                  <p:embed/>
                </p:oleObj>
              </mc:Choice>
              <mc:Fallback>
                <p:oleObj name="CS ChemDraw Drawing" r:id="rId8" imgW="1726173" imgH="147485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356" y="1909891"/>
                        <a:ext cx="1725613" cy="14747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07614"/>
              </p:ext>
            </p:extLst>
          </p:nvPr>
        </p:nvGraphicFramePr>
        <p:xfrm>
          <a:off x="7204107" y="1911478"/>
          <a:ext cx="1570037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CS ChemDraw Drawing" r:id="rId10" imgW="1570579" imgH="1473184" progId="ChemDraw.Document.6.0">
                  <p:embed/>
                </p:oleObj>
              </mc:Choice>
              <mc:Fallback>
                <p:oleObj name="CS ChemDraw Drawing" r:id="rId10" imgW="1570579" imgH="147318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107" y="1911478"/>
                        <a:ext cx="1570037" cy="147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91421" y="3609621"/>
            <a:ext cx="761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Activation barrier for the first insertion reaction mechanism of </a:t>
            </a:r>
            <a:r>
              <a:rPr lang="en-US" dirty="0" err="1" smtClean="0"/>
              <a:t>Hf</a:t>
            </a:r>
            <a:r>
              <a:rPr lang="en-US" dirty="0" smtClean="0"/>
              <a:t> complexes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87420" y="1315616"/>
            <a:ext cx="401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isomers of </a:t>
            </a:r>
            <a:r>
              <a:rPr lang="en-US" dirty="0" err="1" smtClean="0"/>
              <a:t>ansa</a:t>
            </a:r>
            <a:r>
              <a:rPr lang="en-US" dirty="0"/>
              <a:t>-</a:t>
            </a:r>
            <a:r>
              <a:rPr lang="en-US" dirty="0" smtClean="0"/>
              <a:t>hafnium complexes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37118" y="5924939"/>
            <a:ext cx="9746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the previously studied </a:t>
            </a:r>
            <a:r>
              <a:rPr lang="en-US" dirty="0" err="1" smtClean="0"/>
              <a:t>Zr</a:t>
            </a:r>
            <a:r>
              <a:rPr lang="en-US" dirty="0" smtClean="0"/>
              <a:t> </a:t>
            </a:r>
            <a:r>
              <a:rPr lang="en-US" dirty="0" err="1" smtClean="0"/>
              <a:t>ansa</a:t>
            </a:r>
            <a:r>
              <a:rPr lang="en-US" dirty="0" smtClean="0"/>
              <a:t> complexes show that activation barrier is slightly decreased,</a:t>
            </a:r>
          </a:p>
          <a:p>
            <a:r>
              <a:rPr lang="en-US" dirty="0" smtClean="0"/>
              <a:t>However it dose not change much from the </a:t>
            </a:r>
            <a:r>
              <a:rPr lang="en-US" dirty="0" err="1" smtClean="0"/>
              <a:t>Zr</a:t>
            </a:r>
            <a:r>
              <a:rPr lang="en-US" dirty="0" smtClean="0"/>
              <a:t> complexes.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04107" y="4767280"/>
            <a:ext cx="48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/>
              <a:t>Method </a:t>
            </a:r>
            <a:r>
              <a:rPr kumimoji="1" lang="en-US" altLang="ja-JP" dirty="0"/>
              <a:t>used </a:t>
            </a:r>
            <a:r>
              <a:rPr lang="en-US" altLang="ja-JP" dirty="0" smtClean="0"/>
              <a:t>M06/6-31++G(</a:t>
            </a:r>
            <a:r>
              <a:rPr lang="en-US" altLang="ja-JP" dirty="0" err="1" smtClean="0"/>
              <a:t>d,p</a:t>
            </a:r>
            <a:r>
              <a:rPr lang="en-US" altLang="ja-JP" dirty="0"/>
              <a:t>) , LanL2DZ for </a:t>
            </a:r>
            <a:r>
              <a:rPr lang="en-US" altLang="ja-JP" dirty="0" err="1"/>
              <a:t>Zr</a:t>
            </a:r>
            <a:endParaRPr lang="en-US" altLang="ja-JP" dirty="0"/>
          </a:p>
        </p:txBody>
      </p:sp>
      <p:graphicFrame>
        <p:nvGraphicFramePr>
          <p:cNvPr id="1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90435"/>
              </p:ext>
            </p:extLst>
          </p:nvPr>
        </p:nvGraphicFramePr>
        <p:xfrm>
          <a:off x="1978170" y="5205764"/>
          <a:ext cx="4710628" cy="719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058"/>
                <a:gridCol w="1177631"/>
                <a:gridCol w="990201"/>
                <a:gridCol w="763869"/>
                <a:gridCol w="763869"/>
              </a:tblGrid>
              <a:tr h="719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Activation </a:t>
                      </a:r>
                      <a:r>
                        <a:rPr lang="en-US" sz="1800" u="none" strike="noStrike" dirty="0" smtClean="0">
                          <a:effectLst/>
                        </a:rPr>
                        <a:t>barrier(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Zr</a:t>
                      </a:r>
                      <a:r>
                        <a:rPr lang="en-US" sz="1800" u="none" strike="noStrike" dirty="0" smtClean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8.46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8.36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13.16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18.59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150" y="943624"/>
            <a:ext cx="10515600" cy="102513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details for test hybrid MC/MD simulation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150" y="2215259"/>
            <a:ext cx="10515600" cy="287700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One catalyst, one propylene,184 pentane solvent and Cl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MK ESP charges are calculated at M06/6-31++G(</a:t>
            </a:r>
            <a:r>
              <a:rPr lang="en-US" dirty="0" err="1" smtClean="0"/>
              <a:t>d,p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Force fields parameters such bond constants, angles and torsional angle were calculated from the M06/6-31++G(</a:t>
            </a:r>
            <a:r>
              <a:rPr lang="en-US" dirty="0" err="1" smtClean="0"/>
              <a:t>d,p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General </a:t>
            </a:r>
            <a:r>
              <a:rPr lang="en-US" dirty="0"/>
              <a:t>amber force </a:t>
            </a:r>
            <a:r>
              <a:rPr lang="en-US" dirty="0" smtClean="0"/>
              <a:t>field, amber force field and universal force fields.</a:t>
            </a:r>
          </a:p>
          <a:p>
            <a:r>
              <a:rPr lang="en-US" dirty="0" smtClean="0"/>
              <a:t>Periodic boundary conditions are applied</a:t>
            </a:r>
          </a:p>
          <a:p>
            <a:r>
              <a:rPr lang="en-US" dirty="0" smtClean="0"/>
              <a:t>NPT-MD for 10ps (300K and 1atm) for equilibration.</a:t>
            </a:r>
          </a:p>
          <a:p>
            <a:r>
              <a:rPr lang="en-US" dirty="0" smtClean="0"/>
              <a:t>NVT-MD for </a:t>
            </a:r>
            <a:r>
              <a:rPr lang="en-US" dirty="0"/>
              <a:t>50ps before MC/MD </a:t>
            </a:r>
            <a:r>
              <a:rPr lang="en-US" dirty="0" smtClean="0"/>
              <a:t>simulation.</a:t>
            </a:r>
          </a:p>
          <a:p>
            <a:r>
              <a:rPr lang="en-US" dirty="0" smtClean="0"/>
              <a:t>NVT-MD (300K) simulation time in one MC/MD cycle is 10ps.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441" y="216158"/>
            <a:ext cx="5795865" cy="79187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 Hybrid MC/MD simulations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43" y="866997"/>
            <a:ext cx="10515600" cy="4351338"/>
          </a:xfrm>
        </p:spPr>
        <p:txBody>
          <a:bodyPr/>
          <a:lstStyle/>
          <a:p>
            <a:r>
              <a:rPr lang="en-US" dirty="0" smtClean="0"/>
              <a:t>Time consuming for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files for MD or MC/MD simulations.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Manual insertion of charges on the complex systems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-&gt;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Fortran program.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90979"/>
              </p:ext>
            </p:extLst>
          </p:nvPr>
        </p:nvGraphicFramePr>
        <p:xfrm>
          <a:off x="1838660" y="3222974"/>
          <a:ext cx="2017712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CS ChemDraw Drawing" r:id="rId4" imgW="2017273" imgH="1893903" progId="ChemDraw.Document.6.0">
                  <p:embed/>
                </p:oleObj>
              </mc:Choice>
              <mc:Fallback>
                <p:oleObj name="CS ChemDraw Drawing" r:id="rId4" imgW="2017273" imgH="18939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8660" y="3222974"/>
                        <a:ext cx="2017712" cy="189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322028" y="4167972"/>
            <a:ext cx="13249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17067" y="361239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MC/MD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290800"/>
              </p:ext>
            </p:extLst>
          </p:nvPr>
        </p:nvGraphicFramePr>
        <p:xfrm>
          <a:off x="5832102" y="3341803"/>
          <a:ext cx="215265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CS ChemDraw Drawing" r:id="rId6" imgW="2153120" imgH="1894237" progId="ChemDraw.Document.6.0">
                  <p:embed/>
                </p:oleObj>
              </mc:Choice>
              <mc:Fallback>
                <p:oleObj name="CS ChemDraw Drawing" r:id="rId6" imgW="2153120" imgH="18942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32102" y="3341803"/>
                        <a:ext cx="2152650" cy="189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6147" y="5303111"/>
            <a:ext cx="364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Ansa</a:t>
            </a:r>
            <a:r>
              <a:rPr lang="en-US" dirty="0" smtClean="0"/>
              <a:t> </a:t>
            </a:r>
            <a:r>
              <a:rPr lang="en-US" dirty="0" err="1" smtClean="0"/>
              <a:t>zirconozene</a:t>
            </a:r>
            <a:r>
              <a:rPr lang="en-US" dirty="0" smtClean="0"/>
              <a:t> propylene complex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54683" y="5235690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4396" y="5858635"/>
            <a:ext cx="10739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Formation of  first insertion of propylene after first cycle.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Validity of parameters again supports the well working of the dynamic simulation.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Confirming the applicability of force filed parameters from DFT calculations for the hybrid MC/MD simulation.</a:t>
            </a:r>
          </a:p>
        </p:txBody>
      </p:sp>
      <p:sp>
        <p:nvSpPr>
          <p:cNvPr id="16" name="Freeform 15"/>
          <p:cNvSpPr/>
          <p:nvPr/>
        </p:nvSpPr>
        <p:spPr>
          <a:xfrm>
            <a:off x="1640257" y="3172966"/>
            <a:ext cx="2127380" cy="1912775"/>
          </a:xfrm>
          <a:custGeom>
            <a:avLst/>
            <a:gdLst>
              <a:gd name="connsiteX0" fmla="*/ 1968759 w 2127380"/>
              <a:gd name="connsiteY0" fmla="*/ 503853 h 1912775"/>
              <a:gd name="connsiteX1" fmla="*/ 2015412 w 2127380"/>
              <a:gd name="connsiteY1" fmla="*/ 513183 h 1912775"/>
              <a:gd name="connsiteX2" fmla="*/ 2071396 w 2127380"/>
              <a:gd name="connsiteY2" fmla="*/ 578498 h 1912775"/>
              <a:gd name="connsiteX3" fmla="*/ 2099388 w 2127380"/>
              <a:gd name="connsiteY3" fmla="*/ 606490 h 1912775"/>
              <a:gd name="connsiteX4" fmla="*/ 2108718 w 2127380"/>
              <a:gd name="connsiteY4" fmla="*/ 709126 h 1912775"/>
              <a:gd name="connsiteX5" fmla="*/ 2127380 w 2127380"/>
              <a:gd name="connsiteY5" fmla="*/ 774441 h 1912775"/>
              <a:gd name="connsiteX6" fmla="*/ 2118049 w 2127380"/>
              <a:gd name="connsiteY6" fmla="*/ 905069 h 1912775"/>
              <a:gd name="connsiteX7" fmla="*/ 2090057 w 2127380"/>
              <a:gd name="connsiteY7" fmla="*/ 923730 h 1912775"/>
              <a:gd name="connsiteX8" fmla="*/ 2034073 w 2127380"/>
              <a:gd name="connsiteY8" fmla="*/ 961053 h 1912775"/>
              <a:gd name="connsiteX9" fmla="*/ 2006082 w 2127380"/>
              <a:gd name="connsiteY9" fmla="*/ 979714 h 1912775"/>
              <a:gd name="connsiteX10" fmla="*/ 1875453 w 2127380"/>
              <a:gd name="connsiteY10" fmla="*/ 1017037 h 1912775"/>
              <a:gd name="connsiteX11" fmla="*/ 1800808 w 2127380"/>
              <a:gd name="connsiteY11" fmla="*/ 1026367 h 1912775"/>
              <a:gd name="connsiteX12" fmla="*/ 1726163 w 2127380"/>
              <a:gd name="connsiteY12" fmla="*/ 1045028 h 1912775"/>
              <a:gd name="connsiteX13" fmla="*/ 1688841 w 2127380"/>
              <a:gd name="connsiteY13" fmla="*/ 1054359 h 1912775"/>
              <a:gd name="connsiteX14" fmla="*/ 1632857 w 2127380"/>
              <a:gd name="connsiteY14" fmla="*/ 1073020 h 1912775"/>
              <a:gd name="connsiteX15" fmla="*/ 1567543 w 2127380"/>
              <a:gd name="connsiteY15" fmla="*/ 1091681 h 1912775"/>
              <a:gd name="connsiteX16" fmla="*/ 1539551 w 2127380"/>
              <a:gd name="connsiteY16" fmla="*/ 1110343 h 1912775"/>
              <a:gd name="connsiteX17" fmla="*/ 1539551 w 2127380"/>
              <a:gd name="connsiteY17" fmla="*/ 1660849 h 1912775"/>
              <a:gd name="connsiteX18" fmla="*/ 1558212 w 2127380"/>
              <a:gd name="connsiteY18" fmla="*/ 1698171 h 1912775"/>
              <a:gd name="connsiteX19" fmla="*/ 1567543 w 2127380"/>
              <a:gd name="connsiteY19" fmla="*/ 1744824 h 1912775"/>
              <a:gd name="connsiteX20" fmla="*/ 1520890 w 2127380"/>
              <a:gd name="connsiteY20" fmla="*/ 1903445 h 1912775"/>
              <a:gd name="connsiteX21" fmla="*/ 1436914 w 2127380"/>
              <a:gd name="connsiteY21" fmla="*/ 1912775 h 1912775"/>
              <a:gd name="connsiteX22" fmla="*/ 877077 w 2127380"/>
              <a:gd name="connsiteY22" fmla="*/ 1903445 h 1912775"/>
              <a:gd name="connsiteX23" fmla="*/ 839755 w 2127380"/>
              <a:gd name="connsiteY23" fmla="*/ 1884783 h 1912775"/>
              <a:gd name="connsiteX24" fmla="*/ 802433 w 2127380"/>
              <a:gd name="connsiteY24" fmla="*/ 1875453 h 1912775"/>
              <a:gd name="connsiteX25" fmla="*/ 774441 w 2127380"/>
              <a:gd name="connsiteY25" fmla="*/ 1856792 h 1912775"/>
              <a:gd name="connsiteX26" fmla="*/ 746449 w 2127380"/>
              <a:gd name="connsiteY26" fmla="*/ 1847461 h 1912775"/>
              <a:gd name="connsiteX27" fmla="*/ 727788 w 2127380"/>
              <a:gd name="connsiteY27" fmla="*/ 1819469 h 1912775"/>
              <a:gd name="connsiteX28" fmla="*/ 699796 w 2127380"/>
              <a:gd name="connsiteY28" fmla="*/ 1791477 h 1912775"/>
              <a:gd name="connsiteX29" fmla="*/ 643812 w 2127380"/>
              <a:gd name="connsiteY29" fmla="*/ 1726163 h 1912775"/>
              <a:gd name="connsiteX30" fmla="*/ 615820 w 2127380"/>
              <a:gd name="connsiteY30" fmla="*/ 1679510 h 1912775"/>
              <a:gd name="connsiteX31" fmla="*/ 578498 w 2127380"/>
              <a:gd name="connsiteY31" fmla="*/ 1623526 h 1912775"/>
              <a:gd name="connsiteX32" fmla="*/ 550506 w 2127380"/>
              <a:gd name="connsiteY32" fmla="*/ 1530220 h 1912775"/>
              <a:gd name="connsiteX33" fmla="*/ 531845 w 2127380"/>
              <a:gd name="connsiteY33" fmla="*/ 1492898 h 1912775"/>
              <a:gd name="connsiteX34" fmla="*/ 503853 w 2127380"/>
              <a:gd name="connsiteY34" fmla="*/ 1427583 h 1912775"/>
              <a:gd name="connsiteX35" fmla="*/ 457200 w 2127380"/>
              <a:gd name="connsiteY35" fmla="*/ 1362269 h 1912775"/>
              <a:gd name="connsiteX36" fmla="*/ 447869 w 2127380"/>
              <a:gd name="connsiteY36" fmla="*/ 1334277 h 1912775"/>
              <a:gd name="connsiteX37" fmla="*/ 382555 w 2127380"/>
              <a:gd name="connsiteY37" fmla="*/ 1259632 h 1912775"/>
              <a:gd name="connsiteX38" fmla="*/ 345233 w 2127380"/>
              <a:gd name="connsiteY38" fmla="*/ 1240971 h 1912775"/>
              <a:gd name="connsiteX39" fmla="*/ 214604 w 2127380"/>
              <a:gd name="connsiteY39" fmla="*/ 1184988 h 1912775"/>
              <a:gd name="connsiteX40" fmla="*/ 139959 w 2127380"/>
              <a:gd name="connsiteY40" fmla="*/ 1147665 h 1912775"/>
              <a:gd name="connsiteX41" fmla="*/ 102637 w 2127380"/>
              <a:gd name="connsiteY41" fmla="*/ 1138335 h 1912775"/>
              <a:gd name="connsiteX42" fmla="*/ 46653 w 2127380"/>
              <a:gd name="connsiteY42" fmla="*/ 1119673 h 1912775"/>
              <a:gd name="connsiteX43" fmla="*/ 27992 w 2127380"/>
              <a:gd name="connsiteY43" fmla="*/ 1091681 h 1912775"/>
              <a:gd name="connsiteX44" fmla="*/ 18661 w 2127380"/>
              <a:gd name="connsiteY44" fmla="*/ 1045028 h 1912775"/>
              <a:gd name="connsiteX45" fmla="*/ 9331 w 2127380"/>
              <a:gd name="connsiteY45" fmla="*/ 1017037 h 1912775"/>
              <a:gd name="connsiteX46" fmla="*/ 0 w 2127380"/>
              <a:gd name="connsiteY46" fmla="*/ 970383 h 1912775"/>
              <a:gd name="connsiteX47" fmla="*/ 9331 w 2127380"/>
              <a:gd name="connsiteY47" fmla="*/ 699796 h 1912775"/>
              <a:gd name="connsiteX48" fmla="*/ 18661 w 2127380"/>
              <a:gd name="connsiteY48" fmla="*/ 662473 h 1912775"/>
              <a:gd name="connsiteX49" fmla="*/ 74645 w 2127380"/>
              <a:gd name="connsiteY49" fmla="*/ 587828 h 1912775"/>
              <a:gd name="connsiteX50" fmla="*/ 102637 w 2127380"/>
              <a:gd name="connsiteY50" fmla="*/ 569167 h 1912775"/>
              <a:gd name="connsiteX51" fmla="*/ 139959 w 2127380"/>
              <a:gd name="connsiteY51" fmla="*/ 541175 h 1912775"/>
              <a:gd name="connsiteX52" fmla="*/ 186612 w 2127380"/>
              <a:gd name="connsiteY52" fmla="*/ 513183 h 1912775"/>
              <a:gd name="connsiteX53" fmla="*/ 279918 w 2127380"/>
              <a:gd name="connsiteY53" fmla="*/ 447869 h 1912775"/>
              <a:gd name="connsiteX54" fmla="*/ 317241 w 2127380"/>
              <a:gd name="connsiteY54" fmla="*/ 438539 h 1912775"/>
              <a:gd name="connsiteX55" fmla="*/ 373224 w 2127380"/>
              <a:gd name="connsiteY55" fmla="*/ 410547 h 1912775"/>
              <a:gd name="connsiteX56" fmla="*/ 429208 w 2127380"/>
              <a:gd name="connsiteY56" fmla="*/ 391886 h 1912775"/>
              <a:gd name="connsiteX57" fmla="*/ 541175 w 2127380"/>
              <a:gd name="connsiteY57" fmla="*/ 373224 h 1912775"/>
              <a:gd name="connsiteX58" fmla="*/ 569167 w 2127380"/>
              <a:gd name="connsiteY58" fmla="*/ 363894 h 1912775"/>
              <a:gd name="connsiteX59" fmla="*/ 615820 w 2127380"/>
              <a:gd name="connsiteY59" fmla="*/ 354563 h 1912775"/>
              <a:gd name="connsiteX60" fmla="*/ 662473 w 2127380"/>
              <a:gd name="connsiteY60" fmla="*/ 335902 h 1912775"/>
              <a:gd name="connsiteX61" fmla="*/ 755780 w 2127380"/>
              <a:gd name="connsiteY61" fmla="*/ 326571 h 1912775"/>
              <a:gd name="connsiteX62" fmla="*/ 793102 w 2127380"/>
              <a:gd name="connsiteY62" fmla="*/ 307910 h 1912775"/>
              <a:gd name="connsiteX63" fmla="*/ 839755 w 2127380"/>
              <a:gd name="connsiteY63" fmla="*/ 289249 h 1912775"/>
              <a:gd name="connsiteX64" fmla="*/ 895739 w 2127380"/>
              <a:gd name="connsiteY64" fmla="*/ 242596 h 1912775"/>
              <a:gd name="connsiteX65" fmla="*/ 914400 w 2127380"/>
              <a:gd name="connsiteY65" fmla="*/ 205273 h 1912775"/>
              <a:gd name="connsiteX66" fmla="*/ 961053 w 2127380"/>
              <a:gd name="connsiteY66" fmla="*/ 149290 h 1912775"/>
              <a:gd name="connsiteX67" fmla="*/ 970384 w 2127380"/>
              <a:gd name="connsiteY67" fmla="*/ 121298 h 1912775"/>
              <a:gd name="connsiteX68" fmla="*/ 1007706 w 2127380"/>
              <a:gd name="connsiteY68" fmla="*/ 65314 h 1912775"/>
              <a:gd name="connsiteX69" fmla="*/ 1045029 w 2127380"/>
              <a:gd name="connsiteY69" fmla="*/ 9330 h 1912775"/>
              <a:gd name="connsiteX70" fmla="*/ 1110343 w 2127380"/>
              <a:gd name="connsiteY70" fmla="*/ 0 h 1912775"/>
              <a:gd name="connsiteX71" fmla="*/ 1520890 w 2127380"/>
              <a:gd name="connsiteY71" fmla="*/ 9330 h 1912775"/>
              <a:gd name="connsiteX72" fmla="*/ 1548882 w 2127380"/>
              <a:gd name="connsiteY72" fmla="*/ 27992 h 1912775"/>
              <a:gd name="connsiteX73" fmla="*/ 1586204 w 2127380"/>
              <a:gd name="connsiteY73" fmla="*/ 37322 h 1912775"/>
              <a:gd name="connsiteX74" fmla="*/ 1632857 w 2127380"/>
              <a:gd name="connsiteY74" fmla="*/ 74645 h 1912775"/>
              <a:gd name="connsiteX75" fmla="*/ 1660849 w 2127380"/>
              <a:gd name="connsiteY75" fmla="*/ 93306 h 1912775"/>
              <a:gd name="connsiteX76" fmla="*/ 1698171 w 2127380"/>
              <a:gd name="connsiteY76" fmla="*/ 121298 h 1912775"/>
              <a:gd name="connsiteX77" fmla="*/ 1716833 w 2127380"/>
              <a:gd name="connsiteY77" fmla="*/ 139959 h 1912775"/>
              <a:gd name="connsiteX78" fmla="*/ 1791477 w 2127380"/>
              <a:gd name="connsiteY78" fmla="*/ 205273 h 1912775"/>
              <a:gd name="connsiteX79" fmla="*/ 1810139 w 2127380"/>
              <a:gd name="connsiteY79" fmla="*/ 242596 h 1912775"/>
              <a:gd name="connsiteX80" fmla="*/ 1828800 w 2127380"/>
              <a:gd name="connsiteY80" fmla="*/ 270588 h 1912775"/>
              <a:gd name="connsiteX81" fmla="*/ 1847461 w 2127380"/>
              <a:gd name="connsiteY81" fmla="*/ 391886 h 1912775"/>
              <a:gd name="connsiteX82" fmla="*/ 1866122 w 2127380"/>
              <a:gd name="connsiteY82" fmla="*/ 419877 h 1912775"/>
              <a:gd name="connsiteX83" fmla="*/ 1884784 w 2127380"/>
              <a:gd name="connsiteY83" fmla="*/ 438539 h 1912775"/>
              <a:gd name="connsiteX84" fmla="*/ 1912775 w 2127380"/>
              <a:gd name="connsiteY84" fmla="*/ 447869 h 1912775"/>
              <a:gd name="connsiteX85" fmla="*/ 1940767 w 2127380"/>
              <a:gd name="connsiteY85" fmla="*/ 466530 h 1912775"/>
              <a:gd name="connsiteX86" fmla="*/ 1978090 w 2127380"/>
              <a:gd name="connsiteY86" fmla="*/ 494522 h 1912775"/>
              <a:gd name="connsiteX87" fmla="*/ 2052735 w 2127380"/>
              <a:gd name="connsiteY87" fmla="*/ 522514 h 1912775"/>
              <a:gd name="connsiteX88" fmla="*/ 2080726 w 2127380"/>
              <a:gd name="connsiteY88" fmla="*/ 541175 h 1912775"/>
              <a:gd name="connsiteX89" fmla="*/ 2090057 w 2127380"/>
              <a:gd name="connsiteY89" fmla="*/ 578498 h 191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127380" h="1912775">
                <a:moveTo>
                  <a:pt x="1968759" y="503853"/>
                </a:moveTo>
                <a:cubicBezTo>
                  <a:pt x="1984310" y="506963"/>
                  <a:pt x="2001549" y="505481"/>
                  <a:pt x="2015412" y="513183"/>
                </a:cubicBezTo>
                <a:cubicBezTo>
                  <a:pt x="2050215" y="532518"/>
                  <a:pt x="2049636" y="552386"/>
                  <a:pt x="2071396" y="578498"/>
                </a:cubicBezTo>
                <a:cubicBezTo>
                  <a:pt x="2079844" y="588635"/>
                  <a:pt x="2090057" y="597159"/>
                  <a:pt x="2099388" y="606490"/>
                </a:cubicBezTo>
                <a:cubicBezTo>
                  <a:pt x="2102498" y="640702"/>
                  <a:pt x="2104178" y="675074"/>
                  <a:pt x="2108718" y="709126"/>
                </a:cubicBezTo>
                <a:cubicBezTo>
                  <a:pt x="2111322" y="728653"/>
                  <a:pt x="2120983" y="755250"/>
                  <a:pt x="2127380" y="774441"/>
                </a:cubicBezTo>
                <a:cubicBezTo>
                  <a:pt x="2124270" y="817984"/>
                  <a:pt x="2128637" y="862719"/>
                  <a:pt x="2118049" y="905069"/>
                </a:cubicBezTo>
                <a:cubicBezTo>
                  <a:pt x="2115329" y="915948"/>
                  <a:pt x="2098814" y="916725"/>
                  <a:pt x="2090057" y="923730"/>
                </a:cubicBezTo>
                <a:cubicBezTo>
                  <a:pt x="2027691" y="973623"/>
                  <a:pt x="2132817" y="904628"/>
                  <a:pt x="2034073" y="961053"/>
                </a:cubicBezTo>
                <a:cubicBezTo>
                  <a:pt x="2024337" y="966617"/>
                  <a:pt x="2016329" y="975160"/>
                  <a:pt x="2006082" y="979714"/>
                </a:cubicBezTo>
                <a:cubicBezTo>
                  <a:pt x="1981836" y="990490"/>
                  <a:pt x="1896076" y="1014459"/>
                  <a:pt x="1875453" y="1017037"/>
                </a:cubicBezTo>
                <a:cubicBezTo>
                  <a:pt x="1850571" y="1020147"/>
                  <a:pt x="1825592" y="1022554"/>
                  <a:pt x="1800808" y="1026367"/>
                </a:cubicBezTo>
                <a:cubicBezTo>
                  <a:pt x="1739171" y="1035849"/>
                  <a:pt x="1772512" y="1031786"/>
                  <a:pt x="1726163" y="1045028"/>
                </a:cubicBezTo>
                <a:cubicBezTo>
                  <a:pt x="1713833" y="1048551"/>
                  <a:pt x="1701124" y="1050674"/>
                  <a:pt x="1688841" y="1054359"/>
                </a:cubicBezTo>
                <a:cubicBezTo>
                  <a:pt x="1670000" y="1060011"/>
                  <a:pt x="1651940" y="1068249"/>
                  <a:pt x="1632857" y="1073020"/>
                </a:cubicBezTo>
                <a:cubicBezTo>
                  <a:pt x="1585993" y="1084737"/>
                  <a:pt x="1607701" y="1078296"/>
                  <a:pt x="1567543" y="1091681"/>
                </a:cubicBezTo>
                <a:cubicBezTo>
                  <a:pt x="1558212" y="1097902"/>
                  <a:pt x="1541137" y="1099242"/>
                  <a:pt x="1539551" y="1110343"/>
                </a:cubicBezTo>
                <a:cubicBezTo>
                  <a:pt x="1523151" y="1225144"/>
                  <a:pt x="1531731" y="1564404"/>
                  <a:pt x="1539551" y="1660849"/>
                </a:cubicBezTo>
                <a:cubicBezTo>
                  <a:pt x="1540675" y="1674713"/>
                  <a:pt x="1551992" y="1685730"/>
                  <a:pt x="1558212" y="1698171"/>
                </a:cubicBezTo>
                <a:cubicBezTo>
                  <a:pt x="1561322" y="1713722"/>
                  <a:pt x="1567543" y="1728965"/>
                  <a:pt x="1567543" y="1744824"/>
                </a:cubicBezTo>
                <a:cubicBezTo>
                  <a:pt x="1567543" y="1798048"/>
                  <a:pt x="1589416" y="1882360"/>
                  <a:pt x="1520890" y="1903445"/>
                </a:cubicBezTo>
                <a:cubicBezTo>
                  <a:pt x="1493971" y="1911728"/>
                  <a:pt x="1464906" y="1909665"/>
                  <a:pt x="1436914" y="1912775"/>
                </a:cubicBezTo>
                <a:cubicBezTo>
                  <a:pt x="1250302" y="1909665"/>
                  <a:pt x="1063511" y="1912184"/>
                  <a:pt x="877077" y="1903445"/>
                </a:cubicBezTo>
                <a:cubicBezTo>
                  <a:pt x="863183" y="1902794"/>
                  <a:pt x="852779" y="1889667"/>
                  <a:pt x="839755" y="1884783"/>
                </a:cubicBezTo>
                <a:cubicBezTo>
                  <a:pt x="827748" y="1880280"/>
                  <a:pt x="814874" y="1878563"/>
                  <a:pt x="802433" y="1875453"/>
                </a:cubicBezTo>
                <a:cubicBezTo>
                  <a:pt x="793102" y="1869233"/>
                  <a:pt x="784471" y="1861807"/>
                  <a:pt x="774441" y="1856792"/>
                </a:cubicBezTo>
                <a:cubicBezTo>
                  <a:pt x="765644" y="1852393"/>
                  <a:pt x="754129" y="1853605"/>
                  <a:pt x="746449" y="1847461"/>
                </a:cubicBezTo>
                <a:cubicBezTo>
                  <a:pt x="737692" y="1840456"/>
                  <a:pt x="734967" y="1828084"/>
                  <a:pt x="727788" y="1819469"/>
                </a:cubicBezTo>
                <a:cubicBezTo>
                  <a:pt x="719340" y="1809332"/>
                  <a:pt x="708244" y="1801614"/>
                  <a:pt x="699796" y="1791477"/>
                </a:cubicBezTo>
                <a:cubicBezTo>
                  <a:pt x="628744" y="1706215"/>
                  <a:pt x="755953" y="1838304"/>
                  <a:pt x="643812" y="1726163"/>
                </a:cubicBezTo>
                <a:cubicBezTo>
                  <a:pt x="622155" y="1661187"/>
                  <a:pt x="649975" y="1730740"/>
                  <a:pt x="615820" y="1679510"/>
                </a:cubicBezTo>
                <a:cubicBezTo>
                  <a:pt x="570624" y="1611717"/>
                  <a:pt x="621289" y="1666319"/>
                  <a:pt x="578498" y="1623526"/>
                </a:cubicBezTo>
                <a:cubicBezTo>
                  <a:pt x="571802" y="1596742"/>
                  <a:pt x="561862" y="1552932"/>
                  <a:pt x="550506" y="1530220"/>
                </a:cubicBezTo>
                <a:cubicBezTo>
                  <a:pt x="544286" y="1517779"/>
                  <a:pt x="537324" y="1505682"/>
                  <a:pt x="531845" y="1492898"/>
                </a:cubicBezTo>
                <a:cubicBezTo>
                  <a:pt x="514530" y="1452497"/>
                  <a:pt x="531983" y="1472590"/>
                  <a:pt x="503853" y="1427583"/>
                </a:cubicBezTo>
                <a:cubicBezTo>
                  <a:pt x="493281" y="1410668"/>
                  <a:pt x="467073" y="1382016"/>
                  <a:pt x="457200" y="1362269"/>
                </a:cubicBezTo>
                <a:cubicBezTo>
                  <a:pt x="452801" y="1353472"/>
                  <a:pt x="452646" y="1342875"/>
                  <a:pt x="447869" y="1334277"/>
                </a:cubicBezTo>
                <a:cubicBezTo>
                  <a:pt x="422193" y="1288060"/>
                  <a:pt x="420274" y="1281186"/>
                  <a:pt x="382555" y="1259632"/>
                </a:cubicBezTo>
                <a:cubicBezTo>
                  <a:pt x="370479" y="1252731"/>
                  <a:pt x="358147" y="1246137"/>
                  <a:pt x="345233" y="1240971"/>
                </a:cubicBezTo>
                <a:cubicBezTo>
                  <a:pt x="207952" y="1186059"/>
                  <a:pt x="384491" y="1269932"/>
                  <a:pt x="214604" y="1184988"/>
                </a:cubicBezTo>
                <a:cubicBezTo>
                  <a:pt x="214597" y="1184984"/>
                  <a:pt x="139967" y="1147667"/>
                  <a:pt x="139959" y="1147665"/>
                </a:cubicBezTo>
                <a:cubicBezTo>
                  <a:pt x="127518" y="1144555"/>
                  <a:pt x="114920" y="1142020"/>
                  <a:pt x="102637" y="1138335"/>
                </a:cubicBezTo>
                <a:cubicBezTo>
                  <a:pt x="83796" y="1132683"/>
                  <a:pt x="46653" y="1119673"/>
                  <a:pt x="46653" y="1119673"/>
                </a:cubicBezTo>
                <a:cubicBezTo>
                  <a:pt x="40433" y="1110342"/>
                  <a:pt x="31930" y="1102181"/>
                  <a:pt x="27992" y="1091681"/>
                </a:cubicBezTo>
                <a:cubicBezTo>
                  <a:pt x="22424" y="1076832"/>
                  <a:pt x="22507" y="1060413"/>
                  <a:pt x="18661" y="1045028"/>
                </a:cubicBezTo>
                <a:cubicBezTo>
                  <a:pt x="16276" y="1035487"/>
                  <a:pt x="11716" y="1026578"/>
                  <a:pt x="9331" y="1017037"/>
                </a:cubicBezTo>
                <a:cubicBezTo>
                  <a:pt x="5485" y="1001651"/>
                  <a:pt x="3110" y="985934"/>
                  <a:pt x="0" y="970383"/>
                </a:cubicBezTo>
                <a:cubicBezTo>
                  <a:pt x="3110" y="880187"/>
                  <a:pt x="3871" y="789880"/>
                  <a:pt x="9331" y="699796"/>
                </a:cubicBezTo>
                <a:cubicBezTo>
                  <a:pt x="10107" y="686996"/>
                  <a:pt x="13453" y="674192"/>
                  <a:pt x="18661" y="662473"/>
                </a:cubicBezTo>
                <a:cubicBezTo>
                  <a:pt x="32520" y="631289"/>
                  <a:pt x="49052" y="609155"/>
                  <a:pt x="74645" y="587828"/>
                </a:cubicBezTo>
                <a:cubicBezTo>
                  <a:pt x="83260" y="580649"/>
                  <a:pt x="93512" y="575685"/>
                  <a:pt x="102637" y="569167"/>
                </a:cubicBezTo>
                <a:cubicBezTo>
                  <a:pt x="115291" y="560128"/>
                  <a:pt x="127020" y="549801"/>
                  <a:pt x="139959" y="541175"/>
                </a:cubicBezTo>
                <a:cubicBezTo>
                  <a:pt x="155049" y="531115"/>
                  <a:pt x="171522" y="523243"/>
                  <a:pt x="186612" y="513183"/>
                </a:cubicBezTo>
                <a:cubicBezTo>
                  <a:pt x="205135" y="500834"/>
                  <a:pt x="263986" y="451852"/>
                  <a:pt x="279918" y="447869"/>
                </a:cubicBezTo>
                <a:lnTo>
                  <a:pt x="317241" y="438539"/>
                </a:lnTo>
                <a:cubicBezTo>
                  <a:pt x="335902" y="429208"/>
                  <a:pt x="353965" y="418572"/>
                  <a:pt x="373224" y="410547"/>
                </a:cubicBezTo>
                <a:cubicBezTo>
                  <a:pt x="391382" y="402981"/>
                  <a:pt x="409919" y="395744"/>
                  <a:pt x="429208" y="391886"/>
                </a:cubicBezTo>
                <a:cubicBezTo>
                  <a:pt x="497426" y="378242"/>
                  <a:pt x="460161" y="384798"/>
                  <a:pt x="541175" y="373224"/>
                </a:cubicBezTo>
                <a:cubicBezTo>
                  <a:pt x="550506" y="370114"/>
                  <a:pt x="559625" y="366279"/>
                  <a:pt x="569167" y="363894"/>
                </a:cubicBezTo>
                <a:cubicBezTo>
                  <a:pt x="584552" y="360048"/>
                  <a:pt x="600630" y="359120"/>
                  <a:pt x="615820" y="354563"/>
                </a:cubicBezTo>
                <a:cubicBezTo>
                  <a:pt x="631863" y="349750"/>
                  <a:pt x="646049" y="339187"/>
                  <a:pt x="662473" y="335902"/>
                </a:cubicBezTo>
                <a:cubicBezTo>
                  <a:pt x="693123" y="329772"/>
                  <a:pt x="724678" y="329681"/>
                  <a:pt x="755780" y="326571"/>
                </a:cubicBezTo>
                <a:cubicBezTo>
                  <a:pt x="768221" y="320351"/>
                  <a:pt x="780392" y="313559"/>
                  <a:pt x="793102" y="307910"/>
                </a:cubicBezTo>
                <a:cubicBezTo>
                  <a:pt x="808407" y="301108"/>
                  <a:pt x="824774" y="296739"/>
                  <a:pt x="839755" y="289249"/>
                </a:cubicBezTo>
                <a:cubicBezTo>
                  <a:pt x="865737" y="276258"/>
                  <a:pt x="875103" y="263232"/>
                  <a:pt x="895739" y="242596"/>
                </a:cubicBezTo>
                <a:cubicBezTo>
                  <a:pt x="901959" y="230155"/>
                  <a:pt x="906315" y="216592"/>
                  <a:pt x="914400" y="205273"/>
                </a:cubicBezTo>
                <a:cubicBezTo>
                  <a:pt x="948793" y="157122"/>
                  <a:pt x="936371" y="198653"/>
                  <a:pt x="961053" y="149290"/>
                </a:cubicBezTo>
                <a:cubicBezTo>
                  <a:pt x="965452" y="140493"/>
                  <a:pt x="965608" y="129896"/>
                  <a:pt x="970384" y="121298"/>
                </a:cubicBezTo>
                <a:cubicBezTo>
                  <a:pt x="981276" y="101692"/>
                  <a:pt x="1000613" y="86591"/>
                  <a:pt x="1007706" y="65314"/>
                </a:cubicBezTo>
                <a:cubicBezTo>
                  <a:pt x="1015199" y="42837"/>
                  <a:pt x="1018147" y="20083"/>
                  <a:pt x="1045029" y="9330"/>
                </a:cubicBezTo>
                <a:cubicBezTo>
                  <a:pt x="1065448" y="1162"/>
                  <a:pt x="1088572" y="3110"/>
                  <a:pt x="1110343" y="0"/>
                </a:cubicBezTo>
                <a:cubicBezTo>
                  <a:pt x="1247192" y="3110"/>
                  <a:pt x="1384284" y="610"/>
                  <a:pt x="1520890" y="9330"/>
                </a:cubicBezTo>
                <a:cubicBezTo>
                  <a:pt x="1532081" y="10044"/>
                  <a:pt x="1538575" y="23574"/>
                  <a:pt x="1548882" y="27992"/>
                </a:cubicBezTo>
                <a:cubicBezTo>
                  <a:pt x="1560669" y="33043"/>
                  <a:pt x="1573763" y="34212"/>
                  <a:pt x="1586204" y="37322"/>
                </a:cubicBezTo>
                <a:cubicBezTo>
                  <a:pt x="1672360" y="94758"/>
                  <a:pt x="1566381" y="21463"/>
                  <a:pt x="1632857" y="74645"/>
                </a:cubicBezTo>
                <a:cubicBezTo>
                  <a:pt x="1641614" y="81650"/>
                  <a:pt x="1651724" y="86788"/>
                  <a:pt x="1660849" y="93306"/>
                </a:cubicBezTo>
                <a:cubicBezTo>
                  <a:pt x="1673503" y="102345"/>
                  <a:pt x="1686224" y="111343"/>
                  <a:pt x="1698171" y="121298"/>
                </a:cubicBezTo>
                <a:cubicBezTo>
                  <a:pt x="1704929" y="126930"/>
                  <a:pt x="1710154" y="134234"/>
                  <a:pt x="1716833" y="139959"/>
                </a:cubicBezTo>
                <a:cubicBezTo>
                  <a:pt x="1733001" y="153817"/>
                  <a:pt x="1776430" y="184207"/>
                  <a:pt x="1791477" y="205273"/>
                </a:cubicBezTo>
                <a:cubicBezTo>
                  <a:pt x="1799562" y="216592"/>
                  <a:pt x="1803238" y="230519"/>
                  <a:pt x="1810139" y="242596"/>
                </a:cubicBezTo>
                <a:cubicBezTo>
                  <a:pt x="1815703" y="252332"/>
                  <a:pt x="1822580" y="261257"/>
                  <a:pt x="1828800" y="270588"/>
                </a:cubicBezTo>
                <a:cubicBezTo>
                  <a:pt x="1831475" y="297338"/>
                  <a:pt x="1830650" y="358262"/>
                  <a:pt x="1847461" y="391886"/>
                </a:cubicBezTo>
                <a:cubicBezTo>
                  <a:pt x="1852476" y="401916"/>
                  <a:pt x="1859117" y="411121"/>
                  <a:pt x="1866122" y="419877"/>
                </a:cubicBezTo>
                <a:cubicBezTo>
                  <a:pt x="1871618" y="426747"/>
                  <a:pt x="1877240" y="434013"/>
                  <a:pt x="1884784" y="438539"/>
                </a:cubicBezTo>
                <a:cubicBezTo>
                  <a:pt x="1893217" y="443599"/>
                  <a:pt x="1903445" y="444759"/>
                  <a:pt x="1912775" y="447869"/>
                </a:cubicBezTo>
                <a:cubicBezTo>
                  <a:pt x="1922106" y="454089"/>
                  <a:pt x="1931642" y="460012"/>
                  <a:pt x="1940767" y="466530"/>
                </a:cubicBezTo>
                <a:cubicBezTo>
                  <a:pt x="1953422" y="475569"/>
                  <a:pt x="1964496" y="486970"/>
                  <a:pt x="1978090" y="494522"/>
                </a:cubicBezTo>
                <a:cubicBezTo>
                  <a:pt x="2101868" y="563287"/>
                  <a:pt x="1968927" y="480609"/>
                  <a:pt x="2052735" y="522514"/>
                </a:cubicBezTo>
                <a:cubicBezTo>
                  <a:pt x="2062765" y="527529"/>
                  <a:pt x="2071396" y="534955"/>
                  <a:pt x="2080726" y="541175"/>
                </a:cubicBezTo>
                <a:cubicBezTo>
                  <a:pt x="2091041" y="572118"/>
                  <a:pt x="2090057" y="559332"/>
                  <a:pt x="2090057" y="5784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48080" y="339672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262727" y="471640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PRP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166086" y="334180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IN1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05340" y="464672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915642" y="391941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IN2</a:t>
            </a:r>
            <a:endParaRPr lang="en-GB" dirty="0"/>
          </a:p>
        </p:txBody>
      </p:sp>
      <p:sp>
        <p:nvSpPr>
          <p:cNvPr id="22" name="Freeform 21"/>
          <p:cNvSpPr/>
          <p:nvPr/>
        </p:nvSpPr>
        <p:spPr>
          <a:xfrm>
            <a:off x="7621179" y="4138351"/>
            <a:ext cx="410547" cy="434207"/>
          </a:xfrm>
          <a:custGeom>
            <a:avLst/>
            <a:gdLst>
              <a:gd name="connsiteX0" fmla="*/ 55984 w 410547"/>
              <a:gd name="connsiteY0" fmla="*/ 60982 h 434207"/>
              <a:gd name="connsiteX1" fmla="*/ 27992 w 410547"/>
              <a:gd name="connsiteY1" fmla="*/ 107635 h 434207"/>
              <a:gd name="connsiteX2" fmla="*/ 0 w 410547"/>
              <a:gd name="connsiteY2" fmla="*/ 154288 h 434207"/>
              <a:gd name="connsiteX3" fmla="*/ 9331 w 410547"/>
              <a:gd name="connsiteY3" fmla="*/ 228933 h 434207"/>
              <a:gd name="connsiteX4" fmla="*/ 46653 w 410547"/>
              <a:gd name="connsiteY4" fmla="*/ 284917 h 434207"/>
              <a:gd name="connsiteX5" fmla="*/ 149290 w 410547"/>
              <a:gd name="connsiteY5" fmla="*/ 368892 h 434207"/>
              <a:gd name="connsiteX6" fmla="*/ 186613 w 410547"/>
              <a:gd name="connsiteY6" fmla="*/ 378223 h 434207"/>
              <a:gd name="connsiteX7" fmla="*/ 251927 w 410547"/>
              <a:gd name="connsiteY7" fmla="*/ 424876 h 434207"/>
              <a:gd name="connsiteX8" fmla="*/ 279919 w 410547"/>
              <a:gd name="connsiteY8" fmla="*/ 434207 h 434207"/>
              <a:gd name="connsiteX9" fmla="*/ 363894 w 410547"/>
              <a:gd name="connsiteY9" fmla="*/ 424876 h 434207"/>
              <a:gd name="connsiteX10" fmla="*/ 391886 w 410547"/>
              <a:gd name="connsiteY10" fmla="*/ 396884 h 434207"/>
              <a:gd name="connsiteX11" fmla="*/ 410547 w 410547"/>
              <a:gd name="connsiteY11" fmla="*/ 340901 h 434207"/>
              <a:gd name="connsiteX12" fmla="*/ 401217 w 410547"/>
              <a:gd name="connsiteY12" fmla="*/ 247594 h 434207"/>
              <a:gd name="connsiteX13" fmla="*/ 391886 w 410547"/>
              <a:gd name="connsiteY13" fmla="*/ 210272 h 434207"/>
              <a:gd name="connsiteX14" fmla="*/ 363894 w 410547"/>
              <a:gd name="connsiteY14" fmla="*/ 182280 h 434207"/>
              <a:gd name="connsiteX15" fmla="*/ 345233 w 410547"/>
              <a:gd name="connsiteY15" fmla="*/ 154288 h 434207"/>
              <a:gd name="connsiteX16" fmla="*/ 335902 w 410547"/>
              <a:gd name="connsiteY16" fmla="*/ 107635 h 434207"/>
              <a:gd name="connsiteX17" fmla="*/ 289249 w 410547"/>
              <a:gd name="connsiteY17" fmla="*/ 60982 h 434207"/>
              <a:gd name="connsiteX18" fmla="*/ 195943 w 410547"/>
              <a:gd name="connsiteY18" fmla="*/ 32990 h 434207"/>
              <a:gd name="connsiteX19" fmla="*/ 167951 w 410547"/>
              <a:gd name="connsiteY19" fmla="*/ 23660 h 434207"/>
              <a:gd name="connsiteX20" fmla="*/ 102637 w 410547"/>
              <a:gd name="connsiteY20" fmla="*/ 14329 h 434207"/>
              <a:gd name="connsiteX21" fmla="*/ 55984 w 410547"/>
              <a:gd name="connsiteY21" fmla="*/ 60982 h 4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0547" h="434207">
                <a:moveTo>
                  <a:pt x="55984" y="60982"/>
                </a:moveTo>
                <a:cubicBezTo>
                  <a:pt x="43543" y="76533"/>
                  <a:pt x="36102" y="91414"/>
                  <a:pt x="27992" y="107635"/>
                </a:cubicBezTo>
                <a:cubicBezTo>
                  <a:pt x="3767" y="156085"/>
                  <a:pt x="36451" y="117839"/>
                  <a:pt x="0" y="154288"/>
                </a:cubicBezTo>
                <a:cubicBezTo>
                  <a:pt x="3110" y="179170"/>
                  <a:pt x="897" y="205319"/>
                  <a:pt x="9331" y="228933"/>
                </a:cubicBezTo>
                <a:cubicBezTo>
                  <a:pt x="16874" y="250054"/>
                  <a:pt x="30794" y="269058"/>
                  <a:pt x="46653" y="284917"/>
                </a:cubicBezTo>
                <a:cubicBezTo>
                  <a:pt x="68698" y="306961"/>
                  <a:pt x="116277" y="360638"/>
                  <a:pt x="149290" y="368892"/>
                </a:cubicBezTo>
                <a:lnTo>
                  <a:pt x="186613" y="378223"/>
                </a:lnTo>
                <a:cubicBezTo>
                  <a:pt x="195070" y="384566"/>
                  <a:pt x="238280" y="418052"/>
                  <a:pt x="251927" y="424876"/>
                </a:cubicBezTo>
                <a:cubicBezTo>
                  <a:pt x="260724" y="429275"/>
                  <a:pt x="270588" y="431097"/>
                  <a:pt x="279919" y="434207"/>
                </a:cubicBezTo>
                <a:cubicBezTo>
                  <a:pt x="307911" y="431097"/>
                  <a:pt x="337175" y="433782"/>
                  <a:pt x="363894" y="424876"/>
                </a:cubicBezTo>
                <a:cubicBezTo>
                  <a:pt x="376412" y="420703"/>
                  <a:pt x="385478" y="408419"/>
                  <a:pt x="391886" y="396884"/>
                </a:cubicBezTo>
                <a:cubicBezTo>
                  <a:pt x="401439" y="379689"/>
                  <a:pt x="410547" y="340901"/>
                  <a:pt x="410547" y="340901"/>
                </a:cubicBezTo>
                <a:cubicBezTo>
                  <a:pt x="407437" y="309799"/>
                  <a:pt x="405637" y="278537"/>
                  <a:pt x="401217" y="247594"/>
                </a:cubicBezTo>
                <a:cubicBezTo>
                  <a:pt x="399403" y="234899"/>
                  <a:pt x="398248" y="221406"/>
                  <a:pt x="391886" y="210272"/>
                </a:cubicBezTo>
                <a:cubicBezTo>
                  <a:pt x="385339" y="198815"/>
                  <a:pt x="372342" y="192417"/>
                  <a:pt x="363894" y="182280"/>
                </a:cubicBezTo>
                <a:cubicBezTo>
                  <a:pt x="356715" y="173665"/>
                  <a:pt x="351453" y="163619"/>
                  <a:pt x="345233" y="154288"/>
                </a:cubicBezTo>
                <a:cubicBezTo>
                  <a:pt x="342123" y="138737"/>
                  <a:pt x="341470" y="122484"/>
                  <a:pt x="335902" y="107635"/>
                </a:cubicBezTo>
                <a:cubicBezTo>
                  <a:pt x="327815" y="86070"/>
                  <a:pt x="309777" y="70106"/>
                  <a:pt x="289249" y="60982"/>
                </a:cubicBezTo>
                <a:cubicBezTo>
                  <a:pt x="249343" y="43246"/>
                  <a:pt x="233937" y="43845"/>
                  <a:pt x="195943" y="32990"/>
                </a:cubicBezTo>
                <a:cubicBezTo>
                  <a:pt x="186486" y="30288"/>
                  <a:pt x="177282" y="26770"/>
                  <a:pt x="167951" y="23660"/>
                </a:cubicBezTo>
                <a:cubicBezTo>
                  <a:pt x="146662" y="2370"/>
                  <a:pt x="142438" y="-12206"/>
                  <a:pt x="102637" y="14329"/>
                </a:cubicBezTo>
                <a:cubicBezTo>
                  <a:pt x="56224" y="45272"/>
                  <a:pt x="68425" y="45431"/>
                  <a:pt x="55984" y="6098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7144336" y="4507243"/>
            <a:ext cx="822112" cy="478467"/>
          </a:xfrm>
          <a:custGeom>
            <a:avLst/>
            <a:gdLst>
              <a:gd name="connsiteX0" fmla="*/ 803415 w 822112"/>
              <a:gd name="connsiteY0" fmla="*/ 401217 h 478467"/>
              <a:gd name="connsiteX1" fmla="*/ 822076 w 822112"/>
              <a:gd name="connsiteY1" fmla="*/ 345233 h 478467"/>
              <a:gd name="connsiteX2" fmla="*/ 803415 w 822112"/>
              <a:gd name="connsiteY2" fmla="*/ 233266 h 478467"/>
              <a:gd name="connsiteX3" fmla="*/ 784754 w 822112"/>
              <a:gd name="connsiteY3" fmla="*/ 205274 h 478467"/>
              <a:gd name="connsiteX4" fmla="*/ 775423 w 822112"/>
              <a:gd name="connsiteY4" fmla="*/ 177282 h 478467"/>
              <a:gd name="connsiteX5" fmla="*/ 747431 w 822112"/>
              <a:gd name="connsiteY5" fmla="*/ 167951 h 478467"/>
              <a:gd name="connsiteX6" fmla="*/ 710109 w 822112"/>
              <a:gd name="connsiteY6" fmla="*/ 139960 h 478467"/>
              <a:gd name="connsiteX7" fmla="*/ 691447 w 822112"/>
              <a:gd name="connsiteY7" fmla="*/ 121298 h 478467"/>
              <a:gd name="connsiteX8" fmla="*/ 663456 w 822112"/>
              <a:gd name="connsiteY8" fmla="*/ 111968 h 478467"/>
              <a:gd name="connsiteX9" fmla="*/ 635464 w 822112"/>
              <a:gd name="connsiteY9" fmla="*/ 93306 h 478467"/>
              <a:gd name="connsiteX10" fmla="*/ 588811 w 822112"/>
              <a:gd name="connsiteY10" fmla="*/ 83976 h 478467"/>
              <a:gd name="connsiteX11" fmla="*/ 560819 w 822112"/>
              <a:gd name="connsiteY11" fmla="*/ 74645 h 478467"/>
              <a:gd name="connsiteX12" fmla="*/ 523496 w 822112"/>
              <a:gd name="connsiteY12" fmla="*/ 65315 h 478467"/>
              <a:gd name="connsiteX13" fmla="*/ 486174 w 822112"/>
              <a:gd name="connsiteY13" fmla="*/ 46653 h 478467"/>
              <a:gd name="connsiteX14" fmla="*/ 448852 w 822112"/>
              <a:gd name="connsiteY14" fmla="*/ 37323 h 478467"/>
              <a:gd name="connsiteX15" fmla="*/ 420860 w 822112"/>
              <a:gd name="connsiteY15" fmla="*/ 18662 h 478467"/>
              <a:gd name="connsiteX16" fmla="*/ 355545 w 822112"/>
              <a:gd name="connsiteY16" fmla="*/ 9331 h 478467"/>
              <a:gd name="connsiteX17" fmla="*/ 299562 w 822112"/>
              <a:gd name="connsiteY17" fmla="*/ 0 h 478467"/>
              <a:gd name="connsiteX18" fmla="*/ 94288 w 822112"/>
              <a:gd name="connsiteY18" fmla="*/ 9331 h 478467"/>
              <a:gd name="connsiteX19" fmla="*/ 47635 w 822112"/>
              <a:gd name="connsiteY19" fmla="*/ 18662 h 478467"/>
              <a:gd name="connsiteX20" fmla="*/ 19643 w 822112"/>
              <a:gd name="connsiteY20" fmla="*/ 37323 h 478467"/>
              <a:gd name="connsiteX21" fmla="*/ 982 w 822112"/>
              <a:gd name="connsiteY21" fmla="*/ 65315 h 478467"/>
              <a:gd name="connsiteX22" fmla="*/ 28974 w 822112"/>
              <a:gd name="connsiteY22" fmla="*/ 139960 h 478467"/>
              <a:gd name="connsiteX23" fmla="*/ 47635 w 822112"/>
              <a:gd name="connsiteY23" fmla="*/ 205274 h 478467"/>
              <a:gd name="connsiteX24" fmla="*/ 150272 w 822112"/>
              <a:gd name="connsiteY24" fmla="*/ 195943 h 478467"/>
              <a:gd name="connsiteX25" fmla="*/ 187594 w 822112"/>
              <a:gd name="connsiteY25" fmla="*/ 186613 h 478467"/>
              <a:gd name="connsiteX26" fmla="*/ 299562 w 822112"/>
              <a:gd name="connsiteY26" fmla="*/ 195943 h 478467"/>
              <a:gd name="connsiteX27" fmla="*/ 355545 w 822112"/>
              <a:gd name="connsiteY27" fmla="*/ 214604 h 478467"/>
              <a:gd name="connsiteX28" fmla="*/ 383537 w 822112"/>
              <a:gd name="connsiteY28" fmla="*/ 223935 h 478467"/>
              <a:gd name="connsiteX29" fmla="*/ 448852 w 822112"/>
              <a:gd name="connsiteY29" fmla="*/ 251927 h 478467"/>
              <a:gd name="connsiteX30" fmla="*/ 495505 w 822112"/>
              <a:gd name="connsiteY30" fmla="*/ 298580 h 478467"/>
              <a:gd name="connsiteX31" fmla="*/ 523496 w 822112"/>
              <a:gd name="connsiteY31" fmla="*/ 326572 h 478467"/>
              <a:gd name="connsiteX32" fmla="*/ 560819 w 822112"/>
              <a:gd name="connsiteY32" fmla="*/ 382555 h 478467"/>
              <a:gd name="connsiteX33" fmla="*/ 607472 w 822112"/>
              <a:gd name="connsiteY33" fmla="*/ 419878 h 478467"/>
              <a:gd name="connsiteX34" fmla="*/ 644794 w 822112"/>
              <a:gd name="connsiteY34" fmla="*/ 447870 h 478467"/>
              <a:gd name="connsiteX35" fmla="*/ 682117 w 822112"/>
              <a:gd name="connsiteY35" fmla="*/ 457200 h 478467"/>
              <a:gd name="connsiteX36" fmla="*/ 700778 w 822112"/>
              <a:gd name="connsiteY36" fmla="*/ 475862 h 478467"/>
              <a:gd name="connsiteX37" fmla="*/ 822076 w 822112"/>
              <a:gd name="connsiteY37" fmla="*/ 447870 h 478467"/>
              <a:gd name="connsiteX38" fmla="*/ 803415 w 822112"/>
              <a:gd name="connsiteY38" fmla="*/ 401217 h 47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2112" h="478467">
                <a:moveTo>
                  <a:pt x="803415" y="401217"/>
                </a:moveTo>
                <a:cubicBezTo>
                  <a:pt x="803415" y="384111"/>
                  <a:pt x="820675" y="364854"/>
                  <a:pt x="822076" y="345233"/>
                </a:cubicBezTo>
                <a:cubicBezTo>
                  <a:pt x="822789" y="335244"/>
                  <a:pt x="812876" y="255343"/>
                  <a:pt x="803415" y="233266"/>
                </a:cubicBezTo>
                <a:cubicBezTo>
                  <a:pt x="798998" y="222959"/>
                  <a:pt x="789769" y="215304"/>
                  <a:pt x="784754" y="205274"/>
                </a:cubicBezTo>
                <a:cubicBezTo>
                  <a:pt x="780355" y="196477"/>
                  <a:pt x="782378" y="184237"/>
                  <a:pt x="775423" y="177282"/>
                </a:cubicBezTo>
                <a:cubicBezTo>
                  <a:pt x="768468" y="170327"/>
                  <a:pt x="756762" y="171061"/>
                  <a:pt x="747431" y="167951"/>
                </a:cubicBezTo>
                <a:cubicBezTo>
                  <a:pt x="734990" y="158621"/>
                  <a:pt x="722055" y="149915"/>
                  <a:pt x="710109" y="139960"/>
                </a:cubicBezTo>
                <a:cubicBezTo>
                  <a:pt x="703351" y="134328"/>
                  <a:pt x="698991" y="125824"/>
                  <a:pt x="691447" y="121298"/>
                </a:cubicBezTo>
                <a:cubicBezTo>
                  <a:pt x="683014" y="116238"/>
                  <a:pt x="672786" y="115078"/>
                  <a:pt x="663456" y="111968"/>
                </a:cubicBezTo>
                <a:cubicBezTo>
                  <a:pt x="654125" y="105747"/>
                  <a:pt x="645964" y="97244"/>
                  <a:pt x="635464" y="93306"/>
                </a:cubicBezTo>
                <a:cubicBezTo>
                  <a:pt x="620615" y="87738"/>
                  <a:pt x="604196" y="87822"/>
                  <a:pt x="588811" y="83976"/>
                </a:cubicBezTo>
                <a:cubicBezTo>
                  <a:pt x="579269" y="81591"/>
                  <a:pt x="570276" y="77347"/>
                  <a:pt x="560819" y="74645"/>
                </a:cubicBezTo>
                <a:cubicBezTo>
                  <a:pt x="548489" y="71122"/>
                  <a:pt x="535937" y="68425"/>
                  <a:pt x="523496" y="65315"/>
                </a:cubicBezTo>
                <a:cubicBezTo>
                  <a:pt x="511055" y="59094"/>
                  <a:pt x="499198" y="51537"/>
                  <a:pt x="486174" y="46653"/>
                </a:cubicBezTo>
                <a:cubicBezTo>
                  <a:pt x="474167" y="42150"/>
                  <a:pt x="460639" y="42374"/>
                  <a:pt x="448852" y="37323"/>
                </a:cubicBezTo>
                <a:cubicBezTo>
                  <a:pt x="438545" y="32906"/>
                  <a:pt x="431601" y="21884"/>
                  <a:pt x="420860" y="18662"/>
                </a:cubicBezTo>
                <a:cubicBezTo>
                  <a:pt x="399795" y="12342"/>
                  <a:pt x="377282" y="12675"/>
                  <a:pt x="355545" y="9331"/>
                </a:cubicBezTo>
                <a:cubicBezTo>
                  <a:pt x="336847" y="6454"/>
                  <a:pt x="318223" y="3110"/>
                  <a:pt x="299562" y="0"/>
                </a:cubicBezTo>
                <a:cubicBezTo>
                  <a:pt x="231137" y="3110"/>
                  <a:pt x="162596" y="4271"/>
                  <a:pt x="94288" y="9331"/>
                </a:cubicBezTo>
                <a:cubicBezTo>
                  <a:pt x="78472" y="10503"/>
                  <a:pt x="62484" y="13094"/>
                  <a:pt x="47635" y="18662"/>
                </a:cubicBezTo>
                <a:cubicBezTo>
                  <a:pt x="37135" y="22600"/>
                  <a:pt x="28974" y="31103"/>
                  <a:pt x="19643" y="37323"/>
                </a:cubicBezTo>
                <a:cubicBezTo>
                  <a:pt x="13423" y="46654"/>
                  <a:pt x="2373" y="54188"/>
                  <a:pt x="982" y="65315"/>
                </a:cubicBezTo>
                <a:cubicBezTo>
                  <a:pt x="-4418" y="108517"/>
                  <a:pt x="13488" y="108988"/>
                  <a:pt x="28974" y="139960"/>
                </a:cubicBezTo>
                <a:cubicBezTo>
                  <a:pt x="35670" y="153351"/>
                  <a:pt x="44644" y="193309"/>
                  <a:pt x="47635" y="205274"/>
                </a:cubicBezTo>
                <a:cubicBezTo>
                  <a:pt x="81847" y="202164"/>
                  <a:pt x="116220" y="200483"/>
                  <a:pt x="150272" y="195943"/>
                </a:cubicBezTo>
                <a:cubicBezTo>
                  <a:pt x="162983" y="194248"/>
                  <a:pt x="174770" y="186613"/>
                  <a:pt x="187594" y="186613"/>
                </a:cubicBezTo>
                <a:cubicBezTo>
                  <a:pt x="225046" y="186613"/>
                  <a:pt x="262239" y="192833"/>
                  <a:pt x="299562" y="195943"/>
                </a:cubicBezTo>
                <a:lnTo>
                  <a:pt x="355545" y="214604"/>
                </a:lnTo>
                <a:cubicBezTo>
                  <a:pt x="364876" y="217714"/>
                  <a:pt x="375353" y="218479"/>
                  <a:pt x="383537" y="223935"/>
                </a:cubicBezTo>
                <a:cubicBezTo>
                  <a:pt x="422199" y="249709"/>
                  <a:pt x="400650" y="239876"/>
                  <a:pt x="448852" y="251927"/>
                </a:cubicBezTo>
                <a:cubicBezTo>
                  <a:pt x="500167" y="286137"/>
                  <a:pt x="456629" y="251929"/>
                  <a:pt x="495505" y="298580"/>
                </a:cubicBezTo>
                <a:cubicBezTo>
                  <a:pt x="503952" y="308717"/>
                  <a:pt x="515395" y="316156"/>
                  <a:pt x="523496" y="326572"/>
                </a:cubicBezTo>
                <a:cubicBezTo>
                  <a:pt x="537265" y="344276"/>
                  <a:pt x="544960" y="366696"/>
                  <a:pt x="560819" y="382555"/>
                </a:cubicBezTo>
                <a:cubicBezTo>
                  <a:pt x="592027" y="413764"/>
                  <a:pt x="566274" y="390451"/>
                  <a:pt x="607472" y="419878"/>
                </a:cubicBezTo>
                <a:cubicBezTo>
                  <a:pt x="620126" y="428917"/>
                  <a:pt x="630885" y="440915"/>
                  <a:pt x="644794" y="447870"/>
                </a:cubicBezTo>
                <a:cubicBezTo>
                  <a:pt x="656264" y="453605"/>
                  <a:pt x="669676" y="454090"/>
                  <a:pt x="682117" y="457200"/>
                </a:cubicBezTo>
                <a:cubicBezTo>
                  <a:pt x="688337" y="463421"/>
                  <a:pt x="692011" y="475131"/>
                  <a:pt x="700778" y="475862"/>
                </a:cubicBezTo>
                <a:cubicBezTo>
                  <a:pt x="779705" y="482440"/>
                  <a:pt x="777238" y="477761"/>
                  <a:pt x="822076" y="447870"/>
                </a:cubicBezTo>
                <a:cubicBezTo>
                  <a:pt x="811973" y="367053"/>
                  <a:pt x="803415" y="418323"/>
                  <a:pt x="803415" y="401217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5820371" y="3247611"/>
            <a:ext cx="1485170" cy="2024743"/>
          </a:xfrm>
          <a:custGeom>
            <a:avLst/>
            <a:gdLst>
              <a:gd name="connsiteX0" fmla="*/ 1483568 w 1485170"/>
              <a:gd name="connsiteY0" fmla="*/ 606490 h 2024743"/>
              <a:gd name="connsiteX1" fmla="*/ 1436915 w 1485170"/>
              <a:gd name="connsiteY1" fmla="*/ 690465 h 2024743"/>
              <a:gd name="connsiteX2" fmla="*/ 1427584 w 1485170"/>
              <a:gd name="connsiteY2" fmla="*/ 737118 h 2024743"/>
              <a:gd name="connsiteX3" fmla="*/ 1418253 w 1485170"/>
              <a:gd name="connsiteY3" fmla="*/ 1063690 h 2024743"/>
              <a:gd name="connsiteX4" fmla="*/ 1399592 w 1485170"/>
              <a:gd name="connsiteY4" fmla="*/ 1119673 h 2024743"/>
              <a:gd name="connsiteX5" fmla="*/ 1380931 w 1485170"/>
              <a:gd name="connsiteY5" fmla="*/ 1147665 h 2024743"/>
              <a:gd name="connsiteX6" fmla="*/ 1352939 w 1485170"/>
              <a:gd name="connsiteY6" fmla="*/ 1166326 h 2024743"/>
              <a:gd name="connsiteX7" fmla="*/ 1334278 w 1485170"/>
              <a:gd name="connsiteY7" fmla="*/ 1194318 h 2024743"/>
              <a:gd name="connsiteX8" fmla="*/ 1315617 w 1485170"/>
              <a:gd name="connsiteY8" fmla="*/ 1250302 h 2024743"/>
              <a:gd name="connsiteX9" fmla="*/ 1278294 w 1485170"/>
              <a:gd name="connsiteY9" fmla="*/ 1296955 h 2024743"/>
              <a:gd name="connsiteX10" fmla="*/ 1259633 w 1485170"/>
              <a:gd name="connsiteY10" fmla="*/ 1352938 h 2024743"/>
              <a:gd name="connsiteX11" fmla="*/ 1268963 w 1485170"/>
              <a:gd name="connsiteY11" fmla="*/ 1530220 h 2024743"/>
              <a:gd name="connsiteX12" fmla="*/ 1296955 w 1485170"/>
              <a:gd name="connsiteY12" fmla="*/ 1586204 h 2024743"/>
              <a:gd name="connsiteX13" fmla="*/ 1324947 w 1485170"/>
              <a:gd name="connsiteY13" fmla="*/ 1642187 h 2024743"/>
              <a:gd name="connsiteX14" fmla="*/ 1334278 w 1485170"/>
              <a:gd name="connsiteY14" fmla="*/ 1726163 h 2024743"/>
              <a:gd name="connsiteX15" fmla="*/ 1324947 w 1485170"/>
              <a:gd name="connsiteY15" fmla="*/ 1912775 h 2024743"/>
              <a:gd name="connsiteX16" fmla="*/ 1278294 w 1485170"/>
              <a:gd name="connsiteY16" fmla="*/ 1950098 h 2024743"/>
              <a:gd name="connsiteX17" fmla="*/ 1240972 w 1485170"/>
              <a:gd name="connsiteY17" fmla="*/ 1968759 h 2024743"/>
              <a:gd name="connsiteX18" fmla="*/ 1203649 w 1485170"/>
              <a:gd name="connsiteY18" fmla="*/ 1978090 h 2024743"/>
              <a:gd name="connsiteX19" fmla="*/ 1101012 w 1485170"/>
              <a:gd name="connsiteY19" fmla="*/ 1996751 h 2024743"/>
              <a:gd name="connsiteX20" fmla="*/ 998376 w 1485170"/>
              <a:gd name="connsiteY20" fmla="*/ 2015412 h 2024743"/>
              <a:gd name="connsiteX21" fmla="*/ 970384 w 1485170"/>
              <a:gd name="connsiteY21" fmla="*/ 2024743 h 2024743"/>
              <a:gd name="connsiteX22" fmla="*/ 821094 w 1485170"/>
              <a:gd name="connsiteY22" fmla="*/ 2006081 h 2024743"/>
              <a:gd name="connsiteX23" fmla="*/ 765110 w 1485170"/>
              <a:gd name="connsiteY23" fmla="*/ 1978090 h 2024743"/>
              <a:gd name="connsiteX24" fmla="*/ 737119 w 1485170"/>
              <a:gd name="connsiteY24" fmla="*/ 1959428 h 2024743"/>
              <a:gd name="connsiteX25" fmla="*/ 709127 w 1485170"/>
              <a:gd name="connsiteY25" fmla="*/ 1950098 h 2024743"/>
              <a:gd name="connsiteX26" fmla="*/ 662474 w 1485170"/>
              <a:gd name="connsiteY26" fmla="*/ 1903445 h 2024743"/>
              <a:gd name="connsiteX27" fmla="*/ 643812 w 1485170"/>
              <a:gd name="connsiteY27" fmla="*/ 1884783 h 2024743"/>
              <a:gd name="connsiteX28" fmla="*/ 615821 w 1485170"/>
              <a:gd name="connsiteY28" fmla="*/ 1866122 h 2024743"/>
              <a:gd name="connsiteX29" fmla="*/ 578498 w 1485170"/>
              <a:gd name="connsiteY29" fmla="*/ 1810138 h 2024743"/>
              <a:gd name="connsiteX30" fmla="*/ 559837 w 1485170"/>
              <a:gd name="connsiteY30" fmla="*/ 1782147 h 2024743"/>
              <a:gd name="connsiteX31" fmla="*/ 531845 w 1485170"/>
              <a:gd name="connsiteY31" fmla="*/ 1726163 h 2024743"/>
              <a:gd name="connsiteX32" fmla="*/ 522515 w 1485170"/>
              <a:gd name="connsiteY32" fmla="*/ 1670179 h 2024743"/>
              <a:gd name="connsiteX33" fmla="*/ 513184 w 1485170"/>
              <a:gd name="connsiteY33" fmla="*/ 1642187 h 2024743"/>
              <a:gd name="connsiteX34" fmla="*/ 503853 w 1485170"/>
              <a:gd name="connsiteY34" fmla="*/ 1586204 h 2024743"/>
              <a:gd name="connsiteX35" fmla="*/ 494523 w 1485170"/>
              <a:gd name="connsiteY35" fmla="*/ 1548881 h 2024743"/>
              <a:gd name="connsiteX36" fmla="*/ 485192 w 1485170"/>
              <a:gd name="connsiteY36" fmla="*/ 1502228 h 2024743"/>
              <a:gd name="connsiteX37" fmla="*/ 475861 w 1485170"/>
              <a:gd name="connsiteY37" fmla="*/ 1231641 h 2024743"/>
              <a:gd name="connsiteX38" fmla="*/ 429208 w 1485170"/>
              <a:gd name="connsiteY38" fmla="*/ 1194318 h 2024743"/>
              <a:gd name="connsiteX39" fmla="*/ 354563 w 1485170"/>
              <a:gd name="connsiteY39" fmla="*/ 1184987 h 2024743"/>
              <a:gd name="connsiteX40" fmla="*/ 93306 w 1485170"/>
              <a:gd name="connsiteY40" fmla="*/ 1175657 h 2024743"/>
              <a:gd name="connsiteX41" fmla="*/ 65315 w 1485170"/>
              <a:gd name="connsiteY41" fmla="*/ 1119673 h 2024743"/>
              <a:gd name="connsiteX42" fmla="*/ 46653 w 1485170"/>
              <a:gd name="connsiteY42" fmla="*/ 1091681 h 2024743"/>
              <a:gd name="connsiteX43" fmla="*/ 27992 w 1485170"/>
              <a:gd name="connsiteY43" fmla="*/ 1035698 h 2024743"/>
              <a:gd name="connsiteX44" fmla="*/ 18661 w 1485170"/>
              <a:gd name="connsiteY44" fmla="*/ 998375 h 2024743"/>
              <a:gd name="connsiteX45" fmla="*/ 0 w 1485170"/>
              <a:gd name="connsiteY45" fmla="*/ 942392 h 2024743"/>
              <a:gd name="connsiteX46" fmla="*/ 18661 w 1485170"/>
              <a:gd name="connsiteY46" fmla="*/ 755779 h 2024743"/>
              <a:gd name="connsiteX47" fmla="*/ 65315 w 1485170"/>
              <a:gd name="connsiteY47" fmla="*/ 718457 h 2024743"/>
              <a:gd name="connsiteX48" fmla="*/ 130629 w 1485170"/>
              <a:gd name="connsiteY48" fmla="*/ 690465 h 2024743"/>
              <a:gd name="connsiteX49" fmla="*/ 195943 w 1485170"/>
              <a:gd name="connsiteY49" fmla="*/ 662473 h 2024743"/>
              <a:gd name="connsiteX50" fmla="*/ 261257 w 1485170"/>
              <a:gd name="connsiteY50" fmla="*/ 634481 h 2024743"/>
              <a:gd name="connsiteX51" fmla="*/ 307910 w 1485170"/>
              <a:gd name="connsiteY51" fmla="*/ 615820 h 2024743"/>
              <a:gd name="connsiteX52" fmla="*/ 457200 w 1485170"/>
              <a:gd name="connsiteY52" fmla="*/ 606490 h 2024743"/>
              <a:gd name="connsiteX53" fmla="*/ 522515 w 1485170"/>
              <a:gd name="connsiteY53" fmla="*/ 587828 h 2024743"/>
              <a:gd name="connsiteX54" fmla="*/ 550506 w 1485170"/>
              <a:gd name="connsiteY54" fmla="*/ 569167 h 2024743"/>
              <a:gd name="connsiteX55" fmla="*/ 615821 w 1485170"/>
              <a:gd name="connsiteY55" fmla="*/ 494522 h 2024743"/>
              <a:gd name="connsiteX56" fmla="*/ 653143 w 1485170"/>
              <a:gd name="connsiteY56" fmla="*/ 438538 h 2024743"/>
              <a:gd name="connsiteX57" fmla="*/ 671804 w 1485170"/>
              <a:gd name="connsiteY57" fmla="*/ 401216 h 2024743"/>
              <a:gd name="connsiteX58" fmla="*/ 699796 w 1485170"/>
              <a:gd name="connsiteY58" fmla="*/ 382555 h 2024743"/>
              <a:gd name="connsiteX59" fmla="*/ 709127 w 1485170"/>
              <a:gd name="connsiteY59" fmla="*/ 345232 h 2024743"/>
              <a:gd name="connsiteX60" fmla="*/ 746449 w 1485170"/>
              <a:gd name="connsiteY60" fmla="*/ 298579 h 2024743"/>
              <a:gd name="connsiteX61" fmla="*/ 765110 w 1485170"/>
              <a:gd name="connsiteY61" fmla="*/ 242596 h 2024743"/>
              <a:gd name="connsiteX62" fmla="*/ 774441 w 1485170"/>
              <a:gd name="connsiteY62" fmla="*/ 205273 h 2024743"/>
              <a:gd name="connsiteX63" fmla="*/ 793102 w 1485170"/>
              <a:gd name="connsiteY63" fmla="*/ 149290 h 2024743"/>
              <a:gd name="connsiteX64" fmla="*/ 830425 w 1485170"/>
              <a:gd name="connsiteY64" fmla="*/ 111967 h 2024743"/>
              <a:gd name="connsiteX65" fmla="*/ 886408 w 1485170"/>
              <a:gd name="connsiteY65" fmla="*/ 55983 h 2024743"/>
              <a:gd name="connsiteX66" fmla="*/ 914400 w 1485170"/>
              <a:gd name="connsiteY66" fmla="*/ 46653 h 2024743"/>
              <a:gd name="connsiteX67" fmla="*/ 989045 w 1485170"/>
              <a:gd name="connsiteY67" fmla="*/ 18661 h 2024743"/>
              <a:gd name="connsiteX68" fmla="*/ 1017037 w 1485170"/>
              <a:gd name="connsiteY68" fmla="*/ 9330 h 2024743"/>
              <a:gd name="connsiteX69" fmla="*/ 1110343 w 1485170"/>
              <a:gd name="connsiteY69" fmla="*/ 0 h 2024743"/>
              <a:gd name="connsiteX70" fmla="*/ 1399592 w 1485170"/>
              <a:gd name="connsiteY70" fmla="*/ 9330 h 2024743"/>
              <a:gd name="connsiteX71" fmla="*/ 1408923 w 1485170"/>
              <a:gd name="connsiteY71" fmla="*/ 37322 h 2024743"/>
              <a:gd name="connsiteX72" fmla="*/ 1399592 w 1485170"/>
              <a:gd name="connsiteY72" fmla="*/ 186612 h 2024743"/>
              <a:gd name="connsiteX73" fmla="*/ 1380931 w 1485170"/>
              <a:gd name="connsiteY73" fmla="*/ 270587 h 2024743"/>
              <a:gd name="connsiteX74" fmla="*/ 1399592 w 1485170"/>
              <a:gd name="connsiteY74" fmla="*/ 363894 h 2024743"/>
              <a:gd name="connsiteX75" fmla="*/ 1436915 w 1485170"/>
              <a:gd name="connsiteY75" fmla="*/ 419877 h 2024743"/>
              <a:gd name="connsiteX76" fmla="*/ 1474237 w 1485170"/>
              <a:gd name="connsiteY76" fmla="*/ 503853 h 2024743"/>
              <a:gd name="connsiteX77" fmla="*/ 1483568 w 1485170"/>
              <a:gd name="connsiteY77" fmla="*/ 662473 h 202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485170" h="2024743">
                <a:moveTo>
                  <a:pt x="1483568" y="606490"/>
                </a:moveTo>
                <a:cubicBezTo>
                  <a:pt x="1474599" y="621438"/>
                  <a:pt x="1443608" y="670386"/>
                  <a:pt x="1436915" y="690465"/>
                </a:cubicBezTo>
                <a:cubicBezTo>
                  <a:pt x="1431900" y="705510"/>
                  <a:pt x="1430694" y="721567"/>
                  <a:pt x="1427584" y="737118"/>
                </a:cubicBezTo>
                <a:cubicBezTo>
                  <a:pt x="1424474" y="845975"/>
                  <a:pt x="1426200" y="955079"/>
                  <a:pt x="1418253" y="1063690"/>
                </a:cubicBezTo>
                <a:cubicBezTo>
                  <a:pt x="1416818" y="1083308"/>
                  <a:pt x="1410503" y="1103306"/>
                  <a:pt x="1399592" y="1119673"/>
                </a:cubicBezTo>
                <a:cubicBezTo>
                  <a:pt x="1393372" y="1129004"/>
                  <a:pt x="1388860" y="1139736"/>
                  <a:pt x="1380931" y="1147665"/>
                </a:cubicBezTo>
                <a:cubicBezTo>
                  <a:pt x="1373002" y="1155594"/>
                  <a:pt x="1362270" y="1160106"/>
                  <a:pt x="1352939" y="1166326"/>
                </a:cubicBezTo>
                <a:cubicBezTo>
                  <a:pt x="1346719" y="1175657"/>
                  <a:pt x="1338832" y="1184070"/>
                  <a:pt x="1334278" y="1194318"/>
                </a:cubicBezTo>
                <a:cubicBezTo>
                  <a:pt x="1326289" y="1212293"/>
                  <a:pt x="1329527" y="1236393"/>
                  <a:pt x="1315617" y="1250302"/>
                </a:cubicBezTo>
                <a:cubicBezTo>
                  <a:pt x="1300105" y="1265813"/>
                  <a:pt x="1287711" y="1275766"/>
                  <a:pt x="1278294" y="1296955"/>
                </a:cubicBezTo>
                <a:cubicBezTo>
                  <a:pt x="1270305" y="1314930"/>
                  <a:pt x="1259633" y="1352938"/>
                  <a:pt x="1259633" y="1352938"/>
                </a:cubicBezTo>
                <a:cubicBezTo>
                  <a:pt x="1262743" y="1412032"/>
                  <a:pt x="1263606" y="1471287"/>
                  <a:pt x="1268963" y="1530220"/>
                </a:cubicBezTo>
                <a:cubicBezTo>
                  <a:pt x="1271569" y="1558883"/>
                  <a:pt x="1284550" y="1561393"/>
                  <a:pt x="1296955" y="1586204"/>
                </a:cubicBezTo>
                <a:cubicBezTo>
                  <a:pt x="1335582" y="1663459"/>
                  <a:pt x="1271471" y="1561975"/>
                  <a:pt x="1324947" y="1642187"/>
                </a:cubicBezTo>
                <a:cubicBezTo>
                  <a:pt x="1328057" y="1670179"/>
                  <a:pt x="1334278" y="1697999"/>
                  <a:pt x="1334278" y="1726163"/>
                </a:cubicBezTo>
                <a:cubicBezTo>
                  <a:pt x="1334278" y="1788445"/>
                  <a:pt x="1333003" y="1851016"/>
                  <a:pt x="1324947" y="1912775"/>
                </a:cubicBezTo>
                <a:cubicBezTo>
                  <a:pt x="1320798" y="1944588"/>
                  <a:pt x="1299412" y="1941047"/>
                  <a:pt x="1278294" y="1950098"/>
                </a:cubicBezTo>
                <a:cubicBezTo>
                  <a:pt x="1265510" y="1955577"/>
                  <a:pt x="1253995" y="1963875"/>
                  <a:pt x="1240972" y="1968759"/>
                </a:cubicBezTo>
                <a:cubicBezTo>
                  <a:pt x="1228965" y="1973262"/>
                  <a:pt x="1215980" y="1974567"/>
                  <a:pt x="1203649" y="1978090"/>
                </a:cubicBezTo>
                <a:cubicBezTo>
                  <a:pt x="1136530" y="1997266"/>
                  <a:pt x="1224521" y="1981312"/>
                  <a:pt x="1101012" y="1996751"/>
                </a:cubicBezTo>
                <a:cubicBezTo>
                  <a:pt x="1036816" y="2018149"/>
                  <a:pt x="1114437" y="1994309"/>
                  <a:pt x="998376" y="2015412"/>
                </a:cubicBezTo>
                <a:cubicBezTo>
                  <a:pt x="988699" y="2017171"/>
                  <a:pt x="979715" y="2021633"/>
                  <a:pt x="970384" y="2024743"/>
                </a:cubicBezTo>
                <a:cubicBezTo>
                  <a:pt x="956898" y="2023619"/>
                  <a:pt x="856654" y="2021321"/>
                  <a:pt x="821094" y="2006081"/>
                </a:cubicBezTo>
                <a:cubicBezTo>
                  <a:pt x="694504" y="1951828"/>
                  <a:pt x="883039" y="2017397"/>
                  <a:pt x="765110" y="1978090"/>
                </a:cubicBezTo>
                <a:cubicBezTo>
                  <a:pt x="755780" y="1971869"/>
                  <a:pt x="747149" y="1964443"/>
                  <a:pt x="737119" y="1959428"/>
                </a:cubicBezTo>
                <a:cubicBezTo>
                  <a:pt x="728322" y="1955029"/>
                  <a:pt x="716995" y="1955999"/>
                  <a:pt x="709127" y="1950098"/>
                </a:cubicBezTo>
                <a:cubicBezTo>
                  <a:pt x="691533" y="1936903"/>
                  <a:pt x="678025" y="1918996"/>
                  <a:pt x="662474" y="1903445"/>
                </a:cubicBezTo>
                <a:cubicBezTo>
                  <a:pt x="656253" y="1897224"/>
                  <a:pt x="651132" y="1889663"/>
                  <a:pt x="643812" y="1884783"/>
                </a:cubicBezTo>
                <a:lnTo>
                  <a:pt x="615821" y="1866122"/>
                </a:lnTo>
                <a:lnTo>
                  <a:pt x="578498" y="1810138"/>
                </a:lnTo>
                <a:cubicBezTo>
                  <a:pt x="572278" y="1800808"/>
                  <a:pt x="563383" y="1792785"/>
                  <a:pt x="559837" y="1782147"/>
                </a:cubicBezTo>
                <a:cubicBezTo>
                  <a:pt x="546960" y="1743516"/>
                  <a:pt x="555962" y="1762339"/>
                  <a:pt x="531845" y="1726163"/>
                </a:cubicBezTo>
                <a:cubicBezTo>
                  <a:pt x="528735" y="1707502"/>
                  <a:pt x="526619" y="1688647"/>
                  <a:pt x="522515" y="1670179"/>
                </a:cubicBezTo>
                <a:cubicBezTo>
                  <a:pt x="520381" y="1660578"/>
                  <a:pt x="515318" y="1651788"/>
                  <a:pt x="513184" y="1642187"/>
                </a:cubicBezTo>
                <a:cubicBezTo>
                  <a:pt x="509080" y="1623719"/>
                  <a:pt x="507563" y="1604755"/>
                  <a:pt x="503853" y="1586204"/>
                </a:cubicBezTo>
                <a:cubicBezTo>
                  <a:pt x="501338" y="1573629"/>
                  <a:pt x="497305" y="1561399"/>
                  <a:pt x="494523" y="1548881"/>
                </a:cubicBezTo>
                <a:cubicBezTo>
                  <a:pt x="491083" y="1533400"/>
                  <a:pt x="488302" y="1517779"/>
                  <a:pt x="485192" y="1502228"/>
                </a:cubicBezTo>
                <a:cubicBezTo>
                  <a:pt x="482082" y="1412032"/>
                  <a:pt x="484554" y="1321471"/>
                  <a:pt x="475861" y="1231641"/>
                </a:cubicBezTo>
                <a:cubicBezTo>
                  <a:pt x="475023" y="1222985"/>
                  <a:pt x="431692" y="1194995"/>
                  <a:pt x="429208" y="1194318"/>
                </a:cubicBezTo>
                <a:cubicBezTo>
                  <a:pt x="405016" y="1187720"/>
                  <a:pt x="379600" y="1186378"/>
                  <a:pt x="354563" y="1184987"/>
                </a:cubicBezTo>
                <a:cubicBezTo>
                  <a:pt x="267556" y="1180153"/>
                  <a:pt x="180392" y="1178767"/>
                  <a:pt x="93306" y="1175657"/>
                </a:cubicBezTo>
                <a:cubicBezTo>
                  <a:pt x="39820" y="1095426"/>
                  <a:pt x="103950" y="1196943"/>
                  <a:pt x="65315" y="1119673"/>
                </a:cubicBezTo>
                <a:cubicBezTo>
                  <a:pt x="60300" y="1109643"/>
                  <a:pt x="52874" y="1101012"/>
                  <a:pt x="46653" y="1091681"/>
                </a:cubicBezTo>
                <a:cubicBezTo>
                  <a:pt x="40433" y="1073020"/>
                  <a:pt x="32763" y="1054781"/>
                  <a:pt x="27992" y="1035698"/>
                </a:cubicBezTo>
                <a:cubicBezTo>
                  <a:pt x="24882" y="1023257"/>
                  <a:pt x="22346" y="1010658"/>
                  <a:pt x="18661" y="998375"/>
                </a:cubicBezTo>
                <a:cubicBezTo>
                  <a:pt x="13009" y="979534"/>
                  <a:pt x="0" y="942392"/>
                  <a:pt x="0" y="942392"/>
                </a:cubicBezTo>
                <a:cubicBezTo>
                  <a:pt x="6220" y="880188"/>
                  <a:pt x="7478" y="817285"/>
                  <a:pt x="18661" y="755779"/>
                </a:cubicBezTo>
                <a:cubicBezTo>
                  <a:pt x="20438" y="746007"/>
                  <a:pt x="61636" y="720559"/>
                  <a:pt x="65315" y="718457"/>
                </a:cubicBezTo>
                <a:cubicBezTo>
                  <a:pt x="201222" y="640797"/>
                  <a:pt x="25951" y="742804"/>
                  <a:pt x="130629" y="690465"/>
                </a:cubicBezTo>
                <a:cubicBezTo>
                  <a:pt x="195065" y="658247"/>
                  <a:pt x="118268" y="681893"/>
                  <a:pt x="195943" y="662473"/>
                </a:cubicBezTo>
                <a:cubicBezTo>
                  <a:pt x="245142" y="629674"/>
                  <a:pt x="201006" y="654565"/>
                  <a:pt x="261257" y="634481"/>
                </a:cubicBezTo>
                <a:cubicBezTo>
                  <a:pt x="277146" y="629184"/>
                  <a:pt x="291329" y="618189"/>
                  <a:pt x="307910" y="615820"/>
                </a:cubicBezTo>
                <a:cubicBezTo>
                  <a:pt x="357269" y="608769"/>
                  <a:pt x="407437" y="609600"/>
                  <a:pt x="457200" y="606490"/>
                </a:cubicBezTo>
                <a:cubicBezTo>
                  <a:pt x="469159" y="603500"/>
                  <a:pt x="509128" y="594521"/>
                  <a:pt x="522515" y="587828"/>
                </a:cubicBezTo>
                <a:cubicBezTo>
                  <a:pt x="532545" y="582813"/>
                  <a:pt x="541176" y="575387"/>
                  <a:pt x="550506" y="569167"/>
                </a:cubicBezTo>
                <a:cubicBezTo>
                  <a:pt x="594049" y="503852"/>
                  <a:pt x="569168" y="525624"/>
                  <a:pt x="615821" y="494522"/>
                </a:cubicBezTo>
                <a:cubicBezTo>
                  <a:pt x="628262" y="475861"/>
                  <a:pt x="643113" y="458598"/>
                  <a:pt x="653143" y="438538"/>
                </a:cubicBezTo>
                <a:cubicBezTo>
                  <a:pt x="659363" y="426097"/>
                  <a:pt x="662900" y="411901"/>
                  <a:pt x="671804" y="401216"/>
                </a:cubicBezTo>
                <a:cubicBezTo>
                  <a:pt x="678983" y="392601"/>
                  <a:pt x="690465" y="388775"/>
                  <a:pt x="699796" y="382555"/>
                </a:cubicBezTo>
                <a:cubicBezTo>
                  <a:pt x="702906" y="370114"/>
                  <a:pt x="704075" y="357019"/>
                  <a:pt x="709127" y="345232"/>
                </a:cubicBezTo>
                <a:cubicBezTo>
                  <a:pt x="717954" y="324636"/>
                  <a:pt x="731402" y="313627"/>
                  <a:pt x="746449" y="298579"/>
                </a:cubicBezTo>
                <a:cubicBezTo>
                  <a:pt x="752669" y="279918"/>
                  <a:pt x="760339" y="261679"/>
                  <a:pt x="765110" y="242596"/>
                </a:cubicBezTo>
                <a:cubicBezTo>
                  <a:pt x="768220" y="230155"/>
                  <a:pt x="770756" y="217556"/>
                  <a:pt x="774441" y="205273"/>
                </a:cubicBezTo>
                <a:cubicBezTo>
                  <a:pt x="780093" y="186432"/>
                  <a:pt x="779193" y="163199"/>
                  <a:pt x="793102" y="149290"/>
                </a:cubicBezTo>
                <a:cubicBezTo>
                  <a:pt x="805543" y="136849"/>
                  <a:pt x="820666" y="126606"/>
                  <a:pt x="830425" y="111967"/>
                </a:cubicBezTo>
                <a:cubicBezTo>
                  <a:pt x="851292" y="80666"/>
                  <a:pt x="849018" y="77349"/>
                  <a:pt x="886408" y="55983"/>
                </a:cubicBezTo>
                <a:cubicBezTo>
                  <a:pt x="894947" y="51103"/>
                  <a:pt x="905360" y="50527"/>
                  <a:pt x="914400" y="46653"/>
                </a:cubicBezTo>
                <a:cubicBezTo>
                  <a:pt x="1001378" y="9378"/>
                  <a:pt x="903024" y="43239"/>
                  <a:pt x="989045" y="18661"/>
                </a:cubicBezTo>
                <a:cubicBezTo>
                  <a:pt x="998502" y="15959"/>
                  <a:pt x="1007316" y="10826"/>
                  <a:pt x="1017037" y="9330"/>
                </a:cubicBezTo>
                <a:cubicBezTo>
                  <a:pt x="1047931" y="4577"/>
                  <a:pt x="1079241" y="3110"/>
                  <a:pt x="1110343" y="0"/>
                </a:cubicBezTo>
                <a:cubicBezTo>
                  <a:pt x="1206759" y="3110"/>
                  <a:pt x="1303870" y="-2635"/>
                  <a:pt x="1399592" y="9330"/>
                </a:cubicBezTo>
                <a:cubicBezTo>
                  <a:pt x="1409351" y="10550"/>
                  <a:pt x="1408923" y="27487"/>
                  <a:pt x="1408923" y="37322"/>
                </a:cubicBezTo>
                <a:cubicBezTo>
                  <a:pt x="1408923" y="87182"/>
                  <a:pt x="1404106" y="136956"/>
                  <a:pt x="1399592" y="186612"/>
                </a:cubicBezTo>
                <a:cubicBezTo>
                  <a:pt x="1395487" y="231769"/>
                  <a:pt x="1392686" y="235320"/>
                  <a:pt x="1380931" y="270587"/>
                </a:cubicBezTo>
                <a:cubicBezTo>
                  <a:pt x="1383249" y="286817"/>
                  <a:pt x="1387064" y="341344"/>
                  <a:pt x="1399592" y="363894"/>
                </a:cubicBezTo>
                <a:cubicBezTo>
                  <a:pt x="1410484" y="383499"/>
                  <a:pt x="1436915" y="419877"/>
                  <a:pt x="1436915" y="419877"/>
                </a:cubicBezTo>
                <a:cubicBezTo>
                  <a:pt x="1459122" y="486500"/>
                  <a:pt x="1444665" y="459494"/>
                  <a:pt x="1474237" y="503853"/>
                </a:cubicBezTo>
                <a:cubicBezTo>
                  <a:pt x="1490888" y="587103"/>
                  <a:pt x="1483568" y="534647"/>
                  <a:pt x="1483568" y="6624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198469" y="4376267"/>
            <a:ext cx="802433" cy="487752"/>
          </a:xfrm>
          <a:custGeom>
            <a:avLst/>
            <a:gdLst>
              <a:gd name="connsiteX0" fmla="*/ 634482 w 802433"/>
              <a:gd name="connsiteY0" fmla="*/ 205621 h 487752"/>
              <a:gd name="connsiteX1" fmla="*/ 653143 w 802433"/>
              <a:gd name="connsiteY1" fmla="*/ 149638 h 487752"/>
              <a:gd name="connsiteX2" fmla="*/ 625151 w 802433"/>
              <a:gd name="connsiteY2" fmla="*/ 93654 h 487752"/>
              <a:gd name="connsiteX3" fmla="*/ 597159 w 802433"/>
              <a:gd name="connsiteY3" fmla="*/ 84323 h 487752"/>
              <a:gd name="connsiteX4" fmla="*/ 569168 w 802433"/>
              <a:gd name="connsiteY4" fmla="*/ 65662 h 487752"/>
              <a:gd name="connsiteX5" fmla="*/ 494523 w 802433"/>
              <a:gd name="connsiteY5" fmla="*/ 47001 h 487752"/>
              <a:gd name="connsiteX6" fmla="*/ 457200 w 802433"/>
              <a:gd name="connsiteY6" fmla="*/ 28340 h 487752"/>
              <a:gd name="connsiteX7" fmla="*/ 326572 w 802433"/>
              <a:gd name="connsiteY7" fmla="*/ 9678 h 487752"/>
              <a:gd name="connsiteX8" fmla="*/ 298580 w 802433"/>
              <a:gd name="connsiteY8" fmla="*/ 348 h 487752"/>
              <a:gd name="connsiteX9" fmla="*/ 121298 w 802433"/>
              <a:gd name="connsiteY9" fmla="*/ 19009 h 487752"/>
              <a:gd name="connsiteX10" fmla="*/ 37323 w 802433"/>
              <a:gd name="connsiteY10" fmla="*/ 93654 h 487752"/>
              <a:gd name="connsiteX11" fmla="*/ 18661 w 802433"/>
              <a:gd name="connsiteY11" fmla="*/ 121646 h 487752"/>
              <a:gd name="connsiteX12" fmla="*/ 0 w 802433"/>
              <a:gd name="connsiteY12" fmla="*/ 186960 h 487752"/>
              <a:gd name="connsiteX13" fmla="*/ 27992 w 802433"/>
              <a:gd name="connsiteY13" fmla="*/ 270936 h 487752"/>
              <a:gd name="connsiteX14" fmla="*/ 55984 w 802433"/>
              <a:gd name="connsiteY14" fmla="*/ 280266 h 487752"/>
              <a:gd name="connsiteX15" fmla="*/ 83976 w 802433"/>
              <a:gd name="connsiteY15" fmla="*/ 298927 h 487752"/>
              <a:gd name="connsiteX16" fmla="*/ 233265 w 802433"/>
              <a:gd name="connsiteY16" fmla="*/ 280266 h 487752"/>
              <a:gd name="connsiteX17" fmla="*/ 363894 w 802433"/>
              <a:gd name="connsiteY17" fmla="*/ 289597 h 487752"/>
              <a:gd name="connsiteX18" fmla="*/ 410547 w 802433"/>
              <a:gd name="connsiteY18" fmla="*/ 336250 h 487752"/>
              <a:gd name="connsiteX19" fmla="*/ 466531 w 802433"/>
              <a:gd name="connsiteY19" fmla="*/ 373572 h 487752"/>
              <a:gd name="connsiteX20" fmla="*/ 485192 w 802433"/>
              <a:gd name="connsiteY20" fmla="*/ 392234 h 487752"/>
              <a:gd name="connsiteX21" fmla="*/ 541176 w 802433"/>
              <a:gd name="connsiteY21" fmla="*/ 410895 h 487752"/>
              <a:gd name="connsiteX22" fmla="*/ 615821 w 802433"/>
              <a:gd name="connsiteY22" fmla="*/ 457548 h 487752"/>
              <a:gd name="connsiteX23" fmla="*/ 690465 w 802433"/>
              <a:gd name="connsiteY23" fmla="*/ 485540 h 487752"/>
              <a:gd name="connsiteX24" fmla="*/ 802433 w 802433"/>
              <a:gd name="connsiteY24" fmla="*/ 448217 h 487752"/>
              <a:gd name="connsiteX25" fmla="*/ 783772 w 802433"/>
              <a:gd name="connsiteY25" fmla="*/ 336250 h 487752"/>
              <a:gd name="connsiteX26" fmla="*/ 746449 w 802433"/>
              <a:gd name="connsiteY26" fmla="*/ 280266 h 487752"/>
              <a:gd name="connsiteX27" fmla="*/ 727788 w 802433"/>
              <a:gd name="connsiteY27" fmla="*/ 252274 h 487752"/>
              <a:gd name="connsiteX28" fmla="*/ 699796 w 802433"/>
              <a:gd name="connsiteY28" fmla="*/ 196291 h 487752"/>
              <a:gd name="connsiteX29" fmla="*/ 690465 w 802433"/>
              <a:gd name="connsiteY29" fmla="*/ 168299 h 487752"/>
              <a:gd name="connsiteX30" fmla="*/ 653143 w 802433"/>
              <a:gd name="connsiteY30" fmla="*/ 93654 h 48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02433" h="487752">
                <a:moveTo>
                  <a:pt x="634482" y="205621"/>
                </a:moveTo>
                <a:cubicBezTo>
                  <a:pt x="640702" y="186960"/>
                  <a:pt x="650971" y="169188"/>
                  <a:pt x="653143" y="149638"/>
                </a:cubicBezTo>
                <a:cubicBezTo>
                  <a:pt x="654523" y="137220"/>
                  <a:pt x="633012" y="99943"/>
                  <a:pt x="625151" y="93654"/>
                </a:cubicBezTo>
                <a:cubicBezTo>
                  <a:pt x="617471" y="87510"/>
                  <a:pt x="605956" y="88722"/>
                  <a:pt x="597159" y="84323"/>
                </a:cubicBezTo>
                <a:cubicBezTo>
                  <a:pt x="587129" y="79308"/>
                  <a:pt x="579707" y="69494"/>
                  <a:pt x="569168" y="65662"/>
                </a:cubicBezTo>
                <a:cubicBezTo>
                  <a:pt x="545065" y="56897"/>
                  <a:pt x="494523" y="47001"/>
                  <a:pt x="494523" y="47001"/>
                </a:cubicBezTo>
                <a:cubicBezTo>
                  <a:pt x="482082" y="40781"/>
                  <a:pt x="469985" y="33819"/>
                  <a:pt x="457200" y="28340"/>
                </a:cubicBezTo>
                <a:cubicBezTo>
                  <a:pt x="413703" y="9699"/>
                  <a:pt x="379328" y="14474"/>
                  <a:pt x="326572" y="9678"/>
                </a:cubicBezTo>
                <a:cubicBezTo>
                  <a:pt x="317241" y="6568"/>
                  <a:pt x="308415" y="348"/>
                  <a:pt x="298580" y="348"/>
                </a:cubicBezTo>
                <a:cubicBezTo>
                  <a:pt x="169303" y="348"/>
                  <a:pt x="190707" y="-4128"/>
                  <a:pt x="121298" y="19009"/>
                </a:cubicBezTo>
                <a:cubicBezTo>
                  <a:pt x="57385" y="82922"/>
                  <a:pt x="87273" y="60354"/>
                  <a:pt x="37323" y="93654"/>
                </a:cubicBezTo>
                <a:cubicBezTo>
                  <a:pt x="31102" y="102985"/>
                  <a:pt x="23676" y="111616"/>
                  <a:pt x="18661" y="121646"/>
                </a:cubicBezTo>
                <a:cubicBezTo>
                  <a:pt x="11971" y="135027"/>
                  <a:pt x="2988" y="175009"/>
                  <a:pt x="0" y="186960"/>
                </a:cubicBezTo>
                <a:cubicBezTo>
                  <a:pt x="5229" y="223560"/>
                  <a:pt x="-4081" y="251692"/>
                  <a:pt x="27992" y="270936"/>
                </a:cubicBezTo>
                <a:cubicBezTo>
                  <a:pt x="36426" y="275996"/>
                  <a:pt x="46653" y="277156"/>
                  <a:pt x="55984" y="280266"/>
                </a:cubicBezTo>
                <a:cubicBezTo>
                  <a:pt x="65315" y="286486"/>
                  <a:pt x="72784" y="298227"/>
                  <a:pt x="83976" y="298927"/>
                </a:cubicBezTo>
                <a:cubicBezTo>
                  <a:pt x="168906" y="304235"/>
                  <a:pt x="178002" y="298688"/>
                  <a:pt x="233265" y="280266"/>
                </a:cubicBezTo>
                <a:cubicBezTo>
                  <a:pt x="276808" y="283376"/>
                  <a:pt x="320904" y="282011"/>
                  <a:pt x="363894" y="289597"/>
                </a:cubicBezTo>
                <a:cubicBezTo>
                  <a:pt x="397289" y="295490"/>
                  <a:pt x="389593" y="317915"/>
                  <a:pt x="410547" y="336250"/>
                </a:cubicBezTo>
                <a:cubicBezTo>
                  <a:pt x="427426" y="351019"/>
                  <a:pt x="450672" y="357713"/>
                  <a:pt x="466531" y="373572"/>
                </a:cubicBezTo>
                <a:cubicBezTo>
                  <a:pt x="472751" y="379793"/>
                  <a:pt x="477324" y="388300"/>
                  <a:pt x="485192" y="392234"/>
                </a:cubicBezTo>
                <a:cubicBezTo>
                  <a:pt x="502786" y="401031"/>
                  <a:pt x="524495" y="400470"/>
                  <a:pt x="541176" y="410895"/>
                </a:cubicBezTo>
                <a:cubicBezTo>
                  <a:pt x="566058" y="426446"/>
                  <a:pt x="588578" y="446651"/>
                  <a:pt x="615821" y="457548"/>
                </a:cubicBezTo>
                <a:cubicBezTo>
                  <a:pt x="671606" y="479862"/>
                  <a:pt x="646585" y="470912"/>
                  <a:pt x="690465" y="485540"/>
                </a:cubicBezTo>
                <a:cubicBezTo>
                  <a:pt x="732360" y="481731"/>
                  <a:pt x="802433" y="506963"/>
                  <a:pt x="802433" y="448217"/>
                </a:cubicBezTo>
                <a:cubicBezTo>
                  <a:pt x="802433" y="442969"/>
                  <a:pt x="793598" y="355902"/>
                  <a:pt x="783772" y="336250"/>
                </a:cubicBezTo>
                <a:cubicBezTo>
                  <a:pt x="773742" y="316190"/>
                  <a:pt x="758890" y="298927"/>
                  <a:pt x="746449" y="280266"/>
                </a:cubicBezTo>
                <a:cubicBezTo>
                  <a:pt x="740229" y="270935"/>
                  <a:pt x="731334" y="262913"/>
                  <a:pt x="727788" y="252274"/>
                </a:cubicBezTo>
                <a:cubicBezTo>
                  <a:pt x="704334" y="181914"/>
                  <a:pt x="735972" y="268641"/>
                  <a:pt x="699796" y="196291"/>
                </a:cubicBezTo>
                <a:cubicBezTo>
                  <a:pt x="695397" y="187494"/>
                  <a:pt x="694535" y="177253"/>
                  <a:pt x="690465" y="168299"/>
                </a:cubicBezTo>
                <a:cubicBezTo>
                  <a:pt x="678954" y="142974"/>
                  <a:pt x="653143" y="93654"/>
                  <a:pt x="653143" y="93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401107" y="2794957"/>
            <a:ext cx="119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177021" y="2970131"/>
            <a:ext cx="821345" cy="463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73597" y="2803634"/>
            <a:ext cx="164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+ A + D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6" y="2644453"/>
            <a:ext cx="6486525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9935" y="49079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46" y="889423"/>
            <a:ext cx="10201275" cy="16478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121" y="5430621"/>
            <a:ext cx="7008977" cy="1455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41" y="29160"/>
            <a:ext cx="1020127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45" y="1672554"/>
            <a:ext cx="8318826" cy="3758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4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21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Catalysts for block polymerization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271382"/>
              </p:ext>
            </p:extLst>
          </p:nvPr>
        </p:nvGraphicFramePr>
        <p:xfrm>
          <a:off x="5180355" y="1397808"/>
          <a:ext cx="4023011" cy="280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CS ChemDraw Drawing" r:id="rId4" imgW="1843635" imgH="1284494" progId="ChemDraw.Document.6.0">
                  <p:embed/>
                </p:oleObj>
              </mc:Choice>
              <mc:Fallback>
                <p:oleObj name="CS ChemDraw Drawing" r:id="rId4" imgW="1843635" imgH="12844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0355" y="1397808"/>
                        <a:ext cx="4023011" cy="2803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193687"/>
              </p:ext>
            </p:extLst>
          </p:nvPr>
        </p:nvGraphicFramePr>
        <p:xfrm>
          <a:off x="1055914" y="1254499"/>
          <a:ext cx="3467878" cy="304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CS ChemDraw Drawing" r:id="rId6" imgW="1749325" imgH="1538859" progId="ChemDraw.Document.6.0">
                  <p:embed/>
                </p:oleObj>
              </mc:Choice>
              <mc:Fallback>
                <p:oleObj name="CS ChemDraw Drawing" r:id="rId6" imgW="1749325" imgH="15388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5914" y="1254499"/>
                        <a:ext cx="3467878" cy="304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2024" y="4559258"/>
            <a:ext cx="66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60136" y="4529953"/>
            <a:ext cx="663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Cat </a:t>
            </a:r>
            <a:r>
              <a:rPr lang="en-US" dirty="0" smtClean="0"/>
              <a:t>2</a:t>
            </a:r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99642"/>
              </p:ext>
            </p:extLst>
          </p:nvPr>
        </p:nvGraphicFramePr>
        <p:xfrm>
          <a:off x="9743936" y="2779169"/>
          <a:ext cx="1609864" cy="38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CS ChemDraw Drawing" r:id="rId8" imgW="772182" imgH="185356" progId="ChemDraw.Document.6.0">
                  <p:embed/>
                </p:oleObj>
              </mc:Choice>
              <mc:Fallback>
                <p:oleObj name="CS ChemDraw Drawing" r:id="rId8" imgW="772182" imgH="1853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43936" y="2779169"/>
                        <a:ext cx="1609864" cy="387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0399392" y="4559258"/>
            <a:ext cx="545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CSA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839831" y="5170781"/>
            <a:ext cx="12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Monomers</a:t>
            </a:r>
            <a:endParaRPr lang="en-GB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877268"/>
              </p:ext>
            </p:extLst>
          </p:nvPr>
        </p:nvGraphicFramePr>
        <p:xfrm>
          <a:off x="2427741" y="5782304"/>
          <a:ext cx="2564137" cy="346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CS ChemDraw Drawing" r:id="rId10" imgW="1197426" imgH="162687" progId="ChemDraw.Document.6.0">
                  <p:embed/>
                </p:oleObj>
              </mc:Choice>
              <mc:Fallback>
                <p:oleObj name="CS ChemDraw Drawing" r:id="rId10" imgW="1197426" imgH="1626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27741" y="5782304"/>
                        <a:ext cx="2564137" cy="346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2316"/>
              </p:ext>
            </p:extLst>
          </p:nvPr>
        </p:nvGraphicFramePr>
        <p:xfrm>
          <a:off x="6221121" y="5782304"/>
          <a:ext cx="881612" cy="26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CS ChemDraw Drawing" r:id="rId12" imgW="234242" imgH="71009" progId="ChemDraw.Document.6.0">
                  <p:embed/>
                </p:oleObj>
              </mc:Choice>
              <mc:Fallback>
                <p:oleObj name="CS ChemDraw Drawing" r:id="rId12" imgW="234242" imgH="710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21121" y="5782304"/>
                        <a:ext cx="881612" cy="26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49785" y="573166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789853" y="6140406"/>
            <a:ext cx="101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1-octene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246623" y="6122331"/>
            <a:ext cx="100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ethylene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3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11866</TotalTime>
  <Words>685</Words>
  <Application>Microsoft Office PowerPoint</Application>
  <PresentationFormat>Widescreen</PresentationFormat>
  <Paragraphs>142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CS ChemDraw Drawing</vt:lpstr>
      <vt:lpstr>Trial MC/MD simulation on Zirconocene and  New Proposal of Catalytic shuttling for Block polymers</vt:lpstr>
      <vt:lpstr>PowerPoint Presentation</vt:lpstr>
      <vt:lpstr>cis approach of propylene with respect to [CH3B(C6F5)3]- (CA)</vt:lpstr>
      <vt:lpstr>First insertion of ansa-hafnium complexes</vt:lpstr>
      <vt:lpstr>Computational details for test hybrid MC/MD simulation</vt:lpstr>
      <vt:lpstr>Trial Hybrid MC/MD simulations</vt:lpstr>
      <vt:lpstr>PowerPoint Presentation</vt:lpstr>
      <vt:lpstr>PowerPoint Presentation</vt:lpstr>
      <vt:lpstr>Catalysts for block polymerization</vt:lpstr>
      <vt:lpstr>PowerPoint Presentation</vt:lpstr>
      <vt:lpstr>PowerPoint Presentation</vt:lpstr>
      <vt:lpstr>PowerPoint Presentation</vt:lpstr>
      <vt:lpstr>PowerPoint Presentation</vt:lpstr>
      <vt:lpstr>Future plan- For the next month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 Mechanism of Catalytic shuttling of polyolefin for block polymers</dc:title>
  <dc:creator>Sandhya k s</dc:creator>
  <cp:lastModifiedBy>Sandhya k s</cp:lastModifiedBy>
  <cp:revision>64</cp:revision>
  <cp:lastPrinted>2015-02-10T04:56:08Z</cp:lastPrinted>
  <dcterms:created xsi:type="dcterms:W3CDTF">2015-01-28T01:59:57Z</dcterms:created>
  <dcterms:modified xsi:type="dcterms:W3CDTF">2015-02-13T01:46:05Z</dcterms:modified>
</cp:coreProperties>
</file>