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Lst>
  <p:sldIdLst>
    <p:sldId id="256" r:id="rId18"/>
    <p:sldId id="257" r:id="rId19"/>
    <p:sldId id="258" r:id="rId20"/>
    <p:sldId id="259" r:id="rId21"/>
    <p:sldId id="260" r:id="rId22"/>
    <p:sldId id="261" r:id="rId23"/>
    <p:sldId id="276" r:id="rId24"/>
    <p:sldId id="263" r:id="rId25"/>
    <p:sldId id="268" r:id="rId26"/>
    <p:sldId id="264" r:id="rId27"/>
    <p:sldId id="265" r:id="rId28"/>
    <p:sldId id="266" r:id="rId29"/>
    <p:sldId id="267" r:id="rId30"/>
    <p:sldId id="278" r:id="rId31"/>
    <p:sldId id="274" r:id="rId32"/>
    <p:sldId id="271" r:id="rId33"/>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42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42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42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42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42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42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42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4200" kern="1200">
        <a:solidFill>
          <a:srgbClr val="000000"/>
        </a:solidFill>
        <a:latin typeface="Gill Sans" pitchFamily="2" charset="0"/>
        <a:ea typeface="ヒラギノ角ゴ ProN W3" pitchFamily="2" charset="-128"/>
        <a:cs typeface="+mn-cs"/>
        <a:sym typeface="Gill Sans" pitchFamily="2"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638" y="10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a:prstGeom prst="rect">
            <a:avLst/>
          </a:prstGeom>
        </p:spPr>
        <p:txBody>
          <a:bodyPr vert="horz"/>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45396568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6699431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a:prstGeom prst="rect">
            <a:avLst/>
          </a:prstGeom>
        </p:spPr>
        <p:txBody>
          <a:bodyPr vert="horz"/>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119301519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18800822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35245886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48509320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82792431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13505249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63790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373076276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102437089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15759363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390525"/>
            <a:ext cx="2925762" cy="8093075"/>
          </a:xfrm>
          <a:prstGeom prst="rect">
            <a:avLst/>
          </a:prstGeo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390525"/>
            <a:ext cx="8624888" cy="8093075"/>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01845804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390525"/>
            <a:ext cx="2925762" cy="8321675"/>
          </a:xfrm>
          <a:prstGeom prst="rect">
            <a:avLst/>
          </a:prstGeo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390525"/>
            <a:ext cx="8624888" cy="8321675"/>
          </a:xfrm>
          <a:prstGeom prst="rect">
            <a:avLst/>
          </a:prstGeo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4315617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59742658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57996497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2811667081"/>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26245576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55972545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1861652307"/>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09733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418534223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38780656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30700CA2-6FFF-4EE9-9818-5A8439B0BAD2}" type="slidenum">
              <a:rPr lang="en-US" altLang="ja-JP"/>
              <a:pPr/>
              <a:t>‹#›</a:t>
            </a:fld>
            <a:endParaRPr lang="en-US" altLang="ja-JP"/>
          </a:p>
        </p:txBody>
      </p:sp>
    </p:spTree>
    <p:extLst>
      <p:ext uri="{BB962C8B-B14F-4D97-AF65-F5344CB8AC3E}">
        <p14:creationId xmlns:p14="http://schemas.microsoft.com/office/powerpoint/2010/main" val="411658959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613539782"/>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254000"/>
            <a:ext cx="2616200" cy="8229600"/>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254000"/>
            <a:ext cx="7696200" cy="8229600"/>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28479863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314036988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87691974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1173656420"/>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71740209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82097037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120707256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06992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9297751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3DE0B887-D92B-4605-A6C7-982AF5134FB4}" type="slidenum">
              <a:rPr lang="en-US" altLang="ja-JP"/>
              <a:pPr/>
              <a:t>‹#›</a:t>
            </a:fld>
            <a:endParaRPr lang="en-US" altLang="ja-JP"/>
          </a:p>
        </p:txBody>
      </p:sp>
    </p:spTree>
    <p:extLst>
      <p:ext uri="{BB962C8B-B14F-4D97-AF65-F5344CB8AC3E}">
        <p14:creationId xmlns:p14="http://schemas.microsoft.com/office/powerpoint/2010/main" val="170574699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379169236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87051765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254000"/>
            <a:ext cx="2616200" cy="8229600"/>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254000"/>
            <a:ext cx="7696200" cy="8229600"/>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276844583"/>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23545238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48857440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1631715827"/>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59171003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15390909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371394228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221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
        <p:nvSpPr>
          <p:cNvPr id="4" name="Text Box 3"/>
          <p:cNvSpPr txBox="1">
            <a:spLocks noGrp="1" noChangeArrowheads="1"/>
          </p:cNvSpPr>
          <p:nvPr>
            <p:ph type="sldNum" sz="quarter" idx="10"/>
          </p:nvPr>
        </p:nvSpPr>
        <p:spPr>
          <a:ln/>
        </p:spPr>
        <p:txBody>
          <a:bodyPr/>
          <a:lstStyle>
            <a:lvl1pPr>
              <a:defRPr/>
            </a:lvl1pPr>
          </a:lstStyle>
          <a:p>
            <a:fld id="{9754491C-414D-4A82-AD02-8B9F2E635886}" type="slidenum">
              <a:rPr lang="en-US" altLang="ja-JP"/>
              <a:pPr/>
              <a:t>‹#›</a:t>
            </a:fld>
            <a:endParaRPr lang="en-US" altLang="ja-JP"/>
          </a:p>
        </p:txBody>
      </p:sp>
    </p:spTree>
    <p:extLst>
      <p:ext uri="{BB962C8B-B14F-4D97-AF65-F5344CB8AC3E}">
        <p14:creationId xmlns:p14="http://schemas.microsoft.com/office/powerpoint/2010/main" val="818079287"/>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3960214975"/>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2699775207"/>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31449628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254000"/>
            <a:ext cx="2616200" cy="8229600"/>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254000"/>
            <a:ext cx="7696200" cy="8229600"/>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937392527"/>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410847101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348981476"/>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2286423403"/>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92282728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55376513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24279307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88900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225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Text Box 3"/>
          <p:cNvSpPr txBox="1">
            <a:spLocks noGrp="1" noChangeArrowheads="1"/>
          </p:cNvSpPr>
          <p:nvPr>
            <p:ph type="sldNum" sz="quarter" idx="10"/>
          </p:nvPr>
        </p:nvSpPr>
        <p:spPr>
          <a:ln/>
        </p:spPr>
        <p:txBody>
          <a:bodyPr/>
          <a:lstStyle>
            <a:lvl1pPr>
              <a:defRPr/>
            </a:lvl1pPr>
          </a:lstStyle>
          <a:p>
            <a:fld id="{AF87CE8D-EC83-4190-8065-FFCBF4BE9F7A}" type="slidenum">
              <a:rPr lang="en-US" altLang="ja-JP"/>
              <a:pPr/>
              <a:t>‹#›</a:t>
            </a:fld>
            <a:endParaRPr lang="en-US" altLang="ja-JP"/>
          </a:p>
        </p:txBody>
      </p:sp>
    </p:spTree>
    <p:extLst>
      <p:ext uri="{BB962C8B-B14F-4D97-AF65-F5344CB8AC3E}">
        <p14:creationId xmlns:p14="http://schemas.microsoft.com/office/powerpoint/2010/main" val="528244083"/>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132932"/>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1064361408"/>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319856604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697096816"/>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254000"/>
            <a:ext cx="2616200" cy="8229600"/>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254000"/>
            <a:ext cx="7696200" cy="8229600"/>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132861436"/>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2862349467"/>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98732695"/>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115814376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81842134"/>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55490459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7" name="Text Box 3"/>
          <p:cNvSpPr txBox="1">
            <a:spLocks noGrp="1" noChangeArrowheads="1"/>
          </p:cNvSpPr>
          <p:nvPr>
            <p:ph type="sldNum" sz="quarter" idx="10"/>
          </p:nvPr>
        </p:nvSpPr>
        <p:spPr>
          <a:ln/>
        </p:spPr>
        <p:txBody>
          <a:bodyPr/>
          <a:lstStyle>
            <a:lvl1pPr>
              <a:defRPr/>
            </a:lvl1pPr>
          </a:lstStyle>
          <a:p>
            <a:fld id="{D7C1F9ED-DDE2-4929-B2FF-80D42D5CB91D}" type="slidenum">
              <a:rPr lang="en-US" altLang="ja-JP"/>
              <a:pPr/>
              <a:t>‹#›</a:t>
            </a:fld>
            <a:endParaRPr lang="en-US" altLang="ja-JP"/>
          </a:p>
        </p:txBody>
      </p:sp>
    </p:spTree>
    <p:extLst>
      <p:ext uri="{BB962C8B-B14F-4D97-AF65-F5344CB8AC3E}">
        <p14:creationId xmlns:p14="http://schemas.microsoft.com/office/powerpoint/2010/main" val="88209240"/>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3660290323"/>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00692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327178250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1567134239"/>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81569809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254000"/>
            <a:ext cx="2616200" cy="8229600"/>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254000"/>
            <a:ext cx="7696200" cy="8229600"/>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595436077"/>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2791046632"/>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462858927"/>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122001686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09593688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Text Box 3"/>
          <p:cNvSpPr txBox="1">
            <a:spLocks noGrp="1" noChangeArrowheads="1"/>
          </p:cNvSpPr>
          <p:nvPr>
            <p:ph type="sldNum" sz="quarter" idx="10"/>
          </p:nvPr>
        </p:nvSpPr>
        <p:spPr>
          <a:ln/>
        </p:spPr>
        <p:txBody>
          <a:bodyPr/>
          <a:lstStyle>
            <a:lvl1pPr>
              <a:defRPr/>
            </a:lvl1pPr>
          </a:lstStyle>
          <a:p>
            <a:fld id="{E821278A-D5EE-4132-A642-EE8A96639204}" type="slidenum">
              <a:rPr lang="en-US" altLang="ja-JP"/>
              <a:pPr/>
              <a:t>‹#›</a:t>
            </a:fld>
            <a:endParaRPr lang="en-US" altLang="ja-JP"/>
          </a:p>
        </p:txBody>
      </p:sp>
    </p:spTree>
    <p:extLst>
      <p:ext uri="{BB962C8B-B14F-4D97-AF65-F5344CB8AC3E}">
        <p14:creationId xmlns:p14="http://schemas.microsoft.com/office/powerpoint/2010/main" val="2702227620"/>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316626001"/>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380077071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35836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2319267239"/>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127590309"/>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58641981"/>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2276475"/>
            <a:ext cx="2925762" cy="6435725"/>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8624888" cy="6435725"/>
          </a:xfrm>
          <a:prstGeom prst="rect">
            <a:avLst/>
          </a:prstGeo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386999859"/>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9151F700-3F0F-4E9C-83B6-442BF6B5191D}" type="slidenum">
              <a:rPr lang="en-US" altLang="ja-JP"/>
              <a:pPr/>
              <a:t>‹#›</a:t>
            </a:fld>
            <a:endParaRPr lang="en-US" altLang="ja-JP"/>
          </a:p>
        </p:txBody>
      </p:sp>
    </p:spTree>
    <p:extLst>
      <p:ext uri="{BB962C8B-B14F-4D97-AF65-F5344CB8AC3E}">
        <p14:creationId xmlns:p14="http://schemas.microsoft.com/office/powerpoint/2010/main" val="3916808076"/>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34C4B299-0529-44F1-BE1F-69AFF5464C04}" type="slidenum">
              <a:rPr lang="en-US" altLang="ja-JP"/>
              <a:pPr/>
              <a:t>‹#›</a:t>
            </a:fld>
            <a:endParaRPr lang="en-US" altLang="ja-JP"/>
          </a:p>
        </p:txBody>
      </p:sp>
    </p:spTree>
    <p:extLst>
      <p:ext uri="{BB962C8B-B14F-4D97-AF65-F5344CB8AC3E}">
        <p14:creationId xmlns:p14="http://schemas.microsoft.com/office/powerpoint/2010/main" val="3760761348"/>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
        <p:nvSpPr>
          <p:cNvPr id="4" name="Text Box 3"/>
          <p:cNvSpPr txBox="1">
            <a:spLocks noGrp="1" noChangeArrowheads="1"/>
          </p:cNvSpPr>
          <p:nvPr>
            <p:ph type="sldNum" sz="quarter" idx="10"/>
          </p:nvPr>
        </p:nvSpPr>
        <p:spPr>
          <a:ln/>
        </p:spPr>
        <p:txBody>
          <a:bodyPr/>
          <a:lstStyle>
            <a:lvl1pPr>
              <a:defRPr/>
            </a:lvl1pPr>
          </a:lstStyle>
          <a:p>
            <a:fld id="{E6259BDF-7637-4A0E-818D-9A9AD7B455B1}" type="slidenum">
              <a:rPr lang="en-US" altLang="ja-JP"/>
              <a:pPr/>
              <a:t>‹#›</a:t>
            </a:fld>
            <a:endParaRPr lang="en-US" altLang="ja-JP"/>
          </a:p>
        </p:txBody>
      </p:sp>
    </p:spTree>
    <p:extLst>
      <p:ext uri="{BB962C8B-B14F-4D97-AF65-F5344CB8AC3E}">
        <p14:creationId xmlns:p14="http://schemas.microsoft.com/office/powerpoint/2010/main" val="16128434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1982C9FC-0B6C-4423-B8F3-C92FEB2CE3DE}" type="slidenum">
              <a:rPr lang="en-US" altLang="ja-JP"/>
              <a:pPr/>
              <a:t>‹#›</a:t>
            </a:fld>
            <a:endParaRPr lang="en-US" altLang="ja-JP"/>
          </a:p>
        </p:txBody>
      </p:sp>
    </p:spTree>
    <p:extLst>
      <p:ext uri="{BB962C8B-B14F-4D97-AF65-F5344CB8AC3E}">
        <p14:creationId xmlns:p14="http://schemas.microsoft.com/office/powerpoint/2010/main" val="1275440318"/>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88900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225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Text Box 3"/>
          <p:cNvSpPr txBox="1">
            <a:spLocks noGrp="1" noChangeArrowheads="1"/>
          </p:cNvSpPr>
          <p:nvPr>
            <p:ph type="sldNum" sz="quarter" idx="10"/>
          </p:nvPr>
        </p:nvSpPr>
        <p:spPr>
          <a:ln/>
        </p:spPr>
        <p:txBody>
          <a:bodyPr/>
          <a:lstStyle>
            <a:lvl1pPr>
              <a:defRPr/>
            </a:lvl1pPr>
          </a:lstStyle>
          <a:p>
            <a:fld id="{893B1D10-411E-4355-BA59-14692E067BFD}" type="slidenum">
              <a:rPr lang="en-US" altLang="ja-JP"/>
              <a:pPr/>
              <a:t>‹#›</a:t>
            </a:fld>
            <a:endParaRPr lang="en-US" altLang="ja-JP"/>
          </a:p>
        </p:txBody>
      </p:sp>
    </p:spTree>
    <p:extLst>
      <p:ext uri="{BB962C8B-B14F-4D97-AF65-F5344CB8AC3E}">
        <p14:creationId xmlns:p14="http://schemas.microsoft.com/office/powerpoint/2010/main" val="3050697063"/>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7" name="Text Box 3"/>
          <p:cNvSpPr txBox="1">
            <a:spLocks noGrp="1" noChangeArrowheads="1"/>
          </p:cNvSpPr>
          <p:nvPr>
            <p:ph type="sldNum" sz="quarter" idx="10"/>
          </p:nvPr>
        </p:nvSpPr>
        <p:spPr>
          <a:ln/>
        </p:spPr>
        <p:txBody>
          <a:bodyPr/>
          <a:lstStyle>
            <a:lvl1pPr>
              <a:defRPr/>
            </a:lvl1pPr>
          </a:lstStyle>
          <a:p>
            <a:fld id="{425D6377-9E9C-4E66-86BD-6D3622B5D39D}" type="slidenum">
              <a:rPr lang="en-US" altLang="ja-JP"/>
              <a:pPr/>
              <a:t>‹#›</a:t>
            </a:fld>
            <a:endParaRPr lang="en-US" altLang="ja-JP"/>
          </a:p>
        </p:txBody>
      </p:sp>
    </p:spTree>
    <p:extLst>
      <p:ext uri="{BB962C8B-B14F-4D97-AF65-F5344CB8AC3E}">
        <p14:creationId xmlns:p14="http://schemas.microsoft.com/office/powerpoint/2010/main" val="1987395025"/>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Text Box 3"/>
          <p:cNvSpPr txBox="1">
            <a:spLocks noGrp="1" noChangeArrowheads="1"/>
          </p:cNvSpPr>
          <p:nvPr>
            <p:ph type="sldNum" sz="quarter" idx="10"/>
          </p:nvPr>
        </p:nvSpPr>
        <p:spPr>
          <a:ln/>
        </p:spPr>
        <p:txBody>
          <a:bodyPr/>
          <a:lstStyle>
            <a:lvl1pPr>
              <a:defRPr/>
            </a:lvl1pPr>
          </a:lstStyle>
          <a:p>
            <a:fld id="{93646157-CBEE-41E3-AD94-3E1DFEA4EF7B}" type="slidenum">
              <a:rPr lang="en-US" altLang="ja-JP"/>
              <a:pPr/>
              <a:t>‹#›</a:t>
            </a:fld>
            <a:endParaRPr lang="en-US" altLang="ja-JP"/>
          </a:p>
        </p:txBody>
      </p:sp>
    </p:spTree>
    <p:extLst>
      <p:ext uri="{BB962C8B-B14F-4D97-AF65-F5344CB8AC3E}">
        <p14:creationId xmlns:p14="http://schemas.microsoft.com/office/powerpoint/2010/main" val="1139136941"/>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859C00B8-44DD-4E0A-8214-52244EBDE348}" type="slidenum">
              <a:rPr lang="en-US" altLang="ja-JP"/>
              <a:pPr/>
              <a:t>‹#›</a:t>
            </a:fld>
            <a:endParaRPr lang="en-US" altLang="ja-JP"/>
          </a:p>
        </p:txBody>
      </p:sp>
    </p:spTree>
    <p:extLst>
      <p:ext uri="{BB962C8B-B14F-4D97-AF65-F5344CB8AC3E}">
        <p14:creationId xmlns:p14="http://schemas.microsoft.com/office/powerpoint/2010/main" val="3729366661"/>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fld id="{34C3B765-A85A-461D-81AA-549AF48C655C}" type="slidenum">
              <a:rPr lang="en-US" altLang="ja-JP"/>
              <a:pPr/>
              <a:t>‹#›</a:t>
            </a:fld>
            <a:endParaRPr lang="en-US" altLang="ja-JP"/>
          </a:p>
        </p:txBody>
      </p:sp>
    </p:spTree>
    <p:extLst>
      <p:ext uri="{BB962C8B-B14F-4D97-AF65-F5344CB8AC3E}">
        <p14:creationId xmlns:p14="http://schemas.microsoft.com/office/powerpoint/2010/main" val="2997828324"/>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Calibri"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fld id="{DAAEBD32-58A1-40F9-8F65-5B3119E072D5}" type="slidenum">
              <a:rPr lang="en-US" altLang="ja-JP"/>
              <a:pPr/>
              <a:t>‹#›</a:t>
            </a:fld>
            <a:endParaRPr lang="en-US" altLang="ja-JP"/>
          </a:p>
        </p:txBody>
      </p:sp>
    </p:spTree>
    <p:extLst>
      <p:ext uri="{BB962C8B-B14F-4D97-AF65-F5344CB8AC3E}">
        <p14:creationId xmlns:p14="http://schemas.microsoft.com/office/powerpoint/2010/main" val="4137895135"/>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947E796C-54ED-4C12-86EC-A49CA76C21EA}" type="slidenum">
              <a:rPr lang="en-US" altLang="ja-JP"/>
              <a:pPr/>
              <a:t>‹#›</a:t>
            </a:fld>
            <a:endParaRPr lang="en-US" altLang="ja-JP"/>
          </a:p>
        </p:txBody>
      </p:sp>
    </p:spTree>
    <p:extLst>
      <p:ext uri="{BB962C8B-B14F-4D97-AF65-F5344CB8AC3E}">
        <p14:creationId xmlns:p14="http://schemas.microsoft.com/office/powerpoint/2010/main" val="1471997622"/>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99575" y="519113"/>
            <a:ext cx="2803525" cy="8264525"/>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89000" y="519113"/>
            <a:ext cx="8258175" cy="8264525"/>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B30F4939-DDD0-4EAB-986E-158590531B3B}" type="slidenum">
              <a:rPr lang="en-US" altLang="ja-JP"/>
              <a:pPr/>
              <a:t>‹#›</a:t>
            </a:fld>
            <a:endParaRPr lang="en-US" altLang="ja-JP"/>
          </a:p>
        </p:txBody>
      </p:sp>
    </p:spTree>
    <p:extLst>
      <p:ext uri="{BB962C8B-B14F-4D97-AF65-F5344CB8AC3E}">
        <p14:creationId xmlns:p14="http://schemas.microsoft.com/office/powerpoint/2010/main" val="30649647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fld id="{3F7DE004-AC49-4EA8-8E3F-CC6253B47377}" type="slidenum">
              <a:rPr lang="en-US" altLang="ja-JP"/>
              <a:pPr/>
              <a:t>‹#›</a:t>
            </a:fld>
            <a:endParaRPr lang="en-US" altLang="ja-JP"/>
          </a:p>
        </p:txBody>
      </p:sp>
    </p:spTree>
    <p:extLst>
      <p:ext uri="{BB962C8B-B14F-4D97-AF65-F5344CB8AC3E}">
        <p14:creationId xmlns:p14="http://schemas.microsoft.com/office/powerpoint/2010/main" val="12642219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22599554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Calibri"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fld id="{186A23C8-E300-496E-A515-F22DF4709F15}" type="slidenum">
              <a:rPr lang="en-US" altLang="ja-JP"/>
              <a:pPr/>
              <a:t>‹#›</a:t>
            </a:fld>
            <a:endParaRPr lang="en-US" altLang="ja-JP"/>
          </a:p>
        </p:txBody>
      </p:sp>
    </p:spTree>
    <p:extLst>
      <p:ext uri="{BB962C8B-B14F-4D97-AF65-F5344CB8AC3E}">
        <p14:creationId xmlns:p14="http://schemas.microsoft.com/office/powerpoint/2010/main" val="3873690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F78F707C-044F-4FC1-8934-971D3CAE5BA1}" type="slidenum">
              <a:rPr lang="en-US" altLang="ja-JP"/>
              <a:pPr/>
              <a:t>‹#›</a:t>
            </a:fld>
            <a:endParaRPr lang="en-US" altLang="ja-JP"/>
          </a:p>
        </p:txBody>
      </p:sp>
    </p:spTree>
    <p:extLst>
      <p:ext uri="{BB962C8B-B14F-4D97-AF65-F5344CB8AC3E}">
        <p14:creationId xmlns:p14="http://schemas.microsoft.com/office/powerpoint/2010/main" val="21823845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99575" y="519113"/>
            <a:ext cx="2803525" cy="8264525"/>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89000" y="519113"/>
            <a:ext cx="8258175" cy="8264525"/>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2188DDD7-097E-4141-864A-4BD2DD69E6A2}" type="slidenum">
              <a:rPr lang="en-US" altLang="ja-JP"/>
              <a:pPr/>
              <a:t>‹#›</a:t>
            </a:fld>
            <a:endParaRPr lang="en-US" altLang="ja-JP"/>
          </a:p>
        </p:txBody>
      </p:sp>
    </p:spTree>
    <p:extLst>
      <p:ext uri="{BB962C8B-B14F-4D97-AF65-F5344CB8AC3E}">
        <p14:creationId xmlns:p14="http://schemas.microsoft.com/office/powerpoint/2010/main" val="38497902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F843416E-B0D6-4487-BB3F-45A6437A01BB}" type="slidenum">
              <a:rPr lang="en-US" altLang="ja-JP"/>
              <a:pPr/>
              <a:t>‹#›</a:t>
            </a:fld>
            <a:endParaRPr lang="en-US" altLang="ja-JP"/>
          </a:p>
        </p:txBody>
      </p:sp>
    </p:spTree>
    <p:extLst>
      <p:ext uri="{BB962C8B-B14F-4D97-AF65-F5344CB8AC3E}">
        <p14:creationId xmlns:p14="http://schemas.microsoft.com/office/powerpoint/2010/main" val="1648604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3ED7A052-8B6B-4DEC-8056-EF4CDD43CA95}" type="slidenum">
              <a:rPr lang="en-US" altLang="ja-JP"/>
              <a:pPr/>
              <a:t>‹#›</a:t>
            </a:fld>
            <a:endParaRPr lang="en-US" altLang="ja-JP"/>
          </a:p>
        </p:txBody>
      </p:sp>
    </p:spTree>
    <p:extLst>
      <p:ext uri="{BB962C8B-B14F-4D97-AF65-F5344CB8AC3E}">
        <p14:creationId xmlns:p14="http://schemas.microsoft.com/office/powerpoint/2010/main" val="41948675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
        <p:nvSpPr>
          <p:cNvPr id="4" name="Text Box 3"/>
          <p:cNvSpPr txBox="1">
            <a:spLocks noGrp="1" noChangeArrowheads="1"/>
          </p:cNvSpPr>
          <p:nvPr>
            <p:ph type="sldNum" sz="quarter" idx="10"/>
          </p:nvPr>
        </p:nvSpPr>
        <p:spPr>
          <a:ln/>
        </p:spPr>
        <p:txBody>
          <a:bodyPr/>
          <a:lstStyle>
            <a:lvl1pPr>
              <a:defRPr/>
            </a:lvl1pPr>
          </a:lstStyle>
          <a:p>
            <a:fld id="{1B2213C9-6250-420D-9714-8F6316871C6A}" type="slidenum">
              <a:rPr lang="en-US" altLang="ja-JP"/>
              <a:pPr/>
              <a:t>‹#›</a:t>
            </a:fld>
            <a:endParaRPr lang="en-US" altLang="ja-JP"/>
          </a:p>
        </p:txBody>
      </p:sp>
    </p:spTree>
    <p:extLst>
      <p:ext uri="{BB962C8B-B14F-4D97-AF65-F5344CB8AC3E}">
        <p14:creationId xmlns:p14="http://schemas.microsoft.com/office/powerpoint/2010/main" val="222497661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88900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225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Text Box 3"/>
          <p:cNvSpPr txBox="1">
            <a:spLocks noGrp="1" noChangeArrowheads="1"/>
          </p:cNvSpPr>
          <p:nvPr>
            <p:ph type="sldNum" sz="quarter" idx="10"/>
          </p:nvPr>
        </p:nvSpPr>
        <p:spPr>
          <a:ln/>
        </p:spPr>
        <p:txBody>
          <a:bodyPr/>
          <a:lstStyle>
            <a:lvl1pPr>
              <a:defRPr/>
            </a:lvl1pPr>
          </a:lstStyle>
          <a:p>
            <a:fld id="{3F489760-6BE6-4ED2-868E-C653F9C5944F}" type="slidenum">
              <a:rPr lang="en-US" altLang="ja-JP"/>
              <a:pPr/>
              <a:t>‹#›</a:t>
            </a:fld>
            <a:endParaRPr lang="en-US" altLang="ja-JP"/>
          </a:p>
        </p:txBody>
      </p:sp>
    </p:spTree>
    <p:extLst>
      <p:ext uri="{BB962C8B-B14F-4D97-AF65-F5344CB8AC3E}">
        <p14:creationId xmlns:p14="http://schemas.microsoft.com/office/powerpoint/2010/main" val="65577996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7" name="Text Box 3"/>
          <p:cNvSpPr txBox="1">
            <a:spLocks noGrp="1" noChangeArrowheads="1"/>
          </p:cNvSpPr>
          <p:nvPr>
            <p:ph type="sldNum" sz="quarter" idx="10"/>
          </p:nvPr>
        </p:nvSpPr>
        <p:spPr>
          <a:ln/>
        </p:spPr>
        <p:txBody>
          <a:bodyPr/>
          <a:lstStyle>
            <a:lvl1pPr>
              <a:defRPr/>
            </a:lvl1pPr>
          </a:lstStyle>
          <a:p>
            <a:fld id="{1150164B-74E8-4BAF-A9DA-067022887E09}" type="slidenum">
              <a:rPr lang="en-US" altLang="ja-JP"/>
              <a:pPr/>
              <a:t>‹#›</a:t>
            </a:fld>
            <a:endParaRPr lang="en-US" altLang="ja-JP"/>
          </a:p>
        </p:txBody>
      </p:sp>
    </p:spTree>
    <p:extLst>
      <p:ext uri="{BB962C8B-B14F-4D97-AF65-F5344CB8AC3E}">
        <p14:creationId xmlns:p14="http://schemas.microsoft.com/office/powerpoint/2010/main" val="193193840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Text Box 3"/>
          <p:cNvSpPr txBox="1">
            <a:spLocks noGrp="1" noChangeArrowheads="1"/>
          </p:cNvSpPr>
          <p:nvPr>
            <p:ph type="sldNum" sz="quarter" idx="10"/>
          </p:nvPr>
        </p:nvSpPr>
        <p:spPr>
          <a:ln/>
        </p:spPr>
        <p:txBody>
          <a:bodyPr/>
          <a:lstStyle>
            <a:lvl1pPr>
              <a:defRPr/>
            </a:lvl1pPr>
          </a:lstStyle>
          <a:p>
            <a:fld id="{1B71A098-DCF9-4C29-B104-9A52FEEEB28B}" type="slidenum">
              <a:rPr lang="en-US" altLang="ja-JP"/>
              <a:pPr/>
              <a:t>‹#›</a:t>
            </a:fld>
            <a:endParaRPr lang="en-US" altLang="ja-JP"/>
          </a:p>
        </p:txBody>
      </p:sp>
    </p:spTree>
    <p:extLst>
      <p:ext uri="{BB962C8B-B14F-4D97-AF65-F5344CB8AC3E}">
        <p14:creationId xmlns:p14="http://schemas.microsoft.com/office/powerpoint/2010/main" val="16036201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773CFC52-AE10-4C49-A88B-70F91C18D7BF}" type="slidenum">
              <a:rPr lang="en-US" altLang="ja-JP"/>
              <a:pPr/>
              <a:t>‹#›</a:t>
            </a:fld>
            <a:endParaRPr lang="en-US" altLang="ja-JP"/>
          </a:p>
        </p:txBody>
      </p:sp>
    </p:spTree>
    <p:extLst>
      <p:ext uri="{BB962C8B-B14F-4D97-AF65-F5344CB8AC3E}">
        <p14:creationId xmlns:p14="http://schemas.microsoft.com/office/powerpoint/2010/main" val="26391916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9328787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fld id="{3EE19ACE-C17B-4FCB-81F2-265066DC8A7B}" type="slidenum">
              <a:rPr lang="en-US" altLang="ja-JP"/>
              <a:pPr/>
              <a:t>‹#›</a:t>
            </a:fld>
            <a:endParaRPr lang="en-US" altLang="ja-JP"/>
          </a:p>
        </p:txBody>
      </p:sp>
    </p:spTree>
    <p:extLst>
      <p:ext uri="{BB962C8B-B14F-4D97-AF65-F5344CB8AC3E}">
        <p14:creationId xmlns:p14="http://schemas.microsoft.com/office/powerpoint/2010/main" val="374338237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Calibri"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
        <p:nvSpPr>
          <p:cNvPr id="5" name="Text Box 3"/>
          <p:cNvSpPr txBox="1">
            <a:spLocks noGrp="1" noChangeArrowheads="1"/>
          </p:cNvSpPr>
          <p:nvPr>
            <p:ph type="sldNum" sz="quarter" idx="10"/>
          </p:nvPr>
        </p:nvSpPr>
        <p:spPr>
          <a:ln/>
        </p:spPr>
        <p:txBody>
          <a:bodyPr/>
          <a:lstStyle>
            <a:lvl1pPr>
              <a:defRPr/>
            </a:lvl1pPr>
          </a:lstStyle>
          <a:p>
            <a:fld id="{36D3F083-1F09-42E9-9D78-CA3074B75522}" type="slidenum">
              <a:rPr lang="en-US" altLang="ja-JP"/>
              <a:pPr/>
              <a:t>‹#›</a:t>
            </a:fld>
            <a:endParaRPr lang="en-US" altLang="ja-JP"/>
          </a:p>
        </p:txBody>
      </p:sp>
    </p:spTree>
    <p:extLst>
      <p:ext uri="{BB962C8B-B14F-4D97-AF65-F5344CB8AC3E}">
        <p14:creationId xmlns:p14="http://schemas.microsoft.com/office/powerpoint/2010/main" val="389427956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EAA9170B-AFE7-45F6-80C4-328DF5495DF3}" type="slidenum">
              <a:rPr lang="en-US" altLang="ja-JP"/>
              <a:pPr/>
              <a:t>‹#›</a:t>
            </a:fld>
            <a:endParaRPr lang="en-US" altLang="ja-JP"/>
          </a:p>
        </p:txBody>
      </p:sp>
    </p:spTree>
    <p:extLst>
      <p:ext uri="{BB962C8B-B14F-4D97-AF65-F5344CB8AC3E}">
        <p14:creationId xmlns:p14="http://schemas.microsoft.com/office/powerpoint/2010/main" val="188456501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99575" y="519113"/>
            <a:ext cx="2803525" cy="8264525"/>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89000" y="519113"/>
            <a:ext cx="8258175" cy="8264525"/>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Text Box 3"/>
          <p:cNvSpPr txBox="1">
            <a:spLocks noGrp="1" noChangeArrowheads="1"/>
          </p:cNvSpPr>
          <p:nvPr>
            <p:ph type="sldNum" sz="quarter" idx="10"/>
          </p:nvPr>
        </p:nvSpPr>
        <p:spPr>
          <a:ln/>
        </p:spPr>
        <p:txBody>
          <a:bodyPr/>
          <a:lstStyle>
            <a:lvl1pPr>
              <a:defRPr/>
            </a:lvl1pPr>
          </a:lstStyle>
          <a:p>
            <a:fld id="{BE71C10A-6458-4904-A21E-E43C78E2A411}" type="slidenum">
              <a:rPr lang="en-US" altLang="ja-JP"/>
              <a:pPr/>
              <a:t>‹#›</a:t>
            </a:fld>
            <a:endParaRPr lang="en-US" altLang="ja-JP"/>
          </a:p>
        </p:txBody>
      </p:sp>
    </p:spTree>
    <p:extLst>
      <p:ext uri="{BB962C8B-B14F-4D97-AF65-F5344CB8AC3E}">
        <p14:creationId xmlns:p14="http://schemas.microsoft.com/office/powerpoint/2010/main" val="226203449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352267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5232880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406381682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7426788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48879383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32488227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86147330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64627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261235347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29980191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00164430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1638300"/>
            <a:ext cx="2616200" cy="4521200"/>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1638300"/>
            <a:ext cx="7696200" cy="4521200"/>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47387418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396102074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72230399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24119094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82866155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0957393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78105454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146067409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6856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165483560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310352732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01986283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2276475"/>
            <a:ext cx="2925762" cy="6791325"/>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8624888" cy="6791325"/>
          </a:xfrm>
          <a:prstGeom prst="rect">
            <a:avLst/>
          </a:prstGeo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72617221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207588522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31378219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209673014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5990670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411236705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48437587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189401392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94404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388849191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45990945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84246529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2276475"/>
            <a:ext cx="2925762" cy="6791325"/>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8624888" cy="6791325"/>
          </a:xfrm>
          <a:prstGeom prst="rect">
            <a:avLst/>
          </a:prstGeo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00697350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395294944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79426390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40456549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61838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58557347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17192012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268497793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31945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298850163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241960104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79553658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035550" y="1409700"/>
            <a:ext cx="1466850" cy="6680200"/>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35000" y="1409700"/>
            <a:ext cx="4248150" cy="6680200"/>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20023899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416827826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9619432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4097461186"/>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42017531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309773740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57885005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251646437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5604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4268232608"/>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178591588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67713137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035550" y="1409700"/>
            <a:ext cx="1466850" cy="6680200"/>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35000" y="1409700"/>
            <a:ext cx="4248150" cy="6680200"/>
          </a:xfr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5120825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x-none"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x-none" smtClean="0"/>
              <a:t>マスター サブタイトルの書式設定</a:t>
            </a:r>
            <a:endParaRPr lang="ja-JP" altLang="en-US"/>
          </a:p>
        </p:txBody>
      </p:sp>
    </p:spTree>
    <p:extLst>
      <p:ext uri="{BB962C8B-B14F-4D97-AF65-F5344CB8AC3E}">
        <p14:creationId xmlns:p14="http://schemas.microsoft.com/office/powerpoint/2010/main" val="4891038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243899864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23766604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x-none" smtClean="0"/>
              <a:t>マスター テキストの書式設定</a:t>
            </a:r>
          </a:p>
        </p:txBody>
      </p:sp>
    </p:spTree>
    <p:extLst>
      <p:ext uri="{BB962C8B-B14F-4D97-AF65-F5344CB8AC3E}">
        <p14:creationId xmlns:p14="http://schemas.microsoft.com/office/powerpoint/2010/main" val="70838247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95506879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x-none"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x-none"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71752278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Tree>
    <p:extLst>
      <p:ext uri="{BB962C8B-B14F-4D97-AF65-F5344CB8AC3E}">
        <p14:creationId xmlns:p14="http://schemas.microsoft.com/office/powerpoint/2010/main" val="159108772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54167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x-none"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157155886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x-none"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ill Sans" charset="0"/>
            </a:endParaRPr>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x-none" smtClean="0"/>
              <a:t>マスター テキストの書式設定</a:t>
            </a:r>
          </a:p>
        </p:txBody>
      </p:sp>
    </p:spTree>
    <p:extLst>
      <p:ext uri="{BB962C8B-B14F-4D97-AF65-F5344CB8AC3E}">
        <p14:creationId xmlns:p14="http://schemas.microsoft.com/office/powerpoint/2010/main" val="267502408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251522818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254000"/>
            <a:ext cx="2925762" cy="8458200"/>
          </a:xfrm>
        </p:spPr>
        <p:txBody>
          <a:bodyPr vert="eaVert"/>
          <a:lstStyle/>
          <a:p>
            <a:r>
              <a:rPr lang="ja-JP" altLang="x-none"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54000"/>
            <a:ext cx="8624888" cy="8458200"/>
          </a:xfrm>
          <a:prstGeom prst="rect">
            <a:avLst/>
          </a:prstGeom>
        </p:spPr>
        <p:txBody>
          <a:bodyPr vert="eaVert"/>
          <a:lstStyle/>
          <a:p>
            <a:pPr lvl="0"/>
            <a:r>
              <a:rPr lang="ja-JP" altLang="x-none" smtClean="0"/>
              <a:t>マスター テキストの書式設定</a:t>
            </a:r>
          </a:p>
          <a:p>
            <a:pPr lvl="1"/>
            <a:r>
              <a:rPr lang="ja-JP" altLang="x-none" smtClean="0"/>
              <a:t>第 </a:t>
            </a:r>
            <a:r>
              <a:rPr lang="x-none" altLang="ja-JP" smtClean="0"/>
              <a:t>2 </a:t>
            </a:r>
            <a:r>
              <a:rPr lang="ja-JP" altLang="x-none" smtClean="0"/>
              <a:t>レベル</a:t>
            </a:r>
          </a:p>
          <a:p>
            <a:pPr lvl="2"/>
            <a:r>
              <a:rPr lang="ja-JP" altLang="x-none" smtClean="0"/>
              <a:t>第 </a:t>
            </a:r>
            <a:r>
              <a:rPr lang="x-none" altLang="ja-JP" smtClean="0"/>
              <a:t>3 </a:t>
            </a:r>
            <a:r>
              <a:rPr lang="ja-JP" altLang="x-none" smtClean="0"/>
              <a:t>レベル</a:t>
            </a:r>
          </a:p>
          <a:p>
            <a:pPr lvl="3"/>
            <a:r>
              <a:rPr lang="ja-JP" altLang="x-none" smtClean="0"/>
              <a:t>第 </a:t>
            </a:r>
            <a:r>
              <a:rPr lang="x-none" altLang="ja-JP" smtClean="0"/>
              <a:t>4 </a:t>
            </a:r>
            <a:r>
              <a:rPr lang="ja-JP" altLang="x-none" smtClean="0"/>
              <a:t>レベル</a:t>
            </a:r>
          </a:p>
          <a:p>
            <a:pPr lvl="4"/>
            <a:r>
              <a:rPr lang="ja-JP" altLang="x-none" smtClean="0"/>
              <a:t>第 </a:t>
            </a:r>
            <a:r>
              <a:rPr lang="x-none" altLang="ja-JP" smtClean="0"/>
              <a:t>5 </a:t>
            </a:r>
            <a:r>
              <a:rPr lang="ja-JP" altLang="x-none" smtClean="0"/>
              <a:t>レベル</a:t>
            </a:r>
            <a:endParaRPr lang="ja-JP" altLang="en-US"/>
          </a:p>
        </p:txBody>
      </p:sp>
    </p:spTree>
    <p:extLst>
      <p:ext uri="{BB962C8B-B14F-4D97-AF65-F5344CB8AC3E}">
        <p14:creationId xmlns:p14="http://schemas.microsoft.com/office/powerpoint/2010/main" val="17731672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48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1pPr>
      <a:lvl2pPr marL="1282700" indent="-571500" algn="l" rtl="0" fontAlgn="base">
        <a:spcBef>
          <a:spcPts val="48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2pPr>
      <a:lvl3pPr marL="1727200" indent="-571500" algn="l" rtl="0" fontAlgn="base">
        <a:spcBef>
          <a:spcPts val="48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3pPr>
      <a:lvl4pPr marL="2171700" indent="-571500" algn="l" rtl="0" fontAlgn="base">
        <a:spcBef>
          <a:spcPts val="48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4pPr>
      <a:lvl5pPr marL="2616200" indent="-571500" algn="l" rtl="0" fontAlgn="base">
        <a:spcBef>
          <a:spcPts val="48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1pPr>
      <a:lvl2pPr marL="13335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2pPr>
      <a:lvl3pPr marL="17780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3pPr>
      <a:lvl4pPr marL="22225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4pPr>
      <a:lvl5pPr marL="26670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
        <p:nvSpPr>
          <p:cNvPr id="11266"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1pPr>
      <a:lvl2pPr marL="12049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2pPr>
      <a:lvl3pPr marL="1649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3pPr>
      <a:lvl4pPr marL="20939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4pPr>
      <a:lvl5pPr marL="2538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
        <p:nvSpPr>
          <p:cNvPr id="1229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1pPr>
      <a:lvl2pPr marL="12049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2pPr>
      <a:lvl3pPr marL="1649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3pPr>
      <a:lvl4pPr marL="20939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4pPr>
      <a:lvl5pPr marL="2538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
        <p:nvSpPr>
          <p:cNvPr id="13314"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1pPr>
      <a:lvl2pPr marL="12049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2pPr>
      <a:lvl3pPr marL="1649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3pPr>
      <a:lvl4pPr marL="20939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4pPr>
      <a:lvl5pPr marL="2538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
        <p:nvSpPr>
          <p:cNvPr id="14338"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1pPr>
      <a:lvl2pPr marL="12049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2pPr>
      <a:lvl3pPr marL="1649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3pPr>
      <a:lvl4pPr marL="20939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4pPr>
      <a:lvl5pPr marL="2538413" indent="-493713" algn="l" rtl="0" fontAlgn="base">
        <a:spcBef>
          <a:spcPts val="3800"/>
        </a:spcBef>
        <a:spcAft>
          <a:spcPct val="0"/>
        </a:spcAft>
        <a:buSzPct val="171000"/>
        <a:buFont typeface="Gill Sans" pitchFamily="2" charset="0"/>
        <a:buChar char="•"/>
        <a:defRPr kumimoji="1" sz="3200">
          <a:solidFill>
            <a:schemeClr val="tx1"/>
          </a:solidFill>
          <a:latin typeface="+mn-lt"/>
          <a:ea typeface="+mn-ea"/>
          <a:cs typeface="+mn-cs"/>
          <a:sym typeface="Gill Sans" pitchFamily="2"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
        <p:nvSpPr>
          <p:cNvPr id="15362"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1pPr>
      <a:lvl2pPr marL="12827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2pPr>
      <a:lvl3pPr marL="17272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3pPr>
      <a:lvl4pPr marL="21717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4pPr>
      <a:lvl5pPr marL="26162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fontAlgn="base">
        <a:spcBef>
          <a:spcPct val="0"/>
        </a:spcBef>
        <a:spcAft>
          <a:spcPct val="0"/>
        </a:spcAft>
        <a:defRPr kumimoji="1" sz="3600">
          <a:solidFill>
            <a:schemeClr val="tx1"/>
          </a:solidFill>
          <a:latin typeface="+mn-lt"/>
          <a:ea typeface="+mn-ea"/>
          <a:cs typeface="+mn-cs"/>
          <a:sym typeface="Gill Sans" pitchFamily="2" charset="0"/>
        </a:defRPr>
      </a:lvl1pPr>
      <a:lvl2pPr marL="742950" indent="-285750" algn="ctr" rtl="0" fontAlgn="base">
        <a:spcBef>
          <a:spcPct val="0"/>
        </a:spcBef>
        <a:spcAft>
          <a:spcPct val="0"/>
        </a:spcAft>
        <a:defRPr kumimoji="1" sz="3600">
          <a:solidFill>
            <a:schemeClr val="tx1"/>
          </a:solidFill>
          <a:latin typeface="+mn-lt"/>
          <a:ea typeface="+mn-ea"/>
          <a:cs typeface="+mn-cs"/>
          <a:sym typeface="Gill Sans" pitchFamily="2" charset="0"/>
        </a:defRPr>
      </a:lvl2pPr>
      <a:lvl3pPr marL="1143000" indent="-228600" algn="ctr" rtl="0" fontAlgn="base">
        <a:spcBef>
          <a:spcPct val="0"/>
        </a:spcBef>
        <a:spcAft>
          <a:spcPct val="0"/>
        </a:spcAft>
        <a:defRPr kumimoji="1" sz="3600">
          <a:solidFill>
            <a:schemeClr val="tx1"/>
          </a:solidFill>
          <a:latin typeface="+mn-lt"/>
          <a:ea typeface="+mn-ea"/>
          <a:cs typeface="+mn-cs"/>
          <a:sym typeface="Gill Sans" pitchFamily="2" charset="0"/>
        </a:defRPr>
      </a:lvl3pPr>
      <a:lvl4pPr marL="1600200" indent="-228600" algn="ctr" rtl="0" fontAlgn="base">
        <a:spcBef>
          <a:spcPct val="0"/>
        </a:spcBef>
        <a:spcAft>
          <a:spcPct val="0"/>
        </a:spcAft>
        <a:defRPr kumimoji="1" sz="3600">
          <a:solidFill>
            <a:schemeClr val="tx1"/>
          </a:solidFill>
          <a:latin typeface="+mn-lt"/>
          <a:ea typeface="+mn-ea"/>
          <a:cs typeface="+mn-cs"/>
          <a:sym typeface="Gill Sans" pitchFamily="2" charset="0"/>
        </a:defRPr>
      </a:lvl4pPr>
      <a:lvl5pPr marL="2057400" indent="-228600" algn="ctr" rtl="0" fontAlgn="base">
        <a:spcBef>
          <a:spcPct val="0"/>
        </a:spcBef>
        <a:spcAft>
          <a:spcPct val="0"/>
        </a:spcAft>
        <a:defRPr kumimoji="1" sz="3600">
          <a:solidFill>
            <a:schemeClr val="tx1"/>
          </a:solidFill>
          <a:latin typeface="+mn-lt"/>
          <a:ea typeface="+mn-ea"/>
          <a:cs typeface="+mn-cs"/>
          <a:sym typeface="Gill Sans" pitchFamily="2"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889000" y="519113"/>
            <a:ext cx="11214100" cy="1884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ltLang="ja-JP">
                <a:sym typeface="Lucida Grande" charset="0"/>
              </a:rPr>
              <a:t>Click to edit Master title style</a:t>
            </a:r>
          </a:p>
        </p:txBody>
      </p:sp>
      <p:sp>
        <p:nvSpPr>
          <p:cNvPr id="17410" name="Rectangle 2"/>
          <p:cNvSpPr>
            <a:spLocks noGrp="1" noChangeArrowheads="1"/>
          </p:cNvSpPr>
          <p:nvPr>
            <p:ph type="body" idx="1"/>
          </p:nvPr>
        </p:nvSpPr>
        <p:spPr bwMode="auto">
          <a:xfrm>
            <a:off x="889000" y="2595563"/>
            <a:ext cx="11214100" cy="6188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ltLang="ja-JP">
                <a:sym typeface="Calibri" charset="0"/>
              </a:rPr>
              <a:t>Click to edit Master text styles</a:t>
            </a:r>
          </a:p>
          <a:p>
            <a:pPr lvl="1"/>
            <a:r>
              <a:rPr lang="en-US" altLang="ja-JP">
                <a:sym typeface="Calibri" charset="0"/>
              </a:rPr>
              <a:t>Second level</a:t>
            </a:r>
          </a:p>
          <a:p>
            <a:pPr lvl="2"/>
            <a:r>
              <a:rPr lang="en-US" altLang="ja-JP">
                <a:sym typeface="Calibri" charset="0"/>
              </a:rPr>
              <a:t>Third level</a:t>
            </a:r>
          </a:p>
          <a:p>
            <a:pPr lvl="3"/>
            <a:r>
              <a:rPr lang="en-US" altLang="ja-JP">
                <a:sym typeface="Calibri" charset="0"/>
              </a:rPr>
              <a:t>Fourth level</a:t>
            </a:r>
          </a:p>
          <a:p>
            <a:pPr lvl="4"/>
            <a:r>
              <a:rPr lang="en-US" altLang="ja-JP">
                <a:sym typeface="Calibri" charset="0"/>
              </a:rPr>
              <a:t>Fifth level</a:t>
            </a:r>
          </a:p>
        </p:txBody>
      </p:sp>
      <p:sp>
        <p:nvSpPr>
          <p:cNvPr id="17411" name="Text Box 3"/>
          <p:cNvSpPr txBox="1">
            <a:spLocks noGrp="1" noChangeArrowheads="1"/>
          </p:cNvSpPr>
          <p:nvPr>
            <p:ph type="sldNum" sz="quarter" idx="4"/>
          </p:nvPr>
        </p:nvSpPr>
        <p:spPr bwMode="auto">
          <a:xfrm>
            <a:off x="11815763" y="9236075"/>
            <a:ext cx="293687"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Calibri" panose="020F0502020204030204" pitchFamily="34" charset="0"/>
                <a:ea typeface="ＭＳ Ｐゴシック" panose="020B0600070205080204" pitchFamily="50" charset="-128"/>
                <a:sym typeface="Calibri" panose="020F0502020204030204" pitchFamily="34" charset="0"/>
              </a:defRPr>
            </a:lvl1pPr>
          </a:lstStyle>
          <a:p>
            <a:fld id="{FDCC2A09-F1B6-4A57-BB80-6DA7D7C5638C}"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hf hdr="0" ftr="0" dt="0"/>
  <p:txStyles>
    <p:titleStyle>
      <a:lvl1pPr algn="l" rtl="0" fontAlgn="base">
        <a:lnSpc>
          <a:spcPct val="90000"/>
        </a:lnSpc>
        <a:spcBef>
          <a:spcPct val="0"/>
        </a:spcBef>
        <a:spcAft>
          <a:spcPct val="0"/>
        </a:spcAft>
        <a:defRPr kumimoji="1" sz="6200">
          <a:solidFill>
            <a:schemeClr val="tx1"/>
          </a:solidFill>
          <a:latin typeface="+mj-lt"/>
          <a:ea typeface="+mj-ea"/>
          <a:cs typeface="+mj-cs"/>
          <a:sym typeface="Lucida Grande" pitchFamily="2" charset="0"/>
        </a:defRPr>
      </a:lvl1pPr>
      <a:lvl2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2pPr>
      <a:lvl3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3pPr>
      <a:lvl4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4pPr>
      <a:lvl5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5pPr>
      <a:lvl6pPr marL="4572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6pPr>
      <a:lvl7pPr marL="9144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7pPr>
      <a:lvl8pPr marL="13716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8pPr>
      <a:lvl9pPr marL="18288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9pPr>
    </p:titleStyle>
    <p:bodyStyle>
      <a:lvl1pPr marL="228600" indent="-228600" algn="l" rtl="0" fontAlgn="base">
        <a:lnSpc>
          <a:spcPct val="90000"/>
        </a:lnSpc>
        <a:spcBef>
          <a:spcPts val="1400"/>
        </a:spcBef>
        <a:spcAft>
          <a:spcPct val="0"/>
        </a:spcAft>
        <a:buClr>
          <a:srgbClr val="000000"/>
        </a:buClr>
        <a:buSzPct val="100000"/>
        <a:buFont typeface="Arial" panose="020B0604020202020204" pitchFamily="34" charset="0"/>
        <a:buChar char="•"/>
        <a:defRPr kumimoji="1" sz="3800">
          <a:solidFill>
            <a:schemeClr val="tx1"/>
          </a:solidFill>
          <a:latin typeface="+mn-lt"/>
          <a:ea typeface="+mn-ea"/>
          <a:cs typeface="+mn-cs"/>
          <a:sym typeface="Calibri" panose="020F0502020204030204" pitchFamily="34" charset="0"/>
        </a:defRPr>
      </a:lvl1pPr>
      <a:lvl2pPr marL="6477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3400">
          <a:solidFill>
            <a:schemeClr val="tx1"/>
          </a:solidFill>
          <a:latin typeface="+mn-lt"/>
          <a:ea typeface="+mn-ea"/>
          <a:cs typeface="+mn-cs"/>
          <a:sym typeface="Calibri" panose="020F0502020204030204" pitchFamily="34" charset="0"/>
        </a:defRPr>
      </a:lvl2pPr>
      <a:lvl3pPr marL="11049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2800">
          <a:solidFill>
            <a:schemeClr val="tx1"/>
          </a:solidFill>
          <a:latin typeface="+mn-lt"/>
          <a:ea typeface="+mn-ea"/>
          <a:cs typeface="+mn-cs"/>
          <a:sym typeface="Calibri" panose="020F0502020204030204" pitchFamily="34" charset="0"/>
        </a:defRPr>
      </a:lvl3pPr>
      <a:lvl4pPr marL="15621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2400">
          <a:solidFill>
            <a:schemeClr val="tx1"/>
          </a:solidFill>
          <a:latin typeface="+mn-lt"/>
          <a:ea typeface="+mn-ea"/>
          <a:cs typeface="+mn-cs"/>
          <a:sym typeface="Calibri" panose="020F0502020204030204" pitchFamily="34" charset="0"/>
        </a:defRPr>
      </a:lvl4pPr>
      <a:lvl5pPr marL="20193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2400">
          <a:solidFill>
            <a:schemeClr val="tx1"/>
          </a:solidFill>
          <a:latin typeface="+mn-lt"/>
          <a:ea typeface="+mn-ea"/>
          <a:cs typeface="+mn-cs"/>
          <a:sym typeface="Calibri" panose="020F0502020204030204" pitchFamily="34" charset="0"/>
        </a:defRPr>
      </a:lvl5pPr>
      <a:lvl6pPr marL="24765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6pPr>
      <a:lvl7pPr marL="29337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7pPr>
      <a:lvl8pPr marL="33909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8pPr>
      <a:lvl9pPr marL="38481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889000" y="519113"/>
            <a:ext cx="11214100" cy="1884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ltLang="ja-JP">
                <a:sym typeface="Lucida Grande" charset="0"/>
              </a:rPr>
              <a:t>Click to edit Master title style</a:t>
            </a:r>
          </a:p>
        </p:txBody>
      </p:sp>
      <p:sp>
        <p:nvSpPr>
          <p:cNvPr id="2050" name="Rectangle 2"/>
          <p:cNvSpPr>
            <a:spLocks noGrp="1" noChangeArrowheads="1"/>
          </p:cNvSpPr>
          <p:nvPr>
            <p:ph type="body" idx="1"/>
          </p:nvPr>
        </p:nvSpPr>
        <p:spPr bwMode="auto">
          <a:xfrm>
            <a:off x="889000" y="2595563"/>
            <a:ext cx="11214100" cy="6188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ltLang="ja-JP">
                <a:sym typeface="Calibri" charset="0"/>
              </a:rPr>
              <a:t>Click to edit Master text styles</a:t>
            </a:r>
          </a:p>
          <a:p>
            <a:pPr lvl="1"/>
            <a:r>
              <a:rPr lang="en-US" altLang="ja-JP">
                <a:sym typeface="Calibri" charset="0"/>
              </a:rPr>
              <a:t>Second level</a:t>
            </a:r>
          </a:p>
          <a:p>
            <a:pPr lvl="2"/>
            <a:r>
              <a:rPr lang="en-US" altLang="ja-JP">
                <a:sym typeface="Calibri" charset="0"/>
              </a:rPr>
              <a:t>Third level</a:t>
            </a:r>
          </a:p>
          <a:p>
            <a:pPr lvl="3"/>
            <a:r>
              <a:rPr lang="en-US" altLang="ja-JP">
                <a:sym typeface="Calibri" charset="0"/>
              </a:rPr>
              <a:t>Fourth level</a:t>
            </a:r>
          </a:p>
          <a:p>
            <a:pPr lvl="4"/>
            <a:r>
              <a:rPr lang="en-US" altLang="ja-JP">
                <a:sym typeface="Calibri" charset="0"/>
              </a:rPr>
              <a:t>Fifth level</a:t>
            </a:r>
          </a:p>
        </p:txBody>
      </p:sp>
      <p:sp>
        <p:nvSpPr>
          <p:cNvPr id="2051" name="Text Box 3"/>
          <p:cNvSpPr txBox="1">
            <a:spLocks noGrp="1" noChangeArrowheads="1"/>
          </p:cNvSpPr>
          <p:nvPr>
            <p:ph type="sldNum" sz="quarter" idx="4"/>
          </p:nvPr>
        </p:nvSpPr>
        <p:spPr bwMode="auto">
          <a:xfrm>
            <a:off x="11815763" y="9236075"/>
            <a:ext cx="293687"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Calibri" panose="020F0502020204030204" pitchFamily="34" charset="0"/>
                <a:ea typeface="ＭＳ Ｐゴシック" panose="020B0600070205080204" pitchFamily="50" charset="-128"/>
                <a:sym typeface="Calibri" panose="020F0502020204030204" pitchFamily="34" charset="0"/>
              </a:defRPr>
            </a:lvl1pPr>
          </a:lstStyle>
          <a:p>
            <a:fld id="{8C6B9833-133D-4BC0-A893-204894C55556}"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hf hdr="0" ftr="0" dt="0"/>
  <p:txStyles>
    <p:titleStyle>
      <a:lvl1pPr algn="l" rtl="0" fontAlgn="base">
        <a:lnSpc>
          <a:spcPct val="90000"/>
        </a:lnSpc>
        <a:spcBef>
          <a:spcPct val="0"/>
        </a:spcBef>
        <a:spcAft>
          <a:spcPct val="0"/>
        </a:spcAft>
        <a:defRPr kumimoji="1" sz="6200">
          <a:solidFill>
            <a:schemeClr val="tx1"/>
          </a:solidFill>
          <a:latin typeface="+mj-lt"/>
          <a:ea typeface="+mj-ea"/>
          <a:cs typeface="+mj-cs"/>
          <a:sym typeface="Lucida Grande" pitchFamily="2" charset="0"/>
        </a:defRPr>
      </a:lvl1pPr>
      <a:lvl2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2pPr>
      <a:lvl3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3pPr>
      <a:lvl4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4pPr>
      <a:lvl5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5pPr>
      <a:lvl6pPr marL="4572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6pPr>
      <a:lvl7pPr marL="9144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7pPr>
      <a:lvl8pPr marL="13716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8pPr>
      <a:lvl9pPr marL="18288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9pPr>
    </p:titleStyle>
    <p:bodyStyle>
      <a:lvl1pPr marL="228600" indent="-228600" algn="l" rtl="0" fontAlgn="base">
        <a:lnSpc>
          <a:spcPct val="90000"/>
        </a:lnSpc>
        <a:spcBef>
          <a:spcPts val="1400"/>
        </a:spcBef>
        <a:spcAft>
          <a:spcPct val="0"/>
        </a:spcAft>
        <a:buClr>
          <a:srgbClr val="000000"/>
        </a:buClr>
        <a:buSzPct val="100000"/>
        <a:buFont typeface="Arial" panose="020B0604020202020204" pitchFamily="34" charset="0"/>
        <a:buChar char="•"/>
        <a:defRPr kumimoji="1" sz="3800">
          <a:solidFill>
            <a:schemeClr val="tx1"/>
          </a:solidFill>
          <a:latin typeface="+mn-lt"/>
          <a:ea typeface="+mn-ea"/>
          <a:cs typeface="+mn-cs"/>
          <a:sym typeface="Calibri" panose="020F0502020204030204" pitchFamily="34" charset="0"/>
        </a:defRPr>
      </a:lvl1pPr>
      <a:lvl2pPr marL="6477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3400">
          <a:solidFill>
            <a:schemeClr val="tx1"/>
          </a:solidFill>
          <a:latin typeface="+mn-lt"/>
          <a:ea typeface="+mn-ea"/>
          <a:cs typeface="+mn-cs"/>
          <a:sym typeface="Calibri" panose="020F0502020204030204" pitchFamily="34" charset="0"/>
        </a:defRPr>
      </a:lvl2pPr>
      <a:lvl3pPr marL="11049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2800">
          <a:solidFill>
            <a:schemeClr val="tx1"/>
          </a:solidFill>
          <a:latin typeface="+mn-lt"/>
          <a:ea typeface="+mn-ea"/>
          <a:cs typeface="+mn-cs"/>
          <a:sym typeface="Calibri" panose="020F0502020204030204" pitchFamily="34" charset="0"/>
        </a:defRPr>
      </a:lvl3pPr>
      <a:lvl4pPr marL="15621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2400">
          <a:solidFill>
            <a:schemeClr val="tx1"/>
          </a:solidFill>
          <a:latin typeface="+mn-lt"/>
          <a:ea typeface="+mn-ea"/>
          <a:cs typeface="+mn-cs"/>
          <a:sym typeface="Calibri" panose="020F0502020204030204" pitchFamily="34" charset="0"/>
        </a:defRPr>
      </a:lvl4pPr>
      <a:lvl5pPr marL="20193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2400">
          <a:solidFill>
            <a:schemeClr val="tx1"/>
          </a:solidFill>
          <a:latin typeface="+mn-lt"/>
          <a:ea typeface="+mn-ea"/>
          <a:cs typeface="+mn-cs"/>
          <a:sym typeface="Calibri" panose="020F0502020204030204" pitchFamily="34" charset="0"/>
        </a:defRPr>
      </a:lvl5pPr>
      <a:lvl6pPr marL="24765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6pPr>
      <a:lvl7pPr marL="29337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7pPr>
      <a:lvl8pPr marL="33909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8pPr>
      <a:lvl9pPr marL="38481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889000" y="519113"/>
            <a:ext cx="11214100" cy="1884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ltLang="ja-JP">
                <a:sym typeface="Lucida Grande" charset="0"/>
              </a:rPr>
              <a:t>Click to edit Master title style</a:t>
            </a:r>
          </a:p>
        </p:txBody>
      </p:sp>
      <p:sp>
        <p:nvSpPr>
          <p:cNvPr id="3074" name="Rectangle 2"/>
          <p:cNvSpPr>
            <a:spLocks noGrp="1" noChangeArrowheads="1"/>
          </p:cNvSpPr>
          <p:nvPr>
            <p:ph type="body" idx="1"/>
          </p:nvPr>
        </p:nvSpPr>
        <p:spPr bwMode="auto">
          <a:xfrm>
            <a:off x="889000" y="2595563"/>
            <a:ext cx="11214100" cy="6188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ltLang="ja-JP">
                <a:sym typeface="Calibri" charset="0"/>
              </a:rPr>
              <a:t>Click to edit Master text styles</a:t>
            </a:r>
          </a:p>
          <a:p>
            <a:pPr lvl="1"/>
            <a:r>
              <a:rPr lang="en-US" altLang="ja-JP">
                <a:sym typeface="Calibri" charset="0"/>
              </a:rPr>
              <a:t>Second level</a:t>
            </a:r>
          </a:p>
          <a:p>
            <a:pPr lvl="2"/>
            <a:r>
              <a:rPr lang="en-US" altLang="ja-JP">
                <a:sym typeface="Calibri" charset="0"/>
              </a:rPr>
              <a:t>Third level</a:t>
            </a:r>
          </a:p>
          <a:p>
            <a:pPr lvl="3"/>
            <a:r>
              <a:rPr lang="en-US" altLang="ja-JP">
                <a:sym typeface="Calibri" charset="0"/>
              </a:rPr>
              <a:t>Fourth level</a:t>
            </a:r>
          </a:p>
          <a:p>
            <a:pPr lvl="4"/>
            <a:r>
              <a:rPr lang="en-US" altLang="ja-JP">
                <a:sym typeface="Calibri" charset="0"/>
              </a:rPr>
              <a:t>Fifth level</a:t>
            </a:r>
          </a:p>
        </p:txBody>
      </p:sp>
      <p:sp>
        <p:nvSpPr>
          <p:cNvPr id="3075" name="Text Box 3"/>
          <p:cNvSpPr txBox="1">
            <a:spLocks noGrp="1" noChangeArrowheads="1"/>
          </p:cNvSpPr>
          <p:nvPr>
            <p:ph type="sldNum" sz="quarter" idx="4"/>
          </p:nvPr>
        </p:nvSpPr>
        <p:spPr bwMode="auto">
          <a:xfrm>
            <a:off x="11815763" y="9236075"/>
            <a:ext cx="293687" cy="317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Calibri" panose="020F0502020204030204" pitchFamily="34" charset="0"/>
                <a:ea typeface="ＭＳ Ｐゴシック" panose="020B0600070205080204" pitchFamily="50" charset="-128"/>
                <a:sym typeface="Calibri" panose="020F0502020204030204" pitchFamily="34" charset="0"/>
              </a:defRPr>
            </a:lvl1pPr>
          </a:lstStyle>
          <a:p>
            <a:fld id="{59ECE3B3-EB53-4FFE-ABCD-E355BDA30243}"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hf hdr="0" ftr="0" dt="0"/>
  <p:txStyles>
    <p:titleStyle>
      <a:lvl1pPr algn="l" rtl="0" fontAlgn="base">
        <a:lnSpc>
          <a:spcPct val="90000"/>
        </a:lnSpc>
        <a:spcBef>
          <a:spcPct val="0"/>
        </a:spcBef>
        <a:spcAft>
          <a:spcPct val="0"/>
        </a:spcAft>
        <a:defRPr kumimoji="1" sz="6200">
          <a:solidFill>
            <a:schemeClr val="tx1"/>
          </a:solidFill>
          <a:latin typeface="+mj-lt"/>
          <a:ea typeface="+mj-ea"/>
          <a:cs typeface="+mj-cs"/>
          <a:sym typeface="Lucida Grande" pitchFamily="2" charset="0"/>
        </a:defRPr>
      </a:lvl1pPr>
      <a:lvl2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2pPr>
      <a:lvl3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3pPr>
      <a:lvl4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4pPr>
      <a:lvl5pPr algn="l" rtl="0" fontAlgn="base">
        <a:lnSpc>
          <a:spcPct val="90000"/>
        </a:lnSpc>
        <a:spcBef>
          <a:spcPct val="0"/>
        </a:spcBef>
        <a:spcAft>
          <a:spcPct val="0"/>
        </a:spcAft>
        <a:defRPr kumimoji="1" sz="6200">
          <a:solidFill>
            <a:schemeClr val="tx1"/>
          </a:solidFill>
          <a:latin typeface="Lucida Grande" charset="0"/>
          <a:ea typeface=".Aqua かな" charset="0"/>
          <a:cs typeface=".Aqua かな" charset="0"/>
          <a:sym typeface="Lucida Grande" pitchFamily="2" charset="0"/>
        </a:defRPr>
      </a:lvl5pPr>
      <a:lvl6pPr marL="4572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6pPr>
      <a:lvl7pPr marL="9144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7pPr>
      <a:lvl8pPr marL="13716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8pPr>
      <a:lvl9pPr marL="18288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9pPr>
    </p:titleStyle>
    <p:bodyStyle>
      <a:lvl1pPr marL="228600" indent="-228600" algn="l" rtl="0" fontAlgn="base">
        <a:lnSpc>
          <a:spcPct val="90000"/>
        </a:lnSpc>
        <a:spcBef>
          <a:spcPts val="1400"/>
        </a:spcBef>
        <a:spcAft>
          <a:spcPct val="0"/>
        </a:spcAft>
        <a:buClr>
          <a:srgbClr val="000000"/>
        </a:buClr>
        <a:buSzPct val="100000"/>
        <a:buFont typeface="Arial" panose="020B0604020202020204" pitchFamily="34" charset="0"/>
        <a:buChar char="•"/>
        <a:defRPr kumimoji="1" sz="3800">
          <a:solidFill>
            <a:schemeClr val="tx1"/>
          </a:solidFill>
          <a:latin typeface="+mn-lt"/>
          <a:ea typeface="+mn-ea"/>
          <a:cs typeface="+mn-cs"/>
          <a:sym typeface="Calibri" panose="020F0502020204030204" pitchFamily="34" charset="0"/>
        </a:defRPr>
      </a:lvl1pPr>
      <a:lvl2pPr marL="6477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3400">
          <a:solidFill>
            <a:schemeClr val="tx1"/>
          </a:solidFill>
          <a:latin typeface="+mn-lt"/>
          <a:ea typeface="+mn-ea"/>
          <a:cs typeface="+mn-cs"/>
          <a:sym typeface="Calibri" panose="020F0502020204030204" pitchFamily="34" charset="0"/>
        </a:defRPr>
      </a:lvl2pPr>
      <a:lvl3pPr marL="11049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2800">
          <a:solidFill>
            <a:schemeClr val="tx1"/>
          </a:solidFill>
          <a:latin typeface="+mn-lt"/>
          <a:ea typeface="+mn-ea"/>
          <a:cs typeface="+mn-cs"/>
          <a:sym typeface="Calibri" panose="020F0502020204030204" pitchFamily="34" charset="0"/>
        </a:defRPr>
      </a:lvl3pPr>
      <a:lvl4pPr marL="15621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2400">
          <a:solidFill>
            <a:schemeClr val="tx1"/>
          </a:solidFill>
          <a:latin typeface="+mn-lt"/>
          <a:ea typeface="+mn-ea"/>
          <a:cs typeface="+mn-cs"/>
          <a:sym typeface="Calibri" panose="020F0502020204030204" pitchFamily="34" charset="0"/>
        </a:defRPr>
      </a:lvl4pPr>
      <a:lvl5pPr marL="2019300" indent="-228600" algn="l" rtl="0" fontAlgn="base">
        <a:lnSpc>
          <a:spcPct val="90000"/>
        </a:lnSpc>
        <a:spcBef>
          <a:spcPts val="700"/>
        </a:spcBef>
        <a:spcAft>
          <a:spcPct val="0"/>
        </a:spcAft>
        <a:buClr>
          <a:srgbClr val="000000"/>
        </a:buClr>
        <a:buSzPct val="100000"/>
        <a:buFont typeface="Arial" panose="020B0604020202020204" pitchFamily="34" charset="0"/>
        <a:buChar char="•"/>
        <a:defRPr kumimoji="1" sz="2400">
          <a:solidFill>
            <a:schemeClr val="tx1"/>
          </a:solidFill>
          <a:latin typeface="+mn-lt"/>
          <a:ea typeface="+mn-ea"/>
          <a:cs typeface="+mn-cs"/>
          <a:sym typeface="Calibri" panose="020F0502020204030204" pitchFamily="34" charset="0"/>
        </a:defRPr>
      </a:lvl5pPr>
      <a:lvl6pPr marL="24765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6pPr>
      <a:lvl7pPr marL="29337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7pPr>
      <a:lvl8pPr marL="33909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8pPr>
      <a:lvl9pPr marL="38481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
        <p:nvSpPr>
          <p:cNvPr id="4098"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fontAlgn="base">
        <a:spcBef>
          <a:spcPct val="0"/>
        </a:spcBef>
        <a:spcAft>
          <a:spcPct val="0"/>
        </a:spcAft>
        <a:defRPr kumimoji="1" sz="3600">
          <a:solidFill>
            <a:schemeClr val="tx1"/>
          </a:solidFill>
          <a:latin typeface="+mn-lt"/>
          <a:ea typeface="+mn-ea"/>
          <a:cs typeface="+mn-cs"/>
          <a:sym typeface="Gill Sans" pitchFamily="2" charset="0"/>
        </a:defRPr>
      </a:lvl1pPr>
      <a:lvl2pPr marL="742950" indent="-285750" algn="ctr" rtl="0" fontAlgn="base">
        <a:spcBef>
          <a:spcPct val="0"/>
        </a:spcBef>
        <a:spcAft>
          <a:spcPct val="0"/>
        </a:spcAft>
        <a:defRPr kumimoji="1" sz="3600">
          <a:solidFill>
            <a:schemeClr val="tx1"/>
          </a:solidFill>
          <a:latin typeface="+mn-lt"/>
          <a:ea typeface="+mn-ea"/>
          <a:cs typeface="+mn-cs"/>
          <a:sym typeface="Gill Sans" pitchFamily="2" charset="0"/>
        </a:defRPr>
      </a:lvl2pPr>
      <a:lvl3pPr marL="1143000" indent="-228600" algn="ctr" rtl="0" fontAlgn="base">
        <a:spcBef>
          <a:spcPct val="0"/>
        </a:spcBef>
        <a:spcAft>
          <a:spcPct val="0"/>
        </a:spcAft>
        <a:defRPr kumimoji="1" sz="3600">
          <a:solidFill>
            <a:schemeClr val="tx1"/>
          </a:solidFill>
          <a:latin typeface="+mn-lt"/>
          <a:ea typeface="+mn-ea"/>
          <a:cs typeface="+mn-cs"/>
          <a:sym typeface="Gill Sans" pitchFamily="2" charset="0"/>
        </a:defRPr>
      </a:lvl3pPr>
      <a:lvl4pPr marL="1600200" indent="-228600" algn="ctr" rtl="0" fontAlgn="base">
        <a:spcBef>
          <a:spcPct val="0"/>
        </a:spcBef>
        <a:spcAft>
          <a:spcPct val="0"/>
        </a:spcAft>
        <a:defRPr kumimoji="1" sz="3600">
          <a:solidFill>
            <a:schemeClr val="tx1"/>
          </a:solidFill>
          <a:latin typeface="+mn-lt"/>
          <a:ea typeface="+mn-ea"/>
          <a:cs typeface="+mn-cs"/>
          <a:sym typeface="Gill Sans" pitchFamily="2" charset="0"/>
        </a:defRPr>
      </a:lvl4pPr>
      <a:lvl5pPr marL="2057400" indent="-228600" algn="ctr" rtl="0" fontAlgn="base">
        <a:spcBef>
          <a:spcPct val="0"/>
        </a:spcBef>
        <a:spcAft>
          <a:spcPct val="0"/>
        </a:spcAft>
        <a:defRPr kumimoji="1" sz="3600">
          <a:solidFill>
            <a:schemeClr val="tx1"/>
          </a:solidFill>
          <a:latin typeface="+mn-lt"/>
          <a:ea typeface="+mn-ea"/>
          <a:cs typeface="+mn-cs"/>
          <a:sym typeface="Gill Sans" pitchFamily="2"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fontAlgn="base">
        <a:spcBef>
          <a:spcPct val="0"/>
        </a:spcBef>
        <a:spcAft>
          <a:spcPct val="0"/>
        </a:spcAft>
        <a:defRPr kumimoji="1" sz="3600">
          <a:solidFill>
            <a:schemeClr val="tx1"/>
          </a:solidFill>
          <a:latin typeface="+mn-lt"/>
          <a:ea typeface="+mn-ea"/>
          <a:cs typeface="+mn-cs"/>
          <a:sym typeface="Gill Sans" pitchFamily="2" charset="0"/>
        </a:defRPr>
      </a:lvl1pPr>
      <a:lvl2pPr marL="742950" indent="-285750" algn="ctr" rtl="0" fontAlgn="base">
        <a:spcBef>
          <a:spcPct val="0"/>
        </a:spcBef>
        <a:spcAft>
          <a:spcPct val="0"/>
        </a:spcAft>
        <a:defRPr kumimoji="1" sz="3600">
          <a:solidFill>
            <a:schemeClr val="tx1"/>
          </a:solidFill>
          <a:latin typeface="+mn-lt"/>
          <a:ea typeface="+mn-ea"/>
          <a:cs typeface="+mn-cs"/>
          <a:sym typeface="Gill Sans" pitchFamily="2" charset="0"/>
        </a:defRPr>
      </a:lvl2pPr>
      <a:lvl3pPr marL="1143000" indent="-228600" algn="ctr" rtl="0" fontAlgn="base">
        <a:spcBef>
          <a:spcPct val="0"/>
        </a:spcBef>
        <a:spcAft>
          <a:spcPct val="0"/>
        </a:spcAft>
        <a:defRPr kumimoji="1" sz="3600">
          <a:solidFill>
            <a:schemeClr val="tx1"/>
          </a:solidFill>
          <a:latin typeface="+mn-lt"/>
          <a:ea typeface="+mn-ea"/>
          <a:cs typeface="+mn-cs"/>
          <a:sym typeface="Gill Sans" pitchFamily="2" charset="0"/>
        </a:defRPr>
      </a:lvl3pPr>
      <a:lvl4pPr marL="1600200" indent="-228600" algn="ctr" rtl="0" fontAlgn="base">
        <a:spcBef>
          <a:spcPct val="0"/>
        </a:spcBef>
        <a:spcAft>
          <a:spcPct val="0"/>
        </a:spcAft>
        <a:defRPr kumimoji="1" sz="3600">
          <a:solidFill>
            <a:schemeClr val="tx1"/>
          </a:solidFill>
          <a:latin typeface="+mn-lt"/>
          <a:ea typeface="+mn-ea"/>
          <a:cs typeface="+mn-cs"/>
          <a:sym typeface="Gill Sans" pitchFamily="2" charset="0"/>
        </a:defRPr>
      </a:lvl4pPr>
      <a:lvl5pPr marL="2057400" indent="-228600" algn="ctr" rtl="0" fontAlgn="base">
        <a:spcBef>
          <a:spcPct val="0"/>
        </a:spcBef>
        <a:spcAft>
          <a:spcPct val="0"/>
        </a:spcAft>
        <a:defRPr kumimoji="1" sz="3600">
          <a:solidFill>
            <a:schemeClr val="tx1"/>
          </a:solidFill>
          <a:latin typeface="+mn-lt"/>
          <a:ea typeface="+mn-ea"/>
          <a:cs typeface="+mn-cs"/>
          <a:sym typeface="Gill Sans" pitchFamily="2"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fontAlgn="base">
        <a:spcBef>
          <a:spcPct val="0"/>
        </a:spcBef>
        <a:spcAft>
          <a:spcPct val="0"/>
        </a:spcAft>
        <a:defRPr kumimoji="1" sz="3600">
          <a:solidFill>
            <a:schemeClr val="tx1"/>
          </a:solidFill>
          <a:latin typeface="+mn-lt"/>
          <a:ea typeface="+mn-ea"/>
          <a:cs typeface="+mn-cs"/>
          <a:sym typeface="Gill Sans" pitchFamily="2" charset="0"/>
        </a:defRPr>
      </a:lvl1pPr>
      <a:lvl2pPr marL="742950" indent="-285750" algn="ctr" rtl="0" fontAlgn="base">
        <a:spcBef>
          <a:spcPct val="0"/>
        </a:spcBef>
        <a:spcAft>
          <a:spcPct val="0"/>
        </a:spcAft>
        <a:defRPr kumimoji="1" sz="3600">
          <a:solidFill>
            <a:schemeClr val="tx1"/>
          </a:solidFill>
          <a:latin typeface="+mn-lt"/>
          <a:ea typeface="+mn-ea"/>
          <a:cs typeface="+mn-cs"/>
          <a:sym typeface="Gill Sans" pitchFamily="2" charset="0"/>
        </a:defRPr>
      </a:lvl2pPr>
      <a:lvl3pPr marL="1143000" indent="-228600" algn="ctr" rtl="0" fontAlgn="base">
        <a:spcBef>
          <a:spcPct val="0"/>
        </a:spcBef>
        <a:spcAft>
          <a:spcPct val="0"/>
        </a:spcAft>
        <a:defRPr kumimoji="1" sz="3600">
          <a:solidFill>
            <a:schemeClr val="tx1"/>
          </a:solidFill>
          <a:latin typeface="+mn-lt"/>
          <a:ea typeface="+mn-ea"/>
          <a:cs typeface="+mn-cs"/>
          <a:sym typeface="Gill Sans" pitchFamily="2" charset="0"/>
        </a:defRPr>
      </a:lvl3pPr>
      <a:lvl4pPr marL="1600200" indent="-228600" algn="ctr" rtl="0" fontAlgn="base">
        <a:spcBef>
          <a:spcPct val="0"/>
        </a:spcBef>
        <a:spcAft>
          <a:spcPct val="0"/>
        </a:spcAft>
        <a:defRPr kumimoji="1" sz="3600">
          <a:solidFill>
            <a:schemeClr val="tx1"/>
          </a:solidFill>
          <a:latin typeface="+mn-lt"/>
          <a:ea typeface="+mn-ea"/>
          <a:cs typeface="+mn-cs"/>
          <a:sym typeface="Gill Sans" pitchFamily="2" charset="0"/>
        </a:defRPr>
      </a:lvl4pPr>
      <a:lvl5pPr marL="2057400" indent="-228600" algn="ctr" rtl="0" fontAlgn="base">
        <a:spcBef>
          <a:spcPct val="0"/>
        </a:spcBef>
        <a:spcAft>
          <a:spcPct val="0"/>
        </a:spcAft>
        <a:defRPr kumimoji="1" sz="3600">
          <a:solidFill>
            <a:schemeClr val="tx1"/>
          </a:solidFill>
          <a:latin typeface="+mn-lt"/>
          <a:ea typeface="+mn-ea"/>
          <a:cs typeface="+mn-cs"/>
          <a:sym typeface="Gill Sans" pitchFamily="2"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
        <p:nvSpPr>
          <p:cNvPr id="7170"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txStyles>
    <p:titleStyle>
      <a:lvl1pPr algn="ctr" rtl="0" fontAlgn="base">
        <a:spcBef>
          <a:spcPct val="0"/>
        </a:spcBef>
        <a:spcAft>
          <a:spcPct val="0"/>
        </a:spcAft>
        <a:defRPr kumimoji="1" sz="7000">
          <a:solidFill>
            <a:schemeClr val="tx1"/>
          </a:solidFill>
          <a:latin typeface="+mj-lt"/>
          <a:ea typeface="+mj-ea"/>
          <a:cs typeface="+mj-cs"/>
          <a:sym typeface="Gill Sans" pitchFamily="2" charset="0"/>
        </a:defRPr>
      </a:lvl1pPr>
      <a:lvl2pPr algn="ctr" rtl="0" fontAlgn="base">
        <a:spcBef>
          <a:spcPct val="0"/>
        </a:spcBef>
        <a:spcAft>
          <a:spcPct val="0"/>
        </a:spcAft>
        <a:defRPr kumimoji="1" sz="70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70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70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70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fontAlgn="base">
        <a:spcBef>
          <a:spcPct val="0"/>
        </a:spcBef>
        <a:spcAft>
          <a:spcPct val="0"/>
        </a:spcAft>
        <a:defRPr kumimoji="1" sz="3400">
          <a:solidFill>
            <a:schemeClr val="tx1"/>
          </a:solidFill>
          <a:latin typeface="+mn-lt"/>
          <a:ea typeface="+mn-ea"/>
          <a:cs typeface="+mn-cs"/>
          <a:sym typeface="Gill Sans" pitchFamily="2" charset="0"/>
        </a:defRPr>
      </a:lvl1pPr>
      <a:lvl2pPr marL="742950" indent="-285750" algn="ctr" rtl="0" fontAlgn="base">
        <a:spcBef>
          <a:spcPct val="0"/>
        </a:spcBef>
        <a:spcAft>
          <a:spcPct val="0"/>
        </a:spcAft>
        <a:defRPr kumimoji="1" sz="3400">
          <a:solidFill>
            <a:schemeClr val="tx1"/>
          </a:solidFill>
          <a:latin typeface="+mn-lt"/>
          <a:ea typeface="+mn-ea"/>
          <a:cs typeface="+mn-cs"/>
          <a:sym typeface="Gill Sans" pitchFamily="2" charset="0"/>
        </a:defRPr>
      </a:lvl2pPr>
      <a:lvl3pPr marL="1143000" indent="-228600" algn="ctr" rtl="0" fontAlgn="base">
        <a:spcBef>
          <a:spcPct val="0"/>
        </a:spcBef>
        <a:spcAft>
          <a:spcPct val="0"/>
        </a:spcAft>
        <a:defRPr kumimoji="1" sz="3400">
          <a:solidFill>
            <a:schemeClr val="tx1"/>
          </a:solidFill>
          <a:latin typeface="+mn-lt"/>
          <a:ea typeface="+mn-ea"/>
          <a:cs typeface="+mn-cs"/>
          <a:sym typeface="Gill Sans" pitchFamily="2" charset="0"/>
        </a:defRPr>
      </a:lvl3pPr>
      <a:lvl4pPr marL="1600200" indent="-228600" algn="ctr" rtl="0" fontAlgn="base">
        <a:spcBef>
          <a:spcPct val="0"/>
        </a:spcBef>
        <a:spcAft>
          <a:spcPct val="0"/>
        </a:spcAft>
        <a:defRPr kumimoji="1" sz="3400">
          <a:solidFill>
            <a:schemeClr val="tx1"/>
          </a:solidFill>
          <a:latin typeface="+mn-lt"/>
          <a:ea typeface="+mn-ea"/>
          <a:cs typeface="+mn-cs"/>
          <a:sym typeface="Gill Sans" pitchFamily="2" charset="0"/>
        </a:defRPr>
      </a:lvl4pPr>
      <a:lvl5pPr marL="2057400" indent="-228600" algn="ctr" rtl="0" fontAlgn="base">
        <a:spcBef>
          <a:spcPct val="0"/>
        </a:spcBef>
        <a:spcAft>
          <a:spcPct val="0"/>
        </a:spcAft>
        <a:defRPr kumimoji="1" sz="3400">
          <a:solidFill>
            <a:schemeClr val="tx1"/>
          </a:solidFill>
          <a:latin typeface="+mn-lt"/>
          <a:ea typeface="+mn-ea"/>
          <a:cs typeface="+mn-cs"/>
          <a:sym typeface="Gill Sans" pitchFamily="2"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
        <p:nvSpPr>
          <p:cNvPr id="8194"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txStyles>
    <p:titleStyle>
      <a:lvl1pPr algn="ctr" rtl="0" fontAlgn="base">
        <a:spcBef>
          <a:spcPct val="0"/>
        </a:spcBef>
        <a:spcAft>
          <a:spcPct val="0"/>
        </a:spcAft>
        <a:defRPr kumimoji="1" sz="7000">
          <a:solidFill>
            <a:schemeClr val="tx1"/>
          </a:solidFill>
          <a:latin typeface="+mj-lt"/>
          <a:ea typeface="+mj-ea"/>
          <a:cs typeface="+mj-cs"/>
          <a:sym typeface="Gill Sans" pitchFamily="2" charset="0"/>
        </a:defRPr>
      </a:lvl1pPr>
      <a:lvl2pPr algn="ctr" rtl="0" fontAlgn="base">
        <a:spcBef>
          <a:spcPct val="0"/>
        </a:spcBef>
        <a:spcAft>
          <a:spcPct val="0"/>
        </a:spcAft>
        <a:defRPr kumimoji="1" sz="70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70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70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70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fontAlgn="base">
        <a:spcBef>
          <a:spcPct val="0"/>
        </a:spcBef>
        <a:spcAft>
          <a:spcPct val="0"/>
        </a:spcAft>
        <a:defRPr kumimoji="1" sz="3400">
          <a:solidFill>
            <a:schemeClr val="tx1"/>
          </a:solidFill>
          <a:latin typeface="+mn-lt"/>
          <a:ea typeface="+mn-ea"/>
          <a:cs typeface="+mn-cs"/>
          <a:sym typeface="Gill Sans" pitchFamily="2" charset="0"/>
        </a:defRPr>
      </a:lvl1pPr>
      <a:lvl2pPr marL="742950" indent="-285750" algn="ctr" rtl="0" fontAlgn="base">
        <a:spcBef>
          <a:spcPct val="0"/>
        </a:spcBef>
        <a:spcAft>
          <a:spcPct val="0"/>
        </a:spcAft>
        <a:defRPr kumimoji="1" sz="3400">
          <a:solidFill>
            <a:schemeClr val="tx1"/>
          </a:solidFill>
          <a:latin typeface="+mn-lt"/>
          <a:ea typeface="+mn-ea"/>
          <a:cs typeface="+mn-cs"/>
          <a:sym typeface="Gill Sans" pitchFamily="2" charset="0"/>
        </a:defRPr>
      </a:lvl2pPr>
      <a:lvl3pPr marL="1143000" indent="-228600" algn="ctr" rtl="0" fontAlgn="base">
        <a:spcBef>
          <a:spcPct val="0"/>
        </a:spcBef>
        <a:spcAft>
          <a:spcPct val="0"/>
        </a:spcAft>
        <a:defRPr kumimoji="1" sz="3400">
          <a:solidFill>
            <a:schemeClr val="tx1"/>
          </a:solidFill>
          <a:latin typeface="+mn-lt"/>
          <a:ea typeface="+mn-ea"/>
          <a:cs typeface="+mn-cs"/>
          <a:sym typeface="Gill Sans" pitchFamily="2" charset="0"/>
        </a:defRPr>
      </a:lvl3pPr>
      <a:lvl4pPr marL="1600200" indent="-228600" algn="ctr" rtl="0" fontAlgn="base">
        <a:spcBef>
          <a:spcPct val="0"/>
        </a:spcBef>
        <a:spcAft>
          <a:spcPct val="0"/>
        </a:spcAft>
        <a:defRPr kumimoji="1" sz="3400">
          <a:solidFill>
            <a:schemeClr val="tx1"/>
          </a:solidFill>
          <a:latin typeface="+mn-lt"/>
          <a:ea typeface="+mn-ea"/>
          <a:cs typeface="+mn-cs"/>
          <a:sym typeface="Gill Sans" pitchFamily="2" charset="0"/>
        </a:defRPr>
      </a:lvl4pPr>
      <a:lvl5pPr marL="2057400" indent="-228600" algn="ctr" rtl="0" fontAlgn="base">
        <a:spcBef>
          <a:spcPct val="0"/>
        </a:spcBef>
        <a:spcAft>
          <a:spcPct val="0"/>
        </a:spcAft>
        <a:defRPr kumimoji="1" sz="3400">
          <a:solidFill>
            <a:schemeClr val="tx1"/>
          </a:solidFill>
          <a:latin typeface="+mn-lt"/>
          <a:ea typeface="+mn-ea"/>
          <a:cs typeface="+mn-cs"/>
          <a:sym typeface="Gill Sans" pitchFamily="2"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txStyles>
    <p:titleStyle>
      <a:lvl1pPr algn="ctr" rtl="0" fontAlgn="base">
        <a:spcBef>
          <a:spcPct val="0"/>
        </a:spcBef>
        <a:spcAft>
          <a:spcPct val="0"/>
        </a:spcAft>
        <a:defRPr kumimoji="1" sz="8400">
          <a:solidFill>
            <a:schemeClr val="tx1"/>
          </a:solidFill>
          <a:latin typeface="+mj-lt"/>
          <a:ea typeface="+mj-ea"/>
          <a:cs typeface="+mj-cs"/>
          <a:sym typeface="Gill Sans" pitchFamily="2" charset="0"/>
        </a:defRPr>
      </a:lvl1pPr>
      <a:lvl2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2pPr>
      <a:lvl3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3pPr>
      <a:lvl4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4pPr>
      <a:lvl5pPr algn="ctr" rtl="0" fontAlgn="base">
        <a:spcBef>
          <a:spcPct val="0"/>
        </a:spcBef>
        <a:spcAft>
          <a:spcPct val="0"/>
        </a:spcAft>
        <a:defRPr kumimoji="1" sz="8400">
          <a:solidFill>
            <a:schemeClr val="tx1"/>
          </a:solidFill>
          <a:latin typeface="Gill Sans" charset="0"/>
          <a:ea typeface="ヒラギノ角ゴ ProN W3" charset="0"/>
          <a:cs typeface="ヒラギノ角ゴ ProN W3" charset="0"/>
          <a:sym typeface="Gill Sans" pitchFamily="2"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1pPr>
      <a:lvl2pPr marL="13335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2pPr>
      <a:lvl3pPr marL="17780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3pPr>
      <a:lvl4pPr marL="22225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4pPr>
      <a:lvl5pPr marL="2667000" indent="-571500" algn="l" rtl="0" fontAlgn="base">
        <a:spcBef>
          <a:spcPts val="2400"/>
        </a:spcBef>
        <a:spcAft>
          <a:spcPct val="0"/>
        </a:spcAft>
        <a:buSzPct val="171000"/>
        <a:buFont typeface="Gill Sans" pitchFamily="2" charset="0"/>
        <a:buChar char="•"/>
        <a:defRPr kumimoji="1" sz="4200">
          <a:solidFill>
            <a:schemeClr val="tx1"/>
          </a:solidFill>
          <a:latin typeface="+mn-lt"/>
          <a:ea typeface="+mn-ea"/>
          <a:cs typeface="+mn-cs"/>
          <a:sym typeface="Gill Sans" pitchFamily="2"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1.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25.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1028700" y="1460500"/>
            <a:ext cx="1013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3600">
                <a:solidFill>
                  <a:srgbClr val="7F6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Molecular Dynamic Simulation on the Ansa-Zirconocene Propylene Complexes and the Product after First Insertion of Propylene</a:t>
            </a:r>
          </a:p>
        </p:txBody>
      </p:sp>
      <p:sp>
        <p:nvSpPr>
          <p:cNvPr id="18434" name="Rectangle 2"/>
          <p:cNvSpPr>
            <a:spLocks/>
          </p:cNvSpPr>
          <p:nvPr/>
        </p:nvSpPr>
        <p:spPr bwMode="auto">
          <a:xfrm>
            <a:off x="3289300" y="4165600"/>
            <a:ext cx="6010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spcBef>
                <a:spcPts val="4800"/>
              </a:spcBef>
            </a:pPr>
            <a:r>
              <a:rPr kumimoji="0" lang="en-US" altLang="ja-JP">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K. S. Sandhya and N. Koga</a:t>
            </a:r>
          </a:p>
        </p:txBody>
      </p:sp>
      <p:sp>
        <p:nvSpPr>
          <p:cNvPr id="18435" name="Rectangle 3"/>
          <p:cNvSpPr>
            <a:spLocks/>
          </p:cNvSpPr>
          <p:nvPr/>
        </p:nvSpPr>
        <p:spPr bwMode="auto">
          <a:xfrm>
            <a:off x="5249863" y="6559550"/>
            <a:ext cx="16716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Dec. 3, 2014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p:cNvSpPr>
          <p:nvPr/>
        </p:nvSpPr>
        <p:spPr bwMode="auto">
          <a:xfrm>
            <a:off x="10758488" y="3290888"/>
            <a:ext cx="1868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c9-c2-zr-c4</a:t>
            </a:r>
          </a:p>
        </p:txBody>
      </p:sp>
      <p:sp>
        <p:nvSpPr>
          <p:cNvPr id="27650" name="Rectangle 2"/>
          <p:cNvSpPr>
            <a:spLocks/>
          </p:cNvSpPr>
          <p:nvPr/>
        </p:nvSpPr>
        <p:spPr bwMode="auto">
          <a:xfrm>
            <a:off x="7594600" y="1389063"/>
            <a:ext cx="5778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η5 model with one Zr atom</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238" y="4816475"/>
            <a:ext cx="415131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7652" name="Rectangle 4"/>
          <p:cNvSpPr>
            <a:spLocks/>
          </p:cNvSpPr>
          <p:nvPr/>
        </p:nvSpPr>
        <p:spPr bwMode="auto">
          <a:xfrm>
            <a:off x="9472613" y="7981950"/>
            <a:ext cx="1295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At 20ps</a:t>
            </a:r>
          </a:p>
        </p:txBody>
      </p:sp>
      <p:sp>
        <p:nvSpPr>
          <p:cNvPr id="27653" name="Rectangle 5"/>
          <p:cNvSpPr>
            <a:spLocks/>
          </p:cNvSpPr>
          <p:nvPr/>
        </p:nvSpPr>
        <p:spPr bwMode="auto">
          <a:xfrm>
            <a:off x="588963" y="8680450"/>
            <a:ext cx="11480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marL="247650" indent="-24765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buClr>
                <a:srgbClr val="FF0000"/>
              </a:buClr>
              <a:buSzPct val="100000"/>
              <a:buFont typeface="Arial" panose="020B0604020202020204" pitchFamily="34" charset="0"/>
              <a:buChar char="•"/>
            </a:pPr>
            <a:r>
              <a:rPr kumimoji="0" lang="en-US" altLang="ja-JP" sz="2800">
                <a:solidFill>
                  <a:srgbClr val="FF0000"/>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This figure clearly shows the presence of stable structure where the averaged dihedral  angle is –67˚ different from DFT structure.</a:t>
            </a:r>
          </a:p>
        </p:txBody>
      </p:sp>
      <p:sp>
        <p:nvSpPr>
          <p:cNvPr id="27654" name="Rectangle 6"/>
          <p:cNvSpPr>
            <a:spLocks/>
          </p:cNvSpPr>
          <p:nvPr/>
        </p:nvSpPr>
        <p:spPr bwMode="auto">
          <a:xfrm>
            <a:off x="11115675" y="5840413"/>
            <a:ext cx="11398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4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Dihedral angle</a:t>
            </a:r>
          </a:p>
        </p:txBody>
      </p:sp>
      <p:pic>
        <p:nvPicPr>
          <p:cNvPr id="2765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050" y="1257300"/>
            <a:ext cx="20367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7656" name="Rectangle 8"/>
          <p:cNvSpPr>
            <a:spLocks/>
          </p:cNvSpPr>
          <p:nvPr/>
        </p:nvSpPr>
        <p:spPr bwMode="auto">
          <a:xfrm>
            <a:off x="314325" y="2478088"/>
            <a:ext cx="2184400" cy="495300"/>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MK charges</a:t>
            </a:r>
          </a:p>
        </p:txBody>
      </p:sp>
      <p:sp>
        <p:nvSpPr>
          <p:cNvPr id="27657" name="Rectangle 9"/>
          <p:cNvSpPr>
            <a:spLocks/>
          </p:cNvSpPr>
          <p:nvPr/>
        </p:nvSpPr>
        <p:spPr bwMode="auto">
          <a:xfrm>
            <a:off x="457200" y="266700"/>
            <a:ext cx="13004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4400">
                <a:solidFill>
                  <a:srgbClr val="7F6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MD simulation for the propylene ansa-zirconocene complex (A complex)</a:t>
            </a:r>
          </a:p>
        </p:txBody>
      </p:sp>
      <p:sp>
        <p:nvSpPr>
          <p:cNvPr id="27658" name="Oval 10"/>
          <p:cNvSpPr>
            <a:spLocks/>
          </p:cNvSpPr>
          <p:nvPr/>
        </p:nvSpPr>
        <p:spPr bwMode="auto">
          <a:xfrm rot="1424007">
            <a:off x="9872663" y="6100763"/>
            <a:ext cx="1778000" cy="1066800"/>
          </a:xfrm>
          <a:prstGeom prst="ellipse">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endParaRPr kumimoji="0" lang="ja-JP" altLang="en-US"/>
          </a:p>
        </p:txBody>
      </p:sp>
      <p:sp>
        <p:nvSpPr>
          <p:cNvPr id="27659" name="Line 11"/>
          <p:cNvSpPr>
            <a:spLocks noChangeShapeType="1"/>
          </p:cNvSpPr>
          <p:nvPr/>
        </p:nvSpPr>
        <p:spPr bwMode="auto">
          <a:xfrm rot="10800000" flipH="1">
            <a:off x="10748963" y="6234113"/>
            <a:ext cx="915987" cy="214312"/>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27660" name="Rectangle 12"/>
          <p:cNvSpPr>
            <a:spLocks/>
          </p:cNvSpPr>
          <p:nvPr/>
        </p:nvSpPr>
        <p:spPr bwMode="auto">
          <a:xfrm>
            <a:off x="11709400" y="5969000"/>
            <a:ext cx="10461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–66.02</a:t>
            </a:r>
          </a:p>
        </p:txBody>
      </p:sp>
      <p:grpSp>
        <p:nvGrpSpPr>
          <p:cNvPr id="27661" name="Group 16"/>
          <p:cNvGrpSpPr>
            <a:grpSpLocks/>
          </p:cNvGrpSpPr>
          <p:nvPr/>
        </p:nvGrpSpPr>
        <p:grpSpPr bwMode="auto">
          <a:xfrm rot="19919999" flipH="1">
            <a:off x="9659938" y="3803650"/>
            <a:ext cx="338137" cy="142875"/>
            <a:chOff x="0" y="0"/>
            <a:chExt cx="212" cy="89"/>
          </a:xfrm>
        </p:grpSpPr>
        <p:sp>
          <p:nvSpPr>
            <p:cNvPr id="27670" name="AutoShape 13"/>
            <p:cNvSpPr>
              <a:spLocks/>
            </p:cNvSpPr>
            <p:nvPr/>
          </p:nvSpPr>
          <p:spPr bwMode="auto">
            <a:xfrm>
              <a:off x="0" y="0"/>
              <a:ext cx="212" cy="89"/>
            </a:xfrm>
            <a:custGeom>
              <a:avLst/>
              <a:gdLst>
                <a:gd name="T0" fmla="*/ 19621 w 21600"/>
                <a:gd name="T1" fmla="*/ 21600 h 21600"/>
                <a:gd name="T2" fmla="*/ 17055 w 21600"/>
                <a:gd name="T3" fmla="*/ 16200 h 21600"/>
                <a:gd name="T4" fmla="*/ 18191 w 21600"/>
                <a:gd name="T5" fmla="*/ 16200 h 21600"/>
                <a:gd name="T6" fmla="*/ 9242 w 21600"/>
                <a:gd name="T7" fmla="*/ 0 h 21600"/>
                <a:gd name="T8" fmla="*/ 11515 w 21600"/>
                <a:gd name="T9" fmla="*/ 0 h 21600"/>
                <a:gd name="T10" fmla="*/ 20464 w 21600"/>
                <a:gd name="T11" fmla="*/ 16200 h 21600"/>
                <a:gd name="T12" fmla="*/ 21600 w 21600"/>
                <a:gd name="T13" fmla="*/ 16200 h 21600"/>
                <a:gd name="T14" fmla="*/ 19621 w 21600"/>
                <a:gd name="T15" fmla="*/ 21600 h 21600"/>
                <a:gd name="T16" fmla="*/ 10379 w 21600"/>
                <a:gd name="T17" fmla="*/ 164 h 21600"/>
                <a:gd name="T18" fmla="*/ 2272 w 21600"/>
                <a:gd name="T19" fmla="*/ 21600 h 21600"/>
                <a:gd name="T20" fmla="*/ 0 w 21600"/>
                <a:gd name="T21" fmla="*/ 21600 h 21600"/>
                <a:gd name="T22" fmla="*/ 9242 w 21600"/>
                <a:gd name="T23" fmla="*/ 0 h 21600"/>
                <a:gd name="T24" fmla="*/ 10379 w 21600"/>
                <a:gd name="T25" fmla="*/ 164 h 21600"/>
                <a:gd name="T26" fmla="*/ 10379 w 21600"/>
                <a:gd name="T27" fmla="*/ 16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9621" y="21600"/>
                  </a:moveTo>
                  <a:lnTo>
                    <a:pt x="17055" y="16200"/>
                  </a:lnTo>
                  <a:lnTo>
                    <a:pt x="18191" y="16200"/>
                  </a:lnTo>
                  <a:cubicBezTo>
                    <a:pt x="17138" y="6663"/>
                    <a:pt x="13457" y="0"/>
                    <a:pt x="9242" y="0"/>
                  </a:cubicBezTo>
                  <a:lnTo>
                    <a:pt x="11515" y="0"/>
                  </a:lnTo>
                  <a:cubicBezTo>
                    <a:pt x="15729" y="0"/>
                    <a:pt x="19410" y="6663"/>
                    <a:pt x="20464" y="16200"/>
                  </a:cubicBezTo>
                  <a:lnTo>
                    <a:pt x="21600" y="16200"/>
                  </a:lnTo>
                  <a:lnTo>
                    <a:pt x="19621" y="21600"/>
                  </a:lnTo>
                  <a:close/>
                  <a:moveTo>
                    <a:pt x="10379" y="164"/>
                  </a:moveTo>
                  <a:cubicBezTo>
                    <a:pt x="5749" y="1504"/>
                    <a:pt x="2272" y="10698"/>
                    <a:pt x="2272" y="21600"/>
                  </a:cubicBezTo>
                  <a:lnTo>
                    <a:pt x="0" y="21600"/>
                  </a:lnTo>
                  <a:cubicBezTo>
                    <a:pt x="0" y="9671"/>
                    <a:pt x="4138" y="0"/>
                    <a:pt x="9242" y="0"/>
                  </a:cubicBezTo>
                  <a:cubicBezTo>
                    <a:pt x="9622" y="0"/>
                    <a:pt x="10002" y="55"/>
                    <a:pt x="10379" y="164"/>
                  </a:cubicBezTo>
                  <a:close/>
                  <a:moveTo>
                    <a:pt x="10379" y="164"/>
                  </a:moveTo>
                </a:path>
              </a:pathLst>
            </a:custGeom>
            <a:solidFill>
              <a:srgbClr val="5B9BD5"/>
            </a:solidFill>
            <a:ln>
              <a:noFill/>
            </a:ln>
            <a:extLst>
              <a:ext uri="{91240B29-F687-4F45-9708-019B960494DF}">
                <a14:hiddenLine xmlns:a14="http://schemas.microsoft.com/office/drawing/2010/main" w="12700" cap="flat">
                  <a:solidFill>
                    <a:srgbClr val="42719B"/>
                  </a:solidFill>
                  <a:miter lim="800000"/>
                  <a:headEnd type="none" w="med" len="med"/>
                  <a:tailEnd type="none" w="med" len="med"/>
                </a14:hiddenLine>
              </a:ext>
            </a:extLst>
          </p:spPr>
          <p:txBody>
            <a:bodyPr lIns="0" tIns="0" rIns="0" bIns="0"/>
            <a:lstStyle/>
            <a:p>
              <a:endParaRPr lang="ja-JP" altLang="en-US"/>
            </a:p>
          </p:txBody>
        </p:sp>
        <p:sp>
          <p:nvSpPr>
            <p:cNvPr id="27671" name="AutoShape 14"/>
            <p:cNvSpPr>
              <a:spLocks/>
            </p:cNvSpPr>
            <p:nvPr/>
          </p:nvSpPr>
          <p:spPr bwMode="auto">
            <a:xfrm>
              <a:off x="0" y="0"/>
              <a:ext cx="102" cy="89"/>
            </a:xfrm>
            <a:custGeom>
              <a:avLst/>
              <a:gdLst>
                <a:gd name="T0" fmla="*/ 21600 w 21600"/>
                <a:gd name="T1" fmla="*/ 164 h 21600"/>
                <a:gd name="T2" fmla="*/ 4729 w 21600"/>
                <a:gd name="T3" fmla="*/ 21600 h 21600"/>
                <a:gd name="T4" fmla="*/ 0 w 21600"/>
                <a:gd name="T5" fmla="*/ 21600 h 21600"/>
                <a:gd name="T6" fmla="*/ 19235 w 21600"/>
                <a:gd name="T7" fmla="*/ 0 h 21600"/>
                <a:gd name="T8" fmla="*/ 21600 w 21600"/>
                <a:gd name="T9" fmla="*/ 164 h 21600"/>
                <a:gd name="T10" fmla="*/ 21600 w 21600"/>
                <a:gd name="T11" fmla="*/ 164 h 21600"/>
              </a:gdLst>
              <a:ahLst/>
              <a:cxnLst>
                <a:cxn ang="0">
                  <a:pos x="T0" y="T1"/>
                </a:cxn>
                <a:cxn ang="0">
                  <a:pos x="T2" y="T3"/>
                </a:cxn>
                <a:cxn ang="0">
                  <a:pos x="T4" y="T5"/>
                </a:cxn>
                <a:cxn ang="0">
                  <a:pos x="T6" y="T7"/>
                </a:cxn>
                <a:cxn ang="0">
                  <a:pos x="T8" y="T9"/>
                </a:cxn>
                <a:cxn ang="0">
                  <a:pos x="T10" y="T11"/>
                </a:cxn>
              </a:cxnLst>
              <a:rect l="0" t="0" r="r" b="b"/>
              <a:pathLst>
                <a:path w="21600" h="21600">
                  <a:moveTo>
                    <a:pt x="21600" y="164"/>
                  </a:moveTo>
                  <a:cubicBezTo>
                    <a:pt x="11965" y="1504"/>
                    <a:pt x="4729" y="10698"/>
                    <a:pt x="4729" y="21600"/>
                  </a:cubicBezTo>
                  <a:lnTo>
                    <a:pt x="0" y="21600"/>
                  </a:lnTo>
                  <a:cubicBezTo>
                    <a:pt x="0" y="9671"/>
                    <a:pt x="8612" y="0"/>
                    <a:pt x="19235" y="0"/>
                  </a:cubicBezTo>
                  <a:cubicBezTo>
                    <a:pt x="20026" y="0"/>
                    <a:pt x="20816" y="55"/>
                    <a:pt x="21600" y="164"/>
                  </a:cubicBezTo>
                  <a:close/>
                  <a:moveTo>
                    <a:pt x="21600" y="164"/>
                  </a:moveTo>
                </a:path>
              </a:pathLst>
            </a:custGeom>
            <a:solidFill>
              <a:srgbClr val="000000">
                <a:alpha val="20000"/>
              </a:srgbClr>
            </a:solidFill>
            <a:ln>
              <a:noFill/>
            </a:ln>
            <a:extLst>
              <a:ext uri="{91240B29-F687-4F45-9708-019B960494DF}">
                <a14:hiddenLine xmlns:a14="http://schemas.microsoft.com/office/drawing/2010/main" w="12700" cap="flat">
                  <a:solidFill>
                    <a:srgbClr val="42719B"/>
                  </a:solidFill>
                  <a:miter lim="800000"/>
                  <a:headEnd type="none" w="med" len="med"/>
                  <a:tailEnd type="none" w="med" len="med"/>
                </a14:hiddenLine>
              </a:ext>
            </a:extLst>
          </p:spPr>
          <p:txBody>
            <a:bodyPr lIns="0" tIns="0" rIns="0" bIns="0"/>
            <a:lstStyle/>
            <a:p>
              <a:endParaRPr lang="ja-JP" altLang="en-US"/>
            </a:p>
          </p:txBody>
        </p:sp>
        <p:sp>
          <p:nvSpPr>
            <p:cNvPr id="27672" name="AutoShape 15"/>
            <p:cNvSpPr>
              <a:spLocks/>
            </p:cNvSpPr>
            <p:nvPr/>
          </p:nvSpPr>
          <p:spPr bwMode="auto">
            <a:xfrm>
              <a:off x="0" y="0"/>
              <a:ext cx="212" cy="89"/>
            </a:xfrm>
            <a:custGeom>
              <a:avLst/>
              <a:gdLst>
                <a:gd name="T0" fmla="*/ 10379 w 21600"/>
                <a:gd name="T1" fmla="*/ 164 h 21600"/>
                <a:gd name="T2" fmla="*/ 2272 w 21600"/>
                <a:gd name="T3" fmla="*/ 21600 h 21600"/>
                <a:gd name="T4" fmla="*/ 0 w 21600"/>
                <a:gd name="T5" fmla="*/ 21600 h 21600"/>
                <a:gd name="T6" fmla="*/ 9242 w 21600"/>
                <a:gd name="T7" fmla="*/ 0 h 21600"/>
                <a:gd name="T8" fmla="*/ 11515 w 21600"/>
                <a:gd name="T9" fmla="*/ 0 h 21600"/>
                <a:gd name="T10" fmla="*/ 20464 w 21600"/>
                <a:gd name="T11" fmla="*/ 16200 h 21600"/>
                <a:gd name="T12" fmla="*/ 21600 w 21600"/>
                <a:gd name="T13" fmla="*/ 16200 h 21600"/>
                <a:gd name="T14" fmla="*/ 19621 w 21600"/>
                <a:gd name="T15" fmla="*/ 21600 h 21600"/>
                <a:gd name="T16" fmla="*/ 17055 w 21600"/>
                <a:gd name="T17" fmla="*/ 16200 h 21600"/>
                <a:gd name="T18" fmla="*/ 18191 w 21600"/>
                <a:gd name="T19" fmla="*/ 16200 h 21600"/>
                <a:gd name="T20" fmla="*/ 9242 w 21600"/>
                <a:gd name="T2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10379" y="164"/>
                  </a:moveTo>
                  <a:cubicBezTo>
                    <a:pt x="5749" y="1504"/>
                    <a:pt x="2272" y="10698"/>
                    <a:pt x="2272" y="21600"/>
                  </a:cubicBezTo>
                  <a:lnTo>
                    <a:pt x="0" y="21600"/>
                  </a:lnTo>
                  <a:cubicBezTo>
                    <a:pt x="0" y="9671"/>
                    <a:pt x="4138" y="0"/>
                    <a:pt x="9242" y="0"/>
                  </a:cubicBezTo>
                  <a:lnTo>
                    <a:pt x="11515" y="0"/>
                  </a:lnTo>
                  <a:cubicBezTo>
                    <a:pt x="15729" y="0"/>
                    <a:pt x="19410" y="6663"/>
                    <a:pt x="20464" y="16200"/>
                  </a:cubicBezTo>
                  <a:lnTo>
                    <a:pt x="21600" y="16200"/>
                  </a:lnTo>
                  <a:lnTo>
                    <a:pt x="19621" y="21600"/>
                  </a:lnTo>
                  <a:lnTo>
                    <a:pt x="17055" y="16200"/>
                  </a:lnTo>
                  <a:lnTo>
                    <a:pt x="18191" y="16200"/>
                  </a:lnTo>
                  <a:cubicBezTo>
                    <a:pt x="17138" y="6663"/>
                    <a:pt x="13457" y="0"/>
                    <a:pt x="9242" y="0"/>
                  </a:cubicBezTo>
                </a:path>
              </a:pathLst>
            </a:custGeom>
            <a:noFill/>
            <a:ln w="12700" cap="flat">
              <a:solidFill>
                <a:srgbClr val="42719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sp>
        <p:nvSpPr>
          <p:cNvPr id="27662" name="Rectangle 17"/>
          <p:cNvSpPr>
            <a:spLocks/>
          </p:cNvSpPr>
          <p:nvPr/>
        </p:nvSpPr>
        <p:spPr bwMode="auto">
          <a:xfrm>
            <a:off x="10398125" y="3724275"/>
            <a:ext cx="4222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rgbClr val="0000FF"/>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c9</a:t>
            </a:r>
          </a:p>
        </p:txBody>
      </p:sp>
      <p:sp>
        <p:nvSpPr>
          <p:cNvPr id="27663" name="Rectangle 18"/>
          <p:cNvSpPr>
            <a:spLocks/>
          </p:cNvSpPr>
          <p:nvPr/>
        </p:nvSpPr>
        <p:spPr bwMode="auto">
          <a:xfrm>
            <a:off x="9898063" y="40354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rgbClr val="0000FF"/>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c2</a:t>
            </a:r>
          </a:p>
        </p:txBody>
      </p:sp>
      <p:sp>
        <p:nvSpPr>
          <p:cNvPr id="27664" name="Rectangle 19"/>
          <p:cNvSpPr>
            <a:spLocks/>
          </p:cNvSpPr>
          <p:nvPr/>
        </p:nvSpPr>
        <p:spPr bwMode="auto">
          <a:xfrm>
            <a:off x="9931400" y="2805113"/>
            <a:ext cx="422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rgbClr val="0000FF"/>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c4</a:t>
            </a:r>
          </a:p>
        </p:txBody>
      </p:sp>
      <p:sp>
        <p:nvSpPr>
          <p:cNvPr id="27665" name="Rectangle 20"/>
          <p:cNvSpPr>
            <a:spLocks/>
          </p:cNvSpPr>
          <p:nvPr/>
        </p:nvSpPr>
        <p:spPr bwMode="auto">
          <a:xfrm>
            <a:off x="9893300" y="3422650"/>
            <a:ext cx="2682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ϕ</a:t>
            </a:r>
          </a:p>
        </p:txBody>
      </p:sp>
      <p:sp>
        <p:nvSpPr>
          <p:cNvPr id="27666" name="Line 21"/>
          <p:cNvSpPr>
            <a:spLocks noChangeShapeType="1"/>
          </p:cNvSpPr>
          <p:nvPr/>
        </p:nvSpPr>
        <p:spPr bwMode="auto">
          <a:xfrm>
            <a:off x="9605963" y="3697288"/>
            <a:ext cx="431800" cy="377825"/>
          </a:xfrm>
          <a:prstGeom prst="line">
            <a:avLst/>
          </a:prstGeom>
          <a:noFill/>
          <a:ln w="6350">
            <a:solidFill>
              <a:srgbClr val="5B9BD5"/>
            </a:solidFill>
            <a:miter lim="800000"/>
            <a:headEnd/>
            <a:tailEnd type="triangle" w="sm" len="sm"/>
          </a:ln>
          <a:extLst>
            <a:ext uri="{909E8E84-426E-40DD-AFC4-6F175D3DCCD1}">
              <a14:hiddenFill xmlns:a14="http://schemas.microsoft.com/office/drawing/2010/main">
                <a:noFill/>
              </a14:hiddenFill>
            </a:ext>
          </a:extLst>
        </p:spPr>
        <p:txBody>
          <a:bodyPr lIns="0" tIns="0" rIns="0" bIns="0"/>
          <a:lstStyle/>
          <a:p>
            <a:endParaRPr lang="ja-JP" altLang="en-US"/>
          </a:p>
        </p:txBody>
      </p:sp>
      <p:pic>
        <p:nvPicPr>
          <p:cNvPr id="2766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3788" y="3541713"/>
            <a:ext cx="4873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7668"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3327400"/>
            <a:ext cx="62103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7669"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8875" y="2717800"/>
            <a:ext cx="311626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865813"/>
            <a:ext cx="5922963"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981200"/>
            <a:ext cx="58801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8675" name="Rectangle 3"/>
          <p:cNvSpPr>
            <a:spLocks/>
          </p:cNvSpPr>
          <p:nvPr/>
        </p:nvSpPr>
        <p:spPr bwMode="auto">
          <a:xfrm>
            <a:off x="11177588" y="1985963"/>
            <a:ext cx="10175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100 K</a:t>
            </a:r>
          </a:p>
        </p:txBody>
      </p:sp>
      <p:sp>
        <p:nvSpPr>
          <p:cNvPr id="28676" name="Rectangle 4"/>
          <p:cNvSpPr>
            <a:spLocks/>
          </p:cNvSpPr>
          <p:nvPr/>
        </p:nvSpPr>
        <p:spPr bwMode="auto">
          <a:xfrm>
            <a:off x="11114088" y="5965825"/>
            <a:ext cx="10175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400 K</a:t>
            </a:r>
          </a:p>
        </p:txBody>
      </p:sp>
      <p:sp>
        <p:nvSpPr>
          <p:cNvPr id="28677" name="Rectangle 5"/>
          <p:cNvSpPr>
            <a:spLocks/>
          </p:cNvSpPr>
          <p:nvPr/>
        </p:nvSpPr>
        <p:spPr bwMode="auto">
          <a:xfrm>
            <a:off x="327025" y="7470775"/>
            <a:ext cx="5791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marL="247650" indent="-24765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buClr>
                <a:srgbClr val="FF0000"/>
              </a:buClr>
              <a:buSzPct val="100000"/>
              <a:buFont typeface="Gill Sans" pitchFamily="2" charset="0"/>
              <a:buChar char="•"/>
            </a:pPr>
            <a:r>
              <a:rPr kumimoji="0" lang="en-US" altLang="ja-JP" sz="28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At 100 K as well as at 400 K the meta stable structure was</a:t>
            </a:r>
            <a:r>
              <a:rPr kumimoji="0" lang="en-US" altLang="ja-JP" sz="2800">
                <a:solidFill>
                  <a:schemeClr val="tx1"/>
                </a:solidFill>
                <a:ea typeface="ＭＳ Ｐゴシック" panose="020B0600070205080204" pitchFamily="50" charset="-128"/>
              </a:rPr>
              <a:t> </a:t>
            </a:r>
            <a:r>
              <a:rPr kumimoji="0" lang="en-US" altLang="ja-JP" sz="28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observed.</a:t>
            </a:r>
          </a:p>
        </p:txBody>
      </p:sp>
      <p:sp>
        <p:nvSpPr>
          <p:cNvPr id="28678" name="Rectangle 6"/>
          <p:cNvSpPr>
            <a:spLocks/>
          </p:cNvSpPr>
          <p:nvPr/>
        </p:nvSpPr>
        <p:spPr bwMode="auto">
          <a:xfrm>
            <a:off x="314325" y="2478088"/>
            <a:ext cx="2184400" cy="495300"/>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MK charges</a:t>
            </a:r>
          </a:p>
        </p:txBody>
      </p:sp>
      <p:sp>
        <p:nvSpPr>
          <p:cNvPr id="28679" name="Rectangle 7"/>
          <p:cNvSpPr>
            <a:spLocks/>
          </p:cNvSpPr>
          <p:nvPr/>
        </p:nvSpPr>
        <p:spPr bwMode="auto">
          <a:xfrm>
            <a:off x="330200" y="552450"/>
            <a:ext cx="118872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4000">
                <a:solidFill>
                  <a:srgbClr val="7F6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MD simulation for propylene ansa-zirconocene complex (A complex): </a:t>
            </a:r>
            <a:r>
              <a:rPr kumimoji="0" lang="en-US" altLang="ja-JP" sz="3000">
                <a:solidFill>
                  <a:srgbClr val="7F6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Longer time and various temperatures</a:t>
            </a:r>
          </a:p>
        </p:txBody>
      </p:sp>
      <p:pic>
        <p:nvPicPr>
          <p:cNvPr id="286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3436938"/>
            <a:ext cx="623570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281238"/>
            <a:ext cx="659606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450" y="3505200"/>
            <a:ext cx="494347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9699" name="Rectangle 3"/>
          <p:cNvSpPr>
            <a:spLocks/>
          </p:cNvSpPr>
          <p:nvPr/>
        </p:nvSpPr>
        <p:spPr bwMode="auto">
          <a:xfrm>
            <a:off x="320675" y="7556500"/>
            <a:ext cx="11531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marL="247650" indent="-24765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buClr>
                <a:srgbClr val="FF0000"/>
              </a:buClr>
              <a:buSzPct val="100000"/>
              <a:buFont typeface="Arial" panose="020B0604020202020204" pitchFamily="34" charset="0"/>
              <a:buChar char="•"/>
            </a:pPr>
            <a:r>
              <a:rPr kumimoji="0" lang="en-US" altLang="ja-JP" sz="2800">
                <a:solidFill>
                  <a:srgbClr val="FF0000"/>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This shows the presence of metastable structures.</a:t>
            </a:r>
            <a:endPar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algn="l">
              <a:buClr>
                <a:srgbClr val="FF0000"/>
              </a:buClr>
              <a:buSzPct val="100000"/>
              <a:buFont typeface="Arial" panose="020B0604020202020204" pitchFamily="34" charset="0"/>
              <a:buChar char="•"/>
            </a:pPr>
            <a:r>
              <a:rPr kumimoji="0" lang="en-US" altLang="ja-JP" sz="2800">
                <a:solidFill>
                  <a:srgbClr val="FF0000"/>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The average dihedral  angle is –62˚.</a:t>
            </a:r>
            <a:endPar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algn="l">
              <a:buClr>
                <a:srgbClr val="FF0000"/>
              </a:buClr>
              <a:buSzPct val="100000"/>
              <a:buFont typeface="Arial" panose="020B0604020202020204" pitchFamily="34" charset="0"/>
              <a:buChar char="•"/>
            </a:pPr>
            <a:r>
              <a:rPr kumimoji="0" lang="en-US" altLang="ja-JP" sz="2800">
                <a:solidFill>
                  <a:srgbClr val="FF0000"/>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This orientation of the propylene ligand is similar to that in A complex. </a:t>
            </a:r>
          </a:p>
        </p:txBody>
      </p:sp>
      <p:sp>
        <p:nvSpPr>
          <p:cNvPr id="29700" name="Rectangle 4"/>
          <p:cNvSpPr>
            <a:spLocks/>
          </p:cNvSpPr>
          <p:nvPr/>
        </p:nvSpPr>
        <p:spPr bwMode="auto">
          <a:xfrm>
            <a:off x="314325" y="1741488"/>
            <a:ext cx="2184400" cy="495300"/>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MK charges</a:t>
            </a:r>
          </a:p>
        </p:txBody>
      </p:sp>
      <p:sp>
        <p:nvSpPr>
          <p:cNvPr id="29701" name="Rectangle 5"/>
          <p:cNvSpPr>
            <a:spLocks/>
          </p:cNvSpPr>
          <p:nvPr/>
        </p:nvSpPr>
        <p:spPr bwMode="auto">
          <a:xfrm>
            <a:off x="10109200" y="5092700"/>
            <a:ext cx="11398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4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Dihedral angle</a:t>
            </a:r>
          </a:p>
        </p:txBody>
      </p:sp>
      <p:pic>
        <p:nvPicPr>
          <p:cNvPr id="29702"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5738" y="933450"/>
            <a:ext cx="20351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9703" name="Rectangle 7"/>
          <p:cNvSpPr>
            <a:spLocks/>
          </p:cNvSpPr>
          <p:nvPr/>
        </p:nvSpPr>
        <p:spPr bwMode="auto">
          <a:xfrm>
            <a:off x="8096250" y="1381125"/>
            <a:ext cx="17208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c9-c2-zr-c4</a:t>
            </a:r>
          </a:p>
        </p:txBody>
      </p:sp>
      <p:sp>
        <p:nvSpPr>
          <p:cNvPr id="29704" name="Rectangle 8"/>
          <p:cNvSpPr>
            <a:spLocks/>
          </p:cNvSpPr>
          <p:nvPr/>
        </p:nvSpPr>
        <p:spPr bwMode="auto">
          <a:xfrm>
            <a:off x="469900" y="203200"/>
            <a:ext cx="109601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3500">
                <a:solidFill>
                  <a:srgbClr val="7F6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MD simulation for the propylene ansa-zirconocene complex (C complex)</a:t>
            </a:r>
          </a:p>
        </p:txBody>
      </p:sp>
      <p:sp>
        <p:nvSpPr>
          <p:cNvPr id="29705" name="Rectangle 9"/>
          <p:cNvSpPr>
            <a:spLocks/>
          </p:cNvSpPr>
          <p:nvPr/>
        </p:nvSpPr>
        <p:spPr bwMode="auto">
          <a:xfrm>
            <a:off x="9574213" y="7245350"/>
            <a:ext cx="1295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At 20ps</a:t>
            </a:r>
          </a:p>
        </p:txBody>
      </p:sp>
      <p:sp>
        <p:nvSpPr>
          <p:cNvPr id="29706" name="Rectangle 10"/>
          <p:cNvSpPr>
            <a:spLocks/>
          </p:cNvSpPr>
          <p:nvPr/>
        </p:nvSpPr>
        <p:spPr bwMode="auto">
          <a:xfrm>
            <a:off x="11785600" y="4864100"/>
            <a:ext cx="10461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–49.92</a:t>
            </a:r>
          </a:p>
        </p:txBody>
      </p:sp>
      <p:sp>
        <p:nvSpPr>
          <p:cNvPr id="29707" name="Line 11"/>
          <p:cNvSpPr>
            <a:spLocks noChangeShapeType="1"/>
          </p:cNvSpPr>
          <p:nvPr/>
        </p:nvSpPr>
        <p:spPr bwMode="auto">
          <a:xfrm rot="10800000" flipH="1">
            <a:off x="10850563" y="5167313"/>
            <a:ext cx="915987" cy="214312"/>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29708" name="Oval 12"/>
          <p:cNvSpPr>
            <a:spLocks/>
          </p:cNvSpPr>
          <p:nvPr/>
        </p:nvSpPr>
        <p:spPr bwMode="auto">
          <a:xfrm rot="3383529">
            <a:off x="9290050" y="5248275"/>
            <a:ext cx="2463800" cy="1358900"/>
          </a:xfrm>
          <a:prstGeom prst="ellipse">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endParaRPr kumimoji="0" lang="ja-JP" altLang="en-US"/>
          </a:p>
        </p:txBody>
      </p:sp>
      <p:grpSp>
        <p:nvGrpSpPr>
          <p:cNvPr id="29709" name="Group 16"/>
          <p:cNvGrpSpPr>
            <a:grpSpLocks/>
          </p:cNvGrpSpPr>
          <p:nvPr/>
        </p:nvGrpSpPr>
        <p:grpSpPr bwMode="auto">
          <a:xfrm rot="19919999" flipH="1">
            <a:off x="10752138" y="2508250"/>
            <a:ext cx="338137" cy="142875"/>
            <a:chOff x="0" y="0"/>
            <a:chExt cx="212" cy="89"/>
          </a:xfrm>
        </p:grpSpPr>
        <p:sp>
          <p:nvSpPr>
            <p:cNvPr id="29717" name="AutoShape 13"/>
            <p:cNvSpPr>
              <a:spLocks/>
            </p:cNvSpPr>
            <p:nvPr/>
          </p:nvSpPr>
          <p:spPr bwMode="auto">
            <a:xfrm>
              <a:off x="0" y="0"/>
              <a:ext cx="212" cy="89"/>
            </a:xfrm>
            <a:custGeom>
              <a:avLst/>
              <a:gdLst>
                <a:gd name="T0" fmla="*/ 19621 w 21600"/>
                <a:gd name="T1" fmla="*/ 21600 h 21600"/>
                <a:gd name="T2" fmla="*/ 17055 w 21600"/>
                <a:gd name="T3" fmla="*/ 16200 h 21600"/>
                <a:gd name="T4" fmla="*/ 18191 w 21600"/>
                <a:gd name="T5" fmla="*/ 16200 h 21600"/>
                <a:gd name="T6" fmla="*/ 9242 w 21600"/>
                <a:gd name="T7" fmla="*/ 0 h 21600"/>
                <a:gd name="T8" fmla="*/ 11515 w 21600"/>
                <a:gd name="T9" fmla="*/ 0 h 21600"/>
                <a:gd name="T10" fmla="*/ 20464 w 21600"/>
                <a:gd name="T11" fmla="*/ 16200 h 21600"/>
                <a:gd name="T12" fmla="*/ 21600 w 21600"/>
                <a:gd name="T13" fmla="*/ 16200 h 21600"/>
                <a:gd name="T14" fmla="*/ 19621 w 21600"/>
                <a:gd name="T15" fmla="*/ 21600 h 21600"/>
                <a:gd name="T16" fmla="*/ 10379 w 21600"/>
                <a:gd name="T17" fmla="*/ 164 h 21600"/>
                <a:gd name="T18" fmla="*/ 2272 w 21600"/>
                <a:gd name="T19" fmla="*/ 21600 h 21600"/>
                <a:gd name="T20" fmla="*/ 0 w 21600"/>
                <a:gd name="T21" fmla="*/ 21600 h 21600"/>
                <a:gd name="T22" fmla="*/ 9242 w 21600"/>
                <a:gd name="T23" fmla="*/ 0 h 21600"/>
                <a:gd name="T24" fmla="*/ 10379 w 21600"/>
                <a:gd name="T25" fmla="*/ 164 h 21600"/>
                <a:gd name="T26" fmla="*/ 10379 w 21600"/>
                <a:gd name="T27" fmla="*/ 16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9621" y="21600"/>
                  </a:moveTo>
                  <a:lnTo>
                    <a:pt x="17055" y="16200"/>
                  </a:lnTo>
                  <a:lnTo>
                    <a:pt x="18191" y="16200"/>
                  </a:lnTo>
                  <a:cubicBezTo>
                    <a:pt x="17138" y="6663"/>
                    <a:pt x="13457" y="0"/>
                    <a:pt x="9242" y="0"/>
                  </a:cubicBezTo>
                  <a:lnTo>
                    <a:pt x="11515" y="0"/>
                  </a:lnTo>
                  <a:cubicBezTo>
                    <a:pt x="15729" y="0"/>
                    <a:pt x="19410" y="6663"/>
                    <a:pt x="20464" y="16200"/>
                  </a:cubicBezTo>
                  <a:lnTo>
                    <a:pt x="21600" y="16200"/>
                  </a:lnTo>
                  <a:lnTo>
                    <a:pt x="19621" y="21600"/>
                  </a:lnTo>
                  <a:close/>
                  <a:moveTo>
                    <a:pt x="10379" y="164"/>
                  </a:moveTo>
                  <a:cubicBezTo>
                    <a:pt x="5749" y="1504"/>
                    <a:pt x="2272" y="10698"/>
                    <a:pt x="2272" y="21600"/>
                  </a:cubicBezTo>
                  <a:lnTo>
                    <a:pt x="0" y="21600"/>
                  </a:lnTo>
                  <a:cubicBezTo>
                    <a:pt x="0" y="9671"/>
                    <a:pt x="4138" y="0"/>
                    <a:pt x="9242" y="0"/>
                  </a:cubicBezTo>
                  <a:cubicBezTo>
                    <a:pt x="9622" y="0"/>
                    <a:pt x="10002" y="55"/>
                    <a:pt x="10379" y="164"/>
                  </a:cubicBezTo>
                  <a:close/>
                  <a:moveTo>
                    <a:pt x="10379" y="164"/>
                  </a:moveTo>
                </a:path>
              </a:pathLst>
            </a:custGeom>
            <a:solidFill>
              <a:srgbClr val="5B9BD5"/>
            </a:solidFill>
            <a:ln>
              <a:noFill/>
            </a:ln>
            <a:extLst>
              <a:ext uri="{91240B29-F687-4F45-9708-019B960494DF}">
                <a14:hiddenLine xmlns:a14="http://schemas.microsoft.com/office/drawing/2010/main" w="12700" cap="flat">
                  <a:solidFill>
                    <a:srgbClr val="42719B"/>
                  </a:solidFill>
                  <a:miter lim="800000"/>
                  <a:headEnd type="none" w="med" len="med"/>
                  <a:tailEnd type="none" w="med" len="med"/>
                </a14:hiddenLine>
              </a:ext>
            </a:extLst>
          </p:spPr>
          <p:txBody>
            <a:bodyPr lIns="0" tIns="0" rIns="0" bIns="0"/>
            <a:lstStyle/>
            <a:p>
              <a:endParaRPr lang="ja-JP" altLang="en-US"/>
            </a:p>
          </p:txBody>
        </p:sp>
        <p:sp>
          <p:nvSpPr>
            <p:cNvPr id="29718" name="AutoShape 14"/>
            <p:cNvSpPr>
              <a:spLocks/>
            </p:cNvSpPr>
            <p:nvPr/>
          </p:nvSpPr>
          <p:spPr bwMode="auto">
            <a:xfrm>
              <a:off x="0" y="0"/>
              <a:ext cx="102" cy="89"/>
            </a:xfrm>
            <a:custGeom>
              <a:avLst/>
              <a:gdLst>
                <a:gd name="T0" fmla="*/ 21600 w 21600"/>
                <a:gd name="T1" fmla="*/ 164 h 21600"/>
                <a:gd name="T2" fmla="*/ 4729 w 21600"/>
                <a:gd name="T3" fmla="*/ 21600 h 21600"/>
                <a:gd name="T4" fmla="*/ 0 w 21600"/>
                <a:gd name="T5" fmla="*/ 21600 h 21600"/>
                <a:gd name="T6" fmla="*/ 19235 w 21600"/>
                <a:gd name="T7" fmla="*/ 0 h 21600"/>
                <a:gd name="T8" fmla="*/ 21600 w 21600"/>
                <a:gd name="T9" fmla="*/ 164 h 21600"/>
                <a:gd name="T10" fmla="*/ 21600 w 21600"/>
                <a:gd name="T11" fmla="*/ 164 h 21600"/>
              </a:gdLst>
              <a:ahLst/>
              <a:cxnLst>
                <a:cxn ang="0">
                  <a:pos x="T0" y="T1"/>
                </a:cxn>
                <a:cxn ang="0">
                  <a:pos x="T2" y="T3"/>
                </a:cxn>
                <a:cxn ang="0">
                  <a:pos x="T4" y="T5"/>
                </a:cxn>
                <a:cxn ang="0">
                  <a:pos x="T6" y="T7"/>
                </a:cxn>
                <a:cxn ang="0">
                  <a:pos x="T8" y="T9"/>
                </a:cxn>
                <a:cxn ang="0">
                  <a:pos x="T10" y="T11"/>
                </a:cxn>
              </a:cxnLst>
              <a:rect l="0" t="0" r="r" b="b"/>
              <a:pathLst>
                <a:path w="21600" h="21600">
                  <a:moveTo>
                    <a:pt x="21600" y="164"/>
                  </a:moveTo>
                  <a:cubicBezTo>
                    <a:pt x="11965" y="1504"/>
                    <a:pt x="4729" y="10698"/>
                    <a:pt x="4729" y="21600"/>
                  </a:cubicBezTo>
                  <a:lnTo>
                    <a:pt x="0" y="21600"/>
                  </a:lnTo>
                  <a:cubicBezTo>
                    <a:pt x="0" y="9671"/>
                    <a:pt x="8612" y="0"/>
                    <a:pt x="19235" y="0"/>
                  </a:cubicBezTo>
                  <a:cubicBezTo>
                    <a:pt x="20026" y="0"/>
                    <a:pt x="20816" y="55"/>
                    <a:pt x="21600" y="164"/>
                  </a:cubicBezTo>
                  <a:close/>
                  <a:moveTo>
                    <a:pt x="21600" y="164"/>
                  </a:moveTo>
                </a:path>
              </a:pathLst>
            </a:custGeom>
            <a:solidFill>
              <a:srgbClr val="000000">
                <a:alpha val="20000"/>
              </a:srgbClr>
            </a:solidFill>
            <a:ln>
              <a:noFill/>
            </a:ln>
            <a:extLst>
              <a:ext uri="{91240B29-F687-4F45-9708-019B960494DF}">
                <a14:hiddenLine xmlns:a14="http://schemas.microsoft.com/office/drawing/2010/main" w="12700" cap="flat">
                  <a:solidFill>
                    <a:srgbClr val="42719B"/>
                  </a:solidFill>
                  <a:miter lim="800000"/>
                  <a:headEnd type="none" w="med" len="med"/>
                  <a:tailEnd type="none" w="med" len="med"/>
                </a14:hiddenLine>
              </a:ext>
            </a:extLst>
          </p:spPr>
          <p:txBody>
            <a:bodyPr lIns="0" tIns="0" rIns="0" bIns="0"/>
            <a:lstStyle/>
            <a:p>
              <a:endParaRPr lang="ja-JP" altLang="en-US"/>
            </a:p>
          </p:txBody>
        </p:sp>
        <p:sp>
          <p:nvSpPr>
            <p:cNvPr id="29719" name="AutoShape 15"/>
            <p:cNvSpPr>
              <a:spLocks/>
            </p:cNvSpPr>
            <p:nvPr/>
          </p:nvSpPr>
          <p:spPr bwMode="auto">
            <a:xfrm>
              <a:off x="0" y="0"/>
              <a:ext cx="212" cy="89"/>
            </a:xfrm>
            <a:custGeom>
              <a:avLst/>
              <a:gdLst>
                <a:gd name="T0" fmla="*/ 10379 w 21600"/>
                <a:gd name="T1" fmla="*/ 164 h 21600"/>
                <a:gd name="T2" fmla="*/ 2272 w 21600"/>
                <a:gd name="T3" fmla="*/ 21600 h 21600"/>
                <a:gd name="T4" fmla="*/ 0 w 21600"/>
                <a:gd name="T5" fmla="*/ 21600 h 21600"/>
                <a:gd name="T6" fmla="*/ 9242 w 21600"/>
                <a:gd name="T7" fmla="*/ 0 h 21600"/>
                <a:gd name="T8" fmla="*/ 11515 w 21600"/>
                <a:gd name="T9" fmla="*/ 0 h 21600"/>
                <a:gd name="T10" fmla="*/ 20464 w 21600"/>
                <a:gd name="T11" fmla="*/ 16200 h 21600"/>
                <a:gd name="T12" fmla="*/ 21600 w 21600"/>
                <a:gd name="T13" fmla="*/ 16200 h 21600"/>
                <a:gd name="T14" fmla="*/ 19621 w 21600"/>
                <a:gd name="T15" fmla="*/ 21600 h 21600"/>
                <a:gd name="T16" fmla="*/ 17055 w 21600"/>
                <a:gd name="T17" fmla="*/ 16200 h 21600"/>
                <a:gd name="T18" fmla="*/ 18191 w 21600"/>
                <a:gd name="T19" fmla="*/ 16200 h 21600"/>
                <a:gd name="T20" fmla="*/ 9242 w 21600"/>
                <a:gd name="T21"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10379" y="164"/>
                  </a:moveTo>
                  <a:cubicBezTo>
                    <a:pt x="5749" y="1504"/>
                    <a:pt x="2272" y="10698"/>
                    <a:pt x="2272" y="21600"/>
                  </a:cubicBezTo>
                  <a:lnTo>
                    <a:pt x="0" y="21600"/>
                  </a:lnTo>
                  <a:cubicBezTo>
                    <a:pt x="0" y="9671"/>
                    <a:pt x="4138" y="0"/>
                    <a:pt x="9242" y="0"/>
                  </a:cubicBezTo>
                  <a:lnTo>
                    <a:pt x="11515" y="0"/>
                  </a:lnTo>
                  <a:cubicBezTo>
                    <a:pt x="15729" y="0"/>
                    <a:pt x="19410" y="6663"/>
                    <a:pt x="20464" y="16200"/>
                  </a:cubicBezTo>
                  <a:lnTo>
                    <a:pt x="21600" y="16200"/>
                  </a:lnTo>
                  <a:lnTo>
                    <a:pt x="19621" y="21600"/>
                  </a:lnTo>
                  <a:lnTo>
                    <a:pt x="17055" y="16200"/>
                  </a:lnTo>
                  <a:lnTo>
                    <a:pt x="18191" y="16200"/>
                  </a:lnTo>
                  <a:cubicBezTo>
                    <a:pt x="17138" y="6663"/>
                    <a:pt x="13457" y="0"/>
                    <a:pt x="9242" y="0"/>
                  </a:cubicBezTo>
                </a:path>
              </a:pathLst>
            </a:custGeom>
            <a:noFill/>
            <a:ln w="12700" cap="flat">
              <a:solidFill>
                <a:srgbClr val="42719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sp>
        <p:nvSpPr>
          <p:cNvPr id="29710" name="Rectangle 17"/>
          <p:cNvSpPr>
            <a:spLocks/>
          </p:cNvSpPr>
          <p:nvPr/>
        </p:nvSpPr>
        <p:spPr bwMode="auto">
          <a:xfrm>
            <a:off x="11439525" y="2327275"/>
            <a:ext cx="4222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rgbClr val="0000FF"/>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c9</a:t>
            </a:r>
          </a:p>
        </p:txBody>
      </p:sp>
      <p:sp>
        <p:nvSpPr>
          <p:cNvPr id="29711" name="Rectangle 18"/>
          <p:cNvSpPr>
            <a:spLocks/>
          </p:cNvSpPr>
          <p:nvPr/>
        </p:nvSpPr>
        <p:spPr bwMode="auto">
          <a:xfrm>
            <a:off x="11041063" y="27654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rgbClr val="0000FF"/>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c2</a:t>
            </a:r>
          </a:p>
        </p:txBody>
      </p:sp>
      <p:sp>
        <p:nvSpPr>
          <p:cNvPr id="29712" name="Rectangle 19"/>
          <p:cNvSpPr>
            <a:spLocks/>
          </p:cNvSpPr>
          <p:nvPr/>
        </p:nvSpPr>
        <p:spPr bwMode="auto">
          <a:xfrm>
            <a:off x="10960100" y="1573213"/>
            <a:ext cx="422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rgbClr val="0000FF"/>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c4</a:t>
            </a:r>
          </a:p>
        </p:txBody>
      </p:sp>
      <p:sp>
        <p:nvSpPr>
          <p:cNvPr id="29713" name="Rectangle 20"/>
          <p:cNvSpPr>
            <a:spLocks/>
          </p:cNvSpPr>
          <p:nvPr/>
        </p:nvSpPr>
        <p:spPr bwMode="auto">
          <a:xfrm>
            <a:off x="11023600" y="2152650"/>
            <a:ext cx="2682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ϕ</a:t>
            </a:r>
          </a:p>
        </p:txBody>
      </p:sp>
      <p:sp>
        <p:nvSpPr>
          <p:cNvPr id="29714" name="Line 21"/>
          <p:cNvSpPr>
            <a:spLocks noChangeShapeType="1"/>
          </p:cNvSpPr>
          <p:nvPr/>
        </p:nvSpPr>
        <p:spPr bwMode="auto">
          <a:xfrm>
            <a:off x="10748963" y="2427288"/>
            <a:ext cx="431800" cy="377825"/>
          </a:xfrm>
          <a:prstGeom prst="line">
            <a:avLst/>
          </a:prstGeom>
          <a:noFill/>
          <a:ln w="6350">
            <a:solidFill>
              <a:srgbClr val="5B9BD5"/>
            </a:solidFill>
            <a:miter lim="800000"/>
            <a:headEnd/>
            <a:tailEnd type="triangle" w="sm" len="sm"/>
          </a:ln>
          <a:extLst>
            <a:ext uri="{909E8E84-426E-40DD-AFC4-6F175D3DCCD1}">
              <a14:hiddenFill xmlns:a14="http://schemas.microsoft.com/office/drawing/2010/main">
                <a:noFill/>
              </a14:hiddenFill>
            </a:ext>
          </a:extLst>
        </p:spPr>
        <p:txBody>
          <a:bodyPr lIns="0" tIns="0" rIns="0" bIns="0"/>
          <a:lstStyle/>
          <a:p>
            <a:endParaRPr lang="ja-JP" altLang="en-US"/>
          </a:p>
        </p:txBody>
      </p:sp>
      <p:pic>
        <p:nvPicPr>
          <p:cNvPr id="29715"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7900" y="2552700"/>
            <a:ext cx="571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9716"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5200" y="1447800"/>
            <a:ext cx="3140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5461000"/>
            <a:ext cx="6142038"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22" name="Rectangle 2"/>
          <p:cNvSpPr>
            <a:spLocks/>
          </p:cNvSpPr>
          <p:nvPr/>
        </p:nvSpPr>
        <p:spPr bwMode="auto">
          <a:xfrm>
            <a:off x="6999288" y="7062788"/>
            <a:ext cx="61214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marL="247650" indent="-24765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buClr>
                <a:srgbClr val="FF0000"/>
              </a:buClr>
              <a:buSzPct val="100000"/>
              <a:buFont typeface="Gill Sans" pitchFamily="2" charset="0"/>
              <a:buChar char="•"/>
            </a:pPr>
            <a:r>
              <a:rPr kumimoji="0" lang="en-US" altLang="ja-JP" sz="28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B complex changed to A complex</a:t>
            </a:r>
          </a:p>
          <a:p>
            <a:pPr algn="l">
              <a:buClr>
                <a:srgbClr val="FF0000"/>
              </a:buClr>
              <a:buSzPct val="100000"/>
              <a:buFont typeface="Gill Sans" pitchFamily="2" charset="0"/>
              <a:buChar char="•"/>
            </a:pPr>
            <a:r>
              <a:rPr kumimoji="0" lang="en-US" altLang="ja-JP" sz="28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D complex changed to C complex </a:t>
            </a:r>
          </a:p>
          <a:p>
            <a:pPr algn="l">
              <a:buClr>
                <a:srgbClr val="FF0000"/>
              </a:buClr>
              <a:buSzPct val="100000"/>
              <a:buFont typeface="Gill Sans" pitchFamily="2" charset="0"/>
              <a:buChar char="•"/>
            </a:pPr>
            <a:r>
              <a:rPr kumimoji="0" lang="en-US" altLang="ja-JP" sz="28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B and D are not stable and may not under go further reaction for first insertion. </a:t>
            </a:r>
          </a:p>
        </p:txBody>
      </p:sp>
      <p:sp>
        <p:nvSpPr>
          <p:cNvPr id="30723" name="Rectangle 3"/>
          <p:cNvSpPr>
            <a:spLocks/>
          </p:cNvSpPr>
          <p:nvPr/>
        </p:nvSpPr>
        <p:spPr bwMode="auto">
          <a:xfrm>
            <a:off x="2876550" y="8929688"/>
            <a:ext cx="32654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00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Averaged dihedral angle is 17˚.</a:t>
            </a:r>
          </a:p>
        </p:txBody>
      </p:sp>
      <p:sp>
        <p:nvSpPr>
          <p:cNvPr id="30724" name="Rectangle 4"/>
          <p:cNvSpPr>
            <a:spLocks/>
          </p:cNvSpPr>
          <p:nvPr/>
        </p:nvSpPr>
        <p:spPr bwMode="auto">
          <a:xfrm>
            <a:off x="6586538" y="1549400"/>
            <a:ext cx="2273300" cy="495300"/>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MK charges</a:t>
            </a:r>
          </a:p>
        </p:txBody>
      </p:sp>
      <p:sp>
        <p:nvSpPr>
          <p:cNvPr id="30725" name="Rectangle 5"/>
          <p:cNvSpPr>
            <a:spLocks/>
          </p:cNvSpPr>
          <p:nvPr/>
        </p:nvSpPr>
        <p:spPr bwMode="auto">
          <a:xfrm>
            <a:off x="355600" y="292100"/>
            <a:ext cx="109601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3500">
                <a:solidFill>
                  <a:srgbClr val="7F6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MD simulation for the propylene ansa-zirconocene complex (B and D complexes)</a:t>
            </a:r>
          </a:p>
        </p:txBody>
      </p:sp>
      <p:sp>
        <p:nvSpPr>
          <p:cNvPr id="30726" name="Rectangle 6"/>
          <p:cNvSpPr>
            <a:spLocks/>
          </p:cNvSpPr>
          <p:nvPr/>
        </p:nvSpPr>
        <p:spPr bwMode="auto">
          <a:xfrm>
            <a:off x="8259763" y="6350000"/>
            <a:ext cx="298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D</a:t>
            </a:r>
          </a:p>
        </p:txBody>
      </p:sp>
      <p:sp>
        <p:nvSpPr>
          <p:cNvPr id="30727" name="Rectangle 7"/>
          <p:cNvSpPr>
            <a:spLocks/>
          </p:cNvSpPr>
          <p:nvPr/>
        </p:nvSpPr>
        <p:spPr bwMode="auto">
          <a:xfrm>
            <a:off x="11472863" y="6375400"/>
            <a:ext cx="298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a:t>
            </a:r>
          </a:p>
        </p:txBody>
      </p:sp>
      <p:sp>
        <p:nvSpPr>
          <p:cNvPr id="30728" name="Line 8"/>
          <p:cNvSpPr>
            <a:spLocks noChangeShapeType="1"/>
          </p:cNvSpPr>
          <p:nvPr/>
        </p:nvSpPr>
        <p:spPr bwMode="auto">
          <a:xfrm rot="10800000" flipH="1">
            <a:off x="8967788" y="3113088"/>
            <a:ext cx="782637" cy="9525"/>
          </a:xfrm>
          <a:prstGeom prst="line">
            <a:avLst/>
          </a:prstGeom>
          <a:noFill/>
          <a:ln w="2540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30729" name="Rectangle 9"/>
          <p:cNvSpPr>
            <a:spLocks/>
          </p:cNvSpPr>
          <p:nvPr/>
        </p:nvSpPr>
        <p:spPr bwMode="auto">
          <a:xfrm>
            <a:off x="8255000" y="4184650"/>
            <a:ext cx="284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B</a:t>
            </a:r>
          </a:p>
        </p:txBody>
      </p:sp>
      <p:sp>
        <p:nvSpPr>
          <p:cNvPr id="30730" name="Rectangle 10"/>
          <p:cNvSpPr>
            <a:spLocks/>
          </p:cNvSpPr>
          <p:nvPr/>
        </p:nvSpPr>
        <p:spPr bwMode="auto">
          <a:xfrm>
            <a:off x="11480800" y="4191000"/>
            <a:ext cx="282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a:t>
            </a:r>
          </a:p>
        </p:txBody>
      </p:sp>
      <p:pic>
        <p:nvPicPr>
          <p:cNvPr id="307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6400" y="3060700"/>
            <a:ext cx="381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3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425700"/>
            <a:ext cx="254476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3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86010">
            <a:off x="8532813" y="3416300"/>
            <a:ext cx="393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3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6600" y="3276600"/>
            <a:ext cx="393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35" name="Line 15"/>
          <p:cNvSpPr>
            <a:spLocks noChangeShapeType="1"/>
          </p:cNvSpPr>
          <p:nvPr/>
        </p:nvSpPr>
        <p:spPr bwMode="auto">
          <a:xfrm rot="10800000" flipH="1">
            <a:off x="8953500" y="5626100"/>
            <a:ext cx="782638" cy="7938"/>
          </a:xfrm>
          <a:prstGeom prst="line">
            <a:avLst/>
          </a:prstGeom>
          <a:noFill/>
          <a:ln w="2540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ja-JP" altLang="en-US"/>
          </a:p>
        </p:txBody>
      </p:sp>
      <p:pic>
        <p:nvPicPr>
          <p:cNvPr id="3073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4940300"/>
            <a:ext cx="254476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3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5803900"/>
            <a:ext cx="482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38"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85600" y="5753100"/>
            <a:ext cx="4826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39"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99883">
            <a:off x="8547100" y="5969000"/>
            <a:ext cx="381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4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7300" y="2425700"/>
            <a:ext cx="254476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4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1900" y="4889500"/>
            <a:ext cx="254476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42"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2171700"/>
            <a:ext cx="6197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0743" name="Rectangle 23"/>
          <p:cNvSpPr>
            <a:spLocks/>
          </p:cNvSpPr>
          <p:nvPr/>
        </p:nvSpPr>
        <p:spPr bwMode="auto">
          <a:xfrm>
            <a:off x="3181350" y="5072063"/>
            <a:ext cx="32654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00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Averaged dihedral angle is 10˚.</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スライド番号プレースホルダー 3"/>
          <p:cNvSpPr>
            <a:spLocks noGrp="1"/>
          </p:cNvSpPr>
          <p:nvPr>
            <p:ph type="sldNum"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fld id="{818105C0-4587-4279-BEF3-5BF52A6C59BD}" type="slidenum">
              <a:rPr kumimoji="0" lang="en-US" altLang="ja-JP" sz="1600">
                <a:solidFill>
                  <a:srgbClr val="878787"/>
                </a:solidFill>
                <a:latin typeface="Calibri" panose="020F0502020204030204" pitchFamily="34" charset="0"/>
                <a:ea typeface="ＭＳ Ｐゴシック" panose="020B0600070205080204" pitchFamily="50" charset="-128"/>
                <a:sym typeface="Calibri" panose="020F0502020204030204" pitchFamily="34" charset="0"/>
              </a:rPr>
              <a:pPr/>
              <a:t>14</a:t>
            </a:fld>
            <a:endParaRPr kumimoji="0" lang="en-US" altLang="ja-JP" sz="1600">
              <a:solidFill>
                <a:srgbClr val="878787"/>
              </a:solidFill>
              <a:latin typeface="Calibri" panose="020F0502020204030204" pitchFamily="34" charset="0"/>
              <a:ea typeface="ＭＳ Ｐゴシック" panose="020B0600070205080204" pitchFamily="50" charset="-128"/>
              <a:sym typeface="Calibri" panose="020F0502020204030204" pitchFamily="34" charset="0"/>
            </a:endParaRPr>
          </a:p>
        </p:txBody>
      </p:sp>
      <p:sp>
        <p:nvSpPr>
          <p:cNvPr id="32769" name="Rectangle 1"/>
          <p:cNvSpPr>
            <a:spLocks noGrp="1" noChangeArrowheads="1"/>
          </p:cNvSpPr>
          <p:nvPr>
            <p:ph type="title"/>
          </p:nvPr>
        </p:nvSpPr>
        <p:spPr>
          <a:xfrm>
            <a:off x="552450" y="0"/>
            <a:ext cx="11772900" cy="1219200"/>
          </a:xfrm>
        </p:spPr>
        <p:txBody>
          <a:bodyPr/>
          <a:lstStyle/>
          <a:p>
            <a:r>
              <a:rPr kumimoji="0" lang="en-US" altLang="ja-JP" sz="3600" smtClean="0">
                <a:latin typeface="Arial Bold" panose="020B0704020202020204" pitchFamily="34" charset="0"/>
                <a:sym typeface="Arial Bold" panose="020B0704020202020204" pitchFamily="34" charset="0"/>
              </a:rPr>
              <a:t>DFT studies on rotation of propylene</a:t>
            </a:r>
            <a:endParaRPr kumimoji="0" lang="en-US" altLang="ja-JP" sz="3600" smtClean="0">
              <a:latin typeface="Arial Bold" panose="020B0704020202020204" pitchFamily="34" charset="0"/>
              <a:ea typeface="ヒラギノ角ゴ ProN W6" pitchFamily="2" charset="-128"/>
              <a:sym typeface="Arial Bold" panose="020B0704020202020204" pitchFamily="34" charset="0"/>
            </a:endParaRP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638" y="871538"/>
            <a:ext cx="29511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1748" name="Rectangle 3"/>
          <p:cNvSpPr>
            <a:spLocks/>
          </p:cNvSpPr>
          <p:nvPr/>
        </p:nvSpPr>
        <p:spPr bwMode="auto">
          <a:xfrm>
            <a:off x="3121025" y="3448050"/>
            <a:ext cx="682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rgbClr val="ED7D31"/>
                </a:solidFill>
                <a:latin typeface="Arial Bold" panose="020B0704020202020204" pitchFamily="34" charset="0"/>
                <a:ea typeface="ＭＳ Ｐゴシック" panose="020B0600070205080204" pitchFamily="50" charset="-128"/>
                <a:sym typeface="Arial Bold" panose="020B0704020202020204" pitchFamily="34" charset="0"/>
              </a:rPr>
              <a:t>0.83</a:t>
            </a:r>
          </a:p>
          <a:p>
            <a:r>
              <a:rPr kumimoji="0" lang="en-US" altLang="ja-JP" sz="2400">
                <a:solidFill>
                  <a:srgbClr val="ED7D31"/>
                </a:solidFill>
                <a:latin typeface="Arial Bold" panose="020B0704020202020204" pitchFamily="34" charset="0"/>
                <a:ea typeface="ＭＳ Ｐゴシック" panose="020B0600070205080204" pitchFamily="50" charset="-128"/>
                <a:sym typeface="Arial Bold" panose="020B0704020202020204" pitchFamily="34" charset="0"/>
              </a:rPr>
              <a:t>TS1</a:t>
            </a:r>
          </a:p>
        </p:txBody>
      </p:sp>
      <p:sp>
        <p:nvSpPr>
          <p:cNvPr id="31749" name="Rectangle 4"/>
          <p:cNvSpPr>
            <a:spLocks/>
          </p:cNvSpPr>
          <p:nvPr/>
        </p:nvSpPr>
        <p:spPr bwMode="auto">
          <a:xfrm>
            <a:off x="9952038" y="3448050"/>
            <a:ext cx="6810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rgbClr val="ED7D31"/>
                </a:solidFill>
                <a:latin typeface="Arial Bold" panose="020B0704020202020204" pitchFamily="34" charset="0"/>
                <a:ea typeface="ＭＳ Ｐゴシック" panose="020B0600070205080204" pitchFamily="50" charset="-128"/>
                <a:sym typeface="Arial Bold" panose="020B0704020202020204" pitchFamily="34" charset="0"/>
              </a:rPr>
              <a:t>2.35</a:t>
            </a:r>
          </a:p>
          <a:p>
            <a:r>
              <a:rPr kumimoji="0" lang="en-US" altLang="ja-JP" sz="2400">
                <a:solidFill>
                  <a:srgbClr val="ED7D31"/>
                </a:solidFill>
                <a:latin typeface="Arial Bold" panose="020B0704020202020204" pitchFamily="34" charset="0"/>
                <a:ea typeface="ＭＳ Ｐゴシック" panose="020B0600070205080204" pitchFamily="50" charset="-128"/>
                <a:sym typeface="Arial Bold" panose="020B0704020202020204" pitchFamily="34" charset="0"/>
              </a:rPr>
              <a:t>TS2</a:t>
            </a:r>
          </a:p>
        </p:txBody>
      </p:sp>
      <p:sp>
        <p:nvSpPr>
          <p:cNvPr id="31750" name="Rectangle 5"/>
          <p:cNvSpPr>
            <a:spLocks/>
          </p:cNvSpPr>
          <p:nvPr/>
        </p:nvSpPr>
        <p:spPr bwMode="auto">
          <a:xfrm>
            <a:off x="6340475" y="3449638"/>
            <a:ext cx="16811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rgbClr val="ED7D31"/>
                </a:solidFill>
                <a:latin typeface="Arial Bold" panose="020B0704020202020204" pitchFamily="34" charset="0"/>
                <a:ea typeface="ＭＳ Ｐゴシック" panose="020B0600070205080204" pitchFamily="50" charset="-128"/>
                <a:sym typeface="Arial Bold" panose="020B0704020202020204" pitchFamily="34" charset="0"/>
              </a:rPr>
              <a:t>–0.27</a:t>
            </a:r>
          </a:p>
          <a:p>
            <a:r>
              <a:rPr kumimoji="0" lang="en-US" altLang="ja-JP" sz="2400">
                <a:solidFill>
                  <a:srgbClr val="ED7D31"/>
                </a:solidFill>
                <a:latin typeface="Arial Bold" panose="020B0704020202020204" pitchFamily="34" charset="0"/>
                <a:ea typeface="ＭＳ Ｐゴシック" panose="020B0600070205080204" pitchFamily="50" charset="-128"/>
                <a:sym typeface="Arial Bold" panose="020B0704020202020204" pitchFamily="34" charset="0"/>
              </a:rPr>
              <a:t>metastable</a:t>
            </a:r>
          </a:p>
        </p:txBody>
      </p:sp>
      <p:pic>
        <p:nvPicPr>
          <p:cNvPr id="317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457200"/>
            <a:ext cx="6188075"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175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263" y="342900"/>
            <a:ext cx="6240462"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1753" name="Oval 8"/>
          <p:cNvSpPr>
            <a:spLocks/>
          </p:cNvSpPr>
          <p:nvPr/>
        </p:nvSpPr>
        <p:spPr bwMode="auto">
          <a:xfrm rot="-779999">
            <a:off x="3282950" y="1830388"/>
            <a:ext cx="1600200" cy="914400"/>
          </a:xfrm>
          <a:prstGeom prst="ellipse">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endParaRPr kumimoji="0" lang="ja-JP" altLang="en-US"/>
          </a:p>
        </p:txBody>
      </p:sp>
      <p:sp>
        <p:nvSpPr>
          <p:cNvPr id="31754" name="Oval 9"/>
          <p:cNvSpPr>
            <a:spLocks/>
          </p:cNvSpPr>
          <p:nvPr/>
        </p:nvSpPr>
        <p:spPr bwMode="auto">
          <a:xfrm rot="5994370">
            <a:off x="9517063" y="2008188"/>
            <a:ext cx="1600200" cy="914400"/>
          </a:xfrm>
          <a:prstGeom prst="ellipse">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endParaRPr kumimoji="0" lang="ja-JP" altLang="en-US"/>
          </a:p>
        </p:txBody>
      </p:sp>
      <p:sp>
        <p:nvSpPr>
          <p:cNvPr id="31755" name="Oval 10"/>
          <p:cNvSpPr>
            <a:spLocks/>
          </p:cNvSpPr>
          <p:nvPr/>
        </p:nvSpPr>
        <p:spPr bwMode="auto">
          <a:xfrm rot="2527126">
            <a:off x="6518275" y="2251075"/>
            <a:ext cx="1600200" cy="914400"/>
          </a:xfrm>
          <a:prstGeom prst="ellipse">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endParaRPr kumimoji="0" lang="ja-JP" altLang="en-US"/>
          </a:p>
        </p:txBody>
      </p:sp>
      <p:sp>
        <p:nvSpPr>
          <p:cNvPr id="31756" name="Rectangle 11"/>
          <p:cNvSpPr>
            <a:spLocks/>
          </p:cNvSpPr>
          <p:nvPr/>
        </p:nvSpPr>
        <p:spPr bwMode="auto">
          <a:xfrm>
            <a:off x="152400" y="3454400"/>
            <a:ext cx="19875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0" tIns="0" rIns="0" bIns="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rgbClr val="ED7D31"/>
                </a:solidFill>
                <a:latin typeface="Arial Bold" panose="020B0704020202020204" pitchFamily="34" charset="0"/>
                <a:ea typeface="ＭＳ Ｐゴシック" panose="020B0600070205080204" pitchFamily="50" charset="-128"/>
                <a:sym typeface="Arial Bold" panose="020B0704020202020204" pitchFamily="34" charset="0"/>
              </a:rPr>
              <a:t>0.00 kcal/mol</a:t>
            </a:r>
          </a:p>
          <a:p>
            <a:r>
              <a:rPr kumimoji="0" lang="en-US" altLang="ja-JP" sz="2400">
                <a:solidFill>
                  <a:srgbClr val="ED7D31"/>
                </a:solidFill>
                <a:latin typeface="Arial Bold" panose="020B0704020202020204" pitchFamily="34" charset="0"/>
                <a:ea typeface="ＭＳ Ｐゴシック" panose="020B0600070205080204" pitchFamily="50" charset="-128"/>
                <a:sym typeface="Arial Bold" panose="020B0704020202020204" pitchFamily="34" charset="0"/>
              </a:rPr>
              <a:t>A</a:t>
            </a:r>
          </a:p>
        </p:txBody>
      </p:sp>
      <p:sp>
        <p:nvSpPr>
          <p:cNvPr id="31757" name="Rectangle 12"/>
          <p:cNvSpPr>
            <a:spLocks/>
          </p:cNvSpPr>
          <p:nvPr/>
        </p:nvSpPr>
        <p:spPr bwMode="auto">
          <a:xfrm>
            <a:off x="12120563" y="3454400"/>
            <a:ext cx="682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0" tIns="0" rIns="0" bIns="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rgbClr val="ED7D31"/>
                </a:solidFill>
                <a:latin typeface="Arial Bold" panose="020B0704020202020204" pitchFamily="34" charset="0"/>
                <a:ea typeface="ＭＳ Ｐゴシック" panose="020B0600070205080204" pitchFamily="50" charset="-128"/>
                <a:sym typeface="Arial Bold" panose="020B0704020202020204" pitchFamily="34" charset="0"/>
              </a:rPr>
              <a:t>0.59</a:t>
            </a:r>
          </a:p>
          <a:p>
            <a:r>
              <a:rPr kumimoji="0" lang="en-US" altLang="ja-JP" sz="2400">
                <a:solidFill>
                  <a:srgbClr val="ED7D31"/>
                </a:solidFill>
                <a:latin typeface="Arial Bold" panose="020B0704020202020204" pitchFamily="34" charset="0"/>
                <a:ea typeface="ＭＳ Ｐゴシック" panose="020B0600070205080204" pitchFamily="50" charset="-128"/>
                <a:sym typeface="Arial Bold" panose="020B0704020202020204" pitchFamily="34" charset="0"/>
              </a:rPr>
              <a:t>B</a:t>
            </a:r>
          </a:p>
        </p:txBody>
      </p:sp>
      <p:pic>
        <p:nvPicPr>
          <p:cNvPr id="3175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4564063"/>
            <a:ext cx="2608263"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1759" name="Rectangle 14"/>
          <p:cNvSpPr>
            <a:spLocks/>
          </p:cNvSpPr>
          <p:nvPr/>
        </p:nvSpPr>
        <p:spPr bwMode="auto">
          <a:xfrm>
            <a:off x="6216650" y="7494588"/>
            <a:ext cx="16811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rgbClr val="2E75B5"/>
                </a:solidFill>
                <a:latin typeface="Arial Bold" panose="020B0704020202020204" pitchFamily="34" charset="0"/>
                <a:ea typeface="ＭＳ Ｐゴシック" panose="020B0600070205080204" pitchFamily="50" charset="-128"/>
                <a:sym typeface="Arial Bold" panose="020B0704020202020204" pitchFamily="34" charset="0"/>
              </a:rPr>
              <a:t>0.13</a:t>
            </a:r>
          </a:p>
          <a:p>
            <a:pPr algn="l"/>
            <a:r>
              <a:rPr kumimoji="0" lang="en-US" altLang="ja-JP" sz="2400">
                <a:solidFill>
                  <a:srgbClr val="2E75B5"/>
                </a:solidFill>
                <a:latin typeface="Arial Bold" panose="020B0704020202020204" pitchFamily="34" charset="0"/>
                <a:ea typeface="ＭＳ Ｐゴシック" panose="020B0600070205080204" pitchFamily="50" charset="-128"/>
                <a:sym typeface="Arial Bold" panose="020B0704020202020204" pitchFamily="34" charset="0"/>
              </a:rPr>
              <a:t>metastable</a:t>
            </a:r>
          </a:p>
        </p:txBody>
      </p:sp>
      <p:pic>
        <p:nvPicPr>
          <p:cNvPr id="3176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075" y="4649788"/>
            <a:ext cx="57546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1761" name="Rectangle 16"/>
          <p:cNvSpPr>
            <a:spLocks/>
          </p:cNvSpPr>
          <p:nvPr/>
        </p:nvSpPr>
        <p:spPr bwMode="auto">
          <a:xfrm>
            <a:off x="3206750" y="7488238"/>
            <a:ext cx="6810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400">
                <a:solidFill>
                  <a:srgbClr val="4472C4"/>
                </a:solidFill>
                <a:latin typeface="Arial Bold" panose="020B0704020202020204" pitchFamily="34" charset="0"/>
                <a:ea typeface="ＭＳ Ｐゴシック" panose="020B0600070205080204" pitchFamily="50" charset="-128"/>
                <a:sym typeface="Arial Bold" panose="020B0704020202020204" pitchFamily="34" charset="0"/>
              </a:rPr>
              <a:t>2.43</a:t>
            </a:r>
          </a:p>
          <a:p>
            <a:r>
              <a:rPr kumimoji="0" lang="en-US" altLang="ja-JP" sz="2400">
                <a:solidFill>
                  <a:srgbClr val="4472C4"/>
                </a:solidFill>
                <a:latin typeface="Arial Bold" panose="020B0704020202020204" pitchFamily="34" charset="0"/>
                <a:ea typeface="ＭＳ Ｐゴシック" panose="020B0600070205080204" pitchFamily="50" charset="-128"/>
                <a:sym typeface="Arial Bold" panose="020B0704020202020204" pitchFamily="34" charset="0"/>
              </a:rPr>
              <a:t>TS1</a:t>
            </a:r>
          </a:p>
        </p:txBody>
      </p:sp>
      <p:pic>
        <p:nvPicPr>
          <p:cNvPr id="31762"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2100" y="4776788"/>
            <a:ext cx="4843463"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1763" name="Rectangle 18"/>
          <p:cNvSpPr>
            <a:spLocks/>
          </p:cNvSpPr>
          <p:nvPr/>
        </p:nvSpPr>
        <p:spPr bwMode="auto">
          <a:xfrm>
            <a:off x="9983788" y="7488238"/>
            <a:ext cx="682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0" tIns="0" rIns="0" bIns="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400">
                <a:solidFill>
                  <a:srgbClr val="2E75B5"/>
                </a:solidFill>
                <a:latin typeface="Arial Bold" panose="020B0704020202020204" pitchFamily="34" charset="0"/>
                <a:ea typeface="ＭＳ Ｐゴシック" panose="020B0600070205080204" pitchFamily="50" charset="-128"/>
                <a:sym typeface="Arial Bold" panose="020B0704020202020204" pitchFamily="34" charset="0"/>
              </a:rPr>
              <a:t>2.35</a:t>
            </a:r>
          </a:p>
          <a:p>
            <a:pPr algn="l"/>
            <a:r>
              <a:rPr kumimoji="0" lang="en-US" altLang="ja-JP" sz="2400">
                <a:solidFill>
                  <a:srgbClr val="2E75B5"/>
                </a:solidFill>
                <a:latin typeface="Arial Bold" panose="020B0704020202020204" pitchFamily="34" charset="0"/>
                <a:ea typeface="ＭＳ Ｐゴシック" panose="020B0600070205080204" pitchFamily="50" charset="-128"/>
                <a:sym typeface="Arial Bold" panose="020B0704020202020204" pitchFamily="34" charset="0"/>
              </a:rPr>
              <a:t>TS2</a:t>
            </a:r>
          </a:p>
        </p:txBody>
      </p:sp>
      <p:sp>
        <p:nvSpPr>
          <p:cNvPr id="31764" name="Oval 19"/>
          <p:cNvSpPr>
            <a:spLocks/>
          </p:cNvSpPr>
          <p:nvPr/>
        </p:nvSpPr>
        <p:spPr bwMode="auto">
          <a:xfrm rot="-779999">
            <a:off x="9224963" y="5754688"/>
            <a:ext cx="1600200" cy="914400"/>
          </a:xfrm>
          <a:prstGeom prst="ellipse">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endParaRPr kumimoji="0" lang="ja-JP" altLang="en-US"/>
          </a:p>
        </p:txBody>
      </p:sp>
      <p:sp>
        <p:nvSpPr>
          <p:cNvPr id="31765" name="Oval 20"/>
          <p:cNvSpPr>
            <a:spLocks/>
          </p:cNvSpPr>
          <p:nvPr/>
        </p:nvSpPr>
        <p:spPr bwMode="auto">
          <a:xfrm rot="2527126">
            <a:off x="3451225" y="6094413"/>
            <a:ext cx="1600200" cy="914400"/>
          </a:xfrm>
          <a:prstGeom prst="ellipse">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endParaRPr kumimoji="0" lang="ja-JP" altLang="en-US"/>
          </a:p>
        </p:txBody>
      </p:sp>
      <p:sp>
        <p:nvSpPr>
          <p:cNvPr id="31766" name="Oval 21"/>
          <p:cNvSpPr>
            <a:spLocks/>
          </p:cNvSpPr>
          <p:nvPr/>
        </p:nvSpPr>
        <p:spPr bwMode="auto">
          <a:xfrm rot="7636460">
            <a:off x="6213475" y="6175375"/>
            <a:ext cx="1600200" cy="914400"/>
          </a:xfrm>
          <a:prstGeom prst="ellipse">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endParaRPr kumimoji="0" lang="ja-JP" altLang="en-US"/>
          </a:p>
        </p:txBody>
      </p:sp>
      <p:sp>
        <p:nvSpPr>
          <p:cNvPr id="31767" name="Rectangle 22"/>
          <p:cNvSpPr>
            <a:spLocks/>
          </p:cNvSpPr>
          <p:nvPr/>
        </p:nvSpPr>
        <p:spPr bwMode="auto">
          <a:xfrm>
            <a:off x="177800" y="7493000"/>
            <a:ext cx="19875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0" tIns="0" rIns="0" bIns="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rgbClr val="4472C4"/>
                </a:solidFill>
                <a:latin typeface="Arial Bold" panose="020B0704020202020204" pitchFamily="34" charset="0"/>
                <a:ea typeface="ＭＳ Ｐゴシック" panose="020B0600070205080204" pitchFamily="50" charset="-128"/>
                <a:sym typeface="Arial Bold" panose="020B0704020202020204" pitchFamily="34" charset="0"/>
              </a:rPr>
              <a:t>0.00 kcal/mol</a:t>
            </a:r>
          </a:p>
          <a:p>
            <a:r>
              <a:rPr kumimoji="0" lang="en-US" altLang="ja-JP" sz="2400">
                <a:solidFill>
                  <a:srgbClr val="4472C4"/>
                </a:solidFill>
                <a:latin typeface="Arial Bold" panose="020B0704020202020204" pitchFamily="34" charset="0"/>
                <a:ea typeface="ＭＳ Ｐゴシック" panose="020B0600070205080204" pitchFamily="50" charset="-128"/>
                <a:sym typeface="Arial Bold" panose="020B0704020202020204" pitchFamily="34" charset="0"/>
              </a:rPr>
              <a:t>C</a:t>
            </a:r>
          </a:p>
        </p:txBody>
      </p:sp>
      <p:sp>
        <p:nvSpPr>
          <p:cNvPr id="31768" name="Rectangle 23"/>
          <p:cNvSpPr>
            <a:spLocks/>
          </p:cNvSpPr>
          <p:nvPr/>
        </p:nvSpPr>
        <p:spPr bwMode="auto">
          <a:xfrm>
            <a:off x="12044363" y="7493000"/>
            <a:ext cx="682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0" tIns="0" rIns="0" bIns="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rgbClr val="4472C4"/>
                </a:solidFill>
                <a:latin typeface="Arial Bold" panose="020B0704020202020204" pitchFamily="34" charset="0"/>
                <a:ea typeface="ＭＳ Ｐゴシック" panose="020B0600070205080204" pitchFamily="50" charset="-128"/>
                <a:sym typeface="Arial Bold" panose="020B0704020202020204" pitchFamily="34" charset="0"/>
              </a:rPr>
              <a:t>0.41</a:t>
            </a:r>
          </a:p>
          <a:p>
            <a:r>
              <a:rPr kumimoji="0" lang="en-US" altLang="ja-JP" sz="2400">
                <a:solidFill>
                  <a:srgbClr val="4472C4"/>
                </a:solidFill>
                <a:latin typeface="Arial Bold" panose="020B0704020202020204" pitchFamily="34" charset="0"/>
                <a:ea typeface="ＭＳ Ｐゴシック" panose="020B0600070205080204" pitchFamily="50" charset="-128"/>
                <a:sym typeface="Arial Bold" panose="020B0704020202020204" pitchFamily="34" charset="0"/>
              </a:rPr>
              <a:t>D</a:t>
            </a:r>
          </a:p>
        </p:txBody>
      </p:sp>
      <p:pic>
        <p:nvPicPr>
          <p:cNvPr id="31769"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00" y="8547100"/>
            <a:ext cx="16303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177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8300" y="8597900"/>
            <a:ext cx="16129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1771" name="Rectangle 26"/>
          <p:cNvSpPr>
            <a:spLocks/>
          </p:cNvSpPr>
          <p:nvPr/>
        </p:nvSpPr>
        <p:spPr bwMode="auto">
          <a:xfrm>
            <a:off x="1117600" y="9347200"/>
            <a:ext cx="10620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donation</a:t>
            </a:r>
          </a:p>
        </p:txBody>
      </p:sp>
      <p:sp>
        <p:nvSpPr>
          <p:cNvPr id="31772" name="Rectangle 27"/>
          <p:cNvSpPr>
            <a:spLocks/>
          </p:cNvSpPr>
          <p:nvPr/>
        </p:nvSpPr>
        <p:spPr bwMode="auto">
          <a:xfrm>
            <a:off x="3187700" y="9347200"/>
            <a:ext cx="16843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back-donation</a:t>
            </a:r>
          </a:p>
        </p:txBody>
      </p:sp>
      <p:sp>
        <p:nvSpPr>
          <p:cNvPr id="31773" name="Rectangle 28"/>
          <p:cNvSpPr>
            <a:spLocks/>
          </p:cNvSpPr>
          <p:nvPr/>
        </p:nvSpPr>
        <p:spPr bwMode="auto">
          <a:xfrm>
            <a:off x="5130800" y="8445500"/>
            <a:ext cx="77343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2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In Zr</a:t>
            </a:r>
            <a:r>
              <a:rPr kumimoji="0" lang="en-US" altLang="ja-JP" sz="2200" baseline="3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IV</a:t>
            </a:r>
            <a:r>
              <a:rPr kumimoji="0" lang="en-US" altLang="ja-JP" sz="22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(d0) alkene complex, electron donation is responsible for the alkene coordination, whereas there is no back-donation which would prohibit the rotation.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24163"/>
            <a:ext cx="77597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32770" name="Group 5"/>
          <p:cNvGrpSpPr>
            <a:grpSpLocks/>
          </p:cNvGrpSpPr>
          <p:nvPr/>
        </p:nvGrpSpPr>
        <p:grpSpPr bwMode="auto">
          <a:xfrm>
            <a:off x="8039100" y="3498850"/>
            <a:ext cx="4535488" cy="2868613"/>
            <a:chOff x="0" y="0"/>
            <a:chExt cx="2856" cy="1806"/>
          </a:xfrm>
        </p:grpSpPr>
        <p:pic>
          <p:nvPicPr>
            <p:cNvPr id="32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45"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2779" name="Rectangle 3"/>
            <p:cNvSpPr>
              <a:spLocks/>
            </p:cNvSpPr>
            <p:nvPr/>
          </p:nvSpPr>
          <p:spPr bwMode="auto">
            <a:xfrm>
              <a:off x="1826" y="365"/>
              <a:ext cx="2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200" b="1">
                  <a:solidFill>
                    <a:schemeClr val="tx1"/>
                  </a:solidFill>
                  <a:ea typeface="ＭＳ Ｐゴシック" panose="020B0600070205080204" pitchFamily="50" charset="-128"/>
                </a:rPr>
                <a:t>hc1</a:t>
              </a:r>
            </a:p>
          </p:txBody>
        </p:sp>
        <p:sp>
          <p:nvSpPr>
            <p:cNvPr id="32780" name="Rectangle 4"/>
            <p:cNvSpPr>
              <a:spLocks/>
            </p:cNvSpPr>
            <p:nvPr/>
          </p:nvSpPr>
          <p:spPr bwMode="auto">
            <a:xfrm>
              <a:off x="2456" y="1486"/>
              <a:ext cx="40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200" b="1">
                  <a:solidFill>
                    <a:schemeClr val="tx1"/>
                  </a:solidFill>
                  <a:ea typeface="ＭＳ Ｐゴシック" panose="020B0600070205080204" pitchFamily="50" charset="-128"/>
                </a:rPr>
                <a:t>hc2</a:t>
              </a:r>
            </a:p>
          </p:txBody>
        </p:sp>
      </p:grpSp>
      <p:sp>
        <p:nvSpPr>
          <p:cNvPr id="32771" name="Line 6"/>
          <p:cNvSpPr>
            <a:spLocks noChangeShapeType="1"/>
          </p:cNvSpPr>
          <p:nvPr/>
        </p:nvSpPr>
        <p:spPr bwMode="auto">
          <a:xfrm rot="10800000" flipH="1">
            <a:off x="11042650" y="4398963"/>
            <a:ext cx="66675" cy="322262"/>
          </a:xfrm>
          <a:prstGeom prst="line">
            <a:avLst/>
          </a:prstGeom>
          <a:noFill/>
          <a:ln w="6350">
            <a:solidFill>
              <a:srgbClr val="5B9BD5"/>
            </a:solidFill>
            <a:miter lim="800000"/>
            <a:headEnd/>
            <a:tailEnd type="triangle" w="sm" len="sm"/>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32772" name="Rectangle 7"/>
          <p:cNvSpPr>
            <a:spLocks/>
          </p:cNvSpPr>
          <p:nvPr/>
        </p:nvSpPr>
        <p:spPr bwMode="auto">
          <a:xfrm>
            <a:off x="171450" y="7956550"/>
            <a:ext cx="123856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marL="247650" indent="-24765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buClr>
                <a:srgbClr val="FF0000"/>
              </a:buClr>
              <a:buSzPct val="100000"/>
              <a:buFont typeface="Gill Sans" pitchFamily="2" charset="0"/>
              <a:buChar char="•"/>
            </a:pPr>
            <a:r>
              <a:rPr kumimoji="0" lang="en-US" altLang="ja-JP" sz="28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This MD graph clearly indicates that the c</a:t>
            </a:r>
            <a:r>
              <a:rPr kumimoji="0" lang="en-US" altLang="ja-JP" sz="2800" baseline="-18000">
                <a:solidFill>
                  <a:srgbClr val="FF0000"/>
                </a:solidFill>
                <a:latin typeface="Symbol" panose="05050102010706020507" pitchFamily="18" charset="2"/>
                <a:ea typeface="ＭＳ Ｐゴシック" panose="020B0600070205080204" pitchFamily="50" charset="-128"/>
                <a:sym typeface="Symbol" panose="05050102010706020507" pitchFamily="18" charset="2"/>
              </a:rPr>
              <a:t>α</a:t>
            </a:r>
            <a:r>
              <a:rPr kumimoji="0" lang="en-US" altLang="ja-JP" sz="28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c</a:t>
            </a:r>
            <a:r>
              <a:rPr kumimoji="0" lang="en-US" altLang="ja-JP" sz="2800" baseline="-18000">
                <a:solidFill>
                  <a:srgbClr val="FF0000"/>
                </a:solidFill>
                <a:latin typeface="Symbol" panose="05050102010706020507" pitchFamily="18" charset="2"/>
                <a:ea typeface="ＭＳ Ｐゴシック" panose="020B0600070205080204" pitchFamily="50" charset="-128"/>
                <a:sym typeface="Symbol" panose="05050102010706020507" pitchFamily="18" charset="2"/>
              </a:rPr>
              <a:t>β</a:t>
            </a:r>
            <a:r>
              <a:rPr kumimoji="0" lang="en-US" altLang="ja-JP" sz="28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 bond of isobutyl rotating along its axis</a:t>
            </a:r>
            <a:endParaRPr kumimoji="0" lang="en-US" altLang="ja-JP" sz="2800">
              <a:solidFill>
                <a:schemeClr val="tx1"/>
              </a:solidFill>
              <a:ea typeface="ＭＳ Ｐゴシック" panose="020B0600070205080204" pitchFamily="50" charset="-128"/>
            </a:endParaRPr>
          </a:p>
          <a:p>
            <a:pPr algn="l">
              <a:buClr>
                <a:srgbClr val="FF0000"/>
              </a:buClr>
              <a:buSzPct val="100000"/>
              <a:buFont typeface="Gill Sans" pitchFamily="2" charset="0"/>
              <a:buChar char="•"/>
            </a:pPr>
            <a:r>
              <a:rPr kumimoji="0" lang="en-US" altLang="ja-JP" sz="28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 A close interaction of H with metal is observed. The average distance is 2.75 Å. </a:t>
            </a:r>
            <a:endParaRPr kumimoji="0" lang="en-US" altLang="ja-JP" sz="2800">
              <a:solidFill>
                <a:schemeClr val="tx1"/>
              </a:solidFill>
              <a:ea typeface="ＭＳ Ｐゴシック" panose="020B0600070205080204" pitchFamily="50" charset="-128"/>
            </a:endParaRPr>
          </a:p>
          <a:p>
            <a:pPr algn="l"/>
            <a:r>
              <a:rPr kumimoji="0" lang="en-US" altLang="ja-JP" sz="280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   (In DFT, this value is 2.27 Å)</a:t>
            </a:r>
          </a:p>
        </p:txBody>
      </p:sp>
      <p:sp>
        <p:nvSpPr>
          <p:cNvPr id="32773" name="Rectangle 8"/>
          <p:cNvSpPr>
            <a:spLocks/>
          </p:cNvSpPr>
          <p:nvPr/>
        </p:nvSpPr>
        <p:spPr bwMode="auto">
          <a:xfrm>
            <a:off x="6884988" y="3351213"/>
            <a:ext cx="14192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a:solidFill>
                  <a:schemeClr val="tx1"/>
                </a:solidFill>
                <a:ea typeface="ＭＳ Ｐゴシック" panose="020B0600070205080204" pitchFamily="50" charset="-128"/>
              </a:rPr>
              <a:t>zr-hc1</a:t>
            </a:r>
          </a:p>
        </p:txBody>
      </p:sp>
      <p:sp>
        <p:nvSpPr>
          <p:cNvPr id="32774" name="Rectangle 9"/>
          <p:cNvSpPr>
            <a:spLocks/>
          </p:cNvSpPr>
          <p:nvPr/>
        </p:nvSpPr>
        <p:spPr bwMode="auto">
          <a:xfrm>
            <a:off x="6880225" y="4265613"/>
            <a:ext cx="14192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a:solidFill>
                  <a:schemeClr val="tx1"/>
                </a:solidFill>
                <a:ea typeface="ＭＳ Ｐゴシック" panose="020B0600070205080204" pitchFamily="50" charset="-128"/>
              </a:rPr>
              <a:t>zr-hc2</a:t>
            </a:r>
          </a:p>
        </p:txBody>
      </p:sp>
      <p:sp>
        <p:nvSpPr>
          <p:cNvPr id="32775" name="Rectangle 10"/>
          <p:cNvSpPr>
            <a:spLocks/>
          </p:cNvSpPr>
          <p:nvPr/>
        </p:nvSpPr>
        <p:spPr bwMode="auto">
          <a:xfrm>
            <a:off x="301625" y="1727200"/>
            <a:ext cx="12649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With the MK method, the atomic charge on Zr (0.55) is smaller than that by other methods (appr. 0.9 and 1.02) and the systems were not destroyed. </a:t>
            </a:r>
          </a:p>
        </p:txBody>
      </p:sp>
      <p:sp>
        <p:nvSpPr>
          <p:cNvPr id="32776" name="Rectangle 11"/>
          <p:cNvSpPr>
            <a:spLocks/>
          </p:cNvSpPr>
          <p:nvPr/>
        </p:nvSpPr>
        <p:spPr bwMode="auto">
          <a:xfrm>
            <a:off x="9363075" y="6557963"/>
            <a:ext cx="155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200">
                <a:solidFill>
                  <a:schemeClr val="tx1"/>
                </a:solidFill>
                <a:latin typeface="Symbol" panose="05050102010706020507" pitchFamily="18" charset="2"/>
                <a:ea typeface="ＭＳ Ｐゴシック" panose="020B0600070205080204" pitchFamily="50" charset="-128"/>
                <a:sym typeface="Symbol" panose="05050102010706020507" pitchFamily="18" charset="2"/>
              </a:rPr>
              <a:t>η</a:t>
            </a:r>
            <a:r>
              <a:rPr kumimoji="0" lang="en-US" altLang="ja-JP" sz="1200">
                <a:solidFill>
                  <a:schemeClr val="tx1"/>
                </a:solidFill>
                <a:latin typeface="Times New Roman Bold" panose="02020803070505020304" pitchFamily="18" charset="0"/>
                <a:ea typeface="ＭＳ Ｐゴシック" panose="020B0600070205080204" pitchFamily="50" charset="-128"/>
                <a:sym typeface="Times New Roman Bold" panose="02020803070505020304" pitchFamily="18" charset="0"/>
              </a:rPr>
              <a:t>5 Cp ring and one Zr</a:t>
            </a:r>
          </a:p>
        </p:txBody>
      </p:sp>
      <p:sp>
        <p:nvSpPr>
          <p:cNvPr id="32777" name="Rectangle 12"/>
          <p:cNvSpPr>
            <a:spLocks/>
          </p:cNvSpPr>
          <p:nvPr/>
        </p:nvSpPr>
        <p:spPr bwMode="auto">
          <a:xfrm>
            <a:off x="215900" y="342900"/>
            <a:ext cx="120015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3400">
                <a:solidFill>
                  <a:srgbClr val="7F6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MD simulation for the isobutyl ansa-zirconocene complex (the product of the first insertion of propylene to type A complex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body" idx="1"/>
          </p:nvPr>
        </p:nvSpPr>
        <p:spPr>
          <a:xfrm>
            <a:off x="309563" y="6169025"/>
            <a:ext cx="6159500" cy="2628900"/>
          </a:xfrm>
        </p:spPr>
        <p:txBody>
          <a:bodyPr lIns="38100" tIns="38100" rIns="38100" bIns="38100" anchor="t"/>
          <a:lstStyle/>
          <a:p>
            <a:pPr marL="850900">
              <a:spcBef>
                <a:spcPct val="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Trial and error method for the suitable models for MCMD simulation</a:t>
            </a:r>
            <a:endParaRPr kumimoji="0" lang="en-US" altLang="ja-JP" sz="2800" smtClean="0">
              <a:latin typeface="Arial" panose="020B0604020202020204" pitchFamily="34" charset="0"/>
              <a:sym typeface="Arial" panose="020B0604020202020204" pitchFamily="34" charset="0"/>
            </a:endParaRPr>
          </a:p>
          <a:p>
            <a:pPr marL="850900">
              <a:spcBef>
                <a:spcPts val="210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MCMD for the propylene insertion reaction.</a:t>
            </a:r>
            <a:endParaRPr kumimoji="0" lang="en-US" altLang="ja-JP" sz="2800" smtClean="0">
              <a:latin typeface="Arial" panose="020B0604020202020204" pitchFamily="34" charset="0"/>
              <a:sym typeface="Arial" panose="020B0604020202020204" pitchFamily="34" charset="0"/>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753100"/>
            <a:ext cx="64135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795" name="Rectangle 3"/>
          <p:cNvSpPr>
            <a:spLocks/>
          </p:cNvSpPr>
          <p:nvPr/>
        </p:nvSpPr>
        <p:spPr bwMode="auto">
          <a:xfrm>
            <a:off x="330200" y="5499100"/>
            <a:ext cx="26574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3500">
                <a:solidFill>
                  <a:srgbClr val="7F6000"/>
                </a:solidFill>
                <a:latin typeface="Arial Bold" panose="020B0704020202020204" pitchFamily="34" charset="0"/>
                <a:ea typeface="ＭＳ Ｐゴシック" panose="020B0600070205080204" pitchFamily="50" charset="-128"/>
                <a:sym typeface="Arial Bold" panose="020B0704020202020204" pitchFamily="34" charset="0"/>
              </a:rPr>
              <a:t>Future plan </a:t>
            </a:r>
          </a:p>
        </p:txBody>
      </p:sp>
      <p:sp>
        <p:nvSpPr>
          <p:cNvPr id="33796" name="Rectangle 4"/>
          <p:cNvSpPr>
            <a:spLocks/>
          </p:cNvSpPr>
          <p:nvPr/>
        </p:nvSpPr>
        <p:spPr bwMode="auto">
          <a:xfrm>
            <a:off x="304800" y="-38100"/>
            <a:ext cx="21399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3500">
                <a:solidFill>
                  <a:srgbClr val="7F6000"/>
                </a:solidFill>
                <a:latin typeface="Arial Bold" panose="020B0704020202020204" pitchFamily="34" charset="0"/>
                <a:ea typeface="ＭＳ Ｐゴシック" panose="020B0600070205080204" pitchFamily="50" charset="-128"/>
                <a:sym typeface="Arial Bold" panose="020B0704020202020204" pitchFamily="34" charset="0"/>
              </a:rPr>
              <a:t>Summary</a:t>
            </a:r>
          </a:p>
        </p:txBody>
      </p:sp>
      <p:sp>
        <p:nvSpPr>
          <p:cNvPr id="33797" name="Rectangle 5"/>
          <p:cNvSpPr>
            <a:spLocks/>
          </p:cNvSpPr>
          <p:nvPr/>
        </p:nvSpPr>
        <p:spPr bwMode="auto">
          <a:xfrm>
            <a:off x="0" y="806450"/>
            <a:ext cx="130048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889000" indent="-57150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spcBef>
                <a:spcPts val="2100"/>
              </a:spcBef>
              <a:buSzPct val="100000"/>
              <a:buFont typeface="Arial" panose="020B0604020202020204" pitchFamily="34" charset="0"/>
              <a:buChar char="•"/>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Three models ((1)η</a:t>
            </a:r>
            <a:r>
              <a:rPr kumimoji="0" lang="en-US" altLang="ja-JP" sz="2800"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5</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and four Zr </a:t>
            </a:r>
            <a:r>
              <a:rPr kumimoji="0" lang="en-US" altLang="ja-JP" sz="2800">
                <a:solidFill>
                  <a:schemeClr val="tx1"/>
                </a:solidFill>
                <a:latin typeface="Arial Bold" panose="020B0704020202020204" pitchFamily="34" charset="0"/>
                <a:ea typeface="ＭＳ Ｐゴシック" panose="020B0600070205080204" pitchFamily="50" charset="-128"/>
                <a:sym typeface="Arial Bold" panose="020B0704020202020204" pitchFamily="34" charset="0"/>
              </a:rPr>
              <a:t>(2) η</a:t>
            </a:r>
            <a:r>
              <a:rPr kumimoji="0" lang="en-US" altLang="ja-JP" sz="2800" baseline="30000">
                <a:solidFill>
                  <a:schemeClr val="tx1"/>
                </a:solidFill>
                <a:latin typeface="Arial Bold" panose="020B0704020202020204" pitchFamily="34" charset="0"/>
                <a:ea typeface="ＭＳ Ｐゴシック" panose="020B0600070205080204" pitchFamily="50" charset="-128"/>
                <a:sym typeface="Arial Bold" panose="020B0704020202020204" pitchFamily="34" charset="0"/>
              </a:rPr>
              <a:t>5 </a:t>
            </a:r>
            <a:r>
              <a:rPr kumimoji="0" lang="en-US" altLang="ja-JP" sz="2800">
                <a:solidFill>
                  <a:schemeClr val="tx1"/>
                </a:solidFill>
                <a:latin typeface="Arial Bold" panose="020B0704020202020204" pitchFamily="34" charset="0"/>
                <a:ea typeface="ＭＳ Ｐゴシック" panose="020B0600070205080204" pitchFamily="50" charset="-128"/>
                <a:sym typeface="Arial Bold" panose="020B0704020202020204" pitchFamily="34" charset="0"/>
              </a:rPr>
              <a:t>and one Zr</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(3) η</a:t>
            </a:r>
            <a:r>
              <a:rPr kumimoji="0" lang="en-US" altLang="ja-JP" sz="2800"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1</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model with one Zr ) were used for the MD simulation.</a:t>
            </a:r>
          </a:p>
          <a:p>
            <a:pPr algn="l">
              <a:spcBef>
                <a:spcPts val="2100"/>
              </a:spcBef>
              <a:buSzPct val="100000"/>
              <a:buFont typeface="Arial" panose="020B0604020202020204" pitchFamily="34" charset="0"/>
              <a:buChar char="•"/>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When CHELPG charges for the product as well as reactant complex without propylene were used, the systems were destroyed by counter anion (Cl</a:t>
            </a:r>
            <a:r>
              <a:rPr kumimoji="0" lang="en-US" altLang="ja-JP" sz="2800"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t>
            </a:r>
          </a:p>
          <a:p>
            <a:pPr algn="l">
              <a:spcBef>
                <a:spcPts val="2100"/>
              </a:spcBef>
              <a:buSzPct val="100000"/>
              <a:buFont typeface="Arial" panose="020B0604020202020204" pitchFamily="34" charset="0"/>
              <a:buChar char="•"/>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Therefore, MK charges were used in MD simulation for all systems and will be used in future work, since the systems are not destroyed by Cl</a:t>
            </a:r>
            <a:r>
              <a:rPr kumimoji="0" lang="en-US" altLang="ja-JP" sz="2800"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ion in MD simulation with MK charges.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5"/>
          <p:cNvGrpSpPr>
            <a:grpSpLocks/>
          </p:cNvGrpSpPr>
          <p:nvPr/>
        </p:nvGrpSpPr>
        <p:grpSpPr bwMode="auto">
          <a:xfrm>
            <a:off x="2647950" y="1076325"/>
            <a:ext cx="6743700" cy="2136775"/>
            <a:chOff x="0" y="0"/>
            <a:chExt cx="4248" cy="1346"/>
          </a:xfrm>
        </p:grpSpPr>
        <p:pic>
          <p:nvPicPr>
            <p:cNvPr id="194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
              <a:ext cx="1199"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 y="446"/>
              <a:ext cx="1254"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 y="0"/>
              <a:ext cx="1066"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9477" name="Line 4"/>
            <p:cNvSpPr>
              <a:spLocks noChangeShapeType="1"/>
            </p:cNvSpPr>
            <p:nvPr/>
          </p:nvSpPr>
          <p:spPr bwMode="auto">
            <a:xfrm rot="10800000">
              <a:off x="1403" y="875"/>
              <a:ext cx="1464" cy="13"/>
            </a:xfrm>
            <a:prstGeom prst="line">
              <a:avLst/>
            </a:prstGeom>
            <a:noFill/>
            <a:ln w="254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grpSp>
      <p:sp>
        <p:nvSpPr>
          <p:cNvPr id="19458" name="Rectangle 6"/>
          <p:cNvSpPr>
            <a:spLocks/>
          </p:cNvSpPr>
          <p:nvPr/>
        </p:nvSpPr>
        <p:spPr bwMode="auto">
          <a:xfrm>
            <a:off x="77788" y="139700"/>
            <a:ext cx="12852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36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Insertion of propylene into Zr-P(polymer end) bond</a:t>
            </a:r>
          </a:p>
        </p:txBody>
      </p:sp>
      <p:sp>
        <p:nvSpPr>
          <p:cNvPr id="19459" name="Line 7"/>
          <p:cNvSpPr>
            <a:spLocks noChangeShapeType="1"/>
          </p:cNvSpPr>
          <p:nvPr/>
        </p:nvSpPr>
        <p:spPr bwMode="auto">
          <a:xfrm>
            <a:off x="785813" y="3541713"/>
            <a:ext cx="10809287" cy="3175"/>
          </a:xfrm>
          <a:prstGeom prst="line">
            <a:avLst/>
          </a:prstGeom>
          <a:noFill/>
          <a:ln w="127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pic>
        <p:nvPicPr>
          <p:cNvPr id="1946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6700" y="7950200"/>
            <a:ext cx="234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9461" name="Rectangle 9"/>
          <p:cNvSpPr>
            <a:spLocks/>
          </p:cNvSpPr>
          <p:nvPr/>
        </p:nvSpPr>
        <p:spPr bwMode="auto">
          <a:xfrm>
            <a:off x="9640888" y="8458200"/>
            <a:ext cx="1398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isotactic</a:t>
            </a:r>
          </a:p>
        </p:txBody>
      </p:sp>
      <p:sp>
        <p:nvSpPr>
          <p:cNvPr id="19462" name="Rectangle 10"/>
          <p:cNvSpPr>
            <a:spLocks/>
          </p:cNvSpPr>
          <p:nvPr/>
        </p:nvSpPr>
        <p:spPr bwMode="auto">
          <a:xfrm>
            <a:off x="8472488" y="6642100"/>
            <a:ext cx="43561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4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If one of them repeatedly occurs, the isotactic polymer is obtained.</a:t>
            </a:r>
          </a:p>
        </p:txBody>
      </p:sp>
      <p:pic>
        <p:nvPicPr>
          <p:cNvPr id="1946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2888" y="5367338"/>
            <a:ext cx="17526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6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2563" y="4002088"/>
            <a:ext cx="182562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65"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4100" y="6540500"/>
            <a:ext cx="1655763"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6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5725" y="7627938"/>
            <a:ext cx="165576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9467" name="Line 15"/>
          <p:cNvSpPr>
            <a:spLocks noChangeShapeType="1"/>
          </p:cNvSpPr>
          <p:nvPr/>
        </p:nvSpPr>
        <p:spPr bwMode="auto">
          <a:xfrm flipH="1">
            <a:off x="4114800" y="5176838"/>
            <a:ext cx="1009650" cy="525462"/>
          </a:xfrm>
          <a:prstGeom prst="line">
            <a:avLst/>
          </a:prstGeom>
          <a:noFill/>
          <a:ln w="254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19468" name="Line 16"/>
          <p:cNvSpPr>
            <a:spLocks noChangeShapeType="1"/>
          </p:cNvSpPr>
          <p:nvPr/>
        </p:nvSpPr>
        <p:spPr bwMode="auto">
          <a:xfrm flipH="1">
            <a:off x="3895725" y="6065838"/>
            <a:ext cx="2287588" cy="436562"/>
          </a:xfrm>
          <a:prstGeom prst="line">
            <a:avLst/>
          </a:prstGeom>
          <a:noFill/>
          <a:ln w="25400">
            <a:solidFill>
              <a:srgbClr val="FF0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19469" name="Line 17"/>
          <p:cNvSpPr>
            <a:spLocks noChangeShapeType="1"/>
          </p:cNvSpPr>
          <p:nvPr/>
        </p:nvSpPr>
        <p:spPr bwMode="auto">
          <a:xfrm rot="10800000">
            <a:off x="3090863" y="6975475"/>
            <a:ext cx="1557337" cy="139700"/>
          </a:xfrm>
          <a:prstGeom prst="line">
            <a:avLst/>
          </a:prstGeom>
          <a:noFill/>
          <a:ln w="25400">
            <a:solidFill>
              <a:srgbClr val="FF00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19470" name="Line 18"/>
          <p:cNvSpPr>
            <a:spLocks noChangeShapeType="1"/>
          </p:cNvSpPr>
          <p:nvPr/>
        </p:nvSpPr>
        <p:spPr bwMode="auto">
          <a:xfrm rot="10800000">
            <a:off x="3087688" y="7483475"/>
            <a:ext cx="2892425" cy="854075"/>
          </a:xfrm>
          <a:prstGeom prst="line">
            <a:avLst/>
          </a:prstGeom>
          <a:noFill/>
          <a:ln w="25400">
            <a:solidFill>
              <a:srgbClr val="FF00FF"/>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19471" name="Rectangle 19"/>
          <p:cNvSpPr>
            <a:spLocks/>
          </p:cNvSpPr>
          <p:nvPr/>
        </p:nvSpPr>
        <p:spPr bwMode="auto">
          <a:xfrm>
            <a:off x="4259263" y="5478463"/>
            <a:ext cx="119062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000">
                <a:solidFill>
                  <a:schemeClr val="tx1"/>
                </a:solidFill>
                <a:latin typeface="Times New Roman Bold" panose="02020803070505020304" pitchFamily="18" charset="0"/>
                <a:ea typeface="ＭＳ Ｐゴシック" panose="020B0600070205080204" pitchFamily="50" charset="-128"/>
                <a:sym typeface="Times New Roman Bold" panose="02020803070505020304" pitchFamily="18" charset="0"/>
              </a:rPr>
              <a:t>primary</a:t>
            </a:r>
          </a:p>
          <a:p>
            <a:pPr algn="l"/>
            <a:r>
              <a:rPr kumimoji="0" lang="en-US" altLang="ja-JP" sz="2000">
                <a:solidFill>
                  <a:schemeClr val="tx1"/>
                </a:solidFill>
                <a:latin typeface="Times New Roman Bold" panose="02020803070505020304" pitchFamily="18" charset="0"/>
                <a:ea typeface="ＭＳ Ｐゴシック" panose="020B0600070205080204" pitchFamily="50" charset="-128"/>
                <a:sym typeface="Times New Roman Bold" panose="02020803070505020304" pitchFamily="18" charset="0"/>
              </a:rPr>
              <a:t>insertion</a:t>
            </a:r>
          </a:p>
        </p:txBody>
      </p:sp>
      <p:sp>
        <p:nvSpPr>
          <p:cNvPr id="19472" name="Rectangle 20"/>
          <p:cNvSpPr>
            <a:spLocks/>
          </p:cNvSpPr>
          <p:nvPr/>
        </p:nvSpPr>
        <p:spPr bwMode="auto">
          <a:xfrm>
            <a:off x="3216275" y="6986588"/>
            <a:ext cx="134778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1pPr>
            <a:lvl2pPr marL="742950" indent="-28575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2pPr>
            <a:lvl3pPr marL="11430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3pPr>
            <a:lvl4pPr marL="16002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4pPr>
            <a:lvl5pPr marL="2057400" indent="-2286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000">
                <a:solidFill>
                  <a:schemeClr val="tx1"/>
                </a:solidFill>
                <a:latin typeface="Times New Roman Bold" panose="02020803070505020304" pitchFamily="18" charset="0"/>
                <a:ea typeface="ＭＳ Ｐゴシック" panose="020B0600070205080204" pitchFamily="50" charset="-128"/>
                <a:sym typeface="Times New Roman Bold" panose="02020803070505020304" pitchFamily="18" charset="0"/>
              </a:rPr>
              <a:t>secondary</a:t>
            </a:r>
          </a:p>
          <a:p>
            <a:pPr algn="l"/>
            <a:r>
              <a:rPr kumimoji="0" lang="en-US" altLang="ja-JP" sz="2000">
                <a:solidFill>
                  <a:schemeClr val="tx1"/>
                </a:solidFill>
                <a:latin typeface="Times New Roman Bold" panose="02020803070505020304" pitchFamily="18" charset="0"/>
                <a:ea typeface="ＭＳ Ｐゴシック" panose="020B0600070205080204" pitchFamily="50" charset="-128"/>
                <a:sym typeface="Times New Roman Bold" panose="02020803070505020304" pitchFamily="18" charset="0"/>
              </a:rPr>
              <a:t>insertion</a:t>
            </a:r>
          </a:p>
        </p:txBody>
      </p:sp>
      <p:pic>
        <p:nvPicPr>
          <p:cNvPr id="1947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 y="4632325"/>
            <a:ext cx="32004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body" idx="1"/>
          </p:nvPr>
        </p:nvSpPr>
        <p:spPr>
          <a:xfrm>
            <a:off x="595313" y="2154238"/>
            <a:ext cx="11798300" cy="5626100"/>
          </a:xfrm>
        </p:spPr>
        <p:txBody>
          <a:bodyPr lIns="38100" tIns="38100" rIns="38100" bIns="38100" anchor="t"/>
          <a:lstStyle/>
          <a:p>
            <a:pPr marL="850900">
              <a:spcBef>
                <a:spcPct val="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Force field for reactants and product.</a:t>
            </a:r>
            <a:endParaRPr kumimoji="0" lang="en-US" altLang="ja-JP" sz="2800" smtClean="0">
              <a:latin typeface="Arial" panose="020B0604020202020204" pitchFamily="34" charset="0"/>
              <a:sym typeface="Arial" panose="020B0604020202020204" pitchFamily="34" charset="0"/>
            </a:endParaRPr>
          </a:p>
          <a:p>
            <a:pPr marL="1333500" lvl="2" indent="0">
              <a:spcBef>
                <a:spcPts val="1200"/>
              </a:spcBef>
              <a:buFont typeface="Gill Sans" pitchFamily="2" charset="0"/>
              <a:buNone/>
            </a:pPr>
            <a:r>
              <a:rPr kumimoji="0" lang="en-US" altLang="ja-JP" sz="2800" smtClean="0">
                <a:latin typeface="Arial" panose="020B0604020202020204" pitchFamily="34" charset="0"/>
                <a:cs typeface="Arial" panose="020B0604020202020204" pitchFamily="34" charset="0"/>
                <a:sym typeface="Arial" panose="020B0604020202020204" pitchFamily="34" charset="0"/>
              </a:rPr>
              <a:t>Models in MD simulation for ansa-zirconocene complexes</a:t>
            </a:r>
            <a:endParaRPr kumimoji="0" lang="en-US" altLang="ja-JP" sz="2800" smtClean="0">
              <a:latin typeface="Arial" panose="020B0604020202020204" pitchFamily="34" charset="0"/>
              <a:sym typeface="Arial" panose="020B0604020202020204" pitchFamily="34" charset="0"/>
            </a:endParaRPr>
          </a:p>
          <a:p>
            <a:pPr marL="1333500" lvl="2" indent="0">
              <a:spcBef>
                <a:spcPts val="1200"/>
              </a:spcBef>
              <a:buFont typeface="Gill Sans" pitchFamily="2" charset="0"/>
              <a:buNone/>
            </a:pPr>
            <a:r>
              <a:rPr kumimoji="0" lang="en-US" altLang="ja-JP" sz="2800" smtClean="0">
                <a:latin typeface="Arial" panose="020B0604020202020204" pitchFamily="34" charset="0"/>
                <a:cs typeface="Arial" panose="020B0604020202020204" pitchFamily="34" charset="0"/>
                <a:sym typeface="Arial" panose="020B0604020202020204" pitchFamily="34" charset="0"/>
              </a:rPr>
              <a:t>ESP atomic charges using CHELPG and MK schemes for reactants and product.</a:t>
            </a:r>
            <a:endParaRPr kumimoji="0" lang="en-US" altLang="ja-JP" sz="2800" smtClean="0">
              <a:latin typeface="Arial" panose="020B0604020202020204" pitchFamily="34" charset="0"/>
              <a:sym typeface="Arial" panose="020B0604020202020204" pitchFamily="34" charset="0"/>
            </a:endParaRPr>
          </a:p>
          <a:p>
            <a:pPr marL="1333500" lvl="2" indent="0">
              <a:spcBef>
                <a:spcPts val="1200"/>
              </a:spcBef>
              <a:buFont typeface="Gill Sans" pitchFamily="2" charset="0"/>
              <a:buNone/>
            </a:pPr>
            <a:r>
              <a:rPr kumimoji="0" lang="en-US" altLang="ja-JP" sz="2800" smtClean="0">
                <a:latin typeface="Arial" panose="020B0604020202020204" pitchFamily="34" charset="0"/>
                <a:cs typeface="Arial" panose="020B0604020202020204" pitchFamily="34" charset="0"/>
                <a:sym typeface="Arial" panose="020B0604020202020204" pitchFamily="34" charset="0"/>
              </a:rPr>
              <a:t>Failure of CHELPG  charges for product. </a:t>
            </a:r>
            <a:endParaRPr kumimoji="0" lang="en-US" altLang="ja-JP" sz="2800" smtClean="0">
              <a:latin typeface="Arial" panose="020B0604020202020204" pitchFamily="34" charset="0"/>
              <a:sym typeface="Arial" panose="020B0604020202020204" pitchFamily="34" charset="0"/>
            </a:endParaRPr>
          </a:p>
          <a:p>
            <a:pPr marL="850900">
              <a:spcBef>
                <a:spcPts val="120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MD simulation of propylene complexes and product.</a:t>
            </a:r>
            <a:endParaRPr kumimoji="0" lang="en-US" altLang="ja-JP" sz="2800" smtClean="0">
              <a:latin typeface="Arial" panose="020B0604020202020204" pitchFamily="34" charset="0"/>
              <a:sym typeface="Arial" panose="020B0604020202020204" pitchFamily="34" charset="0"/>
            </a:endParaRPr>
          </a:p>
          <a:p>
            <a:pPr marL="1333500" lvl="2" indent="0">
              <a:spcBef>
                <a:spcPts val="1200"/>
              </a:spcBef>
              <a:buFont typeface="Gill Sans" pitchFamily="2" charset="0"/>
              <a:buNone/>
            </a:pPr>
            <a:r>
              <a:rPr kumimoji="0" lang="en-US" altLang="ja-JP" sz="2800" smtClean="0">
                <a:latin typeface="Arial" panose="020B0604020202020204" pitchFamily="34" charset="0"/>
                <a:cs typeface="Arial" panose="020B0604020202020204" pitchFamily="34" charset="0"/>
                <a:sym typeface="Arial" panose="020B0604020202020204" pitchFamily="34" charset="0"/>
              </a:rPr>
              <a:t>Rotation of propylene</a:t>
            </a:r>
            <a:endParaRPr kumimoji="0" lang="en-US" altLang="ja-JP" sz="2800" smtClean="0">
              <a:latin typeface="Arial" panose="020B0604020202020204" pitchFamily="34" charset="0"/>
              <a:sym typeface="Arial" panose="020B0604020202020204" pitchFamily="34" charset="0"/>
            </a:endParaRPr>
          </a:p>
          <a:p>
            <a:pPr marL="850900">
              <a:spcBef>
                <a:spcPts val="120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MD simulation of insertion product (isobutyl complex)</a:t>
            </a:r>
            <a:endParaRPr kumimoji="0" lang="en-US" altLang="ja-JP" sz="2800" smtClean="0">
              <a:latin typeface="Arial" panose="020B0604020202020204" pitchFamily="34" charset="0"/>
              <a:sym typeface="Arial" panose="020B0604020202020204" pitchFamily="34" charset="0"/>
            </a:endParaRPr>
          </a:p>
          <a:p>
            <a:pPr marL="850900">
              <a:spcBef>
                <a:spcPts val="120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Future plan</a:t>
            </a:r>
            <a:endParaRPr kumimoji="0" lang="en-US" altLang="ja-JP" sz="2800" smtClean="0">
              <a:latin typeface="Arial" panose="020B0604020202020204" pitchFamily="34" charset="0"/>
              <a:sym typeface="Arial" panose="020B0604020202020204" pitchFamily="34" charset="0"/>
            </a:endParaRPr>
          </a:p>
          <a:p>
            <a:pPr marL="850900">
              <a:spcBef>
                <a:spcPts val="120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Summary</a:t>
            </a:r>
            <a:endParaRPr kumimoji="0" lang="en-US" altLang="ja-JP" sz="2800" smtClean="0">
              <a:latin typeface="Arial" panose="020B0604020202020204" pitchFamily="34" charset="0"/>
              <a:sym typeface="Arial" panose="020B0604020202020204" pitchFamily="34" charset="0"/>
            </a:endParaRPr>
          </a:p>
        </p:txBody>
      </p:sp>
      <p:sp>
        <p:nvSpPr>
          <p:cNvPr id="20482" name="Rectangle 2"/>
          <p:cNvSpPr>
            <a:spLocks/>
          </p:cNvSpPr>
          <p:nvPr/>
        </p:nvSpPr>
        <p:spPr bwMode="auto">
          <a:xfrm>
            <a:off x="825500" y="1041400"/>
            <a:ext cx="185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80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 </a:t>
            </a:r>
            <a:r>
              <a:rPr kumimoji="0" lang="en-US" altLang="ja-JP" sz="3400">
                <a:solidFill>
                  <a:srgbClr val="7F6000"/>
                </a:solidFill>
                <a:latin typeface="Times New Roman Bold" panose="02020803070505020304" pitchFamily="18" charset="0"/>
                <a:ea typeface="ＭＳ Ｐゴシック" panose="020B0600070205080204" pitchFamily="50" charset="-128"/>
                <a:sym typeface="Times New Roman Bold" panose="02020803070505020304" pitchFamily="18" charset="0"/>
              </a:rPr>
              <a:t>Contents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3117850"/>
            <a:ext cx="201771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2150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713" y="3087688"/>
            <a:ext cx="2017712"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1507" name="Oval 3"/>
          <p:cNvSpPr>
            <a:spLocks/>
          </p:cNvSpPr>
          <p:nvPr/>
        </p:nvSpPr>
        <p:spPr bwMode="auto">
          <a:xfrm>
            <a:off x="2454275" y="3937000"/>
            <a:ext cx="401638" cy="307975"/>
          </a:xfrm>
          <a:prstGeom prst="ellipse">
            <a:avLst/>
          </a:prstGeom>
          <a:noFill/>
          <a:ln w="12700">
            <a:solidFill>
              <a:srgbClr val="42719B"/>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endParaRPr kumimoji="0" lang="ja-JP" altLang="en-US"/>
          </a:p>
        </p:txBody>
      </p:sp>
      <p:sp>
        <p:nvSpPr>
          <p:cNvPr id="21508" name="Rectangle 4"/>
          <p:cNvSpPr>
            <a:spLocks/>
          </p:cNvSpPr>
          <p:nvPr/>
        </p:nvSpPr>
        <p:spPr bwMode="auto">
          <a:xfrm>
            <a:off x="711200" y="5100638"/>
            <a:ext cx="3543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η5 Cp ring and four Zr/4 centers</a:t>
            </a:r>
          </a:p>
        </p:txBody>
      </p:sp>
      <p:sp>
        <p:nvSpPr>
          <p:cNvPr id="21509" name="Rectangle 5"/>
          <p:cNvSpPr>
            <a:spLocks/>
          </p:cNvSpPr>
          <p:nvPr/>
        </p:nvSpPr>
        <p:spPr bwMode="auto">
          <a:xfrm>
            <a:off x="4813300" y="5151438"/>
            <a:ext cx="35480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η5 Cp ring and one Zr</a:t>
            </a:r>
          </a:p>
        </p:txBody>
      </p:sp>
      <p:sp>
        <p:nvSpPr>
          <p:cNvPr id="21510" name="Rectangle 6"/>
          <p:cNvSpPr>
            <a:spLocks/>
          </p:cNvSpPr>
          <p:nvPr/>
        </p:nvSpPr>
        <p:spPr bwMode="auto">
          <a:xfrm>
            <a:off x="9069388" y="5133975"/>
            <a:ext cx="35480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η1 Cp ring and one Zr</a:t>
            </a:r>
          </a:p>
        </p:txBody>
      </p:sp>
      <p:sp>
        <p:nvSpPr>
          <p:cNvPr id="21511" name="Rectangle 7"/>
          <p:cNvSpPr>
            <a:spLocks/>
          </p:cNvSpPr>
          <p:nvPr/>
        </p:nvSpPr>
        <p:spPr bwMode="auto">
          <a:xfrm>
            <a:off x="1588" y="1897063"/>
            <a:ext cx="10642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marL="247650" indent="-24765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buClr>
                <a:srgbClr val="000000"/>
              </a:buClr>
              <a:buSzPct val="100000"/>
              <a:buFont typeface="Arial" panose="020B0604020202020204" pitchFamily="34" charset="0"/>
              <a:buChar char="•"/>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Three different models are created for MD simulation studies.</a:t>
            </a:r>
          </a:p>
        </p:txBody>
      </p:sp>
      <p:sp>
        <p:nvSpPr>
          <p:cNvPr id="21512" name="Rectangle 8"/>
          <p:cNvSpPr>
            <a:spLocks/>
          </p:cNvSpPr>
          <p:nvPr/>
        </p:nvSpPr>
        <p:spPr bwMode="auto">
          <a:xfrm>
            <a:off x="504825" y="6097588"/>
            <a:ext cx="42926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 small tetrahedron of four Zr/4 centers to include 1,3-repulsive interaction (Brintzinger et al. J. Mol. Struct., 485-486, 409 1999)</a:t>
            </a:r>
          </a:p>
        </p:txBody>
      </p:sp>
      <p:sp>
        <p:nvSpPr>
          <p:cNvPr id="21513" name="Rectangle 9"/>
          <p:cNvSpPr>
            <a:spLocks/>
          </p:cNvSpPr>
          <p:nvPr/>
        </p:nvSpPr>
        <p:spPr bwMode="auto">
          <a:xfrm rot="-3000000">
            <a:off x="619125" y="2692400"/>
            <a:ext cx="736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500">
                <a:solidFill>
                  <a:schemeClr val="tx1"/>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0.001Å</a:t>
            </a:r>
          </a:p>
        </p:txBody>
      </p:sp>
      <p:pic>
        <p:nvPicPr>
          <p:cNvPr id="21514"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763" y="3143250"/>
            <a:ext cx="2046287"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1515" name="Rectangle 11"/>
          <p:cNvSpPr>
            <a:spLocks/>
          </p:cNvSpPr>
          <p:nvPr/>
        </p:nvSpPr>
        <p:spPr bwMode="auto">
          <a:xfrm>
            <a:off x="5497513" y="2446338"/>
            <a:ext cx="16176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2</a:t>
            </a:r>
            <a:r>
              <a:rPr kumimoji="0" lang="en-US" altLang="ja-JP" sz="2800" baseline="31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nd</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model</a:t>
            </a:r>
          </a:p>
        </p:txBody>
      </p:sp>
      <p:sp>
        <p:nvSpPr>
          <p:cNvPr id="21516" name="Rectangle 12"/>
          <p:cNvSpPr>
            <a:spLocks/>
          </p:cNvSpPr>
          <p:nvPr/>
        </p:nvSpPr>
        <p:spPr bwMode="auto">
          <a:xfrm>
            <a:off x="1779588" y="2389188"/>
            <a:ext cx="15382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1</a:t>
            </a:r>
            <a:r>
              <a:rPr kumimoji="0" lang="en-US" altLang="ja-JP" sz="2800" baseline="31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st</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model</a:t>
            </a:r>
          </a:p>
        </p:txBody>
      </p:sp>
      <p:sp>
        <p:nvSpPr>
          <p:cNvPr id="21517" name="Rectangle 13"/>
          <p:cNvSpPr>
            <a:spLocks/>
          </p:cNvSpPr>
          <p:nvPr/>
        </p:nvSpPr>
        <p:spPr bwMode="auto">
          <a:xfrm>
            <a:off x="9852025" y="2357438"/>
            <a:ext cx="15636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3</a:t>
            </a:r>
            <a:r>
              <a:rPr kumimoji="0" lang="en-US" altLang="ja-JP" sz="2800" baseline="31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rd</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model</a:t>
            </a:r>
          </a:p>
        </p:txBody>
      </p:sp>
      <p:sp>
        <p:nvSpPr>
          <p:cNvPr id="21518" name="Rectangle 14"/>
          <p:cNvSpPr>
            <a:spLocks/>
          </p:cNvSpPr>
          <p:nvPr/>
        </p:nvSpPr>
        <p:spPr bwMode="auto">
          <a:xfrm>
            <a:off x="552450" y="7594600"/>
            <a:ext cx="4546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4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The results obtained with this model was presented in the last workshop.</a:t>
            </a:r>
          </a:p>
        </p:txBody>
      </p:sp>
      <p:sp>
        <p:nvSpPr>
          <p:cNvPr id="21519" name="Rectangle 15"/>
          <p:cNvSpPr>
            <a:spLocks/>
          </p:cNvSpPr>
          <p:nvPr/>
        </p:nvSpPr>
        <p:spPr bwMode="auto">
          <a:xfrm>
            <a:off x="9234488" y="5921375"/>
            <a:ext cx="32258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4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η</a:t>
            </a:r>
            <a:r>
              <a:rPr kumimoji="0" lang="en-US" altLang="ja-JP" sz="2400"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1</a:t>
            </a:r>
            <a:r>
              <a:rPr kumimoji="0" lang="en-US" altLang="ja-JP" sz="24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model with one Zr is neglected due to the lack of various parameters for indenyl ligands and hence shown distorted structures during the simulations.</a:t>
            </a:r>
          </a:p>
        </p:txBody>
      </p:sp>
      <p:sp>
        <p:nvSpPr>
          <p:cNvPr id="21520" name="Line 16"/>
          <p:cNvSpPr>
            <a:spLocks noChangeShapeType="1"/>
          </p:cNvSpPr>
          <p:nvPr/>
        </p:nvSpPr>
        <p:spPr bwMode="auto">
          <a:xfrm rot="10800000">
            <a:off x="1603375" y="3365500"/>
            <a:ext cx="833438" cy="611188"/>
          </a:xfrm>
          <a:prstGeom prst="line">
            <a:avLst/>
          </a:prstGeom>
          <a:noFill/>
          <a:ln w="12700">
            <a:solidFill>
              <a:srgbClr val="0080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21521" name="Rectangle 17"/>
          <p:cNvSpPr>
            <a:spLocks/>
          </p:cNvSpPr>
          <p:nvPr/>
        </p:nvSpPr>
        <p:spPr bwMode="auto">
          <a:xfrm>
            <a:off x="355600" y="533400"/>
            <a:ext cx="87788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3400">
                <a:solidFill>
                  <a:srgbClr val="7F6000"/>
                </a:solidFill>
                <a:latin typeface="Times New Roman Bold" panose="02020803070505020304" pitchFamily="18" charset="0"/>
                <a:ea typeface="ＭＳ Ｐゴシック" panose="020B0600070205080204" pitchFamily="50" charset="-128"/>
                <a:sym typeface="Times New Roman Bold" panose="02020803070505020304" pitchFamily="18" charset="0"/>
              </a:rPr>
              <a:t>Different models of ansa-zirconocene complex  </a:t>
            </a:r>
          </a:p>
        </p:txBody>
      </p:sp>
      <p:pic>
        <p:nvPicPr>
          <p:cNvPr id="215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30734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152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300" y="30734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152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 y="2438400"/>
            <a:ext cx="1435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152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4400" y="3073400"/>
            <a:ext cx="2070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525" y="1884363"/>
            <a:ext cx="3919538" cy="2665412"/>
          </a:xfrm>
          <a:prstGeom prst="rect">
            <a:avLst/>
          </a:prstGeom>
          <a:noFill/>
          <a:ln w="9525">
            <a:solidFill>
              <a:srgbClr val="ED7D31"/>
            </a:solidFill>
            <a:round/>
            <a:headEnd/>
            <a:tailEnd/>
          </a:ln>
          <a:extLst>
            <a:ext uri="{909E8E84-426E-40DD-AFC4-6F175D3DCCD1}">
              <a14:hiddenFill xmlns:a14="http://schemas.microsoft.com/office/drawing/2010/main">
                <a:solidFill>
                  <a:srgbClr val="FFFFFF"/>
                </a:solidFill>
              </a14:hiddenFill>
            </a:ext>
          </a:extLst>
        </p:spPr>
      </p:pic>
      <p:sp>
        <p:nvSpPr>
          <p:cNvPr id="22530" name="Rectangle 2"/>
          <p:cNvSpPr>
            <a:spLocks/>
          </p:cNvSpPr>
          <p:nvPr/>
        </p:nvSpPr>
        <p:spPr bwMode="auto">
          <a:xfrm>
            <a:off x="522288" y="6281738"/>
            <a:ext cx="11849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marL="247650" indent="-24765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buClr>
                <a:srgbClr val="000000"/>
              </a:buClr>
              <a:buSzPct val="100000"/>
              <a:buFont typeface="Arial" panose="020B0604020202020204" pitchFamily="34" charset="0"/>
              <a:buChar char="•"/>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Atom types are different for reactants and product.</a:t>
            </a:r>
          </a:p>
          <a:p>
            <a:pPr algn="l">
              <a:buClr>
                <a:srgbClr val="000000"/>
              </a:buClr>
              <a:buSzPct val="100000"/>
              <a:buFont typeface="Arial" panose="020B0604020202020204" pitchFamily="34" charset="0"/>
              <a:buChar char="•"/>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For the third model, two dummy atoms are inserted into the centroids of the Cp ligands and one dummy atom is inserted to the center of the double bond of propylene.</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1313" y="1920875"/>
            <a:ext cx="313372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2532" name="Rectangle 4"/>
          <p:cNvSpPr>
            <a:spLocks/>
          </p:cNvSpPr>
          <p:nvPr/>
        </p:nvSpPr>
        <p:spPr bwMode="auto">
          <a:xfrm>
            <a:off x="10304463" y="2693988"/>
            <a:ext cx="3190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chemeClr val="tx1"/>
                </a:solidFill>
                <a:ea typeface="ＭＳ Ｐゴシック" panose="020B0600070205080204" pitchFamily="50" charset="-128"/>
              </a:rPr>
              <a:t>du</a:t>
            </a:r>
          </a:p>
        </p:txBody>
      </p:sp>
      <p:sp>
        <p:nvSpPr>
          <p:cNvPr id="22533" name="Rectangle 5"/>
          <p:cNvSpPr>
            <a:spLocks/>
          </p:cNvSpPr>
          <p:nvPr/>
        </p:nvSpPr>
        <p:spPr bwMode="auto">
          <a:xfrm>
            <a:off x="11109325" y="3365500"/>
            <a:ext cx="4333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chemeClr val="tx1"/>
                </a:solidFill>
                <a:ea typeface="ＭＳ Ｐゴシック" panose="020B0600070205080204" pitchFamily="50" charset="-128"/>
              </a:rPr>
              <a:t>du1</a:t>
            </a:r>
          </a:p>
        </p:txBody>
      </p:sp>
      <p:sp>
        <p:nvSpPr>
          <p:cNvPr id="22534" name="Rectangle 6"/>
          <p:cNvSpPr>
            <a:spLocks/>
          </p:cNvSpPr>
          <p:nvPr/>
        </p:nvSpPr>
        <p:spPr bwMode="auto">
          <a:xfrm>
            <a:off x="10483850" y="3857625"/>
            <a:ext cx="3206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chemeClr val="tx1"/>
                </a:solidFill>
                <a:ea typeface="ＭＳ Ｐゴシック" panose="020B0600070205080204" pitchFamily="50" charset="-128"/>
              </a:rPr>
              <a:t>du</a:t>
            </a:r>
          </a:p>
        </p:txBody>
      </p:sp>
      <p:sp>
        <p:nvSpPr>
          <p:cNvPr id="22535" name="Rectangle 7"/>
          <p:cNvSpPr>
            <a:spLocks/>
          </p:cNvSpPr>
          <p:nvPr/>
        </p:nvSpPr>
        <p:spPr bwMode="auto">
          <a:xfrm>
            <a:off x="9807575" y="2765425"/>
            <a:ext cx="336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ca</a:t>
            </a:r>
          </a:p>
        </p:txBody>
      </p:sp>
      <p:sp>
        <p:nvSpPr>
          <p:cNvPr id="22536" name="Rectangle 8"/>
          <p:cNvSpPr>
            <a:spLocks/>
          </p:cNvSpPr>
          <p:nvPr/>
        </p:nvSpPr>
        <p:spPr bwMode="auto">
          <a:xfrm>
            <a:off x="3833813" y="868363"/>
            <a:ext cx="16176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2</a:t>
            </a:r>
            <a:r>
              <a:rPr kumimoji="0" lang="en-US" altLang="ja-JP" sz="2800" baseline="31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nd</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model</a:t>
            </a:r>
          </a:p>
        </p:txBody>
      </p:sp>
      <p:sp>
        <p:nvSpPr>
          <p:cNvPr id="22537" name="Rectangle 9"/>
          <p:cNvSpPr>
            <a:spLocks/>
          </p:cNvSpPr>
          <p:nvPr/>
        </p:nvSpPr>
        <p:spPr bwMode="auto">
          <a:xfrm>
            <a:off x="9821863" y="1044575"/>
            <a:ext cx="15636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3</a:t>
            </a:r>
            <a:r>
              <a:rPr kumimoji="0" lang="en-US" altLang="ja-JP" sz="2800" baseline="31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rd</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model</a:t>
            </a:r>
          </a:p>
        </p:txBody>
      </p:sp>
      <p:sp>
        <p:nvSpPr>
          <p:cNvPr id="22538" name="Rectangle 10"/>
          <p:cNvSpPr>
            <a:spLocks/>
          </p:cNvSpPr>
          <p:nvPr/>
        </p:nvSpPr>
        <p:spPr bwMode="auto">
          <a:xfrm>
            <a:off x="5808663" y="1438275"/>
            <a:ext cx="12747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product</a:t>
            </a:r>
          </a:p>
        </p:txBody>
      </p:sp>
      <p:pic>
        <p:nvPicPr>
          <p:cNvPr id="2253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1960563"/>
            <a:ext cx="35829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2540" name="Rectangle 12"/>
          <p:cNvSpPr>
            <a:spLocks/>
          </p:cNvSpPr>
          <p:nvPr/>
        </p:nvSpPr>
        <p:spPr bwMode="auto">
          <a:xfrm>
            <a:off x="2774950" y="3159125"/>
            <a:ext cx="3794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hb</a:t>
            </a:r>
          </a:p>
        </p:txBody>
      </p:sp>
      <p:sp>
        <p:nvSpPr>
          <p:cNvPr id="22541" name="Rectangle 13"/>
          <p:cNvSpPr>
            <a:spLocks/>
          </p:cNvSpPr>
          <p:nvPr/>
        </p:nvSpPr>
        <p:spPr bwMode="auto">
          <a:xfrm>
            <a:off x="2624138" y="3756025"/>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hd</a:t>
            </a:r>
          </a:p>
        </p:txBody>
      </p:sp>
      <p:sp>
        <p:nvSpPr>
          <p:cNvPr id="22542" name="Rectangle 14"/>
          <p:cNvSpPr>
            <a:spLocks/>
          </p:cNvSpPr>
          <p:nvPr/>
        </p:nvSpPr>
        <p:spPr bwMode="auto">
          <a:xfrm>
            <a:off x="3205163" y="3324225"/>
            <a:ext cx="3413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c9</a:t>
            </a:r>
          </a:p>
        </p:txBody>
      </p:sp>
      <p:sp>
        <p:nvSpPr>
          <p:cNvPr id="22543" name="Rectangle 15"/>
          <p:cNvSpPr>
            <a:spLocks/>
          </p:cNvSpPr>
          <p:nvPr/>
        </p:nvSpPr>
        <p:spPr bwMode="auto">
          <a:xfrm>
            <a:off x="2847975" y="3422650"/>
            <a:ext cx="341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c2</a:t>
            </a:r>
          </a:p>
        </p:txBody>
      </p:sp>
      <p:sp>
        <p:nvSpPr>
          <p:cNvPr id="22544" name="Rectangle 16"/>
          <p:cNvSpPr>
            <a:spLocks/>
          </p:cNvSpPr>
          <p:nvPr/>
        </p:nvSpPr>
        <p:spPr bwMode="auto">
          <a:xfrm>
            <a:off x="3524250" y="2946400"/>
            <a:ext cx="508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C3</a:t>
            </a:r>
          </a:p>
        </p:txBody>
      </p:sp>
      <p:sp>
        <p:nvSpPr>
          <p:cNvPr id="22545" name="Rectangle 17"/>
          <p:cNvSpPr>
            <a:spLocks/>
          </p:cNvSpPr>
          <p:nvPr/>
        </p:nvSpPr>
        <p:spPr bwMode="auto">
          <a:xfrm>
            <a:off x="1924050" y="3856038"/>
            <a:ext cx="393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C5</a:t>
            </a:r>
          </a:p>
        </p:txBody>
      </p:sp>
      <p:sp>
        <p:nvSpPr>
          <p:cNvPr id="22546" name="Rectangle 18"/>
          <p:cNvSpPr>
            <a:spLocks/>
          </p:cNvSpPr>
          <p:nvPr/>
        </p:nvSpPr>
        <p:spPr bwMode="auto">
          <a:xfrm>
            <a:off x="2647950" y="2889250"/>
            <a:ext cx="3952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C4</a:t>
            </a:r>
          </a:p>
        </p:txBody>
      </p:sp>
      <p:sp>
        <p:nvSpPr>
          <p:cNvPr id="22547" name="Rectangle 19"/>
          <p:cNvSpPr>
            <a:spLocks/>
          </p:cNvSpPr>
          <p:nvPr/>
        </p:nvSpPr>
        <p:spPr bwMode="auto">
          <a:xfrm>
            <a:off x="2619375" y="2163763"/>
            <a:ext cx="365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ha</a:t>
            </a:r>
          </a:p>
        </p:txBody>
      </p:sp>
      <p:sp>
        <p:nvSpPr>
          <p:cNvPr id="22548" name="Rectangle 20"/>
          <p:cNvSpPr>
            <a:spLocks/>
          </p:cNvSpPr>
          <p:nvPr/>
        </p:nvSpPr>
        <p:spPr bwMode="auto">
          <a:xfrm>
            <a:off x="1876425" y="2825750"/>
            <a:ext cx="334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ca</a:t>
            </a:r>
          </a:p>
        </p:txBody>
      </p:sp>
      <p:sp>
        <p:nvSpPr>
          <p:cNvPr id="22549" name="Rectangle 21"/>
          <p:cNvSpPr>
            <a:spLocks/>
          </p:cNvSpPr>
          <p:nvPr/>
        </p:nvSpPr>
        <p:spPr bwMode="auto">
          <a:xfrm>
            <a:off x="250825" y="4498975"/>
            <a:ext cx="4394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marL="315913" indent="-26035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Description : </a:t>
            </a:r>
          </a:p>
          <a:p>
            <a:pPr algn="l"/>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ca: aromatic carbon</a:t>
            </a:r>
          </a:p>
          <a:p>
            <a:pPr algn="l"/>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c5: cyclopentadienyl carbon</a:t>
            </a:r>
          </a:p>
          <a:p>
            <a:pPr algn="l"/>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c2,c9: unsaturated sp2 carbon in propylene</a:t>
            </a:r>
          </a:p>
        </p:txBody>
      </p:sp>
      <p:sp>
        <p:nvSpPr>
          <p:cNvPr id="22550" name="Rectangle 22"/>
          <p:cNvSpPr>
            <a:spLocks/>
          </p:cNvSpPr>
          <p:nvPr/>
        </p:nvSpPr>
        <p:spPr bwMode="auto">
          <a:xfrm>
            <a:off x="3238500" y="3603625"/>
            <a:ext cx="365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ha</a:t>
            </a:r>
          </a:p>
        </p:txBody>
      </p:sp>
      <p:sp>
        <p:nvSpPr>
          <p:cNvPr id="22551" name="Rectangle 23"/>
          <p:cNvSpPr>
            <a:spLocks/>
          </p:cNvSpPr>
          <p:nvPr/>
        </p:nvSpPr>
        <p:spPr bwMode="auto">
          <a:xfrm>
            <a:off x="2619375" y="4065588"/>
            <a:ext cx="365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ha</a:t>
            </a:r>
          </a:p>
        </p:txBody>
      </p:sp>
      <p:sp>
        <p:nvSpPr>
          <p:cNvPr id="22552" name="Rectangle 24"/>
          <p:cNvSpPr>
            <a:spLocks/>
          </p:cNvSpPr>
          <p:nvPr/>
        </p:nvSpPr>
        <p:spPr bwMode="auto">
          <a:xfrm>
            <a:off x="6586538" y="1912938"/>
            <a:ext cx="365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ha</a:t>
            </a:r>
          </a:p>
        </p:txBody>
      </p:sp>
      <p:sp>
        <p:nvSpPr>
          <p:cNvPr id="22553" name="Rectangle 25"/>
          <p:cNvSpPr>
            <a:spLocks/>
          </p:cNvSpPr>
          <p:nvPr/>
        </p:nvSpPr>
        <p:spPr bwMode="auto">
          <a:xfrm>
            <a:off x="8926513" y="4708525"/>
            <a:ext cx="40767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marL="228600" indent="-22860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du: dummy atoms at centroids of Cp rings </a:t>
            </a:r>
          </a:p>
          <a:p>
            <a:pPr algn="l"/>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du1: dummy atom at centroid of propylene C=C bond</a:t>
            </a:r>
          </a:p>
        </p:txBody>
      </p:sp>
      <p:sp>
        <p:nvSpPr>
          <p:cNvPr id="22554" name="Rectangle 26"/>
          <p:cNvSpPr>
            <a:spLocks/>
          </p:cNvSpPr>
          <p:nvPr/>
        </p:nvSpPr>
        <p:spPr bwMode="auto">
          <a:xfrm>
            <a:off x="979488" y="1409700"/>
            <a:ext cx="3073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propylene complex</a:t>
            </a:r>
          </a:p>
        </p:txBody>
      </p:sp>
      <p:sp>
        <p:nvSpPr>
          <p:cNvPr id="22555" name="Rectangle 27"/>
          <p:cNvSpPr>
            <a:spLocks/>
          </p:cNvSpPr>
          <p:nvPr/>
        </p:nvSpPr>
        <p:spPr bwMode="auto">
          <a:xfrm>
            <a:off x="190500" y="266700"/>
            <a:ext cx="119411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3400">
                <a:solidFill>
                  <a:srgbClr val="7F6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Atom types used for the A complex and product for different models</a:t>
            </a:r>
          </a:p>
        </p:txBody>
      </p:sp>
      <p:sp>
        <p:nvSpPr>
          <p:cNvPr id="22556" name="Rectangle 28"/>
          <p:cNvSpPr>
            <a:spLocks/>
          </p:cNvSpPr>
          <p:nvPr/>
        </p:nvSpPr>
        <p:spPr bwMode="auto">
          <a:xfrm>
            <a:off x="4495800" y="4578350"/>
            <a:ext cx="3581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354013" indent="-26035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ha: hydrogen in unsaturated as well as aromatic carbon.</a:t>
            </a:r>
          </a:p>
          <a:p>
            <a:pPr algn="l"/>
            <a:r>
              <a:rPr kumimoji="0" lang="en-US" altLang="ja-JP" sz="2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hb and hd: hydrogens bonded with unsaturated carbon c2</a:t>
            </a:r>
          </a:p>
        </p:txBody>
      </p:sp>
      <p:sp>
        <p:nvSpPr>
          <p:cNvPr id="22557" name="Rectangle 29"/>
          <p:cNvSpPr>
            <a:spLocks/>
          </p:cNvSpPr>
          <p:nvPr/>
        </p:nvSpPr>
        <p:spPr bwMode="auto">
          <a:xfrm>
            <a:off x="5499100" y="2463800"/>
            <a:ext cx="334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ca</a:t>
            </a:r>
          </a:p>
        </p:txBody>
      </p:sp>
      <p:sp>
        <p:nvSpPr>
          <p:cNvPr id="22558" name="Rectangle 30"/>
          <p:cNvSpPr>
            <a:spLocks/>
          </p:cNvSpPr>
          <p:nvPr/>
        </p:nvSpPr>
        <p:spPr bwMode="auto">
          <a:xfrm>
            <a:off x="7016750" y="2717800"/>
            <a:ext cx="350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hc</a:t>
            </a:r>
          </a:p>
        </p:txBody>
      </p:sp>
      <p:sp>
        <p:nvSpPr>
          <p:cNvPr id="22559" name="Rectangle 31"/>
          <p:cNvSpPr>
            <a:spLocks/>
          </p:cNvSpPr>
          <p:nvPr/>
        </p:nvSpPr>
        <p:spPr bwMode="auto">
          <a:xfrm>
            <a:off x="7543800" y="3238500"/>
            <a:ext cx="508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C3</a:t>
            </a:r>
          </a:p>
        </p:txBody>
      </p:sp>
      <p:sp>
        <p:nvSpPr>
          <p:cNvPr id="22560" name="Rectangle 32"/>
          <p:cNvSpPr>
            <a:spLocks/>
          </p:cNvSpPr>
          <p:nvPr/>
        </p:nvSpPr>
        <p:spPr bwMode="auto">
          <a:xfrm>
            <a:off x="6985000" y="3086100"/>
            <a:ext cx="508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C3</a:t>
            </a:r>
          </a:p>
        </p:txBody>
      </p:sp>
      <p:sp>
        <p:nvSpPr>
          <p:cNvPr id="22561" name="Rectangle 33"/>
          <p:cNvSpPr>
            <a:spLocks/>
          </p:cNvSpPr>
          <p:nvPr/>
        </p:nvSpPr>
        <p:spPr bwMode="auto">
          <a:xfrm>
            <a:off x="6997700" y="3390900"/>
            <a:ext cx="508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C3</a:t>
            </a:r>
          </a:p>
        </p:txBody>
      </p:sp>
      <p:sp>
        <p:nvSpPr>
          <p:cNvPr id="22562" name="Rectangle 34"/>
          <p:cNvSpPr>
            <a:spLocks/>
          </p:cNvSpPr>
          <p:nvPr/>
        </p:nvSpPr>
        <p:spPr bwMode="auto">
          <a:xfrm>
            <a:off x="6477000" y="3390900"/>
            <a:ext cx="508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C2</a:t>
            </a:r>
          </a:p>
        </p:txBody>
      </p:sp>
      <p:sp>
        <p:nvSpPr>
          <p:cNvPr id="22563" name="Rectangle 35"/>
          <p:cNvSpPr>
            <a:spLocks/>
          </p:cNvSpPr>
          <p:nvPr/>
        </p:nvSpPr>
        <p:spPr bwMode="auto">
          <a:xfrm>
            <a:off x="5562600" y="3670300"/>
            <a:ext cx="393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b="1">
                <a:solidFill>
                  <a:schemeClr val="tx1"/>
                </a:solidFill>
                <a:ea typeface="ＭＳ Ｐゴシック" panose="020B0600070205080204" pitchFamily="50" charset="-128"/>
              </a:rPr>
              <a:t>C5</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3" name="Group 1"/>
          <p:cNvGraphicFramePr>
            <a:graphicFrameLocks noGrp="1"/>
          </p:cNvGraphicFramePr>
          <p:nvPr/>
        </p:nvGraphicFramePr>
        <p:xfrm>
          <a:off x="293688" y="1439863"/>
          <a:ext cx="4379912" cy="3422650"/>
        </p:xfrm>
        <a:graphic>
          <a:graphicData uri="http://schemas.openxmlformats.org/drawingml/2006/table">
            <a:tbl>
              <a:tblPr/>
              <a:tblGrid>
                <a:gridCol w="1644650"/>
                <a:gridCol w="1157287"/>
                <a:gridCol w="1577975"/>
              </a:tblGrid>
              <a:tr h="31115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Bond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K1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Distance [Å]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1115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204(200)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2.58 (2.60)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258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3.011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c9-ha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396</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c2-hb(c2-hc)</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396(340)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1.091(1.090)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d,b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c2-hd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399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c9-c2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590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1.324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c9-c3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314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1.481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zr-cp</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219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2.430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c4-ha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367</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150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2.242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graphicFrame>
        <p:nvGraphicFramePr>
          <p:cNvPr id="23667" name="Group 115"/>
          <p:cNvGraphicFramePr>
            <a:graphicFrameLocks noGrp="1"/>
          </p:cNvGraphicFramePr>
          <p:nvPr/>
        </p:nvGraphicFramePr>
        <p:xfrm>
          <a:off x="4808538" y="1438275"/>
          <a:ext cx="3451225" cy="2527300"/>
        </p:xfrm>
        <a:graphic>
          <a:graphicData uri="http://schemas.openxmlformats.org/drawingml/2006/table">
            <a:tbl>
              <a:tblPr/>
              <a:tblGrid>
                <a:gridCol w="1433512"/>
                <a:gridCol w="1009650"/>
                <a:gridCol w="1008063"/>
              </a:tblGrid>
              <a:tr h="315913">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Angle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K2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Angle [º]</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15913">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si-c5-zr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7.50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98.85</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zr-c2-hb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1.28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103.10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zr-c2-hd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2.09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86.42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zr-c9-ha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3.96</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95.58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zr-c2-c9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4.18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94.29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zr-c9-c2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0.03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59.07</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zr-c9-c3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2.09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117.7</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graphicFrame>
        <p:nvGraphicFramePr>
          <p:cNvPr id="23751" name="Group 199"/>
          <p:cNvGraphicFramePr>
            <a:graphicFrameLocks noGrp="1"/>
          </p:cNvGraphicFramePr>
          <p:nvPr/>
        </p:nvGraphicFramePr>
        <p:xfrm>
          <a:off x="8416925" y="1438275"/>
          <a:ext cx="4318000" cy="3005138"/>
        </p:xfrm>
        <a:graphic>
          <a:graphicData uri="http://schemas.openxmlformats.org/drawingml/2006/table">
            <a:tbl>
              <a:tblPr/>
              <a:tblGrid>
                <a:gridCol w="1304925"/>
                <a:gridCol w="712788"/>
                <a:gridCol w="538162"/>
                <a:gridCol w="850900"/>
                <a:gridCol w="911225"/>
              </a:tblGrid>
              <a:tr h="531813">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Dihedral angle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Multi-plicity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K3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γ [º]</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Perio-dicity, 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5083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l"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c4-zr-c2-c9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4.5</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16.23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l"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c4-zr-c9-c3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47.44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l"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hc-c4-zr-c2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l"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hc-c4-zr-c9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l"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hc-c4-zr-c5</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l"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hc-c2-c3-c3</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l"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c2-c3-c3-hc</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graphicFrame>
        <p:nvGraphicFramePr>
          <p:cNvPr id="23885" name="Group 333"/>
          <p:cNvGraphicFramePr>
            <a:graphicFrameLocks noGrp="1"/>
          </p:cNvGraphicFramePr>
          <p:nvPr/>
        </p:nvGraphicFramePr>
        <p:xfrm>
          <a:off x="498475" y="6081713"/>
          <a:ext cx="3663950" cy="1920875"/>
        </p:xfrm>
        <a:graphic>
          <a:graphicData uri="http://schemas.openxmlformats.org/drawingml/2006/table">
            <a:tbl>
              <a:tblPr/>
              <a:tblGrid>
                <a:gridCol w="1420813"/>
                <a:gridCol w="1008062"/>
                <a:gridCol w="1235075"/>
              </a:tblGrid>
              <a:tr h="24923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Bond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K1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Distance [Å]</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66700">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c3-hc</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345</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65113">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c4-hc</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340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7463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zr-c5</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137</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2.38</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57175">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200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2.26</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69875">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si-c5</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506</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1.90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69875">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zr-zr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500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0.001</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graphicFrame>
        <p:nvGraphicFramePr>
          <p:cNvPr id="23959" name="Group 407"/>
          <p:cNvGraphicFramePr>
            <a:graphicFrameLocks noGrp="1"/>
          </p:cNvGraphicFramePr>
          <p:nvPr/>
        </p:nvGraphicFramePr>
        <p:xfrm>
          <a:off x="4487863" y="6064250"/>
          <a:ext cx="3386137" cy="2936875"/>
        </p:xfrm>
        <a:graphic>
          <a:graphicData uri="http://schemas.openxmlformats.org/drawingml/2006/table">
            <a:tbl>
              <a:tblPr/>
              <a:tblGrid>
                <a:gridCol w="1128712"/>
                <a:gridCol w="1128713"/>
                <a:gridCol w="1128712"/>
              </a:tblGrid>
              <a:tr h="29368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Angle</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K2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Angle [º]</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9368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c5-zr-c2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40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105.0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9368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hc-c4-hc</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35</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109.5</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9368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si-c3-hc</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35</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109.5</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9368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c3-si-c3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40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109.5</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9368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zr-c4-hc</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150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109.5</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9368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si-c5-c5</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40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126.0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9368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c5-c3-c3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70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109.5</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9368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c5-si-c5</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70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109.5</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93688">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c3-si-c5</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22</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109.5</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graphicFrame>
        <p:nvGraphicFramePr>
          <p:cNvPr id="24063" name="Group 511"/>
          <p:cNvGraphicFramePr>
            <a:graphicFrameLocks noGrp="1"/>
          </p:cNvGraphicFramePr>
          <p:nvPr/>
        </p:nvGraphicFramePr>
        <p:xfrm>
          <a:off x="8024813" y="6072188"/>
          <a:ext cx="4759325" cy="1646237"/>
        </p:xfrm>
        <a:graphic>
          <a:graphicData uri="http://schemas.openxmlformats.org/drawingml/2006/table">
            <a:tbl>
              <a:tblPr/>
              <a:tblGrid>
                <a:gridCol w="1585912"/>
                <a:gridCol w="1587500"/>
                <a:gridCol w="1585913"/>
              </a:tblGrid>
              <a:tr h="777875">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Atom type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van der Waals depth,ε [kcal/mol]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van der Waals radius, [Å]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57175">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zr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1.000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0.000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57175">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si</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1.908</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0.086</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257175">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c4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1.910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1pPr>
                      <a:lvl2pPr marL="742950" indent="-28575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2pPr>
                      <a:lvl3pPr marL="11430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3pPr>
                      <a:lvl4pPr marL="16002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4pPr>
                      <a:lvl5pPr marL="2057400" indent="-228600" algn="l">
                        <a:spcBef>
                          <a:spcPts val="4800"/>
                        </a:spcBef>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5pPr>
                      <a:lvl6pPr marL="25146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6pPr>
                      <a:lvl7pPr marL="29718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7pPr>
                      <a:lvl8pPr marL="34290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8pPr>
                      <a:lvl9pPr marL="3886200" indent="-228600" fontAlgn="base">
                        <a:spcBef>
                          <a:spcPts val="4800"/>
                        </a:spcBef>
                        <a:spcAft>
                          <a:spcPct val="0"/>
                        </a:spcAft>
                        <a:buSzPct val="171000"/>
                        <a:buFont typeface="Gill Sans" pitchFamily="2" charset="0"/>
                        <a:tabLst>
                          <a:tab pos="914400" algn="l"/>
                        </a:tabLst>
                        <a:defRPr kumimoji="1" sz="3800">
                          <a:solidFill>
                            <a:schemeClr val="tx1"/>
                          </a:solidFill>
                          <a:latin typeface="Gill Sans" pitchFamily="2" charset="0"/>
                          <a:ea typeface="ヒラギノ角ゴ ProN W3" pitchFamily="2" charset="-128"/>
                          <a:sym typeface="Gill Sans" pitchFamily="2" charset="0"/>
                        </a:defRPr>
                      </a:lvl9pPr>
                    </a:lstStyle>
                    <a:p>
                      <a:pPr marL="0" marR="0" lvl="0" indent="0" algn="ctr" defTabSz="914400" rtl="0" eaLnBrk="1" fontAlgn="base" latinLnBrk="0" hangingPunct="1">
                        <a:lnSpc>
                          <a:spcPct val="100000"/>
                        </a:lnSpc>
                        <a:spcBef>
                          <a:spcPct val="0"/>
                        </a:spcBef>
                        <a:spcAft>
                          <a:spcPct val="0"/>
                        </a:spcAft>
                        <a:buClrTx/>
                        <a:buSzPct val="171000"/>
                        <a:buFont typeface="Gill Sans" pitchFamily="2" charset="0"/>
                        <a:buNone/>
                        <a:tabLst>
                          <a:tab pos="914400" algn="l"/>
                        </a:tabLst>
                      </a:pPr>
                      <a:r>
                        <a:rPr kumimoji="0" lang="en-US" altLang="ja-JP" sz="1800" b="0" i="0" u="none" strike="noStrike" cap="none" normalizeH="0" baseline="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0.130</a:t>
                      </a:r>
                      <a:r>
                        <a:rPr kumimoji="0" lang="en-US" altLang="ja-JP" sz="1800" b="0" i="0" u="none" strike="noStrike" cap="none" normalizeH="0" baseline="30000" smtClean="0">
                          <a:ln>
                            <a:noFill/>
                          </a:ln>
                          <a:solidFill>
                            <a:schemeClr val="tx1"/>
                          </a:solidFill>
                          <a:effectLst/>
                          <a:latin typeface="Arial" panose="020B0604020202020204" pitchFamily="34" charset="0"/>
                          <a:ea typeface="ヒラギノ角ゴ ProN W3" pitchFamily="2" charset="-128"/>
                          <a:cs typeface="Arial" panose="020B0604020202020204" pitchFamily="34" charset="0"/>
                          <a:sym typeface="Arial" panose="020B0604020202020204"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sp>
        <p:nvSpPr>
          <p:cNvPr id="23799" name="Rectangle 555"/>
          <p:cNvSpPr>
            <a:spLocks/>
          </p:cNvSpPr>
          <p:nvPr/>
        </p:nvSpPr>
        <p:spPr bwMode="auto">
          <a:xfrm>
            <a:off x="8086725" y="8191500"/>
            <a:ext cx="4762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1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 Bosnich et. al., J. Am. Chem. Soc., 1995, 117, 1352-1368</a:t>
            </a:r>
          </a:p>
          <a:p>
            <a:pPr algn="l"/>
            <a:r>
              <a:rPr kumimoji="0" lang="en-US" altLang="ja-JP" sz="1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b. Brintzinger et.al., J. Mol. Struc., 1999,      485-486, 409-419, Organometallics, 2000, 19, 3597 3604</a:t>
            </a:r>
          </a:p>
        </p:txBody>
      </p:sp>
      <p:sp>
        <p:nvSpPr>
          <p:cNvPr id="23800" name="Rectangle 556"/>
          <p:cNvSpPr>
            <a:spLocks/>
          </p:cNvSpPr>
          <p:nvPr/>
        </p:nvSpPr>
        <p:spPr bwMode="auto">
          <a:xfrm>
            <a:off x="8086725" y="7829550"/>
            <a:ext cx="41036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1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Other parameters are also taken from </a:t>
            </a:r>
          </a:p>
        </p:txBody>
      </p:sp>
      <p:sp>
        <p:nvSpPr>
          <p:cNvPr id="23801" name="Rectangle 557"/>
          <p:cNvSpPr>
            <a:spLocks/>
          </p:cNvSpPr>
          <p:nvPr/>
        </p:nvSpPr>
        <p:spPr bwMode="auto">
          <a:xfrm>
            <a:off x="307975" y="4811713"/>
            <a:ext cx="355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1800" baseline="31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d</a:t>
            </a:r>
            <a:r>
              <a:rPr kumimoji="0" lang="en-US" altLang="ja-JP" sz="1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Values in parenthesis values are </a:t>
            </a:r>
          </a:p>
          <a:p>
            <a:pPr algn="l"/>
            <a:r>
              <a:rPr kumimoji="0" lang="en-US" altLang="ja-JP" sz="1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for product.</a:t>
            </a:r>
          </a:p>
        </p:txBody>
      </p:sp>
      <p:sp>
        <p:nvSpPr>
          <p:cNvPr id="23802" name="Rectangle 558"/>
          <p:cNvSpPr>
            <a:spLocks/>
          </p:cNvSpPr>
          <p:nvPr/>
        </p:nvSpPr>
        <p:spPr bwMode="auto">
          <a:xfrm>
            <a:off x="4763" y="5586413"/>
            <a:ext cx="4927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4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Parameters taken from literature</a:t>
            </a:r>
          </a:p>
        </p:txBody>
      </p:sp>
      <p:sp>
        <p:nvSpPr>
          <p:cNvPr id="23803" name="Rectangle 559"/>
          <p:cNvSpPr>
            <a:spLocks/>
          </p:cNvSpPr>
          <p:nvPr/>
        </p:nvSpPr>
        <p:spPr bwMode="auto">
          <a:xfrm>
            <a:off x="292100" y="228600"/>
            <a:ext cx="8764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3500">
                <a:solidFill>
                  <a:srgbClr val="7F6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Force field parameters for reactants and product </a:t>
            </a:r>
          </a:p>
        </p:txBody>
      </p:sp>
      <p:sp>
        <p:nvSpPr>
          <p:cNvPr id="23804" name="Rectangle 560"/>
          <p:cNvSpPr>
            <a:spLocks/>
          </p:cNvSpPr>
          <p:nvPr/>
        </p:nvSpPr>
        <p:spPr bwMode="auto">
          <a:xfrm>
            <a:off x="139700" y="857250"/>
            <a:ext cx="12788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Force field parameters for reactants and product created (DFT calculations)</a:t>
            </a:r>
          </a:p>
          <a:p>
            <a:endParaRPr kumimoji="0" lang="ja-JP" altLang="en-US" sz="2800">
              <a:solidFill>
                <a:schemeClr val="tx1"/>
              </a:solidFill>
              <a:ea typeface="ＭＳ Ｐゴシック" panose="020B0600070205080204" pitchFamily="50" charset="-128"/>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スライド番号プレースホルダー 3"/>
          <p:cNvSpPr>
            <a:spLocks noGrp="1"/>
          </p:cNvSpPr>
          <p:nvPr>
            <p:ph type="sldNum"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fld id="{8029671E-922E-49EF-B596-4915B951B90D}" type="slidenum">
              <a:rPr kumimoji="0" lang="en-US" altLang="ja-JP" sz="1600">
                <a:solidFill>
                  <a:srgbClr val="878787"/>
                </a:solidFill>
                <a:latin typeface="Calibri" panose="020F0502020204030204" pitchFamily="34" charset="0"/>
                <a:ea typeface="ＭＳ Ｐゴシック" panose="020B0600070205080204" pitchFamily="50" charset="-128"/>
                <a:sym typeface="Calibri" panose="020F0502020204030204" pitchFamily="34" charset="0"/>
              </a:rPr>
              <a:pPr/>
              <a:t>7</a:t>
            </a:fld>
            <a:endParaRPr kumimoji="0" lang="en-US" altLang="ja-JP" sz="1600">
              <a:solidFill>
                <a:srgbClr val="878787"/>
              </a:solidFill>
              <a:latin typeface="Calibri" panose="020F0502020204030204" pitchFamily="34" charset="0"/>
              <a:ea typeface="ＭＳ Ｐゴシック" panose="020B0600070205080204" pitchFamily="50" charset="-128"/>
              <a:sym typeface="Calibri" panose="020F0502020204030204" pitchFamily="34" charset="0"/>
            </a:endParaRPr>
          </a:p>
        </p:txBody>
      </p:sp>
      <p:sp>
        <p:nvSpPr>
          <p:cNvPr id="25601" name="Rectangle 1"/>
          <p:cNvSpPr>
            <a:spLocks noGrp="1" noChangeArrowheads="1"/>
          </p:cNvSpPr>
          <p:nvPr>
            <p:ph type="title"/>
          </p:nvPr>
        </p:nvSpPr>
        <p:spPr>
          <a:xfrm>
            <a:off x="984250" y="0"/>
            <a:ext cx="13504863" cy="1884363"/>
          </a:xfrm>
        </p:spPr>
        <p:txBody>
          <a:bodyPr/>
          <a:lstStyle/>
          <a:p>
            <a:r>
              <a:rPr kumimoji="0" lang="en-US" altLang="ja-JP" sz="3600" smtClean="0">
                <a:solidFill>
                  <a:srgbClr val="002060"/>
                </a:solidFill>
                <a:latin typeface="Times New Roman" panose="02020603050405020304" pitchFamily="18" charset="0"/>
                <a:cs typeface="Times New Roman" panose="02020603050405020304" pitchFamily="18" charset="0"/>
                <a:sym typeface="Times New Roman" panose="02020603050405020304" pitchFamily="18" charset="0"/>
              </a:rPr>
              <a:t>Structural comparison between DFT</a:t>
            </a:r>
            <a:r>
              <a:rPr kumimoji="0" lang="en-US" altLang="ja-JP" sz="3600" smtClean="0">
                <a:solidFill>
                  <a:srgbClr val="002060"/>
                </a:solidFill>
                <a:latin typeface="Times New Roman" panose="02020603050405020304" pitchFamily="18" charset="0"/>
                <a:ea typeface="ヒラギノ明朝 ProN W3" pitchFamily="2" charset="-128"/>
                <a:sym typeface="Times New Roman" panose="02020603050405020304" pitchFamily="18" charset="0"/>
              </a:rPr>
              <a:t/>
            </a:r>
            <a:br>
              <a:rPr kumimoji="0" lang="en-US" altLang="ja-JP" sz="3600" smtClean="0">
                <a:solidFill>
                  <a:srgbClr val="002060"/>
                </a:solidFill>
                <a:latin typeface="Times New Roman" panose="02020603050405020304" pitchFamily="18" charset="0"/>
                <a:ea typeface="ヒラギノ明朝 ProN W3" pitchFamily="2" charset="-128"/>
                <a:sym typeface="Times New Roman" panose="02020603050405020304" pitchFamily="18" charset="0"/>
              </a:rPr>
            </a:br>
            <a:r>
              <a:rPr kumimoji="0" lang="en-US" altLang="ja-JP" sz="3600" smtClean="0">
                <a:solidFill>
                  <a:srgbClr val="002060"/>
                </a:solidFill>
                <a:latin typeface="Times New Roman" panose="02020603050405020304" pitchFamily="18" charset="0"/>
                <a:cs typeface="Times New Roman" panose="02020603050405020304" pitchFamily="18" charset="0"/>
                <a:sym typeface="Times New Roman" panose="02020603050405020304" pitchFamily="18" charset="0"/>
              </a:rPr>
              <a:t>optimized geometry and MD minimized geometry (A complex)</a:t>
            </a:r>
            <a:endParaRPr kumimoji="0" lang="en-US" altLang="ja-JP" sz="3600" smtClean="0">
              <a:solidFill>
                <a:srgbClr val="002060"/>
              </a:solidFill>
              <a:latin typeface="Times New Roman" panose="02020603050405020304" pitchFamily="18" charset="0"/>
              <a:ea typeface="ヒラギノ明朝 ProN W3" pitchFamily="2" charset="-128"/>
              <a:sym typeface="Times New Roman" panose="02020603050405020304" pitchFamily="18" charset="0"/>
            </a:endParaRPr>
          </a:p>
        </p:txBody>
      </p:sp>
      <p:graphicFrame>
        <p:nvGraphicFramePr>
          <p:cNvPr id="25602" name="Group 2"/>
          <p:cNvGraphicFramePr>
            <a:graphicFrameLocks noGrp="1"/>
          </p:cNvGraphicFramePr>
          <p:nvPr/>
        </p:nvGraphicFramePr>
        <p:xfrm>
          <a:off x="395288" y="1708150"/>
          <a:ext cx="6478587" cy="6619875"/>
        </p:xfrm>
        <a:graphic>
          <a:graphicData uri="http://schemas.openxmlformats.org/drawingml/2006/table">
            <a:tbl>
              <a:tblPr/>
              <a:tblGrid>
                <a:gridCol w="1763712"/>
                <a:gridCol w="1033463"/>
                <a:gridCol w="1157287"/>
                <a:gridCol w="1262063"/>
                <a:gridCol w="1262062"/>
              </a:tblGrid>
              <a:tr h="1895475">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Structural</a:t>
                      </a:r>
                      <a:r>
                        <a:rPr kumimoji="0" lang="en-US" altLang="ja-JP" sz="24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 </a:t>
                      </a: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Parameters of 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DFT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MD (NPA charges)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MD (</a:t>
                      </a:r>
                      <a:r>
                        <a:rPr kumimoji="0" lang="en-US" altLang="ja-JP" sz="20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CHELPG</a:t>
                      </a: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 charges)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MD</a:t>
                      </a:r>
                    </a:p>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(MK charges)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660400">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zr-c2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2.58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2.64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2.61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2.58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660400">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zr-c9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3.01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3.03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3.01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3.02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660400">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zr-c4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2.24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2.35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61963">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zr-cp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2.43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2.41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2.43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2.40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96888">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zr-c2-hb</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46088">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zr-c2-hb</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85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73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80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74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46088">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zr-c9-ha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95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95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93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46088">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zr-c9-c3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89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46088">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c4-zr-c2-c9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22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graphicFrame>
        <p:nvGraphicFramePr>
          <p:cNvPr id="25768" name="Group 168"/>
          <p:cNvGraphicFramePr>
            <a:graphicFrameLocks noGrp="1"/>
          </p:cNvGraphicFramePr>
          <p:nvPr/>
        </p:nvGraphicFramePr>
        <p:xfrm>
          <a:off x="7807325" y="1774825"/>
          <a:ext cx="3632200" cy="3095625"/>
        </p:xfrm>
        <a:graphic>
          <a:graphicData uri="http://schemas.openxmlformats.org/drawingml/2006/table">
            <a:tbl>
              <a:tblPr/>
              <a:tblGrid>
                <a:gridCol w="908050"/>
                <a:gridCol w="908050"/>
                <a:gridCol w="908050"/>
                <a:gridCol w="908050"/>
              </a:tblGrid>
              <a:tr h="407988">
                <a:tc rowSpan="2">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Atom type</a:t>
                      </a:r>
                    </a:p>
                  </a:txBody>
                  <a:tcPr marL="0" marR="0" marT="0" marB="0" anchor="ctr" horzOverflow="overflow">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gridSpan="3">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Atomic charges</a:t>
                      </a:r>
                    </a:p>
                  </a:txBody>
                  <a:tcPr marL="0" marR="0" marT="0" marB="0" anchor="b"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EFF5FA"/>
                    </a:solidFill>
                  </a:tcPr>
                </a:tc>
                <a:tc hMerge="1">
                  <a:txBody>
                    <a:bodyPr/>
                    <a:lstStyle/>
                    <a:p>
                      <a:endParaRPr kumimoji="1" lang="ja-JP" altLang="en-US"/>
                    </a:p>
                  </a:txBody>
                  <a:tcPr/>
                </a:tc>
                <a:tc hMerge="1">
                  <a:txBody>
                    <a:bodyPr/>
                    <a:lstStyle/>
                    <a:p>
                      <a:endParaRPr kumimoji="1" lang="ja-JP" altLang="en-US"/>
                    </a:p>
                  </a:txBody>
                  <a:tcPr/>
                </a:tc>
              </a:tr>
              <a:tr h="328613">
                <a:tc vMerge="1">
                  <a:txBody>
                    <a:bodyPr/>
                    <a:lstStyle/>
                    <a:p>
                      <a:endParaRPr kumimoji="1" lang="ja-JP" altLang="en-US"/>
                    </a:p>
                  </a:txBody>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NPA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CHELPG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MK</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82588">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zr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0.937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1.237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0.6264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523875">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c4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–0.456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-1.123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-0.598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514350">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c2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-0.226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-0.584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-0.3847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19100">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c9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0.75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-0.025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 0.2248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519113">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si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0.666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1.850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lvl1pPr algn="l">
                        <a:lnSpc>
                          <a:spcPct val="90000"/>
                        </a:lnSpc>
                        <a:spcBef>
                          <a:spcPts val="1400"/>
                        </a:spcBef>
                        <a:buClr>
                          <a:srgbClr val="000000"/>
                        </a:buClr>
                        <a:buSzPct val="100000"/>
                        <a:buFont typeface="Arial" panose="020B0604020202020204" pitchFamily="34" charset="0"/>
                        <a:tabLst>
                          <a:tab pos="1295400" algn="l"/>
                        </a:tabLst>
                        <a:defRPr kumimoji="1" sz="3400">
                          <a:solidFill>
                            <a:schemeClr val="tx1"/>
                          </a:solidFill>
                          <a:latin typeface="Calibri" panose="020F0502020204030204" pitchFamily="34" charset="0"/>
                          <a:ea typeface="ヒラギノ角ゴ ProN W3" pitchFamily="2" charset="-128"/>
                          <a:sym typeface="Calibri" panose="020F0502020204030204" pitchFamily="34" charset="0"/>
                        </a:defRPr>
                      </a:lvl1pPr>
                      <a:lvl2pPr marL="742950" indent="-285750" algn="l">
                        <a:lnSpc>
                          <a:spcPct val="90000"/>
                        </a:lnSpc>
                        <a:spcBef>
                          <a:spcPts val="700"/>
                        </a:spcBef>
                        <a:buClr>
                          <a:srgbClr val="000000"/>
                        </a:buClr>
                        <a:buSzPct val="100000"/>
                        <a:buFont typeface="Arial" panose="020B0604020202020204" pitchFamily="34" charset="0"/>
                        <a:tabLst>
                          <a:tab pos="1295400" algn="l"/>
                        </a:tabLst>
                        <a:defRPr kumimoji="1" sz="3000">
                          <a:solidFill>
                            <a:schemeClr val="tx1"/>
                          </a:solidFill>
                          <a:latin typeface="Calibri" panose="020F0502020204030204" pitchFamily="34" charset="0"/>
                          <a:ea typeface="ヒラギノ角ゴ ProN W3" pitchFamily="2" charset="-128"/>
                          <a:sym typeface="Calibri" panose="020F0502020204030204" pitchFamily="34" charset="0"/>
                        </a:defRPr>
                      </a:lvl2pPr>
                      <a:lvl3pPr marL="1143000" indent="-228600" algn="l">
                        <a:lnSpc>
                          <a:spcPct val="90000"/>
                        </a:lnSpc>
                        <a:spcBef>
                          <a:spcPts val="700"/>
                        </a:spcBef>
                        <a:buClr>
                          <a:srgbClr val="000000"/>
                        </a:buClr>
                        <a:buSzPct val="100000"/>
                        <a:buFont typeface="Arial" panose="020B0604020202020204" pitchFamily="34" charset="0"/>
                        <a:tabLst>
                          <a:tab pos="1295400" algn="l"/>
                        </a:tabLst>
                        <a:defRPr kumimoji="1" sz="2400">
                          <a:solidFill>
                            <a:schemeClr val="tx1"/>
                          </a:solidFill>
                          <a:latin typeface="Calibri" panose="020F0502020204030204" pitchFamily="34" charset="0"/>
                          <a:ea typeface="ヒラギノ角ゴ ProN W3" pitchFamily="2" charset="-128"/>
                          <a:sym typeface="Calibri" panose="020F0502020204030204" pitchFamily="34" charset="0"/>
                        </a:defRPr>
                      </a:lvl3pPr>
                      <a:lvl4pPr marL="16002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4pPr>
                      <a:lvl5pPr marL="2057400" indent="-228600" algn="l">
                        <a:lnSpc>
                          <a:spcPct val="90000"/>
                        </a:lnSpc>
                        <a:spcBef>
                          <a:spcPts val="700"/>
                        </a:spcBef>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5pPr>
                      <a:lvl6pPr marL="25146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6pPr>
                      <a:lvl7pPr marL="29718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7pPr>
                      <a:lvl8pPr marL="34290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8pPr>
                      <a:lvl9pPr marL="3886200" indent="-228600" fontAlgn="base">
                        <a:lnSpc>
                          <a:spcPct val="90000"/>
                        </a:lnSpc>
                        <a:spcBef>
                          <a:spcPts val="700"/>
                        </a:spcBef>
                        <a:spcAft>
                          <a:spcPct val="0"/>
                        </a:spcAft>
                        <a:buClr>
                          <a:srgbClr val="000000"/>
                        </a:buClr>
                        <a:buSzPct val="100000"/>
                        <a:buFont typeface="Arial" panose="020B0604020202020204" pitchFamily="34" charset="0"/>
                        <a:tabLst>
                          <a:tab pos="1295400" algn="l"/>
                        </a:tabLst>
                        <a:defRPr kumimoji="1" sz="2000">
                          <a:solidFill>
                            <a:schemeClr val="tx1"/>
                          </a:solidFill>
                          <a:latin typeface="Calibri" panose="020F0502020204030204" pitchFamily="34" charset="0"/>
                          <a:ea typeface="ヒラギノ角ゴ ProN W3" pitchFamily="2" charset="-128"/>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ct val="100000"/>
                        <a:buFont typeface="Arial" panose="020B0604020202020204" pitchFamily="34" charset="0"/>
                        <a:buNone/>
                        <a:tabLst>
                          <a:tab pos="1295400" algn="l"/>
                        </a:tabLst>
                      </a:pPr>
                      <a:r>
                        <a:rPr kumimoji="0" lang="en-US" altLang="ja-JP" sz="1800" b="0" i="0" u="none" strike="noStrike" cap="none" normalizeH="0" baseline="0" smtClean="0">
                          <a:ln>
                            <a:noFill/>
                          </a:ln>
                          <a:solidFill>
                            <a:schemeClr val="tx1"/>
                          </a:solidFill>
                          <a:effectLst/>
                          <a:latin typeface="Times New Roman" panose="02020603050405020304" pitchFamily="18" charset="0"/>
                          <a:ea typeface="ヒラギノ角ゴ ProN W3" pitchFamily="2" charset="-128"/>
                          <a:cs typeface="Times New Roman" panose="02020603050405020304" pitchFamily="18" charset="0"/>
                          <a:sym typeface="Times New Roman" panose="02020603050405020304" pitchFamily="18" charset="0"/>
                        </a:rPr>
                        <a:t>0.9372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sp>
        <p:nvSpPr>
          <p:cNvPr id="24689" name="Rectangle 255"/>
          <p:cNvSpPr>
            <a:spLocks/>
          </p:cNvSpPr>
          <p:nvPr/>
        </p:nvSpPr>
        <p:spPr bwMode="auto">
          <a:xfrm>
            <a:off x="7035800" y="7099300"/>
            <a:ext cx="6070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marL="285750" indent="-28575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buClr>
                <a:srgbClr val="FF0000"/>
              </a:buClr>
              <a:buSzPct val="100000"/>
              <a:buFont typeface="Arial Bold" panose="020B0704020202020204" pitchFamily="34" charset="0"/>
              <a:buChar char="•"/>
            </a:pPr>
            <a:r>
              <a:rPr kumimoji="0" lang="en-US" altLang="ja-JP" sz="2400">
                <a:solidFill>
                  <a:srgbClr val="FF0000"/>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MD minimized geometry obtained using CHELPG and MK  atomic charges are more similar to DFT structure.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body" idx="1"/>
          </p:nvPr>
        </p:nvSpPr>
        <p:spPr>
          <a:xfrm>
            <a:off x="342900" y="838200"/>
            <a:ext cx="12471400" cy="6819900"/>
          </a:xfrm>
        </p:spPr>
        <p:txBody>
          <a:bodyPr lIns="38100" tIns="38100" rIns="38100" bIns="38100" anchor="t"/>
          <a:lstStyle/>
          <a:p>
            <a:pPr marL="850900">
              <a:lnSpc>
                <a:spcPct val="121000"/>
              </a:lnSpc>
              <a:spcBef>
                <a:spcPct val="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One catalyst, one propylene and 270 pentane solvent </a:t>
            </a:r>
            <a:endParaRPr kumimoji="0" lang="en-US" altLang="ja-JP" sz="2800" smtClean="0">
              <a:latin typeface="Arial" panose="020B0604020202020204" pitchFamily="34" charset="0"/>
              <a:sym typeface="Arial" panose="020B0604020202020204" pitchFamily="34" charset="0"/>
            </a:endParaRPr>
          </a:p>
          <a:p>
            <a:pPr marL="850900">
              <a:lnSpc>
                <a:spcPct val="121000"/>
              </a:lnSpc>
              <a:spcBef>
                <a:spcPts val="120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GAFF and ESP charges are used</a:t>
            </a:r>
            <a:endParaRPr kumimoji="0" lang="en-US" altLang="ja-JP" sz="2800" smtClean="0">
              <a:latin typeface="Arial" panose="020B0604020202020204" pitchFamily="34" charset="0"/>
              <a:sym typeface="Arial" panose="020B0604020202020204" pitchFamily="34" charset="0"/>
            </a:endParaRPr>
          </a:p>
          <a:p>
            <a:pPr marL="419100" lvl="1" indent="0">
              <a:lnSpc>
                <a:spcPct val="121000"/>
              </a:lnSpc>
              <a:spcBef>
                <a:spcPts val="1200"/>
              </a:spcBef>
              <a:buFont typeface="Gill Sans" pitchFamily="2" charset="0"/>
              <a:buNone/>
            </a:pPr>
            <a:r>
              <a:rPr kumimoji="0" lang="en-US" altLang="ja-JP" sz="2800" smtClean="0">
                <a:latin typeface="Arial" panose="020B0604020202020204" pitchFamily="34" charset="0"/>
                <a:cs typeface="Arial" panose="020B0604020202020204" pitchFamily="34" charset="0"/>
                <a:sym typeface="Arial" panose="020B0604020202020204" pitchFamily="34" charset="0"/>
              </a:rPr>
              <a:t>Basis set for Zr LanL2DZ  and for all other atoms 6-31++G(d,p)</a:t>
            </a:r>
            <a:endParaRPr kumimoji="0" lang="en-US" altLang="ja-JP" sz="2800" smtClean="0">
              <a:latin typeface="Arial" panose="020B0604020202020204" pitchFamily="34" charset="0"/>
              <a:sym typeface="Arial" panose="020B0604020202020204" pitchFamily="34" charset="0"/>
            </a:endParaRPr>
          </a:p>
          <a:p>
            <a:pPr marL="419100" lvl="1" indent="0">
              <a:lnSpc>
                <a:spcPct val="121000"/>
              </a:lnSpc>
              <a:spcBef>
                <a:spcPts val="1200"/>
              </a:spcBef>
              <a:buFont typeface="Gill Sans" pitchFamily="2" charset="0"/>
              <a:buNone/>
            </a:pPr>
            <a:r>
              <a:rPr kumimoji="0" lang="en-US" altLang="ja-JP" sz="2800" smtClean="0">
                <a:latin typeface="Arial" panose="020B0604020202020204" pitchFamily="34" charset="0"/>
                <a:cs typeface="Arial" panose="020B0604020202020204" pitchFamily="34" charset="0"/>
                <a:sym typeface="Arial" panose="020B0604020202020204" pitchFamily="34" charset="0"/>
              </a:rPr>
              <a:t>CHELPG and MK methods were applied to calculate ESP charges for the complexes of the optimized geometries of reactants and product. However, MK method gave the more proper charges (next slide) and hence further calculations are proceeded with MK charges.</a:t>
            </a:r>
            <a:endParaRPr kumimoji="0" lang="en-US" altLang="ja-JP" sz="2800" smtClean="0">
              <a:latin typeface="Arial" panose="020B0604020202020204" pitchFamily="34" charset="0"/>
              <a:sym typeface="Arial" panose="020B0604020202020204" pitchFamily="34" charset="0"/>
            </a:endParaRPr>
          </a:p>
          <a:p>
            <a:pPr marL="850900">
              <a:lnSpc>
                <a:spcPct val="121000"/>
              </a:lnSpc>
              <a:spcBef>
                <a:spcPts val="120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Periodic boundary conditions are applied</a:t>
            </a:r>
            <a:endParaRPr kumimoji="0" lang="en-US" altLang="ja-JP" sz="2800" smtClean="0">
              <a:latin typeface="Arial" panose="020B0604020202020204" pitchFamily="34" charset="0"/>
              <a:sym typeface="Arial" panose="020B0604020202020204" pitchFamily="34" charset="0"/>
            </a:endParaRPr>
          </a:p>
          <a:p>
            <a:pPr marL="850900">
              <a:lnSpc>
                <a:spcPct val="121000"/>
              </a:lnSpc>
              <a:spcBef>
                <a:spcPts val="120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NPT-MD for 20ps (300K and 1atm) for relaxation</a:t>
            </a:r>
            <a:endParaRPr kumimoji="0" lang="en-US" altLang="ja-JP" sz="2800" smtClean="0">
              <a:latin typeface="Arial" panose="020B0604020202020204" pitchFamily="34" charset="0"/>
              <a:sym typeface="Arial" panose="020B0604020202020204" pitchFamily="34" charset="0"/>
            </a:endParaRPr>
          </a:p>
          <a:p>
            <a:pPr marL="850900">
              <a:lnSpc>
                <a:spcPct val="121000"/>
              </a:lnSpc>
              <a:spcBef>
                <a:spcPts val="1200"/>
              </a:spcBef>
              <a:buSzPct val="100000"/>
              <a:buFont typeface="Arial" panose="020B0604020202020204" pitchFamily="34" charset="0"/>
              <a:buChar char="•"/>
            </a:pPr>
            <a:r>
              <a:rPr kumimoji="0" lang="en-US" altLang="ja-JP" sz="2800" smtClean="0">
                <a:latin typeface="Arial" panose="020B0604020202020204" pitchFamily="34" charset="0"/>
                <a:cs typeface="Arial" panose="020B0604020202020204" pitchFamily="34" charset="0"/>
                <a:sym typeface="Arial" panose="020B0604020202020204" pitchFamily="34" charset="0"/>
              </a:rPr>
              <a:t>NVT-MD (300K) simulation time in one MD cycle was 1ps</a:t>
            </a:r>
            <a:endParaRPr kumimoji="0" lang="en-US" altLang="ja-JP" sz="2800" smtClean="0">
              <a:latin typeface="Arial" panose="020B0604020202020204" pitchFamily="34" charset="0"/>
              <a:sym typeface="Arial" panose="020B0604020202020204" pitchFamily="34" charset="0"/>
            </a:endParaRPr>
          </a:p>
        </p:txBody>
      </p:sp>
      <p:sp>
        <p:nvSpPr>
          <p:cNvPr id="25602" name="Rectangle 2"/>
          <p:cNvSpPr>
            <a:spLocks/>
          </p:cNvSpPr>
          <p:nvPr/>
        </p:nvSpPr>
        <p:spPr bwMode="auto">
          <a:xfrm>
            <a:off x="558800" y="165100"/>
            <a:ext cx="47640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3600" u="sng">
                <a:solidFill>
                  <a:srgbClr val="002060"/>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Computational details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1"/>
          <p:cNvSpPr>
            <a:spLocks noChangeShapeType="1"/>
          </p:cNvSpPr>
          <p:nvPr/>
        </p:nvSpPr>
        <p:spPr bwMode="auto">
          <a:xfrm rot="10800000" flipH="1">
            <a:off x="5022850" y="4418013"/>
            <a:ext cx="120650" cy="506412"/>
          </a:xfrm>
          <a:prstGeom prst="line">
            <a:avLst/>
          </a:prstGeom>
          <a:noFill/>
          <a:ln w="6350">
            <a:solidFill>
              <a:srgbClr val="5B9BD5"/>
            </a:solidFill>
            <a:miter lim="800000"/>
            <a:headEnd/>
            <a:tailEnd type="triangle" w="sm" len="sm"/>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26626" name="Rectangle 2"/>
          <p:cNvSpPr>
            <a:spLocks/>
          </p:cNvSpPr>
          <p:nvPr/>
        </p:nvSpPr>
        <p:spPr bwMode="auto">
          <a:xfrm>
            <a:off x="225425" y="1384300"/>
            <a:ext cx="12649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Using </a:t>
            </a:r>
            <a:r>
              <a:rPr kumimoji="0" lang="en-US" altLang="ja-JP" sz="2800">
                <a:solidFill>
                  <a:srgbClr val="FF0000"/>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CHELPG  charges</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the systems are destroyed during MD simulation regardless of the presence or the absence of counter anion, Cl</a:t>
            </a:r>
            <a:r>
              <a:rPr kumimoji="0" lang="en-US" altLang="ja-JP" sz="2800" baseline="31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The same problem was encountered in the initial complex without propylene.</a:t>
            </a:r>
          </a:p>
        </p:txBody>
      </p:sp>
      <p:sp>
        <p:nvSpPr>
          <p:cNvPr id="26627" name="Rectangle 3"/>
          <p:cNvSpPr>
            <a:spLocks/>
          </p:cNvSpPr>
          <p:nvPr/>
        </p:nvSpPr>
        <p:spPr bwMode="auto">
          <a:xfrm>
            <a:off x="671513" y="2614613"/>
            <a:ext cx="12319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marL="247650" indent="-247650">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buClr>
                <a:srgbClr val="000000"/>
              </a:buClr>
              <a:buSzPct val="100000"/>
              <a:buFont typeface="Arial" panose="020B0604020202020204" pitchFamily="34" charset="0"/>
              <a:buChar char="•"/>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The main reason for this is that the highly positively charged Zr contacts with highly negatively charged chlorine. </a:t>
            </a:r>
          </a:p>
          <a:p>
            <a:pPr algn="l">
              <a:buClr>
                <a:srgbClr val="000000"/>
              </a:buClr>
              <a:buSzPct val="100000"/>
              <a:buFont typeface="Arial" panose="020B0604020202020204" pitchFamily="34" charset="0"/>
              <a:buChar char="•"/>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In the absence of counter anion, the negative charge on the hydride (-0.108) of CH</a:t>
            </a:r>
            <a:r>
              <a:rPr kumimoji="0" lang="en-US" altLang="ja-JP" sz="2800" baseline="-180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3</a:t>
            </a: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 in the propylene will contact with Zr and destroy the system.</a:t>
            </a:r>
          </a:p>
        </p:txBody>
      </p:sp>
      <p:sp>
        <p:nvSpPr>
          <p:cNvPr id="26628" name="Rectangle 4"/>
          <p:cNvSpPr>
            <a:spLocks/>
          </p:cNvSpPr>
          <p:nvPr/>
        </p:nvSpPr>
        <p:spPr bwMode="auto">
          <a:xfrm>
            <a:off x="215900" y="342900"/>
            <a:ext cx="120015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3400">
                <a:solidFill>
                  <a:srgbClr val="7F6000"/>
                </a:solidFill>
                <a:latin typeface="Times New Roman" panose="02020603050405020304" pitchFamily="18" charset="0"/>
                <a:ea typeface="ＭＳ Ｐゴシック" panose="020B0600070205080204" pitchFamily="50" charset="-128"/>
                <a:cs typeface="Times New Roman" panose="02020603050405020304" pitchFamily="18" charset="0"/>
                <a:sym typeface="Times New Roman" panose="02020603050405020304" pitchFamily="18" charset="0"/>
              </a:rPr>
              <a:t>MD simulation for the isobutyl ansa-zirconocene complex (the product of the first insertion of propylene to type A complex )</a:t>
            </a:r>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4500563"/>
            <a:ext cx="483393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6630" name="Line 6"/>
          <p:cNvSpPr>
            <a:spLocks noChangeShapeType="1"/>
          </p:cNvSpPr>
          <p:nvPr/>
        </p:nvSpPr>
        <p:spPr bwMode="auto">
          <a:xfrm flipH="1">
            <a:off x="1649413" y="7388225"/>
            <a:ext cx="554037" cy="296863"/>
          </a:xfrm>
          <a:prstGeom prst="line">
            <a:avLst/>
          </a:prstGeom>
          <a:noFill/>
          <a:ln w="12700">
            <a:solidFill>
              <a:srgbClr val="5B9BD5"/>
            </a:solidFill>
            <a:miter lim="800000"/>
            <a:headEnd type="triangle" w="med" len="med"/>
            <a:tailEnd type="triangle" w="sm" len="sm"/>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26631" name="Rectangle 7"/>
          <p:cNvSpPr>
            <a:spLocks/>
          </p:cNvSpPr>
          <p:nvPr/>
        </p:nvSpPr>
        <p:spPr bwMode="auto">
          <a:xfrm>
            <a:off x="239713" y="7616825"/>
            <a:ext cx="26781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38100" tIns="38100" rIns="38100" bIns="38100">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Negative charge</a:t>
            </a:r>
          </a:p>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–0.108</a:t>
            </a:r>
          </a:p>
        </p:txBody>
      </p:sp>
      <p:sp>
        <p:nvSpPr>
          <p:cNvPr id="26632" name="Rectangle 8"/>
          <p:cNvSpPr>
            <a:spLocks/>
          </p:cNvSpPr>
          <p:nvPr/>
        </p:nvSpPr>
        <p:spPr bwMode="auto">
          <a:xfrm>
            <a:off x="4059238" y="7988300"/>
            <a:ext cx="13112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lnSpc>
                <a:spcPct val="80000"/>
              </a:lnSpc>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+1.024 </a:t>
            </a:r>
          </a:p>
          <a:p>
            <a:pPr algn="l">
              <a:lnSpc>
                <a:spcPct val="80000"/>
              </a:lnSpc>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on Zr</a:t>
            </a:r>
          </a:p>
        </p:txBody>
      </p:sp>
      <p:sp>
        <p:nvSpPr>
          <p:cNvPr id="26633" name="Rectangle 9"/>
          <p:cNvSpPr>
            <a:spLocks/>
          </p:cNvSpPr>
          <p:nvPr/>
        </p:nvSpPr>
        <p:spPr bwMode="auto">
          <a:xfrm>
            <a:off x="-30163" y="4654550"/>
            <a:ext cx="3235326"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CHELPG charges</a:t>
            </a:r>
          </a:p>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M06/ 6-31++G(d,p) </a:t>
            </a:r>
          </a:p>
        </p:txBody>
      </p:sp>
      <p:pic>
        <p:nvPicPr>
          <p:cNvPr id="266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825" y="4497388"/>
            <a:ext cx="5745163"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6635" name="Line 11"/>
          <p:cNvSpPr>
            <a:spLocks noChangeShapeType="1"/>
          </p:cNvSpPr>
          <p:nvPr/>
        </p:nvSpPr>
        <p:spPr bwMode="auto">
          <a:xfrm flipH="1">
            <a:off x="8639175" y="7370763"/>
            <a:ext cx="347663" cy="377825"/>
          </a:xfrm>
          <a:prstGeom prst="line">
            <a:avLst/>
          </a:prstGeom>
          <a:noFill/>
          <a:ln w="12700">
            <a:solidFill>
              <a:srgbClr val="5B9BD5"/>
            </a:solidFill>
            <a:miter lim="800000"/>
            <a:headEnd type="triangle" w="med" len="med"/>
            <a:tailEnd type="triangle" w="sm" len="sm"/>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26636" name="Rectangle 12"/>
          <p:cNvSpPr>
            <a:spLocks/>
          </p:cNvSpPr>
          <p:nvPr/>
        </p:nvSpPr>
        <p:spPr bwMode="auto">
          <a:xfrm>
            <a:off x="6529388" y="7659688"/>
            <a:ext cx="2870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Positive charge</a:t>
            </a:r>
          </a:p>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+0.121</a:t>
            </a:r>
          </a:p>
        </p:txBody>
      </p:sp>
      <p:sp>
        <p:nvSpPr>
          <p:cNvPr id="26637" name="Rectangle 13"/>
          <p:cNvSpPr>
            <a:spLocks/>
          </p:cNvSpPr>
          <p:nvPr/>
        </p:nvSpPr>
        <p:spPr bwMode="auto">
          <a:xfrm>
            <a:off x="11117263" y="7016750"/>
            <a:ext cx="13096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lnSpc>
                <a:spcPct val="80000"/>
              </a:lnSpc>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+0.553 </a:t>
            </a:r>
          </a:p>
          <a:p>
            <a:pPr algn="l">
              <a:lnSpc>
                <a:spcPct val="80000"/>
              </a:lnSpc>
            </a:pPr>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on Zr</a:t>
            </a:r>
          </a:p>
        </p:txBody>
      </p:sp>
      <p:sp>
        <p:nvSpPr>
          <p:cNvPr id="26638" name="Rectangle 14"/>
          <p:cNvSpPr>
            <a:spLocks/>
          </p:cNvSpPr>
          <p:nvPr/>
        </p:nvSpPr>
        <p:spPr bwMode="auto">
          <a:xfrm>
            <a:off x="6350000" y="4673600"/>
            <a:ext cx="32369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a:defRPr kumimoji="1" sz="4200">
                <a:solidFill>
                  <a:srgbClr val="000000"/>
                </a:solidFill>
                <a:latin typeface="Gill Sans" pitchFamily="2" charset="0"/>
                <a:ea typeface="ヒラギノ角ゴ ProN W3" pitchFamily="2" charset="-128"/>
                <a:sym typeface="Gill Sans" pitchFamily="2" charset="0"/>
              </a:defRPr>
            </a:lvl1pPr>
            <a:lvl2pPr marL="742950" indent="-285750">
              <a:defRPr kumimoji="1" sz="4200">
                <a:solidFill>
                  <a:srgbClr val="000000"/>
                </a:solidFill>
                <a:latin typeface="Gill Sans" pitchFamily="2" charset="0"/>
                <a:ea typeface="ヒラギノ角ゴ ProN W3" pitchFamily="2" charset="-128"/>
                <a:sym typeface="Gill Sans" pitchFamily="2" charset="0"/>
              </a:defRPr>
            </a:lvl2pPr>
            <a:lvl3pPr marL="1143000" indent="-228600">
              <a:defRPr kumimoji="1" sz="4200">
                <a:solidFill>
                  <a:srgbClr val="000000"/>
                </a:solidFill>
                <a:latin typeface="Gill Sans" pitchFamily="2" charset="0"/>
                <a:ea typeface="ヒラギノ角ゴ ProN W3" pitchFamily="2" charset="-128"/>
                <a:sym typeface="Gill Sans" pitchFamily="2" charset="0"/>
              </a:defRPr>
            </a:lvl3pPr>
            <a:lvl4pPr marL="1600200" indent="-228600">
              <a:defRPr kumimoji="1" sz="4200">
                <a:solidFill>
                  <a:srgbClr val="000000"/>
                </a:solidFill>
                <a:latin typeface="Gill Sans" pitchFamily="2" charset="0"/>
                <a:ea typeface="ヒラギノ角ゴ ProN W3" pitchFamily="2" charset="-128"/>
                <a:sym typeface="Gill Sans" pitchFamily="2" charset="0"/>
              </a:defRPr>
            </a:lvl4pPr>
            <a:lvl5pPr marL="2057400" indent="-228600">
              <a:defRPr kumimoji="1" sz="4200">
                <a:solidFill>
                  <a:srgbClr val="000000"/>
                </a:solidFill>
                <a:latin typeface="Gill Sans" pitchFamily="2" charset="0"/>
                <a:ea typeface="ヒラギノ角ゴ ProN W3" pitchFamily="2" charset="-128"/>
                <a:sym typeface="Gill Sans" pitchFamily="2" charset="0"/>
              </a:defRPr>
            </a:lvl5pPr>
            <a:lvl6pPr marL="25146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6pPr>
            <a:lvl7pPr marL="29718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7pPr>
            <a:lvl8pPr marL="34290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8pPr>
            <a:lvl9pPr marL="3886200" indent="-228600" algn="ctr" fontAlgn="base">
              <a:spcBef>
                <a:spcPct val="0"/>
              </a:spcBef>
              <a:spcAft>
                <a:spcPct val="0"/>
              </a:spcAft>
              <a:defRPr kumimoji="1" sz="4200">
                <a:solidFill>
                  <a:srgbClr val="000000"/>
                </a:solidFill>
                <a:latin typeface="Gill Sans" pitchFamily="2" charset="0"/>
                <a:ea typeface="ヒラギノ角ゴ ProN W3" pitchFamily="2" charset="-128"/>
                <a:sym typeface="Gill Sans" pitchFamily="2" charset="0"/>
              </a:defRPr>
            </a:lvl9pPr>
          </a:lstStyle>
          <a:p>
            <a:pPr algn="l"/>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MK charges</a:t>
            </a:r>
          </a:p>
          <a:p>
            <a:r>
              <a:rPr kumimoji="0" lang="en-US" altLang="ja-JP" sz="2800">
                <a:solidFill>
                  <a:schemeClr val="tx1"/>
                </a:solidFill>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t>M06/ 6-31++G(d,p) </a:t>
            </a:r>
          </a:p>
        </p:txBody>
      </p:sp>
      <p:sp>
        <p:nvSpPr>
          <p:cNvPr id="26639" name="Line 15"/>
          <p:cNvSpPr>
            <a:spLocks noChangeShapeType="1"/>
          </p:cNvSpPr>
          <p:nvPr/>
        </p:nvSpPr>
        <p:spPr bwMode="auto">
          <a:xfrm>
            <a:off x="785813" y="4418013"/>
            <a:ext cx="10809287" cy="3175"/>
          </a:xfrm>
          <a:prstGeom prst="line">
            <a:avLst/>
          </a:prstGeom>
          <a:noFill/>
          <a:ln w="127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26640" name="Line 16"/>
          <p:cNvSpPr>
            <a:spLocks noChangeShapeType="1"/>
          </p:cNvSpPr>
          <p:nvPr/>
        </p:nvSpPr>
        <p:spPr bwMode="auto">
          <a:xfrm>
            <a:off x="3709988" y="7399338"/>
            <a:ext cx="452437" cy="727075"/>
          </a:xfrm>
          <a:prstGeom prst="line">
            <a:avLst/>
          </a:prstGeom>
          <a:noFill/>
          <a:ln w="12700">
            <a:solidFill>
              <a:srgbClr val="5B9BD5"/>
            </a:solidFill>
            <a:miter lim="800000"/>
            <a:headEnd type="triangle" w="med" len="med"/>
            <a:tailEnd type="triangle" w="sm" len="sm"/>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26641" name="Line 17"/>
          <p:cNvSpPr>
            <a:spLocks noChangeShapeType="1"/>
          </p:cNvSpPr>
          <p:nvPr/>
        </p:nvSpPr>
        <p:spPr bwMode="auto">
          <a:xfrm>
            <a:off x="10272713" y="6913563"/>
            <a:ext cx="858837" cy="498475"/>
          </a:xfrm>
          <a:prstGeom prst="line">
            <a:avLst/>
          </a:prstGeom>
          <a:noFill/>
          <a:ln w="12700">
            <a:solidFill>
              <a:srgbClr val="5B9BD5"/>
            </a:solidFill>
            <a:miter lim="800000"/>
            <a:headEnd type="triangle" w="med" len="med"/>
            <a:tailEnd type="triangle" w="sm" len="sm"/>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26642" name="Line 18"/>
          <p:cNvSpPr>
            <a:spLocks noChangeShapeType="1"/>
          </p:cNvSpPr>
          <p:nvPr/>
        </p:nvSpPr>
        <p:spPr bwMode="auto">
          <a:xfrm>
            <a:off x="6353175" y="4454525"/>
            <a:ext cx="47625" cy="4895850"/>
          </a:xfrm>
          <a:prstGeom prst="line">
            <a:avLst/>
          </a:prstGeom>
          <a:noFill/>
          <a:ln w="127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箇条書き">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箇条書き">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空白">
  <a:themeElements>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空白">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タイトル &amp; 箇条書き（左）">
  <a:themeElements>
    <a:clrScheme name="タイトル &amp; 箇条書き（左）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 &amp; 箇条書き（左）">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箇条書き（左）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タイトル &amp; 箇条書き（2 段組み）">
  <a:themeElements>
    <a:clrScheme name="タイトル &amp; 箇条書き（2 段組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 &amp; 箇条書き（2 段組み）">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箇条書き（2 段組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タイトル &amp; 箇条書き（右）">
  <a:themeElements>
    <a:clrScheme name="タイトル &amp; 箇条書き（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 &amp; 箇条書き（右）">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箇条書き（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タイトル、箇条書き、画像">
  <a:themeElements>
    <a:clrScheme name="タイトル、箇条書き、画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箇条書き、画像">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箇条書き、画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タイトル &amp; 箇条書き">
  <a:themeElements>
    <a:clrScheme name="タイトル &amp; 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 &amp; 箇条書き">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タイトル（中央）">
  <a:themeElements>
    <a:clrScheme name="タイトル（中央）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中央）">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中央）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Default - タイトルとコンテンツ コピー">
  <a:themeElements>
    <a:clrScheme name="Default - タイトルとコンテンツ コピ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タイトルとコンテンツ コピー">
      <a:majorFont>
        <a:latin typeface="Lucida Grande"/>
        <a:ea typeface=".Aqua かな"/>
        <a:cs typeface=".Aqua かな"/>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タイトルとコンテンツ コピ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and Content">
      <a:majorFont>
        <a:latin typeface="Lucida Grande"/>
        <a:ea typeface=".Aqua かな"/>
        <a:cs typeface=".Aqua かな"/>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タイトルとコンテンツ">
  <a:themeElements>
    <a:clrScheme name="Default - タイトルとコンテン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タイトルとコンテンツ">
      <a:majorFont>
        <a:latin typeface="Lucida Grande"/>
        <a:ea typeface=".Aqua かな"/>
        <a:cs typeface=".Aqua かな"/>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タイトルとコンテン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タイトル &amp; サブタイトル">
  <a:themeElements>
    <a:clrScheme name="タイトル &amp; サブタイトル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 &amp; サブタイトル">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サブタイトル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画像（横長）">
  <a:themeElements>
    <a:clrScheme name="画像（横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画像（横長）">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画像（横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画像（横長、反射）">
  <a:themeElements>
    <a:clrScheme name="画像（横長、反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画像（横長、反射）">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画像（横長、反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画像（縦長）">
  <a:themeElements>
    <a:clrScheme name="画像（縦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画像（縦長）">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画像（縦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画像（縦長、反射）">
  <a:themeElements>
    <a:clrScheme name="画像（縦長、反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画像（縦長、反射）">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画像（縦長、反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タイトル（上）">
  <a:themeElements>
    <a:clrScheme name="タイトル（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上）">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1490</Words>
  <Characters>0</Characters>
  <Application>Microsoft Office PowerPoint</Application>
  <PresentationFormat>ユーザー設定</PresentationFormat>
  <Lines>0</Lines>
  <Paragraphs>424</Paragraphs>
  <Slides>16</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17</vt:i4>
      </vt:variant>
      <vt:variant>
        <vt:lpstr>スライド タイトル</vt:lpstr>
      </vt:variant>
      <vt:variant>
        <vt:i4>16</vt:i4>
      </vt:variant>
    </vt:vector>
  </HeadingPairs>
  <TitlesOfParts>
    <vt:vector size="46" baseType="lpstr">
      <vt:lpstr>Gill Sans</vt:lpstr>
      <vt:lpstr>ヒラギノ角ゴ ProN W3</vt:lpstr>
      <vt:lpstr>Arial</vt:lpstr>
      <vt:lpstr>Calibri</vt:lpstr>
      <vt:lpstr>ＭＳ Ｐゴシック</vt:lpstr>
      <vt:lpstr>Lucida Grande</vt:lpstr>
      <vt:lpstr>.Aqua かな</vt:lpstr>
      <vt:lpstr>Times New Roman</vt:lpstr>
      <vt:lpstr>Times New Roman Bold</vt:lpstr>
      <vt:lpstr>ヒラギノ明朝 ProN W3</vt:lpstr>
      <vt:lpstr>Arial Bold</vt:lpstr>
      <vt:lpstr>ヒラギノ角ゴ ProN W6</vt:lpstr>
      <vt:lpstr>Symbol</vt:lpstr>
      <vt:lpstr>箇条書き</vt:lpstr>
      <vt:lpstr>Default - Title and Content</vt:lpstr>
      <vt:lpstr>Default - タイトルとコンテンツ</vt:lpstr>
      <vt:lpstr>タイトル &amp; サブタイトル</vt:lpstr>
      <vt:lpstr>画像（横長）</vt:lpstr>
      <vt:lpstr>画像（横長、反射）</vt:lpstr>
      <vt:lpstr>画像（縦長）</vt:lpstr>
      <vt:lpstr>画像（縦長、反射）</vt:lpstr>
      <vt:lpstr>タイトル（上）</vt:lpstr>
      <vt:lpstr>空白</vt:lpstr>
      <vt:lpstr>タイトル &amp; 箇条書き（左）</vt:lpstr>
      <vt:lpstr>タイトル &amp; 箇条書き（2 段組み）</vt:lpstr>
      <vt:lpstr>タイトル &amp; 箇条書き（右）</vt:lpstr>
      <vt:lpstr>タイトル、箇条書き、画像</vt:lpstr>
      <vt:lpstr>タイトル &amp; 箇条書き</vt:lpstr>
      <vt:lpstr>タイトル（中央）</vt:lpstr>
      <vt:lpstr>Default - タイトルとコンテンツ コピー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Structural comparison between DFT optimized geometry and MD minimized geometry (A complex)</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DFT studies on rotation of propylene</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Dynamic Simulation on the Ansa-zirconocene propylene Complex  and the Product after the Insertion of Propylene</dc:title>
  <dc:subject/>
  <dc:creator>Sandhya k s</dc:creator>
  <cp:keywords/>
  <dc:description/>
  <cp:lastModifiedBy>Ncube</cp:lastModifiedBy>
  <cp:revision>1</cp:revision>
  <dcterms:modified xsi:type="dcterms:W3CDTF">2014-12-10T02:27:24Z</dcterms:modified>
</cp:coreProperties>
</file>