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9" r:id="rId11"/>
    <p:sldId id="271" r:id="rId12"/>
    <p:sldId id="273" r:id="rId13"/>
    <p:sldId id="274" r:id="rId14"/>
    <p:sldId id="270" r:id="rId15"/>
    <p:sldId id="275" r:id="rId16"/>
    <p:sldId id="267" r:id="rId17"/>
    <p:sldId id="268" r:id="rId18"/>
    <p:sldId id="276" r:id="rId19"/>
    <p:sldId id="265" r:id="rId20"/>
    <p:sldId id="272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2" autoAdjust="0"/>
    <p:restoredTop sz="94660"/>
  </p:normalViewPr>
  <p:slideViewPr>
    <p:cSldViewPr>
      <p:cViewPr varScale="1">
        <p:scale>
          <a:sx n="96" d="100"/>
          <a:sy n="9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7A2-ED39-43AC-AAD1-A263689C9F03}" type="datetimeFigureOut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801D8-2481-4C29-9B78-357C6FEA0C4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801D8-2481-4C29-9B78-357C6FEA0C4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53B-B76D-4A04-9DE2-7C846C000336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387C-E0C4-4C46-81D3-E6552830FF4B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E61-D602-4634-A512-54417B8B276E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392A-48B1-417F-A25D-1896F6072397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2E0A-956E-42AF-A0A6-476C129B707F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3E0B-9B43-4CCA-A8BF-C6C72FBBA517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61E-08A0-4291-9856-5912BBCCA015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BA68-57D3-42B4-A230-5F053117F979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8C5C-821B-4590-AEBF-AF5FB408D55E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BA66-9A04-484E-8DD2-ACA28430A702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830B-9247-459A-A4E1-1B66410C8A07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4F732-F054-4531-8AC0-C7A8CB21E706}" type="datetime1">
              <a:rPr kumimoji="1" lang="ja-JP" altLang="en-US" smtClean="0"/>
              <a:pPr/>
              <a:t>2017/2/7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BA93F-3AA6-40A5-9F7B-F861B02342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444208" y="272842"/>
            <a:ext cx="2383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FY2016 </a:t>
            </a:r>
            <a:r>
              <a:rPr lang="en-US" altLang="ja-JP" sz="2000" dirty="0"/>
              <a:t>9</a:t>
            </a:r>
            <a:r>
              <a:rPr kumimoji="1" lang="en-US" altLang="ja-JP" sz="2000" baseline="30000" dirty="0" smtClean="0"/>
              <a:t>th</a:t>
            </a:r>
            <a:r>
              <a:rPr kumimoji="1" lang="en-US" altLang="ja-JP" sz="2000" dirty="0" smtClean="0"/>
              <a:t> CREST WS</a:t>
            </a:r>
          </a:p>
          <a:p>
            <a:pPr algn="r"/>
            <a:r>
              <a:rPr lang="en-US" altLang="ja-JP" sz="2000" dirty="0" smtClean="0"/>
              <a:t>Feb. 7, 2017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0123" y="1772816"/>
            <a:ext cx="7819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/>
              <a:t>Toward Improving Enzymatic Polymerization Reaction Simulation:</a:t>
            </a:r>
            <a:endParaRPr lang="ja-JP" altLang="ja-JP" sz="4000" dirty="0"/>
          </a:p>
          <a:p>
            <a:pPr algn="ctr"/>
            <a:r>
              <a:rPr lang="en-US" altLang="ja-JP" sz="4000" dirty="0" smtClean="0"/>
              <a:t>Discussion </a:t>
            </a:r>
            <a:r>
              <a:rPr lang="en-US" altLang="ja-JP" sz="4000" dirty="0"/>
              <a:t>on Molecular Origin of the Short Polymer Problem</a:t>
            </a:r>
            <a:endParaRPr kumimoji="1" lang="ja-JP" altLang="en-US" sz="40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26272" y="1052736"/>
            <a:ext cx="82886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 smtClean="0"/>
              <a:t>Mei et al. reported structural observations of N435 with synchrotron infrared </a:t>
            </a:r>
            <a:r>
              <a:rPr lang="en-US" altLang="ja-JP" sz="2400" dirty="0" err="1" smtClean="0"/>
              <a:t>microspectroscopy</a:t>
            </a:r>
            <a:endParaRPr kumimoji="1" lang="en-US" altLang="ja-JP" sz="2400" dirty="0" smtClean="0"/>
          </a:p>
          <a:p>
            <a:pPr algn="just"/>
            <a:endParaRPr lang="en-US" altLang="ja-JP" sz="1600" dirty="0" smtClean="0"/>
          </a:p>
          <a:p>
            <a:pPr marL="3495675" indent="-176213" algn="just">
              <a:buFont typeface="Arial" pitchFamily="34" charset="0"/>
              <a:buChar char="•"/>
            </a:pPr>
            <a:r>
              <a:rPr lang="en-US" altLang="ja-JP" sz="2000" dirty="0" err="1" smtClean="0"/>
              <a:t>Inhomogenious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distribution would be due to insufficient concentration of CALB: greater amount of CALB results that CALBs are distributed homogeneously.</a:t>
            </a:r>
          </a:p>
          <a:p>
            <a:pPr marL="3495675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CALB </a:t>
            </a:r>
            <a:r>
              <a:rPr lang="en-US" altLang="ja-JP" sz="2000" dirty="0" smtClean="0"/>
              <a:t>is localized in an external shell of the N435 </a:t>
            </a:r>
            <a:r>
              <a:rPr lang="en-US" altLang="ja-JP" sz="2000" dirty="0" smtClean="0"/>
              <a:t>beads </a:t>
            </a:r>
            <a:r>
              <a:rPr lang="en-US" altLang="ja-JP" sz="2000" dirty="0" smtClean="0"/>
              <a:t>with a thickness of 80-100 mm.</a:t>
            </a:r>
          </a:p>
          <a:p>
            <a:pPr marL="3495675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This could be high affinity between CALB and resin</a:t>
            </a:r>
            <a:r>
              <a:rPr lang="en-US" altLang="ja-JP" sz="2000" dirty="0" smtClean="0"/>
              <a:t>. </a:t>
            </a:r>
            <a:endParaRPr lang="en-US" altLang="ja-JP" sz="2000" dirty="0" smtClean="0"/>
          </a:p>
          <a:p>
            <a:pPr marL="3495675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Secondary </a:t>
            </a:r>
            <a:r>
              <a:rPr lang="en-US" altLang="ja-JP" sz="2000" dirty="0" smtClean="0"/>
              <a:t>structure of CALB is sustained by absorption on a resin.</a:t>
            </a:r>
          </a:p>
          <a:p>
            <a:pPr marL="3495675" indent="-176213" algn="just">
              <a:buFont typeface="Arial" pitchFamily="34" charset="0"/>
              <a:buChar char="•"/>
            </a:pPr>
            <a:endParaRPr lang="en-US" altLang="ja-JP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394755" cy="351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251519" y="222228"/>
            <a:ext cx="54000" cy="57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1020" y="22541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200" b="1" dirty="0" smtClean="0"/>
              <a:t>CALB is localized in an external shell of N435</a:t>
            </a:r>
            <a:endParaRPr kumimoji="1" lang="ja-JP" altLang="en-US" sz="32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246760" y="6412064"/>
            <a:ext cx="4109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Ref. </a:t>
            </a:r>
            <a:r>
              <a:rPr lang="en-US" altLang="ja-JP" sz="1400" dirty="0" smtClean="0"/>
              <a:t>Mei </a:t>
            </a:r>
            <a:r>
              <a:rPr lang="en-US" altLang="ja-JP" sz="1400" dirty="0" smtClean="0"/>
              <a:t>Y. et al., </a:t>
            </a:r>
            <a:r>
              <a:rPr lang="en-US" altLang="ja-JP" sz="1400" i="1" dirty="0" err="1" smtClean="0"/>
              <a:t>Biomacromolelules</a:t>
            </a:r>
            <a:r>
              <a:rPr lang="en-US" altLang="ja-JP" sz="1400" dirty="0" smtClean="0"/>
              <a:t> 2003, </a:t>
            </a:r>
            <a:r>
              <a:rPr lang="en-US" altLang="ja-JP" sz="1400" b="1" dirty="0" smtClean="0"/>
              <a:t>4</a:t>
            </a:r>
            <a:r>
              <a:rPr lang="en-US" altLang="ja-JP" sz="1400" dirty="0" smtClean="0"/>
              <a:t>, 70-74 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52768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251520" y="6476196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Ref. </a:t>
            </a:r>
            <a:r>
              <a:rPr lang="en-US" altLang="ja-JP" sz="1400" dirty="0" smtClean="0"/>
              <a:t>Mei </a:t>
            </a:r>
            <a:r>
              <a:rPr lang="en-US" altLang="ja-JP" sz="1400" dirty="0" smtClean="0"/>
              <a:t>Y. et al., </a:t>
            </a:r>
            <a:r>
              <a:rPr lang="en-US" altLang="ja-JP" sz="1400" i="1" dirty="0" err="1" smtClean="0"/>
              <a:t>Biomacromolelules</a:t>
            </a:r>
            <a:r>
              <a:rPr lang="en-US" altLang="ja-JP" sz="1400" dirty="0" smtClean="0"/>
              <a:t> 2003, </a:t>
            </a:r>
            <a:r>
              <a:rPr lang="en-US" altLang="ja-JP" sz="1400" b="1" dirty="0" smtClean="0"/>
              <a:t>4</a:t>
            </a:r>
            <a:r>
              <a:rPr lang="en-US" altLang="ja-JP" sz="1400" dirty="0" smtClean="0"/>
              <a:t>, </a:t>
            </a:r>
            <a:r>
              <a:rPr lang="en-US" altLang="ja-JP" sz="1400" dirty="0" smtClean="0"/>
              <a:t>70-74 </a:t>
            </a:r>
            <a:endParaRPr lang="en-US" altLang="ja-JP" sz="14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251519" y="222228"/>
            <a:ext cx="54000" cy="57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9590" y="22541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Multiple CALBs would be found in a pore?</a:t>
            </a:r>
            <a:endParaRPr kumimoji="1" lang="ja-JP" altLang="en-US" sz="32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5945525"/>
            <a:ext cx="5490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Figure. SEM image of the center section of Novozyme435 beads</a:t>
            </a:r>
            <a:endParaRPr kumimoji="1"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251520" y="98072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400" dirty="0" smtClean="0"/>
              <a:t>“</a:t>
            </a:r>
            <a:r>
              <a:rPr lang="en-US" altLang="ja-JP" sz="2400" i="1" dirty="0" smtClean="0"/>
              <a:t>SEM showed that the average pore size in Novozyme435 beads is about 100 nm, </a:t>
            </a:r>
            <a:r>
              <a:rPr lang="en-US" altLang="ja-JP" sz="2400" i="1" u="sng" dirty="0" smtClean="0"/>
              <a:t>more than 10 times larger than the size of the CALB molecule</a:t>
            </a:r>
            <a:r>
              <a:rPr lang="en-US" altLang="ja-JP" sz="2400" i="1" dirty="0" smtClean="0"/>
              <a:t>…</a:t>
            </a:r>
            <a:r>
              <a:rPr lang="en-US" altLang="ja-JP" sz="2400" dirty="0" smtClean="0"/>
              <a:t>”</a:t>
            </a:r>
            <a:endParaRPr lang="ja-JP" altLang="en-US" sz="2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23639"/>
            <a:ext cx="2520280" cy="25385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>
          <a:xfrm>
            <a:off x="2627784" y="4051831"/>
            <a:ext cx="122413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3" idx="3"/>
          </p:cNvCxnSpPr>
          <p:nvPr/>
        </p:nvCxnSpPr>
        <p:spPr>
          <a:xfrm flipV="1">
            <a:off x="3851920" y="3835807"/>
            <a:ext cx="2016224" cy="8280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6057900" y="2665383"/>
            <a:ext cx="2125980" cy="2114550"/>
          </a:xfrm>
          <a:custGeom>
            <a:avLst/>
            <a:gdLst>
              <a:gd name="connsiteX0" fmla="*/ 788670 w 2125980"/>
              <a:gd name="connsiteY0" fmla="*/ 0 h 2114550"/>
              <a:gd name="connsiteX1" fmla="*/ 685800 w 2125980"/>
              <a:gd name="connsiteY1" fmla="*/ 34290 h 2114550"/>
              <a:gd name="connsiteX2" fmla="*/ 662940 w 2125980"/>
              <a:gd name="connsiteY2" fmla="*/ 102870 h 2114550"/>
              <a:gd name="connsiteX3" fmla="*/ 640080 w 2125980"/>
              <a:gd name="connsiteY3" fmla="*/ 137160 h 2114550"/>
              <a:gd name="connsiteX4" fmla="*/ 605790 w 2125980"/>
              <a:gd name="connsiteY4" fmla="*/ 251460 h 2114550"/>
              <a:gd name="connsiteX5" fmla="*/ 628650 w 2125980"/>
              <a:gd name="connsiteY5" fmla="*/ 354330 h 2114550"/>
              <a:gd name="connsiteX6" fmla="*/ 617220 w 2125980"/>
              <a:gd name="connsiteY6" fmla="*/ 651510 h 2114550"/>
              <a:gd name="connsiteX7" fmla="*/ 594360 w 2125980"/>
              <a:gd name="connsiteY7" fmla="*/ 685800 h 2114550"/>
              <a:gd name="connsiteX8" fmla="*/ 491490 w 2125980"/>
              <a:gd name="connsiteY8" fmla="*/ 742950 h 2114550"/>
              <a:gd name="connsiteX9" fmla="*/ 388620 w 2125980"/>
              <a:gd name="connsiteY9" fmla="*/ 788670 h 2114550"/>
              <a:gd name="connsiteX10" fmla="*/ 354330 w 2125980"/>
              <a:gd name="connsiteY10" fmla="*/ 800100 h 2114550"/>
              <a:gd name="connsiteX11" fmla="*/ 320040 w 2125980"/>
              <a:gd name="connsiteY11" fmla="*/ 811530 h 2114550"/>
              <a:gd name="connsiteX12" fmla="*/ 251460 w 2125980"/>
              <a:gd name="connsiteY12" fmla="*/ 857250 h 2114550"/>
              <a:gd name="connsiteX13" fmla="*/ 171450 w 2125980"/>
              <a:gd name="connsiteY13" fmla="*/ 902970 h 2114550"/>
              <a:gd name="connsiteX14" fmla="*/ 148590 w 2125980"/>
              <a:gd name="connsiteY14" fmla="*/ 937260 h 2114550"/>
              <a:gd name="connsiteX15" fmla="*/ 91440 w 2125980"/>
              <a:gd name="connsiteY15" fmla="*/ 1005840 h 2114550"/>
              <a:gd name="connsiteX16" fmla="*/ 68580 w 2125980"/>
              <a:gd name="connsiteY16" fmla="*/ 1074420 h 2114550"/>
              <a:gd name="connsiteX17" fmla="*/ 11430 w 2125980"/>
              <a:gd name="connsiteY17" fmla="*/ 1143000 h 2114550"/>
              <a:gd name="connsiteX18" fmla="*/ 0 w 2125980"/>
              <a:gd name="connsiteY18" fmla="*/ 1177290 h 2114550"/>
              <a:gd name="connsiteX19" fmla="*/ 11430 w 2125980"/>
              <a:gd name="connsiteY19" fmla="*/ 1394460 h 2114550"/>
              <a:gd name="connsiteX20" fmla="*/ 22860 w 2125980"/>
              <a:gd name="connsiteY20" fmla="*/ 1428750 h 2114550"/>
              <a:gd name="connsiteX21" fmla="*/ 34290 w 2125980"/>
              <a:gd name="connsiteY21" fmla="*/ 1531620 h 2114550"/>
              <a:gd name="connsiteX22" fmla="*/ 22860 w 2125980"/>
              <a:gd name="connsiteY22" fmla="*/ 1805940 h 2114550"/>
              <a:gd name="connsiteX23" fmla="*/ 11430 w 2125980"/>
              <a:gd name="connsiteY23" fmla="*/ 1840230 h 2114550"/>
              <a:gd name="connsiteX24" fmla="*/ 45720 w 2125980"/>
              <a:gd name="connsiteY24" fmla="*/ 2011680 h 2114550"/>
              <a:gd name="connsiteX25" fmla="*/ 91440 w 2125980"/>
              <a:gd name="connsiteY25" fmla="*/ 2080260 h 2114550"/>
              <a:gd name="connsiteX26" fmla="*/ 160020 w 2125980"/>
              <a:gd name="connsiteY26" fmla="*/ 2114550 h 2114550"/>
              <a:gd name="connsiteX27" fmla="*/ 217170 w 2125980"/>
              <a:gd name="connsiteY27" fmla="*/ 2103120 h 2114550"/>
              <a:gd name="connsiteX28" fmla="*/ 297180 w 2125980"/>
              <a:gd name="connsiteY28" fmla="*/ 2011680 h 2114550"/>
              <a:gd name="connsiteX29" fmla="*/ 320040 w 2125980"/>
              <a:gd name="connsiteY29" fmla="*/ 1977390 h 2114550"/>
              <a:gd name="connsiteX30" fmla="*/ 342900 w 2125980"/>
              <a:gd name="connsiteY30" fmla="*/ 1943100 h 2114550"/>
              <a:gd name="connsiteX31" fmla="*/ 365760 w 2125980"/>
              <a:gd name="connsiteY31" fmla="*/ 1908810 h 2114550"/>
              <a:gd name="connsiteX32" fmla="*/ 377190 w 2125980"/>
              <a:gd name="connsiteY32" fmla="*/ 1863090 h 2114550"/>
              <a:gd name="connsiteX33" fmla="*/ 388620 w 2125980"/>
              <a:gd name="connsiteY33" fmla="*/ 1680210 h 2114550"/>
              <a:gd name="connsiteX34" fmla="*/ 411480 w 2125980"/>
              <a:gd name="connsiteY34" fmla="*/ 1611630 h 2114550"/>
              <a:gd name="connsiteX35" fmla="*/ 422910 w 2125980"/>
              <a:gd name="connsiteY35" fmla="*/ 1577340 h 2114550"/>
              <a:gd name="connsiteX36" fmla="*/ 491490 w 2125980"/>
              <a:gd name="connsiteY36" fmla="*/ 1474470 h 2114550"/>
              <a:gd name="connsiteX37" fmla="*/ 514350 w 2125980"/>
              <a:gd name="connsiteY37" fmla="*/ 1440180 h 2114550"/>
              <a:gd name="connsiteX38" fmla="*/ 582930 w 2125980"/>
              <a:gd name="connsiteY38" fmla="*/ 1383030 h 2114550"/>
              <a:gd name="connsiteX39" fmla="*/ 651510 w 2125980"/>
              <a:gd name="connsiteY39" fmla="*/ 1360170 h 2114550"/>
              <a:gd name="connsiteX40" fmla="*/ 685800 w 2125980"/>
              <a:gd name="connsiteY40" fmla="*/ 1348740 h 2114550"/>
              <a:gd name="connsiteX41" fmla="*/ 720090 w 2125980"/>
              <a:gd name="connsiteY41" fmla="*/ 1325880 h 2114550"/>
              <a:gd name="connsiteX42" fmla="*/ 742950 w 2125980"/>
              <a:gd name="connsiteY42" fmla="*/ 1291590 h 2114550"/>
              <a:gd name="connsiteX43" fmla="*/ 765810 w 2125980"/>
              <a:gd name="connsiteY43" fmla="*/ 1245870 h 2114550"/>
              <a:gd name="connsiteX44" fmla="*/ 800100 w 2125980"/>
              <a:gd name="connsiteY44" fmla="*/ 1234440 h 2114550"/>
              <a:gd name="connsiteX45" fmla="*/ 822960 w 2125980"/>
              <a:gd name="connsiteY45" fmla="*/ 1200150 h 2114550"/>
              <a:gd name="connsiteX46" fmla="*/ 891540 w 2125980"/>
              <a:gd name="connsiteY46" fmla="*/ 1177290 h 2114550"/>
              <a:gd name="connsiteX47" fmla="*/ 960120 w 2125980"/>
              <a:gd name="connsiteY47" fmla="*/ 1154430 h 2114550"/>
              <a:gd name="connsiteX48" fmla="*/ 994410 w 2125980"/>
              <a:gd name="connsiteY48" fmla="*/ 1143000 h 2114550"/>
              <a:gd name="connsiteX49" fmla="*/ 1028700 w 2125980"/>
              <a:gd name="connsiteY49" fmla="*/ 1131570 h 2114550"/>
              <a:gd name="connsiteX50" fmla="*/ 1108710 w 2125980"/>
              <a:gd name="connsiteY50" fmla="*/ 1143000 h 2114550"/>
              <a:gd name="connsiteX51" fmla="*/ 1143000 w 2125980"/>
              <a:gd name="connsiteY51" fmla="*/ 1154430 h 2114550"/>
              <a:gd name="connsiteX52" fmla="*/ 1188720 w 2125980"/>
              <a:gd name="connsiteY52" fmla="*/ 1257300 h 2114550"/>
              <a:gd name="connsiteX53" fmla="*/ 1257300 w 2125980"/>
              <a:gd name="connsiteY53" fmla="*/ 1280160 h 2114550"/>
              <a:gd name="connsiteX54" fmla="*/ 1360170 w 2125980"/>
              <a:gd name="connsiteY54" fmla="*/ 1268730 h 2114550"/>
              <a:gd name="connsiteX55" fmla="*/ 1394460 w 2125980"/>
              <a:gd name="connsiteY55" fmla="*/ 1223010 h 2114550"/>
              <a:gd name="connsiteX56" fmla="*/ 1428750 w 2125980"/>
              <a:gd name="connsiteY56" fmla="*/ 1154430 h 2114550"/>
              <a:gd name="connsiteX57" fmla="*/ 1451610 w 2125980"/>
              <a:gd name="connsiteY57" fmla="*/ 1062990 h 2114550"/>
              <a:gd name="connsiteX58" fmla="*/ 1474470 w 2125980"/>
              <a:gd name="connsiteY58" fmla="*/ 1028700 h 2114550"/>
              <a:gd name="connsiteX59" fmla="*/ 1485900 w 2125980"/>
              <a:gd name="connsiteY59" fmla="*/ 994410 h 2114550"/>
              <a:gd name="connsiteX60" fmla="*/ 1531620 w 2125980"/>
              <a:gd name="connsiteY60" fmla="*/ 925830 h 2114550"/>
              <a:gd name="connsiteX61" fmla="*/ 1554480 w 2125980"/>
              <a:gd name="connsiteY61" fmla="*/ 891540 h 2114550"/>
              <a:gd name="connsiteX62" fmla="*/ 1577340 w 2125980"/>
              <a:gd name="connsiteY62" fmla="*/ 857250 h 2114550"/>
              <a:gd name="connsiteX63" fmla="*/ 1611630 w 2125980"/>
              <a:gd name="connsiteY63" fmla="*/ 822960 h 2114550"/>
              <a:gd name="connsiteX64" fmla="*/ 1668780 w 2125980"/>
              <a:gd name="connsiteY64" fmla="*/ 765810 h 2114550"/>
              <a:gd name="connsiteX65" fmla="*/ 1725930 w 2125980"/>
              <a:gd name="connsiteY65" fmla="*/ 708660 h 2114550"/>
              <a:gd name="connsiteX66" fmla="*/ 1794510 w 2125980"/>
              <a:gd name="connsiteY66" fmla="*/ 685800 h 2114550"/>
              <a:gd name="connsiteX67" fmla="*/ 1828800 w 2125980"/>
              <a:gd name="connsiteY67" fmla="*/ 674370 h 2114550"/>
              <a:gd name="connsiteX68" fmla="*/ 1897380 w 2125980"/>
              <a:gd name="connsiteY68" fmla="*/ 628650 h 2114550"/>
              <a:gd name="connsiteX69" fmla="*/ 1965960 w 2125980"/>
              <a:gd name="connsiteY69" fmla="*/ 571500 h 2114550"/>
              <a:gd name="connsiteX70" fmla="*/ 2034540 w 2125980"/>
              <a:gd name="connsiteY70" fmla="*/ 514350 h 2114550"/>
              <a:gd name="connsiteX71" fmla="*/ 2057400 w 2125980"/>
              <a:gd name="connsiteY71" fmla="*/ 480060 h 2114550"/>
              <a:gd name="connsiteX72" fmla="*/ 2091690 w 2125980"/>
              <a:gd name="connsiteY72" fmla="*/ 457200 h 2114550"/>
              <a:gd name="connsiteX73" fmla="*/ 2114550 w 2125980"/>
              <a:gd name="connsiteY73" fmla="*/ 388620 h 2114550"/>
              <a:gd name="connsiteX74" fmla="*/ 2125980 w 2125980"/>
              <a:gd name="connsiteY74" fmla="*/ 354330 h 2114550"/>
              <a:gd name="connsiteX75" fmla="*/ 2103120 w 2125980"/>
              <a:gd name="connsiteY75" fmla="*/ 194310 h 2114550"/>
              <a:gd name="connsiteX76" fmla="*/ 2080260 w 2125980"/>
              <a:gd name="connsiteY76" fmla="*/ 160020 h 2114550"/>
              <a:gd name="connsiteX77" fmla="*/ 2011680 w 2125980"/>
              <a:gd name="connsiteY77" fmla="*/ 137160 h 2114550"/>
              <a:gd name="connsiteX78" fmla="*/ 1748790 w 2125980"/>
              <a:gd name="connsiteY78" fmla="*/ 148590 h 2114550"/>
              <a:gd name="connsiteX79" fmla="*/ 1703070 w 2125980"/>
              <a:gd name="connsiteY79" fmla="*/ 160020 h 2114550"/>
              <a:gd name="connsiteX80" fmla="*/ 1634490 w 2125980"/>
              <a:gd name="connsiteY80" fmla="*/ 182880 h 2114550"/>
              <a:gd name="connsiteX81" fmla="*/ 1565910 w 2125980"/>
              <a:gd name="connsiteY81" fmla="*/ 205740 h 2114550"/>
              <a:gd name="connsiteX82" fmla="*/ 1531620 w 2125980"/>
              <a:gd name="connsiteY82" fmla="*/ 217170 h 2114550"/>
              <a:gd name="connsiteX83" fmla="*/ 1428750 w 2125980"/>
              <a:gd name="connsiteY83" fmla="*/ 228600 h 2114550"/>
              <a:gd name="connsiteX84" fmla="*/ 1211580 w 2125980"/>
              <a:gd name="connsiteY84" fmla="*/ 217170 h 2114550"/>
              <a:gd name="connsiteX85" fmla="*/ 1177290 w 2125980"/>
              <a:gd name="connsiteY85" fmla="*/ 205740 h 2114550"/>
              <a:gd name="connsiteX86" fmla="*/ 1108710 w 2125980"/>
              <a:gd name="connsiteY86" fmla="*/ 160020 h 2114550"/>
              <a:gd name="connsiteX87" fmla="*/ 1085850 w 2125980"/>
              <a:gd name="connsiteY87" fmla="*/ 125730 h 2114550"/>
              <a:gd name="connsiteX88" fmla="*/ 1074420 w 2125980"/>
              <a:gd name="connsiteY88" fmla="*/ 91440 h 2114550"/>
              <a:gd name="connsiteX89" fmla="*/ 1005840 w 2125980"/>
              <a:gd name="connsiteY89" fmla="*/ 45720 h 2114550"/>
              <a:gd name="connsiteX90" fmla="*/ 971550 w 2125980"/>
              <a:gd name="connsiteY90" fmla="*/ 22860 h 2114550"/>
              <a:gd name="connsiteX91" fmla="*/ 902970 w 2125980"/>
              <a:gd name="connsiteY91" fmla="*/ 0 h 2114550"/>
              <a:gd name="connsiteX92" fmla="*/ 708660 w 2125980"/>
              <a:gd name="connsiteY92" fmla="*/ 11430 h 2114550"/>
              <a:gd name="connsiteX93" fmla="*/ 674370 w 2125980"/>
              <a:gd name="connsiteY93" fmla="*/ 34290 h 2114550"/>
              <a:gd name="connsiteX94" fmla="*/ 674370 w 2125980"/>
              <a:gd name="connsiteY94" fmla="*/ 6858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125980" h="2114550">
                <a:moveTo>
                  <a:pt x="788670" y="0"/>
                </a:moveTo>
                <a:cubicBezTo>
                  <a:pt x="765392" y="3880"/>
                  <a:pt x="704488" y="4389"/>
                  <a:pt x="685800" y="34290"/>
                </a:cubicBezTo>
                <a:cubicBezTo>
                  <a:pt x="673029" y="54724"/>
                  <a:pt x="676306" y="82820"/>
                  <a:pt x="662940" y="102870"/>
                </a:cubicBezTo>
                <a:cubicBezTo>
                  <a:pt x="655320" y="114300"/>
                  <a:pt x="645659" y="124607"/>
                  <a:pt x="640080" y="137160"/>
                </a:cubicBezTo>
                <a:cubicBezTo>
                  <a:pt x="624178" y="172938"/>
                  <a:pt x="615289" y="213462"/>
                  <a:pt x="605790" y="251460"/>
                </a:cubicBezTo>
                <a:cubicBezTo>
                  <a:pt x="610198" y="269093"/>
                  <a:pt x="628650" y="339819"/>
                  <a:pt x="628650" y="354330"/>
                </a:cubicBezTo>
                <a:cubicBezTo>
                  <a:pt x="628650" y="453463"/>
                  <a:pt x="627421" y="552903"/>
                  <a:pt x="617220" y="651510"/>
                </a:cubicBezTo>
                <a:cubicBezTo>
                  <a:pt x="615806" y="665174"/>
                  <a:pt x="603154" y="675247"/>
                  <a:pt x="594360" y="685800"/>
                </a:cubicBezTo>
                <a:cubicBezTo>
                  <a:pt x="527097" y="766516"/>
                  <a:pt x="599158" y="671171"/>
                  <a:pt x="491490" y="742950"/>
                </a:cubicBezTo>
                <a:cubicBezTo>
                  <a:pt x="437150" y="779176"/>
                  <a:pt x="470232" y="761466"/>
                  <a:pt x="388620" y="788670"/>
                </a:cubicBezTo>
                <a:lnTo>
                  <a:pt x="354330" y="800100"/>
                </a:lnTo>
                <a:cubicBezTo>
                  <a:pt x="342900" y="803910"/>
                  <a:pt x="330065" y="804847"/>
                  <a:pt x="320040" y="811530"/>
                </a:cubicBezTo>
                <a:cubicBezTo>
                  <a:pt x="297180" y="826770"/>
                  <a:pt x="276034" y="844963"/>
                  <a:pt x="251460" y="857250"/>
                </a:cubicBezTo>
                <a:cubicBezTo>
                  <a:pt x="193453" y="886253"/>
                  <a:pt x="219917" y="870659"/>
                  <a:pt x="171450" y="902970"/>
                </a:cubicBezTo>
                <a:cubicBezTo>
                  <a:pt x="163830" y="914400"/>
                  <a:pt x="157384" y="926707"/>
                  <a:pt x="148590" y="937260"/>
                </a:cubicBezTo>
                <a:cubicBezTo>
                  <a:pt x="122955" y="968022"/>
                  <a:pt x="107656" y="969353"/>
                  <a:pt x="91440" y="1005840"/>
                </a:cubicBezTo>
                <a:cubicBezTo>
                  <a:pt x="81653" y="1027860"/>
                  <a:pt x="85619" y="1057381"/>
                  <a:pt x="68580" y="1074420"/>
                </a:cubicBezTo>
                <a:cubicBezTo>
                  <a:pt x="43301" y="1099699"/>
                  <a:pt x="27343" y="1111174"/>
                  <a:pt x="11430" y="1143000"/>
                </a:cubicBezTo>
                <a:cubicBezTo>
                  <a:pt x="6042" y="1153776"/>
                  <a:pt x="3810" y="1165860"/>
                  <a:pt x="0" y="1177290"/>
                </a:cubicBezTo>
                <a:cubicBezTo>
                  <a:pt x="3810" y="1249680"/>
                  <a:pt x="4867" y="1322268"/>
                  <a:pt x="11430" y="1394460"/>
                </a:cubicBezTo>
                <a:cubicBezTo>
                  <a:pt x="12521" y="1406459"/>
                  <a:pt x="20879" y="1416866"/>
                  <a:pt x="22860" y="1428750"/>
                </a:cubicBezTo>
                <a:cubicBezTo>
                  <a:pt x="28532" y="1462782"/>
                  <a:pt x="30480" y="1497330"/>
                  <a:pt x="34290" y="1531620"/>
                </a:cubicBezTo>
                <a:cubicBezTo>
                  <a:pt x="30480" y="1623060"/>
                  <a:pt x="29621" y="1714671"/>
                  <a:pt x="22860" y="1805940"/>
                </a:cubicBezTo>
                <a:cubicBezTo>
                  <a:pt x="21970" y="1817955"/>
                  <a:pt x="11430" y="1828182"/>
                  <a:pt x="11430" y="1840230"/>
                </a:cubicBezTo>
                <a:cubicBezTo>
                  <a:pt x="11430" y="1873385"/>
                  <a:pt x="21791" y="1975787"/>
                  <a:pt x="45720" y="2011680"/>
                </a:cubicBezTo>
                <a:cubicBezTo>
                  <a:pt x="60960" y="2034540"/>
                  <a:pt x="68580" y="2065020"/>
                  <a:pt x="91440" y="2080260"/>
                </a:cubicBezTo>
                <a:cubicBezTo>
                  <a:pt x="135755" y="2109803"/>
                  <a:pt x="112698" y="2098776"/>
                  <a:pt x="160020" y="2114550"/>
                </a:cubicBezTo>
                <a:cubicBezTo>
                  <a:pt x="179070" y="2110740"/>
                  <a:pt x="198980" y="2109941"/>
                  <a:pt x="217170" y="2103120"/>
                </a:cubicBezTo>
                <a:cubicBezTo>
                  <a:pt x="259503" y="2087245"/>
                  <a:pt x="273473" y="2047240"/>
                  <a:pt x="297180" y="2011680"/>
                </a:cubicBezTo>
                <a:lnTo>
                  <a:pt x="320040" y="1977390"/>
                </a:lnTo>
                <a:lnTo>
                  <a:pt x="342900" y="1943100"/>
                </a:lnTo>
                <a:lnTo>
                  <a:pt x="365760" y="1908810"/>
                </a:lnTo>
                <a:cubicBezTo>
                  <a:pt x="369570" y="1893570"/>
                  <a:pt x="375627" y="1878721"/>
                  <a:pt x="377190" y="1863090"/>
                </a:cubicBezTo>
                <a:cubicBezTo>
                  <a:pt x="383268" y="1802314"/>
                  <a:pt x="380367" y="1740729"/>
                  <a:pt x="388620" y="1680210"/>
                </a:cubicBezTo>
                <a:cubicBezTo>
                  <a:pt x="391876" y="1656334"/>
                  <a:pt x="403860" y="1634490"/>
                  <a:pt x="411480" y="1611630"/>
                </a:cubicBezTo>
                <a:cubicBezTo>
                  <a:pt x="415290" y="1600200"/>
                  <a:pt x="416227" y="1587365"/>
                  <a:pt x="422910" y="1577340"/>
                </a:cubicBezTo>
                <a:lnTo>
                  <a:pt x="491490" y="1474470"/>
                </a:lnTo>
                <a:cubicBezTo>
                  <a:pt x="499110" y="1463040"/>
                  <a:pt x="504636" y="1449894"/>
                  <a:pt x="514350" y="1440180"/>
                </a:cubicBezTo>
                <a:cubicBezTo>
                  <a:pt x="535884" y="1418646"/>
                  <a:pt x="554286" y="1395761"/>
                  <a:pt x="582930" y="1383030"/>
                </a:cubicBezTo>
                <a:cubicBezTo>
                  <a:pt x="604950" y="1373243"/>
                  <a:pt x="628650" y="1367790"/>
                  <a:pt x="651510" y="1360170"/>
                </a:cubicBezTo>
                <a:cubicBezTo>
                  <a:pt x="662940" y="1356360"/>
                  <a:pt x="675775" y="1355423"/>
                  <a:pt x="685800" y="1348740"/>
                </a:cubicBezTo>
                <a:lnTo>
                  <a:pt x="720090" y="1325880"/>
                </a:lnTo>
                <a:cubicBezTo>
                  <a:pt x="727710" y="1314450"/>
                  <a:pt x="736134" y="1303517"/>
                  <a:pt x="742950" y="1291590"/>
                </a:cubicBezTo>
                <a:cubicBezTo>
                  <a:pt x="751404" y="1276796"/>
                  <a:pt x="753762" y="1257918"/>
                  <a:pt x="765810" y="1245870"/>
                </a:cubicBezTo>
                <a:cubicBezTo>
                  <a:pt x="774329" y="1237351"/>
                  <a:pt x="788670" y="1238250"/>
                  <a:pt x="800100" y="1234440"/>
                </a:cubicBezTo>
                <a:cubicBezTo>
                  <a:pt x="807720" y="1223010"/>
                  <a:pt x="811311" y="1207431"/>
                  <a:pt x="822960" y="1200150"/>
                </a:cubicBezTo>
                <a:cubicBezTo>
                  <a:pt x="843394" y="1187379"/>
                  <a:pt x="868680" y="1184910"/>
                  <a:pt x="891540" y="1177290"/>
                </a:cubicBezTo>
                <a:lnTo>
                  <a:pt x="960120" y="1154430"/>
                </a:lnTo>
                <a:lnTo>
                  <a:pt x="994410" y="1143000"/>
                </a:lnTo>
                <a:lnTo>
                  <a:pt x="1028700" y="1131570"/>
                </a:lnTo>
                <a:cubicBezTo>
                  <a:pt x="1055370" y="1135380"/>
                  <a:pt x="1082292" y="1137716"/>
                  <a:pt x="1108710" y="1143000"/>
                </a:cubicBezTo>
                <a:cubicBezTo>
                  <a:pt x="1120524" y="1145363"/>
                  <a:pt x="1135997" y="1144626"/>
                  <a:pt x="1143000" y="1154430"/>
                </a:cubicBezTo>
                <a:cubicBezTo>
                  <a:pt x="1154623" y="1170702"/>
                  <a:pt x="1161376" y="1240210"/>
                  <a:pt x="1188720" y="1257300"/>
                </a:cubicBezTo>
                <a:cubicBezTo>
                  <a:pt x="1209154" y="1270071"/>
                  <a:pt x="1257300" y="1280160"/>
                  <a:pt x="1257300" y="1280160"/>
                </a:cubicBezTo>
                <a:cubicBezTo>
                  <a:pt x="1291590" y="1276350"/>
                  <a:pt x="1328323" y="1282000"/>
                  <a:pt x="1360170" y="1268730"/>
                </a:cubicBezTo>
                <a:cubicBezTo>
                  <a:pt x="1377755" y="1261403"/>
                  <a:pt x="1383387" y="1238512"/>
                  <a:pt x="1394460" y="1223010"/>
                </a:cubicBezTo>
                <a:cubicBezTo>
                  <a:pt x="1415950" y="1192925"/>
                  <a:pt x="1420039" y="1189272"/>
                  <a:pt x="1428750" y="1154430"/>
                </a:cubicBezTo>
                <a:cubicBezTo>
                  <a:pt x="1435271" y="1128345"/>
                  <a:pt x="1438546" y="1089117"/>
                  <a:pt x="1451610" y="1062990"/>
                </a:cubicBezTo>
                <a:cubicBezTo>
                  <a:pt x="1457753" y="1050703"/>
                  <a:pt x="1468327" y="1040987"/>
                  <a:pt x="1474470" y="1028700"/>
                </a:cubicBezTo>
                <a:cubicBezTo>
                  <a:pt x="1479858" y="1017924"/>
                  <a:pt x="1480049" y="1004942"/>
                  <a:pt x="1485900" y="994410"/>
                </a:cubicBezTo>
                <a:cubicBezTo>
                  <a:pt x="1499243" y="970393"/>
                  <a:pt x="1516380" y="948690"/>
                  <a:pt x="1531620" y="925830"/>
                </a:cubicBezTo>
                <a:lnTo>
                  <a:pt x="1554480" y="891540"/>
                </a:lnTo>
                <a:cubicBezTo>
                  <a:pt x="1562100" y="880110"/>
                  <a:pt x="1567626" y="866964"/>
                  <a:pt x="1577340" y="857250"/>
                </a:cubicBezTo>
                <a:cubicBezTo>
                  <a:pt x="1588770" y="845820"/>
                  <a:pt x="1601282" y="835378"/>
                  <a:pt x="1611630" y="822960"/>
                </a:cubicBezTo>
                <a:cubicBezTo>
                  <a:pt x="1659255" y="765810"/>
                  <a:pt x="1605915" y="807720"/>
                  <a:pt x="1668780" y="765810"/>
                </a:cubicBezTo>
                <a:cubicBezTo>
                  <a:pt x="1689635" y="734528"/>
                  <a:pt x="1689835" y="724702"/>
                  <a:pt x="1725930" y="708660"/>
                </a:cubicBezTo>
                <a:cubicBezTo>
                  <a:pt x="1747950" y="698873"/>
                  <a:pt x="1771650" y="693420"/>
                  <a:pt x="1794510" y="685800"/>
                </a:cubicBezTo>
                <a:cubicBezTo>
                  <a:pt x="1805940" y="681990"/>
                  <a:pt x="1818775" y="681053"/>
                  <a:pt x="1828800" y="674370"/>
                </a:cubicBezTo>
                <a:cubicBezTo>
                  <a:pt x="1851660" y="659130"/>
                  <a:pt x="1877953" y="648077"/>
                  <a:pt x="1897380" y="628650"/>
                </a:cubicBezTo>
                <a:cubicBezTo>
                  <a:pt x="1997559" y="528471"/>
                  <a:pt x="1870481" y="651066"/>
                  <a:pt x="1965960" y="571500"/>
                </a:cubicBezTo>
                <a:cubicBezTo>
                  <a:pt x="2053967" y="498161"/>
                  <a:pt x="1949404" y="571107"/>
                  <a:pt x="2034540" y="514350"/>
                </a:cubicBezTo>
                <a:cubicBezTo>
                  <a:pt x="2042160" y="502920"/>
                  <a:pt x="2047686" y="489774"/>
                  <a:pt x="2057400" y="480060"/>
                </a:cubicBezTo>
                <a:cubicBezTo>
                  <a:pt x="2067114" y="470346"/>
                  <a:pt x="2084409" y="468849"/>
                  <a:pt x="2091690" y="457200"/>
                </a:cubicBezTo>
                <a:cubicBezTo>
                  <a:pt x="2104461" y="436766"/>
                  <a:pt x="2106930" y="411480"/>
                  <a:pt x="2114550" y="388620"/>
                </a:cubicBezTo>
                <a:lnTo>
                  <a:pt x="2125980" y="354330"/>
                </a:lnTo>
                <a:cubicBezTo>
                  <a:pt x="2123060" y="322208"/>
                  <a:pt x="2125109" y="238288"/>
                  <a:pt x="2103120" y="194310"/>
                </a:cubicBezTo>
                <a:cubicBezTo>
                  <a:pt x="2096977" y="182023"/>
                  <a:pt x="2091909" y="167301"/>
                  <a:pt x="2080260" y="160020"/>
                </a:cubicBezTo>
                <a:cubicBezTo>
                  <a:pt x="2059826" y="147249"/>
                  <a:pt x="2011680" y="137160"/>
                  <a:pt x="2011680" y="137160"/>
                </a:cubicBezTo>
                <a:cubicBezTo>
                  <a:pt x="1924050" y="140970"/>
                  <a:pt x="1836263" y="142111"/>
                  <a:pt x="1748790" y="148590"/>
                </a:cubicBezTo>
                <a:cubicBezTo>
                  <a:pt x="1733124" y="149750"/>
                  <a:pt x="1718117" y="155506"/>
                  <a:pt x="1703070" y="160020"/>
                </a:cubicBezTo>
                <a:cubicBezTo>
                  <a:pt x="1679990" y="166944"/>
                  <a:pt x="1657350" y="175260"/>
                  <a:pt x="1634490" y="182880"/>
                </a:cubicBezTo>
                <a:lnTo>
                  <a:pt x="1565910" y="205740"/>
                </a:lnTo>
                <a:cubicBezTo>
                  <a:pt x="1554480" y="209550"/>
                  <a:pt x="1543595" y="215839"/>
                  <a:pt x="1531620" y="217170"/>
                </a:cubicBezTo>
                <a:lnTo>
                  <a:pt x="1428750" y="228600"/>
                </a:lnTo>
                <a:cubicBezTo>
                  <a:pt x="1356360" y="224790"/>
                  <a:pt x="1283772" y="223733"/>
                  <a:pt x="1211580" y="217170"/>
                </a:cubicBezTo>
                <a:cubicBezTo>
                  <a:pt x="1199581" y="216079"/>
                  <a:pt x="1187822" y="211591"/>
                  <a:pt x="1177290" y="205740"/>
                </a:cubicBezTo>
                <a:cubicBezTo>
                  <a:pt x="1153273" y="192397"/>
                  <a:pt x="1108710" y="160020"/>
                  <a:pt x="1108710" y="160020"/>
                </a:cubicBezTo>
                <a:cubicBezTo>
                  <a:pt x="1101090" y="148590"/>
                  <a:pt x="1091993" y="138017"/>
                  <a:pt x="1085850" y="125730"/>
                </a:cubicBezTo>
                <a:cubicBezTo>
                  <a:pt x="1080462" y="114954"/>
                  <a:pt x="1082939" y="99959"/>
                  <a:pt x="1074420" y="91440"/>
                </a:cubicBezTo>
                <a:cubicBezTo>
                  <a:pt x="1054993" y="72013"/>
                  <a:pt x="1028700" y="60960"/>
                  <a:pt x="1005840" y="45720"/>
                </a:cubicBezTo>
                <a:cubicBezTo>
                  <a:pt x="994410" y="38100"/>
                  <a:pt x="984582" y="27204"/>
                  <a:pt x="971550" y="22860"/>
                </a:cubicBezTo>
                <a:lnTo>
                  <a:pt x="902970" y="0"/>
                </a:lnTo>
                <a:cubicBezTo>
                  <a:pt x="838200" y="3810"/>
                  <a:pt x="772824" y="1805"/>
                  <a:pt x="708660" y="11430"/>
                </a:cubicBezTo>
                <a:cubicBezTo>
                  <a:pt x="695075" y="13468"/>
                  <a:pt x="681438" y="22510"/>
                  <a:pt x="674370" y="34290"/>
                </a:cubicBezTo>
                <a:cubicBezTo>
                  <a:pt x="668489" y="44091"/>
                  <a:pt x="674370" y="57150"/>
                  <a:pt x="674370" y="6858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52120" y="501491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baseline="30000" dirty="0" smtClean="0"/>
              <a:t>*</a:t>
            </a:r>
            <a:r>
              <a:rPr kumimoji="1" lang="en-US" altLang="ja-JP" i="1" dirty="0" smtClean="0"/>
              <a:t>”SEM” is scanning electron microscope (=</a:t>
            </a:r>
            <a:r>
              <a:rPr kumimoji="1" lang="ja-JP" altLang="en-US" i="1" dirty="0" smtClean="0"/>
              <a:t>走査型電顕</a:t>
            </a:r>
            <a:r>
              <a:rPr kumimoji="1" lang="en-US" altLang="ja-JP" i="1" dirty="0" smtClean="0"/>
              <a:t>).</a:t>
            </a:r>
          </a:p>
          <a:p>
            <a:r>
              <a:rPr lang="en-US" altLang="ja-JP" i="1" baseline="30000" dirty="0" smtClean="0"/>
              <a:t>**</a:t>
            </a:r>
            <a:r>
              <a:rPr lang="en-US" altLang="ja-JP" i="1" dirty="0" smtClean="0"/>
              <a:t>A pore is outlined by yellow.</a:t>
            </a:r>
            <a:endParaRPr kumimoji="1" lang="ja-JP" altLang="en-US" i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6660232" y="4725144"/>
            <a:ext cx="32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76460" y="434279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100 ns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19" y="222228"/>
            <a:ext cx="54000" cy="57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9590" y="22541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Why does N435 generate 8 </a:t>
            </a:r>
            <a:r>
              <a:rPr lang="en-US" altLang="ja-JP" sz="3200" b="1" dirty="0" err="1" smtClean="0"/>
              <a:t>mer</a:t>
            </a:r>
            <a:r>
              <a:rPr lang="en-US" altLang="ja-JP" sz="3200" b="1" dirty="0" smtClean="0"/>
              <a:t> in </a:t>
            </a:r>
            <a:r>
              <a:rPr lang="en-US" altLang="ja-JP" sz="3200" b="1" dirty="0" smtClean="0"/>
              <a:t>average, and 18 </a:t>
            </a:r>
            <a:r>
              <a:rPr lang="en-US" altLang="ja-JP" sz="3200" b="1" dirty="0" err="1" smtClean="0"/>
              <a:t>mer</a:t>
            </a:r>
            <a:r>
              <a:rPr lang="en-US" altLang="ja-JP" sz="3200" b="1" dirty="0" smtClean="0"/>
              <a:t> in maximum?</a:t>
            </a:r>
            <a:endParaRPr kumimoji="1" lang="ja-JP" altLang="en-US" sz="32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241581" y="1412776"/>
            <a:ext cx="48344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u="sng" dirty="0" smtClean="0"/>
              <a:t>Conjecture</a:t>
            </a:r>
            <a:endParaRPr lang="en-US" altLang="ja-JP" sz="2000" u="sng" dirty="0" smtClean="0"/>
          </a:p>
          <a:p>
            <a:pPr algn="just"/>
            <a:r>
              <a:rPr lang="en-US" altLang="ja-JP" sz="2400" dirty="0" smtClean="0"/>
              <a:t>Polymer elongation is carried out with multiple CALBs in a pore of </a:t>
            </a:r>
            <a:r>
              <a:rPr lang="en-US" altLang="ja-JP" sz="2400" dirty="0" smtClean="0"/>
              <a:t>N435 (see the right panel).</a:t>
            </a:r>
            <a:endParaRPr lang="en-US" altLang="ja-JP" sz="2400" dirty="0" smtClean="0"/>
          </a:p>
          <a:p>
            <a:pPr algn="just"/>
            <a:endParaRPr lang="en-US" altLang="ja-JP" sz="1200" dirty="0" smtClean="0"/>
          </a:p>
          <a:p>
            <a:pPr algn="just"/>
            <a:r>
              <a:rPr lang="en-US" altLang="ja-JP" sz="2400" dirty="0" smtClean="0"/>
              <a:t>The following process could be assumed:</a:t>
            </a:r>
          </a:p>
          <a:p>
            <a:pPr marL="457200" indent="-457200" algn="just">
              <a:buAutoNum type="arabicParenBoth"/>
            </a:pPr>
            <a:r>
              <a:rPr lang="en-US" altLang="ja-JP" sz="2400" dirty="0" smtClean="0"/>
              <a:t>An </a:t>
            </a:r>
            <a:r>
              <a:rPr lang="en-US" altLang="ja-JP" sz="2400" dirty="0" err="1" smtClean="0"/>
              <a:t>oligomer</a:t>
            </a:r>
            <a:r>
              <a:rPr lang="en-US" altLang="ja-JP" sz="2400" dirty="0" smtClean="0"/>
              <a:t> is released from CALB in a pore.</a:t>
            </a:r>
          </a:p>
          <a:p>
            <a:pPr marL="457200" indent="-457200" algn="just">
              <a:buAutoNum type="arabicParenBoth"/>
            </a:pPr>
            <a:r>
              <a:rPr lang="en-US" altLang="ja-JP" sz="2400" dirty="0" smtClean="0"/>
              <a:t>It accesses to alternative CALB in the same pore.</a:t>
            </a:r>
          </a:p>
          <a:p>
            <a:pPr marL="457200" indent="-457200" algn="just">
              <a:buAutoNum type="arabicParenBoth"/>
            </a:pPr>
            <a:r>
              <a:rPr lang="en-US" altLang="ja-JP" sz="2400" dirty="0" smtClean="0"/>
              <a:t>Elongation reaction continues</a:t>
            </a:r>
            <a:r>
              <a:rPr lang="en-US" altLang="ja-JP" sz="2400" dirty="0" smtClean="0"/>
              <a:t>.</a:t>
            </a:r>
            <a:endParaRPr lang="en-US" altLang="ja-JP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11086" y="142291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: CALB</a:t>
            </a:r>
            <a:endParaRPr kumimoji="1" lang="ja-JP" altLang="en-US" sz="2400" dirty="0"/>
          </a:p>
        </p:txBody>
      </p:sp>
      <p:sp>
        <p:nvSpPr>
          <p:cNvPr id="15" name="円/楕円 14"/>
          <p:cNvSpPr/>
          <p:nvPr/>
        </p:nvSpPr>
        <p:spPr>
          <a:xfrm rot="16200000" flipV="1">
            <a:off x="5344210" y="1521162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5292080" y="1988840"/>
            <a:ext cx="3528392" cy="3553958"/>
            <a:chOff x="6372200" y="1754553"/>
            <a:chExt cx="2520280" cy="253854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1754553"/>
              <a:ext cx="2520280" cy="253854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1" name="フリーフォーム 10"/>
            <p:cNvSpPr/>
            <p:nvPr/>
          </p:nvSpPr>
          <p:spPr>
            <a:xfrm>
              <a:off x="6561956" y="2096297"/>
              <a:ext cx="2125980" cy="2114550"/>
            </a:xfrm>
            <a:custGeom>
              <a:avLst/>
              <a:gdLst>
                <a:gd name="connsiteX0" fmla="*/ 788670 w 2125980"/>
                <a:gd name="connsiteY0" fmla="*/ 0 h 2114550"/>
                <a:gd name="connsiteX1" fmla="*/ 685800 w 2125980"/>
                <a:gd name="connsiteY1" fmla="*/ 34290 h 2114550"/>
                <a:gd name="connsiteX2" fmla="*/ 662940 w 2125980"/>
                <a:gd name="connsiteY2" fmla="*/ 102870 h 2114550"/>
                <a:gd name="connsiteX3" fmla="*/ 640080 w 2125980"/>
                <a:gd name="connsiteY3" fmla="*/ 137160 h 2114550"/>
                <a:gd name="connsiteX4" fmla="*/ 605790 w 2125980"/>
                <a:gd name="connsiteY4" fmla="*/ 251460 h 2114550"/>
                <a:gd name="connsiteX5" fmla="*/ 628650 w 2125980"/>
                <a:gd name="connsiteY5" fmla="*/ 354330 h 2114550"/>
                <a:gd name="connsiteX6" fmla="*/ 617220 w 2125980"/>
                <a:gd name="connsiteY6" fmla="*/ 651510 h 2114550"/>
                <a:gd name="connsiteX7" fmla="*/ 594360 w 2125980"/>
                <a:gd name="connsiteY7" fmla="*/ 685800 h 2114550"/>
                <a:gd name="connsiteX8" fmla="*/ 491490 w 2125980"/>
                <a:gd name="connsiteY8" fmla="*/ 742950 h 2114550"/>
                <a:gd name="connsiteX9" fmla="*/ 388620 w 2125980"/>
                <a:gd name="connsiteY9" fmla="*/ 788670 h 2114550"/>
                <a:gd name="connsiteX10" fmla="*/ 354330 w 2125980"/>
                <a:gd name="connsiteY10" fmla="*/ 800100 h 2114550"/>
                <a:gd name="connsiteX11" fmla="*/ 320040 w 2125980"/>
                <a:gd name="connsiteY11" fmla="*/ 811530 h 2114550"/>
                <a:gd name="connsiteX12" fmla="*/ 251460 w 2125980"/>
                <a:gd name="connsiteY12" fmla="*/ 857250 h 2114550"/>
                <a:gd name="connsiteX13" fmla="*/ 171450 w 2125980"/>
                <a:gd name="connsiteY13" fmla="*/ 902970 h 2114550"/>
                <a:gd name="connsiteX14" fmla="*/ 148590 w 2125980"/>
                <a:gd name="connsiteY14" fmla="*/ 937260 h 2114550"/>
                <a:gd name="connsiteX15" fmla="*/ 91440 w 2125980"/>
                <a:gd name="connsiteY15" fmla="*/ 1005840 h 2114550"/>
                <a:gd name="connsiteX16" fmla="*/ 68580 w 2125980"/>
                <a:gd name="connsiteY16" fmla="*/ 1074420 h 2114550"/>
                <a:gd name="connsiteX17" fmla="*/ 11430 w 2125980"/>
                <a:gd name="connsiteY17" fmla="*/ 1143000 h 2114550"/>
                <a:gd name="connsiteX18" fmla="*/ 0 w 2125980"/>
                <a:gd name="connsiteY18" fmla="*/ 1177290 h 2114550"/>
                <a:gd name="connsiteX19" fmla="*/ 11430 w 2125980"/>
                <a:gd name="connsiteY19" fmla="*/ 1394460 h 2114550"/>
                <a:gd name="connsiteX20" fmla="*/ 22860 w 2125980"/>
                <a:gd name="connsiteY20" fmla="*/ 1428750 h 2114550"/>
                <a:gd name="connsiteX21" fmla="*/ 34290 w 2125980"/>
                <a:gd name="connsiteY21" fmla="*/ 1531620 h 2114550"/>
                <a:gd name="connsiteX22" fmla="*/ 22860 w 2125980"/>
                <a:gd name="connsiteY22" fmla="*/ 1805940 h 2114550"/>
                <a:gd name="connsiteX23" fmla="*/ 11430 w 2125980"/>
                <a:gd name="connsiteY23" fmla="*/ 1840230 h 2114550"/>
                <a:gd name="connsiteX24" fmla="*/ 45720 w 2125980"/>
                <a:gd name="connsiteY24" fmla="*/ 2011680 h 2114550"/>
                <a:gd name="connsiteX25" fmla="*/ 91440 w 2125980"/>
                <a:gd name="connsiteY25" fmla="*/ 2080260 h 2114550"/>
                <a:gd name="connsiteX26" fmla="*/ 160020 w 2125980"/>
                <a:gd name="connsiteY26" fmla="*/ 2114550 h 2114550"/>
                <a:gd name="connsiteX27" fmla="*/ 217170 w 2125980"/>
                <a:gd name="connsiteY27" fmla="*/ 2103120 h 2114550"/>
                <a:gd name="connsiteX28" fmla="*/ 297180 w 2125980"/>
                <a:gd name="connsiteY28" fmla="*/ 2011680 h 2114550"/>
                <a:gd name="connsiteX29" fmla="*/ 320040 w 2125980"/>
                <a:gd name="connsiteY29" fmla="*/ 1977390 h 2114550"/>
                <a:gd name="connsiteX30" fmla="*/ 342900 w 2125980"/>
                <a:gd name="connsiteY30" fmla="*/ 1943100 h 2114550"/>
                <a:gd name="connsiteX31" fmla="*/ 365760 w 2125980"/>
                <a:gd name="connsiteY31" fmla="*/ 1908810 h 2114550"/>
                <a:gd name="connsiteX32" fmla="*/ 377190 w 2125980"/>
                <a:gd name="connsiteY32" fmla="*/ 1863090 h 2114550"/>
                <a:gd name="connsiteX33" fmla="*/ 388620 w 2125980"/>
                <a:gd name="connsiteY33" fmla="*/ 1680210 h 2114550"/>
                <a:gd name="connsiteX34" fmla="*/ 411480 w 2125980"/>
                <a:gd name="connsiteY34" fmla="*/ 1611630 h 2114550"/>
                <a:gd name="connsiteX35" fmla="*/ 422910 w 2125980"/>
                <a:gd name="connsiteY35" fmla="*/ 1577340 h 2114550"/>
                <a:gd name="connsiteX36" fmla="*/ 491490 w 2125980"/>
                <a:gd name="connsiteY36" fmla="*/ 1474470 h 2114550"/>
                <a:gd name="connsiteX37" fmla="*/ 514350 w 2125980"/>
                <a:gd name="connsiteY37" fmla="*/ 1440180 h 2114550"/>
                <a:gd name="connsiteX38" fmla="*/ 582930 w 2125980"/>
                <a:gd name="connsiteY38" fmla="*/ 1383030 h 2114550"/>
                <a:gd name="connsiteX39" fmla="*/ 651510 w 2125980"/>
                <a:gd name="connsiteY39" fmla="*/ 1360170 h 2114550"/>
                <a:gd name="connsiteX40" fmla="*/ 685800 w 2125980"/>
                <a:gd name="connsiteY40" fmla="*/ 1348740 h 2114550"/>
                <a:gd name="connsiteX41" fmla="*/ 720090 w 2125980"/>
                <a:gd name="connsiteY41" fmla="*/ 1325880 h 2114550"/>
                <a:gd name="connsiteX42" fmla="*/ 742950 w 2125980"/>
                <a:gd name="connsiteY42" fmla="*/ 1291590 h 2114550"/>
                <a:gd name="connsiteX43" fmla="*/ 765810 w 2125980"/>
                <a:gd name="connsiteY43" fmla="*/ 1245870 h 2114550"/>
                <a:gd name="connsiteX44" fmla="*/ 800100 w 2125980"/>
                <a:gd name="connsiteY44" fmla="*/ 1234440 h 2114550"/>
                <a:gd name="connsiteX45" fmla="*/ 822960 w 2125980"/>
                <a:gd name="connsiteY45" fmla="*/ 1200150 h 2114550"/>
                <a:gd name="connsiteX46" fmla="*/ 891540 w 2125980"/>
                <a:gd name="connsiteY46" fmla="*/ 1177290 h 2114550"/>
                <a:gd name="connsiteX47" fmla="*/ 960120 w 2125980"/>
                <a:gd name="connsiteY47" fmla="*/ 1154430 h 2114550"/>
                <a:gd name="connsiteX48" fmla="*/ 994410 w 2125980"/>
                <a:gd name="connsiteY48" fmla="*/ 1143000 h 2114550"/>
                <a:gd name="connsiteX49" fmla="*/ 1028700 w 2125980"/>
                <a:gd name="connsiteY49" fmla="*/ 1131570 h 2114550"/>
                <a:gd name="connsiteX50" fmla="*/ 1108710 w 2125980"/>
                <a:gd name="connsiteY50" fmla="*/ 1143000 h 2114550"/>
                <a:gd name="connsiteX51" fmla="*/ 1143000 w 2125980"/>
                <a:gd name="connsiteY51" fmla="*/ 1154430 h 2114550"/>
                <a:gd name="connsiteX52" fmla="*/ 1188720 w 2125980"/>
                <a:gd name="connsiteY52" fmla="*/ 1257300 h 2114550"/>
                <a:gd name="connsiteX53" fmla="*/ 1257300 w 2125980"/>
                <a:gd name="connsiteY53" fmla="*/ 1280160 h 2114550"/>
                <a:gd name="connsiteX54" fmla="*/ 1360170 w 2125980"/>
                <a:gd name="connsiteY54" fmla="*/ 1268730 h 2114550"/>
                <a:gd name="connsiteX55" fmla="*/ 1394460 w 2125980"/>
                <a:gd name="connsiteY55" fmla="*/ 1223010 h 2114550"/>
                <a:gd name="connsiteX56" fmla="*/ 1428750 w 2125980"/>
                <a:gd name="connsiteY56" fmla="*/ 1154430 h 2114550"/>
                <a:gd name="connsiteX57" fmla="*/ 1451610 w 2125980"/>
                <a:gd name="connsiteY57" fmla="*/ 1062990 h 2114550"/>
                <a:gd name="connsiteX58" fmla="*/ 1474470 w 2125980"/>
                <a:gd name="connsiteY58" fmla="*/ 1028700 h 2114550"/>
                <a:gd name="connsiteX59" fmla="*/ 1485900 w 2125980"/>
                <a:gd name="connsiteY59" fmla="*/ 994410 h 2114550"/>
                <a:gd name="connsiteX60" fmla="*/ 1531620 w 2125980"/>
                <a:gd name="connsiteY60" fmla="*/ 925830 h 2114550"/>
                <a:gd name="connsiteX61" fmla="*/ 1554480 w 2125980"/>
                <a:gd name="connsiteY61" fmla="*/ 891540 h 2114550"/>
                <a:gd name="connsiteX62" fmla="*/ 1577340 w 2125980"/>
                <a:gd name="connsiteY62" fmla="*/ 857250 h 2114550"/>
                <a:gd name="connsiteX63" fmla="*/ 1611630 w 2125980"/>
                <a:gd name="connsiteY63" fmla="*/ 822960 h 2114550"/>
                <a:gd name="connsiteX64" fmla="*/ 1668780 w 2125980"/>
                <a:gd name="connsiteY64" fmla="*/ 765810 h 2114550"/>
                <a:gd name="connsiteX65" fmla="*/ 1725930 w 2125980"/>
                <a:gd name="connsiteY65" fmla="*/ 708660 h 2114550"/>
                <a:gd name="connsiteX66" fmla="*/ 1794510 w 2125980"/>
                <a:gd name="connsiteY66" fmla="*/ 685800 h 2114550"/>
                <a:gd name="connsiteX67" fmla="*/ 1828800 w 2125980"/>
                <a:gd name="connsiteY67" fmla="*/ 674370 h 2114550"/>
                <a:gd name="connsiteX68" fmla="*/ 1897380 w 2125980"/>
                <a:gd name="connsiteY68" fmla="*/ 628650 h 2114550"/>
                <a:gd name="connsiteX69" fmla="*/ 1965960 w 2125980"/>
                <a:gd name="connsiteY69" fmla="*/ 571500 h 2114550"/>
                <a:gd name="connsiteX70" fmla="*/ 2034540 w 2125980"/>
                <a:gd name="connsiteY70" fmla="*/ 514350 h 2114550"/>
                <a:gd name="connsiteX71" fmla="*/ 2057400 w 2125980"/>
                <a:gd name="connsiteY71" fmla="*/ 480060 h 2114550"/>
                <a:gd name="connsiteX72" fmla="*/ 2091690 w 2125980"/>
                <a:gd name="connsiteY72" fmla="*/ 457200 h 2114550"/>
                <a:gd name="connsiteX73" fmla="*/ 2114550 w 2125980"/>
                <a:gd name="connsiteY73" fmla="*/ 388620 h 2114550"/>
                <a:gd name="connsiteX74" fmla="*/ 2125980 w 2125980"/>
                <a:gd name="connsiteY74" fmla="*/ 354330 h 2114550"/>
                <a:gd name="connsiteX75" fmla="*/ 2103120 w 2125980"/>
                <a:gd name="connsiteY75" fmla="*/ 194310 h 2114550"/>
                <a:gd name="connsiteX76" fmla="*/ 2080260 w 2125980"/>
                <a:gd name="connsiteY76" fmla="*/ 160020 h 2114550"/>
                <a:gd name="connsiteX77" fmla="*/ 2011680 w 2125980"/>
                <a:gd name="connsiteY77" fmla="*/ 137160 h 2114550"/>
                <a:gd name="connsiteX78" fmla="*/ 1748790 w 2125980"/>
                <a:gd name="connsiteY78" fmla="*/ 148590 h 2114550"/>
                <a:gd name="connsiteX79" fmla="*/ 1703070 w 2125980"/>
                <a:gd name="connsiteY79" fmla="*/ 160020 h 2114550"/>
                <a:gd name="connsiteX80" fmla="*/ 1634490 w 2125980"/>
                <a:gd name="connsiteY80" fmla="*/ 182880 h 2114550"/>
                <a:gd name="connsiteX81" fmla="*/ 1565910 w 2125980"/>
                <a:gd name="connsiteY81" fmla="*/ 205740 h 2114550"/>
                <a:gd name="connsiteX82" fmla="*/ 1531620 w 2125980"/>
                <a:gd name="connsiteY82" fmla="*/ 217170 h 2114550"/>
                <a:gd name="connsiteX83" fmla="*/ 1428750 w 2125980"/>
                <a:gd name="connsiteY83" fmla="*/ 228600 h 2114550"/>
                <a:gd name="connsiteX84" fmla="*/ 1211580 w 2125980"/>
                <a:gd name="connsiteY84" fmla="*/ 217170 h 2114550"/>
                <a:gd name="connsiteX85" fmla="*/ 1177290 w 2125980"/>
                <a:gd name="connsiteY85" fmla="*/ 205740 h 2114550"/>
                <a:gd name="connsiteX86" fmla="*/ 1108710 w 2125980"/>
                <a:gd name="connsiteY86" fmla="*/ 160020 h 2114550"/>
                <a:gd name="connsiteX87" fmla="*/ 1085850 w 2125980"/>
                <a:gd name="connsiteY87" fmla="*/ 125730 h 2114550"/>
                <a:gd name="connsiteX88" fmla="*/ 1074420 w 2125980"/>
                <a:gd name="connsiteY88" fmla="*/ 91440 h 2114550"/>
                <a:gd name="connsiteX89" fmla="*/ 1005840 w 2125980"/>
                <a:gd name="connsiteY89" fmla="*/ 45720 h 2114550"/>
                <a:gd name="connsiteX90" fmla="*/ 971550 w 2125980"/>
                <a:gd name="connsiteY90" fmla="*/ 22860 h 2114550"/>
                <a:gd name="connsiteX91" fmla="*/ 902970 w 2125980"/>
                <a:gd name="connsiteY91" fmla="*/ 0 h 2114550"/>
                <a:gd name="connsiteX92" fmla="*/ 708660 w 2125980"/>
                <a:gd name="connsiteY92" fmla="*/ 11430 h 2114550"/>
                <a:gd name="connsiteX93" fmla="*/ 674370 w 2125980"/>
                <a:gd name="connsiteY93" fmla="*/ 34290 h 2114550"/>
                <a:gd name="connsiteX94" fmla="*/ 674370 w 2125980"/>
                <a:gd name="connsiteY94" fmla="*/ 68580 h 21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125980" h="2114550">
                  <a:moveTo>
                    <a:pt x="788670" y="0"/>
                  </a:moveTo>
                  <a:cubicBezTo>
                    <a:pt x="765392" y="3880"/>
                    <a:pt x="704488" y="4389"/>
                    <a:pt x="685800" y="34290"/>
                  </a:cubicBezTo>
                  <a:cubicBezTo>
                    <a:pt x="673029" y="54724"/>
                    <a:pt x="676306" y="82820"/>
                    <a:pt x="662940" y="102870"/>
                  </a:cubicBezTo>
                  <a:cubicBezTo>
                    <a:pt x="655320" y="114300"/>
                    <a:pt x="645659" y="124607"/>
                    <a:pt x="640080" y="137160"/>
                  </a:cubicBezTo>
                  <a:cubicBezTo>
                    <a:pt x="624178" y="172938"/>
                    <a:pt x="615289" y="213462"/>
                    <a:pt x="605790" y="251460"/>
                  </a:cubicBezTo>
                  <a:cubicBezTo>
                    <a:pt x="610198" y="269093"/>
                    <a:pt x="628650" y="339819"/>
                    <a:pt x="628650" y="354330"/>
                  </a:cubicBezTo>
                  <a:cubicBezTo>
                    <a:pt x="628650" y="453463"/>
                    <a:pt x="627421" y="552903"/>
                    <a:pt x="617220" y="651510"/>
                  </a:cubicBezTo>
                  <a:cubicBezTo>
                    <a:pt x="615806" y="665174"/>
                    <a:pt x="603154" y="675247"/>
                    <a:pt x="594360" y="685800"/>
                  </a:cubicBezTo>
                  <a:cubicBezTo>
                    <a:pt x="527097" y="766516"/>
                    <a:pt x="599158" y="671171"/>
                    <a:pt x="491490" y="742950"/>
                  </a:cubicBezTo>
                  <a:cubicBezTo>
                    <a:pt x="437150" y="779176"/>
                    <a:pt x="470232" y="761466"/>
                    <a:pt x="388620" y="788670"/>
                  </a:cubicBezTo>
                  <a:lnTo>
                    <a:pt x="354330" y="800100"/>
                  </a:lnTo>
                  <a:cubicBezTo>
                    <a:pt x="342900" y="803910"/>
                    <a:pt x="330065" y="804847"/>
                    <a:pt x="320040" y="811530"/>
                  </a:cubicBezTo>
                  <a:cubicBezTo>
                    <a:pt x="297180" y="826770"/>
                    <a:pt x="276034" y="844963"/>
                    <a:pt x="251460" y="857250"/>
                  </a:cubicBezTo>
                  <a:cubicBezTo>
                    <a:pt x="193453" y="886253"/>
                    <a:pt x="219917" y="870659"/>
                    <a:pt x="171450" y="902970"/>
                  </a:cubicBezTo>
                  <a:cubicBezTo>
                    <a:pt x="163830" y="914400"/>
                    <a:pt x="157384" y="926707"/>
                    <a:pt x="148590" y="937260"/>
                  </a:cubicBezTo>
                  <a:cubicBezTo>
                    <a:pt x="122955" y="968022"/>
                    <a:pt x="107656" y="969353"/>
                    <a:pt x="91440" y="1005840"/>
                  </a:cubicBezTo>
                  <a:cubicBezTo>
                    <a:pt x="81653" y="1027860"/>
                    <a:pt x="85619" y="1057381"/>
                    <a:pt x="68580" y="1074420"/>
                  </a:cubicBezTo>
                  <a:cubicBezTo>
                    <a:pt x="43301" y="1099699"/>
                    <a:pt x="27343" y="1111174"/>
                    <a:pt x="11430" y="1143000"/>
                  </a:cubicBezTo>
                  <a:cubicBezTo>
                    <a:pt x="6042" y="1153776"/>
                    <a:pt x="3810" y="1165860"/>
                    <a:pt x="0" y="1177290"/>
                  </a:cubicBezTo>
                  <a:cubicBezTo>
                    <a:pt x="3810" y="1249680"/>
                    <a:pt x="4867" y="1322268"/>
                    <a:pt x="11430" y="1394460"/>
                  </a:cubicBezTo>
                  <a:cubicBezTo>
                    <a:pt x="12521" y="1406459"/>
                    <a:pt x="20879" y="1416866"/>
                    <a:pt x="22860" y="1428750"/>
                  </a:cubicBezTo>
                  <a:cubicBezTo>
                    <a:pt x="28532" y="1462782"/>
                    <a:pt x="30480" y="1497330"/>
                    <a:pt x="34290" y="1531620"/>
                  </a:cubicBezTo>
                  <a:cubicBezTo>
                    <a:pt x="30480" y="1623060"/>
                    <a:pt x="29621" y="1714671"/>
                    <a:pt x="22860" y="1805940"/>
                  </a:cubicBezTo>
                  <a:cubicBezTo>
                    <a:pt x="21970" y="1817955"/>
                    <a:pt x="11430" y="1828182"/>
                    <a:pt x="11430" y="1840230"/>
                  </a:cubicBezTo>
                  <a:cubicBezTo>
                    <a:pt x="11430" y="1873385"/>
                    <a:pt x="21791" y="1975787"/>
                    <a:pt x="45720" y="2011680"/>
                  </a:cubicBezTo>
                  <a:cubicBezTo>
                    <a:pt x="60960" y="2034540"/>
                    <a:pt x="68580" y="2065020"/>
                    <a:pt x="91440" y="2080260"/>
                  </a:cubicBezTo>
                  <a:cubicBezTo>
                    <a:pt x="135755" y="2109803"/>
                    <a:pt x="112698" y="2098776"/>
                    <a:pt x="160020" y="2114550"/>
                  </a:cubicBezTo>
                  <a:cubicBezTo>
                    <a:pt x="179070" y="2110740"/>
                    <a:pt x="198980" y="2109941"/>
                    <a:pt x="217170" y="2103120"/>
                  </a:cubicBezTo>
                  <a:cubicBezTo>
                    <a:pt x="259503" y="2087245"/>
                    <a:pt x="273473" y="2047240"/>
                    <a:pt x="297180" y="2011680"/>
                  </a:cubicBezTo>
                  <a:lnTo>
                    <a:pt x="320040" y="1977390"/>
                  </a:lnTo>
                  <a:lnTo>
                    <a:pt x="342900" y="1943100"/>
                  </a:lnTo>
                  <a:lnTo>
                    <a:pt x="365760" y="1908810"/>
                  </a:lnTo>
                  <a:cubicBezTo>
                    <a:pt x="369570" y="1893570"/>
                    <a:pt x="375627" y="1878721"/>
                    <a:pt x="377190" y="1863090"/>
                  </a:cubicBezTo>
                  <a:cubicBezTo>
                    <a:pt x="383268" y="1802314"/>
                    <a:pt x="380367" y="1740729"/>
                    <a:pt x="388620" y="1680210"/>
                  </a:cubicBezTo>
                  <a:cubicBezTo>
                    <a:pt x="391876" y="1656334"/>
                    <a:pt x="403860" y="1634490"/>
                    <a:pt x="411480" y="1611630"/>
                  </a:cubicBezTo>
                  <a:cubicBezTo>
                    <a:pt x="415290" y="1600200"/>
                    <a:pt x="416227" y="1587365"/>
                    <a:pt x="422910" y="1577340"/>
                  </a:cubicBezTo>
                  <a:lnTo>
                    <a:pt x="491490" y="1474470"/>
                  </a:lnTo>
                  <a:cubicBezTo>
                    <a:pt x="499110" y="1463040"/>
                    <a:pt x="504636" y="1449894"/>
                    <a:pt x="514350" y="1440180"/>
                  </a:cubicBezTo>
                  <a:cubicBezTo>
                    <a:pt x="535884" y="1418646"/>
                    <a:pt x="554286" y="1395761"/>
                    <a:pt x="582930" y="1383030"/>
                  </a:cubicBezTo>
                  <a:cubicBezTo>
                    <a:pt x="604950" y="1373243"/>
                    <a:pt x="628650" y="1367790"/>
                    <a:pt x="651510" y="1360170"/>
                  </a:cubicBezTo>
                  <a:cubicBezTo>
                    <a:pt x="662940" y="1356360"/>
                    <a:pt x="675775" y="1355423"/>
                    <a:pt x="685800" y="1348740"/>
                  </a:cubicBezTo>
                  <a:lnTo>
                    <a:pt x="720090" y="1325880"/>
                  </a:lnTo>
                  <a:cubicBezTo>
                    <a:pt x="727710" y="1314450"/>
                    <a:pt x="736134" y="1303517"/>
                    <a:pt x="742950" y="1291590"/>
                  </a:cubicBezTo>
                  <a:cubicBezTo>
                    <a:pt x="751404" y="1276796"/>
                    <a:pt x="753762" y="1257918"/>
                    <a:pt x="765810" y="1245870"/>
                  </a:cubicBezTo>
                  <a:cubicBezTo>
                    <a:pt x="774329" y="1237351"/>
                    <a:pt x="788670" y="1238250"/>
                    <a:pt x="800100" y="1234440"/>
                  </a:cubicBezTo>
                  <a:cubicBezTo>
                    <a:pt x="807720" y="1223010"/>
                    <a:pt x="811311" y="1207431"/>
                    <a:pt x="822960" y="1200150"/>
                  </a:cubicBezTo>
                  <a:cubicBezTo>
                    <a:pt x="843394" y="1187379"/>
                    <a:pt x="868680" y="1184910"/>
                    <a:pt x="891540" y="1177290"/>
                  </a:cubicBezTo>
                  <a:lnTo>
                    <a:pt x="960120" y="1154430"/>
                  </a:lnTo>
                  <a:lnTo>
                    <a:pt x="994410" y="1143000"/>
                  </a:lnTo>
                  <a:lnTo>
                    <a:pt x="1028700" y="1131570"/>
                  </a:lnTo>
                  <a:cubicBezTo>
                    <a:pt x="1055370" y="1135380"/>
                    <a:pt x="1082292" y="1137716"/>
                    <a:pt x="1108710" y="1143000"/>
                  </a:cubicBezTo>
                  <a:cubicBezTo>
                    <a:pt x="1120524" y="1145363"/>
                    <a:pt x="1135997" y="1144626"/>
                    <a:pt x="1143000" y="1154430"/>
                  </a:cubicBezTo>
                  <a:cubicBezTo>
                    <a:pt x="1154623" y="1170702"/>
                    <a:pt x="1161376" y="1240210"/>
                    <a:pt x="1188720" y="1257300"/>
                  </a:cubicBezTo>
                  <a:cubicBezTo>
                    <a:pt x="1209154" y="1270071"/>
                    <a:pt x="1257300" y="1280160"/>
                    <a:pt x="1257300" y="1280160"/>
                  </a:cubicBezTo>
                  <a:cubicBezTo>
                    <a:pt x="1291590" y="1276350"/>
                    <a:pt x="1328323" y="1282000"/>
                    <a:pt x="1360170" y="1268730"/>
                  </a:cubicBezTo>
                  <a:cubicBezTo>
                    <a:pt x="1377755" y="1261403"/>
                    <a:pt x="1383387" y="1238512"/>
                    <a:pt x="1394460" y="1223010"/>
                  </a:cubicBezTo>
                  <a:cubicBezTo>
                    <a:pt x="1415950" y="1192925"/>
                    <a:pt x="1420039" y="1189272"/>
                    <a:pt x="1428750" y="1154430"/>
                  </a:cubicBezTo>
                  <a:cubicBezTo>
                    <a:pt x="1435271" y="1128345"/>
                    <a:pt x="1438546" y="1089117"/>
                    <a:pt x="1451610" y="1062990"/>
                  </a:cubicBezTo>
                  <a:cubicBezTo>
                    <a:pt x="1457753" y="1050703"/>
                    <a:pt x="1468327" y="1040987"/>
                    <a:pt x="1474470" y="1028700"/>
                  </a:cubicBezTo>
                  <a:cubicBezTo>
                    <a:pt x="1479858" y="1017924"/>
                    <a:pt x="1480049" y="1004942"/>
                    <a:pt x="1485900" y="994410"/>
                  </a:cubicBezTo>
                  <a:cubicBezTo>
                    <a:pt x="1499243" y="970393"/>
                    <a:pt x="1516380" y="948690"/>
                    <a:pt x="1531620" y="925830"/>
                  </a:cubicBezTo>
                  <a:lnTo>
                    <a:pt x="1554480" y="891540"/>
                  </a:lnTo>
                  <a:cubicBezTo>
                    <a:pt x="1562100" y="880110"/>
                    <a:pt x="1567626" y="866964"/>
                    <a:pt x="1577340" y="857250"/>
                  </a:cubicBezTo>
                  <a:cubicBezTo>
                    <a:pt x="1588770" y="845820"/>
                    <a:pt x="1601282" y="835378"/>
                    <a:pt x="1611630" y="822960"/>
                  </a:cubicBezTo>
                  <a:cubicBezTo>
                    <a:pt x="1659255" y="765810"/>
                    <a:pt x="1605915" y="807720"/>
                    <a:pt x="1668780" y="765810"/>
                  </a:cubicBezTo>
                  <a:cubicBezTo>
                    <a:pt x="1689635" y="734528"/>
                    <a:pt x="1689835" y="724702"/>
                    <a:pt x="1725930" y="708660"/>
                  </a:cubicBezTo>
                  <a:cubicBezTo>
                    <a:pt x="1747950" y="698873"/>
                    <a:pt x="1771650" y="693420"/>
                    <a:pt x="1794510" y="685800"/>
                  </a:cubicBezTo>
                  <a:cubicBezTo>
                    <a:pt x="1805940" y="681990"/>
                    <a:pt x="1818775" y="681053"/>
                    <a:pt x="1828800" y="674370"/>
                  </a:cubicBezTo>
                  <a:cubicBezTo>
                    <a:pt x="1851660" y="659130"/>
                    <a:pt x="1877953" y="648077"/>
                    <a:pt x="1897380" y="628650"/>
                  </a:cubicBezTo>
                  <a:cubicBezTo>
                    <a:pt x="1997559" y="528471"/>
                    <a:pt x="1870481" y="651066"/>
                    <a:pt x="1965960" y="571500"/>
                  </a:cubicBezTo>
                  <a:cubicBezTo>
                    <a:pt x="2053967" y="498161"/>
                    <a:pt x="1949404" y="571107"/>
                    <a:pt x="2034540" y="514350"/>
                  </a:cubicBezTo>
                  <a:cubicBezTo>
                    <a:pt x="2042160" y="502920"/>
                    <a:pt x="2047686" y="489774"/>
                    <a:pt x="2057400" y="480060"/>
                  </a:cubicBezTo>
                  <a:cubicBezTo>
                    <a:pt x="2067114" y="470346"/>
                    <a:pt x="2084409" y="468849"/>
                    <a:pt x="2091690" y="457200"/>
                  </a:cubicBezTo>
                  <a:cubicBezTo>
                    <a:pt x="2104461" y="436766"/>
                    <a:pt x="2106930" y="411480"/>
                    <a:pt x="2114550" y="388620"/>
                  </a:cubicBezTo>
                  <a:lnTo>
                    <a:pt x="2125980" y="354330"/>
                  </a:lnTo>
                  <a:cubicBezTo>
                    <a:pt x="2123060" y="322208"/>
                    <a:pt x="2125109" y="238288"/>
                    <a:pt x="2103120" y="194310"/>
                  </a:cubicBezTo>
                  <a:cubicBezTo>
                    <a:pt x="2096977" y="182023"/>
                    <a:pt x="2091909" y="167301"/>
                    <a:pt x="2080260" y="160020"/>
                  </a:cubicBezTo>
                  <a:cubicBezTo>
                    <a:pt x="2059826" y="147249"/>
                    <a:pt x="2011680" y="137160"/>
                    <a:pt x="2011680" y="137160"/>
                  </a:cubicBezTo>
                  <a:cubicBezTo>
                    <a:pt x="1924050" y="140970"/>
                    <a:pt x="1836263" y="142111"/>
                    <a:pt x="1748790" y="148590"/>
                  </a:cubicBezTo>
                  <a:cubicBezTo>
                    <a:pt x="1733124" y="149750"/>
                    <a:pt x="1718117" y="155506"/>
                    <a:pt x="1703070" y="160020"/>
                  </a:cubicBezTo>
                  <a:cubicBezTo>
                    <a:pt x="1679990" y="166944"/>
                    <a:pt x="1657350" y="175260"/>
                    <a:pt x="1634490" y="182880"/>
                  </a:cubicBezTo>
                  <a:lnTo>
                    <a:pt x="1565910" y="205740"/>
                  </a:lnTo>
                  <a:cubicBezTo>
                    <a:pt x="1554480" y="209550"/>
                    <a:pt x="1543595" y="215839"/>
                    <a:pt x="1531620" y="217170"/>
                  </a:cubicBezTo>
                  <a:lnTo>
                    <a:pt x="1428750" y="228600"/>
                  </a:lnTo>
                  <a:cubicBezTo>
                    <a:pt x="1356360" y="224790"/>
                    <a:pt x="1283772" y="223733"/>
                    <a:pt x="1211580" y="217170"/>
                  </a:cubicBezTo>
                  <a:cubicBezTo>
                    <a:pt x="1199581" y="216079"/>
                    <a:pt x="1187822" y="211591"/>
                    <a:pt x="1177290" y="205740"/>
                  </a:cubicBezTo>
                  <a:cubicBezTo>
                    <a:pt x="1153273" y="192397"/>
                    <a:pt x="1108710" y="160020"/>
                    <a:pt x="1108710" y="160020"/>
                  </a:cubicBezTo>
                  <a:cubicBezTo>
                    <a:pt x="1101090" y="148590"/>
                    <a:pt x="1091993" y="138017"/>
                    <a:pt x="1085850" y="125730"/>
                  </a:cubicBezTo>
                  <a:cubicBezTo>
                    <a:pt x="1080462" y="114954"/>
                    <a:pt x="1082939" y="99959"/>
                    <a:pt x="1074420" y="91440"/>
                  </a:cubicBezTo>
                  <a:cubicBezTo>
                    <a:pt x="1054993" y="72013"/>
                    <a:pt x="1028700" y="60960"/>
                    <a:pt x="1005840" y="45720"/>
                  </a:cubicBezTo>
                  <a:cubicBezTo>
                    <a:pt x="994410" y="38100"/>
                    <a:pt x="984582" y="27204"/>
                    <a:pt x="971550" y="22860"/>
                  </a:cubicBezTo>
                  <a:lnTo>
                    <a:pt x="902970" y="0"/>
                  </a:lnTo>
                  <a:cubicBezTo>
                    <a:pt x="838200" y="3810"/>
                    <a:pt x="772824" y="1805"/>
                    <a:pt x="708660" y="11430"/>
                  </a:cubicBezTo>
                  <a:cubicBezTo>
                    <a:pt x="695075" y="13468"/>
                    <a:pt x="681438" y="22510"/>
                    <a:pt x="674370" y="34290"/>
                  </a:cubicBezTo>
                  <a:cubicBezTo>
                    <a:pt x="668489" y="44091"/>
                    <a:pt x="674370" y="57150"/>
                    <a:pt x="674370" y="6858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 rot="16200000">
              <a:off x="7606623" y="3187615"/>
              <a:ext cx="33429" cy="33429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267921" y="4171393"/>
              <a:ext cx="324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140944" y="3916829"/>
              <a:ext cx="573908" cy="26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100 ns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円/楕円 23"/>
          <p:cNvSpPr/>
          <p:nvPr/>
        </p:nvSpPr>
        <p:spPr>
          <a:xfrm rot="16200000">
            <a:off x="7226357" y="4159019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16200000">
            <a:off x="6588224" y="4149080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16200000">
            <a:off x="6084168" y="4725144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16200000">
            <a:off x="5632242" y="4581128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 rot="16200000">
            <a:off x="5580112" y="4293096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16200000">
            <a:off x="5642181" y="4005064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16200000">
            <a:off x="6151567" y="4561251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16200000">
            <a:off x="6372200" y="4325349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16200000">
            <a:off x="6456582" y="2852936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16200000">
            <a:off x="6660232" y="2492896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16200000">
            <a:off x="7020272" y="2636912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 rot="16200000">
            <a:off x="6228184" y="3530825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 rot="16200000">
            <a:off x="7956376" y="2698981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 rot="16200000">
            <a:off x="7380312" y="2780928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16200000">
            <a:off x="7628588" y="3769162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 rot="16200000">
            <a:off x="7655024" y="2803242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 rot="16200000">
            <a:off x="7790927" y="3543200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 rot="16200000">
            <a:off x="8197608" y="3275046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 rot="16200000">
            <a:off x="5599990" y="5038384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 rot="16200000">
            <a:off x="5950091" y="5209323"/>
            <a:ext cx="46800" cy="4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888022" y="5619057"/>
            <a:ext cx="3004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baseline="30000" dirty="0" smtClean="0"/>
              <a:t>*</a:t>
            </a:r>
            <a:r>
              <a:rPr lang="en-US" altLang="ja-JP" i="1" dirty="0" smtClean="0"/>
              <a:t>This illustration is made from Figure 3 in Mei’s study.</a:t>
            </a:r>
            <a:endParaRPr lang="en-US" altLang="ja-JP" i="1" baseline="30000" dirty="0" smtClean="0"/>
          </a:p>
          <a:p>
            <a:r>
              <a:rPr lang="en-US" altLang="ja-JP" i="1" baseline="30000" dirty="0" smtClean="0"/>
              <a:t>**</a:t>
            </a:r>
            <a:r>
              <a:rPr lang="en-US" altLang="ja-JP" i="1" dirty="0" smtClean="0"/>
              <a:t>A pore is outlined by yellow.</a:t>
            </a:r>
            <a:endParaRPr lang="ja-JP" altLang="en-US" i="1" dirty="0"/>
          </a:p>
        </p:txBody>
      </p:sp>
      <p:sp>
        <p:nvSpPr>
          <p:cNvPr id="51" name="正方形/長方形 50"/>
          <p:cNvSpPr/>
          <p:nvPr/>
        </p:nvSpPr>
        <p:spPr>
          <a:xfrm>
            <a:off x="251520" y="6476196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Ref. </a:t>
            </a:r>
            <a:r>
              <a:rPr lang="en-US" altLang="ja-JP" sz="1400" dirty="0" smtClean="0"/>
              <a:t>Mei </a:t>
            </a:r>
            <a:r>
              <a:rPr lang="en-US" altLang="ja-JP" sz="1400" dirty="0" smtClean="0"/>
              <a:t>Y. et al., </a:t>
            </a:r>
            <a:r>
              <a:rPr lang="en-US" altLang="ja-JP" sz="1400" i="1" dirty="0" err="1" smtClean="0"/>
              <a:t>Biomacromolelules</a:t>
            </a:r>
            <a:r>
              <a:rPr lang="en-US" altLang="ja-JP" sz="1400" dirty="0" smtClean="0"/>
              <a:t> 2003, </a:t>
            </a:r>
            <a:r>
              <a:rPr lang="en-US" altLang="ja-JP" sz="1400" b="1" dirty="0" smtClean="0"/>
              <a:t>4</a:t>
            </a:r>
            <a:r>
              <a:rPr lang="en-US" altLang="ja-JP" sz="1400" dirty="0" smtClean="0"/>
              <a:t>, </a:t>
            </a:r>
            <a:r>
              <a:rPr lang="en-US" altLang="ja-JP" sz="1400" dirty="0" smtClean="0"/>
              <a:t>70-74 </a:t>
            </a:r>
            <a:endParaRPr lang="en-US" altLang="ja-JP" sz="1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2676" y="234360"/>
            <a:ext cx="8398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This conjecture can be tested by </a:t>
            </a:r>
            <a:r>
              <a:rPr lang="en-US" altLang="ja-JP" sz="3200" b="1" dirty="0" smtClean="0"/>
              <a:t>simulating </a:t>
            </a:r>
            <a:r>
              <a:rPr lang="en-US" altLang="ja-JP" sz="3200" b="1" dirty="0" smtClean="0"/>
              <a:t>polymerization with a system containing 2 or more CALBs</a:t>
            </a:r>
            <a:endParaRPr kumimoji="1" lang="ja-JP" altLang="en-US" sz="3200" b="1" dirty="0"/>
          </a:p>
        </p:txBody>
      </p:sp>
      <p:sp>
        <p:nvSpPr>
          <p:cNvPr id="6" name="円/楕円 5"/>
          <p:cNvSpPr/>
          <p:nvPr/>
        </p:nvSpPr>
        <p:spPr>
          <a:xfrm>
            <a:off x="1907704" y="3356992"/>
            <a:ext cx="2160240" cy="21602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/>
          <p:cNvSpPr/>
          <p:nvPr/>
        </p:nvSpPr>
        <p:spPr>
          <a:xfrm rot="16200000">
            <a:off x="3289570" y="3994778"/>
            <a:ext cx="916688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 rot="10800000">
            <a:off x="4742294" y="3356992"/>
            <a:ext cx="2205970" cy="2160240"/>
            <a:chOff x="1340024" y="2933328"/>
            <a:chExt cx="2205970" cy="2160240"/>
          </a:xfrm>
        </p:grpSpPr>
        <p:sp>
          <p:nvSpPr>
            <p:cNvPr id="8" name="円/楕円 7"/>
            <p:cNvSpPr/>
            <p:nvPr/>
          </p:nvSpPr>
          <p:spPr>
            <a:xfrm>
              <a:off x="1340024" y="2933328"/>
              <a:ext cx="2160240" cy="21602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/>
          </p:nvSpPr>
          <p:spPr>
            <a:xfrm rot="16200000">
              <a:off x="2630450" y="3541381"/>
              <a:ext cx="916688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29826" y="211369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/>
              <a:t>For example, setting two CALBs face-to-face would support </a:t>
            </a:r>
            <a:r>
              <a:rPr lang="en-US" altLang="ja-JP" sz="2800" dirty="0" err="1" smtClean="0"/>
              <a:t>oligomer</a:t>
            </a:r>
            <a:r>
              <a:rPr lang="en-US" altLang="ja-JP" sz="2800" dirty="0" smtClean="0"/>
              <a:t> re-binding.</a:t>
            </a:r>
            <a:endParaRPr kumimoji="1" lang="ja-JP" altLang="en-US" sz="2800" dirty="0"/>
          </a:p>
        </p:txBody>
      </p:sp>
      <p:cxnSp>
        <p:nvCxnSpPr>
          <p:cNvPr id="12" name="直線コネクタ 11"/>
          <p:cNvCxnSpPr>
            <a:endCxn id="13" idx="4"/>
          </p:cNvCxnSpPr>
          <p:nvPr/>
        </p:nvCxnSpPr>
        <p:spPr>
          <a:xfrm flipH="1" flipV="1">
            <a:off x="3311860" y="4581129"/>
            <a:ext cx="252028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3131840" y="4221089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59832" y="5877273"/>
            <a:ext cx="114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Active site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72619" y="4199787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CALB</a:t>
            </a:r>
            <a:endParaRPr kumimoji="1" lang="ja-JP" altLang="en-US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51519" y="381948"/>
            <a:ext cx="54000" cy="129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3635896" y="4437112"/>
            <a:ext cx="1406769" cy="228600"/>
          </a:xfrm>
          <a:custGeom>
            <a:avLst/>
            <a:gdLst>
              <a:gd name="connsiteX0" fmla="*/ 0 w 1406769"/>
              <a:gd name="connsiteY0" fmla="*/ 87923 h 228600"/>
              <a:gd name="connsiteX1" fmla="*/ 246184 w 1406769"/>
              <a:gd name="connsiteY1" fmla="*/ 105508 h 228600"/>
              <a:gd name="connsiteX2" fmla="*/ 404446 w 1406769"/>
              <a:gd name="connsiteY2" fmla="*/ 158262 h 228600"/>
              <a:gd name="connsiteX3" fmla="*/ 562707 w 1406769"/>
              <a:gd name="connsiteY3" fmla="*/ 211016 h 228600"/>
              <a:gd name="connsiteX4" fmla="*/ 615461 w 1406769"/>
              <a:gd name="connsiteY4" fmla="*/ 228600 h 228600"/>
              <a:gd name="connsiteX5" fmla="*/ 773723 w 1406769"/>
              <a:gd name="connsiteY5" fmla="*/ 211016 h 228600"/>
              <a:gd name="connsiteX6" fmla="*/ 879230 w 1406769"/>
              <a:gd name="connsiteY6" fmla="*/ 158262 h 228600"/>
              <a:gd name="connsiteX7" fmla="*/ 931984 w 1406769"/>
              <a:gd name="connsiteY7" fmla="*/ 140677 h 228600"/>
              <a:gd name="connsiteX8" fmla="*/ 949569 w 1406769"/>
              <a:gd name="connsiteY8" fmla="*/ 52754 h 228600"/>
              <a:gd name="connsiteX9" fmla="*/ 1055077 w 1406769"/>
              <a:gd name="connsiteY9" fmla="*/ 0 h 228600"/>
              <a:gd name="connsiteX10" fmla="*/ 1213338 w 1406769"/>
              <a:gd name="connsiteY10" fmla="*/ 52754 h 228600"/>
              <a:gd name="connsiteX11" fmla="*/ 1266092 w 1406769"/>
              <a:gd name="connsiteY11" fmla="*/ 70339 h 228600"/>
              <a:gd name="connsiteX12" fmla="*/ 1318846 w 1406769"/>
              <a:gd name="connsiteY12" fmla="*/ 87923 h 228600"/>
              <a:gd name="connsiteX13" fmla="*/ 1406769 w 1406769"/>
              <a:gd name="connsiteY13" fmla="*/ 140677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769" h="228600">
                <a:moveTo>
                  <a:pt x="0" y="87923"/>
                </a:moveTo>
                <a:cubicBezTo>
                  <a:pt x="82061" y="93785"/>
                  <a:pt x="164824" y="93304"/>
                  <a:pt x="246184" y="105508"/>
                </a:cubicBezTo>
                <a:cubicBezTo>
                  <a:pt x="246193" y="105509"/>
                  <a:pt x="378065" y="149468"/>
                  <a:pt x="404446" y="158262"/>
                </a:cubicBezTo>
                <a:lnTo>
                  <a:pt x="562707" y="211016"/>
                </a:lnTo>
                <a:lnTo>
                  <a:pt x="615461" y="228600"/>
                </a:lnTo>
                <a:cubicBezTo>
                  <a:pt x="668215" y="222739"/>
                  <a:pt x="721367" y="219742"/>
                  <a:pt x="773723" y="211016"/>
                </a:cubicBezTo>
                <a:cubicBezTo>
                  <a:pt x="840021" y="199966"/>
                  <a:pt x="818471" y="188642"/>
                  <a:pt x="879230" y="158262"/>
                </a:cubicBezTo>
                <a:cubicBezTo>
                  <a:pt x="895809" y="149972"/>
                  <a:pt x="914399" y="146539"/>
                  <a:pt x="931984" y="140677"/>
                </a:cubicBezTo>
                <a:cubicBezTo>
                  <a:pt x="937846" y="111369"/>
                  <a:pt x="934740" y="78704"/>
                  <a:pt x="949569" y="52754"/>
                </a:cubicBezTo>
                <a:cubicBezTo>
                  <a:pt x="965610" y="24682"/>
                  <a:pt x="1028000" y="9026"/>
                  <a:pt x="1055077" y="0"/>
                </a:cubicBezTo>
                <a:lnTo>
                  <a:pt x="1213338" y="52754"/>
                </a:lnTo>
                <a:lnTo>
                  <a:pt x="1266092" y="70339"/>
                </a:lnTo>
                <a:lnTo>
                  <a:pt x="1318846" y="87923"/>
                </a:lnTo>
                <a:cubicBezTo>
                  <a:pt x="1382506" y="130362"/>
                  <a:pt x="1352697" y="113640"/>
                  <a:pt x="1406769" y="140677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endCxn id="19" idx="4"/>
          </p:cNvCxnSpPr>
          <p:nvPr/>
        </p:nvCxnSpPr>
        <p:spPr>
          <a:xfrm flipH="1" flipV="1">
            <a:off x="4251357" y="4665712"/>
            <a:ext cx="392651" cy="1139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496175" y="5813557"/>
            <a:ext cx="95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Polymer</a:t>
            </a:r>
            <a:endParaRPr kumimoji="1" lang="ja-JP" altLang="en-US" dirty="0"/>
          </a:p>
        </p:txBody>
      </p:sp>
      <p:sp>
        <p:nvSpPr>
          <p:cNvPr id="22" name="ストライプ矢印 21"/>
          <p:cNvSpPr/>
          <p:nvPr/>
        </p:nvSpPr>
        <p:spPr>
          <a:xfrm>
            <a:off x="4192082" y="3861048"/>
            <a:ext cx="504056" cy="479762"/>
          </a:xfrm>
          <a:prstGeom prst="stripedRightArrow">
            <a:avLst>
              <a:gd name="adj1" fmla="val 21288"/>
              <a:gd name="adj2" fmla="val 47591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19" y="222228"/>
            <a:ext cx="54000" cy="100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160" y="20255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err="1" smtClean="0"/>
              <a:t>Hydrophobicity</a:t>
            </a:r>
            <a:r>
              <a:rPr lang="en-US" altLang="ja-JP" sz="3200" b="1" dirty="0" smtClean="0"/>
              <a:t> of </a:t>
            </a:r>
            <a:r>
              <a:rPr lang="en-US" altLang="ja-JP" sz="3200" b="1" dirty="0" smtClean="0">
                <a:latin typeface="Symbol" pitchFamily="18" charset="2"/>
              </a:rPr>
              <a:t>b</a:t>
            </a:r>
            <a:r>
              <a:rPr lang="en-US" altLang="ja-JP" sz="3200" b="1" dirty="0" smtClean="0"/>
              <a:t>-</a:t>
            </a:r>
            <a:r>
              <a:rPr lang="en-US" altLang="ja-JP" sz="3200" b="1" dirty="0" err="1" smtClean="0"/>
              <a:t>alanine</a:t>
            </a:r>
            <a:r>
              <a:rPr lang="en-US" altLang="ja-JP" sz="3200" b="1" dirty="0" smtClean="0"/>
              <a:t> leads to short polymer problem?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8408" y="1395933"/>
            <a:ext cx="8101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dirty="0" smtClean="0"/>
              <a:t>It is still unclear why 18 </a:t>
            </a:r>
            <a:r>
              <a:rPr kumimoji="1" lang="en-US" altLang="ja-JP" sz="2800" dirty="0" err="1" smtClean="0"/>
              <a:t>mer</a:t>
            </a:r>
            <a:r>
              <a:rPr kumimoji="1" lang="en-US" altLang="ja-JP" sz="2800" dirty="0" smtClean="0"/>
              <a:t> is the maximum in CALB-catalyzed poly(</a:t>
            </a:r>
            <a:r>
              <a:rPr kumimoji="1" lang="en-US" altLang="ja-JP" sz="2800" dirty="0" smtClean="0">
                <a:latin typeface="Symbol" pitchFamily="18" charset="2"/>
              </a:rPr>
              <a:t>b</a:t>
            </a:r>
            <a:r>
              <a:rPr kumimoji="1" lang="en-US" altLang="ja-JP" sz="2800" dirty="0" smtClean="0"/>
              <a:t>-</a:t>
            </a:r>
            <a:r>
              <a:rPr kumimoji="1" lang="en-US" altLang="ja-JP" sz="2800" dirty="0" err="1" smtClean="0"/>
              <a:t>alanine</a:t>
            </a:r>
            <a:r>
              <a:rPr kumimoji="1" lang="en-US" altLang="ja-JP" sz="2800" dirty="0" smtClean="0"/>
              <a:t>) synthesis. What does lead to the limitation?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436" y="5373216"/>
            <a:ext cx="8101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/>
              <a:t>Elongation of polymer might interfere with binding to CALB.</a:t>
            </a:r>
            <a:endParaRPr kumimoji="1" lang="ja-JP" altLang="en-US" sz="2800" dirty="0"/>
          </a:p>
        </p:txBody>
      </p:sp>
      <p:pic>
        <p:nvPicPr>
          <p:cNvPr id="9" name="Picture 2" descr="C:\Users\kurisaki\Documents\PD_at_Nagoya-u\Project_EnzymaticPolymerization\_Theme-1_CALB_ring-open-polymerization\REMD_b-alanine\_4_Analyses\_0_Clustering_bAla8_ExplicitToluene\Rep-Clust04-01_remd_001_exTol-1_374K_noTol_no2_Cluser_01.bmp"/>
          <p:cNvPicPr>
            <a:picLocks noChangeAspect="1" noChangeArrowheads="1"/>
          </p:cNvPicPr>
          <p:nvPr/>
        </p:nvPicPr>
        <p:blipFill>
          <a:blip r:embed="rId2" cstate="print"/>
          <a:srcRect l="7138" r="11897"/>
          <a:stretch>
            <a:fillRect/>
          </a:stretch>
        </p:blipFill>
        <p:spPr bwMode="auto">
          <a:xfrm>
            <a:off x="240090" y="2973962"/>
            <a:ext cx="1865617" cy="2202052"/>
          </a:xfrm>
          <a:prstGeom prst="rect">
            <a:avLst/>
          </a:prstGeom>
          <a:noFill/>
        </p:spPr>
      </p:pic>
      <p:pic>
        <p:nvPicPr>
          <p:cNvPr id="10" name="Picture 3" descr="C:\Users\kurisaki\Documents\PD_at_Nagoya-u\Project_EnzymaticPolymerization\_Theme-1_CALB_ring-open-polymerization\REMD_b-alanine\_4_Analyses\_0_Clustering_bAla8_ExplicitToluene\Rep-Clust04-01_remd_001_exTol-1_374K_noTol_no2_Cluser_02.bmp"/>
          <p:cNvPicPr>
            <a:picLocks noChangeAspect="1" noChangeArrowheads="1"/>
          </p:cNvPicPr>
          <p:nvPr/>
        </p:nvPicPr>
        <p:blipFill>
          <a:blip r:embed="rId3" cstate="print"/>
          <a:srcRect l="23794" r="19035"/>
          <a:stretch>
            <a:fillRect/>
          </a:stretch>
        </p:blipFill>
        <p:spPr bwMode="auto">
          <a:xfrm>
            <a:off x="2102539" y="3099156"/>
            <a:ext cx="1317333" cy="2202052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3843918" y="2852936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dirty="0" smtClean="0"/>
              <a:t>8-mer forms </a:t>
            </a:r>
            <a:r>
              <a:rPr kumimoji="1" lang="en-US" altLang="ja-JP" sz="2800" dirty="0" err="1" smtClean="0"/>
              <a:t>intramolecular</a:t>
            </a:r>
            <a:r>
              <a:rPr kumimoji="1" lang="en-US" altLang="ja-JP" sz="2800" dirty="0" smtClean="0"/>
              <a:t> interaction in toluene solvent. This would prevent it from accessing to the active site of CALB.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67394" y="2823319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hairpin</a:t>
            </a:r>
            <a:endParaRPr kumimoji="1" lang="ja-JP" altLang="en-US" sz="2400" b="1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2823319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globule</a:t>
            </a:r>
            <a:endParaRPr kumimoji="1" lang="ja-JP" altLang="en-US" sz="2400" b="1" i="1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7808" y="22293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Blocking </a:t>
            </a:r>
            <a:r>
              <a:rPr lang="en-US" altLang="ja-JP" sz="3200" b="1" dirty="0" err="1" smtClean="0"/>
              <a:t>intramolecular</a:t>
            </a:r>
            <a:r>
              <a:rPr lang="en-US" altLang="ja-JP" sz="3200" b="1" dirty="0" smtClean="0"/>
              <a:t> interaction might promote further polymer elongation</a:t>
            </a:r>
            <a:endParaRPr kumimoji="1" lang="ja-JP" altLang="en-US" sz="3200" b="1" dirty="0"/>
          </a:p>
        </p:txBody>
      </p:sp>
      <p:sp>
        <p:nvSpPr>
          <p:cNvPr id="5" name="円/楕円 4"/>
          <p:cNvSpPr/>
          <p:nvPr/>
        </p:nvSpPr>
        <p:spPr>
          <a:xfrm>
            <a:off x="1907704" y="3491715"/>
            <a:ext cx="2160240" cy="21602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/>
        </p:nvSpPr>
        <p:spPr>
          <a:xfrm rot="16200000">
            <a:off x="3289570" y="4129501"/>
            <a:ext cx="916688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 rot="10800000">
            <a:off x="4465703" y="3491715"/>
            <a:ext cx="2205970" cy="2160240"/>
            <a:chOff x="1340024" y="2933328"/>
            <a:chExt cx="2205970" cy="2160240"/>
          </a:xfrm>
        </p:grpSpPr>
        <p:sp>
          <p:nvSpPr>
            <p:cNvPr id="8" name="円/楕円 7"/>
            <p:cNvSpPr/>
            <p:nvPr/>
          </p:nvSpPr>
          <p:spPr>
            <a:xfrm>
              <a:off x="1340024" y="2933328"/>
              <a:ext cx="2160240" cy="21602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/>
          </p:nvSpPr>
          <p:spPr>
            <a:xfrm rot="16200000">
              <a:off x="2630450" y="3541381"/>
              <a:ext cx="916688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29826" y="162880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/>
              <a:t>For example, setting two CALBs face-to-face would unfold </a:t>
            </a:r>
            <a:r>
              <a:rPr lang="en-US" altLang="ja-JP" sz="2800" dirty="0" err="1" smtClean="0"/>
              <a:t>oligomer</a:t>
            </a:r>
            <a:r>
              <a:rPr lang="en-US" altLang="ja-JP" sz="2800" dirty="0" smtClean="0"/>
              <a:t> with CALB-</a:t>
            </a:r>
            <a:r>
              <a:rPr lang="en-US" altLang="ja-JP" sz="2800" dirty="0" err="1" smtClean="0"/>
              <a:t>oligomer</a:t>
            </a:r>
            <a:r>
              <a:rPr lang="en-US" altLang="ja-JP" sz="2800" dirty="0" smtClean="0"/>
              <a:t> intermolecular interaction formation.</a:t>
            </a:r>
            <a:endParaRPr kumimoji="1" lang="ja-JP" altLang="en-US" sz="2800" dirty="0"/>
          </a:p>
        </p:txBody>
      </p:sp>
      <p:cxnSp>
        <p:nvCxnSpPr>
          <p:cNvPr id="11" name="直線コネクタ 10"/>
          <p:cNvCxnSpPr>
            <a:endCxn id="12" idx="4"/>
          </p:cNvCxnSpPr>
          <p:nvPr/>
        </p:nvCxnSpPr>
        <p:spPr>
          <a:xfrm flipH="1" flipV="1">
            <a:off x="3311860" y="4715852"/>
            <a:ext cx="252028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3131840" y="435581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59832" y="6011996"/>
            <a:ext cx="114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Active site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61189" y="431165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CALB</a:t>
            </a:r>
            <a:endParaRPr kumimoji="1" lang="ja-JP" altLang="en-US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40089" y="264076"/>
            <a:ext cx="54000" cy="100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3635896" y="4437112"/>
            <a:ext cx="1406769" cy="228600"/>
          </a:xfrm>
          <a:custGeom>
            <a:avLst/>
            <a:gdLst>
              <a:gd name="connsiteX0" fmla="*/ 0 w 1406769"/>
              <a:gd name="connsiteY0" fmla="*/ 87923 h 228600"/>
              <a:gd name="connsiteX1" fmla="*/ 246184 w 1406769"/>
              <a:gd name="connsiteY1" fmla="*/ 105508 h 228600"/>
              <a:gd name="connsiteX2" fmla="*/ 404446 w 1406769"/>
              <a:gd name="connsiteY2" fmla="*/ 158262 h 228600"/>
              <a:gd name="connsiteX3" fmla="*/ 562707 w 1406769"/>
              <a:gd name="connsiteY3" fmla="*/ 211016 h 228600"/>
              <a:gd name="connsiteX4" fmla="*/ 615461 w 1406769"/>
              <a:gd name="connsiteY4" fmla="*/ 228600 h 228600"/>
              <a:gd name="connsiteX5" fmla="*/ 773723 w 1406769"/>
              <a:gd name="connsiteY5" fmla="*/ 211016 h 228600"/>
              <a:gd name="connsiteX6" fmla="*/ 879230 w 1406769"/>
              <a:gd name="connsiteY6" fmla="*/ 158262 h 228600"/>
              <a:gd name="connsiteX7" fmla="*/ 931984 w 1406769"/>
              <a:gd name="connsiteY7" fmla="*/ 140677 h 228600"/>
              <a:gd name="connsiteX8" fmla="*/ 949569 w 1406769"/>
              <a:gd name="connsiteY8" fmla="*/ 52754 h 228600"/>
              <a:gd name="connsiteX9" fmla="*/ 1055077 w 1406769"/>
              <a:gd name="connsiteY9" fmla="*/ 0 h 228600"/>
              <a:gd name="connsiteX10" fmla="*/ 1213338 w 1406769"/>
              <a:gd name="connsiteY10" fmla="*/ 52754 h 228600"/>
              <a:gd name="connsiteX11" fmla="*/ 1266092 w 1406769"/>
              <a:gd name="connsiteY11" fmla="*/ 70339 h 228600"/>
              <a:gd name="connsiteX12" fmla="*/ 1318846 w 1406769"/>
              <a:gd name="connsiteY12" fmla="*/ 87923 h 228600"/>
              <a:gd name="connsiteX13" fmla="*/ 1406769 w 1406769"/>
              <a:gd name="connsiteY13" fmla="*/ 140677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769" h="228600">
                <a:moveTo>
                  <a:pt x="0" y="87923"/>
                </a:moveTo>
                <a:cubicBezTo>
                  <a:pt x="82061" y="93785"/>
                  <a:pt x="164824" y="93304"/>
                  <a:pt x="246184" y="105508"/>
                </a:cubicBezTo>
                <a:cubicBezTo>
                  <a:pt x="246193" y="105509"/>
                  <a:pt x="378065" y="149468"/>
                  <a:pt x="404446" y="158262"/>
                </a:cubicBezTo>
                <a:lnTo>
                  <a:pt x="562707" y="211016"/>
                </a:lnTo>
                <a:lnTo>
                  <a:pt x="615461" y="228600"/>
                </a:lnTo>
                <a:cubicBezTo>
                  <a:pt x="668215" y="222739"/>
                  <a:pt x="721367" y="219742"/>
                  <a:pt x="773723" y="211016"/>
                </a:cubicBezTo>
                <a:cubicBezTo>
                  <a:pt x="840021" y="199966"/>
                  <a:pt x="818471" y="188642"/>
                  <a:pt x="879230" y="158262"/>
                </a:cubicBezTo>
                <a:cubicBezTo>
                  <a:pt x="895809" y="149972"/>
                  <a:pt x="914399" y="146539"/>
                  <a:pt x="931984" y="140677"/>
                </a:cubicBezTo>
                <a:cubicBezTo>
                  <a:pt x="937846" y="111369"/>
                  <a:pt x="934740" y="78704"/>
                  <a:pt x="949569" y="52754"/>
                </a:cubicBezTo>
                <a:cubicBezTo>
                  <a:pt x="965610" y="24682"/>
                  <a:pt x="1028000" y="9026"/>
                  <a:pt x="1055077" y="0"/>
                </a:cubicBezTo>
                <a:lnTo>
                  <a:pt x="1213338" y="52754"/>
                </a:lnTo>
                <a:lnTo>
                  <a:pt x="1266092" y="70339"/>
                </a:lnTo>
                <a:lnTo>
                  <a:pt x="1318846" y="87923"/>
                </a:lnTo>
                <a:cubicBezTo>
                  <a:pt x="1382506" y="130362"/>
                  <a:pt x="1352697" y="113640"/>
                  <a:pt x="1406769" y="140677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endCxn id="18" idx="4"/>
          </p:cNvCxnSpPr>
          <p:nvPr/>
        </p:nvCxnSpPr>
        <p:spPr>
          <a:xfrm flipH="1" flipV="1">
            <a:off x="4251357" y="4665712"/>
            <a:ext cx="392651" cy="1139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496175" y="5813557"/>
            <a:ext cx="95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Polymer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51519" y="222228"/>
            <a:ext cx="54000" cy="100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160" y="20255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dirty="0" smtClean="0"/>
              <a:t>Toward improving enzymatic polymerization reaction simulation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41277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200" dirty="0" smtClean="0"/>
              <a:t>The first subject is to reproduce 8 </a:t>
            </a:r>
            <a:r>
              <a:rPr kumimoji="1" lang="en-US" altLang="ja-JP" sz="3200" dirty="0" err="1" smtClean="0"/>
              <a:t>mer</a:t>
            </a:r>
            <a:r>
              <a:rPr lang="en-US" altLang="ja-JP" sz="3200" dirty="0" smtClean="0"/>
              <a:t> by addressing the following issues.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71600" y="2697490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altLang="ja-JP" sz="2400" dirty="0" smtClean="0"/>
              <a:t>Remembering structural characteristics of N435, prepare simulation systems</a:t>
            </a:r>
          </a:p>
          <a:p>
            <a:pPr marL="804863" lvl="1" indent="-347663" algn="just"/>
            <a:r>
              <a:rPr lang="en-US" altLang="ja-JP" sz="2400" dirty="0" smtClean="0">
                <a:sym typeface="Wingdings" pitchFamily="2" charset="2"/>
              </a:rPr>
              <a:t>This </a:t>
            </a:r>
            <a:r>
              <a:rPr lang="en-US" altLang="ja-JP" sz="2400" dirty="0" smtClean="0">
                <a:sym typeface="Wingdings" pitchFamily="2" charset="2"/>
              </a:rPr>
              <a:t>would require a brief modification in ligand binding scheme</a:t>
            </a:r>
            <a:r>
              <a:rPr lang="en-US" altLang="ja-JP" sz="2400" dirty="0" smtClean="0">
                <a:sym typeface="Wingdings" pitchFamily="2" charset="2"/>
              </a:rPr>
              <a:t>.</a:t>
            </a:r>
            <a:endParaRPr lang="en-US" altLang="ja-JP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altLang="ja-JP" sz="2400" dirty="0" smtClean="0"/>
              <a:t>Accelerate molecular dynamics with…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n-US" altLang="ja-JP" sz="2400" dirty="0" smtClean="0"/>
              <a:t>biased potential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n-US" altLang="ja-JP" sz="2400" dirty="0" smtClean="0"/>
              <a:t>faster MD engines (</a:t>
            </a:r>
            <a:r>
              <a:rPr lang="en-US" altLang="ja-JP" sz="2400" dirty="0" err="1" smtClean="0"/>
              <a:t>pmemd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pmemd.cuda</a:t>
            </a:r>
            <a:r>
              <a:rPr lang="en-US" altLang="ja-JP" sz="2400" dirty="0" smtClean="0"/>
              <a:t>) </a:t>
            </a:r>
          </a:p>
          <a:p>
            <a:pPr marL="804863" lvl="1" indent="-347663" algn="just"/>
            <a:r>
              <a:rPr lang="en-US" altLang="ja-JP" sz="2400" dirty="0" smtClean="0">
                <a:sym typeface="Wingdings" pitchFamily="2" charset="2"/>
              </a:rPr>
              <a:t></a:t>
            </a:r>
            <a:r>
              <a:rPr lang="en-US" altLang="ja-JP" sz="2400" dirty="0" smtClean="0"/>
              <a:t>As </a:t>
            </a:r>
            <a:r>
              <a:rPr lang="en-US" altLang="ja-JP" sz="2400" dirty="0" smtClean="0"/>
              <a:t>for the second option, we have to prepare alternative script to edit PDB </a:t>
            </a:r>
            <a:r>
              <a:rPr lang="en-US" altLang="ja-JP" sz="2400" dirty="0" smtClean="0"/>
              <a:t>file.</a:t>
            </a:r>
            <a:endParaRPr lang="en-US" altLang="ja-JP" sz="2400" dirty="0" smtClean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915816" y="4581128"/>
            <a:ext cx="569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i="1" dirty="0" smtClean="0"/>
              <a:t>Thank you for your attention</a:t>
            </a:r>
            <a:endParaRPr kumimoji="1" lang="ja-JP" altLang="en-US" sz="3600" b="1" i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 descr="C:\Users\kurisaki\DOCUME~1\PD_AT_~1\PRC4D7~1\_THEME~1\REMD_B~1\_4_ANA~1\_0_CLU~1\_PONTI~2\Mod_Rep-Clust05-01_remd_exWat_001_300K_noWat_No4_Clust-01.bmp"/>
          <p:cNvPicPr>
            <a:picLocks noChangeAspect="1" noChangeArrowheads="1"/>
          </p:cNvPicPr>
          <p:nvPr/>
        </p:nvPicPr>
        <p:blipFill>
          <a:blip r:embed="rId2" cstate="print"/>
          <a:srcRect t="32393" b="22426"/>
          <a:stretch>
            <a:fillRect/>
          </a:stretch>
        </p:blipFill>
        <p:spPr bwMode="auto">
          <a:xfrm>
            <a:off x="6444208" y="3764815"/>
            <a:ext cx="2699792" cy="1165907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for representative conformations </a:t>
            </a:r>
            <a:endParaRPr kumimoji="1" lang="ja-JP" altLang="en-US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9920" y="1076543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600" indent="-355600" algn="just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Such structural flexibility could be mainly attributed to rotation of C</a:t>
            </a: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mbol" pitchFamily="18" charset="2"/>
              </a:rPr>
              <a:t>a</a:t>
            </a: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altLang="ja-JP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altLang="ja-JP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mbol" pitchFamily="18" charset="2"/>
              </a:rPr>
              <a:t>b</a:t>
            </a: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altLang="ja-JP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 panel below).</a:t>
            </a:r>
            <a:endParaRPr lang="ja-JP" alt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3238" y="5157192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alanine</a:t>
            </a:r>
            <a:endParaRPr kumimoji="1" lang="ja-JP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グループ化 37"/>
          <p:cNvGrpSpPr/>
          <p:nvPr/>
        </p:nvGrpSpPr>
        <p:grpSpPr>
          <a:xfrm>
            <a:off x="2058439" y="5290169"/>
            <a:ext cx="5023681" cy="1471519"/>
            <a:chOff x="1705328" y="4816584"/>
            <a:chExt cx="6432328" cy="1884135"/>
          </a:xfrm>
        </p:grpSpPr>
        <p:sp>
          <p:nvSpPr>
            <p:cNvPr id="5" name="下カーブ矢印 4"/>
            <p:cNvSpPr/>
            <p:nvPr/>
          </p:nvSpPr>
          <p:spPr>
            <a:xfrm rot="3495843">
              <a:off x="4324706" y="5546927"/>
              <a:ext cx="539138" cy="316394"/>
            </a:xfrm>
            <a:prstGeom prst="curved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646608" y="6103456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/>
                <a:t>C</a:t>
              </a:r>
              <a:r>
                <a:rPr kumimoji="1" lang="en-US" altLang="ja-JP" sz="2000" dirty="0" err="1" smtClean="0">
                  <a:latin typeface="Symbol" pitchFamily="18" charset="2"/>
                </a:rPr>
                <a:t>b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8" name="左矢印 7"/>
            <p:cNvSpPr/>
            <p:nvPr/>
          </p:nvSpPr>
          <p:spPr>
            <a:xfrm rot="5400000">
              <a:off x="4780464" y="5752688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左矢印 8"/>
            <p:cNvSpPr/>
            <p:nvPr/>
          </p:nvSpPr>
          <p:spPr>
            <a:xfrm rot="16200000">
              <a:off x="3999424" y="5484976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3382720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4174808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2"/>
            <p:cNvGrpSpPr/>
            <p:nvPr/>
          </p:nvGrpSpPr>
          <p:grpSpPr>
            <a:xfrm>
              <a:off x="2518624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13" name="直線コネクタ 12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テキスト ボックス 15"/>
            <p:cNvSpPr txBox="1"/>
            <p:nvPr/>
          </p:nvSpPr>
          <p:spPr>
            <a:xfrm>
              <a:off x="1705328" y="5579197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H</a:t>
              </a:r>
              <a:endParaRPr kumimoji="1" lang="ja-JP" altLang="en-US" sz="20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878664" y="5248632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</a:t>
              </a:r>
              <a:endParaRPr kumimoji="1" lang="ja-JP" altLang="en-US" sz="2000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3094688" y="5757044"/>
              <a:ext cx="0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2879726" y="604072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H</a:t>
              </a:r>
              <a:endParaRPr kumimoji="1" lang="ja-JP" altLang="en-US" sz="2000" dirty="0"/>
            </a:p>
          </p:txBody>
        </p:sp>
        <p:grpSp>
          <p:nvGrpSpPr>
            <p:cNvPr id="20" name="グループ化 120"/>
            <p:cNvGrpSpPr/>
            <p:nvPr/>
          </p:nvGrpSpPr>
          <p:grpSpPr>
            <a:xfrm>
              <a:off x="5696248" y="5907752"/>
              <a:ext cx="113090" cy="483736"/>
              <a:chOff x="4674934" y="4560808"/>
              <a:chExt cx="124138" cy="864096"/>
            </a:xfrm>
          </p:grpSpPr>
          <p:cxnSp>
            <p:nvCxnSpPr>
              <p:cNvPr id="21" name="直線コネクタ 20"/>
              <p:cNvCxnSpPr/>
              <p:nvPr/>
            </p:nvCxnSpPr>
            <p:spPr>
              <a:xfrm>
                <a:off x="4674934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4799072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/>
            <p:cNvSpPr txBox="1"/>
            <p:nvPr/>
          </p:nvSpPr>
          <p:spPr>
            <a:xfrm>
              <a:off x="5531912" y="6300609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24" name="直線コネクタ 23"/>
            <p:cNvCxnSpPr/>
            <p:nvPr/>
          </p:nvCxnSpPr>
          <p:spPr>
            <a:xfrm flipH="1">
              <a:off x="2106896" y="552650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7352040" y="5887993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</a:t>
              </a:r>
              <a:endParaRPr kumimoji="1" lang="ja-JP" altLang="en-US" sz="2000" dirty="0"/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49668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グループ化 127"/>
            <p:cNvGrpSpPr/>
            <p:nvPr/>
          </p:nvGrpSpPr>
          <p:grpSpPr>
            <a:xfrm flipH="1">
              <a:off x="7105040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28" name="直線コネクタ 27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テキスト ボックス 30"/>
            <p:cNvSpPr txBox="1"/>
            <p:nvPr/>
          </p:nvSpPr>
          <p:spPr>
            <a:xfrm>
              <a:off x="7792690" y="559762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H</a:t>
              </a:r>
              <a:endParaRPr kumimoji="1" lang="ja-JP" altLang="en-US" sz="20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814768" y="481658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C</a:t>
              </a:r>
              <a:r>
                <a:rPr kumimoji="1" lang="en-US" altLang="ja-JP" sz="2000" dirty="0" smtClean="0">
                  <a:latin typeface="Symbol" pitchFamily="18" charset="2"/>
                </a:rPr>
                <a:t>a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508656" y="5248632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34" name="直線コネクタ 33"/>
            <p:cNvCxnSpPr/>
            <p:nvPr/>
          </p:nvCxnSpPr>
          <p:spPr>
            <a:xfrm flipH="1">
              <a:off x="57580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6961024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2" descr="C:\Users\kurisaki\DOCUME~1\PD_AT_~1\PRC4D7~1\_THEME~1\REMD_B~1\_4_ANA~1\_0_CLU~1\_PONTI~2\Mod_Rep-Clust05-01_remd_exWat_001_300K_noWat_No4_Clust-0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152358"/>
            <a:ext cx="2022034" cy="1932826"/>
          </a:xfrm>
          <a:prstGeom prst="rect">
            <a:avLst/>
          </a:prstGeom>
          <a:noFill/>
        </p:spPr>
      </p:pic>
      <p:pic>
        <p:nvPicPr>
          <p:cNvPr id="40" name="Picture 3" descr="C:\Users\kurisaki\DOCUME~1\PD_AT_~1\PRC4D7~1\_THEME~1\REMD_B~1\_4_ANA~1\_0_CLU~1\_PONTI~2\Mod_Rep-Clust05-01_remd_exWat_001_300K_noWat_No4_Clust-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296148"/>
            <a:ext cx="1843911" cy="1762562"/>
          </a:xfrm>
          <a:prstGeom prst="rect">
            <a:avLst/>
          </a:prstGeom>
          <a:noFill/>
        </p:spPr>
      </p:pic>
      <p:pic>
        <p:nvPicPr>
          <p:cNvPr id="41" name="Picture 4" descr="C:\Users\kurisaki\DOCUME~1\PD_AT_~1\PRC4D7~1\_THEME~1\REMD_B~1\_4_ANA~1\_0_CLU~1\_PONTI~2\Mod_Rep-Clust05-01_remd_exWat_001_300K_noWat_No4_Clust-0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140968"/>
            <a:ext cx="2232248" cy="2133766"/>
          </a:xfrm>
          <a:prstGeom prst="rect">
            <a:avLst/>
          </a:prstGeom>
          <a:noFill/>
        </p:spPr>
      </p:pic>
      <p:pic>
        <p:nvPicPr>
          <p:cNvPr id="42" name="Picture 5" descr="C:\Users\kurisaki\DOCUME~1\PD_AT_~1\PRC4D7~1\_THEME~1\REMD_B~1\_4_ANA~1\_0_CLU~1\_PONTI~2\Mod_Rep-Clust05-01_remd_exWat_001_300K_noWat_No4_Clust-0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488416"/>
            <a:ext cx="1595134" cy="1524760"/>
          </a:xfrm>
          <a:prstGeom prst="rect">
            <a:avLst/>
          </a:prstGeom>
          <a:noFill/>
        </p:spPr>
      </p:pic>
      <p:sp>
        <p:nvSpPr>
          <p:cNvPr id="43" name="テキスト ボックス 42"/>
          <p:cNvSpPr txBox="1"/>
          <p:nvPr/>
        </p:nvSpPr>
        <p:spPr>
          <a:xfrm>
            <a:off x="426016" y="294614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hairpin</a:t>
            </a:r>
            <a:endParaRPr kumimoji="1" lang="ja-JP" altLang="en-US" sz="2400" b="1" i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77087" y="294614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turn@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Ala3</a:t>
            </a:r>
            <a:endParaRPr kumimoji="1" lang="ja-JP" altLang="en-US" sz="2400" b="1" i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491880" y="294614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turn@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Ala6</a:t>
            </a:r>
            <a:endParaRPr kumimoji="1" lang="ja-JP" altLang="en-US" sz="2400" b="1" i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454580" y="294614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globule</a:t>
            </a:r>
            <a:endParaRPr kumimoji="1" lang="ja-JP" altLang="en-US" sz="2400" b="1" i="1" dirty="0"/>
          </a:p>
        </p:txBody>
      </p:sp>
      <p:sp>
        <p:nvSpPr>
          <p:cNvPr id="49" name="スライド番号プレースホルダ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027282" y="2946140"/>
            <a:ext cx="136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7642-CCDE-45BC-B2D0-4102065DFF2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1520" y="1166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ja-JP" altLang="en-US" dirty="0" smtClean="0"/>
              <a:t>一方、</a:t>
            </a:r>
            <a:r>
              <a:rPr lang="en-US" altLang="ja-JP" dirty="0" smtClean="0"/>
              <a:t>Novozym-435</a:t>
            </a:r>
            <a:r>
              <a:rPr lang="ja-JP" altLang="en-US" dirty="0" smtClean="0"/>
              <a:t>で</a:t>
            </a:r>
            <a:r>
              <a:rPr lang="en-US" altLang="ja-JP" dirty="0" smtClean="0"/>
              <a:t>18</a:t>
            </a:r>
            <a:r>
              <a:rPr lang="ja-JP" altLang="en-US" dirty="0" smtClean="0"/>
              <a:t>量体までは伸長が進む理由はなんだろうか？</a:t>
            </a:r>
            <a:endParaRPr lang="en-US" altLang="ja-JP" dirty="0" smtClean="0"/>
          </a:p>
          <a:p>
            <a:pPr marL="360363" indent="-184150">
              <a:buFont typeface="Arial" pitchFamily="34" charset="0"/>
              <a:buChar char="•"/>
            </a:pPr>
            <a:r>
              <a:rPr lang="en-US" altLang="ja-JP" dirty="0" smtClean="0"/>
              <a:t>MC/MD</a:t>
            </a:r>
            <a:r>
              <a:rPr lang="ja-JP" altLang="en-US" dirty="0" smtClean="0"/>
              <a:t>反応法シミュレーションで得られたポリマーは、最長で</a:t>
            </a:r>
            <a:r>
              <a:rPr lang="en-US" altLang="ja-JP" dirty="0" smtClean="0"/>
              <a:t>6</a:t>
            </a:r>
            <a:r>
              <a:rPr lang="ja-JP" altLang="en-US" dirty="0" smtClean="0"/>
              <a:t>量体であった</a:t>
            </a:r>
            <a:endParaRPr lang="en-US" altLang="ja-JP" dirty="0" smtClean="0"/>
          </a:p>
          <a:p>
            <a:pPr marL="360363" indent="-184150">
              <a:buFont typeface="Arial" pitchFamily="34" charset="0"/>
              <a:buChar char="•"/>
            </a:pPr>
            <a:r>
              <a:rPr lang="ja-JP" altLang="en-US" dirty="0" smtClean="0"/>
              <a:t>実験によれば平均ポリマー長は</a:t>
            </a:r>
            <a:r>
              <a:rPr lang="en-US" altLang="ja-JP" dirty="0" smtClean="0"/>
              <a:t>8</a:t>
            </a:r>
            <a:r>
              <a:rPr lang="ja-JP" altLang="en-US" dirty="0" smtClean="0"/>
              <a:t>量体である</a:t>
            </a:r>
            <a:endParaRPr lang="en-US" altLang="ja-JP" dirty="0" smtClean="0"/>
          </a:p>
          <a:p>
            <a:pPr marL="179388" indent="-179388"/>
            <a:endParaRPr lang="en-US" altLang="ja-JP" dirty="0" smtClean="0"/>
          </a:p>
          <a:p>
            <a:r>
              <a:rPr lang="en-US" altLang="ja-JP" dirty="0" smtClean="0"/>
              <a:t>CALB</a:t>
            </a:r>
            <a:r>
              <a:rPr lang="ja-JP" altLang="en-US" dirty="0" smtClean="0"/>
              <a:t>が樹脂内に固持されることで、不均一に空間分布することに答えがあるのかもしれない</a:t>
            </a:r>
            <a:endParaRPr lang="en-US" altLang="ja-JP" dirty="0" smtClean="0"/>
          </a:p>
          <a:p>
            <a:pPr marL="360363" indent="-184150">
              <a:buFont typeface="Arial" pitchFamily="34" charset="0"/>
              <a:buChar char="•"/>
            </a:pPr>
            <a:r>
              <a:rPr lang="en-US" altLang="ja-JP" dirty="0" smtClean="0"/>
              <a:t>CALB</a:t>
            </a:r>
            <a:r>
              <a:rPr lang="ja-JP" altLang="en-US" dirty="0" smtClean="0"/>
              <a:t>のサイズが空孔の</a:t>
            </a:r>
            <a:r>
              <a:rPr lang="en-US" altLang="ja-JP" dirty="0" smtClean="0"/>
              <a:t>10</a:t>
            </a:r>
            <a:r>
              <a:rPr lang="ja-JP" altLang="en-US" dirty="0" smtClean="0"/>
              <a:t>分の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程度であることを鑑みると、１つの空孔内に複数個</a:t>
            </a:r>
            <a:r>
              <a:rPr lang="en-US" altLang="ja-JP" dirty="0" smtClean="0"/>
              <a:t>CALB</a:t>
            </a:r>
            <a:r>
              <a:rPr lang="ja-JP" altLang="en-US" dirty="0" err="1" smtClean="0"/>
              <a:t>が吸</a:t>
            </a:r>
            <a:r>
              <a:rPr lang="ja-JP" altLang="en-US" dirty="0" smtClean="0"/>
              <a:t>着していることもあり得るのではないだろうか？</a:t>
            </a:r>
            <a:endParaRPr lang="en-US" altLang="ja-JP" dirty="0" smtClean="0"/>
          </a:p>
          <a:p>
            <a:pPr marL="360363" indent="-184150">
              <a:buFont typeface="Arial" pitchFamily="34" charset="0"/>
              <a:buChar char="•"/>
            </a:pPr>
            <a:r>
              <a:rPr lang="ja-JP" altLang="en-US" dirty="0" smtClean="0"/>
              <a:t>ある</a:t>
            </a:r>
            <a:r>
              <a:rPr lang="en-US" altLang="ja-JP" dirty="0" smtClean="0"/>
              <a:t>CALB</a:t>
            </a:r>
            <a:r>
              <a:rPr lang="ja-JP" altLang="en-US" dirty="0" smtClean="0"/>
              <a:t>の下で伸長したポリマーが、別の</a:t>
            </a:r>
            <a:r>
              <a:rPr lang="en-US" altLang="ja-JP" dirty="0" smtClean="0"/>
              <a:t>CALB</a:t>
            </a:r>
            <a:r>
              <a:rPr lang="ja-JP" altLang="en-US" dirty="0" smtClean="0"/>
              <a:t>に受け渡されてそこで更に伸長するのではないだろうか？</a:t>
            </a:r>
            <a:endParaRPr lang="en-US" altLang="ja-JP" dirty="0" smtClean="0"/>
          </a:p>
          <a:p>
            <a:pPr marL="360363" indent="-184150">
              <a:buFont typeface="Arial" pitchFamily="34" charset="0"/>
              <a:buChar char="•"/>
            </a:pPr>
            <a:r>
              <a:rPr lang="ja-JP" altLang="en-US" dirty="0" smtClean="0"/>
              <a:t>ポリマーの伸長は、</a:t>
            </a:r>
            <a:r>
              <a:rPr lang="en-US" altLang="ja-JP" dirty="0" smtClean="0"/>
              <a:t>N</a:t>
            </a:r>
            <a:r>
              <a:rPr lang="ja-JP" altLang="en-US" dirty="0" smtClean="0"/>
              <a:t>末端と</a:t>
            </a:r>
            <a:r>
              <a:rPr lang="en-US" altLang="ja-JP" dirty="0" smtClean="0"/>
              <a:t>C</a:t>
            </a:r>
            <a:r>
              <a:rPr lang="ja-JP" altLang="en-US" dirty="0" smtClean="0"/>
              <a:t>末端の両方から起こる。ポリマーの両端がそれぞれ</a:t>
            </a:r>
            <a:r>
              <a:rPr lang="en-US" altLang="ja-JP" dirty="0" smtClean="0"/>
              <a:t>CALB</a:t>
            </a:r>
            <a:r>
              <a:rPr lang="ja-JP" altLang="en-US" dirty="0" smtClean="0"/>
              <a:t>と相互作用することで、空孔内部からの溶出を抑えることができるのではないだろうか？</a:t>
            </a:r>
            <a:endParaRPr lang="en-US" altLang="ja-JP" dirty="0" smtClean="0"/>
          </a:p>
          <a:p>
            <a:pPr marL="179388" indent="-179388"/>
            <a:endParaRPr lang="en-US" altLang="ja-JP" dirty="0" smtClean="0"/>
          </a:p>
          <a:p>
            <a:r>
              <a:rPr lang="en-US" altLang="ja-JP" dirty="0" smtClean="0"/>
              <a:t>CALB</a:t>
            </a:r>
            <a:r>
              <a:rPr lang="ja-JP" altLang="en-US" dirty="0" smtClean="0"/>
              <a:t>間でのポリマーの受け渡しが起こるように</a:t>
            </a:r>
            <a:r>
              <a:rPr lang="en-US" altLang="ja-JP" dirty="0" smtClean="0"/>
              <a:t>CALB</a:t>
            </a:r>
            <a:r>
              <a:rPr lang="ja-JP" altLang="en-US" dirty="0" smtClean="0"/>
              <a:t>を配置すれば、</a:t>
            </a:r>
            <a:r>
              <a:rPr lang="en-US" altLang="ja-JP" dirty="0" smtClean="0"/>
              <a:t>MC/MD</a:t>
            </a:r>
            <a:r>
              <a:rPr lang="ja-JP" altLang="en-US" dirty="0" smtClean="0"/>
              <a:t>反応法シミュレーションでより長いポリマーの生成を観察することができるのではないだろうか？</a:t>
            </a:r>
            <a:endParaRPr lang="en-US" altLang="ja-JP" dirty="0"/>
          </a:p>
        </p:txBody>
      </p:sp>
      <p:sp>
        <p:nvSpPr>
          <p:cNvPr id="7" name="円/楕円 6"/>
          <p:cNvSpPr/>
          <p:nvPr/>
        </p:nvSpPr>
        <p:spPr>
          <a:xfrm>
            <a:off x="1563032" y="4829090"/>
            <a:ext cx="1584176" cy="1584176"/>
          </a:xfrm>
          <a:prstGeom prst="ellipse">
            <a:avLst/>
          </a:prstGeom>
          <a:solidFill>
            <a:srgbClr val="C6EEB8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59176" y="6485274"/>
            <a:ext cx="84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CALB</a:t>
            </a:r>
            <a:endParaRPr kumimoji="1" lang="ja-JP" altLang="en-US" sz="2000" dirty="0"/>
          </a:p>
        </p:txBody>
      </p:sp>
      <p:sp>
        <p:nvSpPr>
          <p:cNvPr id="9" name="円/楕円 8"/>
          <p:cNvSpPr/>
          <p:nvPr/>
        </p:nvSpPr>
        <p:spPr>
          <a:xfrm>
            <a:off x="2946552" y="583522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2931184" y="6269250"/>
            <a:ext cx="216024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75656" y="525345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樹脂内部の空孔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2859176" y="5981218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738212" y="6109866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003192" y="566728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317556" y="4829090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635896" y="5477162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885080" y="564423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吹き出し 19"/>
          <p:cNvSpPr/>
          <p:nvPr/>
        </p:nvSpPr>
        <p:spPr>
          <a:xfrm>
            <a:off x="3450608" y="4685074"/>
            <a:ext cx="4593144" cy="1944216"/>
          </a:xfrm>
          <a:prstGeom prst="wedgeRoundRectCallout">
            <a:avLst>
              <a:gd name="adj1" fmla="val -54203"/>
              <a:gd name="adj2" fmla="val 11901"/>
              <a:gd name="adj3" fmla="val 16667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64088" y="533314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dirty="0" smtClean="0"/>
              <a:t>例えば、</a:t>
            </a:r>
            <a:r>
              <a:rPr kumimoji="1" lang="en-US" altLang="ja-JP" dirty="0" smtClean="0"/>
              <a:t>CALB</a:t>
            </a:r>
            <a:r>
              <a:rPr kumimoji="1" lang="ja-JP" altLang="en-US" dirty="0" smtClean="0"/>
              <a:t>が二量体を形成するような配置する</a:t>
            </a:r>
            <a:endParaRPr kumimoji="1" lang="ja-JP" altLang="en-US" dirty="0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1591" y="262070"/>
            <a:ext cx="865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Today’s contents</a:t>
            </a:r>
            <a:endParaRPr kumimoji="1" lang="ja-JP" altLang="en-US" sz="3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5597" y="1268760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kumimoji="1" lang="en-US" altLang="ja-JP" sz="4400" b="1" dirty="0" smtClean="0"/>
              <a:t> Background of this research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/>
              <a:t>Insights into CALB inside Novozyme435</a:t>
            </a:r>
            <a:endParaRPr lang="en-US" altLang="ja-JP" sz="4400" b="1" dirty="0" smtClean="0"/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/>
              <a:t>Discussion </a:t>
            </a:r>
            <a:r>
              <a:rPr lang="en-US" altLang="ja-JP" sz="4400" b="1" dirty="0" smtClean="0"/>
              <a:t>on the molecular origin of short polymer problem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/>
              <a:t>Roadmap toward improvement of the simulation</a:t>
            </a:r>
            <a:endParaRPr kumimoji="1" lang="ja-JP" altLang="en-US" sz="44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47006" y="297235"/>
            <a:ext cx="72008" cy="576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円/楕円 21"/>
          <p:cNvSpPr/>
          <p:nvPr/>
        </p:nvSpPr>
        <p:spPr>
          <a:xfrm>
            <a:off x="395536" y="2670411"/>
            <a:ext cx="2592288" cy="26642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1519" y="222228"/>
            <a:ext cx="54000" cy="57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8160" y="25970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b="1" dirty="0" smtClean="0"/>
              <a:t>Multiple CALBs would be found in a pore</a:t>
            </a:r>
            <a:endParaRPr kumimoji="1" lang="ja-JP" altLang="en-US" sz="2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1640" y="56316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: CALB</a:t>
            </a:r>
            <a:endParaRPr kumimoji="1" lang="ja-JP" altLang="en-US" sz="2400" dirty="0"/>
          </a:p>
        </p:txBody>
      </p:sp>
      <p:sp>
        <p:nvSpPr>
          <p:cNvPr id="52" name="正方形/長方形 51"/>
          <p:cNvSpPr/>
          <p:nvPr/>
        </p:nvSpPr>
        <p:spPr>
          <a:xfrm>
            <a:off x="1222793" y="3681863"/>
            <a:ext cx="913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/>
              <a:t>resin</a:t>
            </a:r>
            <a:endParaRPr lang="ja-JP" altLang="en-US" sz="2800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46875" y="1977410"/>
            <a:ext cx="540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Schematic illustration of </a:t>
            </a:r>
            <a:r>
              <a:rPr lang="en-US" altLang="ja-JP" sz="2000" u="sng" dirty="0" err="1" smtClean="0"/>
              <a:t>multiporous</a:t>
            </a:r>
            <a:r>
              <a:rPr lang="en-US" altLang="ja-JP" sz="2000" u="sng" dirty="0" smtClean="0"/>
              <a:t> resin section</a:t>
            </a:r>
            <a:endParaRPr kumimoji="1" lang="ja-JP" altLang="en-US" sz="2000" u="sng" dirty="0"/>
          </a:p>
        </p:txBody>
      </p:sp>
      <p:sp>
        <p:nvSpPr>
          <p:cNvPr id="54" name="円/楕円 53"/>
          <p:cNvSpPr/>
          <p:nvPr/>
        </p:nvSpPr>
        <p:spPr>
          <a:xfrm>
            <a:off x="2614391" y="3825879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吹き出し 54"/>
          <p:cNvSpPr/>
          <p:nvPr/>
        </p:nvSpPr>
        <p:spPr>
          <a:xfrm>
            <a:off x="3203848" y="2780927"/>
            <a:ext cx="4752528" cy="3536765"/>
          </a:xfrm>
          <a:prstGeom prst="wedgeRoundRectCallout">
            <a:avLst>
              <a:gd name="adj1" fmla="val -54132"/>
              <a:gd name="adj2" fmla="val -15792"/>
              <a:gd name="adj3" fmla="val 16667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19951" y="2424867"/>
            <a:ext cx="3320325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円/楕円 79"/>
          <p:cNvSpPr/>
          <p:nvPr/>
        </p:nvSpPr>
        <p:spPr>
          <a:xfrm rot="16200000">
            <a:off x="4655438" y="5566380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 rot="16200000">
            <a:off x="4427984" y="5877272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 rot="16200000">
            <a:off x="4572000" y="494116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 rot="16200000">
            <a:off x="4644008" y="4425682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 rot="16200000">
            <a:off x="4139952" y="4725144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 rot="16200000">
            <a:off x="3788237" y="5631855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 rot="16200000">
            <a:off x="3670509" y="530120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 rot="16200000">
            <a:off x="3874780" y="4114790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 rot="16200000">
            <a:off x="4211960" y="386104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 rot="16200000">
            <a:off x="4572000" y="4077072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 rot="16200000">
            <a:off x="5148064" y="5013176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 rot="16200000">
            <a:off x="4860032" y="530120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 rot="16200000">
            <a:off x="5148064" y="422108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 rot="16200000">
            <a:off x="5004048" y="4725144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 rot="16200000">
            <a:off x="5940152" y="458112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 rot="16200000">
            <a:off x="5413236" y="4987211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 rot="16200000">
            <a:off x="6107028" y="5396076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 rot="16200000">
            <a:off x="5796136" y="5877272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 rot="16200000">
            <a:off x="6372200" y="530120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 rot="16200000">
            <a:off x="6588224" y="494116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 rot="16200000">
            <a:off x="6516216" y="458112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 rot="16200000">
            <a:off x="5868144" y="5157192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 rot="16200000">
            <a:off x="4860032" y="350100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 rot="16200000">
            <a:off x="3923928" y="3356992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 rot="16200000">
            <a:off x="4283968" y="3645024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 rot="16200000">
            <a:off x="5724128" y="4149080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 rot="16200000">
            <a:off x="5940152" y="4293096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 rot="16200000">
            <a:off x="6948264" y="5445224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 rot="16200000">
            <a:off x="5148064" y="3573016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 rot="16200000">
            <a:off x="5386948" y="3115003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 rot="16200000">
            <a:off x="6300192" y="3212976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 rot="16200000">
            <a:off x="5652120" y="3429000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 rot="16200000">
            <a:off x="6156176" y="3717032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 rot="16200000">
            <a:off x="6372200" y="386104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 rot="16200000">
            <a:off x="6660232" y="4365104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 rot="16200000" flipV="1">
            <a:off x="899592" y="5847655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 rot="16200000" flipV="1">
            <a:off x="755576" y="6279703"/>
            <a:ext cx="144016" cy="14401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 rot="16200000" flipV="1">
            <a:off x="1043608" y="627970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 rot="16200000">
            <a:off x="7092280" y="4077072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 rot="16200000">
            <a:off x="6997412" y="4523978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 rot="16200000">
            <a:off x="6887686" y="3739892"/>
            <a:ext cx="109403" cy="10940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1331640" y="613568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: MMA</a:t>
            </a:r>
            <a:endParaRPr kumimoji="1" lang="ja-JP" altLang="en-US" sz="2400" dirty="0"/>
          </a:p>
        </p:txBody>
      </p:sp>
      <p:sp>
        <p:nvSpPr>
          <p:cNvPr id="122" name="正方形/長方形 121"/>
          <p:cNvSpPr/>
          <p:nvPr/>
        </p:nvSpPr>
        <p:spPr>
          <a:xfrm>
            <a:off x="539552" y="5517232"/>
            <a:ext cx="2088232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/>
          <p:nvPr/>
        </p:nvSpPr>
        <p:spPr>
          <a:xfrm>
            <a:off x="4788024" y="2780928"/>
            <a:ext cx="1224136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25"/>
          <p:cNvGrpSpPr/>
          <p:nvPr/>
        </p:nvGrpSpPr>
        <p:grpSpPr>
          <a:xfrm>
            <a:off x="6516216" y="1916832"/>
            <a:ext cx="2088232" cy="2289508"/>
            <a:chOff x="7956376" y="1409506"/>
            <a:chExt cx="1187624" cy="1302094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56376" y="1409506"/>
              <a:ext cx="1187624" cy="13020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24" name="円/楕円 123"/>
            <p:cNvSpPr/>
            <p:nvPr/>
          </p:nvSpPr>
          <p:spPr>
            <a:xfrm rot="16200000">
              <a:off x="8365564" y="2371740"/>
              <a:ext cx="164348" cy="16434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 rot="16200000">
              <a:off x="8748464" y="1700808"/>
              <a:ext cx="164348" cy="16434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9" name="右矢印 128"/>
          <p:cNvSpPr/>
          <p:nvPr/>
        </p:nvSpPr>
        <p:spPr>
          <a:xfrm rot="20189876">
            <a:off x="6013701" y="3015807"/>
            <a:ext cx="556511" cy="484632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5616624" y="6476196"/>
            <a:ext cx="3419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[1] Mei Y. et al., </a:t>
            </a:r>
            <a:r>
              <a:rPr lang="en-US" altLang="ja-JP" sz="1200" i="1" dirty="0" err="1" smtClean="0"/>
              <a:t>Biomacromolelules</a:t>
            </a:r>
            <a:r>
              <a:rPr lang="en-US" altLang="ja-JP" sz="1200" dirty="0" smtClean="0"/>
              <a:t> 2003, </a:t>
            </a:r>
            <a:r>
              <a:rPr lang="en-US" altLang="ja-JP" sz="1200" b="1" dirty="0" smtClean="0"/>
              <a:t>4</a:t>
            </a:r>
            <a:r>
              <a:rPr lang="en-US" altLang="ja-JP" sz="1200" dirty="0" smtClean="0"/>
              <a:t>, 70-74; </a:t>
            </a:r>
          </a:p>
        </p:txBody>
      </p:sp>
      <p:sp>
        <p:nvSpPr>
          <p:cNvPr id="61" name="スライド番号プレースホル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2" name="フッター プレースホルダ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1591" y="258963"/>
            <a:ext cx="865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Research background</a:t>
            </a:r>
            <a:endParaRPr kumimoji="1" lang="ja-JP" altLang="en-US" sz="3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137" y="4745022"/>
            <a:ext cx="3341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2060"/>
                </a:solidFill>
              </a:rPr>
              <a:t>The illustration is gifted from Dr. Barberot.</a:t>
            </a:r>
            <a:endParaRPr kumimoji="1" lang="ja-JP" altLang="en-US" sz="1400" b="1" i="1" dirty="0">
              <a:solidFill>
                <a:srgbClr val="002060"/>
              </a:solidFill>
            </a:endParaRPr>
          </a:p>
        </p:txBody>
      </p:sp>
      <p:pic>
        <p:nvPicPr>
          <p:cNvPr id="8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1520" y="1628800"/>
            <a:ext cx="3250299" cy="31469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88026" y="1268760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Enzyme catalyzed polymerization reaction has drawn attention in the field of green chemistry.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i="1" dirty="0" smtClean="0"/>
              <a:t>Candida </a:t>
            </a:r>
            <a:r>
              <a:rPr kumimoji="1" lang="en-US" altLang="ja-JP" sz="2400" i="1" dirty="0" err="1" smtClean="0"/>
              <a:t>Antarica</a:t>
            </a:r>
            <a:r>
              <a:rPr kumimoji="1" lang="en-US" altLang="ja-JP" sz="2400" i="1" dirty="0" smtClean="0"/>
              <a:t> </a:t>
            </a:r>
            <a:r>
              <a:rPr kumimoji="1" lang="en-US" altLang="ja-JP" sz="2400" dirty="0" smtClean="0"/>
              <a:t>Lipase B (CALB) has long been studied in this purpose.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n-US" altLang="ja-JP" sz="2400" dirty="0" smtClean="0"/>
              <a:t>This enzyme catalyzes polymerization of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lactam</a:t>
            </a:r>
            <a:r>
              <a:rPr lang="en-US" altLang="ja-JP" sz="2400" dirty="0" smtClean="0"/>
              <a:t> to generate poly(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), nylon-3.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However, this reaction system has rooms to be improved because the product </a:t>
            </a:r>
            <a:r>
              <a:rPr lang="en-US" altLang="ja-JP" sz="2400" dirty="0" smtClean="0"/>
              <a:t>do not satisfy industrial quality, as for the length and yield.</a:t>
            </a:r>
            <a:endParaRPr kumimoji="1" lang="ja-JP" altLang="en-US" sz="2400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47006" y="297235"/>
            <a:ext cx="72008" cy="576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50196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85093" y="4653136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Scheme 2. The proposed pathway of the ring-opening polymerization. The </a:t>
            </a:r>
            <a:r>
              <a:rPr lang="en-US" altLang="ja-JP" dirty="0" err="1" smtClean="0"/>
              <a:t>acyl</a:t>
            </a:r>
            <a:r>
              <a:rPr lang="en-US" altLang="ja-JP" dirty="0" smtClean="0"/>
              <a:t>-enzyme intermediate is formed and attacked. (1) By water to release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. (2) By a growing </a:t>
            </a:r>
            <a:r>
              <a:rPr lang="en-US" altLang="ja-JP" dirty="0" err="1" smtClean="0"/>
              <a:t>oligomer</a:t>
            </a:r>
            <a:r>
              <a:rPr lang="en-US" altLang="ja-JP" dirty="0" smtClean="0"/>
              <a:t> (n.1, 2, . . .) to yield the poly(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).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6453336"/>
            <a:ext cx="5190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Ref. Schwab L. et al., </a:t>
            </a:r>
            <a:r>
              <a:rPr kumimoji="1" lang="en-US" altLang="ja-JP" sz="1400" i="1" dirty="0" err="1" smtClean="0"/>
              <a:t>Macromol</a:t>
            </a:r>
            <a:r>
              <a:rPr kumimoji="1" lang="en-US" altLang="ja-JP" sz="1400" i="1" dirty="0" smtClean="0"/>
              <a:t>. Rapid </a:t>
            </a:r>
            <a:r>
              <a:rPr kumimoji="1" lang="en-US" altLang="ja-JP" sz="1400" i="1" dirty="0" err="1" smtClean="0"/>
              <a:t>Commun</a:t>
            </a:r>
            <a:r>
              <a:rPr kumimoji="1" lang="en-US" altLang="ja-JP" sz="1400" i="1" dirty="0" smtClean="0"/>
              <a:t>.</a:t>
            </a:r>
            <a:r>
              <a:rPr lang="en-US" altLang="ja-JP" sz="1400" dirty="0" smtClean="0"/>
              <a:t>, </a:t>
            </a:r>
            <a:r>
              <a:rPr lang="en-US" altLang="ja-JP" sz="1400" b="1" dirty="0"/>
              <a:t>2008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i="1" dirty="0" smtClean="0"/>
              <a:t>29</a:t>
            </a:r>
            <a:r>
              <a:rPr kumimoji="1" lang="en-US" altLang="ja-JP" sz="1400" dirty="0" smtClean="0"/>
              <a:t>, 794-797: </a:t>
            </a:r>
            <a:endParaRPr kumimoji="1" lang="ja-JP" altLang="en-US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241077" y="2172612"/>
            <a:ext cx="4824536" cy="42484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4860032" y="2676668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3995936" y="3468756"/>
            <a:ext cx="14401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4932040" y="4188836"/>
            <a:ext cx="503560" cy="517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95536" y="151026"/>
            <a:ext cx="8342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200" b="1" dirty="0" smtClean="0"/>
              <a:t>When </a:t>
            </a:r>
            <a:r>
              <a:rPr kumimoji="1" lang="en-US" altLang="ja-JP" sz="3200" b="1" dirty="0" smtClean="0"/>
              <a:t>N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or C</a:t>
            </a:r>
            <a:r>
              <a:rPr kumimoji="1" lang="en-US" altLang="ja-JP" sz="3200" b="1" dirty="0" smtClean="0"/>
              <a:t>-terminal </a:t>
            </a:r>
            <a:r>
              <a:rPr kumimoji="1" lang="en-US" altLang="ja-JP" sz="3200" b="1" dirty="0" smtClean="0"/>
              <a:t>of poly (</a:t>
            </a:r>
            <a:r>
              <a:rPr kumimoji="1" lang="en-US" altLang="ja-JP" sz="3200" b="1" dirty="0" smtClean="0">
                <a:latin typeface="Symbol" pitchFamily="18" charset="2"/>
              </a:rPr>
              <a:t>b</a:t>
            </a:r>
            <a:r>
              <a:rPr kumimoji="1" lang="en-US" altLang="ja-JP" sz="3200" b="1" dirty="0" smtClean="0"/>
              <a:t>-</a:t>
            </a:r>
            <a:r>
              <a:rPr kumimoji="1" lang="en-US" altLang="ja-JP" sz="3200" b="1" dirty="0" err="1" smtClean="0"/>
              <a:t>alanine</a:t>
            </a:r>
            <a:r>
              <a:rPr kumimoji="1" lang="en-US" altLang="ja-JP" sz="3200" b="1" dirty="0" smtClean="0"/>
              <a:t>) approaches </a:t>
            </a:r>
            <a:r>
              <a:rPr kumimoji="1" lang="en-US" altLang="ja-JP" sz="3200" b="1" dirty="0" err="1" smtClean="0"/>
              <a:t>O</a:t>
            </a:r>
            <a:r>
              <a:rPr kumimoji="1" lang="en-US" altLang="ja-JP" sz="3200" b="1" dirty="0" err="1" smtClean="0">
                <a:latin typeface="Symbol" pitchFamily="18" charset="2"/>
              </a:rPr>
              <a:t>g</a:t>
            </a:r>
            <a:r>
              <a:rPr kumimoji="1" lang="en-US" altLang="ja-JP" sz="3200" b="1" dirty="0" smtClean="0"/>
              <a:t> of Ser105 in </a:t>
            </a:r>
            <a:r>
              <a:rPr kumimoji="1" lang="en-US" altLang="ja-JP" sz="3200" b="1" dirty="0" err="1" smtClean="0"/>
              <a:t>acyl</a:t>
            </a:r>
            <a:r>
              <a:rPr kumimoji="1" lang="en-US" altLang="ja-JP" sz="3200" b="1" dirty="0" smtClean="0"/>
              <a:t>-enzyme intermediate, the polymer elongation reaction occurs</a:t>
            </a:r>
            <a:endParaRPr kumimoji="1" lang="ja-JP" altLang="en-US" sz="32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36096" y="2215866"/>
            <a:ext cx="346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(A) </a:t>
            </a:r>
            <a:r>
              <a:rPr kumimoji="1" lang="en-US" altLang="ja-JP" dirty="0" smtClean="0"/>
              <a:t>CALB forms </a:t>
            </a:r>
            <a:r>
              <a:rPr kumimoji="1" lang="en-US" altLang="ja-JP" dirty="0" err="1" smtClean="0"/>
              <a:t>acyl</a:t>
            </a:r>
            <a:r>
              <a:rPr kumimoji="1" lang="en-US" altLang="ja-JP" dirty="0" smtClean="0"/>
              <a:t>-enzyme intermediate via </a:t>
            </a:r>
            <a:r>
              <a:rPr kumimoji="1" lang="en-US" altLang="ja-JP" dirty="0" smtClean="0">
                <a:latin typeface="Symbol" pitchFamily="18" charset="2"/>
              </a:rPr>
              <a:t>b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lactam</a:t>
            </a:r>
            <a:r>
              <a:rPr kumimoji="1" lang="en-US" altLang="ja-JP" dirty="0" smtClean="0"/>
              <a:t> ring opening reaction.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36096" y="3252732"/>
            <a:ext cx="346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(B)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 is generated from hydrolysis reaction of the </a:t>
            </a:r>
            <a:r>
              <a:rPr kumimoji="1" lang="en-US" altLang="ja-JP" dirty="0" err="1" smtClean="0"/>
              <a:t>acyl</a:t>
            </a:r>
            <a:r>
              <a:rPr kumimoji="1" lang="en-US" altLang="ja-JP" dirty="0" smtClean="0"/>
              <a:t>-enzyme intermediate.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36096" y="4404860"/>
            <a:ext cx="346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(C) Poly (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) is elongated via reaction between polymer and </a:t>
            </a:r>
            <a:r>
              <a:rPr lang="en-US" altLang="ja-JP" dirty="0" err="1" smtClean="0"/>
              <a:t>acyl</a:t>
            </a:r>
            <a:r>
              <a:rPr lang="en-US" altLang="ja-JP" dirty="0" smtClean="0"/>
              <a:t>-enzyme complex.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56814" y="6123760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(A)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(B)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(A)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(C)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(A)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(C)…</a:t>
            </a:r>
            <a:endParaRPr kumimoji="1" lang="ja-JP" altLang="en-US" dirty="0"/>
          </a:p>
        </p:txBody>
      </p:sp>
      <p:sp>
        <p:nvSpPr>
          <p:cNvPr id="30" name="右中かっこ 29"/>
          <p:cNvSpPr/>
          <p:nvPr/>
        </p:nvSpPr>
        <p:spPr>
          <a:xfrm rot="16200000">
            <a:off x="6107219" y="5077888"/>
            <a:ext cx="288032" cy="1800200"/>
          </a:xfrm>
          <a:prstGeom prst="rightBrace">
            <a:avLst>
              <a:gd name="adj1" fmla="val 5902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31" name="右中かっこ 30"/>
          <p:cNvSpPr/>
          <p:nvPr/>
        </p:nvSpPr>
        <p:spPr>
          <a:xfrm rot="16200000">
            <a:off x="7597074" y="5511046"/>
            <a:ext cx="288032" cy="936104"/>
          </a:xfrm>
          <a:prstGeom prst="rightBrace">
            <a:avLst>
              <a:gd name="adj1" fmla="val 5902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400830" y="5484980"/>
            <a:ext cx="172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dimer</a:t>
            </a:r>
            <a:r>
              <a:rPr lang="en-US" altLang="ja-JP" dirty="0" smtClean="0"/>
              <a:t> formation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203044" y="5484980"/>
            <a:ext cx="176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trimer</a:t>
            </a:r>
            <a:r>
              <a:rPr lang="en-US" altLang="ja-JP" dirty="0" smtClean="0"/>
              <a:t> formation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1591" y="236103"/>
            <a:ext cx="865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/>
              <a:t>Issue we are addressing</a:t>
            </a:r>
            <a:endParaRPr kumimoji="1" lang="ja-JP" alt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0" y="2901332"/>
            <a:ext cx="3358022" cy="28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 flipH="1">
            <a:off x="2843808" y="4542708"/>
            <a:ext cx="72008" cy="4468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20078" y="4162790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18-mer (maximum)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6660" y="23488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6-mer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971600" y="2670500"/>
            <a:ext cx="216024" cy="3028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26700" y="2742508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8-mer (average)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282684" y="3064128"/>
            <a:ext cx="288032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7504" y="6453336"/>
            <a:ext cx="5190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Ref. Schwab L. et al., </a:t>
            </a:r>
            <a:r>
              <a:rPr kumimoji="1" lang="en-US" altLang="ja-JP" sz="1400" i="1" dirty="0" err="1" smtClean="0"/>
              <a:t>Macromol</a:t>
            </a:r>
            <a:r>
              <a:rPr kumimoji="1" lang="en-US" altLang="ja-JP" sz="1400" i="1" dirty="0" smtClean="0"/>
              <a:t>. Rapid </a:t>
            </a:r>
            <a:r>
              <a:rPr kumimoji="1" lang="en-US" altLang="ja-JP" sz="1400" i="1" dirty="0" err="1" smtClean="0"/>
              <a:t>Commun</a:t>
            </a:r>
            <a:r>
              <a:rPr kumimoji="1" lang="en-US" altLang="ja-JP" sz="1400" i="1" dirty="0" smtClean="0"/>
              <a:t>.</a:t>
            </a:r>
            <a:r>
              <a:rPr lang="en-US" altLang="ja-JP" sz="1400" dirty="0" smtClean="0"/>
              <a:t>, </a:t>
            </a:r>
            <a:r>
              <a:rPr lang="en-US" altLang="ja-JP" sz="1400" b="1" dirty="0"/>
              <a:t>2008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i="1" dirty="0" smtClean="0"/>
              <a:t>29</a:t>
            </a:r>
            <a:r>
              <a:rPr kumimoji="1" lang="en-US" altLang="ja-JP" sz="1400" dirty="0" smtClean="0"/>
              <a:t>, 794-797: 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51920" y="2132856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altLang="ja-JP" sz="2000" dirty="0" smtClean="0"/>
              <a:t>With conventional methods:</a:t>
            </a:r>
          </a:p>
          <a:p>
            <a:pPr marL="176213" indent="-176213" algn="just"/>
            <a:r>
              <a:rPr lang="en-US" altLang="ja-JP" sz="2000" dirty="0" smtClean="0"/>
              <a:t>	 Average DP: </a:t>
            </a:r>
            <a:r>
              <a:rPr lang="en-US" altLang="ja-JP" sz="2000" b="1" dirty="0" smtClean="0"/>
              <a:t>24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r>
              <a:rPr lang="en-US" altLang="ja-JP" sz="2000" dirty="0" smtClean="0"/>
              <a:t>; Maximum DP: </a:t>
            </a:r>
            <a:r>
              <a:rPr lang="en-US" altLang="ja-JP" sz="2000" b="1" dirty="0" smtClean="0"/>
              <a:t>58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endParaRPr kumimoji="1" lang="en-US" altLang="ja-JP" sz="2000" dirty="0" smtClean="0"/>
          </a:p>
          <a:p>
            <a:pPr marL="176213" indent="-176213" algn="just"/>
            <a:r>
              <a:rPr kumimoji="1" lang="en-US" altLang="ja-JP" sz="2000" dirty="0" smtClean="0"/>
              <a:t>With CALB catalyzed poly(</a:t>
            </a:r>
            <a:r>
              <a:rPr kumimoji="1" lang="en-US" altLang="ja-JP" sz="2000" dirty="0" smtClean="0">
                <a:latin typeface="Symbol" pitchFamily="18" charset="2"/>
              </a:rPr>
              <a:t>b</a:t>
            </a:r>
            <a:r>
              <a:rPr kumimoji="1" lang="en-US" altLang="ja-JP" sz="2000" dirty="0" smtClean="0"/>
              <a:t>-</a:t>
            </a:r>
            <a:r>
              <a:rPr kumimoji="1" lang="en-US" altLang="ja-JP" sz="2000" dirty="0" err="1" smtClean="0"/>
              <a:t>alanine</a:t>
            </a:r>
            <a:r>
              <a:rPr kumimoji="1" lang="en-US" altLang="ja-JP" sz="2000" dirty="0" smtClean="0"/>
              <a:t>) synthesis:</a:t>
            </a:r>
          </a:p>
          <a:p>
            <a:pPr marL="176213" indent="-176213" algn="just"/>
            <a:r>
              <a:rPr lang="en-US" altLang="ja-JP" sz="2000" dirty="0" smtClean="0"/>
              <a:t>    Average DP: </a:t>
            </a:r>
            <a:r>
              <a:rPr lang="en-US" altLang="ja-JP" sz="2000" b="1" dirty="0" smtClean="0"/>
              <a:t>8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r>
              <a:rPr lang="en-US" altLang="ja-JP" sz="2000" dirty="0" smtClean="0"/>
              <a:t>; Maximum DP: </a:t>
            </a:r>
            <a:r>
              <a:rPr lang="en-US" altLang="ja-JP" sz="2000" b="1" dirty="0" smtClean="0"/>
              <a:t>18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endParaRPr lang="en-US" altLang="ja-JP" sz="2000" dirty="0" smtClean="0"/>
          </a:p>
          <a:p>
            <a:pPr marL="447675" indent="-447675" algn="just"/>
            <a:r>
              <a:rPr lang="en-US" altLang="ja-JP" sz="2000" dirty="0" smtClean="0">
                <a:sym typeface="Wingdings" pitchFamily="2" charset="2"/>
              </a:rPr>
              <a:t> Polymer generated by using CALB is still </a:t>
            </a:r>
            <a:r>
              <a:rPr lang="en-US" altLang="ja-JP" sz="2000" b="1" i="1" dirty="0" smtClean="0">
                <a:solidFill>
                  <a:srgbClr val="002060"/>
                </a:solidFill>
                <a:sym typeface="Wingdings" pitchFamily="2" charset="2"/>
              </a:rPr>
              <a:t>shorter by three times</a:t>
            </a:r>
            <a:r>
              <a:rPr lang="en-US" altLang="ja-JP" sz="2000" dirty="0" smtClean="0">
                <a:sym typeface="Wingdings" pitchFamily="2" charset="2"/>
              </a:rPr>
              <a:t>.</a:t>
            </a:r>
            <a:endParaRPr lang="en-US" altLang="ja-JP" sz="2000" dirty="0" smtClean="0"/>
          </a:p>
          <a:p>
            <a:pPr marL="176213" indent="-176213" algn="just"/>
            <a:endParaRPr kumimoji="1" lang="en-US" altLang="ja-JP" sz="1000" dirty="0"/>
          </a:p>
          <a:p>
            <a:pPr algn="just"/>
            <a:r>
              <a:rPr lang="en-US" altLang="ja-JP" sz="2000" dirty="0" smtClean="0"/>
              <a:t>Toward the industrial usage of CALB, ‘optimizing reaction condition’ and/or ‘redesigning CALB as biocatalyst’ are indispensable.</a:t>
            </a:r>
            <a:endParaRPr kumimoji="1" lang="en-US" altLang="ja-JP" sz="2000" dirty="0" smtClean="0"/>
          </a:p>
          <a:p>
            <a:pPr algn="just"/>
            <a:r>
              <a:rPr lang="en-US" altLang="ja-JP" sz="2000" dirty="0" smtClean="0"/>
              <a:t>Insights into the reaction mechanism would provide strategies to address the problems.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920" y="980728"/>
            <a:ext cx="799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of polymerization (DP) is insufficient for industrial usage</a:t>
            </a:r>
            <a:endParaRPr kumimoji="1" lang="ja-JP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7006" y="274375"/>
            <a:ext cx="72008" cy="576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30100" y="2679140"/>
          <a:ext cx="4385916" cy="3064776"/>
        </p:xfrm>
        <a:graphic>
          <a:graphicData uri="http://schemas.openxmlformats.org/presentationml/2006/ole">
            <p:oleObj spid="_x0000_s1026" name="ｸﾞﾗﾌ" r:id="rId3" imgW="4153680" imgH="2901600" progId="Origin50.Graph">
              <p:embed/>
            </p:oleObj>
          </a:graphicData>
        </a:graphic>
      </p:graphicFrame>
      <p:pic>
        <p:nvPicPr>
          <p:cNvPr id="9" name="図 8" descr="Sys1-EndPoint_mc_md_react_Cys2916_002_Fig_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061" y="2564904"/>
            <a:ext cx="4104456" cy="3568832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7330617" y="4499181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6002221" y="2924944"/>
            <a:ext cx="596539" cy="107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6506277" y="40050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7596336" y="4836908"/>
            <a:ext cx="494117" cy="5363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819752" y="5373216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5200" y="2564904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16" name="右中かっこ 15"/>
          <p:cNvSpPr/>
          <p:nvPr/>
        </p:nvSpPr>
        <p:spPr>
          <a:xfrm rot="18353578">
            <a:off x="7167179" y="3612978"/>
            <a:ext cx="288032" cy="914400"/>
          </a:xfrm>
          <a:prstGeom prst="rightBrace">
            <a:avLst>
              <a:gd name="adj1" fmla="val 77347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38731" y="3521570"/>
            <a:ext cx="6046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Å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2467" y="5692396"/>
            <a:ext cx="353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Snapshot structure at the 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last</a:t>
            </a:r>
            <a:r>
              <a:rPr kumimoji="1" lang="en-US" altLang="ja-JP" dirty="0" smtClean="0"/>
              <a:t> cycle 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671392" y="4519780"/>
            <a:ext cx="32454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411760" y="4231748"/>
            <a:ext cx="13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2916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cycle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3345" y="1196752"/>
            <a:ext cx="8436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MC/MD simulation, </a:t>
            </a:r>
            <a:r>
              <a:rPr kumimoji="1" lang="en-US" altLang="ja-JP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hexamer</a:t>
            </a:r>
            <a:r>
              <a:rPr kumimoji="1" lang="en-US" altLang="ja-JP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generated so far. However, polymer extension does not continue anymore.</a:t>
            </a:r>
            <a:endParaRPr kumimoji="1" lang="ja-JP" alt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4675" y="224673"/>
            <a:ext cx="865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altLang="ja-JP" sz="3600" b="1" dirty="0" smtClean="0"/>
              <a:t>Achievements and problems we’re facing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40090" y="262945"/>
            <a:ext cx="72008" cy="576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81337" y="522920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Is there an alternative strategy to promote polymer reorientation?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1591" y="224673"/>
            <a:ext cx="865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600" b="1" dirty="0" smtClean="0"/>
              <a:t>Problem is the </a:t>
            </a:r>
            <a:r>
              <a:rPr lang="en-US" altLang="ja-JP" sz="3600" b="1" i="1" dirty="0" smtClean="0"/>
              <a:t>N-terminal is away from Serine 105</a:t>
            </a:r>
            <a:endParaRPr lang="en-US" altLang="ja-JP" sz="3600" b="1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6" name="図 5" descr="Sys1-EndPoint_mc_md_react_Cys2916_002_Fig_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" y="1700808"/>
            <a:ext cx="4104456" cy="3568832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752364" y="3675525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351960" y="2173296"/>
            <a:ext cx="668547" cy="9987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928024" y="318140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endCxn id="11" idx="0"/>
          </p:cNvCxnSpPr>
          <p:nvPr/>
        </p:nvCxnSpPr>
        <p:spPr>
          <a:xfrm>
            <a:off x="3008144" y="4005748"/>
            <a:ext cx="268210" cy="6505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677921" y="4656255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0624" y="1813256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13" name="右中かっこ 12"/>
          <p:cNvSpPr/>
          <p:nvPr/>
        </p:nvSpPr>
        <p:spPr>
          <a:xfrm rot="18353578">
            <a:off x="2588926" y="2789322"/>
            <a:ext cx="288032" cy="914400"/>
          </a:xfrm>
          <a:prstGeom prst="rightBrace">
            <a:avLst>
              <a:gd name="adj1" fmla="val 77347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60478" y="2697914"/>
            <a:ext cx="6046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Å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67944" y="2210088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400" dirty="0" smtClean="0"/>
              <a:t>Polymer elongation would not continue in this simulation.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400" dirty="0" smtClean="0"/>
              <a:t>This should be due to that the N-terminal of the </a:t>
            </a:r>
            <a:r>
              <a:rPr lang="en-US" altLang="ja-JP" sz="2400" dirty="0" err="1" smtClean="0"/>
              <a:t>hexamer</a:t>
            </a:r>
            <a:r>
              <a:rPr lang="en-US" altLang="ja-JP" sz="2400" dirty="0" smtClean="0"/>
              <a:t> is distant by 15 Å from Ser105.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47006" y="262945"/>
            <a:ext cx="72008" cy="1080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5536" y="3501008"/>
            <a:ext cx="83529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We have employed </a:t>
            </a:r>
            <a:r>
              <a:rPr lang="en-US" altLang="ja-JP" sz="2800" i="1" dirty="0" smtClean="0"/>
              <a:t>isolated CALB </a:t>
            </a:r>
            <a:r>
              <a:rPr lang="en-US" altLang="ja-JP" sz="2800" dirty="0" smtClean="0"/>
              <a:t>for simulations. However, CALBs are immobilized in acrylic resin in experimental condition.</a:t>
            </a:r>
          </a:p>
          <a:p>
            <a:pPr algn="ctr"/>
            <a:endParaRPr lang="en-US" altLang="ja-JP" sz="2800" dirty="0" smtClean="0"/>
          </a:p>
          <a:p>
            <a:pPr algn="ctr"/>
            <a:r>
              <a:rPr lang="en-US" altLang="ja-JP" sz="3600" i="1" dirty="0" smtClean="0"/>
              <a:t>What is different between isolated and absorbed CALB?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48328" y="251515"/>
            <a:ext cx="72008" cy="576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8020" y="229402"/>
            <a:ext cx="549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Strategies to solve the issue</a:t>
            </a:r>
            <a:endParaRPr kumimoji="1" lang="ja-JP" altLang="en-US" sz="3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8280" y="1261076"/>
            <a:ext cx="83204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 smtClean="0"/>
              <a:t>Accelerate molecular dynamics with…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altLang="ja-JP" sz="3200" dirty="0" smtClean="0"/>
              <a:t>biased potential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altLang="ja-JP" sz="3200" dirty="0" smtClean="0"/>
              <a:t>f</a:t>
            </a:r>
            <a:r>
              <a:rPr kumimoji="1" lang="en-US" altLang="ja-JP" sz="3200" dirty="0" smtClean="0"/>
              <a:t>aster MD engines (</a:t>
            </a:r>
            <a:r>
              <a:rPr kumimoji="1" lang="en-US" altLang="ja-JP" sz="3200" dirty="0" err="1" smtClean="0"/>
              <a:t>pmemd</a:t>
            </a:r>
            <a:r>
              <a:rPr kumimoji="1" lang="en-US" altLang="ja-JP" sz="3200" dirty="0" smtClean="0"/>
              <a:t>, </a:t>
            </a:r>
            <a:r>
              <a:rPr kumimoji="1" lang="en-US" altLang="ja-JP" sz="3200" dirty="0" err="1" smtClean="0"/>
              <a:t>pmemd.cuda</a:t>
            </a:r>
            <a:r>
              <a:rPr kumimoji="1" lang="en-US" altLang="ja-JP" sz="3200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 smtClean="0"/>
              <a:t>Consider reaction field properly</a:t>
            </a:r>
          </a:p>
        </p:txBody>
      </p:sp>
      <p:sp>
        <p:nvSpPr>
          <p:cNvPr id="9" name="下矢印 8"/>
          <p:cNvSpPr/>
          <p:nvPr/>
        </p:nvSpPr>
        <p:spPr>
          <a:xfrm>
            <a:off x="4314704" y="4902748"/>
            <a:ext cx="504056" cy="432048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FY2016 9th CREST WS, Ikuo KURISAKI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69361" y="1864702"/>
            <a:ext cx="2530821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Referred in 7</a:t>
            </a:r>
            <a:r>
              <a:rPr kumimoji="1" lang="en-US" altLang="ja-JP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CREST-WS</a:t>
            </a:r>
            <a:endParaRPr kumimoji="1" lang="ja-JP" altLang="en-US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4385793" y="2050909"/>
            <a:ext cx="5760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19" y="222228"/>
            <a:ext cx="54000" cy="86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160" y="10469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200" b="1" dirty="0" smtClean="0"/>
              <a:t>In Novozyme435, CALBs are absorbed in </a:t>
            </a:r>
            <a:r>
              <a:rPr kumimoji="1" lang="en-US" altLang="ja-JP" sz="3200" b="1" dirty="0" err="1" smtClean="0"/>
              <a:t>multiporous</a:t>
            </a:r>
            <a:r>
              <a:rPr kumimoji="1" lang="en-US" altLang="ja-JP" sz="3200" b="1" dirty="0" smtClean="0"/>
              <a:t> acrylic resin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752" y="6487452"/>
            <a:ext cx="6552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[1] </a:t>
            </a:r>
            <a:r>
              <a:rPr lang="en-US" altLang="ja-JP" sz="1050" dirty="0" smtClean="0"/>
              <a:t>http://www.lenntech.com/products/Lanxess-Lewatit-Resins/Lewatit-VP-OC-1600/Lewatit-VP-OC-1600/index.html</a:t>
            </a:r>
            <a:endParaRPr lang="ja-JP" altLang="en-US" sz="1050" dirty="0" smtClean="0"/>
          </a:p>
        </p:txBody>
      </p:sp>
      <p:pic>
        <p:nvPicPr>
          <p:cNvPr id="1028" name="Picture 4" descr="メタクリル酸メチ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01" y="4283690"/>
            <a:ext cx="2585475" cy="2067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Lanxess Lewatit Resins Lewatit VP OC 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774" y="4309080"/>
            <a:ext cx="3066578" cy="2039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正方形/長方形 11"/>
          <p:cNvSpPr/>
          <p:nvPr/>
        </p:nvSpPr>
        <p:spPr>
          <a:xfrm>
            <a:off x="442499" y="1359660"/>
            <a:ext cx="8239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Font typeface="Arial" pitchFamily="34" charset="0"/>
              <a:buChar char="•"/>
            </a:pPr>
            <a:r>
              <a:rPr lang="en-US" altLang="ja-JP" sz="2400" dirty="0" smtClean="0">
                <a:sym typeface="Wingdings" pitchFamily="2" charset="2"/>
              </a:rPr>
              <a:t>Novozyme435 (N435) is commercially available heterogeneous biocatalysts consisting of CALB and acrylic </a:t>
            </a:r>
            <a:r>
              <a:rPr lang="en-US" altLang="ja-JP" sz="2400" dirty="0" smtClean="0">
                <a:sym typeface="Wingdings" pitchFamily="2" charset="2"/>
              </a:rPr>
              <a:t>resin</a:t>
            </a:r>
            <a:r>
              <a:rPr lang="ja-JP" altLang="en-US" sz="2400" dirty="0" smtClean="0"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(=</a:t>
            </a:r>
            <a:r>
              <a:rPr lang="ja-JP" altLang="en-US" sz="2400" dirty="0" smtClean="0">
                <a:sym typeface="Wingdings" pitchFamily="2" charset="2"/>
              </a:rPr>
              <a:t>樹脂</a:t>
            </a:r>
            <a:r>
              <a:rPr lang="en-US" altLang="ja-JP" sz="2400" dirty="0" smtClean="0">
                <a:sym typeface="Wingdings" pitchFamily="2" charset="2"/>
              </a:rPr>
              <a:t>)</a:t>
            </a:r>
            <a:r>
              <a:rPr lang="en-US" altLang="ja-JP" sz="2400" dirty="0" smtClean="0">
                <a:sym typeface="Wingdings" pitchFamily="2" charset="2"/>
              </a:rPr>
              <a:t>.</a:t>
            </a:r>
            <a:endParaRPr lang="en-US" altLang="ja-JP" sz="2400" dirty="0" smtClean="0">
              <a:sym typeface="Wingdings" pitchFamily="2" charset="2"/>
            </a:endParaRPr>
          </a:p>
          <a:p>
            <a:pPr marL="360363" indent="-360363" algn="just">
              <a:buFont typeface="Arial" pitchFamily="34" charset="0"/>
              <a:buChar char="•"/>
            </a:pPr>
            <a:r>
              <a:rPr lang="en-US" altLang="ja-JP" sz="2400" dirty="0" smtClean="0"/>
              <a:t>The resin is made from methyl </a:t>
            </a:r>
            <a:r>
              <a:rPr lang="en-US" altLang="ja-JP" sz="2400" dirty="0" err="1" smtClean="0"/>
              <a:t>methacrylate</a:t>
            </a:r>
            <a:r>
              <a:rPr lang="en-US" altLang="ja-JP" sz="2400" dirty="0" smtClean="0"/>
              <a:t> (MMA) polymer, and has pores to absorb CALB (</a:t>
            </a:r>
            <a:r>
              <a:rPr lang="en-US" altLang="ja-JP" sz="2400" i="1" dirty="0" smtClean="0"/>
              <a:t>see</a:t>
            </a:r>
            <a:r>
              <a:rPr lang="en-US" altLang="ja-JP" sz="2400" dirty="0" smtClean="0"/>
              <a:t> left panel for MMA).</a:t>
            </a:r>
          </a:p>
          <a:p>
            <a:pPr marL="360363" indent="-360363" algn="just">
              <a:buFont typeface="Arial" pitchFamily="34" charset="0"/>
              <a:buChar char="•"/>
            </a:pPr>
            <a:r>
              <a:rPr lang="en-US" altLang="ja-JP" sz="2400" dirty="0" smtClean="0"/>
              <a:t>N435 is a kind of polymer beads, which has many pores and absorb CALB inside</a:t>
            </a:r>
            <a:r>
              <a:rPr lang="en-US" altLang="ja-JP" sz="2400" dirty="0" smtClean="0"/>
              <a:t>.</a:t>
            </a:r>
            <a:endParaRPr lang="ja-JP" altLang="en-US" sz="24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A93F-3AA6-40A5-9F7B-F861B02342C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1468</Words>
  <Application>Microsoft Office PowerPoint</Application>
  <PresentationFormat>画面に合わせる (4:3)</PresentationFormat>
  <Paragraphs>190</Paragraphs>
  <Slides>20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テーマ</vt:lpstr>
      <vt:lpstr>ｸﾞﾗﾌ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kurisaki</dc:creator>
  <cp:lastModifiedBy>kurisaki</cp:lastModifiedBy>
  <cp:revision>65</cp:revision>
  <dcterms:created xsi:type="dcterms:W3CDTF">2017-01-31T08:40:11Z</dcterms:created>
  <dcterms:modified xsi:type="dcterms:W3CDTF">2017-02-07T04:30:36Z</dcterms:modified>
</cp:coreProperties>
</file>