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343" r:id="rId2"/>
    <p:sldId id="344" r:id="rId3"/>
    <p:sldId id="345" r:id="rId4"/>
    <p:sldId id="348" r:id="rId5"/>
    <p:sldId id="347" r:id="rId6"/>
    <p:sldId id="349" r:id="rId7"/>
    <p:sldId id="342" r:id="rId8"/>
    <p:sldId id="356" r:id="rId9"/>
    <p:sldId id="358" r:id="rId10"/>
    <p:sldId id="357" r:id="rId11"/>
    <p:sldId id="359" r:id="rId12"/>
    <p:sldId id="360" r:id="rId13"/>
    <p:sldId id="354" r:id="rId1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EE85-8512-42AD-B8DD-93478261C4E7}" type="datetimeFigureOut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23F36-C9A3-4772-A4D6-D6C50E972C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77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F6B36-B689-46A9-86A5-D08F9DFDBC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75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2F51-DE71-407D-9208-54BBAE5DD5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04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652-2435-4CDC-A97D-FC49373E9F49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38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8B52-FC14-4325-9CB2-222FADC4778D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78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E7ED-E092-42F4-9B7D-E9159E03F277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70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1F5C-117E-4E7A-8866-F79B4F8A5D03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27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E8F-F7F8-4E8D-9FFF-349A7ACAE58C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3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CE4D-C62B-4FB7-936B-B250794B4E66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64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D706-545F-4518-BC85-375C7693D0D6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C4A-4D01-4978-A6E1-334356F27E77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86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2A54-D06A-4E17-9DA0-4CDBCA5B4CC2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31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0F4F-8E40-4F11-B979-DD1DEEF34D7B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50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86DE-1387-444A-96D9-0DE88419168D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92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BFBB-567D-499B-8345-18B7994A0ED8}" type="datetime1">
              <a:rPr kumimoji="1" lang="ja-JP" altLang="en-US" smtClean="0"/>
              <a:t>2016/3/23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3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2.tiff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2548" y="3665406"/>
            <a:ext cx="4150896" cy="974558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ja-JP" altLang="ja-JP" sz="1500" dirty="0">
                <a:latin typeface="Comic Sans MS" panose="030F0702030302020204" pitchFamily="66" charset="0"/>
              </a:rPr>
              <a:t>CREST Workshop</a:t>
            </a:r>
            <a:r>
              <a:rPr kumimoji="0" lang="en-US" altLang="ja-JP" sz="1500" dirty="0">
                <a:latin typeface="Comic Sans MS" panose="030F0702030302020204" pitchFamily="66" charset="0"/>
              </a:rPr>
              <a:t/>
            </a:r>
            <a:br>
              <a:rPr kumimoji="0" lang="en-US" altLang="ja-JP" sz="1500" dirty="0">
                <a:latin typeface="Comic Sans MS" panose="030F0702030302020204" pitchFamily="66" charset="0"/>
              </a:rPr>
            </a:br>
            <a:r>
              <a:rPr kumimoji="0" lang="en-US" altLang="ja-JP" sz="1500" dirty="0">
                <a:latin typeface="Comic Sans MS" panose="030F0702030302020204" pitchFamily="66" charset="0"/>
              </a:rPr>
              <a:t/>
            </a:r>
            <a:br>
              <a:rPr kumimoji="0" lang="en-US" altLang="ja-JP" sz="1500" dirty="0">
                <a:latin typeface="Comic Sans MS" panose="030F0702030302020204" pitchFamily="66" charset="0"/>
              </a:rPr>
            </a:br>
            <a:r>
              <a:rPr lang="en-US" altLang="ja-JP" sz="1500" dirty="0" smtClean="0">
                <a:latin typeface="Comic Sans MS" panose="030F0702030302020204" pitchFamily="66" charset="0"/>
              </a:rPr>
              <a:t>Uppula </a:t>
            </a:r>
            <a:r>
              <a:rPr lang="en-US" altLang="ja-JP" sz="1500" dirty="0">
                <a:latin typeface="Comic Sans MS" panose="030F0702030302020204" pitchFamily="66" charset="0"/>
              </a:rPr>
              <a:t>Purushotham</a:t>
            </a:r>
            <a:endParaRPr kumimoji="0" lang="ja-JP" altLang="ja-JP" sz="15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19B1-97ED-41BC-940D-16009DD58587}" type="slidenum">
              <a:rPr kumimoji="1" lang="ja-JP" altLang="en-US" smtClean="0">
                <a:solidFill>
                  <a:schemeClr val="tx1"/>
                </a:solidFill>
              </a:rPr>
              <a:t>1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999" y="1167777"/>
            <a:ext cx="8207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Graphene </a:t>
            </a:r>
            <a:r>
              <a:rPr kumimoji="0" lang="en-US" altLang="ja-JP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Electrode Dependency on the Reduction Mechanism of Propylene Carbonate in Sodium-ion Batteries: A Density</a:t>
            </a: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Functional Theory Study</a:t>
            </a:r>
          </a:p>
        </p:txBody>
      </p:sp>
    </p:spTree>
    <p:extLst>
      <p:ext uri="{BB962C8B-B14F-4D97-AF65-F5344CB8AC3E}">
        <p14:creationId xmlns:p14="http://schemas.microsoft.com/office/powerpoint/2010/main" val="40162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76523" y="133143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Effect of Solvation</a:t>
            </a:r>
            <a:endParaRPr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9009" r="11885" b="16757"/>
          <a:stretch/>
        </p:blipFill>
        <p:spPr>
          <a:xfrm>
            <a:off x="568336" y="590375"/>
            <a:ext cx="226750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10450" r="11885" b="15915"/>
          <a:stretch/>
        </p:blipFill>
        <p:spPr>
          <a:xfrm>
            <a:off x="3283648" y="602180"/>
            <a:ext cx="2286001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10931" r="12127" b="16156"/>
          <a:stretch/>
        </p:blipFill>
        <p:spPr>
          <a:xfrm>
            <a:off x="5913289" y="660971"/>
            <a:ext cx="2316128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4806" r="12370" b="14114"/>
          <a:stretch/>
        </p:blipFill>
        <p:spPr>
          <a:xfrm>
            <a:off x="46771" y="3492187"/>
            <a:ext cx="2092961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9370" r="11885" b="14114"/>
          <a:stretch/>
        </p:blipFill>
        <p:spPr>
          <a:xfrm>
            <a:off x="2217093" y="3439377"/>
            <a:ext cx="2232169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087" y="3005924"/>
            <a:ext cx="211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GPC-Na-PC2-1 (</a:t>
            </a:r>
            <a:r>
              <a:rPr lang="en-US" altLang="ja-JP" sz="1200" dirty="0" smtClean="0">
                <a:latin typeface="Cambria" panose="02040503050406030204" pitchFamily="18" charset="0"/>
              </a:rPr>
              <a:t>E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200" dirty="0" smtClean="0"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-42.513) 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188" y="2989430"/>
            <a:ext cx="211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GPC-Na-PC2-2 (</a:t>
            </a:r>
            <a:r>
              <a:rPr lang="en-US" altLang="ja-JP" sz="1200" dirty="0" smtClean="0">
                <a:latin typeface="Cambria" panose="02040503050406030204" pitchFamily="18" charset="0"/>
              </a:rPr>
              <a:t>E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200" dirty="0" smtClean="0"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-41.860) 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289" y="3005924"/>
            <a:ext cx="2156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GPC-Na-PC2-3 (</a:t>
            </a:r>
            <a:r>
              <a:rPr lang="en-US" altLang="ja-JP" sz="1200" dirty="0" smtClean="0">
                <a:latin typeface="Cambria" panose="02040503050406030204" pitchFamily="18" charset="0"/>
              </a:rPr>
              <a:t>E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200" dirty="0" smtClean="0"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-42.169 ) 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71" y="5931086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GPC-Na-PC2-4 (E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ads</a:t>
            </a:r>
            <a:r>
              <a:rPr lang="en-US" altLang="ja-JP" sz="1200" dirty="0" smtClean="0"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-43.860) 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7093" y="5931086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GPC-Na-PC2-5 (E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ads</a:t>
            </a:r>
            <a:r>
              <a:rPr lang="en-US" altLang="ja-JP" sz="1200" dirty="0" smtClean="0"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-35.731) 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8518" y="3433052"/>
            <a:ext cx="4458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400" dirty="0" smtClean="0">
                <a:latin typeface="Cambria" panose="02040503050406030204" pitchFamily="18" charset="0"/>
              </a:rPr>
              <a:t>The systematic search of PC solvated conformers impart </a:t>
            </a:r>
            <a:r>
              <a:rPr lang="en-US" altLang="ja-JP" sz="1400" dirty="0" smtClean="0">
                <a:latin typeface="Cambria" panose="02040503050406030204" pitchFamily="18" charset="0"/>
              </a:rPr>
              <a:t>GPC-Na-PC2-1 as most stable structure with strong adsorption.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400" dirty="0">
                <a:latin typeface="Cambria" panose="02040503050406030204" pitchFamily="18" charset="0"/>
              </a:rPr>
              <a:t>The </a:t>
            </a:r>
            <a:r>
              <a:rPr lang="en-US" altLang="ja-JP" sz="1400" dirty="0" smtClean="0">
                <a:latin typeface="Cambria" panose="02040503050406030204" pitchFamily="18" charset="0"/>
              </a:rPr>
              <a:t>adsorption </a:t>
            </a:r>
            <a:r>
              <a:rPr lang="en-US" altLang="ja-JP" sz="1400" dirty="0">
                <a:latin typeface="Cambria" panose="02040503050406030204" pitchFamily="18" charset="0"/>
              </a:rPr>
              <a:t>energy, -</a:t>
            </a:r>
            <a:r>
              <a:rPr lang="en-US" altLang="ja-JP" sz="1400" dirty="0" smtClean="0">
                <a:latin typeface="Cambria" panose="02040503050406030204" pitchFamily="18" charset="0"/>
              </a:rPr>
              <a:t>42.513 </a:t>
            </a:r>
            <a:r>
              <a:rPr lang="en-US" altLang="ja-JP" sz="1400" dirty="0">
                <a:latin typeface="Cambria" panose="02040503050406030204" pitchFamily="18" charset="0"/>
              </a:rPr>
              <a:t>kcal/mol, is </a:t>
            </a:r>
            <a:r>
              <a:rPr lang="en-US" altLang="ja-JP" sz="1400" dirty="0" smtClean="0">
                <a:latin typeface="Cambria" panose="02040503050406030204" pitchFamily="18" charset="0"/>
              </a:rPr>
              <a:t>lower </a:t>
            </a:r>
            <a:r>
              <a:rPr lang="en-US" altLang="ja-JP" sz="1400" dirty="0">
                <a:latin typeface="Cambria" panose="02040503050406030204" pitchFamily="18" charset="0"/>
              </a:rPr>
              <a:t>than that of </a:t>
            </a:r>
            <a:r>
              <a:rPr lang="en-US" altLang="ja-JP" sz="1400" dirty="0" smtClean="0">
                <a:latin typeface="Cambria" panose="02040503050406030204" pitchFamily="18" charset="0"/>
              </a:rPr>
              <a:t>mono PC adsorbed GPC-Na-PC complex (</a:t>
            </a:r>
            <a:r>
              <a:rPr lang="en-US" altLang="ja-JP" sz="1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-48.614 </a:t>
            </a:r>
            <a:r>
              <a:rPr lang="en-US" altLang="ja-JP" sz="1400" dirty="0" smtClean="0">
                <a:latin typeface="Cambria" panose="02040503050406030204" pitchFamily="18" charset="0"/>
              </a:rPr>
              <a:t>kcal/mol</a:t>
            </a:r>
            <a:r>
              <a:rPr lang="en-US" altLang="ja-JP" sz="1400" dirty="0">
                <a:latin typeface="Cambria" panose="02040503050406030204" pitchFamily="18" charset="0"/>
              </a:rPr>
              <a:t>). Thereby, the </a:t>
            </a:r>
            <a:r>
              <a:rPr lang="en-US" altLang="ja-JP" sz="1400" dirty="0" smtClean="0">
                <a:latin typeface="Cambria" panose="02040503050406030204" pitchFamily="18" charset="0"/>
              </a:rPr>
              <a:t>addition of PC solvent weakens the adsorption.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400" dirty="0" smtClean="0">
                <a:latin typeface="Cambria" panose="02040503050406030204" pitchFamily="18" charset="0"/>
              </a:rPr>
              <a:t>In this complex, the charge is shifted from graphene to PC molecules compare to </a:t>
            </a:r>
            <a:r>
              <a:rPr lang="en-US" altLang="ja-JP" sz="1400" dirty="0" smtClean="0">
                <a:latin typeface="Cambria" panose="02040503050406030204" pitchFamily="18" charset="0"/>
              </a:rPr>
              <a:t>GPC-Na-PC complex, may be this facilitates the dissociation of PC.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400" dirty="0" smtClean="0">
                <a:latin typeface="Cambria" panose="02040503050406030204" pitchFamily="18" charset="0"/>
              </a:rPr>
              <a:t>In most stable conformer PC molecules are relatively closer to the graphene than other conformers.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092" y="6232642"/>
            <a:ext cx="8670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IN" altLang="ja-JP" sz="1400" dirty="0" smtClean="0">
                <a:latin typeface="Cambria" panose="02040503050406030204" pitchFamily="18" charset="0"/>
              </a:rPr>
              <a:t>Fig. Optimised structure of GPC-Na-(PC)2 complexes at B3LYP-D3/6-31G(d) level of theory and their adsorption energy (</a:t>
            </a:r>
            <a:r>
              <a:rPr lang="en-IN" altLang="ja-JP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en-IN" altLang="ja-JP" sz="1400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en-IN" altLang="ja-JP" sz="1400" dirty="0" smtClean="0">
                <a:latin typeface="Cambria" panose="02040503050406030204" pitchFamily="18" charset="0"/>
              </a:rPr>
              <a:t>) </a:t>
            </a:r>
            <a:r>
              <a:rPr lang="en-IN" altLang="ja-JP" sz="1400" dirty="0" smtClean="0">
                <a:latin typeface="Cambria" panose="02040503050406030204" pitchFamily="18" charset="0"/>
              </a:rPr>
              <a:t>in kcal/mol</a:t>
            </a:r>
            <a:endParaRPr lang="en-IN" altLang="ja-JP" sz="1400" dirty="0"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684919" y="1087739"/>
            <a:ext cx="313150" cy="26304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56524" y="1087739"/>
            <a:ext cx="345564" cy="26304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57370" y="82326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2.234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0758" y="71949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2.233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273642" y="961765"/>
            <a:ext cx="12526" cy="55185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3076" y="107092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ambria" panose="02040503050406030204" pitchFamily="18" charset="0"/>
              </a:rPr>
              <a:t>3.298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384572" y="1065826"/>
            <a:ext cx="358885" cy="26304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056177" y="1065826"/>
            <a:ext cx="343640" cy="26697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62127" y="80574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2.233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2446" y="73820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2.240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016516" y="944248"/>
            <a:ext cx="12526" cy="55185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29042" y="1131234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3.302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7118028" y="1131234"/>
            <a:ext cx="291285" cy="24897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19198" y="1197349"/>
            <a:ext cx="259124" cy="204988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695617" y="979792"/>
            <a:ext cx="12526" cy="55185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54180" y="95296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2.241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0834" y="115041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2.234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10230" y="1103211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3.435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1009901" y="3998948"/>
            <a:ext cx="38315" cy="27141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3399" y="402350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ambria" panose="02040503050406030204" pitchFamily="18" charset="0"/>
              </a:rPr>
              <a:t>2.300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357747" y="3897344"/>
            <a:ext cx="44585" cy="320791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16915" y="391923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2.443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535" y="3140816"/>
            <a:ext cx="2479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GPC-Na-PC2 </a:t>
            </a:r>
            <a:r>
              <a:rPr lang="en-US" altLang="ja-JP" sz="1200" dirty="0" smtClean="0">
                <a:latin typeface="Cambria" panose="02040503050406030204" pitchFamily="18" charset="0"/>
              </a:rPr>
              <a:t>(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 </a:t>
            </a:r>
            <a:r>
              <a:rPr lang="en-US" altLang="ja-JP" sz="1200" dirty="0">
                <a:solidFill>
                  <a:srgbClr val="FF0000"/>
                </a:solidFill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0.000 kcal/mol</a:t>
            </a:r>
            <a:r>
              <a:rPr lang="en-US" altLang="ja-JP" sz="1200" dirty="0" smtClean="0">
                <a:latin typeface="Cambria" panose="02040503050406030204" pitchFamily="18" charset="0"/>
              </a:rPr>
              <a:t>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1053" y="3139911"/>
            <a:ext cx="2783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GPC-Na-PC2-TS </a:t>
            </a:r>
            <a:r>
              <a:rPr lang="en-US" altLang="ja-JP" sz="1200" dirty="0" smtClean="0">
                <a:latin typeface="Cambria" panose="02040503050406030204" pitchFamily="18" charset="0"/>
              </a:rPr>
              <a:t>(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 = 21.407 kcal/mol</a:t>
            </a:r>
            <a:r>
              <a:rPr lang="en-US" altLang="ja-JP" sz="1200" dirty="0" smtClean="0">
                <a:latin typeface="Cambria" panose="02040503050406030204" pitchFamily="18" charset="0"/>
              </a:rPr>
              <a:t>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0109" y="4326471"/>
            <a:ext cx="3651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Activation free energy: </a:t>
            </a:r>
            <a:r>
              <a:rPr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21.407</a:t>
            </a:r>
            <a:r>
              <a:rPr kumimoji="1"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kumimoji="1"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kcal/mol</a:t>
            </a:r>
            <a:endParaRPr kumimoji="1" lang="ja-JP" altLang="en-US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33" y="4658691"/>
            <a:ext cx="8941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The solvation </a:t>
            </a:r>
            <a:r>
              <a:rPr lang="en-US" altLang="ja-JP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slightly, decreased </a:t>
            </a:r>
            <a:r>
              <a:rPr lang="en-US" altLang="ja-JP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the activation </a:t>
            </a:r>
            <a:r>
              <a:rPr lang="en-US" altLang="ja-JP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free energy barrier in </a:t>
            </a:r>
            <a:r>
              <a:rPr lang="en-US" altLang="ja-JP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comparison to </a:t>
            </a:r>
            <a:r>
              <a:rPr lang="en-US" altLang="ja-JP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the barrier of non-solvated </a:t>
            </a:r>
            <a:r>
              <a:rPr lang="en-US" altLang="ja-JP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GPC-Na-PC </a:t>
            </a:r>
            <a:r>
              <a:rPr lang="en-US" altLang="ja-JP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decomposition.</a:t>
            </a:r>
            <a:endParaRPr lang="en-US" altLang="ja-JP" sz="16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Addition of electron increased charge density on the graphene</a:t>
            </a:r>
            <a:r>
              <a:rPr lang="en-US" altLang="ja-JP" sz="1600" dirty="0" smtClean="0">
                <a:latin typeface="Cambria" panose="02040503050406030204" pitchFamily="18" charset="0"/>
              </a:rPr>
              <a:t>. In comparison to non-solvated complex (GPC-Na) after solvation charge on the PC was increased from 0.06 to 0.12. In solvated TS charges on the graphene and Na</a:t>
            </a:r>
            <a:r>
              <a:rPr lang="en-US" altLang="ja-JP" sz="1600" baseline="30000" dirty="0" smtClean="0">
                <a:latin typeface="Cambria" panose="02040503050406030204" pitchFamily="18" charset="0"/>
              </a:rPr>
              <a:t>+</a:t>
            </a:r>
            <a:r>
              <a:rPr lang="en-US" altLang="ja-JP" sz="1600" dirty="0" smtClean="0">
                <a:latin typeface="Cambria" panose="02040503050406030204" pitchFamily="18" charset="0"/>
              </a:rPr>
              <a:t> were decreased (~0.05) and the charge on the graphene and PC were virtually equal.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The equivalent charge distribution on the graphene and PC molecules in the solvated complex may facilitates the faster decomposition of the PC decomposition.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9502" y="190783"/>
            <a:ext cx="387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One Electron Reduction Products</a:t>
            </a:r>
            <a:endParaRPr lang="ja-JP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51761" y="737837"/>
            <a:ext cx="2341879" cy="2286000"/>
            <a:chOff x="374552" y="742194"/>
            <a:chExt cx="2341879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1" t="20180" r="20544" b="25766"/>
            <a:stretch/>
          </p:blipFill>
          <p:spPr>
            <a:xfrm>
              <a:off x="374552" y="742194"/>
              <a:ext cx="2341879" cy="2286000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 flipV="1">
              <a:off x="1533468" y="1150417"/>
              <a:ext cx="288099" cy="275573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224742" y="1200522"/>
              <a:ext cx="308726" cy="21294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84808" y="891080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2.260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670" y="81633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2.260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95476" y="703905"/>
            <a:ext cx="3045929" cy="2679024"/>
            <a:chOff x="6166649" y="816334"/>
            <a:chExt cx="3045929" cy="26790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5" t="19099" r="22533" b="24324"/>
            <a:stretch/>
          </p:blipFill>
          <p:spPr>
            <a:xfrm>
              <a:off x="6981298" y="816334"/>
              <a:ext cx="2145248" cy="22860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6166649" y="2414162"/>
              <a:ext cx="723208" cy="13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28253" y="3218359"/>
              <a:ext cx="2684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GPC-Na-PC2-IN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(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RE = 8.948 kcal/mol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)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7825959" y="1255296"/>
              <a:ext cx="344470" cy="113099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70429" y="1255296"/>
              <a:ext cx="244253" cy="102580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98194" y="967778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2.203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4676" y="125529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2.243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35638" y="851341"/>
            <a:ext cx="3363970" cy="2301737"/>
            <a:chOff x="2711238" y="882975"/>
            <a:chExt cx="3363970" cy="23017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8" t="20901" r="18177" b="21442"/>
            <a:stretch/>
          </p:blipFill>
          <p:spPr>
            <a:xfrm>
              <a:off x="3622521" y="898712"/>
              <a:ext cx="2452687" cy="22860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803445" y="2427329"/>
              <a:ext cx="723208" cy="13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711238" y="2163497"/>
              <a:ext cx="9076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Cambria" panose="02040503050406030204" pitchFamily="18" charset="0"/>
                </a:rPr>
                <a:t>C</a:t>
              </a:r>
              <a:r>
                <a:rPr lang="en-US" altLang="ja-JP" sz="1200" baseline="-25000" dirty="0">
                  <a:latin typeface="Cambria" panose="02040503050406030204" pitchFamily="18" charset="0"/>
                </a:rPr>
                <a:t>4</a:t>
              </a:r>
              <a:r>
                <a:rPr lang="en-US" altLang="ja-JP" sz="1200" dirty="0">
                  <a:latin typeface="Cambria" panose="02040503050406030204" pitchFamily="18" charset="0"/>
                </a:rPr>
                <a:t>-O</a:t>
              </a:r>
              <a:r>
                <a:rPr lang="en-US" altLang="ja-JP" sz="1200" baseline="-25000" dirty="0">
                  <a:latin typeface="Cambria" panose="02040503050406030204" pitchFamily="18" charset="0"/>
                </a:rPr>
                <a:t>3</a:t>
              </a:r>
              <a:r>
                <a:rPr lang="en-US" altLang="ja-JP" sz="1200" dirty="0">
                  <a:latin typeface="Cambria" panose="02040503050406030204" pitchFamily="18" charset="0"/>
                </a:rPr>
                <a:t>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bond</a:t>
              </a:r>
              <a:endParaRPr lang="ja-JP" altLang="en-US" sz="12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4848864" y="1288203"/>
              <a:ext cx="318243" cy="137787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4673267" y="1301544"/>
              <a:ext cx="175597" cy="124446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738937" y="896625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2.425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8333" y="882975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2.257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1761" y="3499908"/>
            <a:ext cx="880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Calculated intermediate (</a:t>
            </a:r>
            <a:r>
              <a:rPr lang="en-US" altLang="ja-JP" sz="1400" dirty="0" smtClean="0">
                <a:latin typeface="Cambria" panose="02040503050406030204" pitchFamily="18" charset="0"/>
              </a:rPr>
              <a:t>GPC-Na-PC2-IN) </a:t>
            </a:r>
            <a:r>
              <a:rPr lang="en-US" altLang="ja-JP" sz="1400" dirty="0">
                <a:latin typeface="Cambria" panose="02040503050406030204" pitchFamily="18" charset="0"/>
              </a:rPr>
              <a:t>and transition state </a:t>
            </a:r>
            <a:r>
              <a:rPr lang="en-US" altLang="ja-JP" sz="1400" dirty="0" smtClean="0">
                <a:latin typeface="Cambria" panose="02040503050406030204" pitchFamily="18" charset="0"/>
              </a:rPr>
              <a:t>(GPC-Na-PC2-TS) of </a:t>
            </a:r>
            <a:r>
              <a:rPr lang="en-US" altLang="ja-JP" sz="1400" dirty="0">
                <a:latin typeface="Cambria" panose="02040503050406030204" pitchFamily="18" charset="0"/>
              </a:rPr>
              <a:t>PC C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400" dirty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400" dirty="0">
                <a:latin typeface="Cambria" panose="02040503050406030204" pitchFamily="18" charset="0"/>
              </a:rPr>
              <a:t> </a:t>
            </a:r>
            <a:r>
              <a:rPr lang="en-US" altLang="ja-JP" sz="1400" dirty="0" smtClean="0">
                <a:latin typeface="Cambria" panose="02040503050406030204" pitchFamily="18" charset="0"/>
              </a:rPr>
              <a:t>bond cleavage after one electron reduction on the graphene surface </a:t>
            </a:r>
            <a:r>
              <a:rPr lang="en-US" altLang="ja-JP" sz="1400" dirty="0" smtClean="0">
                <a:latin typeface="Cambria" panose="02040503050406030204" pitchFamily="18" charset="0"/>
              </a:rPr>
              <a:t>along with their </a:t>
            </a:r>
            <a:r>
              <a:rPr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relative free energies (</a:t>
            </a:r>
            <a:r>
              <a:rPr lang="en-US" altLang="ja-JP" sz="1400" dirty="0">
                <a:solidFill>
                  <a:srgbClr val="FF0000"/>
                </a:solidFill>
                <a:latin typeface="Cambria" panose="02040503050406030204" pitchFamily="18" charset="0"/>
              </a:rPr>
              <a:t>R</a:t>
            </a:r>
            <a:r>
              <a:rPr lang="el-GR" altLang="ja-JP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</a:t>
            </a:r>
            <a:r>
              <a:rPr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r>
              <a:rPr lang="en-US" altLang="ja-JP" sz="1400" dirty="0" smtClean="0">
                <a:latin typeface="Cambria" panose="02040503050406030204" pitchFamily="18" charset="0"/>
              </a:rPr>
              <a:t> at </a:t>
            </a:r>
            <a:r>
              <a:rPr lang="en-US" altLang="ja-JP" sz="1400" dirty="0" smtClean="0">
                <a:latin typeface="Cambria" panose="02040503050406030204" pitchFamily="18" charset="0"/>
              </a:rPr>
              <a:t>B3LYP-D3/6-31G(d)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052795" y="160227"/>
            <a:ext cx="3696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Two Electron Transfer Products</a:t>
            </a:r>
            <a:endParaRPr lang="ja-JP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13453" r="15757" b="20360"/>
          <a:stretch/>
        </p:blipFill>
        <p:spPr>
          <a:xfrm>
            <a:off x="204025" y="671199"/>
            <a:ext cx="2331637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13453" r="15757" b="18078"/>
          <a:stretch/>
        </p:blipFill>
        <p:spPr>
          <a:xfrm>
            <a:off x="6694827" y="671199"/>
            <a:ext cx="2322095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0" t="12373" r="16604" b="20600"/>
          <a:stretch/>
        </p:blipFill>
        <p:spPr>
          <a:xfrm>
            <a:off x="3782574" y="671203"/>
            <a:ext cx="2236838" cy="2286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43442" y="2081520"/>
            <a:ext cx="723208" cy="13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28297" y="2151616"/>
            <a:ext cx="1219200" cy="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50621" y="1801769"/>
            <a:ext cx="1399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Cambria" panose="02040503050406030204" pitchFamily="18" charset="0"/>
              </a:rPr>
              <a:t>C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200" dirty="0">
                <a:latin typeface="Cambria" panose="02040503050406030204" pitchFamily="18" charset="0"/>
              </a:rPr>
              <a:t>-O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200" dirty="0">
                <a:latin typeface="Cambria" panose="02040503050406030204" pitchFamily="18" charset="0"/>
              </a:rPr>
              <a:t>/C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200" dirty="0">
                <a:latin typeface="Cambria" panose="02040503050406030204" pitchFamily="18" charset="0"/>
              </a:rPr>
              <a:t>-O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200" dirty="0">
                <a:latin typeface="Cambria" panose="02040503050406030204" pitchFamily="18" charset="0"/>
              </a:rPr>
              <a:t> </a:t>
            </a:r>
            <a:r>
              <a:rPr lang="en-US" altLang="ja-JP" sz="1200" dirty="0" smtClean="0">
                <a:latin typeface="Cambria" panose="02040503050406030204" pitchFamily="18" charset="0"/>
              </a:rPr>
              <a:t>bonds</a:t>
            </a:r>
            <a:endParaRPr lang="ja-JP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62119" y="4123972"/>
            <a:ext cx="3651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Activation free energy: </a:t>
            </a:r>
            <a:r>
              <a:rPr lang="en-US" altLang="ja-JP" sz="16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28.801</a:t>
            </a:r>
            <a:r>
              <a:rPr kumimoji="1" lang="en-US" altLang="ja-JP" sz="16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n-US" altLang="ja-JP" sz="16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kcal/mol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434" y="4440240"/>
            <a:ext cx="8941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solvation decreased the activation barrier by </a:t>
            </a:r>
            <a:r>
              <a:rPr lang="en-US" altLang="ja-JP" sz="1600" dirty="0" smtClean="0">
                <a:latin typeface="Cambria" panose="02040503050406030204" pitchFamily="18" charset="0"/>
              </a:rPr>
              <a:t>3.232</a:t>
            </a:r>
            <a:r>
              <a:rPr lang="en-US" altLang="ja-JP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 smtClean="0">
                <a:latin typeface="Cambria" panose="02040503050406030204" pitchFamily="18" charset="0"/>
              </a:rPr>
              <a:t>kcal/mol in comparison to non-solvated GPC-Na-PC decomposition barrier.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Addition of electron increased charge density on the graphene</a:t>
            </a:r>
            <a:r>
              <a:rPr lang="en-US" altLang="ja-JP" sz="1600" dirty="0" smtClean="0">
                <a:latin typeface="Cambria" panose="02040503050406030204" pitchFamily="18" charset="0"/>
              </a:rPr>
              <a:t>. In comparison to non-solvated complex (GPC-Na-2e) after solvation charge on the PC was increased from -1.61 to -1.55. In solvated TS charges on the graphene was decreased (~0.06) and the charge on the PC is more than graphene.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The uneven charge distribution on the graphene and PC molecules in the TS of two electron reduction may responsible for the higher activation barrier than one electron reduction (12.459 kcal/mol).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095" y="2992762"/>
            <a:ext cx="2068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GPC-Na-PC2-2e </a:t>
            </a:r>
            <a:r>
              <a:rPr lang="en-US" altLang="ja-JP" sz="1200" dirty="0" smtClean="0">
                <a:latin typeface="Cambria" panose="02040503050406030204" pitchFamily="18" charset="0"/>
              </a:rPr>
              <a:t>(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 </a:t>
            </a:r>
            <a:r>
              <a:rPr lang="en-US" altLang="ja-JP" sz="1200" dirty="0">
                <a:solidFill>
                  <a:srgbClr val="FF0000"/>
                </a:solidFill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0.000</a:t>
            </a:r>
            <a:r>
              <a:rPr lang="en-US" altLang="ja-JP" sz="1200" dirty="0" smtClean="0">
                <a:latin typeface="Cambria" panose="02040503050406030204" pitchFamily="18" charset="0"/>
              </a:rPr>
              <a:t>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7645" y="3008877"/>
            <a:ext cx="2372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GPC-Na-PC2-TS-2e </a:t>
            </a:r>
            <a:r>
              <a:rPr lang="en-US" altLang="ja-JP" sz="1200" dirty="0" smtClean="0">
                <a:latin typeface="Cambria" panose="02040503050406030204" pitchFamily="18" charset="0"/>
              </a:rPr>
              <a:t>(</a:t>
            </a:r>
            <a:r>
              <a:rPr lang="en-US" altLang="ja-JP" sz="1200" dirty="0">
                <a:solidFill>
                  <a:srgbClr val="FF0000"/>
                </a:solidFill>
                <a:latin typeface="Cambria" panose="02040503050406030204" pitchFamily="18" charset="0"/>
              </a:rPr>
              <a:t>RE =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28.801</a:t>
            </a:r>
            <a:r>
              <a:rPr lang="en-US" altLang="ja-JP" sz="1200" dirty="0" smtClean="0">
                <a:latin typeface="Cambria" panose="02040503050406030204" pitchFamily="18" charset="0"/>
              </a:rPr>
              <a:t>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3543" y="2972956"/>
            <a:ext cx="2273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GPC-Na-PC2-IN-2e </a:t>
            </a:r>
            <a:r>
              <a:rPr lang="en-US" altLang="ja-JP" sz="1200" dirty="0" smtClean="0">
                <a:latin typeface="Cambria" panose="02040503050406030204" pitchFamily="18" charset="0"/>
              </a:rPr>
              <a:t>(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 </a:t>
            </a:r>
            <a:r>
              <a:rPr lang="en-US" altLang="ja-JP" sz="1200" dirty="0">
                <a:solidFill>
                  <a:srgbClr val="FF0000"/>
                </a:solidFill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2.974)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64193" y="1091865"/>
            <a:ext cx="263046" cy="263047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101146" y="1079339"/>
            <a:ext cx="237995" cy="28809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03007" y="74303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2.302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590" y="108293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2.302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963676" y="1079339"/>
            <a:ext cx="247136" cy="17760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674757" y="1091865"/>
            <a:ext cx="226236" cy="165078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509168" y="983813"/>
            <a:ext cx="346706" cy="3621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275287" y="881532"/>
            <a:ext cx="98854" cy="13850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8261" y="111844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2.295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2584" y="110723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2.348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4177" y="64839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2.293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15562" y="61271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2.870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326" y="3335592"/>
            <a:ext cx="880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Calculated intermediate (</a:t>
            </a:r>
            <a:r>
              <a:rPr lang="en-US" altLang="ja-JP" sz="1400" dirty="0" smtClean="0">
                <a:latin typeface="Cambria" panose="02040503050406030204" pitchFamily="18" charset="0"/>
              </a:rPr>
              <a:t>GPC-Na-PC2-IN-2e) </a:t>
            </a:r>
            <a:r>
              <a:rPr lang="en-US" altLang="ja-JP" sz="1400" dirty="0">
                <a:latin typeface="Cambria" panose="02040503050406030204" pitchFamily="18" charset="0"/>
              </a:rPr>
              <a:t>and transition state </a:t>
            </a:r>
            <a:r>
              <a:rPr lang="en-US" altLang="ja-JP" sz="1400" dirty="0" smtClean="0">
                <a:latin typeface="Cambria" panose="02040503050406030204" pitchFamily="18" charset="0"/>
              </a:rPr>
              <a:t>(GPC-Na-PC2-TS-2e) of </a:t>
            </a:r>
            <a:r>
              <a:rPr lang="en-US" altLang="ja-JP" sz="1400" dirty="0">
                <a:latin typeface="Cambria" panose="02040503050406030204" pitchFamily="18" charset="0"/>
              </a:rPr>
              <a:t>PC </a:t>
            </a:r>
            <a:r>
              <a:rPr lang="en-US" altLang="ja-JP" sz="1400" dirty="0" smtClean="0"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/C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bond cleavage after two electron reduction on the graphene surface </a:t>
            </a:r>
            <a:r>
              <a:rPr lang="en-US" altLang="ja-JP" sz="1400" dirty="0" smtClean="0">
                <a:latin typeface="Cambria" panose="02040503050406030204" pitchFamily="18" charset="0"/>
              </a:rPr>
              <a:t>and their </a:t>
            </a:r>
            <a:r>
              <a:rPr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relative free energies (RE in kcal/mol) </a:t>
            </a:r>
            <a:r>
              <a:rPr lang="en-US" altLang="ja-JP" sz="1400" dirty="0" smtClean="0">
                <a:latin typeface="Cambria" panose="02040503050406030204" pitchFamily="18" charset="0"/>
              </a:rPr>
              <a:t>at </a:t>
            </a:r>
            <a:r>
              <a:rPr lang="en-US" altLang="ja-JP" sz="1400" dirty="0" smtClean="0">
                <a:latin typeface="Cambria" panose="02040503050406030204" pitchFamily="18" charset="0"/>
              </a:rPr>
              <a:t>B3LYP-D3/6-31G(d)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430184" y="1077063"/>
            <a:ext cx="830407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Cambria" panose="02040503050406030204" pitchFamily="18" charset="0"/>
              </a:rPr>
              <a:t>In the present study we investigate the graphene electrode </a:t>
            </a:r>
            <a:r>
              <a:rPr lang="en-US" altLang="ja-JP" sz="1600" dirty="0" smtClean="0">
                <a:latin typeface="Cambria" panose="02040503050406030204" pitchFamily="18" charset="0"/>
              </a:rPr>
              <a:t>and </a:t>
            </a:r>
            <a:r>
              <a:rPr lang="en-US" altLang="ja-JP" sz="1600" dirty="0">
                <a:latin typeface="Cambria" panose="02040503050406030204" pitchFamily="18" charset="0"/>
              </a:rPr>
              <a:t>solvation </a:t>
            </a:r>
            <a:r>
              <a:rPr lang="en-US" altLang="ja-JP" sz="1600" dirty="0" smtClean="0">
                <a:latin typeface="Cambria" panose="02040503050406030204" pitchFamily="18" charset="0"/>
              </a:rPr>
              <a:t>effect on </a:t>
            </a:r>
            <a:r>
              <a:rPr lang="en-US" altLang="ja-JP" sz="1600" dirty="0">
                <a:latin typeface="Cambria" panose="02040503050406030204" pitchFamily="18" charset="0"/>
              </a:rPr>
              <a:t>the reductive decomposition of propylene </a:t>
            </a:r>
            <a:r>
              <a:rPr lang="en-US" altLang="ja-JP" sz="1600" dirty="0" smtClean="0">
                <a:latin typeface="Cambria" panose="02040503050406030204" pitchFamily="18" charset="0"/>
              </a:rPr>
              <a:t>carbonate.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B3LYP-D3/6-31+G(d) </a:t>
            </a:r>
            <a:r>
              <a:rPr lang="en-US" altLang="ja-JP" sz="1600" dirty="0">
                <a:latin typeface="Cambria" panose="02040503050406030204" pitchFamily="18" charset="0"/>
              </a:rPr>
              <a:t>method provides reasonable Inter Layer Spacing </a:t>
            </a:r>
            <a:r>
              <a:rPr lang="en-US" altLang="ja-JP" sz="1600" dirty="0" smtClean="0">
                <a:latin typeface="Cambria" panose="02040503050406030204" pitchFamily="18" charset="0"/>
              </a:rPr>
              <a:t>for graphene dimer in comparison to experimental results than various other </a:t>
            </a:r>
            <a:r>
              <a:rPr lang="en-US" altLang="ja-JP" sz="1600" dirty="0">
                <a:latin typeface="Cambria" panose="02040503050406030204" pitchFamily="18" charset="0"/>
              </a:rPr>
              <a:t>methods.</a:t>
            </a:r>
            <a:endParaRPr lang="ja-JP" altLang="en-US" sz="1600" dirty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The </a:t>
            </a:r>
            <a:r>
              <a:rPr lang="en-US" altLang="ja-JP" sz="1600" dirty="0">
                <a:latin typeface="Cambria" panose="02040503050406030204" pitchFamily="18" charset="0"/>
              </a:rPr>
              <a:t>graphene surface favors a strong binding of Na</a:t>
            </a:r>
            <a:r>
              <a:rPr lang="en-US" altLang="ja-JP" sz="1600" baseline="30000" dirty="0">
                <a:latin typeface="Cambria" panose="02040503050406030204" pitchFamily="18" charset="0"/>
              </a:rPr>
              <a:t>+</a:t>
            </a:r>
            <a:r>
              <a:rPr lang="en-US" altLang="ja-JP" sz="1600" dirty="0">
                <a:latin typeface="Cambria" panose="02040503050406030204" pitchFamily="18" charset="0"/>
              </a:rPr>
              <a:t>-</a:t>
            </a:r>
            <a:r>
              <a:rPr lang="en-US" altLang="ja-JP" sz="1600" dirty="0" smtClean="0">
                <a:latin typeface="Cambria" panose="02040503050406030204" pitchFamily="18" charset="0"/>
              </a:rPr>
              <a:t>PC complex than that of </a:t>
            </a:r>
            <a:r>
              <a:rPr lang="en-US" altLang="ja-JP" sz="1600" dirty="0">
                <a:latin typeface="Cambria" panose="02040503050406030204" pitchFamily="18" charset="0"/>
              </a:rPr>
              <a:t>non-adsorbed Na</a:t>
            </a:r>
            <a:r>
              <a:rPr lang="en-US" altLang="ja-JP" sz="1600" baseline="30000" dirty="0">
                <a:latin typeface="Cambria" panose="02040503050406030204" pitchFamily="18" charset="0"/>
              </a:rPr>
              <a:t>+</a:t>
            </a:r>
            <a:r>
              <a:rPr lang="en-US" altLang="ja-JP" sz="1600" dirty="0">
                <a:latin typeface="Cambria" panose="02040503050406030204" pitchFamily="18" charset="0"/>
              </a:rPr>
              <a:t>-PC </a:t>
            </a:r>
            <a:r>
              <a:rPr lang="en-US" altLang="ja-JP" sz="1600" dirty="0" smtClean="0">
                <a:latin typeface="Cambria" panose="02040503050406030204" pitchFamily="18" charset="0"/>
              </a:rPr>
              <a:t>complex.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The one electron reduction is favorable than two electron reduction. However, along </a:t>
            </a:r>
            <a:r>
              <a:rPr lang="en-US" altLang="ja-JP" sz="1600" dirty="0">
                <a:latin typeface="Cambria" panose="02040503050406030204" pitchFamily="18" charset="0"/>
              </a:rPr>
              <a:t>with 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</a:t>
            </a:r>
            <a:r>
              <a:rPr lang="en-US" altLang="ja-JP" sz="1600" dirty="0" smtClean="0">
                <a:latin typeface="Cambria" panose="02040503050406030204" pitchFamily="18" charset="0"/>
              </a:rPr>
              <a:t>bond </a:t>
            </a:r>
            <a:r>
              <a:rPr lang="en-US" altLang="ja-JP" sz="1600" dirty="0">
                <a:latin typeface="Cambria" panose="02040503050406030204" pitchFamily="18" charset="0"/>
              </a:rPr>
              <a:t>cleavage in one electron reduction decomposition, 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600" dirty="0">
                <a:latin typeface="Cambria" panose="02040503050406030204" pitchFamily="18" charset="0"/>
              </a:rPr>
              <a:t>/C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bonds cleavage can also be possible in the two electron reduction of PC </a:t>
            </a:r>
            <a:r>
              <a:rPr lang="en-US" altLang="ja-JP" sz="1600" dirty="0" smtClean="0">
                <a:latin typeface="Cambria" panose="02040503050406030204" pitchFamily="18" charset="0"/>
              </a:rPr>
              <a:t>decomposition due to the reasonable activation energy.</a:t>
            </a:r>
            <a:endParaRPr lang="ja-JP" altLang="en-US" sz="1600" dirty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Cambria" panose="02040503050406030204" pitchFamily="18" charset="0"/>
              </a:rPr>
              <a:t>The solvation </a:t>
            </a:r>
            <a:r>
              <a:rPr lang="en-US" altLang="ja-JP" sz="1600" dirty="0" smtClean="0">
                <a:latin typeface="Cambria" panose="02040503050406030204" pitchFamily="18" charset="0"/>
              </a:rPr>
              <a:t>slightly decreased </a:t>
            </a:r>
            <a:r>
              <a:rPr lang="en-US" altLang="ja-JP" sz="1600" dirty="0">
                <a:latin typeface="Cambria" panose="02040503050406030204" pitchFamily="18" charset="0"/>
              </a:rPr>
              <a:t>the activation barrier </a:t>
            </a:r>
            <a:r>
              <a:rPr lang="en-US" altLang="ja-JP" sz="1600" dirty="0" smtClean="0">
                <a:latin typeface="Cambria" panose="02040503050406030204" pitchFamily="18" charset="0"/>
              </a:rPr>
              <a:t>of PC decomposition </a:t>
            </a:r>
            <a:r>
              <a:rPr lang="en-US" altLang="ja-JP" sz="1600" dirty="0" smtClean="0">
                <a:latin typeface="Cambria" panose="02040503050406030204" pitchFamily="18" charset="0"/>
              </a:rPr>
              <a:t>in </a:t>
            </a:r>
            <a:r>
              <a:rPr lang="en-US" altLang="ja-JP" sz="1600" dirty="0" smtClean="0">
                <a:latin typeface="Cambria" panose="02040503050406030204" pitchFamily="18" charset="0"/>
              </a:rPr>
              <a:t>comparison </a:t>
            </a:r>
            <a:r>
              <a:rPr lang="en-US" altLang="ja-JP" sz="1600" dirty="0">
                <a:latin typeface="Cambria" panose="02040503050406030204" pitchFamily="18" charset="0"/>
              </a:rPr>
              <a:t>to </a:t>
            </a:r>
            <a:r>
              <a:rPr lang="en-US" altLang="ja-JP" sz="1600" dirty="0" smtClean="0">
                <a:latin typeface="Cambria" panose="02040503050406030204" pitchFamily="18" charset="0"/>
              </a:rPr>
              <a:t>non-solvated </a:t>
            </a:r>
            <a:r>
              <a:rPr lang="en-US" altLang="ja-JP" sz="1600" dirty="0">
                <a:latin typeface="Cambria" panose="02040503050406030204" pitchFamily="18" charset="0"/>
              </a:rPr>
              <a:t>GPC-Na-PC </a:t>
            </a:r>
            <a:r>
              <a:rPr lang="en-US" altLang="ja-JP" sz="1600" dirty="0" smtClean="0">
                <a:latin typeface="Cambria" panose="02040503050406030204" pitchFamily="18" charset="0"/>
              </a:rPr>
              <a:t>complex. </a:t>
            </a:r>
            <a:r>
              <a:rPr lang="en-US" altLang="ja-JP" sz="1600" dirty="0">
                <a:latin typeface="Cambria" panose="02040503050406030204" pitchFamily="18" charset="0"/>
              </a:rPr>
              <a:t>The </a:t>
            </a:r>
            <a:r>
              <a:rPr lang="en-US" altLang="ja-JP" sz="1600" dirty="0" smtClean="0">
                <a:latin typeface="Cambria" panose="02040503050406030204" pitchFamily="18" charset="0"/>
              </a:rPr>
              <a:t>equivalent </a:t>
            </a:r>
            <a:r>
              <a:rPr lang="en-US" altLang="ja-JP" sz="1600" dirty="0">
                <a:latin typeface="Cambria" panose="02040503050406030204" pitchFamily="18" charset="0"/>
              </a:rPr>
              <a:t>charge distribution on the graphene and PC molecules in the solvated complex may facilitates the faster decomposition of the PC decomposition.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The uneven </a:t>
            </a:r>
            <a:r>
              <a:rPr lang="en-US" altLang="ja-JP" sz="1600" dirty="0">
                <a:latin typeface="Cambria" panose="02040503050406030204" pitchFamily="18" charset="0"/>
              </a:rPr>
              <a:t>charge distribution on the graphene and PC molecules in the TS of two electron reduction may responsible for the higher activation barrier </a:t>
            </a:r>
            <a:r>
              <a:rPr lang="en-US" altLang="ja-JP" sz="1600" dirty="0" smtClean="0">
                <a:latin typeface="Cambria" panose="02040503050406030204" pitchFamily="18" charset="0"/>
              </a:rPr>
              <a:t>(</a:t>
            </a:r>
            <a:r>
              <a:rPr lang="en-US" altLang="ja-JP" sz="16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28.801 </a:t>
            </a:r>
            <a:r>
              <a:rPr lang="en-US" altLang="ja-JP" sz="16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kcal/mol) </a:t>
            </a:r>
            <a:r>
              <a:rPr lang="en-US" altLang="ja-JP" sz="1600" dirty="0" smtClean="0">
                <a:latin typeface="Cambria" panose="02040503050406030204" pitchFamily="18" charset="0"/>
              </a:rPr>
              <a:t>than </a:t>
            </a:r>
            <a:r>
              <a:rPr lang="en-US" altLang="ja-JP" sz="1600" dirty="0">
                <a:latin typeface="Cambria" panose="02040503050406030204" pitchFamily="18" charset="0"/>
              </a:rPr>
              <a:t>one electron reduction </a:t>
            </a:r>
            <a:r>
              <a:rPr lang="en-US" altLang="ja-JP" sz="1600" dirty="0" smtClean="0">
                <a:latin typeface="Cambria" panose="02040503050406030204" pitchFamily="18" charset="0"/>
              </a:rPr>
              <a:t>(</a:t>
            </a:r>
            <a:r>
              <a:rPr lang="en-US" altLang="ja-JP" sz="1600" dirty="0" smtClean="0">
                <a:latin typeface="Cambria" panose="02040503050406030204" pitchFamily="18" charset="0"/>
              </a:rPr>
              <a:t>21.407</a:t>
            </a:r>
            <a:r>
              <a:rPr lang="en-US" altLang="ja-JP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kcal/mol</a:t>
            </a:r>
            <a:r>
              <a:rPr lang="en-US" altLang="ja-JP" sz="1600" dirty="0" smtClean="0">
                <a:latin typeface="Cambria" panose="02040503050406030204" pitchFamily="18" charset="0"/>
              </a:rPr>
              <a:t>).</a:t>
            </a:r>
            <a:endParaRPr lang="en-US" altLang="ja-JP" sz="16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7851" y="266316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Conclusions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5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1437" y="239937"/>
            <a:ext cx="4142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Background of Present Research</a:t>
            </a:r>
            <a:endParaRPr lang="ja-JP" altLang="en-US" sz="20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lang="ja-JP" alt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ja-JP" alt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4951" y="3792635"/>
            <a:ext cx="8817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Recent </a:t>
            </a:r>
            <a:r>
              <a:rPr lang="en-US" altLang="ja-JP" sz="1600" dirty="0">
                <a:latin typeface="Cambria" panose="02040503050406030204" pitchFamily="18" charset="0"/>
              </a:rPr>
              <a:t>theoretical studies revealed that </a:t>
            </a:r>
            <a:r>
              <a:rPr lang="en-US" altLang="ja-JP" sz="1600" dirty="0" smtClean="0">
                <a:latin typeface="Cambria" panose="02040503050406030204" pitchFamily="18" charset="0"/>
              </a:rPr>
              <a:t>electrolyte decomposition is strongly </a:t>
            </a:r>
            <a:r>
              <a:rPr lang="en-US" altLang="ja-JP" sz="1600" dirty="0">
                <a:latin typeface="Cambria" panose="02040503050406030204" pitchFamily="18" charset="0"/>
              </a:rPr>
              <a:t>depend on the electrolyte-electrode interactions in </a:t>
            </a:r>
            <a:r>
              <a:rPr lang="en-US" altLang="ja-JP" sz="1600" dirty="0" smtClean="0">
                <a:latin typeface="Cambria" panose="02040503050406030204" pitchFamily="18" charset="0"/>
              </a:rPr>
              <a:t>presence </a:t>
            </a:r>
            <a:r>
              <a:rPr lang="en-US" altLang="ja-JP" sz="1600" dirty="0">
                <a:latin typeface="Cambria" panose="02040503050406030204" pitchFamily="18" charset="0"/>
              </a:rPr>
              <a:t>of the </a:t>
            </a:r>
            <a:r>
              <a:rPr lang="en-US" altLang="ja-JP" sz="1600" dirty="0" smtClean="0">
                <a:latin typeface="Cambria" panose="02040503050406030204" pitchFamily="18" charset="0"/>
              </a:rPr>
              <a:t>electrode. </a:t>
            </a:r>
            <a:r>
              <a:rPr lang="en-US" altLang="ja-JP" sz="1600" dirty="0">
                <a:latin typeface="Cambria" panose="02040503050406030204" pitchFamily="18" charset="0"/>
              </a:rPr>
              <a:t>[1-2]</a:t>
            </a:r>
            <a:endParaRPr lang="en-US" altLang="ja-JP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Thus</a:t>
            </a:r>
            <a:r>
              <a:rPr lang="en-US" altLang="ja-JP" sz="1600" dirty="0">
                <a:latin typeface="Cambria" panose="02040503050406030204" pitchFamily="18" charset="0"/>
              </a:rPr>
              <a:t>, to investigate the microscopic mechanism of the SEI film formation, it is essential and inevitable to consider explicitly the electrolyte-electrode interactions</a:t>
            </a:r>
            <a:r>
              <a:rPr lang="en-US" altLang="ja-JP" sz="16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ja-JP" sz="1600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In the present study we have consider the graphene electrode effect on the reductive decomposition of propylene carbonate (PC).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In addition, effect of solvation on the PC decomposition has been addressed by using sophisticated computational methods.</a:t>
            </a:r>
            <a:endParaRPr lang="ja-JP" altLang="en-US" sz="1600" dirty="0">
              <a:latin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79" y="1166400"/>
            <a:ext cx="5442056" cy="18394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0115" y="6356351"/>
            <a:ext cx="6761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altLang="ja-JP" sz="1200" dirty="0" smtClean="0">
                <a:latin typeface="Cambria" panose="02040503050406030204" pitchFamily="18" charset="0"/>
              </a:rPr>
              <a:t>1. Ma</a:t>
            </a:r>
            <a:r>
              <a:rPr lang="en-IN" altLang="ja-JP" sz="1200" dirty="0">
                <a:latin typeface="Cambria" panose="02040503050406030204" pitchFamily="18" charset="0"/>
              </a:rPr>
              <a:t>, Y.; Balbuena, P. B. J. Electrochem. Soc. 2014, 161, E3097.</a:t>
            </a:r>
          </a:p>
          <a:p>
            <a:r>
              <a:rPr lang="en-IN" altLang="ja-JP" sz="1200" dirty="0" smtClean="0">
                <a:latin typeface="Cambria" panose="02040503050406030204" pitchFamily="18" charset="0"/>
              </a:rPr>
              <a:t>2. Martinez </a:t>
            </a:r>
            <a:r>
              <a:rPr lang="en-IN" altLang="ja-JP" sz="1200" dirty="0">
                <a:latin typeface="Cambria" panose="02040503050406030204" pitchFamily="18" charset="0"/>
              </a:rPr>
              <a:t>de la </a:t>
            </a:r>
            <a:r>
              <a:rPr lang="en-IN" altLang="ja-JP" sz="1200" dirty="0" err="1">
                <a:latin typeface="Cambria" panose="02040503050406030204" pitchFamily="18" charset="0"/>
              </a:rPr>
              <a:t>Hoz</a:t>
            </a:r>
            <a:r>
              <a:rPr lang="en-IN" altLang="ja-JP" sz="1200" dirty="0">
                <a:latin typeface="Cambria" panose="02040503050406030204" pitchFamily="18" charset="0"/>
              </a:rPr>
              <a:t>, J. M.; Leung, K.; and Balbuena, P. B. ACS Appl. Mater. Interfaces, 2013, 5, 13457.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54559" y="3137133"/>
            <a:ext cx="73768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Cambria" panose="02040503050406030204" pitchFamily="18" charset="0"/>
              </a:rPr>
              <a:t>Fig. Reduction </a:t>
            </a:r>
            <a:r>
              <a:rPr lang="en-US" altLang="ja-JP" sz="1400" dirty="0">
                <a:latin typeface="Cambria" panose="02040503050406030204" pitchFamily="18" charset="0"/>
              </a:rPr>
              <a:t>Mechanisms of Ethylene Carbonate on Si Anodes of Lithium-Ion Batteries</a:t>
            </a:r>
            <a:endParaRPr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28934"/>
              </p:ext>
            </p:extLst>
          </p:nvPr>
        </p:nvGraphicFramePr>
        <p:xfrm>
          <a:off x="351019" y="1409119"/>
          <a:ext cx="2833969" cy="162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1773"/>
                <a:gridCol w="1312196"/>
              </a:tblGrid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Method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ILS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B3LYP-D3</a:t>
                      </a:r>
                      <a:endParaRPr lang="en-IN" sz="1200" b="0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3.308 </a:t>
                      </a:r>
                      <a:endParaRPr lang="en-US" altLang="ja-JP" sz="1200" b="1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B3LYP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3.712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M06-2X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3.245 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HF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3.957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405" y="618743"/>
            <a:ext cx="441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Bef>
                <a:spcPts val="600"/>
              </a:spcBef>
              <a:spcAft>
                <a:spcPts val="600"/>
              </a:spcAft>
            </a:pPr>
            <a:r>
              <a:rPr lang="en-US" altLang="ja-JP" sz="1200" dirty="0" smtClean="0">
                <a:solidFill>
                  <a:schemeClr val="dk1"/>
                </a:solidFill>
                <a:latin typeface="Cambria" panose="02040503050406030204" pitchFamily="18" charset="0"/>
              </a:rPr>
              <a:t>Table: Total Energy (TE) in hatrees and Inter Layer Spacing (ILS in </a:t>
            </a:r>
            <a:r>
              <a:rPr lang="en-US" altLang="ja-JP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en-US" altLang="ja-JP" sz="1200" dirty="0" smtClean="0">
                <a:solidFill>
                  <a:schemeClr val="dk1"/>
                </a:solidFill>
                <a:latin typeface="Cambria" panose="02040503050406030204" pitchFamily="18" charset="0"/>
              </a:rPr>
              <a:t>) of the 3X3</a:t>
            </a:r>
            <a:r>
              <a:rPr lang="ja-JP" altLang="en-US" sz="1200" dirty="0" smtClean="0">
                <a:solidFill>
                  <a:schemeClr val="dk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1200" dirty="0" smtClean="0">
                <a:solidFill>
                  <a:schemeClr val="dk1"/>
                </a:solidFill>
                <a:latin typeface="Cambria" panose="02040503050406030204" pitchFamily="18" charset="0"/>
              </a:rPr>
              <a:t>graphene dimer model system at various level of theories with 6-31G(d) basis set.</a:t>
            </a:r>
            <a:endParaRPr lang="ja-JP" altLang="en-US" sz="12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1171" y="3153471"/>
            <a:ext cx="493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chemeClr val="dk1"/>
                </a:solidFill>
                <a:latin typeface="Cambria" panose="02040503050406030204" pitchFamily="18" charset="0"/>
              </a:rPr>
              <a:t>Experimental </a:t>
            </a:r>
            <a:r>
              <a:rPr lang="en-US" altLang="ja-JP" sz="1600" dirty="0" smtClean="0">
                <a:solidFill>
                  <a:schemeClr val="dk1"/>
                </a:solidFill>
                <a:latin typeface="Cambria" panose="02040503050406030204" pitchFamily="18" charset="0"/>
              </a:rPr>
              <a:t>Inter Layer Spacing </a:t>
            </a:r>
            <a:r>
              <a:rPr lang="en-US" altLang="ja-JP" sz="1600" dirty="0">
                <a:solidFill>
                  <a:schemeClr val="dk1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̴ </a:t>
            </a:r>
            <a:r>
              <a:rPr lang="en-US" altLang="ja-JP" sz="1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3.353 (±0.04) Å</a:t>
            </a:r>
            <a:r>
              <a:rPr lang="en-US" altLang="ja-JP" sz="1600" b="1" baseline="30000" dirty="0" smtClean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421" y="3539400"/>
            <a:ext cx="857163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ja-JP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B3LYP-D3/6-31G(d) method provides reasonable Inter Layer Spacing than other methods. </a:t>
            </a:r>
          </a:p>
          <a:p>
            <a:pPr algn="just"/>
            <a:r>
              <a:rPr lang="en-US" altLang="ja-JP" sz="16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All </a:t>
            </a:r>
            <a:r>
              <a:rPr lang="en-US" altLang="ja-JP" sz="16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geometry optimizations and frequency analysis in this study was carried </a:t>
            </a:r>
            <a:r>
              <a:rPr lang="en-US" altLang="ja-JP" sz="16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using above method.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9" y="6495657"/>
            <a:ext cx="3527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baseline="30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Y</a:t>
            </a:r>
            <a:r>
              <a:rPr lang="en-US" altLang="ja-JP" sz="1400" dirty="0">
                <a:latin typeface="Cambria" panose="02040503050406030204" pitchFamily="18" charset="0"/>
              </a:rPr>
              <a:t>. </a:t>
            </a:r>
            <a:r>
              <a:rPr lang="en-US" altLang="ja-JP" sz="1400" dirty="0" smtClean="0">
                <a:latin typeface="Cambria" panose="02040503050406030204" pitchFamily="18" charset="0"/>
              </a:rPr>
              <a:t>Baskin et al., Phys</a:t>
            </a:r>
            <a:r>
              <a:rPr lang="en-US" altLang="ja-JP" sz="1400" dirty="0">
                <a:latin typeface="Cambria" panose="02040503050406030204" pitchFamily="18" charset="0"/>
              </a:rPr>
              <a:t>. Rev. </a:t>
            </a:r>
            <a:r>
              <a:rPr lang="en-US" altLang="ja-JP" sz="1400" b="1" dirty="0" smtClean="0">
                <a:latin typeface="Cambria" panose="02040503050406030204" pitchFamily="18" charset="0"/>
              </a:rPr>
              <a:t>1955</a:t>
            </a:r>
            <a:r>
              <a:rPr lang="en-US" altLang="ja-JP" sz="1400" dirty="0" smtClean="0">
                <a:latin typeface="Cambria" panose="02040503050406030204" pitchFamily="18" charset="0"/>
              </a:rPr>
              <a:t>, </a:t>
            </a:r>
            <a:r>
              <a:rPr lang="en-US" altLang="ja-JP" sz="1400" i="1" dirty="0" smtClean="0">
                <a:latin typeface="Cambria" panose="02040503050406030204" pitchFamily="18" charset="0"/>
              </a:rPr>
              <a:t>100</a:t>
            </a:r>
            <a:r>
              <a:rPr lang="en-US" altLang="ja-JP" sz="1400" dirty="0" smtClean="0">
                <a:latin typeface="Cambria" panose="02040503050406030204" pitchFamily="18" charset="0"/>
              </a:rPr>
              <a:t>, 544.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612432" y="2574639"/>
            <a:ext cx="431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Fig. Optimized </a:t>
            </a:r>
            <a:r>
              <a:rPr lang="en-US" altLang="ja-JP" sz="1400" dirty="0">
                <a:solidFill>
                  <a:schemeClr val="dk1"/>
                </a:solidFill>
                <a:latin typeface="Cambria" panose="02040503050406030204" pitchFamily="18" charset="0"/>
              </a:rPr>
              <a:t>geometry </a:t>
            </a:r>
            <a:r>
              <a:rPr lang="en-US" altLang="ja-JP" sz="1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of graphene dimer at </a:t>
            </a:r>
            <a:r>
              <a:rPr lang="en-US" altLang="ja-JP" sz="1400" dirty="0">
                <a:solidFill>
                  <a:schemeClr val="dk1"/>
                </a:solidFill>
                <a:latin typeface="Cambria" panose="02040503050406030204" pitchFamily="18" charset="0"/>
              </a:rPr>
              <a:t>B3LYP-D3/6-31G(d) level of </a:t>
            </a:r>
            <a:r>
              <a:rPr lang="en-US" altLang="ja-JP" sz="1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theory.</a:t>
            </a:r>
            <a:endParaRPr lang="ja-JP" altLang="en-US" sz="14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5190544" y="1123037"/>
            <a:ext cx="3177551" cy="1371600"/>
            <a:chOff x="328040" y="3904225"/>
            <a:chExt cx="4173183" cy="18000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1" t="12831" r="16746" b="23349"/>
            <a:stretch/>
          </p:blipFill>
          <p:spPr>
            <a:xfrm>
              <a:off x="328040" y="3904225"/>
              <a:ext cx="4173183" cy="18000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414632" y="4673596"/>
              <a:ext cx="902248" cy="2612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3.308</a:t>
              </a:r>
              <a:endParaRPr kumimoji="1" lang="ja-JP" altLang="en-US" sz="1200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400118" y="4101871"/>
              <a:ext cx="0" cy="139904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5867646" y="691449"/>
            <a:ext cx="1951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84</a:t>
            </a:r>
            <a:r>
              <a:rPr lang="en-US" altLang="ja-JP" sz="1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H</a:t>
            </a:r>
            <a:r>
              <a:rPr lang="en-US" altLang="ja-JP" sz="1400" baseline="-25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36</a:t>
            </a:r>
            <a:r>
              <a:rPr lang="en-US" altLang="ja-JP" sz="1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Point Group: </a:t>
            </a:r>
            <a:r>
              <a:rPr lang="en-US" altLang="ja-JP" sz="1400" dirty="0">
                <a:solidFill>
                  <a:srgbClr val="0070C0"/>
                </a:solidFill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>
                <a:solidFill>
                  <a:srgbClr val="0070C0"/>
                </a:solidFill>
                <a:latin typeface="Cambria" panose="02040503050406030204" pitchFamily="18" charset="0"/>
              </a:rPr>
              <a:t>2h</a:t>
            </a:r>
            <a:endParaRPr lang="ja-JP" altLang="en-US" sz="1400" baseline="-25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6359" y="206587"/>
            <a:ext cx="26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Computational </a:t>
            </a:r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Details</a:t>
            </a:r>
            <a:endParaRPr lang="ja-JP" altLang="en-US" sz="20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06018" y="4274471"/>
            <a:ext cx="3933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Adsorption energy defined by following equation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9708" y="4971048"/>
            <a:ext cx="834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Adsorption energies of graphene PC-Na</a:t>
            </a:r>
            <a:r>
              <a:rPr kumimoji="1" lang="en-US" altLang="ja-JP" sz="1400" baseline="300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+ 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complex (</a:t>
            </a:r>
            <a:r>
              <a:rPr kumimoji="1" lang="en-US" altLang="ja-JP" sz="1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E</a:t>
            </a:r>
            <a:r>
              <a:rPr kumimoji="1" lang="en-US" altLang="ja-JP" sz="1400" i="1" baseline="-250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1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), PC-</a:t>
            </a:r>
            <a:r>
              <a:rPr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altLang="ja-JP" sz="1400" baseline="300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complex (</a:t>
            </a:r>
            <a:r>
              <a:rPr kumimoji="1" lang="en-US" altLang="ja-JP" sz="1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E</a:t>
            </a:r>
            <a:r>
              <a:rPr kumimoji="1" lang="en-US" altLang="ja-JP" sz="1400" i="1" baseline="-250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2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) and graphene </a:t>
            </a:r>
            <a:r>
              <a:rPr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Na</a:t>
            </a:r>
            <a:r>
              <a:rPr lang="en-US" altLang="ja-JP" sz="1400" baseline="300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complex (</a:t>
            </a:r>
            <a:r>
              <a:rPr kumimoji="1" lang="en-US" altLang="ja-JP" sz="1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E</a:t>
            </a:r>
            <a:r>
              <a:rPr kumimoji="1" lang="en-US" altLang="ja-JP" sz="1400" i="1" baseline="-250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3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).</a:t>
            </a:r>
            <a:endParaRPr kumimoji="1" lang="ja-JP" alt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937483" y="5330979"/>
            <a:ext cx="3964505" cy="307777"/>
            <a:chOff x="890971" y="3876287"/>
            <a:chExt cx="3964505" cy="307777"/>
          </a:xfrm>
        </p:grpSpPr>
        <p:graphicFrame>
          <p:nvGraphicFramePr>
            <p:cNvPr id="109" name="Object 1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1936662"/>
                </p:ext>
              </p:extLst>
            </p:nvPr>
          </p:nvGraphicFramePr>
          <p:xfrm>
            <a:off x="890971" y="3898034"/>
            <a:ext cx="1204913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5" name="Equation" r:id="rId4" imgW="482400" imgH="190440" progId="Equation.DSMT4">
                    <p:embed/>
                  </p:oleObj>
                </mc:Choice>
                <mc:Fallback>
                  <p:oleObj name="Equation" r:id="rId4" imgW="48240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90971" y="3898034"/>
                          <a:ext cx="1204913" cy="285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" name="TextBox 109"/>
            <p:cNvSpPr txBox="1"/>
            <p:nvPr/>
          </p:nvSpPr>
          <p:spPr>
            <a:xfrm>
              <a:off x="1910400" y="3876287"/>
              <a:ext cx="2945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Energy </a:t>
              </a:r>
              <a:r>
                <a:rPr lang="en-US" altLang="ja-JP" sz="1400" dirty="0">
                  <a:solidFill>
                    <a:srgbClr val="FF0000"/>
                  </a:solidFill>
                  <a:latin typeface="Cambria" panose="02040503050406030204" pitchFamily="18" charset="0"/>
                </a:rPr>
                <a:t>of 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graphene PC-</a:t>
              </a:r>
              <a:r>
                <a:rPr lang="en-US" altLang="ja-JP" sz="1400" dirty="0">
                  <a:solidFill>
                    <a:srgbClr val="FF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Na</a:t>
              </a:r>
              <a:r>
                <a:rPr lang="en-US" altLang="ja-JP" sz="1400" baseline="30000" dirty="0">
                  <a:solidFill>
                    <a:srgbClr val="FF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altLang="ja-JP" sz="1400" dirty="0">
                  <a:solidFill>
                    <a:srgbClr val="FF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complex</a:t>
              </a:r>
              <a:endParaRPr kumimoji="1" lang="ja-JP" altLang="en-US" sz="14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29383" y="5291504"/>
            <a:ext cx="2627442" cy="307777"/>
            <a:chOff x="4674336" y="3466271"/>
            <a:chExt cx="2627442" cy="307777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995959"/>
                </p:ext>
              </p:extLst>
            </p:nvPr>
          </p:nvGraphicFramePr>
          <p:xfrm>
            <a:off x="4674336" y="3490492"/>
            <a:ext cx="633413" cy="265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6" name="Equation" r:id="rId6" imgW="253800" imgH="177480" progId="Equation.DSMT4">
                    <p:embed/>
                  </p:oleObj>
                </mc:Choice>
                <mc:Fallback>
                  <p:oleObj name="Equation" r:id="rId6" imgW="2538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74336" y="3490492"/>
                          <a:ext cx="633413" cy="265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" name="TextBox 107"/>
            <p:cNvSpPr txBox="1"/>
            <p:nvPr/>
          </p:nvSpPr>
          <p:spPr>
            <a:xfrm>
              <a:off x="5156320" y="3466271"/>
              <a:ext cx="2145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Energy of graphene</a:t>
              </a:r>
              <a:endParaRPr kumimoji="1" lang="ja-JP" altLang="en-US" sz="14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093558" y="5590912"/>
            <a:ext cx="2862123" cy="307777"/>
            <a:chOff x="4505559" y="3815107"/>
            <a:chExt cx="2862123" cy="307777"/>
          </a:xfrm>
        </p:grpSpPr>
        <p:graphicFrame>
          <p:nvGraphicFramePr>
            <p:cNvPr id="105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1928599"/>
                </p:ext>
              </p:extLst>
            </p:nvPr>
          </p:nvGraphicFramePr>
          <p:xfrm>
            <a:off x="4505559" y="3822984"/>
            <a:ext cx="915988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7" name="Equation" r:id="rId8" imgW="368280" imgH="190440" progId="Equation.DSMT4">
                    <p:embed/>
                  </p:oleObj>
                </mc:Choice>
                <mc:Fallback>
                  <p:oleObj name="Equation" r:id="rId8" imgW="36828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505559" y="3822984"/>
                          <a:ext cx="915988" cy="285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" name="TextBox 105"/>
            <p:cNvSpPr txBox="1"/>
            <p:nvPr/>
          </p:nvSpPr>
          <p:spPr>
            <a:xfrm>
              <a:off x="5222224" y="3815107"/>
              <a:ext cx="2145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Energy of PC</a:t>
              </a:r>
              <a:endParaRPr kumimoji="1" lang="ja-JP" altLang="en-US" sz="14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143136" y="5965057"/>
            <a:ext cx="2872458" cy="307777"/>
            <a:chOff x="4522185" y="4189252"/>
            <a:chExt cx="2872458" cy="307777"/>
          </a:xfrm>
        </p:grpSpPr>
        <p:graphicFrame>
          <p:nvGraphicFramePr>
            <p:cNvPr id="103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9080635"/>
                </p:ext>
              </p:extLst>
            </p:nvPr>
          </p:nvGraphicFramePr>
          <p:xfrm>
            <a:off x="4522185" y="4199913"/>
            <a:ext cx="695325" cy="265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8" name="Equation" r:id="rId10" imgW="279360" imgH="177480" progId="Equation.DSMT4">
                    <p:embed/>
                  </p:oleObj>
                </mc:Choice>
                <mc:Fallback>
                  <p:oleObj name="Equation" r:id="rId10" imgW="27936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522185" y="4199913"/>
                          <a:ext cx="695325" cy="265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" name="TextBox 103"/>
            <p:cNvSpPr txBox="1"/>
            <p:nvPr/>
          </p:nvSpPr>
          <p:spPr>
            <a:xfrm>
              <a:off x="5249185" y="4189252"/>
              <a:ext cx="2145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Energy of Na</a:t>
              </a:r>
              <a:endParaRPr kumimoji="1" lang="ja-JP" altLang="en-US" sz="14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915258" y="5663999"/>
            <a:ext cx="3228374" cy="307852"/>
            <a:chOff x="953736" y="3876287"/>
            <a:chExt cx="3228374" cy="307852"/>
          </a:xfrm>
        </p:grpSpPr>
        <p:graphicFrame>
          <p:nvGraphicFramePr>
            <p:cNvPr id="101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6407867"/>
                </p:ext>
              </p:extLst>
            </p:nvPr>
          </p:nvGraphicFramePr>
          <p:xfrm>
            <a:off x="953736" y="3899977"/>
            <a:ext cx="1077913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9" name="Equation" r:id="rId12" imgW="431640" imgH="190440" progId="Equation.DSMT4">
                    <p:embed/>
                  </p:oleObj>
                </mc:Choice>
                <mc:Fallback>
                  <p:oleObj name="Equation" r:id="rId12" imgW="43164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53736" y="3899977"/>
                          <a:ext cx="1077913" cy="284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TextBox 101"/>
            <p:cNvSpPr txBox="1"/>
            <p:nvPr/>
          </p:nvSpPr>
          <p:spPr>
            <a:xfrm>
              <a:off x="1885685" y="3876287"/>
              <a:ext cx="2296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en-US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Energy </a:t>
              </a:r>
              <a:r>
                <a:rPr lang="en-US" altLang="ja-JP" sz="1400" dirty="0">
                  <a:solidFill>
                    <a:srgbClr val="FF0000"/>
                  </a:solidFill>
                  <a:latin typeface="Cambria" panose="02040503050406030204" pitchFamily="18" charset="0"/>
                </a:rPr>
                <a:t>of 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PC-</a:t>
              </a:r>
              <a:r>
                <a:rPr lang="en-US" altLang="ja-JP" sz="1400" dirty="0">
                  <a:solidFill>
                    <a:srgbClr val="FF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Na</a:t>
              </a:r>
              <a:r>
                <a:rPr lang="en-US" altLang="ja-JP" sz="1400" baseline="30000" dirty="0">
                  <a:solidFill>
                    <a:srgbClr val="FF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altLang="ja-JP" sz="1400" dirty="0">
                  <a:solidFill>
                    <a:srgbClr val="FF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complex</a:t>
              </a:r>
              <a:endParaRPr kumimoji="1" lang="ja-JP" altLang="en-US" sz="14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03709" y="6042995"/>
            <a:ext cx="3447835" cy="307777"/>
            <a:chOff x="4227487" y="5199700"/>
            <a:chExt cx="3447835" cy="307777"/>
          </a:xfrm>
        </p:grpSpPr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7921403"/>
                </p:ext>
              </p:extLst>
            </p:nvPr>
          </p:nvGraphicFramePr>
          <p:xfrm>
            <a:off x="4227487" y="5209451"/>
            <a:ext cx="7905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0" name="Equation" r:id="rId14" imgW="317160" imgH="177480" progId="Equation.DSMT4">
                    <p:embed/>
                  </p:oleObj>
                </mc:Choice>
                <mc:Fallback>
                  <p:oleObj name="Equation" r:id="rId14" imgW="31716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227487" y="5209451"/>
                          <a:ext cx="790575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Rectangle 99"/>
            <p:cNvSpPr/>
            <p:nvPr/>
          </p:nvSpPr>
          <p:spPr>
            <a:xfrm>
              <a:off x="4980583" y="5199700"/>
              <a:ext cx="26947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altLang="ja-JP" sz="1400" dirty="0">
                  <a:solidFill>
                    <a:srgbClr val="FF0000"/>
                  </a:solidFill>
                  <a:latin typeface="Cambria" panose="02040503050406030204" pitchFamily="18" charset="0"/>
                </a:rPr>
                <a:t>E</a:t>
              </a:r>
              <a:r>
                <a:rPr lang="en-IN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nergy </a:t>
              </a:r>
              <a:r>
                <a:rPr lang="en-IN" altLang="ja-JP" sz="1400" dirty="0">
                  <a:solidFill>
                    <a:srgbClr val="FF0000"/>
                  </a:solidFill>
                  <a:latin typeface="Cambria" panose="02040503050406030204" pitchFamily="18" charset="0"/>
                </a:rPr>
                <a:t>of </a:t>
              </a:r>
              <a:r>
                <a:rPr lang="en-IN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graphene </a:t>
              </a:r>
              <a:r>
                <a:rPr lang="en-US" altLang="ja-JP" sz="1400" dirty="0">
                  <a:solidFill>
                    <a:srgbClr val="FF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Na</a:t>
              </a:r>
              <a:r>
                <a:rPr lang="en-US" altLang="ja-JP" sz="1400" baseline="30000" dirty="0">
                  <a:solidFill>
                    <a:srgbClr val="FF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altLang="ja-JP" sz="1400" dirty="0">
                  <a:solidFill>
                    <a:srgbClr val="FF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IN" altLang="ja-JP" sz="14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complex</a:t>
              </a:r>
              <a:endParaRPr lang="ja-JP" altLang="en-US" sz="14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43927" y="4214486"/>
            <a:ext cx="8714378" cy="22221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279708" y="4558077"/>
            <a:ext cx="8678597" cy="296620"/>
            <a:chOff x="279708" y="4558077"/>
            <a:chExt cx="8678597" cy="296620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418172"/>
                </p:ext>
              </p:extLst>
            </p:nvPr>
          </p:nvGraphicFramePr>
          <p:xfrm>
            <a:off x="279708" y="4558077"/>
            <a:ext cx="3008313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1" name="Equation" r:id="rId16" imgW="1206360" imgH="190440" progId="Equation.DSMT4">
                    <p:embed/>
                  </p:oleObj>
                </mc:Choice>
                <mc:Fallback>
                  <p:oleObj name="Equation" r:id="rId16" imgW="120636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79708" y="4558077"/>
                          <a:ext cx="3008313" cy="285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2772076"/>
                </p:ext>
              </p:extLst>
            </p:nvPr>
          </p:nvGraphicFramePr>
          <p:xfrm>
            <a:off x="3878773" y="4568947"/>
            <a:ext cx="28194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2" name="Equation" r:id="rId18" imgW="1130040" imgH="190440" progId="Equation.DSMT4">
                    <p:embed/>
                  </p:oleObj>
                </mc:Choice>
                <mc:Fallback>
                  <p:oleObj name="Equation" r:id="rId18" imgW="113004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878773" y="4568947"/>
                          <a:ext cx="2819400" cy="285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011981"/>
                </p:ext>
              </p:extLst>
            </p:nvPr>
          </p:nvGraphicFramePr>
          <p:xfrm>
            <a:off x="6742155" y="4558077"/>
            <a:ext cx="22161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3" name="Equation" r:id="rId20" imgW="888840" imgH="177480" progId="Equation.DSMT4">
                    <p:embed/>
                  </p:oleObj>
                </mc:Choice>
                <mc:Fallback>
                  <p:oleObj name="Equation" r:id="rId20" imgW="8888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742155" y="4558077"/>
                          <a:ext cx="2216150" cy="265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768676"/>
              </p:ext>
            </p:extLst>
          </p:nvPr>
        </p:nvGraphicFramePr>
        <p:xfrm>
          <a:off x="3201463" y="4657927"/>
          <a:ext cx="6635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22" imgW="266400" imgH="126720" progId="Equation.DSMT4">
                  <p:embed/>
                </p:oleObj>
              </mc:Choice>
              <mc:Fallback>
                <p:oleObj name="Equation" r:id="rId22" imgW="26640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201463" y="4657927"/>
                        <a:ext cx="663575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5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1050" y="6441624"/>
            <a:ext cx="2057400" cy="365125"/>
          </a:xfrm>
        </p:spPr>
        <p:txBody>
          <a:bodyPr/>
          <a:lstStyle/>
          <a:p>
            <a:fld id="{DF9FA5B6-7A2B-4E54-93D6-98ADC48FA8A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2281350" y="230272"/>
            <a:ext cx="4804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Possible Na Adsorption Sites on Graphene</a:t>
            </a:r>
            <a:endParaRPr lang="ja-JP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4539" y="762885"/>
            <a:ext cx="8741204" cy="5238458"/>
            <a:chOff x="191955" y="745567"/>
            <a:chExt cx="8741204" cy="52384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5" y="745567"/>
              <a:ext cx="2711642" cy="144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607" y="745567"/>
              <a:ext cx="2734265" cy="1440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553" y="2414341"/>
              <a:ext cx="2438182" cy="144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636" y="2497809"/>
              <a:ext cx="2345660" cy="144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83" y="4202386"/>
              <a:ext cx="2410992" cy="144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769" y="4203211"/>
              <a:ext cx="2097842" cy="144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59" y="2446146"/>
              <a:ext cx="2696538" cy="144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921" y="745567"/>
              <a:ext cx="2336817" cy="1440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98726" y="2207423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G-Na1 (-57.443)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12671" y="2190498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G-Na2 (-56.315)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86650" y="2207423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G-Na3 (-53.805)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06279" y="3937808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solidFill>
                    <a:srgbClr val="0070C0"/>
                  </a:solidFill>
                  <a:latin typeface="Cambria" panose="02040503050406030204" pitchFamily="18" charset="0"/>
                </a:rPr>
                <a:t>G-Na4 (-58.640)</a:t>
              </a:r>
              <a:endParaRPr kumimoji="1" lang="ja-JP" altLang="en-US" sz="1000" b="1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06055" y="3937808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G-Na5 (-48.052)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05100" y="3994696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G-Na6 (-48.422)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41874" y="5737803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G-Na7 (-47.461)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61893" y="5708893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G-Na8 (-42.783)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498" y="4297804"/>
              <a:ext cx="2739661" cy="14400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486650" y="5737804"/>
              <a:ext cx="1127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 smtClean="0">
                  <a:latin typeface="Cambria" panose="02040503050406030204" pitchFamily="18" charset="0"/>
                </a:rPr>
                <a:t>G-Na9 (-47.604)</a:t>
              </a:r>
              <a:endParaRPr kumimoji="1" lang="ja-JP" altLang="en-US" sz="10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8575" y="6195403"/>
            <a:ext cx="880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Cambria" panose="02040503050406030204" pitchFamily="18" charset="0"/>
              </a:rPr>
              <a:t>Fig. Optimized geometries of possible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Na</a:t>
            </a:r>
            <a:r>
              <a:rPr kumimoji="1" lang="en-US" altLang="ja-JP" sz="1400" baseline="30000" dirty="0" smtClean="0">
                <a:latin typeface="Cambria" panose="02040503050406030204" pitchFamily="18" charset="0"/>
              </a:rPr>
              <a:t>+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adsorption sites on the graphene and their adsorption energies (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en-US" altLang="ja-JP" sz="1400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3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in kcal/mol) in parenthesis at B3LYP-D3/6-31G(d)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539" y="2431659"/>
            <a:ext cx="2815404" cy="1769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4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1095" y="6401032"/>
            <a:ext cx="2057400" cy="365125"/>
          </a:xfrm>
        </p:spPr>
        <p:txBody>
          <a:bodyPr/>
          <a:lstStyle/>
          <a:p>
            <a:fld id="{DF9FA5B6-7A2B-4E54-93D6-98ADC48FA8A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32269"/>
              </p:ext>
            </p:extLst>
          </p:nvPr>
        </p:nvGraphicFramePr>
        <p:xfrm>
          <a:off x="311320" y="2021153"/>
          <a:ext cx="3570093" cy="2116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22"/>
                <a:gridCol w="1603071"/>
              </a:tblGrid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Structure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i="1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E</a:t>
                      </a:r>
                      <a:r>
                        <a:rPr lang="en-US" altLang="ja-JP" sz="1200" i="1" baseline="-2500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ja-JP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-47.513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-48.614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-47.951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-46.180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-46.808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-33.063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-33.369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-33.404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-34.494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GPC-Na-10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-33.919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121629" y="1226566"/>
            <a:ext cx="4409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Bef>
                <a:spcPts val="600"/>
              </a:spcBef>
              <a:spcAft>
                <a:spcPts val="600"/>
              </a:spcAft>
            </a:pPr>
            <a:r>
              <a:rPr lang="en-US" altLang="ja-JP" sz="1400" dirty="0">
                <a:solidFill>
                  <a:schemeClr val="dk1"/>
                </a:solidFill>
                <a:latin typeface="Cambria" panose="02040503050406030204" pitchFamily="18" charset="0"/>
              </a:rPr>
              <a:t>Table: </a:t>
            </a:r>
            <a:r>
              <a:rPr lang="en-US" altLang="ja-JP" sz="1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Adsorption energy (</a:t>
            </a:r>
            <a:r>
              <a:rPr lang="en-US" altLang="ja-JP" sz="14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en-US" altLang="ja-JP" sz="1400" i="1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 in kcal/mol) for possible PC adsorption sites on graphene at B3LYP-D3/6-31G(d) level of theory.</a:t>
            </a:r>
            <a:endParaRPr lang="ja-JP" altLang="en-US" sz="14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73052" y="162703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Most Stable PC Complex</a:t>
            </a:r>
            <a:endParaRPr lang="ja-JP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19707" y="4199118"/>
            <a:ext cx="3698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IN" altLang="ja-JP" sz="1400" dirty="0" smtClean="0">
                <a:latin typeface="Cambria" panose="02040503050406030204" pitchFamily="18" charset="0"/>
              </a:rPr>
              <a:t>Fig. Optimised structure of GPC-Na-2 complex</a:t>
            </a:r>
            <a:endParaRPr lang="en-IN" altLang="ja-JP" sz="1400" dirty="0"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80954" y="1150304"/>
            <a:ext cx="3120385" cy="2880000"/>
            <a:chOff x="5547294" y="2050192"/>
            <a:chExt cx="3120385" cy="288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16889"/>
            <a:stretch/>
          </p:blipFill>
          <p:spPr>
            <a:xfrm>
              <a:off x="5547294" y="2050192"/>
              <a:ext cx="3120385" cy="288000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flipV="1">
              <a:off x="6850210" y="2594297"/>
              <a:ext cx="257276" cy="44868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972300" y="2647295"/>
              <a:ext cx="135186" cy="45453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382497" y="2558461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Cambria" panose="02040503050406030204" pitchFamily="18" charset="0"/>
                </a:rPr>
                <a:t>2.231</a:t>
              </a:r>
              <a:endParaRPr kumimoji="1" lang="ja-JP" altLang="en-US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36477" y="2635552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Cambria" panose="02040503050406030204" pitchFamily="18" charset="0"/>
                </a:rPr>
                <a:t>3.374</a:t>
              </a:r>
              <a:endParaRPr kumimoji="1" lang="ja-JP" altLang="en-US" sz="1400" b="1" dirty="0"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312229"/>
              </p:ext>
            </p:extLst>
          </p:nvPr>
        </p:nvGraphicFramePr>
        <p:xfrm>
          <a:off x="3981877" y="2304981"/>
          <a:ext cx="1598613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CS ChemDraw Drawing" r:id="rId4" imgW="1598228" imgH="1427635" progId="ChemDraw.Document.6.0">
                  <p:embed/>
                </p:oleObj>
              </mc:Choice>
              <mc:Fallback>
                <p:oleObj name="CS ChemDraw Drawing" r:id="rId4" imgW="1598228" imgH="14276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1877" y="2304981"/>
                        <a:ext cx="1598613" cy="142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5328" y="570935"/>
            <a:ext cx="890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Cambria" panose="02040503050406030204" pitchFamily="18" charset="0"/>
              </a:rPr>
              <a:t>A sequential search of possible PC adsorption sites (10 different </a:t>
            </a:r>
            <a:r>
              <a:rPr lang="en-US" altLang="ja-JP" sz="1600" dirty="0" smtClean="0">
                <a:latin typeface="Cambria" panose="02040503050406030204" pitchFamily="18" charset="0"/>
              </a:rPr>
              <a:t>initial conformers</a:t>
            </a:r>
            <a:r>
              <a:rPr lang="en-US" altLang="ja-JP" sz="1600" dirty="0">
                <a:latin typeface="Cambria" panose="02040503050406030204" pitchFamily="18" charset="0"/>
              </a:rPr>
              <a:t>) on the graphene surface imparted </a:t>
            </a:r>
            <a:r>
              <a:rPr lang="en-IN" altLang="ja-JP" sz="1600" dirty="0">
                <a:latin typeface="Cambria" panose="02040503050406030204" pitchFamily="18" charset="0"/>
              </a:rPr>
              <a:t>GPC-Na-2</a:t>
            </a:r>
            <a:r>
              <a:rPr lang="ja-JP" altLang="en-US" sz="1600" dirty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as </a:t>
            </a:r>
            <a:r>
              <a:rPr lang="en-US" altLang="ja-JP" sz="1600" dirty="0" smtClean="0">
                <a:latin typeface="Cambria" panose="02040503050406030204" pitchFamily="18" charset="0"/>
              </a:rPr>
              <a:t>the most </a:t>
            </a:r>
            <a:r>
              <a:rPr lang="en-US" altLang="ja-JP" sz="1600" dirty="0">
                <a:latin typeface="Cambria" panose="02040503050406030204" pitchFamily="18" charset="0"/>
              </a:rPr>
              <a:t>stable conformer with stronger adsorption</a:t>
            </a:r>
            <a:r>
              <a:rPr lang="en-US" altLang="ja-JP" sz="1600" dirty="0" smtClean="0">
                <a:latin typeface="Cambria" panose="02040503050406030204" pitchFamily="18" charset="0"/>
              </a:rPr>
              <a:t>.</a:t>
            </a:r>
            <a:endParaRPr lang="en-US" altLang="ja-JP" sz="16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55" y="4678613"/>
            <a:ext cx="89051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altLang="ja-JP" sz="1600" dirty="0">
                <a:latin typeface="Cambria" panose="02040503050406030204" pitchFamily="18" charset="0"/>
              </a:rPr>
              <a:t>In GPC-Na-2 complex, PC moved to between two graphene layers with strong interaction of Na and carbonyl oxygen with 2.231 Å distance and PC also moved closer to graphene surface than other conformers.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Cambria" panose="02040503050406030204" pitchFamily="18" charset="0"/>
              </a:rPr>
              <a:t>In the </a:t>
            </a:r>
            <a:r>
              <a:rPr lang="en-US" altLang="ja-JP" sz="1600" dirty="0" smtClean="0">
                <a:latin typeface="Cambria" panose="02040503050406030204" pitchFamily="18" charset="0"/>
              </a:rPr>
              <a:t>above complex</a:t>
            </a:r>
            <a:r>
              <a:rPr lang="en-US" altLang="ja-JP" sz="1600" dirty="0">
                <a:latin typeface="Cambria" panose="02040503050406030204" pitchFamily="18" charset="0"/>
              </a:rPr>
              <a:t>, the C=O bond stretches slightly by ∼0.018 Å, while the 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2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</a:t>
            </a:r>
            <a:r>
              <a:rPr lang="en-US" altLang="ja-JP" sz="1600" dirty="0" smtClean="0">
                <a:latin typeface="Cambria" panose="02040503050406030204" pitchFamily="18" charset="0"/>
              </a:rPr>
              <a:t>and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2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1 </a:t>
            </a:r>
            <a:r>
              <a:rPr lang="en-US" altLang="ja-JP" sz="1600" dirty="0" smtClean="0">
                <a:latin typeface="Cambria" panose="02040503050406030204" pitchFamily="18" charset="0"/>
              </a:rPr>
              <a:t>bonds </a:t>
            </a:r>
            <a:r>
              <a:rPr lang="en-US" altLang="ja-JP" sz="1600" dirty="0">
                <a:latin typeface="Cambria" panose="02040503050406030204" pitchFamily="18" charset="0"/>
              </a:rPr>
              <a:t>shrinks by ~</a:t>
            </a:r>
            <a:r>
              <a:rPr lang="en-US" altLang="ja-JP" sz="1600" dirty="0" smtClean="0">
                <a:latin typeface="Cambria" panose="02040503050406030204" pitchFamily="18" charset="0"/>
              </a:rPr>
              <a:t>0.020 </a:t>
            </a:r>
            <a:r>
              <a:rPr lang="en-US" altLang="ja-JP" sz="1600" dirty="0">
                <a:latin typeface="Cambria" panose="02040503050406030204" pitchFamily="18" charset="0"/>
              </a:rPr>
              <a:t>Å compared to the PC in gas phase.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Cambria" panose="02040503050406030204" pitchFamily="18" charset="0"/>
              </a:rPr>
              <a:t>The calculated adsorption </a:t>
            </a:r>
            <a:r>
              <a:rPr lang="en-US" altLang="ja-JP" sz="1600" dirty="0" smtClean="0">
                <a:latin typeface="Cambria" panose="02040503050406030204" pitchFamily="18" charset="0"/>
              </a:rPr>
              <a:t>energy (</a:t>
            </a:r>
            <a:r>
              <a:rPr lang="en-US" altLang="ja-JP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en-US" altLang="ja-JP" sz="1600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en-US" altLang="ja-JP" sz="1600" dirty="0" smtClean="0">
                <a:latin typeface="Cambria" panose="02040503050406030204" pitchFamily="18" charset="0"/>
              </a:rPr>
              <a:t>), </a:t>
            </a:r>
            <a:r>
              <a:rPr lang="en-US" altLang="ja-JP" sz="1600" dirty="0">
                <a:latin typeface="Cambria" panose="02040503050406030204" pitchFamily="18" charset="0"/>
              </a:rPr>
              <a:t>-48.614 kcal/mol, is </a:t>
            </a:r>
            <a:r>
              <a:rPr lang="en-US" altLang="ja-JP" sz="1600" dirty="0" smtClean="0">
                <a:latin typeface="Cambria" panose="02040503050406030204" pitchFamily="18" charset="0"/>
              </a:rPr>
              <a:t>greater than </a:t>
            </a:r>
            <a:r>
              <a:rPr lang="en-US" altLang="ja-JP" sz="1600" dirty="0">
                <a:latin typeface="Cambria" panose="02040503050406030204" pitchFamily="18" charset="0"/>
              </a:rPr>
              <a:t>that of non-adsorbed Na</a:t>
            </a:r>
            <a:r>
              <a:rPr lang="en-US" altLang="ja-JP" sz="1600" baseline="30000" dirty="0">
                <a:latin typeface="Cambria" panose="02040503050406030204" pitchFamily="18" charset="0"/>
              </a:rPr>
              <a:t>+</a:t>
            </a:r>
            <a:r>
              <a:rPr lang="en-US" altLang="ja-JP" sz="1600" dirty="0">
                <a:latin typeface="Cambria" panose="02040503050406030204" pitchFamily="18" charset="0"/>
              </a:rPr>
              <a:t>-PC </a:t>
            </a:r>
            <a:r>
              <a:rPr lang="en-US" altLang="ja-JP" sz="1600" dirty="0" smtClean="0">
                <a:latin typeface="Cambria" panose="02040503050406030204" pitchFamily="18" charset="0"/>
              </a:rPr>
              <a:t>(</a:t>
            </a:r>
            <a:r>
              <a:rPr lang="en-US" altLang="ja-JP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E</a:t>
            </a:r>
            <a:r>
              <a:rPr lang="en-US" altLang="ja-JP" sz="1600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2 </a:t>
            </a:r>
            <a:r>
              <a:rPr lang="en-US" altLang="ja-JP" sz="1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=</a:t>
            </a:r>
            <a:r>
              <a:rPr lang="en-US" altLang="ja-JP" sz="1600" baseline="-25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1600" dirty="0" smtClean="0">
                <a:latin typeface="Cambria" panose="02040503050406030204" pitchFamily="18" charset="0"/>
              </a:rPr>
              <a:t>-43.706 </a:t>
            </a:r>
            <a:r>
              <a:rPr lang="en-US" altLang="ja-JP" sz="1600" dirty="0">
                <a:latin typeface="Cambria" panose="02040503050406030204" pitchFamily="18" charset="0"/>
              </a:rPr>
              <a:t>kcal/mol). Thereby, </a:t>
            </a:r>
            <a:r>
              <a:rPr lang="en-US" altLang="ja-JP" sz="1600" dirty="0" smtClean="0">
                <a:latin typeface="Cambria" panose="02040503050406030204" pitchFamily="18" charset="0"/>
              </a:rPr>
              <a:t>the </a:t>
            </a:r>
            <a:r>
              <a:rPr lang="en-US" altLang="ja-JP" sz="1600" dirty="0">
                <a:latin typeface="Cambria" panose="02040503050406030204" pitchFamily="18" charset="0"/>
              </a:rPr>
              <a:t>graphene surface </a:t>
            </a:r>
            <a:r>
              <a:rPr lang="en-US" altLang="ja-JP" sz="1600" dirty="0" smtClean="0">
                <a:latin typeface="Cambria" panose="02040503050406030204" pitchFamily="18" charset="0"/>
              </a:rPr>
              <a:t>favors a strong binding </a:t>
            </a:r>
            <a:r>
              <a:rPr lang="en-US" altLang="ja-JP" sz="1600" dirty="0">
                <a:latin typeface="Cambria" panose="02040503050406030204" pitchFamily="18" charset="0"/>
              </a:rPr>
              <a:t>of Na</a:t>
            </a:r>
            <a:r>
              <a:rPr lang="en-US" altLang="ja-JP" sz="1600" baseline="30000" dirty="0">
                <a:latin typeface="Cambria" panose="02040503050406030204" pitchFamily="18" charset="0"/>
              </a:rPr>
              <a:t>+</a:t>
            </a:r>
            <a:r>
              <a:rPr lang="en-US" altLang="ja-JP" sz="1600" dirty="0">
                <a:latin typeface="Cambria" panose="02040503050406030204" pitchFamily="18" charset="0"/>
              </a:rPr>
              <a:t>-PC .</a:t>
            </a:r>
          </a:p>
        </p:txBody>
      </p:sp>
    </p:spTree>
    <p:extLst>
      <p:ext uri="{BB962C8B-B14F-4D97-AF65-F5344CB8AC3E}">
        <p14:creationId xmlns:p14="http://schemas.microsoft.com/office/powerpoint/2010/main" val="38186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70134" y="207633"/>
            <a:ext cx="7788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Optimized Geometries of PC After One and Two Electron Reduction</a:t>
            </a:r>
            <a:endParaRPr lang="ja-JP" altLang="en-US" sz="20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50916" y="728168"/>
            <a:ext cx="8640606" cy="2964020"/>
            <a:chOff x="250916" y="1089873"/>
            <a:chExt cx="8640606" cy="29640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16889"/>
            <a:stretch/>
          </p:blipFill>
          <p:spPr>
            <a:xfrm>
              <a:off x="250916" y="1158453"/>
              <a:ext cx="2730337" cy="252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4" t="3334" r="2108" b="16778"/>
            <a:stretch/>
          </p:blipFill>
          <p:spPr>
            <a:xfrm>
              <a:off x="3332712" y="1158453"/>
              <a:ext cx="2590098" cy="252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5" t="3556" b="17000"/>
            <a:stretch/>
          </p:blipFill>
          <p:spPr>
            <a:xfrm>
              <a:off x="6274270" y="1089873"/>
              <a:ext cx="2617252" cy="252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67839" y="3776894"/>
              <a:ext cx="1410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GPC-Na</a:t>
              </a:r>
              <a:r>
                <a:rPr lang="en-US" altLang="ja-JP" sz="1200" baseline="300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+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(</a:t>
              </a:r>
              <a:r>
                <a:rPr lang="el-GR" altLang="ja-JP" sz="1200" dirty="0">
                  <a:solidFill>
                    <a:srgbClr val="FF0000"/>
                  </a:solidFill>
                  <a:latin typeface="Cambria" panose="02040503050406030204" pitchFamily="18" charset="0"/>
                </a:rPr>
                <a:t>ΔΕ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=0.00)</a:t>
              </a:r>
              <a:endParaRPr kumimoji="1" lang="ja-JP" altLang="en-US" sz="12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80413" y="3772840"/>
              <a:ext cx="1694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GPC-Na 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(</a:t>
              </a:r>
              <a:r>
                <a:rPr lang="el-GR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ΔΕ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=-100.602</a:t>
              </a:r>
              <a:r>
                <a:rPr lang="en-US" altLang="ja-JP" sz="1200" dirty="0">
                  <a:solidFill>
                    <a:srgbClr val="FF0000"/>
                  </a:solidFill>
                  <a:latin typeface="Cambria" panose="02040503050406030204" pitchFamily="18" charset="0"/>
                </a:rPr>
                <a:t>)</a:t>
              </a:r>
              <a:endParaRPr lang="ja-JP" altLang="en-US" sz="12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36898" y="3772839"/>
              <a:ext cx="1699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GPC-Na</a:t>
              </a:r>
              <a:r>
                <a:rPr lang="en-US" altLang="ja-JP" sz="1200" baseline="300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- 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(</a:t>
              </a:r>
              <a:r>
                <a:rPr lang="el-GR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ΔΕ</a:t>
              </a:r>
              <a:r>
                <a:rPr lang="en-US" altLang="ja-JP" sz="1200" dirty="0">
                  <a:solidFill>
                    <a:srgbClr val="FF0000"/>
                  </a:solidFill>
                  <a:latin typeface="Cambria" panose="02040503050406030204" pitchFamily="18" charset="0"/>
                </a:rPr>
                <a:t>=-41.759 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) </a:t>
              </a:r>
              <a:endParaRPr lang="ja-JP" altLang="en-US" sz="12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376406" y="1684233"/>
              <a:ext cx="190500" cy="3352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483086" y="1684233"/>
              <a:ext cx="83820" cy="4114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67839" y="156017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2.231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66906" y="165671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3.374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012926" y="1684233"/>
              <a:ext cx="220980" cy="3352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72355" y="1383891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3.264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67046" y="1625807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2.274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4546326" y="1591995"/>
              <a:ext cx="118304" cy="42751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498927" y="1560177"/>
              <a:ext cx="69683" cy="60411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79035" y="165671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3.113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7342866" y="1591995"/>
              <a:ext cx="175260" cy="34172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941506" y="152717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2.324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7678146" y="1522390"/>
              <a:ext cx="205740" cy="497123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781016" y="1591995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3.234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87589" y="4560163"/>
            <a:ext cx="8717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</a:t>
            </a:r>
            <a:r>
              <a:rPr lang="en-US" altLang="ja-JP" sz="1600" dirty="0">
                <a:latin typeface="Cambria" panose="02040503050406030204" pitchFamily="18" charset="0"/>
              </a:rPr>
              <a:t>electron transfer </a:t>
            </a:r>
            <a:r>
              <a:rPr lang="en-US" altLang="ja-JP" sz="1600" dirty="0" smtClean="0">
                <a:latin typeface="Cambria" panose="02040503050406030204" pitchFamily="18" charset="0"/>
              </a:rPr>
              <a:t>step is </a:t>
            </a:r>
            <a:r>
              <a:rPr lang="en-US" altLang="ja-JP" sz="1600" dirty="0">
                <a:latin typeface="Cambria" panose="02040503050406030204" pitchFamily="18" charset="0"/>
              </a:rPr>
              <a:t>highly exothermic</a:t>
            </a:r>
            <a:r>
              <a:rPr lang="en-US" altLang="ja-JP" sz="1600" dirty="0" smtClean="0">
                <a:latin typeface="Cambria" panose="02040503050406030204" pitchFamily="18" charset="0"/>
              </a:rPr>
              <a:t>, with </a:t>
            </a:r>
            <a:r>
              <a:rPr lang="el-GR" altLang="ja-JP" sz="1600" dirty="0" smtClean="0">
                <a:latin typeface="Cambria" panose="02040503050406030204" pitchFamily="18" charset="0"/>
              </a:rPr>
              <a:t>ΔΕ</a:t>
            </a:r>
            <a:r>
              <a:rPr lang="en-US" altLang="ja-JP" sz="1600" dirty="0" smtClean="0">
                <a:latin typeface="Cambria" panose="02040503050406030204" pitchFamily="18" charset="0"/>
              </a:rPr>
              <a:t> =</a:t>
            </a:r>
            <a:r>
              <a:rPr lang="en-US" altLang="ja-JP" sz="1600" dirty="0" smtClean="0">
                <a:latin typeface="Cambria" panose="02040503050406030204" pitchFamily="18" charset="0"/>
              </a:rPr>
              <a:t>−100.602 </a:t>
            </a:r>
            <a:r>
              <a:rPr lang="en-US" altLang="ja-JP" sz="1600" dirty="0" smtClean="0">
                <a:latin typeface="Cambria" panose="02040503050406030204" pitchFamily="18" charset="0"/>
              </a:rPr>
              <a:t>kcal/mol. It also lower </a:t>
            </a:r>
            <a:r>
              <a:rPr lang="en-US" altLang="ja-JP" sz="1600" dirty="0">
                <a:latin typeface="Cambria" panose="02040503050406030204" pitchFamily="18" charset="0"/>
              </a:rPr>
              <a:t>than in </a:t>
            </a:r>
            <a:r>
              <a:rPr lang="en-US" altLang="ja-JP" sz="1600" dirty="0" smtClean="0">
                <a:latin typeface="Cambria" panose="02040503050406030204" pitchFamily="18" charset="0"/>
              </a:rPr>
              <a:t>the non-adsorbed Na</a:t>
            </a:r>
            <a:r>
              <a:rPr lang="en-US" altLang="ja-JP" sz="1600" baseline="30000" dirty="0" smtClean="0">
                <a:latin typeface="Cambria" panose="02040503050406030204" pitchFamily="18" charset="0"/>
              </a:rPr>
              <a:t>+</a:t>
            </a:r>
            <a:r>
              <a:rPr lang="en-US" altLang="ja-JP" sz="1600" dirty="0">
                <a:latin typeface="Cambria" panose="02040503050406030204" pitchFamily="18" charset="0"/>
              </a:rPr>
              <a:t>-PC </a:t>
            </a:r>
            <a:r>
              <a:rPr lang="en-US" altLang="ja-JP" sz="1600" dirty="0" smtClean="0">
                <a:latin typeface="Cambria" panose="02040503050406030204" pitchFamily="18" charset="0"/>
              </a:rPr>
              <a:t>complex (</a:t>
            </a:r>
            <a:r>
              <a:rPr lang="el-GR" altLang="ja-JP" sz="1600" dirty="0" smtClean="0">
                <a:latin typeface="Cambria" panose="02040503050406030204" pitchFamily="18" charset="0"/>
              </a:rPr>
              <a:t>ΔΕ</a:t>
            </a:r>
            <a:r>
              <a:rPr lang="en-US" altLang="ja-JP" sz="1600" dirty="0" smtClean="0">
                <a:latin typeface="Cambria" panose="02040503050406030204" pitchFamily="18" charset="0"/>
              </a:rPr>
              <a:t> = −</a:t>
            </a:r>
            <a:r>
              <a:rPr lang="en-US" altLang="ja-JP" sz="1600" dirty="0">
                <a:latin typeface="Cambria" panose="02040503050406030204" pitchFamily="18" charset="0"/>
              </a:rPr>
              <a:t>91.371 kcal/mol). </a:t>
            </a:r>
            <a:endParaRPr lang="en-US" altLang="ja-JP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This </a:t>
            </a:r>
            <a:r>
              <a:rPr lang="en-US" altLang="ja-JP" sz="1600" dirty="0">
                <a:latin typeface="Cambria" panose="02040503050406030204" pitchFamily="18" charset="0"/>
              </a:rPr>
              <a:t>suggests that </a:t>
            </a:r>
            <a:r>
              <a:rPr lang="en-US" altLang="ja-JP" sz="1600" dirty="0" smtClean="0">
                <a:latin typeface="Cambria" panose="02040503050406030204" pitchFamily="18" charset="0"/>
              </a:rPr>
              <a:t>one electron transfer </a:t>
            </a:r>
            <a:r>
              <a:rPr lang="en-US" altLang="ja-JP" sz="1600" dirty="0">
                <a:latin typeface="Cambria" panose="02040503050406030204" pitchFamily="18" charset="0"/>
              </a:rPr>
              <a:t>on the </a:t>
            </a:r>
            <a:r>
              <a:rPr lang="en-US" altLang="ja-JP" sz="1600" dirty="0" smtClean="0">
                <a:latin typeface="Cambria" panose="02040503050406030204" pitchFamily="18" charset="0"/>
              </a:rPr>
              <a:t>graphene surface </a:t>
            </a:r>
            <a:r>
              <a:rPr lang="en-US" altLang="ja-JP" sz="1600" dirty="0">
                <a:latin typeface="Cambria" panose="02040503050406030204" pitchFamily="18" charset="0"/>
              </a:rPr>
              <a:t>may be more </a:t>
            </a:r>
            <a:r>
              <a:rPr lang="en-US" altLang="ja-JP" sz="1600" dirty="0" smtClean="0">
                <a:latin typeface="Cambria" panose="02040503050406030204" pitchFamily="18" charset="0"/>
              </a:rPr>
              <a:t>thermodynamically favorable. However, the strong adsorption energy and negative reaction energy shows that two electron reduction may also possible.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After one and two electron transfer, majority of the negative charge (~90%) located on the graphene surface. This </a:t>
            </a:r>
            <a:r>
              <a:rPr lang="en-US" altLang="ja-JP" sz="1600" dirty="0" smtClean="0">
                <a:latin typeface="Cambria" panose="02040503050406030204" pitchFamily="18" charset="0"/>
              </a:rPr>
              <a:t>reveals that graphene is </a:t>
            </a:r>
            <a:r>
              <a:rPr lang="en-US" altLang="ja-JP" sz="1600" dirty="0">
                <a:latin typeface="Cambria" panose="02040503050406030204" pitchFamily="18" charset="0"/>
              </a:rPr>
              <a:t>able </a:t>
            </a:r>
            <a:r>
              <a:rPr lang="en-US" altLang="ja-JP" sz="1600" dirty="0" smtClean="0">
                <a:latin typeface="Cambria" panose="02040503050406030204" pitchFamily="18" charset="0"/>
              </a:rPr>
              <a:t>to buffer </a:t>
            </a:r>
            <a:r>
              <a:rPr lang="en-US" altLang="ja-JP" sz="1600" dirty="0">
                <a:latin typeface="Cambria" panose="02040503050406030204" pitchFamily="18" charset="0"/>
              </a:rPr>
              <a:t>the sharp charge change on </a:t>
            </a:r>
            <a:r>
              <a:rPr lang="en-US" altLang="ja-JP" sz="1600" dirty="0" smtClean="0">
                <a:latin typeface="Cambria" panose="02040503050406030204" pitchFamily="18" charset="0"/>
              </a:rPr>
              <a:t>PC </a:t>
            </a:r>
            <a:r>
              <a:rPr lang="en-US" altLang="ja-JP" sz="1600" dirty="0">
                <a:latin typeface="Cambria" panose="02040503050406030204" pitchFamily="18" charset="0"/>
              </a:rPr>
              <a:t>and </a:t>
            </a:r>
            <a:r>
              <a:rPr lang="en-US" altLang="ja-JP" sz="1600" dirty="0" smtClean="0">
                <a:latin typeface="Cambria" panose="02040503050406030204" pitchFamily="18" charset="0"/>
              </a:rPr>
              <a:t>Na</a:t>
            </a:r>
            <a:r>
              <a:rPr lang="en-US" altLang="ja-JP" sz="1600" baseline="30000" dirty="0" smtClean="0">
                <a:latin typeface="Cambria" panose="02040503050406030204" pitchFamily="18" charset="0"/>
              </a:rPr>
              <a:t>+</a:t>
            </a:r>
            <a:r>
              <a:rPr lang="en-US" altLang="ja-JP" sz="1600" dirty="0" smtClean="0">
                <a:latin typeface="Cambria" panose="02040503050406030204" pitchFamily="18" charset="0"/>
              </a:rPr>
              <a:t>. This effect stabilizes the complex </a:t>
            </a:r>
            <a:r>
              <a:rPr lang="en-US" altLang="ja-JP" sz="1600" dirty="0">
                <a:latin typeface="Cambria" panose="02040503050406030204" pitchFamily="18" charset="0"/>
              </a:rPr>
              <a:t>and brings about lower reaction energy.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6014" y="3868721"/>
            <a:ext cx="88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Optimized geometries of </a:t>
            </a:r>
            <a:r>
              <a:rPr lang="en-US" altLang="ja-JP" sz="1400" dirty="0" smtClean="0">
                <a:latin typeface="Cambria" panose="02040503050406030204" pitchFamily="18" charset="0"/>
              </a:rPr>
              <a:t>GPC-Na</a:t>
            </a:r>
            <a:r>
              <a:rPr lang="en-US" altLang="ja-JP" sz="1400" baseline="30000" dirty="0" smtClean="0">
                <a:latin typeface="Cambria" panose="02040503050406030204" pitchFamily="18" charset="0"/>
              </a:rPr>
              <a:t>+  </a:t>
            </a:r>
            <a:r>
              <a:rPr lang="en-US" altLang="ja-JP" sz="1400" dirty="0" smtClean="0">
                <a:latin typeface="Cambria" panose="02040503050406030204" pitchFamily="18" charset="0"/>
              </a:rPr>
              <a:t>complex, one electron reduction complex (GPC-Na) and two electron reduction complex (GPC-Na</a:t>
            </a:r>
            <a:r>
              <a:rPr lang="en-US" altLang="ja-JP" sz="1400" baseline="30000" dirty="0" smtClean="0">
                <a:latin typeface="Cambria" panose="02040503050406030204" pitchFamily="18" charset="0"/>
              </a:rPr>
              <a:t>- </a:t>
            </a:r>
            <a:r>
              <a:rPr lang="en-US" altLang="ja-JP" sz="1400" dirty="0" smtClean="0">
                <a:latin typeface="Cambria" panose="02040503050406030204" pitchFamily="18" charset="0"/>
              </a:rPr>
              <a:t>) along with their </a:t>
            </a:r>
            <a:r>
              <a:rPr lang="en-US" altLang="ja-JP" sz="1400" dirty="0" smtClean="0">
                <a:latin typeface="Cambria" panose="02040503050406030204" pitchFamily="18" charset="0"/>
              </a:rPr>
              <a:t>reaction </a:t>
            </a:r>
            <a:r>
              <a:rPr lang="en-US" altLang="ja-JP" sz="1400" dirty="0" smtClean="0">
                <a:latin typeface="Cambria" panose="02040503050406030204" pitchFamily="18" charset="0"/>
              </a:rPr>
              <a:t>energies</a:t>
            </a:r>
            <a:r>
              <a:rPr lang="el-GR" altLang="ja-JP" sz="1400" dirty="0" smtClean="0">
                <a:latin typeface="Cambria" panose="02040503050406030204" pitchFamily="18" charset="0"/>
              </a:rPr>
              <a:t>(ΔΕ)</a:t>
            </a:r>
            <a:r>
              <a:rPr lang="en-US" altLang="ja-JP" sz="1400" dirty="0" smtClean="0">
                <a:latin typeface="Cambria" panose="02040503050406030204" pitchFamily="18" charset="0"/>
              </a:rPr>
              <a:t> in kcal/mol.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215745" y="474116"/>
            <a:ext cx="1478368" cy="1863965"/>
            <a:chOff x="472336" y="814149"/>
            <a:chExt cx="1478368" cy="1863965"/>
          </a:xfrm>
        </p:grpSpPr>
        <p:grpSp>
          <p:nvGrpSpPr>
            <p:cNvPr id="12" name="Group 11"/>
            <p:cNvGrpSpPr/>
            <p:nvPr/>
          </p:nvGrpSpPr>
          <p:grpSpPr>
            <a:xfrm>
              <a:off x="472336" y="814149"/>
              <a:ext cx="1478368" cy="1863965"/>
              <a:chOff x="472336" y="814149"/>
              <a:chExt cx="1478368" cy="186396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71" t="12699" r="5432"/>
              <a:stretch/>
            </p:blipFill>
            <p:spPr>
              <a:xfrm>
                <a:off x="602340" y="878114"/>
                <a:ext cx="1348364" cy="180000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72336" y="1417320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b="1" dirty="0" smtClean="0">
                    <a:latin typeface="Cambria" panose="02040503050406030204" pitchFamily="18" charset="0"/>
                  </a:rPr>
                  <a:t>1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43356" y="1089660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b="1" dirty="0">
                    <a:latin typeface="Cambria" panose="02040503050406030204" pitchFamily="18" charset="0"/>
                  </a:rPr>
                  <a:t>2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09596" y="1417320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b="1" dirty="0">
                    <a:latin typeface="Cambria" panose="02040503050406030204" pitchFamily="18" charset="0"/>
                  </a:rPr>
                  <a:t>3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03364" y="1801496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b="1" dirty="0">
                    <a:latin typeface="Cambria" panose="02040503050406030204" pitchFamily="18" charset="0"/>
                  </a:rPr>
                  <a:t>4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62728" y="1801496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b="1" dirty="0" smtClean="0">
                    <a:latin typeface="Cambria" panose="02040503050406030204" pitchFamily="18" charset="0"/>
                  </a:rPr>
                  <a:t>5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22736" y="814149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b="1" dirty="0">
                    <a:latin typeface="Cambria" panose="02040503050406030204" pitchFamily="18" charset="0"/>
                  </a:rPr>
                  <a:t>6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33368" y="2086759"/>
                <a:ext cx="2600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b="1" dirty="0">
                    <a:latin typeface="Cambria" panose="02040503050406030204" pitchFamily="18" charset="0"/>
                  </a:rPr>
                  <a:t>7</a:t>
                </a:r>
                <a:endParaRPr kumimoji="1" lang="ja-JP" altLang="en-US" sz="1000" b="1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>
            <a:xfrm>
              <a:off x="1120140" y="1287022"/>
              <a:ext cx="297180" cy="259838"/>
            </a:xfrm>
            <a:custGeom>
              <a:avLst/>
              <a:gdLst>
                <a:gd name="connsiteX0" fmla="*/ 0 w 297180"/>
                <a:gd name="connsiteY0" fmla="*/ 259838 h 259838"/>
                <a:gd name="connsiteX1" fmla="*/ 38100 w 297180"/>
                <a:gd name="connsiteY1" fmla="*/ 198878 h 259838"/>
                <a:gd name="connsiteX2" fmla="*/ 83820 w 297180"/>
                <a:gd name="connsiteY2" fmla="*/ 183638 h 259838"/>
                <a:gd name="connsiteX3" fmla="*/ 106680 w 297180"/>
                <a:gd name="connsiteY3" fmla="*/ 176018 h 259838"/>
                <a:gd name="connsiteX4" fmla="*/ 129540 w 297180"/>
                <a:gd name="connsiteY4" fmla="*/ 168398 h 259838"/>
                <a:gd name="connsiteX5" fmla="*/ 175260 w 297180"/>
                <a:gd name="connsiteY5" fmla="*/ 130298 h 259838"/>
                <a:gd name="connsiteX6" fmla="*/ 190500 w 297180"/>
                <a:gd name="connsiteY6" fmla="*/ 76958 h 259838"/>
                <a:gd name="connsiteX7" fmla="*/ 213360 w 297180"/>
                <a:gd name="connsiteY7" fmla="*/ 8378 h 259838"/>
                <a:gd name="connsiteX8" fmla="*/ 297180 w 297180"/>
                <a:gd name="connsiteY8" fmla="*/ 758 h 25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" h="259838">
                  <a:moveTo>
                    <a:pt x="0" y="259838"/>
                  </a:moveTo>
                  <a:cubicBezTo>
                    <a:pt x="9804" y="235328"/>
                    <a:pt x="13004" y="212820"/>
                    <a:pt x="38100" y="198878"/>
                  </a:cubicBezTo>
                  <a:cubicBezTo>
                    <a:pt x="52143" y="191076"/>
                    <a:pt x="68580" y="188718"/>
                    <a:pt x="83820" y="183638"/>
                  </a:cubicBezTo>
                  <a:lnTo>
                    <a:pt x="106680" y="176018"/>
                  </a:lnTo>
                  <a:cubicBezTo>
                    <a:pt x="114300" y="173478"/>
                    <a:pt x="122857" y="172853"/>
                    <a:pt x="129540" y="168398"/>
                  </a:cubicBezTo>
                  <a:cubicBezTo>
                    <a:pt x="161366" y="147180"/>
                    <a:pt x="145924" y="159634"/>
                    <a:pt x="175260" y="130298"/>
                  </a:cubicBezTo>
                  <a:cubicBezTo>
                    <a:pt x="182523" y="108510"/>
                    <a:pt x="185716" y="100878"/>
                    <a:pt x="190500" y="76958"/>
                  </a:cubicBezTo>
                  <a:cubicBezTo>
                    <a:pt x="194007" y="59425"/>
                    <a:pt x="192880" y="22031"/>
                    <a:pt x="213360" y="8378"/>
                  </a:cubicBezTo>
                  <a:cubicBezTo>
                    <a:pt x="231258" y="-3554"/>
                    <a:pt x="284012" y="758"/>
                    <a:pt x="297180" y="758"/>
                  </a:cubicBezTo>
                </a:path>
              </a:pathLst>
            </a:custGeom>
            <a:noFill/>
            <a:ln w="31750" cmpd="sng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Freeform 16"/>
            <p:cNvSpPr/>
            <p:nvPr/>
          </p:nvSpPr>
          <p:spPr>
            <a:xfrm rot="17856818">
              <a:off x="735366" y="1287023"/>
              <a:ext cx="297180" cy="259838"/>
            </a:xfrm>
            <a:custGeom>
              <a:avLst/>
              <a:gdLst>
                <a:gd name="connsiteX0" fmla="*/ 0 w 297180"/>
                <a:gd name="connsiteY0" fmla="*/ 259838 h 259838"/>
                <a:gd name="connsiteX1" fmla="*/ 38100 w 297180"/>
                <a:gd name="connsiteY1" fmla="*/ 198878 h 259838"/>
                <a:gd name="connsiteX2" fmla="*/ 83820 w 297180"/>
                <a:gd name="connsiteY2" fmla="*/ 183638 h 259838"/>
                <a:gd name="connsiteX3" fmla="*/ 106680 w 297180"/>
                <a:gd name="connsiteY3" fmla="*/ 176018 h 259838"/>
                <a:gd name="connsiteX4" fmla="*/ 129540 w 297180"/>
                <a:gd name="connsiteY4" fmla="*/ 168398 h 259838"/>
                <a:gd name="connsiteX5" fmla="*/ 175260 w 297180"/>
                <a:gd name="connsiteY5" fmla="*/ 130298 h 259838"/>
                <a:gd name="connsiteX6" fmla="*/ 190500 w 297180"/>
                <a:gd name="connsiteY6" fmla="*/ 76958 h 259838"/>
                <a:gd name="connsiteX7" fmla="*/ 213360 w 297180"/>
                <a:gd name="connsiteY7" fmla="*/ 8378 h 259838"/>
                <a:gd name="connsiteX8" fmla="*/ 297180 w 297180"/>
                <a:gd name="connsiteY8" fmla="*/ 758 h 25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" h="259838">
                  <a:moveTo>
                    <a:pt x="0" y="259838"/>
                  </a:moveTo>
                  <a:cubicBezTo>
                    <a:pt x="9804" y="235328"/>
                    <a:pt x="13004" y="212820"/>
                    <a:pt x="38100" y="198878"/>
                  </a:cubicBezTo>
                  <a:cubicBezTo>
                    <a:pt x="52143" y="191076"/>
                    <a:pt x="68580" y="188718"/>
                    <a:pt x="83820" y="183638"/>
                  </a:cubicBezTo>
                  <a:lnTo>
                    <a:pt x="106680" y="176018"/>
                  </a:lnTo>
                  <a:cubicBezTo>
                    <a:pt x="114300" y="173478"/>
                    <a:pt x="122857" y="172853"/>
                    <a:pt x="129540" y="168398"/>
                  </a:cubicBezTo>
                  <a:cubicBezTo>
                    <a:pt x="161366" y="147180"/>
                    <a:pt x="145924" y="159634"/>
                    <a:pt x="175260" y="130298"/>
                  </a:cubicBezTo>
                  <a:cubicBezTo>
                    <a:pt x="182523" y="108510"/>
                    <a:pt x="185716" y="100878"/>
                    <a:pt x="190500" y="76958"/>
                  </a:cubicBezTo>
                  <a:cubicBezTo>
                    <a:pt x="194007" y="59425"/>
                    <a:pt x="192880" y="22031"/>
                    <a:pt x="213360" y="8378"/>
                  </a:cubicBezTo>
                  <a:cubicBezTo>
                    <a:pt x="231258" y="-3554"/>
                    <a:pt x="284012" y="758"/>
                    <a:pt x="297180" y="758"/>
                  </a:cubicBezTo>
                </a:path>
              </a:pathLst>
            </a:custGeom>
            <a:noFill/>
            <a:ln w="31750" cmpd="sng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 17"/>
            <p:cNvSpPr/>
            <p:nvPr/>
          </p:nvSpPr>
          <p:spPr>
            <a:xfrm rot="2484214">
              <a:off x="1222146" y="1628143"/>
              <a:ext cx="297180" cy="259838"/>
            </a:xfrm>
            <a:custGeom>
              <a:avLst/>
              <a:gdLst>
                <a:gd name="connsiteX0" fmla="*/ 0 w 297180"/>
                <a:gd name="connsiteY0" fmla="*/ 259838 h 259838"/>
                <a:gd name="connsiteX1" fmla="*/ 38100 w 297180"/>
                <a:gd name="connsiteY1" fmla="*/ 198878 h 259838"/>
                <a:gd name="connsiteX2" fmla="*/ 83820 w 297180"/>
                <a:gd name="connsiteY2" fmla="*/ 183638 h 259838"/>
                <a:gd name="connsiteX3" fmla="*/ 106680 w 297180"/>
                <a:gd name="connsiteY3" fmla="*/ 176018 h 259838"/>
                <a:gd name="connsiteX4" fmla="*/ 129540 w 297180"/>
                <a:gd name="connsiteY4" fmla="*/ 168398 h 259838"/>
                <a:gd name="connsiteX5" fmla="*/ 175260 w 297180"/>
                <a:gd name="connsiteY5" fmla="*/ 130298 h 259838"/>
                <a:gd name="connsiteX6" fmla="*/ 190500 w 297180"/>
                <a:gd name="connsiteY6" fmla="*/ 76958 h 259838"/>
                <a:gd name="connsiteX7" fmla="*/ 213360 w 297180"/>
                <a:gd name="connsiteY7" fmla="*/ 8378 h 259838"/>
                <a:gd name="connsiteX8" fmla="*/ 297180 w 297180"/>
                <a:gd name="connsiteY8" fmla="*/ 758 h 25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" h="259838">
                  <a:moveTo>
                    <a:pt x="0" y="259838"/>
                  </a:moveTo>
                  <a:cubicBezTo>
                    <a:pt x="9804" y="235328"/>
                    <a:pt x="13004" y="212820"/>
                    <a:pt x="38100" y="198878"/>
                  </a:cubicBezTo>
                  <a:cubicBezTo>
                    <a:pt x="52143" y="191076"/>
                    <a:pt x="68580" y="188718"/>
                    <a:pt x="83820" y="183638"/>
                  </a:cubicBezTo>
                  <a:lnTo>
                    <a:pt x="106680" y="176018"/>
                  </a:lnTo>
                  <a:cubicBezTo>
                    <a:pt x="114300" y="173478"/>
                    <a:pt x="122857" y="172853"/>
                    <a:pt x="129540" y="168398"/>
                  </a:cubicBezTo>
                  <a:cubicBezTo>
                    <a:pt x="161366" y="147180"/>
                    <a:pt x="145924" y="159634"/>
                    <a:pt x="175260" y="130298"/>
                  </a:cubicBezTo>
                  <a:cubicBezTo>
                    <a:pt x="182523" y="108510"/>
                    <a:pt x="185716" y="100878"/>
                    <a:pt x="190500" y="76958"/>
                  </a:cubicBezTo>
                  <a:cubicBezTo>
                    <a:pt x="194007" y="59425"/>
                    <a:pt x="192880" y="22031"/>
                    <a:pt x="213360" y="8378"/>
                  </a:cubicBezTo>
                  <a:cubicBezTo>
                    <a:pt x="231258" y="-3554"/>
                    <a:pt x="284012" y="758"/>
                    <a:pt x="297180" y="758"/>
                  </a:cubicBezTo>
                </a:path>
              </a:pathLst>
            </a:custGeom>
            <a:noFill/>
            <a:ln w="31750" cmpd="sng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Freeform 18"/>
            <p:cNvSpPr/>
            <p:nvPr/>
          </p:nvSpPr>
          <p:spPr>
            <a:xfrm rot="2674543">
              <a:off x="589895" y="1629256"/>
              <a:ext cx="297180" cy="259838"/>
            </a:xfrm>
            <a:custGeom>
              <a:avLst/>
              <a:gdLst>
                <a:gd name="connsiteX0" fmla="*/ 0 w 297180"/>
                <a:gd name="connsiteY0" fmla="*/ 259838 h 259838"/>
                <a:gd name="connsiteX1" fmla="*/ 38100 w 297180"/>
                <a:gd name="connsiteY1" fmla="*/ 198878 h 259838"/>
                <a:gd name="connsiteX2" fmla="*/ 83820 w 297180"/>
                <a:gd name="connsiteY2" fmla="*/ 183638 h 259838"/>
                <a:gd name="connsiteX3" fmla="*/ 106680 w 297180"/>
                <a:gd name="connsiteY3" fmla="*/ 176018 h 259838"/>
                <a:gd name="connsiteX4" fmla="*/ 129540 w 297180"/>
                <a:gd name="connsiteY4" fmla="*/ 168398 h 259838"/>
                <a:gd name="connsiteX5" fmla="*/ 175260 w 297180"/>
                <a:gd name="connsiteY5" fmla="*/ 130298 h 259838"/>
                <a:gd name="connsiteX6" fmla="*/ 190500 w 297180"/>
                <a:gd name="connsiteY6" fmla="*/ 76958 h 259838"/>
                <a:gd name="connsiteX7" fmla="*/ 213360 w 297180"/>
                <a:gd name="connsiteY7" fmla="*/ 8378 h 259838"/>
                <a:gd name="connsiteX8" fmla="*/ 297180 w 297180"/>
                <a:gd name="connsiteY8" fmla="*/ 758 h 25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" h="259838">
                  <a:moveTo>
                    <a:pt x="0" y="259838"/>
                  </a:moveTo>
                  <a:cubicBezTo>
                    <a:pt x="9804" y="235328"/>
                    <a:pt x="13004" y="212820"/>
                    <a:pt x="38100" y="198878"/>
                  </a:cubicBezTo>
                  <a:cubicBezTo>
                    <a:pt x="52143" y="191076"/>
                    <a:pt x="68580" y="188718"/>
                    <a:pt x="83820" y="183638"/>
                  </a:cubicBezTo>
                  <a:lnTo>
                    <a:pt x="106680" y="176018"/>
                  </a:lnTo>
                  <a:cubicBezTo>
                    <a:pt x="114300" y="173478"/>
                    <a:pt x="122857" y="172853"/>
                    <a:pt x="129540" y="168398"/>
                  </a:cubicBezTo>
                  <a:cubicBezTo>
                    <a:pt x="161366" y="147180"/>
                    <a:pt x="145924" y="159634"/>
                    <a:pt x="175260" y="130298"/>
                  </a:cubicBezTo>
                  <a:cubicBezTo>
                    <a:pt x="182523" y="108510"/>
                    <a:pt x="185716" y="100878"/>
                    <a:pt x="190500" y="76958"/>
                  </a:cubicBezTo>
                  <a:cubicBezTo>
                    <a:pt x="194007" y="59425"/>
                    <a:pt x="192880" y="22031"/>
                    <a:pt x="213360" y="8378"/>
                  </a:cubicBezTo>
                  <a:cubicBezTo>
                    <a:pt x="231258" y="-3554"/>
                    <a:pt x="284012" y="758"/>
                    <a:pt x="297180" y="758"/>
                  </a:cubicBezTo>
                </a:path>
              </a:pathLst>
            </a:custGeom>
            <a:noFill/>
            <a:ln w="31750" cmpd="sng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74519" y="130854"/>
            <a:ext cx="4458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The Possible Bond Cleavages in the PC</a:t>
            </a:r>
            <a:endParaRPr lang="ja-JP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53242" y="2364887"/>
            <a:ext cx="2243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PC molecule with possible bond cleavages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16368" y="3527881"/>
            <a:ext cx="3870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400" dirty="0" smtClean="0"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>
                <a:latin typeface="Cambria" panose="02040503050406030204" pitchFamily="18" charset="0"/>
              </a:rPr>
              <a:t> </a:t>
            </a:r>
            <a:r>
              <a:rPr lang="en-US" altLang="ja-JP" sz="1400" dirty="0" smtClean="0">
                <a:latin typeface="Cambria" panose="02040503050406030204" pitchFamily="18" charset="0"/>
              </a:rPr>
              <a:t>and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 </a:t>
            </a:r>
            <a:r>
              <a:rPr lang="en-US" altLang="ja-JP" sz="1400" dirty="0" smtClean="0">
                <a:latin typeface="Cambria" panose="02040503050406030204" pitchFamily="18" charset="0"/>
              </a:rPr>
              <a:t>bond cleavages have reaction energy 17.714 kcal/mol and 19.139 kcal/mol respectively.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400" dirty="0" smtClean="0">
                <a:latin typeface="Cambria" panose="02040503050406030204" pitchFamily="18" charset="0"/>
              </a:rPr>
              <a:t>Based on the previous studies of PC reductive decompositions we have considered the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 </a:t>
            </a:r>
            <a:r>
              <a:rPr lang="en-US" altLang="ja-JP" sz="1400" dirty="0" smtClean="0">
                <a:latin typeface="Cambria" panose="02040503050406030204" pitchFamily="18" charset="0"/>
              </a:rPr>
              <a:t>bond cleavage for further calculations.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400" dirty="0" smtClean="0">
                <a:latin typeface="Cambria" panose="02040503050406030204" pitchFamily="18" charset="0"/>
              </a:rPr>
              <a:t>After the bond cleavage, more charge on the complex is shifted from graphene to PC molecule.</a:t>
            </a:r>
            <a:endParaRPr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55451" y="5227142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 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401" y="2113063"/>
            <a:ext cx="5153392" cy="4533505"/>
            <a:chOff x="39788" y="2113063"/>
            <a:chExt cx="5153392" cy="45335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6" t="2999" r="3505" b="15556"/>
            <a:stretch/>
          </p:blipFill>
          <p:spPr>
            <a:xfrm>
              <a:off x="3212880" y="4374085"/>
              <a:ext cx="1896263" cy="1980000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2374925" y="3716121"/>
              <a:ext cx="689913" cy="5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374925" y="4532116"/>
              <a:ext cx="789742" cy="236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 rot="1119478">
              <a:off x="2217513" y="4696355"/>
              <a:ext cx="9076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Cambria" panose="02040503050406030204" pitchFamily="18" charset="0"/>
                </a:rPr>
                <a:t>C</a:t>
              </a:r>
              <a:r>
                <a:rPr lang="en-US" altLang="ja-JP" sz="1200" baseline="-25000" dirty="0">
                  <a:latin typeface="Cambria" panose="02040503050406030204" pitchFamily="18" charset="0"/>
                </a:rPr>
                <a:t>4</a:t>
              </a:r>
              <a:r>
                <a:rPr lang="en-US" altLang="ja-JP" sz="1200" dirty="0">
                  <a:latin typeface="Cambria" panose="02040503050406030204" pitchFamily="18" charset="0"/>
                </a:rPr>
                <a:t>-O</a:t>
              </a:r>
              <a:r>
                <a:rPr lang="en-US" altLang="ja-JP" sz="1200" baseline="-25000" dirty="0">
                  <a:latin typeface="Cambria" panose="02040503050406030204" pitchFamily="18" charset="0"/>
                </a:rPr>
                <a:t>3</a:t>
              </a:r>
              <a:r>
                <a:rPr lang="en-US" altLang="ja-JP" sz="1200" dirty="0">
                  <a:latin typeface="Cambria" panose="02040503050406030204" pitchFamily="18" charset="0"/>
                </a:rPr>
                <a:t>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bond</a:t>
              </a:r>
              <a:endParaRPr lang="ja-JP" altLang="en-US" sz="1200" dirty="0"/>
            </a:p>
          </p:txBody>
        </p:sp>
        <p:sp>
          <p:nvSpPr>
            <p:cNvPr id="33" name="Rectangle 32"/>
            <p:cNvSpPr/>
            <p:nvPr/>
          </p:nvSpPr>
          <p:spPr>
            <a:xfrm rot="19560518">
              <a:off x="2151523" y="3696981"/>
              <a:ext cx="84510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 smtClean="0">
                  <a:latin typeface="Cambria" panose="02040503050406030204" pitchFamily="18" charset="0"/>
                </a:rPr>
                <a:t>C</a:t>
              </a:r>
              <a:r>
                <a:rPr lang="en-US" altLang="ja-JP" sz="1100" baseline="-25000" dirty="0" smtClean="0">
                  <a:latin typeface="Cambria" panose="02040503050406030204" pitchFamily="18" charset="0"/>
                </a:rPr>
                <a:t>5</a:t>
              </a:r>
              <a:r>
                <a:rPr lang="en-US" altLang="ja-JP" sz="1100" dirty="0" smtClean="0">
                  <a:latin typeface="Cambria" panose="02040503050406030204" pitchFamily="18" charset="0"/>
                </a:rPr>
                <a:t>-O</a:t>
              </a:r>
              <a:r>
                <a:rPr lang="en-US" altLang="ja-JP" sz="1100" baseline="-25000" dirty="0" smtClean="0">
                  <a:latin typeface="Cambria" panose="02040503050406030204" pitchFamily="18" charset="0"/>
                </a:rPr>
                <a:t>1</a:t>
              </a:r>
              <a:r>
                <a:rPr lang="en-US" altLang="ja-JP" sz="1100" dirty="0" smtClean="0">
                  <a:latin typeface="Cambria" panose="02040503050406030204" pitchFamily="18" charset="0"/>
                </a:rPr>
                <a:t> bond</a:t>
              </a:r>
              <a:endParaRPr lang="ja-JP" altLang="en-US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95826" y="6369569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G-PC-Na-2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(</a:t>
              </a:r>
              <a:r>
                <a:rPr lang="el-GR" altLang="ja-JP" sz="1200" dirty="0">
                  <a:solidFill>
                    <a:srgbClr val="FF0000"/>
                  </a:solidFill>
                  <a:latin typeface="Cambria" panose="02040503050406030204" pitchFamily="18" charset="0"/>
                </a:rPr>
                <a:t>ΔΕ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= 19.139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)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95826" y="4117265"/>
              <a:ext cx="1728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GPC-Na-1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(</a:t>
              </a:r>
              <a:r>
                <a:rPr lang="el-GR" altLang="ja-JP" sz="1200" dirty="0">
                  <a:solidFill>
                    <a:srgbClr val="FF0000"/>
                  </a:solidFill>
                  <a:latin typeface="Cambria" panose="02040503050406030204" pitchFamily="18" charset="0"/>
                </a:rPr>
                <a:t>ΔΕ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= 17.714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)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788" y="5663829"/>
              <a:ext cx="32066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Cambria" panose="02040503050406030204" pitchFamily="18" charset="0"/>
                </a:rPr>
                <a:t>Fig. One electron reduction </a:t>
              </a:r>
              <a:r>
                <a:rPr kumimoji="1" lang="en-US" altLang="ja-JP" sz="1400" dirty="0" smtClean="0">
                  <a:latin typeface="Cambria" panose="02040503050406030204" pitchFamily="18" charset="0"/>
                </a:rPr>
                <a:t>products and their reaction energies in kcal/mol.</a:t>
              </a:r>
              <a:endParaRPr kumimoji="1" lang="ja-JP" altLang="en-US" sz="1400" dirty="0">
                <a:latin typeface="Cambria" panose="02040503050406030204" pitchFamily="18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224543" y="2113063"/>
              <a:ext cx="1968637" cy="1980000"/>
              <a:chOff x="4391417" y="2076796"/>
              <a:chExt cx="1968637" cy="1980000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3" t="6444" r="4522" b="16111"/>
              <a:stretch/>
            </p:blipFill>
            <p:spPr>
              <a:xfrm>
                <a:off x="4391417" y="2076796"/>
                <a:ext cx="1968637" cy="1980000"/>
              </a:xfrm>
              <a:prstGeom prst="rect">
                <a:avLst/>
              </a:prstGeom>
            </p:spPr>
          </p:pic>
          <p:cxnSp>
            <p:nvCxnSpPr>
              <p:cNvPr id="45" name="Straight Connector 44"/>
              <p:cNvCxnSpPr/>
              <p:nvPr/>
            </p:nvCxnSpPr>
            <p:spPr>
              <a:xfrm flipV="1">
                <a:off x="5339548" y="2422962"/>
                <a:ext cx="96188" cy="21356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5474510" y="2486404"/>
                <a:ext cx="118570" cy="307337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4850319" y="2318096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2.274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557993" y="2422962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3.193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69" name="Straight Connector 68"/>
            <p:cNvCxnSpPr/>
            <p:nvPr/>
          </p:nvCxnSpPr>
          <p:spPr>
            <a:xfrm flipV="1">
              <a:off x="4270792" y="4862979"/>
              <a:ext cx="96129" cy="34292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078553" y="4788725"/>
              <a:ext cx="96188" cy="274320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352727" y="481754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3.384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25574" y="4757441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2.228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22510" y="3080122"/>
              <a:ext cx="2114630" cy="2057400"/>
              <a:chOff x="214463" y="2825846"/>
              <a:chExt cx="2114630" cy="2057400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4" t="3334" r="2108" b="16778"/>
              <a:stretch/>
            </p:blipFill>
            <p:spPr>
              <a:xfrm>
                <a:off x="214463" y="2825846"/>
                <a:ext cx="2114630" cy="2057400"/>
              </a:xfrm>
              <a:prstGeom prst="rect">
                <a:avLst/>
              </a:prstGeom>
            </p:spPr>
          </p:pic>
          <p:cxnSp>
            <p:nvCxnSpPr>
              <p:cNvPr id="77" name="Straight Connector 76"/>
              <p:cNvCxnSpPr/>
              <p:nvPr/>
            </p:nvCxnSpPr>
            <p:spPr>
              <a:xfrm flipV="1">
                <a:off x="779266" y="3250891"/>
                <a:ext cx="220980" cy="33528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838695" y="2950549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3.264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33386" y="3192465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2.274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flipV="1">
                <a:off x="1312666" y="3158653"/>
                <a:ext cx="118304" cy="427518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1265267" y="3126835"/>
                <a:ext cx="69683" cy="604116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1345375" y="3223374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3.113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147293" y="628284"/>
            <a:ext cx="7118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400" dirty="0" smtClean="0">
                <a:latin typeface="Cambria" panose="02040503050406030204" pitchFamily="18" charset="0"/>
              </a:rPr>
              <a:t>After one </a:t>
            </a:r>
            <a:r>
              <a:rPr lang="en-US" altLang="ja-JP" sz="1400" dirty="0">
                <a:latin typeface="Cambria" panose="02040503050406030204" pitchFamily="18" charset="0"/>
              </a:rPr>
              <a:t>electron </a:t>
            </a:r>
            <a:r>
              <a:rPr lang="en-US" altLang="ja-JP" sz="1400" dirty="0" smtClean="0">
                <a:latin typeface="Cambria" panose="02040503050406030204" pitchFamily="18" charset="0"/>
              </a:rPr>
              <a:t>reduction :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2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,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2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,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and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</a:p>
          <a:p>
            <a:pPr algn="just"/>
            <a:r>
              <a:rPr lang="en-US" altLang="ja-JP" sz="1400" dirty="0" smtClean="0">
                <a:latin typeface="Cambria" panose="02040503050406030204" pitchFamily="18" charset="0"/>
              </a:rPr>
              <a:t>After two electron reduction :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/C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together</a:t>
            </a:r>
          </a:p>
          <a:p>
            <a:pPr algn="just"/>
            <a:endParaRPr lang="en-US" altLang="ja-JP" sz="1400" dirty="0" smtClean="0">
              <a:latin typeface="Cambria" panose="02040503050406030204" pitchFamily="18" charset="0"/>
            </a:endParaRPr>
          </a:p>
          <a:p>
            <a:pPr algn="just"/>
            <a:r>
              <a:rPr lang="en-US" altLang="ja-JP" sz="1400" dirty="0" smtClean="0">
                <a:latin typeface="Cambria" panose="02040503050406030204" pitchFamily="18" charset="0"/>
              </a:rPr>
              <a:t>After one electron reduction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and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 bond cleavage products and </a:t>
            </a:r>
            <a:r>
              <a:rPr lang="en-US" altLang="ja-JP" sz="1400" dirty="0"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400" dirty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400" dirty="0">
                <a:latin typeface="Cambria" panose="02040503050406030204" pitchFamily="18" charset="0"/>
              </a:rPr>
              <a:t>/C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400" dirty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400" dirty="0">
                <a:latin typeface="Cambria" panose="02040503050406030204" pitchFamily="18" charset="0"/>
              </a:rPr>
              <a:t> </a:t>
            </a:r>
            <a:r>
              <a:rPr lang="en-US" altLang="ja-JP" sz="1400" dirty="0" smtClean="0">
                <a:latin typeface="Cambria" panose="02040503050406030204" pitchFamily="18" charset="0"/>
              </a:rPr>
              <a:t>bonds cleavage product after two electron reduction has been investigated. However, the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2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and 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2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 bond cleavage products were not found.</a:t>
            </a:r>
          </a:p>
        </p:txBody>
      </p:sp>
    </p:spTree>
    <p:extLst>
      <p:ext uri="{BB962C8B-B14F-4D97-AF65-F5344CB8AC3E}">
        <p14:creationId xmlns:p14="http://schemas.microsoft.com/office/powerpoint/2010/main" val="41917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9" name="Rectangle 38"/>
          <p:cNvSpPr/>
          <p:nvPr/>
        </p:nvSpPr>
        <p:spPr>
          <a:xfrm>
            <a:off x="162390" y="4157177"/>
            <a:ext cx="87227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 </a:t>
            </a:r>
            <a:r>
              <a:rPr lang="en-US" altLang="ja-JP" sz="1600" dirty="0" smtClean="0">
                <a:latin typeface="Cambria" panose="02040503050406030204" pitchFamily="18" charset="0"/>
              </a:rPr>
              <a:t>bond cleavage proceeds with activation free energy barrier of </a:t>
            </a:r>
            <a:r>
              <a:rPr lang="en-US" altLang="ja-JP" sz="1600" dirty="0" smtClean="0">
                <a:latin typeface="Cambria" panose="02040503050406030204" pitchFamily="18" charset="0"/>
              </a:rPr>
              <a:t>22.740 </a:t>
            </a:r>
            <a:r>
              <a:rPr lang="en-US" altLang="ja-JP" sz="1600" dirty="0" smtClean="0">
                <a:latin typeface="Cambria" panose="02040503050406030204" pitchFamily="18" charset="0"/>
              </a:rPr>
              <a:t>kcal/mol </a:t>
            </a:r>
            <a:r>
              <a:rPr lang="en-US" altLang="ja-JP" sz="1600" dirty="0">
                <a:latin typeface="Cambria" panose="02040503050406030204" pitchFamily="18" charset="0"/>
              </a:rPr>
              <a:t>through </a:t>
            </a:r>
            <a:r>
              <a:rPr lang="en-US" altLang="ja-JP" sz="1600" dirty="0" smtClean="0">
                <a:latin typeface="Cambria" panose="02040503050406030204" pitchFamily="18" charset="0"/>
              </a:rPr>
              <a:t>GPC-Na-TS1 transition state.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In comparison to </a:t>
            </a:r>
            <a:r>
              <a:rPr lang="en-US" altLang="ja-JP" sz="1600" dirty="0">
                <a:latin typeface="Cambria" panose="02040503050406030204" pitchFamily="18" charset="0"/>
              </a:rPr>
              <a:t>activation free energy </a:t>
            </a:r>
            <a:r>
              <a:rPr lang="en-US" altLang="ja-JP" sz="1600" dirty="0" smtClean="0">
                <a:latin typeface="Cambria" panose="02040503050406030204" pitchFamily="18" charset="0"/>
              </a:rPr>
              <a:t>barrier of PC-Na</a:t>
            </a:r>
            <a:r>
              <a:rPr lang="en-US" altLang="ja-JP" sz="1600" baseline="30000" dirty="0" smtClean="0">
                <a:latin typeface="Cambria" panose="02040503050406030204" pitchFamily="18" charset="0"/>
              </a:rPr>
              <a:t>+</a:t>
            </a:r>
            <a:r>
              <a:rPr lang="en-US" altLang="ja-JP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complex (</a:t>
            </a:r>
            <a:r>
              <a:rPr lang="en-US" altLang="ja-JP" sz="1600" dirty="0" smtClean="0">
                <a:latin typeface="Cambria" panose="02040503050406030204" pitchFamily="18" charset="0"/>
              </a:rPr>
              <a:t>10.283 kcal/mol), the presence </a:t>
            </a:r>
            <a:r>
              <a:rPr lang="en-US" altLang="ja-JP" sz="1600" dirty="0">
                <a:latin typeface="Cambria" panose="02040503050406030204" pitchFamily="18" charset="0"/>
              </a:rPr>
              <a:t>of </a:t>
            </a:r>
            <a:r>
              <a:rPr lang="en-US" altLang="ja-JP" sz="1600" dirty="0" smtClean="0">
                <a:latin typeface="Cambria" panose="02040503050406030204" pitchFamily="18" charset="0"/>
              </a:rPr>
              <a:t>electrode (graphene</a:t>
            </a:r>
            <a:r>
              <a:rPr lang="en-US" altLang="ja-JP" sz="1600" dirty="0">
                <a:latin typeface="Cambria" panose="02040503050406030204" pitchFamily="18" charset="0"/>
              </a:rPr>
              <a:t>) increase the activation barrier by factor of </a:t>
            </a:r>
            <a:r>
              <a:rPr lang="en-US" altLang="ja-JP" sz="1600" dirty="0" smtClean="0">
                <a:latin typeface="Cambria" panose="02040503050406030204" pitchFamily="18" charset="0"/>
              </a:rPr>
              <a:t>two in GPC-Na complex.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Addition of electron increased the charge density on the graphene and some of this charge injected from graphene to PC in the TS. However the charge on graphene is more (-0.52) than PC (-0.30).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These </a:t>
            </a:r>
            <a:r>
              <a:rPr lang="en-US" altLang="ja-JP" sz="1600" dirty="0">
                <a:latin typeface="Cambria" panose="02040503050406030204" pitchFamily="18" charset="0"/>
              </a:rPr>
              <a:t>results </a:t>
            </a:r>
            <a:r>
              <a:rPr lang="en-US" altLang="ja-JP" sz="1600" dirty="0" smtClean="0">
                <a:latin typeface="Cambria" panose="02040503050406030204" pitchFamily="18" charset="0"/>
              </a:rPr>
              <a:t>reveals that the unequal charge distribution between graphene and PC molecules increase the activation barrier in the </a:t>
            </a:r>
            <a:r>
              <a:rPr lang="en-US" altLang="ja-JP" sz="1600" dirty="0">
                <a:latin typeface="Cambria" panose="02040503050406030204" pitchFamily="18" charset="0"/>
              </a:rPr>
              <a:t>GPC-Na </a:t>
            </a:r>
            <a:r>
              <a:rPr lang="en-US" altLang="ja-JP" sz="1600" dirty="0" smtClean="0">
                <a:latin typeface="Cambria" panose="02040503050406030204" pitchFamily="18" charset="0"/>
              </a:rPr>
              <a:t>complex.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31108" y="3197570"/>
            <a:ext cx="2049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 </a:t>
            </a:r>
            <a:r>
              <a:rPr lang="en-US" altLang="ja-JP" sz="1200" dirty="0" smtClean="0">
                <a:latin typeface="Cambria" panose="02040503050406030204" pitchFamily="18" charset="0"/>
              </a:rPr>
              <a:t>(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RE=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0.00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solidFill>
                  <a:srgbClr val="FF0000"/>
                </a:solidFill>
                <a:latin typeface="Cambria" panose="02040503050406030204" pitchFamily="18" charset="0"/>
              </a:rPr>
              <a:t>kcal/mol</a:t>
            </a:r>
            <a:r>
              <a:rPr lang="en-US" altLang="ja-JP" sz="1200" dirty="0">
                <a:latin typeface="Cambria" panose="02040503050406030204" pitchFamily="18" charset="0"/>
              </a:rPr>
              <a:t>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46078" y="2164294"/>
            <a:ext cx="723208" cy="13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253871" y="1900462"/>
            <a:ext cx="90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Cambria" panose="02040503050406030204" pitchFamily="18" charset="0"/>
              </a:rPr>
              <a:t>C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200" dirty="0">
                <a:latin typeface="Cambria" panose="02040503050406030204" pitchFamily="18" charset="0"/>
              </a:rPr>
              <a:t>-O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200" dirty="0">
                <a:latin typeface="Cambria" panose="02040503050406030204" pitchFamily="18" charset="0"/>
              </a:rPr>
              <a:t> </a:t>
            </a:r>
            <a:r>
              <a:rPr lang="en-US" altLang="ja-JP" sz="1200" dirty="0" smtClean="0">
                <a:latin typeface="Cambria" panose="02040503050406030204" pitchFamily="18" charset="0"/>
              </a:rPr>
              <a:t>bond</a:t>
            </a:r>
            <a:endParaRPr lang="ja-JP" altLang="en-US" sz="1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6526288" y="598309"/>
            <a:ext cx="2408254" cy="2514600"/>
            <a:chOff x="6329229" y="2762162"/>
            <a:chExt cx="2408254" cy="25146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6" t="2999" r="3505" b="15556"/>
            <a:stretch/>
          </p:blipFill>
          <p:spPr>
            <a:xfrm>
              <a:off x="6329229" y="2762162"/>
              <a:ext cx="2408254" cy="2514600"/>
            </a:xfrm>
            <a:prstGeom prst="rect">
              <a:avLst/>
            </a:prstGeom>
          </p:spPr>
        </p:pic>
        <p:cxnSp>
          <p:nvCxnSpPr>
            <p:cNvPr id="69" name="Straight Connector 68"/>
            <p:cNvCxnSpPr/>
            <p:nvPr/>
          </p:nvCxnSpPr>
          <p:spPr>
            <a:xfrm flipV="1">
              <a:off x="7662545" y="3394023"/>
              <a:ext cx="148642" cy="445259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445300" y="3258088"/>
              <a:ext cx="88056" cy="37890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732490" y="3349168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3.384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940689" y="328468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2.228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450" y="793604"/>
            <a:ext cx="2114630" cy="2057400"/>
            <a:chOff x="214463" y="2825846"/>
            <a:chExt cx="2114630" cy="2057400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4" t="3334" r="2108" b="16778"/>
            <a:stretch/>
          </p:blipFill>
          <p:spPr>
            <a:xfrm>
              <a:off x="214463" y="2825846"/>
              <a:ext cx="2114630" cy="2057400"/>
            </a:xfrm>
            <a:prstGeom prst="rect">
              <a:avLst/>
            </a:prstGeom>
          </p:spPr>
        </p:pic>
        <p:cxnSp>
          <p:nvCxnSpPr>
            <p:cNvPr id="77" name="Straight Connector 76"/>
            <p:cNvCxnSpPr/>
            <p:nvPr/>
          </p:nvCxnSpPr>
          <p:spPr>
            <a:xfrm flipV="1">
              <a:off x="779266" y="3250891"/>
              <a:ext cx="220980" cy="3352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838695" y="2950549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3.264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33386" y="3192465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2.274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1312666" y="3158653"/>
              <a:ext cx="118304" cy="42751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265267" y="3126835"/>
              <a:ext cx="69683" cy="60411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345375" y="322337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3.113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53180" y="559778"/>
            <a:ext cx="2638567" cy="2911343"/>
            <a:chOff x="6088505" y="595160"/>
            <a:chExt cx="2638567" cy="2911343"/>
          </a:xfrm>
        </p:grpSpPr>
        <p:sp>
          <p:nvSpPr>
            <p:cNvPr id="54" name="Rectangle 53"/>
            <p:cNvSpPr/>
            <p:nvPr/>
          </p:nvSpPr>
          <p:spPr>
            <a:xfrm>
              <a:off x="7463044" y="914873"/>
              <a:ext cx="19346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3" t="9159" r="10498" b="21160"/>
            <a:stretch/>
          </p:blipFill>
          <p:spPr>
            <a:xfrm>
              <a:off x="6089668" y="595160"/>
              <a:ext cx="2637404" cy="25200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6088505" y="3229504"/>
              <a:ext cx="25576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GPC-Na-TS1 </a:t>
              </a:r>
              <a:r>
                <a:rPr lang="en-US" altLang="ja-JP" sz="12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(RE = 22.740 kcal/mol</a:t>
              </a:r>
              <a:r>
                <a:rPr lang="en-US" altLang="ja-JP" sz="1200" dirty="0">
                  <a:solidFill>
                    <a:srgbClr val="FF0000"/>
                  </a:solidFill>
                  <a:latin typeface="Cambria" panose="02040503050406030204" pitchFamily="18" charset="0"/>
                </a:rPr>
                <a:t>)</a:t>
              </a:r>
              <a:endParaRPr lang="ja-JP" altLang="en-US" sz="12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408370" y="1027570"/>
              <a:ext cx="248134" cy="341265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947020" y="964513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2.188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7532437" y="1058479"/>
              <a:ext cx="124067" cy="39615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637998" y="107493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3.255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5809957" y="2151127"/>
            <a:ext cx="723208" cy="13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46200" y="3129470"/>
            <a:ext cx="2543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GPC-Na-IN1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(RE =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13.211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kcal/mol)</a:t>
            </a:r>
            <a:endParaRPr lang="ja-JP" altLang="en-US" sz="1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8254" y="151100"/>
            <a:ext cx="387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One Electron Reduction Products</a:t>
            </a:r>
            <a:endParaRPr lang="ja-JP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1022" y="3507136"/>
            <a:ext cx="880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Calculated intermediate (</a:t>
            </a:r>
            <a:r>
              <a:rPr lang="en-US" altLang="ja-JP" sz="1400" dirty="0" smtClean="0">
                <a:latin typeface="Cambria" panose="02040503050406030204" pitchFamily="18" charset="0"/>
              </a:rPr>
              <a:t>GPC-Na-IN1) </a:t>
            </a:r>
            <a:r>
              <a:rPr lang="en-US" altLang="ja-JP" sz="1400" dirty="0">
                <a:latin typeface="Cambria" panose="02040503050406030204" pitchFamily="18" charset="0"/>
              </a:rPr>
              <a:t>and transition state </a:t>
            </a:r>
            <a:r>
              <a:rPr lang="en-US" altLang="ja-JP" sz="1400" dirty="0" smtClean="0">
                <a:latin typeface="Cambria" panose="02040503050406030204" pitchFamily="18" charset="0"/>
              </a:rPr>
              <a:t>(GPC-Na-TS1) of </a:t>
            </a:r>
            <a:r>
              <a:rPr lang="en-US" altLang="ja-JP" sz="1400" dirty="0">
                <a:latin typeface="Cambria" panose="02040503050406030204" pitchFamily="18" charset="0"/>
              </a:rPr>
              <a:t>PC C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400" dirty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400" dirty="0">
                <a:latin typeface="Cambria" panose="02040503050406030204" pitchFamily="18" charset="0"/>
              </a:rPr>
              <a:t> </a:t>
            </a:r>
            <a:r>
              <a:rPr lang="en-US" altLang="ja-JP" sz="1400" dirty="0" smtClean="0">
                <a:latin typeface="Cambria" panose="02040503050406030204" pitchFamily="18" charset="0"/>
              </a:rPr>
              <a:t>bond cleavage after one electron reduction on the graphene surface </a:t>
            </a:r>
            <a:r>
              <a:rPr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and </a:t>
            </a:r>
            <a:r>
              <a:rPr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their relative free energies (RE) </a:t>
            </a:r>
            <a:r>
              <a:rPr lang="en-US" altLang="ja-JP" sz="1400" dirty="0" smtClean="0">
                <a:latin typeface="Cambria" panose="02040503050406030204" pitchFamily="18" charset="0"/>
              </a:rPr>
              <a:t>at </a:t>
            </a:r>
            <a:r>
              <a:rPr lang="en-US" altLang="ja-JP" sz="1400" dirty="0" smtClean="0">
                <a:latin typeface="Cambria" panose="02040503050406030204" pitchFamily="18" charset="0"/>
              </a:rPr>
              <a:t>B3LYP-D3/6-31G(d)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1005" r="3087" b="22116"/>
          <a:stretch/>
        </p:blipFill>
        <p:spPr>
          <a:xfrm>
            <a:off x="3314093" y="1039354"/>
            <a:ext cx="2624809" cy="216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19549" y="4838184"/>
            <a:ext cx="8851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The lower reaction energy and activation energy reveals that </a:t>
            </a:r>
            <a:r>
              <a:rPr lang="en-US" altLang="ja-JP" sz="1600" dirty="0">
                <a:latin typeface="Cambria" panose="02040503050406030204" pitchFamily="18" charset="0"/>
              </a:rPr>
              <a:t>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600" dirty="0">
                <a:latin typeface="Cambria" panose="02040503050406030204" pitchFamily="18" charset="0"/>
              </a:rPr>
              <a:t>/C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bonds </a:t>
            </a:r>
            <a:r>
              <a:rPr lang="en-US" altLang="ja-JP" sz="1600" dirty="0" smtClean="0">
                <a:latin typeface="Cambria" panose="02040503050406030204" pitchFamily="18" charset="0"/>
              </a:rPr>
              <a:t>cleavage is possible in two electro reduction products.</a:t>
            </a:r>
            <a:endParaRPr lang="en-US" altLang="ja-JP" sz="1600" dirty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In the transition state the charge is more on PC (-1.21) in comparison to graphene (-0.58). This h</a:t>
            </a:r>
            <a:r>
              <a:rPr lang="en-US" altLang="ja-JP" sz="1600" dirty="0" smtClean="0">
                <a:latin typeface="Cambria" panose="02040503050406030204" pitchFamily="18" charset="0"/>
              </a:rPr>
              <a:t>igher energy on the PC may facilitates the decomposition of PC after two electron reduction.</a:t>
            </a:r>
            <a:r>
              <a:rPr kumimoji="1" lang="en-US" altLang="ja-JP" sz="1600" dirty="0" smtClean="0">
                <a:latin typeface="Cambria" panose="020405030504060302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Cambria" panose="02040503050406030204" pitchFamily="18" charset="0"/>
              </a:rPr>
              <a:t>Along with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bonds cleavage </a:t>
            </a:r>
            <a:r>
              <a:rPr lang="en-US" altLang="ja-JP" sz="1600" dirty="0" smtClean="0">
                <a:latin typeface="Cambria" panose="02040503050406030204" pitchFamily="18" charset="0"/>
              </a:rPr>
              <a:t>in one electron reduction decomposition,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600" dirty="0" smtClean="0">
                <a:latin typeface="Cambria" panose="02040503050406030204" pitchFamily="18" charset="0"/>
              </a:rPr>
              <a:t>/C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bonds cleavage </a:t>
            </a:r>
            <a:r>
              <a:rPr lang="en-US" altLang="ja-JP" sz="1600" dirty="0" smtClean="0">
                <a:latin typeface="Cambria" panose="02040503050406030204" pitchFamily="18" charset="0"/>
              </a:rPr>
              <a:t>can also be possible </a:t>
            </a:r>
            <a:r>
              <a:rPr lang="en-US" altLang="ja-JP" sz="1600" dirty="0">
                <a:latin typeface="Cambria" panose="02040503050406030204" pitchFamily="18" charset="0"/>
              </a:rPr>
              <a:t>in </a:t>
            </a:r>
            <a:r>
              <a:rPr lang="en-US" altLang="ja-JP" sz="1600" dirty="0" smtClean="0">
                <a:latin typeface="Cambria" panose="02040503050406030204" pitchFamily="18" charset="0"/>
              </a:rPr>
              <a:t>the two electron reduction of PC decomposition.</a:t>
            </a:r>
            <a:endParaRPr kumimoji="1" lang="ja-JP" altLang="en-US" sz="1600" dirty="0"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8254" y="270044"/>
            <a:ext cx="3881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Two Electron Reduction Products</a:t>
            </a:r>
            <a:endParaRPr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3667" b="16667"/>
          <a:stretch/>
        </p:blipFill>
        <p:spPr>
          <a:xfrm>
            <a:off x="208099" y="1055365"/>
            <a:ext cx="2225051" cy="21600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1114880" y="1436365"/>
            <a:ext cx="144780" cy="327094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4243" y="125461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2.324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396820" y="1436365"/>
            <a:ext cx="213360" cy="327094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98465" y="146141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3.234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80953" y="843152"/>
            <a:ext cx="2544595" cy="2268227"/>
            <a:chOff x="6423287" y="513632"/>
            <a:chExt cx="2544595" cy="22682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0" t="15000" r="6046" b="19000"/>
            <a:stretch/>
          </p:blipFill>
          <p:spPr>
            <a:xfrm>
              <a:off x="6423287" y="621859"/>
              <a:ext cx="2472728" cy="21600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7505328" y="903799"/>
              <a:ext cx="154323" cy="25146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659651" y="999049"/>
              <a:ext cx="173337" cy="35814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779084" y="95389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3.103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7541" y="84072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2.174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962528" y="840726"/>
              <a:ext cx="182880" cy="63073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733002" y="513632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2.203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8318419" y="790631"/>
              <a:ext cx="124169" cy="56655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382465" y="904931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3.767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6082" y="3259260"/>
            <a:ext cx="2435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GPC-Na-2e</a:t>
            </a:r>
            <a:r>
              <a:rPr lang="en-US" altLang="ja-JP" sz="1200" baseline="30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-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(RE </a:t>
            </a:r>
            <a:r>
              <a:rPr lang="en-US" altLang="ja-JP" sz="1200" dirty="0">
                <a:solidFill>
                  <a:srgbClr val="FF0000"/>
                </a:solidFill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0.000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kcal/mol) </a:t>
            </a:r>
            <a:endParaRPr lang="ja-JP" altLang="en-US" sz="1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62262" y="3253900"/>
            <a:ext cx="274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GPC-Na-IN-2e</a:t>
            </a:r>
            <a:r>
              <a:rPr lang="en-US" altLang="ja-JP" sz="1200" baseline="30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solidFill>
                  <a:srgbClr val="FF0000"/>
                </a:solidFill>
                <a:latin typeface="Cambria" panose="02040503050406030204" pitchFamily="18" charset="0"/>
              </a:rPr>
              <a:t>(RE =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11.247 </a:t>
            </a:r>
            <a:r>
              <a:rPr lang="en-US" altLang="ja-JP" sz="1200" dirty="0">
                <a:solidFill>
                  <a:srgbClr val="FF0000"/>
                </a:solidFill>
                <a:latin typeface="Cambria" panose="02040503050406030204" pitchFamily="18" charset="0"/>
              </a:rPr>
              <a:t>kcal/mol) </a:t>
            </a:r>
            <a:endParaRPr lang="ja-JP" altLang="en-US" sz="1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350985" y="2257854"/>
            <a:ext cx="917079" cy="2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350985" y="1980855"/>
            <a:ext cx="995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C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200" dirty="0" smtClean="0">
                <a:latin typeface="Cambria" panose="02040503050406030204" pitchFamily="18" charset="0"/>
              </a:rPr>
              <a:t>-O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200" dirty="0" smtClean="0">
                <a:latin typeface="Cambria" panose="02040503050406030204" pitchFamily="18" charset="0"/>
              </a:rPr>
              <a:t>/C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200" dirty="0" smtClean="0">
                <a:latin typeface="Cambria" panose="02040503050406030204" pitchFamily="18" charset="0"/>
              </a:rPr>
              <a:t>-O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3</a:t>
            </a:r>
            <a:endParaRPr lang="ja-JP" alt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268064" y="3261451"/>
            <a:ext cx="2717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GPC-Na-TS-2e </a:t>
            </a:r>
            <a:r>
              <a:rPr lang="en-US" altLang="ja-JP" sz="1200" dirty="0">
                <a:solidFill>
                  <a:srgbClr val="FF0000"/>
                </a:solidFill>
                <a:latin typeface="Cambria" panose="02040503050406030204" pitchFamily="18" charset="0"/>
              </a:rPr>
              <a:t>(RE = </a:t>
            </a:r>
            <a:r>
              <a:rPr lang="en-US" altLang="ja-JP" sz="1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32.033 </a:t>
            </a:r>
            <a:r>
              <a:rPr lang="en-US" altLang="ja-JP" sz="1200" dirty="0">
                <a:solidFill>
                  <a:srgbClr val="FF0000"/>
                </a:solidFill>
                <a:latin typeface="Cambria" panose="02040503050406030204" pitchFamily="18" charset="0"/>
              </a:rPr>
              <a:t>kcal/mol) </a:t>
            </a:r>
            <a:endParaRPr lang="ja-JP" altLang="en-US" sz="1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1966" y="4460269"/>
            <a:ext cx="6393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Activation free energy barrier </a:t>
            </a:r>
            <a:r>
              <a:rPr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32.033</a:t>
            </a:r>
            <a:r>
              <a:rPr kumimoji="1" lang="en-US" altLang="ja-JP" sz="16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kcal/mol</a:t>
            </a:r>
            <a:endParaRPr kumimoji="1" lang="ja-JP" altLang="en-US" sz="16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42417" y="1293806"/>
            <a:ext cx="232228" cy="2902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05599" y="97833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1.837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399731" y="1379440"/>
            <a:ext cx="105868" cy="25545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11666" y="130832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2.216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701079" y="1446819"/>
            <a:ext cx="0" cy="36950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7333" y="144023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3.175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823234" y="2267954"/>
            <a:ext cx="634716" cy="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9656" y="3654857"/>
            <a:ext cx="880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Calculated intermediate (</a:t>
            </a:r>
            <a:r>
              <a:rPr lang="en-US" altLang="ja-JP" sz="1400" dirty="0" smtClean="0">
                <a:latin typeface="Cambria" panose="02040503050406030204" pitchFamily="18" charset="0"/>
              </a:rPr>
              <a:t>GPC-Na-IN-2e) </a:t>
            </a:r>
            <a:r>
              <a:rPr lang="en-US" altLang="ja-JP" sz="1400" dirty="0">
                <a:latin typeface="Cambria" panose="02040503050406030204" pitchFamily="18" charset="0"/>
              </a:rPr>
              <a:t>and transition state </a:t>
            </a:r>
            <a:r>
              <a:rPr lang="en-US" altLang="ja-JP" sz="1400" dirty="0" smtClean="0">
                <a:latin typeface="Cambria" panose="02040503050406030204" pitchFamily="18" charset="0"/>
              </a:rPr>
              <a:t>(GPC-Na-TS-2e) of </a:t>
            </a:r>
            <a:r>
              <a:rPr lang="en-US" altLang="ja-JP" sz="1400" dirty="0">
                <a:latin typeface="Cambria" panose="02040503050406030204" pitchFamily="18" charset="0"/>
              </a:rPr>
              <a:t>PC </a:t>
            </a:r>
            <a:r>
              <a:rPr lang="en-US" altLang="ja-JP" sz="1400" dirty="0" smtClean="0"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/C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bond cleavage after two electron reduction on the graphene surface </a:t>
            </a:r>
            <a:r>
              <a:rPr lang="en-US" altLang="ja-JP" sz="1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and their relative free energies (RE) </a:t>
            </a:r>
            <a:r>
              <a:rPr lang="en-US" altLang="ja-JP" sz="1400" dirty="0" smtClean="0">
                <a:latin typeface="Cambria" panose="02040503050406030204" pitchFamily="18" charset="0"/>
              </a:rPr>
              <a:t>at </a:t>
            </a:r>
            <a:r>
              <a:rPr lang="en-US" altLang="ja-JP" sz="1400" dirty="0" smtClean="0">
                <a:latin typeface="Cambria" panose="02040503050406030204" pitchFamily="18" charset="0"/>
              </a:rPr>
              <a:t>B3LYP-D3/6-31G(d)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8184</TotalTime>
  <Words>2074</Words>
  <Application>Microsoft Office PowerPoint</Application>
  <PresentationFormat>On-screen Show (4:3)</PresentationFormat>
  <Paragraphs>235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ＭＳ Ｐゴシック</vt:lpstr>
      <vt:lpstr>メイリオ</vt:lpstr>
      <vt:lpstr>Arial</vt:lpstr>
      <vt:lpstr>Calibri</vt:lpstr>
      <vt:lpstr>Calibri Light</vt:lpstr>
      <vt:lpstr>Cambria</vt:lpstr>
      <vt:lpstr>Cambria Math</vt:lpstr>
      <vt:lpstr>Comic Sans MS</vt:lpstr>
      <vt:lpstr>Times New Roman</vt:lpstr>
      <vt:lpstr>Wingdings</vt:lpstr>
      <vt:lpstr>Office Theme</vt:lpstr>
      <vt:lpstr>CS ChemDraw Drawing</vt:lpstr>
      <vt:lpstr>MathType 6.0 Equation</vt:lpstr>
      <vt:lpstr>Equation</vt:lpstr>
      <vt:lpstr>CREST Workshop  Uppula Purushotham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uppula</dc:creator>
  <cp:lastModifiedBy>uppula</cp:lastModifiedBy>
  <cp:revision>952</cp:revision>
  <cp:lastPrinted>2015-10-05T01:47:39Z</cp:lastPrinted>
  <dcterms:created xsi:type="dcterms:W3CDTF">2015-04-22T01:24:06Z</dcterms:created>
  <dcterms:modified xsi:type="dcterms:W3CDTF">2016-03-23T06:40:21Z</dcterms:modified>
</cp:coreProperties>
</file>