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sldIdLst>
    <p:sldId id="285" r:id="rId2"/>
    <p:sldId id="274" r:id="rId3"/>
    <p:sldId id="321" r:id="rId4"/>
    <p:sldId id="307" r:id="rId5"/>
    <p:sldId id="309" r:id="rId6"/>
    <p:sldId id="308" r:id="rId7"/>
    <p:sldId id="310" r:id="rId8"/>
    <p:sldId id="311" r:id="rId9"/>
    <p:sldId id="312" r:id="rId10"/>
    <p:sldId id="314" r:id="rId11"/>
    <p:sldId id="313" r:id="rId12"/>
    <p:sldId id="316" r:id="rId13"/>
    <p:sldId id="315" r:id="rId14"/>
    <p:sldId id="317" r:id="rId15"/>
    <p:sldId id="318" r:id="rId16"/>
    <p:sldId id="319" r:id="rId17"/>
    <p:sldId id="320" r:id="rId18"/>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10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32" d="100"/>
          <a:sy n="132" d="100"/>
        </p:scale>
        <p:origin x="87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purushotham\project\QM-RXn\PC-reaction\PC_Na\new_mech\results_PC_N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purushotham\project\QM-RXn\DFEC_B3LYP\new_mechanism\DFEC_new.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4.xml.rels><?xml version="1.0" encoding="UTF-8" standalone="yes"?>
<Relationships xmlns="http://schemas.openxmlformats.org/package/2006/relationships"><Relationship Id="rId3" Type="http://schemas.openxmlformats.org/officeDocument/2006/relationships/oleObject" Target="file:///C:\purushotham\project\MD\takenaka_DFEC\2elce_MC_MD\_DFEC_rxn_route1\mass%20density\mass_density_DFEC_rxn1_modified.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purushotham\project\MD\takenaka_DFEC\2elce_MC_MD\_No_DFEC_rxn\mass%20density\mass%20density%20no%20DFEC%20rxn.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purushotham\project\MD\takenaka_DFEC\2elce_MC_MD\_DFEC_rxn_route1\No%20of%20molecules%20at%20diff%20cycles\Book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PC_Na_withNa_6311ppgdp!$L$63</c:f>
              <c:strCache>
                <c:ptCount val="1"/>
                <c:pt idx="0">
                  <c:v>dE</c:v>
                </c:pt>
              </c:strCache>
            </c:strRef>
          </c:tx>
          <c:spPr>
            <a:ln w="22225" cap="rnd">
              <a:solidFill>
                <a:schemeClr val="tx1"/>
              </a:solidFill>
              <a:prstDash val="sysDash"/>
              <a:round/>
            </a:ln>
            <a:effectLst/>
          </c:spPr>
          <c:marker>
            <c:symbol val="dash"/>
            <c:size val="15"/>
            <c:spPr>
              <a:solidFill>
                <a:schemeClr val="tx1"/>
              </a:solidFill>
              <a:ln w="9525">
                <a:solidFill>
                  <a:schemeClr val="tx1"/>
                </a:solidFill>
              </a:ln>
              <a:effectLst/>
            </c:spPr>
          </c:marker>
          <c:dLbls>
            <c:dLbl>
              <c:idx val="0"/>
              <c:layout>
                <c:manualLayout>
                  <c:x val="-5.9379208860947809E-2"/>
                  <c:y val="-4.127966529017221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2977948791914373E-2"/>
                  <c:y val="5.22875760342180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9379208860947809E-2"/>
                  <c:y val="5.779153140624104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0175428653847405E-2"/>
                  <c:y val="4.953559834820665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1251374861940151"/>
                  <c:y val="5.46289308004427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4984182395036272E-2"/>
                  <c:y val="8.812424338787537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PC_Na_withNa_6311ppgdp!$K$64:$K$69</c:f>
              <c:strCache>
                <c:ptCount val="6"/>
                <c:pt idx="0">
                  <c:v>PC_Na + Na+ + 2e</c:v>
                </c:pt>
                <c:pt idx="1">
                  <c:v>IN2 + Na+ + e</c:v>
                </c:pt>
                <c:pt idx="2">
                  <c:v>TS1+ Na+ + e</c:v>
                </c:pt>
                <c:pt idx="3">
                  <c:v>IN3 + Na+ + e</c:v>
                </c:pt>
                <c:pt idx="4">
                  <c:v>IN4+Na</c:v>
                </c:pt>
                <c:pt idx="5">
                  <c:v>Product</c:v>
                </c:pt>
              </c:strCache>
            </c:strRef>
          </c:cat>
          <c:val>
            <c:numRef>
              <c:f>PC_Na_withNa_6311ppgdp!$L$64:$L$69</c:f>
              <c:numCache>
                <c:formatCode>0.000_ </c:formatCode>
                <c:ptCount val="6"/>
                <c:pt idx="0">
                  <c:v>0</c:v>
                </c:pt>
                <c:pt idx="1">
                  <c:v>-84.677999999999997</c:v>
                </c:pt>
                <c:pt idx="2">
                  <c:v>-72.981999999999999</c:v>
                </c:pt>
                <c:pt idx="3">
                  <c:v>-99.566000000000003</c:v>
                </c:pt>
                <c:pt idx="4">
                  <c:v>-133.74299999999999</c:v>
                </c:pt>
                <c:pt idx="5">
                  <c:v>-247.43199999999999</c:v>
                </c:pt>
              </c:numCache>
            </c:numRef>
          </c:val>
          <c:smooth val="0"/>
        </c:ser>
        <c:ser>
          <c:idx val="1"/>
          <c:order val="1"/>
          <c:tx>
            <c:strRef>
              <c:f>PC_Na_withNa_6311ppgdp!$M$63</c:f>
              <c:strCache>
                <c:ptCount val="1"/>
                <c:pt idx="0">
                  <c:v>dG</c:v>
                </c:pt>
              </c:strCache>
            </c:strRef>
          </c:tx>
          <c:spPr>
            <a:ln w="22225" cap="rnd">
              <a:solidFill>
                <a:srgbClr val="FF0000"/>
              </a:solidFill>
              <a:prstDash val="sysDash"/>
              <a:round/>
            </a:ln>
            <a:effectLst/>
          </c:spPr>
          <c:marker>
            <c:symbol val="dash"/>
            <c:size val="15"/>
            <c:spPr>
              <a:solidFill>
                <a:srgbClr val="FF0000"/>
              </a:solidFill>
              <a:ln w="9525">
                <a:solidFill>
                  <a:srgbClr val="FF0000"/>
                </a:solidFill>
              </a:ln>
              <a:effectLst/>
            </c:spPr>
          </c:marker>
          <c:dLbls>
            <c:dLbl>
              <c:idx val="0"/>
              <c:delete val="1"/>
              <c:extLst>
                <c:ext xmlns:c15="http://schemas.microsoft.com/office/drawing/2012/chart" uri="{CE6537A1-D6FC-4f65-9D91-7224C49458BB}"/>
              </c:extLst>
            </c:dLbl>
            <c:dLbl>
              <c:idx val="1"/>
              <c:layout>
                <c:manualLayout>
                  <c:x val="-4.6783619102564969E-2"/>
                  <c:y val="-6.05435090922526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7579838895464537E-2"/>
                  <c:y val="-4.4031642976183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8582989068048268E-2"/>
                  <c:y val="-5.228757603421813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9379208860947941E-2"/>
                  <c:y val="-4.127966529017221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8855625346105718E-2"/>
                  <c:y val="6.813091726979543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PC_Na_withNa_6311ppgdp!$K$64:$K$69</c:f>
              <c:strCache>
                <c:ptCount val="6"/>
                <c:pt idx="0">
                  <c:v>PC_Na + Na+ + 2e</c:v>
                </c:pt>
                <c:pt idx="1">
                  <c:v>IN2 + Na+ + e</c:v>
                </c:pt>
                <c:pt idx="2">
                  <c:v>TS1+ Na+ + e</c:v>
                </c:pt>
                <c:pt idx="3">
                  <c:v>IN3 + Na+ + e</c:v>
                </c:pt>
                <c:pt idx="4">
                  <c:v>IN4+Na</c:v>
                </c:pt>
                <c:pt idx="5">
                  <c:v>Product</c:v>
                </c:pt>
              </c:strCache>
            </c:strRef>
          </c:cat>
          <c:val>
            <c:numRef>
              <c:f>PC_Na_withNa_6311ppgdp!$M$64:$M$69</c:f>
              <c:numCache>
                <c:formatCode>0.000_ </c:formatCode>
                <c:ptCount val="6"/>
                <c:pt idx="0">
                  <c:v>0</c:v>
                </c:pt>
                <c:pt idx="1">
                  <c:v>-50.134</c:v>
                </c:pt>
                <c:pt idx="2">
                  <c:v>-39.981000000000002</c:v>
                </c:pt>
                <c:pt idx="3">
                  <c:v>-68.433000000000007</c:v>
                </c:pt>
                <c:pt idx="4">
                  <c:v>-66.573999999999998</c:v>
                </c:pt>
                <c:pt idx="5">
                  <c:v>-235.64500000000001</c:v>
                </c:pt>
              </c:numCache>
            </c:numRef>
          </c:val>
          <c:smooth val="0"/>
        </c:ser>
        <c:dLbls>
          <c:showLegendKey val="0"/>
          <c:showVal val="0"/>
          <c:showCatName val="0"/>
          <c:showSerName val="0"/>
          <c:showPercent val="0"/>
          <c:showBubbleSize val="0"/>
        </c:dLbls>
        <c:marker val="1"/>
        <c:smooth val="0"/>
        <c:axId val="184503968"/>
        <c:axId val="184504528"/>
      </c:lineChart>
      <c:catAx>
        <c:axId val="184503968"/>
        <c:scaling>
          <c:orientation val="minMax"/>
        </c:scaling>
        <c:delete val="1"/>
        <c:axPos val="b"/>
        <c:numFmt formatCode="General" sourceLinked="1"/>
        <c:majorTickMark val="none"/>
        <c:minorTickMark val="none"/>
        <c:tickLblPos val="nextTo"/>
        <c:crossAx val="184504528"/>
        <c:crosses val="autoZero"/>
        <c:auto val="1"/>
        <c:lblAlgn val="ctr"/>
        <c:lblOffset val="100"/>
        <c:noMultiLvlLbl val="0"/>
      </c:catAx>
      <c:valAx>
        <c:axId val="184504528"/>
        <c:scaling>
          <c:orientation val="minMax"/>
          <c:max val="50"/>
        </c:scaling>
        <c:delete val="0"/>
        <c:axPos val="l"/>
        <c:numFmt formatCode="0.000_ "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noFill/>
                <a:latin typeface="+mn-lt"/>
                <a:ea typeface="+mn-ea"/>
                <a:cs typeface="+mn-cs"/>
              </a:defRPr>
            </a:pPr>
            <a:endParaRPr lang="ja-JP"/>
          </a:p>
        </c:txPr>
        <c:crossAx val="184503968"/>
        <c:crosses val="autoZero"/>
        <c:crossBetween val="between"/>
      </c:valAx>
      <c:spPr>
        <a:noFill/>
        <a:ln>
          <a:noFill/>
        </a:ln>
        <a:effectLst/>
      </c:spPr>
    </c:plotArea>
    <c:legend>
      <c:legendPos val="b"/>
      <c:layout>
        <c:manualLayout>
          <c:xMode val="edge"/>
          <c:yMode val="edge"/>
          <c:x val="0.8409427791850016"/>
          <c:y val="5.916730355809046E-2"/>
          <c:w val="0.12063344623553385"/>
          <c:h val="0.11378045339102624"/>
        </c:manualLayout>
      </c:layout>
      <c:overlay val="0"/>
      <c:spPr>
        <a:noFill/>
        <a:ln>
          <a:noFill/>
        </a:ln>
        <a:effectLst/>
      </c:spPr>
      <c:txPr>
        <a:bodyPr rot="0" spcFirstLastPara="1" vertOverflow="ellipsis" vert="horz" wrap="square" anchor="ctr" anchorCtr="1"/>
        <a:lstStyle/>
        <a:p>
          <a:pPr>
            <a:defRPr sz="900" b="1" i="0" u="none" strike="noStrike" kern="1200" baseline="0">
              <a:no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798943533855941E-2"/>
          <c:y val="2.5798878810643987E-2"/>
          <c:w val="0.91702817835638961"/>
          <c:h val="0.94840224237871207"/>
        </c:manualLayout>
      </c:layout>
      <c:lineChart>
        <c:grouping val="standard"/>
        <c:varyColors val="0"/>
        <c:ser>
          <c:idx val="0"/>
          <c:order val="0"/>
          <c:spPr>
            <a:ln w="22225" cap="rnd">
              <a:solidFill>
                <a:schemeClr val="tx1"/>
              </a:solidFill>
              <a:prstDash val="sysDash"/>
              <a:round/>
            </a:ln>
            <a:effectLst/>
          </c:spPr>
          <c:marker>
            <c:symbol val="dash"/>
            <c:size val="15"/>
            <c:spPr>
              <a:solidFill>
                <a:schemeClr val="tx1"/>
              </a:solidFill>
              <a:ln w="9525">
                <a:solidFill>
                  <a:schemeClr val="tx1"/>
                </a:solidFill>
              </a:ln>
              <a:effectLst/>
            </c:spPr>
          </c:marker>
          <c:dLbls>
            <c:dLbl>
              <c:idx val="0"/>
              <c:layout>
                <c:manualLayout>
                  <c:x val="-3.3866412459521301E-2"/>
                  <c:y val="-2.81442314297934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515521661269508E-2"/>
                  <c:y val="3.518028928724171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8918151330419692E-2"/>
                  <c:y val="5.62884628595868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8918151330419643E-2"/>
                  <c:y val="3.987099452554070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5155216612695101E-2"/>
                  <c:y val="-3.28349366680923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6444020765868914E-2"/>
                  <c:y val="3.752564190639125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6.6512973119973395E-2"/>
                  <c:y val="5.834296542812996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3900905040120286E-2"/>
                  <c:y val="2.579887881064398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all_graph!$F$4:$F$14</c:f>
              <c:strCache>
                <c:ptCount val="8"/>
                <c:pt idx="0">
                  <c:v>R1</c:v>
                </c:pt>
                <c:pt idx="1">
                  <c:v>IN-2</c:v>
                </c:pt>
                <c:pt idx="2">
                  <c:v>TS-3</c:v>
                </c:pt>
                <c:pt idx="3">
                  <c:v>IN-4</c:v>
                </c:pt>
                <c:pt idx="4">
                  <c:v>IN-5</c:v>
                </c:pt>
                <c:pt idx="5">
                  <c:v>TS-6</c:v>
                </c:pt>
                <c:pt idx="6">
                  <c:v>IN-7</c:v>
                </c:pt>
                <c:pt idx="7">
                  <c:v>IN-8</c:v>
                </c:pt>
              </c:strCache>
            </c:strRef>
          </c:cat>
          <c:val>
            <c:numRef>
              <c:f>all_graph!$G$4:$G$14</c:f>
              <c:numCache>
                <c:formatCode>0.000_ </c:formatCode>
                <c:ptCount val="11"/>
                <c:pt idx="0">
                  <c:v>0</c:v>
                </c:pt>
                <c:pt idx="1">
                  <c:v>-87.091999999999999</c:v>
                </c:pt>
                <c:pt idx="2">
                  <c:v>-71.966999999999999</c:v>
                </c:pt>
                <c:pt idx="3">
                  <c:v>-104.074</c:v>
                </c:pt>
                <c:pt idx="4">
                  <c:v>-111.34699999999999</c:v>
                </c:pt>
                <c:pt idx="5">
                  <c:v>-109.76600000000001</c:v>
                </c:pt>
                <c:pt idx="6">
                  <c:v>-129.214</c:v>
                </c:pt>
                <c:pt idx="7">
                  <c:v>-159.68600000000001</c:v>
                </c:pt>
              </c:numCache>
            </c:numRef>
          </c:val>
          <c:smooth val="0"/>
        </c:ser>
        <c:ser>
          <c:idx val="1"/>
          <c:order val="1"/>
          <c:spPr>
            <a:ln w="22225" cap="rnd">
              <a:solidFill>
                <a:srgbClr val="FF0000"/>
              </a:solidFill>
              <a:prstDash val="sysDash"/>
              <a:round/>
            </a:ln>
            <a:effectLst/>
          </c:spPr>
          <c:marker>
            <c:symbol val="dash"/>
            <c:size val="15"/>
            <c:spPr>
              <a:solidFill>
                <a:srgbClr val="FF0000"/>
              </a:solidFill>
              <a:ln w="9525">
                <a:solidFill>
                  <a:srgbClr val="FF0000"/>
                </a:solidFill>
              </a:ln>
              <a:effectLst/>
            </c:spPr>
          </c:marker>
          <c:dPt>
            <c:idx val="1"/>
            <c:marker>
              <c:symbol val="dash"/>
              <c:size val="15"/>
              <c:spPr>
                <a:noFill/>
                <a:ln w="9525">
                  <a:noFill/>
                </a:ln>
                <a:effectLst/>
              </c:spPr>
            </c:marker>
            <c:bubble3D val="0"/>
            <c:spPr>
              <a:ln w="22225" cap="rnd">
                <a:noFill/>
                <a:prstDash val="sysDash"/>
                <a:round/>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layout>
                <c:manualLayout>
                  <c:x val="-3.7629347177245927E-2"/>
                  <c:y val="-2.81442314297934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884916616922184E-2"/>
                  <c:y val="-5.15977576212879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7629347177245927E-2"/>
                  <c:y val="-3.048958404894289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6742643396090905E-2"/>
                  <c:y val="-3.093936804159962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8641373666726412E-2"/>
                  <c:y val="-4.88462532630692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7.2455248923567889E-2"/>
                  <c:y val="3.75255864209749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4.6409528185269916E-2"/>
                  <c:y val="2.579887881064398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all_graph!$F$4:$F$14</c:f>
              <c:strCache>
                <c:ptCount val="8"/>
                <c:pt idx="0">
                  <c:v>R1</c:v>
                </c:pt>
                <c:pt idx="1">
                  <c:v>IN-2</c:v>
                </c:pt>
                <c:pt idx="2">
                  <c:v>TS-3</c:v>
                </c:pt>
                <c:pt idx="3">
                  <c:v>IN-4</c:v>
                </c:pt>
                <c:pt idx="4">
                  <c:v>IN-5</c:v>
                </c:pt>
                <c:pt idx="5">
                  <c:v>TS-6</c:v>
                </c:pt>
                <c:pt idx="6">
                  <c:v>IN-7</c:v>
                </c:pt>
                <c:pt idx="7">
                  <c:v>IN-8</c:v>
                </c:pt>
              </c:strCache>
            </c:strRef>
          </c:cat>
          <c:val>
            <c:numRef>
              <c:f>all_graph!$H$4:$H$14</c:f>
              <c:numCache>
                <c:formatCode>0.000_ </c:formatCode>
                <c:ptCount val="11"/>
                <c:pt idx="1">
                  <c:v>-87.091999999999999</c:v>
                </c:pt>
                <c:pt idx="2">
                  <c:v>-64.409000000000006</c:v>
                </c:pt>
                <c:pt idx="3">
                  <c:v>-93.275999999999996</c:v>
                </c:pt>
                <c:pt idx="4">
                  <c:v>-84.346999999999994</c:v>
                </c:pt>
                <c:pt idx="5">
                  <c:v>-86.662999999999997</c:v>
                </c:pt>
                <c:pt idx="6">
                  <c:v>-63.844999999999999</c:v>
                </c:pt>
                <c:pt idx="7">
                  <c:v>-57.896000000000001</c:v>
                </c:pt>
                <c:pt idx="8">
                  <c:v>-101.98</c:v>
                </c:pt>
              </c:numCache>
            </c:numRef>
          </c:val>
          <c:smooth val="0"/>
        </c:ser>
        <c:ser>
          <c:idx val="2"/>
          <c:order val="2"/>
          <c:spPr>
            <a:ln w="22225" cap="rnd">
              <a:solidFill>
                <a:srgbClr val="0070C0"/>
              </a:solidFill>
              <a:prstDash val="sysDash"/>
              <a:round/>
            </a:ln>
            <a:effectLst/>
          </c:spPr>
          <c:marker>
            <c:symbol val="dash"/>
            <c:size val="15"/>
            <c:spPr>
              <a:solidFill>
                <a:srgbClr val="0070C0"/>
              </a:solidFill>
              <a:ln w="9525">
                <a:solidFill>
                  <a:srgbClr val="0070C0"/>
                </a:solidFill>
              </a:ln>
              <a:effectLst/>
            </c:spPr>
          </c:marker>
          <c:dPt>
            <c:idx val="6"/>
            <c:marker>
              <c:symbol val="dash"/>
              <c:size val="15"/>
              <c:spPr>
                <a:noFill/>
                <a:ln w="9525">
                  <a:noFill/>
                </a:ln>
                <a:effectLst/>
              </c:spPr>
            </c:marker>
            <c:bubble3D val="0"/>
            <c:spPr>
              <a:ln w="22225" cap="rnd">
                <a:noFill/>
                <a:prstDash val="sysDash"/>
                <a:round/>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layout>
                <c:manualLayout>
                  <c:x val="-4.2646593467545332E-2"/>
                  <c:y val="-2.81442314297934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5086231451497253E-2"/>
                  <c:y val="-4.221634714469015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2646593467545374E-2"/>
                  <c:y val="-2.11081735723450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4.1392281894970469E-2"/>
                  <c:y val="2.5798878810643987E-2"/>
                </c:manualLayout>
              </c:layout>
              <c:showLegendKey val="0"/>
              <c:showVal val="1"/>
              <c:showCatName val="0"/>
              <c:showSerName val="0"/>
              <c:showPercent val="0"/>
              <c:showBubbleSize val="0"/>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4.0137970322395695E-2"/>
                  <c:y val="-2.81442314297934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0103477741796794E-2"/>
                  <c:y val="-2.579887881064394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7560362016048076E-2"/>
                  <c:y val="-3.048958404894289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2.0068985161197803E-2"/>
                  <c:y val="2.345352619149453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70C0"/>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all_graph!$F$4:$F$14</c:f>
              <c:strCache>
                <c:ptCount val="8"/>
                <c:pt idx="0">
                  <c:v>R1</c:v>
                </c:pt>
                <c:pt idx="1">
                  <c:v>IN-2</c:v>
                </c:pt>
                <c:pt idx="2">
                  <c:v>TS-3</c:v>
                </c:pt>
                <c:pt idx="3">
                  <c:v>IN-4</c:v>
                </c:pt>
                <c:pt idx="4">
                  <c:v>IN-5</c:v>
                </c:pt>
                <c:pt idx="5">
                  <c:v>TS-6</c:v>
                </c:pt>
                <c:pt idx="6">
                  <c:v>IN-7</c:v>
                </c:pt>
                <c:pt idx="7">
                  <c:v>IN-8</c:v>
                </c:pt>
              </c:strCache>
            </c:strRef>
          </c:cat>
          <c:val>
            <c:numRef>
              <c:f>all_graph!$I$4:$I$14</c:f>
              <c:numCache>
                <c:formatCode>General</c:formatCode>
                <c:ptCount val="11"/>
                <c:pt idx="6" formatCode="0.000_ ">
                  <c:v>-63.845999999999997</c:v>
                </c:pt>
                <c:pt idx="7" formatCode="0.000_ ">
                  <c:v>-53.06</c:v>
                </c:pt>
                <c:pt idx="8" formatCode="0.000_ ">
                  <c:v>-59.774000000000001</c:v>
                </c:pt>
                <c:pt idx="9" formatCode="0.000_ ">
                  <c:v>-124.387</c:v>
                </c:pt>
                <c:pt idx="10" formatCode="0.000_ ">
                  <c:v>-134.16</c:v>
                </c:pt>
              </c:numCache>
            </c:numRef>
          </c:val>
          <c:smooth val="0"/>
        </c:ser>
        <c:ser>
          <c:idx val="3"/>
          <c:order val="3"/>
          <c:spPr>
            <a:ln w="28575" cap="rnd">
              <a:noFill/>
              <a:round/>
            </a:ln>
            <a:effectLst/>
          </c:spPr>
          <c:marker>
            <c:symbol val="none"/>
          </c:marker>
          <c:dLbls>
            <c:dLbl>
              <c:idx val="0"/>
              <c:delete val="1"/>
              <c:extLst>
                <c:ext xmlns:c15="http://schemas.microsoft.com/office/drawing/2012/chart" uri="{CE6537A1-D6FC-4f65-9D91-7224C49458BB}"/>
              </c:extLst>
            </c:dLbl>
            <c:dLbl>
              <c:idx val="1"/>
              <c:layout>
                <c:manualLayout>
                  <c:x val="-3.8883658749820763E-2"/>
                  <c:y val="0.24157131977239368"/>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139228189497051E-2"/>
                  <c:y val="0.257988788106439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8883658749820742E-2"/>
                  <c:y val="0.24391667239154305"/>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3866412459521336E-2"/>
                  <c:y val="0.2955144300128311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6409528185269916E-2"/>
                  <c:y val="0.42685417668520059"/>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5.6479659890502E-2"/>
                  <c:y val="0.3819813505949311"/>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866412459521385E-2"/>
                  <c:y val="0.36352965596816528"/>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ysClr val="windowText" lastClr="000000"/>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all_graph!$F$4:$F$14</c:f>
              <c:strCache>
                <c:ptCount val="8"/>
                <c:pt idx="0">
                  <c:v>R1</c:v>
                </c:pt>
                <c:pt idx="1">
                  <c:v>IN-2</c:v>
                </c:pt>
                <c:pt idx="2">
                  <c:v>TS-3</c:v>
                </c:pt>
                <c:pt idx="3">
                  <c:v>IN-4</c:v>
                </c:pt>
                <c:pt idx="4">
                  <c:v>IN-5</c:v>
                </c:pt>
                <c:pt idx="5">
                  <c:v>TS-6</c:v>
                </c:pt>
                <c:pt idx="6">
                  <c:v>IN-7</c:v>
                </c:pt>
                <c:pt idx="7">
                  <c:v>IN-8</c:v>
                </c:pt>
              </c:strCache>
            </c:strRef>
          </c:cat>
          <c:val>
            <c:numRef>
              <c:f>all_graph!$J$4:$J$14</c:f>
              <c:numCache>
                <c:formatCode>0.000_ </c:formatCode>
                <c:ptCount val="11"/>
                <c:pt idx="0">
                  <c:v>0</c:v>
                </c:pt>
                <c:pt idx="1">
                  <c:v>-53.097999999999999</c:v>
                </c:pt>
                <c:pt idx="2">
                  <c:v>-39.366</c:v>
                </c:pt>
                <c:pt idx="3">
                  <c:v>-71.173000000000002</c:v>
                </c:pt>
                <c:pt idx="4">
                  <c:v>-42.286999999999999</c:v>
                </c:pt>
                <c:pt idx="5">
                  <c:v>-41.497999999999998</c:v>
                </c:pt>
                <c:pt idx="6">
                  <c:v>-62.405000000000001</c:v>
                </c:pt>
                <c:pt idx="7">
                  <c:v>-101.58199999999999</c:v>
                </c:pt>
              </c:numCache>
            </c:numRef>
          </c:val>
          <c:smooth val="0"/>
        </c:ser>
        <c:ser>
          <c:idx val="4"/>
          <c:order val="4"/>
          <c:spPr>
            <a:ln w="28575" cap="rnd">
              <a:noFill/>
              <a:round/>
            </a:ln>
            <a:effectLst/>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layout>
                <c:manualLayout>
                  <c:x val="-3.1357789314371609E-2"/>
                  <c:y val="0.10554086786172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8814673588622939E-2"/>
                  <c:y val="9.14687521468286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594854596646977E-2"/>
                  <c:y val="0.11257692571917367"/>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4348062373990298E-2"/>
                  <c:y val="0.1051573375684342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1115511086442957E-2"/>
                  <c:y val="0.1715139010821396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5.5042341189796951E-2"/>
                  <c:y val="0.3306946233003513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5120724032096248E-2"/>
                  <c:y val="0.31193189834687729"/>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rgbClr val="FF0000"/>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all_graph!$F$4:$F$14</c:f>
              <c:strCache>
                <c:ptCount val="8"/>
                <c:pt idx="0">
                  <c:v>R1</c:v>
                </c:pt>
                <c:pt idx="1">
                  <c:v>IN-2</c:v>
                </c:pt>
                <c:pt idx="2">
                  <c:v>TS-3</c:v>
                </c:pt>
                <c:pt idx="3">
                  <c:v>IN-4</c:v>
                </c:pt>
                <c:pt idx="4">
                  <c:v>IN-5</c:v>
                </c:pt>
                <c:pt idx="5">
                  <c:v>TS-6</c:v>
                </c:pt>
                <c:pt idx="6">
                  <c:v>IN-7</c:v>
                </c:pt>
                <c:pt idx="7">
                  <c:v>IN-8</c:v>
                </c:pt>
              </c:strCache>
            </c:strRef>
          </c:cat>
          <c:val>
            <c:numRef>
              <c:f>all_graph!$K$4:$K$14</c:f>
              <c:numCache>
                <c:formatCode>0.000_ </c:formatCode>
                <c:ptCount val="11"/>
                <c:pt idx="0">
                  <c:v>0</c:v>
                </c:pt>
                <c:pt idx="1">
                  <c:v>-53.097999999999999</c:v>
                </c:pt>
                <c:pt idx="2">
                  <c:v>-31.658999999999999</c:v>
                </c:pt>
                <c:pt idx="3">
                  <c:v>-59.499000000000002</c:v>
                </c:pt>
                <c:pt idx="4">
                  <c:v>-49.798000000000002</c:v>
                </c:pt>
                <c:pt idx="5">
                  <c:v>-53.555999999999997</c:v>
                </c:pt>
                <c:pt idx="6">
                  <c:v>-13.473000000000001</c:v>
                </c:pt>
                <c:pt idx="7">
                  <c:v>-8.8819999999999997</c:v>
                </c:pt>
                <c:pt idx="8">
                  <c:v>-54.564999999999998</c:v>
                </c:pt>
              </c:numCache>
            </c:numRef>
          </c:val>
          <c:smooth val="0"/>
        </c:ser>
        <c:ser>
          <c:idx val="5"/>
          <c:order val="5"/>
          <c:spPr>
            <a:ln w="28575" cap="rnd">
              <a:noFill/>
              <a:round/>
            </a:ln>
            <a:effectLst/>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2.8849166169221934E-2"/>
                  <c:y val="0.18293750429365735"/>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257760830634771E-2"/>
                  <c:y val="8.677804690852972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6.2715578628743133E-3"/>
                  <c:y val="0.27675160905963558"/>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2.0068985161197803E-2"/>
                  <c:y val="0.351802892872418"/>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rgbClr val="0070C0"/>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all_graph!$F$4:$F$14</c:f>
              <c:strCache>
                <c:ptCount val="8"/>
                <c:pt idx="0">
                  <c:v>R1</c:v>
                </c:pt>
                <c:pt idx="1">
                  <c:v>IN-2</c:v>
                </c:pt>
                <c:pt idx="2">
                  <c:v>TS-3</c:v>
                </c:pt>
                <c:pt idx="3">
                  <c:v>IN-4</c:v>
                </c:pt>
                <c:pt idx="4">
                  <c:v>IN-5</c:v>
                </c:pt>
                <c:pt idx="5">
                  <c:v>TS-6</c:v>
                </c:pt>
                <c:pt idx="6">
                  <c:v>IN-7</c:v>
                </c:pt>
                <c:pt idx="7">
                  <c:v>IN-8</c:v>
                </c:pt>
              </c:strCache>
            </c:strRef>
          </c:cat>
          <c:val>
            <c:numRef>
              <c:f>all_graph!$L$4:$L$14</c:f>
              <c:numCache>
                <c:formatCode>General</c:formatCode>
                <c:ptCount val="11"/>
                <c:pt idx="0">
                  <c:v>0</c:v>
                </c:pt>
                <c:pt idx="1">
                  <c:v>-53.097999999999999</c:v>
                </c:pt>
                <c:pt idx="2">
                  <c:v>-31.658999999999999</c:v>
                </c:pt>
                <c:pt idx="3">
                  <c:v>-59.499000000000002</c:v>
                </c:pt>
                <c:pt idx="4">
                  <c:v>-49.798000000000002</c:v>
                </c:pt>
                <c:pt idx="5">
                  <c:v>-53.555999999999997</c:v>
                </c:pt>
                <c:pt idx="6">
                  <c:v>-13.473000000000001</c:v>
                </c:pt>
                <c:pt idx="7">
                  <c:v>-5.3789999999999996</c:v>
                </c:pt>
                <c:pt idx="8">
                  <c:v>-31.609000000000002</c:v>
                </c:pt>
                <c:pt idx="9">
                  <c:v>-59.911999999999999</c:v>
                </c:pt>
                <c:pt idx="10">
                  <c:v>-78.748999999999995</c:v>
                </c:pt>
              </c:numCache>
            </c:numRef>
          </c:val>
          <c:smooth val="0"/>
        </c:ser>
        <c:dLbls>
          <c:showLegendKey val="0"/>
          <c:showVal val="0"/>
          <c:showCatName val="0"/>
          <c:showSerName val="0"/>
          <c:showPercent val="0"/>
          <c:showBubbleSize val="0"/>
        </c:dLbls>
        <c:marker val="1"/>
        <c:smooth val="0"/>
        <c:axId val="184509568"/>
        <c:axId val="184510128"/>
      </c:lineChart>
      <c:catAx>
        <c:axId val="184509568"/>
        <c:scaling>
          <c:orientation val="minMax"/>
        </c:scaling>
        <c:delete val="1"/>
        <c:axPos val="b"/>
        <c:numFmt formatCode="General" sourceLinked="1"/>
        <c:majorTickMark val="none"/>
        <c:minorTickMark val="none"/>
        <c:tickLblPos val="nextTo"/>
        <c:crossAx val="184510128"/>
        <c:crosses val="autoZero"/>
        <c:auto val="1"/>
        <c:lblAlgn val="ctr"/>
        <c:lblOffset val="100"/>
        <c:noMultiLvlLbl val="0"/>
      </c:catAx>
      <c:valAx>
        <c:axId val="184510128"/>
        <c:scaling>
          <c:orientation val="minMax"/>
          <c:max val="5"/>
        </c:scaling>
        <c:delete val="0"/>
        <c:axPos val="l"/>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Cambria" panose="02040503050406030204" pitchFamily="18" charset="0"/>
                <a:ea typeface="+mn-ea"/>
                <a:cs typeface="+mn-cs"/>
              </a:defRPr>
            </a:pPr>
            <a:endParaRPr lang="ja-JP"/>
          </a:p>
        </c:txPr>
        <c:crossAx val="184509568"/>
        <c:crosses val="autoZero"/>
        <c:crossBetween val="between"/>
      </c:valAx>
      <c:spPr>
        <a:noFill/>
        <a:ln>
          <a:noFill/>
        </a:ln>
        <a:effectLst/>
      </c:spPr>
    </c:plotArea>
    <c:legend>
      <c:legendPos val="r"/>
      <c:layout>
        <c:manualLayout>
          <c:xMode val="edge"/>
          <c:yMode val="edge"/>
          <c:x val="0.90616514878505605"/>
          <c:y val="3.9577363764560579E-2"/>
          <c:w val="8.6065864287336619E-2"/>
          <c:h val="0.18282222589636887"/>
        </c:manualLayout>
      </c:layout>
      <c:overlay val="0"/>
      <c:spPr>
        <a:noFill/>
        <a:ln>
          <a:noFill/>
        </a:ln>
        <a:effectLst/>
      </c:spPr>
      <c:txPr>
        <a:bodyPr rot="0" spcFirstLastPara="1" vertOverflow="ellipsis" vert="horz" wrap="square" anchor="ctr" anchorCtr="1"/>
        <a:lstStyle/>
        <a:p>
          <a:pPr>
            <a:defRPr sz="900" b="0" i="0" u="none" strike="noStrike" kern="1200" baseline="0">
              <a:no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229301686165585"/>
          <c:y val="1.8138927656636643E-2"/>
          <c:w val="0.83610829063401315"/>
          <c:h val="0.90962968838900782"/>
        </c:manualLayout>
      </c:layout>
      <c:scatterChart>
        <c:scatterStyle val="lineMarker"/>
        <c:varyColors val="0"/>
        <c:ser>
          <c:idx val="1"/>
          <c:order val="0"/>
          <c:tx>
            <c:strRef>
              <c:f>G_解析結果!$S$2</c:f>
              <c:strCache>
                <c:ptCount val="1"/>
                <c:pt idx="0">
                  <c:v>PC3</c:v>
                </c:pt>
              </c:strCache>
            </c:strRef>
          </c:tx>
          <c:spPr>
            <a:ln>
              <a:solidFill>
                <a:srgbClr val="92D050"/>
              </a:solidFill>
            </a:ln>
          </c:spPr>
          <c:marker>
            <c:symbol val="circle"/>
            <c:size val="4"/>
            <c:spPr>
              <a:noFill/>
              <a:ln>
                <a:solidFill>
                  <a:srgbClr val="92D050"/>
                </a:solidFill>
              </a:ln>
            </c:spPr>
          </c:marker>
          <c:errBars>
            <c:errDir val="y"/>
            <c:errBarType val="both"/>
            <c:errValType val="cust"/>
            <c:noEndCap val="0"/>
            <c:plus>
              <c:numRef>
                <c:f>G_解析結果!$AA$3:$AA$153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5.6098419378885932E-5</c:v>
                  </c:pt>
                  <c:pt idx="16">
                    <c:v>1.2233584750401916E-2</c:v>
                  </c:pt>
                  <c:pt idx="17">
                    <c:v>3.5987016598938076E-2</c:v>
                  </c:pt>
                  <c:pt idx="18">
                    <c:v>3.3309729442155163E-2</c:v>
                  </c:pt>
                  <c:pt idx="19">
                    <c:v>5.0236784489399444E-2</c:v>
                  </c:pt>
                  <c:pt idx="20">
                    <c:v>4.2495647410870627E-2</c:v>
                  </c:pt>
                  <c:pt idx="21">
                    <c:v>6.2058958431447805E-2</c:v>
                  </c:pt>
                  <c:pt idx="22">
                    <c:v>4.1841031154647185E-2</c:v>
                  </c:pt>
                  <c:pt idx="23">
                    <c:v>6.4678958282745641E-2</c:v>
                  </c:pt>
                  <c:pt idx="24">
                    <c:v>3.6531545606373853E-2</c:v>
                  </c:pt>
                  <c:pt idx="25">
                    <c:v>3.0754165159010784E-2</c:v>
                  </c:pt>
                  <c:pt idx="26">
                    <c:v>4.0114445175066064E-2</c:v>
                  </c:pt>
                  <c:pt idx="27">
                    <c:v>4.0667895335962566E-2</c:v>
                  </c:pt>
                  <c:pt idx="28">
                    <c:v>3.1239432932637937E-2</c:v>
                  </c:pt>
                  <c:pt idx="29">
                    <c:v>4.528676314924706E-2</c:v>
                  </c:pt>
                  <c:pt idx="30">
                    <c:v>2.2877984923676001E-2</c:v>
                  </c:pt>
                  <c:pt idx="31">
                    <c:v>1.8534632724008505E-2</c:v>
                  </c:pt>
                  <c:pt idx="32">
                    <c:v>2.6070135731445305E-2</c:v>
                  </c:pt>
                  <c:pt idx="33">
                    <c:v>8.8739590465842875E-3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plus>
            <c:minus>
              <c:numRef>
                <c:f>G_解析結果!$AA$3:$AA$153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5.6098419378885932E-5</c:v>
                  </c:pt>
                  <c:pt idx="16">
                    <c:v>1.2233584750401916E-2</c:v>
                  </c:pt>
                  <c:pt idx="17">
                    <c:v>3.5987016598938076E-2</c:v>
                  </c:pt>
                  <c:pt idx="18">
                    <c:v>3.3309729442155163E-2</c:v>
                  </c:pt>
                  <c:pt idx="19">
                    <c:v>5.0236784489399444E-2</c:v>
                  </c:pt>
                  <c:pt idx="20">
                    <c:v>4.2495647410870627E-2</c:v>
                  </c:pt>
                  <c:pt idx="21">
                    <c:v>6.2058958431447805E-2</c:v>
                  </c:pt>
                  <c:pt idx="22">
                    <c:v>4.1841031154647185E-2</c:v>
                  </c:pt>
                  <c:pt idx="23">
                    <c:v>6.4678958282745641E-2</c:v>
                  </c:pt>
                  <c:pt idx="24">
                    <c:v>3.6531545606373853E-2</c:v>
                  </c:pt>
                  <c:pt idx="25">
                    <c:v>3.0754165159010784E-2</c:v>
                  </c:pt>
                  <c:pt idx="26">
                    <c:v>4.0114445175066064E-2</c:v>
                  </c:pt>
                  <c:pt idx="27">
                    <c:v>4.0667895335962566E-2</c:v>
                  </c:pt>
                  <c:pt idx="28">
                    <c:v>3.1239432932637937E-2</c:v>
                  </c:pt>
                  <c:pt idx="29">
                    <c:v>4.528676314924706E-2</c:v>
                  </c:pt>
                  <c:pt idx="30">
                    <c:v>2.2877984923676001E-2</c:v>
                  </c:pt>
                  <c:pt idx="31">
                    <c:v>1.8534632724008505E-2</c:v>
                  </c:pt>
                  <c:pt idx="32">
                    <c:v>2.6070135731445305E-2</c:v>
                  </c:pt>
                  <c:pt idx="33">
                    <c:v>8.8739590465842875E-3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minus>
            <c:spPr>
              <a:ln>
                <a:solidFill>
                  <a:srgbClr val="92D050"/>
                </a:solidFill>
              </a:ln>
            </c:spPr>
          </c:errBars>
          <c:errBars>
            <c:errDir val="x"/>
            <c:errBarType val="both"/>
            <c:errValType val="fixedVal"/>
            <c:noEndCap val="0"/>
            <c:val val="1"/>
            <c:spPr>
              <a:ln>
                <a:noFill/>
              </a:ln>
            </c:spPr>
          </c:errBars>
          <c:xVal>
            <c:numRef>
              <c:f>G_解析結果!$Q$3:$Q$153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G_解析結果!$S$3:$S$153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2.4798169648521765E-5</c:v>
                </c:pt>
                <c:pt idx="16">
                  <c:v>7.7370289303387921E-3</c:v>
                </c:pt>
                <c:pt idx="17">
                  <c:v>3.6230125856490283E-2</c:v>
                </c:pt>
                <c:pt idx="18">
                  <c:v>9.2273989262149483E-2</c:v>
                </c:pt>
                <c:pt idx="19">
                  <c:v>0.11338549768959101</c:v>
                </c:pt>
                <c:pt idx="20">
                  <c:v>8.2354721402740749E-2</c:v>
                </c:pt>
                <c:pt idx="21">
                  <c:v>9.2397980110392103E-2</c:v>
                </c:pt>
                <c:pt idx="22">
                  <c:v>5.1464468077232164E-2</c:v>
                </c:pt>
                <c:pt idx="23">
                  <c:v>7.6237839556105413E-2</c:v>
                </c:pt>
                <c:pt idx="24">
                  <c:v>7.4791279659941631E-2</c:v>
                </c:pt>
                <c:pt idx="25">
                  <c:v>4.9464082392251404E-2</c:v>
                </c:pt>
                <c:pt idx="26">
                  <c:v>5.6539826798629615E-2</c:v>
                </c:pt>
                <c:pt idx="27">
                  <c:v>5.9135368555174893E-2</c:v>
                </c:pt>
                <c:pt idx="28">
                  <c:v>3.8511557464154307E-2</c:v>
                </c:pt>
                <c:pt idx="29">
                  <c:v>2.5649573473121016E-2</c:v>
                </c:pt>
                <c:pt idx="30">
                  <c:v>1.7226461849173112E-2</c:v>
                </c:pt>
                <c:pt idx="31">
                  <c:v>1.7482709602207845E-2</c:v>
                </c:pt>
                <c:pt idx="32">
                  <c:v>1.7722425242143552E-2</c:v>
                </c:pt>
                <c:pt idx="33">
                  <c:v>5.5547900012688761E-3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ser>
          <c:idx val="2"/>
          <c:order val="1"/>
          <c:tx>
            <c:strRef>
              <c:f>G_解析結果!$T$2</c:f>
              <c:strCache>
                <c:ptCount val="1"/>
                <c:pt idx="0">
                  <c:v>PC4</c:v>
                </c:pt>
              </c:strCache>
            </c:strRef>
          </c:tx>
          <c:spPr>
            <a:ln>
              <a:solidFill>
                <a:srgbClr val="00B050"/>
              </a:solidFill>
            </a:ln>
          </c:spPr>
          <c:marker>
            <c:symbol val="circle"/>
            <c:size val="4"/>
            <c:spPr>
              <a:noFill/>
              <a:ln>
                <a:solidFill>
                  <a:srgbClr val="00B050"/>
                </a:solidFill>
              </a:ln>
            </c:spPr>
          </c:marker>
          <c:errBars>
            <c:errDir val="y"/>
            <c:errBarType val="both"/>
            <c:errValType val="cust"/>
            <c:noEndCap val="0"/>
            <c:plus>
              <c:numRef>
                <c:f>G_解析結果!$AB$3:$AB$153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2.6179262376813426E-4</c:v>
                  </c:pt>
                  <c:pt idx="15">
                    <c:v>2.3887275564332233E-2</c:v>
                  </c:pt>
                  <c:pt idx="16">
                    <c:v>6.4990244153008775E-2</c:v>
                  </c:pt>
                  <c:pt idx="17">
                    <c:v>0.12127344857111066</c:v>
                  </c:pt>
                  <c:pt idx="18">
                    <c:v>0.22509327213587046</c:v>
                  </c:pt>
                  <c:pt idx="19">
                    <c:v>0.15873516619983441</c:v>
                  </c:pt>
                  <c:pt idx="20">
                    <c:v>0.11931685753723144</c:v>
                  </c:pt>
                  <c:pt idx="21">
                    <c:v>0.1388492649871346</c:v>
                  </c:pt>
                  <c:pt idx="22">
                    <c:v>0.12643164472704146</c:v>
                  </c:pt>
                  <c:pt idx="23">
                    <c:v>8.4907478766057767E-2</c:v>
                  </c:pt>
                  <c:pt idx="24">
                    <c:v>0.13962709526204686</c:v>
                  </c:pt>
                  <c:pt idx="25">
                    <c:v>0.17453340107602042</c:v>
                  </c:pt>
                  <c:pt idx="26">
                    <c:v>0.21644847824863803</c:v>
                  </c:pt>
                  <c:pt idx="27">
                    <c:v>0.17300870300419374</c:v>
                  </c:pt>
                  <c:pt idx="28">
                    <c:v>0.24056398164850121</c:v>
                  </c:pt>
                  <c:pt idx="29">
                    <c:v>0.21109539141188938</c:v>
                  </c:pt>
                  <c:pt idx="30">
                    <c:v>0.10928620651962263</c:v>
                  </c:pt>
                  <c:pt idx="31">
                    <c:v>6.3742552807350597E-2</c:v>
                  </c:pt>
                  <c:pt idx="32">
                    <c:v>6.6775818534000567E-2</c:v>
                  </c:pt>
                  <c:pt idx="33">
                    <c:v>6.3765203360667015E-3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plus>
            <c:minus>
              <c:numRef>
                <c:f>G_解析結果!$AB$3:$AB$153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2.6179262376813426E-4</c:v>
                  </c:pt>
                  <c:pt idx="15">
                    <c:v>2.3887275564332233E-2</c:v>
                  </c:pt>
                  <c:pt idx="16">
                    <c:v>6.4990244153008775E-2</c:v>
                  </c:pt>
                  <c:pt idx="17">
                    <c:v>0.12127344857111066</c:v>
                  </c:pt>
                  <c:pt idx="18">
                    <c:v>0.22509327213587046</c:v>
                  </c:pt>
                  <c:pt idx="19">
                    <c:v>0.15873516619983441</c:v>
                  </c:pt>
                  <c:pt idx="20">
                    <c:v>0.11931685753723144</c:v>
                  </c:pt>
                  <c:pt idx="21">
                    <c:v>0.1388492649871346</c:v>
                  </c:pt>
                  <c:pt idx="22">
                    <c:v>0.12643164472704146</c:v>
                  </c:pt>
                  <c:pt idx="23">
                    <c:v>8.4907478766057767E-2</c:v>
                  </c:pt>
                  <c:pt idx="24">
                    <c:v>0.13962709526204686</c:v>
                  </c:pt>
                  <c:pt idx="25">
                    <c:v>0.17453340107602042</c:v>
                  </c:pt>
                  <c:pt idx="26">
                    <c:v>0.21644847824863803</c:v>
                  </c:pt>
                  <c:pt idx="27">
                    <c:v>0.17300870300419374</c:v>
                  </c:pt>
                  <c:pt idx="28">
                    <c:v>0.24056398164850121</c:v>
                  </c:pt>
                  <c:pt idx="29">
                    <c:v>0.21109539141188938</c:v>
                  </c:pt>
                  <c:pt idx="30">
                    <c:v>0.10928620651962263</c:v>
                  </c:pt>
                  <c:pt idx="31">
                    <c:v>6.3742552807350597E-2</c:v>
                  </c:pt>
                  <c:pt idx="32">
                    <c:v>6.6775818534000567E-2</c:v>
                  </c:pt>
                  <c:pt idx="33">
                    <c:v>6.3765203360667015E-3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minus>
            <c:spPr>
              <a:ln>
                <a:solidFill>
                  <a:srgbClr val="00B050"/>
                </a:solidFill>
              </a:ln>
            </c:spPr>
          </c:errBars>
          <c:errBars>
            <c:errDir val="x"/>
            <c:errBarType val="both"/>
            <c:errValType val="fixedVal"/>
            <c:noEndCap val="0"/>
            <c:val val="1"/>
            <c:spPr>
              <a:ln>
                <a:noFill/>
              </a:ln>
            </c:spPr>
          </c:errBars>
          <c:xVal>
            <c:numRef>
              <c:f>G_解析結果!$Q$3:$Q$153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G_解析結果!$T$3:$T$153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1.1572479169310154E-4</c:v>
                </c:pt>
                <c:pt idx="15">
                  <c:v>2.1557875481114919E-2</c:v>
                </c:pt>
                <c:pt idx="16">
                  <c:v>0.20972638677409805</c:v>
                </c:pt>
                <c:pt idx="17">
                  <c:v>0.37813902291375889</c:v>
                </c:pt>
                <c:pt idx="18">
                  <c:v>0.70935990885251454</c:v>
                </c:pt>
                <c:pt idx="19">
                  <c:v>0.62353344369898056</c:v>
                </c:pt>
                <c:pt idx="20">
                  <c:v>0.77179343397094269</c:v>
                </c:pt>
                <c:pt idx="21">
                  <c:v>0.72776841678826731</c:v>
                </c:pt>
                <c:pt idx="22">
                  <c:v>0.89163472182569903</c:v>
                </c:pt>
                <c:pt idx="23">
                  <c:v>0.8507177419056382</c:v>
                </c:pt>
                <c:pt idx="24">
                  <c:v>0.82592783831366567</c:v>
                </c:pt>
                <c:pt idx="25">
                  <c:v>0.70971534928414315</c:v>
                </c:pt>
                <c:pt idx="26">
                  <c:v>0.52675445361734985</c:v>
                </c:pt>
                <c:pt idx="27">
                  <c:v>0.26669604851330203</c:v>
                </c:pt>
                <c:pt idx="28">
                  <c:v>0.23868238286702198</c:v>
                </c:pt>
                <c:pt idx="29">
                  <c:v>0.18225001480353595</c:v>
                </c:pt>
                <c:pt idx="30">
                  <c:v>9.9614247478111914E-2</c:v>
                </c:pt>
                <c:pt idx="31">
                  <c:v>3.4419859472148207E-2</c:v>
                </c:pt>
                <c:pt idx="32">
                  <c:v>2.9518087938290409E-2</c:v>
                </c:pt>
                <c:pt idx="33">
                  <c:v>2.8187252833819739E-3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ser>
          <c:idx val="4"/>
          <c:order val="2"/>
          <c:tx>
            <c:strRef>
              <c:f>G_解析結果!$V$2</c:f>
              <c:strCache>
                <c:ptCount val="1"/>
                <c:pt idx="0">
                  <c:v>NaF</c:v>
                </c:pt>
              </c:strCache>
            </c:strRef>
          </c:tx>
          <c:spPr>
            <a:ln>
              <a:solidFill>
                <a:srgbClr val="7030A0"/>
              </a:solidFill>
            </a:ln>
          </c:spPr>
          <c:marker>
            <c:symbol val="circle"/>
            <c:size val="4"/>
            <c:spPr>
              <a:noFill/>
              <a:ln>
                <a:solidFill>
                  <a:srgbClr val="7030A0"/>
                </a:solidFill>
              </a:ln>
            </c:spPr>
          </c:marker>
          <c:errBars>
            <c:errDir val="y"/>
            <c:errBarType val="both"/>
            <c:errValType val="cust"/>
            <c:noEndCap val="0"/>
            <c:plus>
              <c:numRef>
                <c:f>G_解析結果!$AD$3:$AD$153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5.9947959134310363E-3</c:v>
                  </c:pt>
                  <c:pt idx="15">
                    <c:v>2.7562280061751889E-4</c:v>
                  </c:pt>
                  <c:pt idx="16">
                    <c:v>1.0679383335117186E-2</c:v>
                  </c:pt>
                  <c:pt idx="17">
                    <c:v>2.421635239009921E-2</c:v>
                  </c:pt>
                  <c:pt idx="18">
                    <c:v>4.3308827399711869E-2</c:v>
                  </c:pt>
                  <c:pt idx="19">
                    <c:v>3.2859555777024971E-2</c:v>
                  </c:pt>
                  <c:pt idx="20">
                    <c:v>3.3616082784087911E-2</c:v>
                  </c:pt>
                  <c:pt idx="21">
                    <c:v>4.028293755932652E-2</c:v>
                  </c:pt>
                  <c:pt idx="22">
                    <c:v>4.1396941018682375E-2</c:v>
                  </c:pt>
                  <c:pt idx="23">
                    <c:v>3.6977137405059965E-2</c:v>
                  </c:pt>
                  <c:pt idx="24">
                    <c:v>2.1079419007855475E-2</c:v>
                  </c:pt>
                  <c:pt idx="25">
                    <c:v>1.980897621430824E-2</c:v>
                  </c:pt>
                  <c:pt idx="26">
                    <c:v>1.9502200437188321E-2</c:v>
                  </c:pt>
                  <c:pt idx="27">
                    <c:v>2.0098701922425497E-2</c:v>
                  </c:pt>
                  <c:pt idx="28">
                    <c:v>1.2364001911262447E-2</c:v>
                  </c:pt>
                  <c:pt idx="29">
                    <c:v>7.4769999488056432E-3</c:v>
                  </c:pt>
                  <c:pt idx="30">
                    <c:v>0</c:v>
                  </c:pt>
                  <c:pt idx="31">
                    <c:v>6.2641545594890651E-6</c:v>
                  </c:pt>
                  <c:pt idx="32">
                    <c:v>5.3997012302795747E-3</c:v>
                  </c:pt>
                  <c:pt idx="33">
                    <c:v>8.5818917465000212E-4</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plus>
            <c:minus>
              <c:numRef>
                <c:f>G_解析結果!$AD$3:$AD$153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5.9947959134310363E-3</c:v>
                  </c:pt>
                  <c:pt idx="15">
                    <c:v>2.7562280061751889E-4</c:v>
                  </c:pt>
                  <c:pt idx="16">
                    <c:v>1.0679383335117186E-2</c:v>
                  </c:pt>
                  <c:pt idx="17">
                    <c:v>2.421635239009921E-2</c:v>
                  </c:pt>
                  <c:pt idx="18">
                    <c:v>4.3308827399711869E-2</c:v>
                  </c:pt>
                  <c:pt idx="19">
                    <c:v>3.2859555777024971E-2</c:v>
                  </c:pt>
                  <c:pt idx="20">
                    <c:v>3.3616082784087911E-2</c:v>
                  </c:pt>
                  <c:pt idx="21">
                    <c:v>4.028293755932652E-2</c:v>
                  </c:pt>
                  <c:pt idx="22">
                    <c:v>4.1396941018682375E-2</c:v>
                  </c:pt>
                  <c:pt idx="23">
                    <c:v>3.6977137405059965E-2</c:v>
                  </c:pt>
                  <c:pt idx="24">
                    <c:v>2.1079419007855475E-2</c:v>
                  </c:pt>
                  <c:pt idx="25">
                    <c:v>1.980897621430824E-2</c:v>
                  </c:pt>
                  <c:pt idx="26">
                    <c:v>1.9502200437188321E-2</c:v>
                  </c:pt>
                  <c:pt idx="27">
                    <c:v>2.0098701922425497E-2</c:v>
                  </c:pt>
                  <c:pt idx="28">
                    <c:v>1.2364001911262447E-2</c:v>
                  </c:pt>
                  <c:pt idx="29">
                    <c:v>7.4769999488056432E-3</c:v>
                  </c:pt>
                  <c:pt idx="30">
                    <c:v>0</c:v>
                  </c:pt>
                  <c:pt idx="31">
                    <c:v>6.2641545594890651E-6</c:v>
                  </c:pt>
                  <c:pt idx="32">
                    <c:v>5.3997012302795747E-3</c:v>
                  </c:pt>
                  <c:pt idx="33">
                    <c:v>8.5818917465000212E-4</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minus>
            <c:spPr>
              <a:ln>
                <a:solidFill>
                  <a:srgbClr val="7030A0"/>
                </a:solidFill>
              </a:ln>
            </c:spPr>
          </c:errBars>
          <c:errBars>
            <c:errDir val="x"/>
            <c:errBarType val="both"/>
            <c:errValType val="fixedVal"/>
            <c:noEndCap val="0"/>
            <c:val val="1"/>
            <c:spPr>
              <a:ln>
                <a:noFill/>
              </a:ln>
            </c:spPr>
          </c:errBars>
          <c:xVal>
            <c:numRef>
              <c:f>G_解析結果!$Q$3:$Q$153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G_解析結果!$V$3:$V$153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2.6499849321152138E-3</c:v>
                </c:pt>
                <c:pt idx="15">
                  <c:v>1.2183838768345808E-4</c:v>
                </c:pt>
                <c:pt idx="16">
                  <c:v>1.1588492101256185E-2</c:v>
                </c:pt>
                <c:pt idx="17">
                  <c:v>4.8732586019117709E-2</c:v>
                </c:pt>
                <c:pt idx="18">
                  <c:v>9.4579817493549892E-2</c:v>
                </c:pt>
                <c:pt idx="19">
                  <c:v>0.10880168020132809</c:v>
                </c:pt>
                <c:pt idx="20">
                  <c:v>0.14811948171763309</c:v>
                </c:pt>
                <c:pt idx="21">
                  <c:v>0.1144173222518293</c:v>
                </c:pt>
                <c:pt idx="22">
                  <c:v>0.10374538711246457</c:v>
                </c:pt>
                <c:pt idx="23">
                  <c:v>7.703232061286637E-2</c:v>
                </c:pt>
                <c:pt idx="24">
                  <c:v>2.9800562005667636E-2</c:v>
                </c:pt>
                <c:pt idx="25">
                  <c:v>2.6112181723977498E-2</c:v>
                </c:pt>
                <c:pt idx="26">
                  <c:v>1.4554149219642177E-2</c:v>
                </c:pt>
                <c:pt idx="27">
                  <c:v>8.9551214947341719E-3</c:v>
                </c:pt>
                <c:pt idx="28">
                  <c:v>6.1556076322801679E-3</c:v>
                </c:pt>
                <c:pt idx="29">
                  <c:v>4.898456995728123E-3</c:v>
                </c:pt>
                <c:pt idx="30">
                  <c:v>0</c:v>
                </c:pt>
                <c:pt idx="31">
                  <c:v>2.7690542655331389E-6</c:v>
                </c:pt>
                <c:pt idx="32">
                  <c:v>2.386924776889566E-3</c:v>
                </c:pt>
                <c:pt idx="33">
                  <c:v>3.7936043437804002E-4</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ser>
          <c:idx val="5"/>
          <c:order val="3"/>
          <c:tx>
            <c:strRef>
              <c:f>G_解析結果!$W$2</c:f>
              <c:strCache>
                <c:ptCount val="1"/>
                <c:pt idx="0">
                  <c:v>N2C</c:v>
                </c:pt>
              </c:strCache>
            </c:strRef>
          </c:tx>
          <c:spPr>
            <a:ln>
              <a:solidFill>
                <a:srgbClr val="C00000"/>
              </a:solidFill>
            </a:ln>
          </c:spPr>
          <c:marker>
            <c:symbol val="circle"/>
            <c:size val="4"/>
            <c:spPr>
              <a:noFill/>
              <a:ln>
                <a:solidFill>
                  <a:srgbClr val="C00000"/>
                </a:solidFill>
              </a:ln>
            </c:spPr>
          </c:marker>
          <c:errBars>
            <c:errDir val="y"/>
            <c:errBarType val="both"/>
            <c:errValType val="cust"/>
            <c:noEndCap val="0"/>
            <c:plus>
              <c:numRef>
                <c:f>G_解析結果!$AE$3:$AE$153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1.267185423096294E-3</c:v>
                  </c:pt>
                  <c:pt idx="15">
                    <c:v>3.4803485536025955E-2</c:v>
                  </c:pt>
                  <c:pt idx="16">
                    <c:v>0.12579422216913383</c:v>
                  </c:pt>
                  <c:pt idx="17">
                    <c:v>0.11282354606914199</c:v>
                  </c:pt>
                  <c:pt idx="18">
                    <c:v>9.7873395963472665E-2</c:v>
                  </c:pt>
                  <c:pt idx="19">
                    <c:v>0.15032683860512869</c:v>
                  </c:pt>
                  <c:pt idx="20">
                    <c:v>8.3410442649926059E-2</c:v>
                  </c:pt>
                  <c:pt idx="21">
                    <c:v>0.1340381478085744</c:v>
                  </c:pt>
                  <c:pt idx="22">
                    <c:v>0.12712810013861472</c:v>
                  </c:pt>
                  <c:pt idx="23">
                    <c:v>9.8641983950716633E-2</c:v>
                  </c:pt>
                  <c:pt idx="24">
                    <c:v>8.5365875815329867E-2</c:v>
                  </c:pt>
                  <c:pt idx="25">
                    <c:v>9.9616206757607947E-2</c:v>
                  </c:pt>
                  <c:pt idx="26">
                    <c:v>6.4602859367328389E-2</c:v>
                  </c:pt>
                  <c:pt idx="27">
                    <c:v>7.7943377709472017E-2</c:v>
                  </c:pt>
                  <c:pt idx="28">
                    <c:v>5.4380831980294517E-2</c:v>
                  </c:pt>
                  <c:pt idx="29">
                    <c:v>3.7040142377911416E-2</c:v>
                  </c:pt>
                  <c:pt idx="30">
                    <c:v>1.719633112768448E-2</c:v>
                  </c:pt>
                  <c:pt idx="31">
                    <c:v>1.4965772090417884E-2</c:v>
                  </c:pt>
                  <c:pt idx="32">
                    <c:v>7.1190247787400072E-4</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plus>
            <c:minus>
              <c:numRef>
                <c:f>G_解析結果!$AE$3:$AE$153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1.267185423096294E-3</c:v>
                  </c:pt>
                  <c:pt idx="15">
                    <c:v>3.4803485536025955E-2</c:v>
                  </c:pt>
                  <c:pt idx="16">
                    <c:v>0.12579422216913383</c:v>
                  </c:pt>
                  <c:pt idx="17">
                    <c:v>0.11282354606914199</c:v>
                  </c:pt>
                  <c:pt idx="18">
                    <c:v>9.7873395963472665E-2</c:v>
                  </c:pt>
                  <c:pt idx="19">
                    <c:v>0.15032683860512869</c:v>
                  </c:pt>
                  <c:pt idx="20">
                    <c:v>8.3410442649926059E-2</c:v>
                  </c:pt>
                  <c:pt idx="21">
                    <c:v>0.1340381478085744</c:v>
                  </c:pt>
                  <c:pt idx="22">
                    <c:v>0.12712810013861472</c:v>
                  </c:pt>
                  <c:pt idx="23">
                    <c:v>9.8641983950716633E-2</c:v>
                  </c:pt>
                  <c:pt idx="24">
                    <c:v>8.5365875815329867E-2</c:v>
                  </c:pt>
                  <c:pt idx="25">
                    <c:v>9.9616206757607947E-2</c:v>
                  </c:pt>
                  <c:pt idx="26">
                    <c:v>6.4602859367328389E-2</c:v>
                  </c:pt>
                  <c:pt idx="27">
                    <c:v>7.7943377709472017E-2</c:v>
                  </c:pt>
                  <c:pt idx="28">
                    <c:v>5.4380831980294517E-2</c:v>
                  </c:pt>
                  <c:pt idx="29">
                    <c:v>3.7040142377911416E-2</c:v>
                  </c:pt>
                  <c:pt idx="30">
                    <c:v>1.719633112768448E-2</c:v>
                  </c:pt>
                  <c:pt idx="31">
                    <c:v>1.4965772090417884E-2</c:v>
                  </c:pt>
                  <c:pt idx="32">
                    <c:v>7.1190247787400072E-4</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minus>
            <c:spPr>
              <a:ln>
                <a:solidFill>
                  <a:srgbClr val="C00000"/>
                </a:solidFill>
              </a:ln>
            </c:spPr>
          </c:errBars>
          <c:errBars>
            <c:errDir val="x"/>
            <c:errBarType val="both"/>
            <c:errValType val="fixedVal"/>
            <c:noEndCap val="0"/>
            <c:val val="1"/>
            <c:spPr>
              <a:ln>
                <a:noFill/>
              </a:ln>
            </c:spPr>
          </c:errBars>
          <c:xVal>
            <c:numRef>
              <c:f>G_解析結果!$Q$3:$Q$153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G_解析結果!$W$3:$W$153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8.112131497694878E-4</c:v>
                </c:pt>
                <c:pt idx="15">
                  <c:v>3.7490635309605377E-2</c:v>
                </c:pt>
                <c:pt idx="16">
                  <c:v>0.20943985019350334</c:v>
                </c:pt>
                <c:pt idx="17">
                  <c:v>0.41518728191219395</c:v>
                </c:pt>
                <c:pt idx="18">
                  <c:v>0.60868959099945008</c:v>
                </c:pt>
                <c:pt idx="19">
                  <c:v>0.51949810382565653</c:v>
                </c:pt>
                <c:pt idx="20">
                  <c:v>0.536498613886774</c:v>
                </c:pt>
                <c:pt idx="21">
                  <c:v>0.41601248149558007</c:v>
                </c:pt>
                <c:pt idx="22">
                  <c:v>0.25020331096942011</c:v>
                </c:pt>
                <c:pt idx="23">
                  <c:v>0.23809805267415307</c:v>
                </c:pt>
                <c:pt idx="24">
                  <c:v>0.11798955399061034</c:v>
                </c:pt>
                <c:pt idx="25">
                  <c:v>8.664595625555134E-2</c:v>
                </c:pt>
                <c:pt idx="26">
                  <c:v>4.5903475130059636E-2</c:v>
                </c:pt>
                <c:pt idx="27">
                  <c:v>4.9630859688914265E-2</c:v>
                </c:pt>
                <c:pt idx="28">
                  <c:v>2.8231616255339848E-2</c:v>
                </c:pt>
                <c:pt idx="29">
                  <c:v>1.642007306602377E-2</c:v>
                </c:pt>
                <c:pt idx="30">
                  <c:v>1.0825499619337648E-2</c:v>
                </c:pt>
                <c:pt idx="31">
                  <c:v>6.6155831007063412E-3</c:v>
                </c:pt>
                <c:pt idx="32">
                  <c:v>3.1469475637609437E-4</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dLbls>
          <c:showLegendKey val="0"/>
          <c:showVal val="0"/>
          <c:showCatName val="0"/>
          <c:showSerName val="0"/>
          <c:showPercent val="0"/>
          <c:showBubbleSize val="0"/>
        </c:dLbls>
        <c:axId val="184514048"/>
        <c:axId val="184514608"/>
      </c:scatterChart>
      <c:valAx>
        <c:axId val="184514048"/>
        <c:scaling>
          <c:orientation val="minMax"/>
          <c:max val="80"/>
          <c:min val="0"/>
        </c:scaling>
        <c:delete val="0"/>
        <c:axPos val="b"/>
        <c:numFmt formatCode="General" sourceLinked="1"/>
        <c:majorTickMark val="in"/>
        <c:minorTickMark val="none"/>
        <c:tickLblPos val="nextTo"/>
        <c:txPr>
          <a:bodyPr/>
          <a:lstStyle/>
          <a:p>
            <a:pPr algn="ctr">
              <a:defRPr lang="ja-JP" alt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84514608"/>
        <c:crosses val="autoZero"/>
        <c:crossBetween val="midCat"/>
        <c:majorUnit val="10"/>
      </c:valAx>
      <c:valAx>
        <c:axId val="184514608"/>
        <c:scaling>
          <c:orientation val="minMax"/>
          <c:max val="2"/>
          <c:min val="0"/>
        </c:scaling>
        <c:delete val="0"/>
        <c:axPos val="l"/>
        <c:numFmt formatCode="General" sourceLinked="1"/>
        <c:majorTickMark val="in"/>
        <c:minorTickMark val="none"/>
        <c:tickLblPos val="nextTo"/>
        <c:txPr>
          <a:bodyPr/>
          <a:lstStyle/>
          <a:p>
            <a:pPr algn="ctr">
              <a:defRPr lang="ja-JP" alt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84514048"/>
        <c:crosses val="autoZero"/>
        <c:crossBetween val="midCat"/>
        <c:majorUnit val="0.5"/>
      </c:valAx>
      <c:spPr>
        <a:noFill/>
        <a:ln w="9525">
          <a:solidFill>
            <a:schemeClr val="tx1"/>
          </a:solidFill>
        </a:ln>
      </c:spPr>
    </c:plotArea>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178004225002613E-2"/>
          <c:y val="2.0567508482972605E-2"/>
          <c:w val="0.90866749514661771"/>
          <c:h val="0.94972386815273369"/>
        </c:manualLayout>
      </c:layout>
      <c:scatterChart>
        <c:scatterStyle val="lineMarker"/>
        <c:varyColors val="0"/>
        <c:ser>
          <c:idx val="0"/>
          <c:order val="0"/>
          <c:tx>
            <c:strRef>
              <c:f>Graph!$C$3</c:f>
              <c:strCache>
                <c:ptCount val="1"/>
                <c:pt idx="0">
                  <c:v>PC3</c:v>
                </c:pt>
              </c:strCache>
            </c:strRef>
          </c:tx>
          <c:spPr>
            <a:ln w="19050" cap="rnd">
              <a:solidFill>
                <a:srgbClr val="92D050"/>
              </a:solidFill>
              <a:round/>
            </a:ln>
            <a:effectLst/>
          </c:spPr>
          <c:marker>
            <c:symbol val="circle"/>
            <c:size val="4"/>
            <c:spPr>
              <a:noFill/>
              <a:ln w="9525">
                <a:solidFill>
                  <a:srgbClr val="92D050"/>
                </a:solidFill>
              </a:ln>
              <a:effectLst/>
            </c:spPr>
          </c:marker>
          <c:errBars>
            <c:errDir val="y"/>
            <c:errBarType val="both"/>
            <c:errValType val="cust"/>
            <c:noEndCap val="0"/>
            <c:plus>
              <c:numRef>
                <c:f>Graph!$Z$4:$Z$31</c:f>
                <c:numCache>
                  <c:formatCode>General</c:formatCode>
                  <c:ptCount val="28"/>
                  <c:pt idx="0">
                    <c:v>0</c:v>
                  </c:pt>
                  <c:pt idx="1">
                    <c:v>0</c:v>
                  </c:pt>
                  <c:pt idx="2">
                    <c:v>0</c:v>
                  </c:pt>
                  <c:pt idx="3">
                    <c:v>0</c:v>
                  </c:pt>
                  <c:pt idx="4">
                    <c:v>1.0999999999999999E-2</c:v>
                  </c:pt>
                  <c:pt idx="5">
                    <c:v>0.104</c:v>
                  </c:pt>
                  <c:pt idx="6">
                    <c:v>3.7999999999999999E-2</c:v>
                  </c:pt>
                  <c:pt idx="7">
                    <c:v>0.111</c:v>
                  </c:pt>
                  <c:pt idx="8">
                    <c:v>3.6999999999999998E-2</c:v>
                  </c:pt>
                  <c:pt idx="9">
                    <c:v>7.9000000000000001E-2</c:v>
                  </c:pt>
                  <c:pt idx="10">
                    <c:v>4.2999999999999997E-2</c:v>
                  </c:pt>
                  <c:pt idx="11">
                    <c:v>1.7999999999999999E-2</c:v>
                  </c:pt>
                  <c:pt idx="12">
                    <c:v>3.6999999999999998E-2</c:v>
                  </c:pt>
                  <c:pt idx="13">
                    <c:v>8.4000000000000005E-2</c:v>
                  </c:pt>
                  <c:pt idx="14">
                    <c:v>2.9000000000000001E-2</c:v>
                  </c:pt>
                  <c:pt idx="15">
                    <c:v>2.8000000000000001E-2</c:v>
                  </c:pt>
                  <c:pt idx="16">
                    <c:v>1.4999999999999999E-2</c:v>
                  </c:pt>
                  <c:pt idx="17">
                    <c:v>2.4E-2</c:v>
                  </c:pt>
                  <c:pt idx="18">
                    <c:v>2E-3</c:v>
                  </c:pt>
                  <c:pt idx="19">
                    <c:v>4.0000000000000001E-3</c:v>
                  </c:pt>
                  <c:pt idx="20">
                    <c:v>1.2999999999999999E-2</c:v>
                  </c:pt>
                  <c:pt idx="21">
                    <c:v>0</c:v>
                  </c:pt>
                  <c:pt idx="22">
                    <c:v>0</c:v>
                  </c:pt>
                  <c:pt idx="23">
                    <c:v>0</c:v>
                  </c:pt>
                  <c:pt idx="24">
                    <c:v>0</c:v>
                  </c:pt>
                  <c:pt idx="25">
                    <c:v>0</c:v>
                  </c:pt>
                  <c:pt idx="26">
                    <c:v>0</c:v>
                  </c:pt>
                  <c:pt idx="27">
                    <c:v>0</c:v>
                  </c:pt>
                </c:numCache>
              </c:numRef>
            </c:plus>
            <c:minus>
              <c:numRef>
                <c:f>Graph!$Z$4:$Z$31</c:f>
                <c:numCache>
                  <c:formatCode>General</c:formatCode>
                  <c:ptCount val="28"/>
                  <c:pt idx="0">
                    <c:v>0</c:v>
                  </c:pt>
                  <c:pt idx="1">
                    <c:v>0</c:v>
                  </c:pt>
                  <c:pt idx="2">
                    <c:v>0</c:v>
                  </c:pt>
                  <c:pt idx="3">
                    <c:v>0</c:v>
                  </c:pt>
                  <c:pt idx="4">
                    <c:v>1.0999999999999999E-2</c:v>
                  </c:pt>
                  <c:pt idx="5">
                    <c:v>0.104</c:v>
                  </c:pt>
                  <c:pt idx="6">
                    <c:v>3.7999999999999999E-2</c:v>
                  </c:pt>
                  <c:pt idx="7">
                    <c:v>0.111</c:v>
                  </c:pt>
                  <c:pt idx="8">
                    <c:v>3.6999999999999998E-2</c:v>
                  </c:pt>
                  <c:pt idx="9">
                    <c:v>7.9000000000000001E-2</c:v>
                  </c:pt>
                  <c:pt idx="10">
                    <c:v>4.2999999999999997E-2</c:v>
                  </c:pt>
                  <c:pt idx="11">
                    <c:v>1.7999999999999999E-2</c:v>
                  </c:pt>
                  <c:pt idx="12">
                    <c:v>3.6999999999999998E-2</c:v>
                  </c:pt>
                  <c:pt idx="13">
                    <c:v>8.4000000000000005E-2</c:v>
                  </c:pt>
                  <c:pt idx="14">
                    <c:v>2.9000000000000001E-2</c:v>
                  </c:pt>
                  <c:pt idx="15">
                    <c:v>2.8000000000000001E-2</c:v>
                  </c:pt>
                  <c:pt idx="16">
                    <c:v>1.4999999999999999E-2</c:v>
                  </c:pt>
                  <c:pt idx="17">
                    <c:v>2.4E-2</c:v>
                  </c:pt>
                  <c:pt idx="18">
                    <c:v>2E-3</c:v>
                  </c:pt>
                  <c:pt idx="19">
                    <c:v>4.0000000000000001E-3</c:v>
                  </c:pt>
                  <c:pt idx="20">
                    <c:v>1.2999999999999999E-2</c:v>
                  </c:pt>
                  <c:pt idx="21">
                    <c:v>0</c:v>
                  </c:pt>
                  <c:pt idx="22">
                    <c:v>0</c:v>
                  </c:pt>
                  <c:pt idx="23">
                    <c:v>0</c:v>
                  </c:pt>
                  <c:pt idx="24">
                    <c:v>0</c:v>
                  </c:pt>
                  <c:pt idx="25">
                    <c:v>0</c:v>
                  </c:pt>
                  <c:pt idx="26">
                    <c:v>0</c:v>
                  </c:pt>
                  <c:pt idx="27">
                    <c:v>0</c:v>
                  </c:pt>
                </c:numCache>
              </c:numRef>
            </c:minus>
            <c:spPr>
              <a:noFill/>
              <a:ln w="9525" cap="flat" cmpd="sng" algn="ctr">
                <a:solidFill>
                  <a:srgbClr val="92D050"/>
                </a:solidFill>
                <a:round/>
              </a:ln>
              <a:effectLst/>
            </c:spPr>
          </c:errBars>
          <c:xVal>
            <c:numRef>
              <c:f>Graph!$B$4:$B$43</c:f>
              <c:numCache>
                <c:formatCode>0.000_);[Red]\(0.000\)</c:formatCode>
                <c:ptCount val="40"/>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numCache>
            </c:numRef>
          </c:xVal>
          <c:yVal>
            <c:numRef>
              <c:f>Graph!$C$4:$C$43</c:f>
              <c:numCache>
                <c:formatCode>0.000_);[Red]\(0.000\)</c:formatCode>
                <c:ptCount val="40"/>
                <c:pt idx="0">
                  <c:v>0</c:v>
                </c:pt>
                <c:pt idx="1">
                  <c:v>0</c:v>
                </c:pt>
                <c:pt idx="2">
                  <c:v>0</c:v>
                </c:pt>
                <c:pt idx="3">
                  <c:v>0</c:v>
                </c:pt>
                <c:pt idx="4">
                  <c:v>1.2739949667977837E-2</c:v>
                </c:pt>
                <c:pt idx="5">
                  <c:v>0.11200246741900351</c:v>
                </c:pt>
                <c:pt idx="6">
                  <c:v>5.1391846067017723E-2</c:v>
                </c:pt>
                <c:pt idx="7">
                  <c:v>0.11125432883147231</c:v>
                </c:pt>
                <c:pt idx="8">
                  <c:v>6.4549812735270481E-2</c:v>
                </c:pt>
                <c:pt idx="9">
                  <c:v>0.11249088612379984</c:v>
                </c:pt>
                <c:pt idx="10">
                  <c:v>6.0764091208285756E-2</c:v>
                </c:pt>
                <c:pt idx="11">
                  <c:v>3.2465910126675976E-2</c:v>
                </c:pt>
                <c:pt idx="12">
                  <c:v>5.6585467249820241E-2</c:v>
                </c:pt>
                <c:pt idx="13">
                  <c:v>0.10446227490694922</c:v>
                </c:pt>
                <c:pt idx="14">
                  <c:v>2.952750058156748E-2</c:v>
                </c:pt>
                <c:pt idx="15">
                  <c:v>1.4541715967728292E-2</c:v>
                </c:pt>
                <c:pt idx="16">
                  <c:v>2.2196144802372798E-2</c:v>
                </c:pt>
                <c:pt idx="17">
                  <c:v>2.5712693582667173E-2</c:v>
                </c:pt>
                <c:pt idx="18">
                  <c:v>1.3129669233494057E-2</c:v>
                </c:pt>
                <c:pt idx="19">
                  <c:v>9.0686906404644097E-3</c:v>
                </c:pt>
                <c:pt idx="20">
                  <c:v>1.86895538584359E-3</c:v>
                </c:pt>
                <c:pt idx="21">
                  <c:v>5.0422944951994256E-5</c:v>
                </c:pt>
                <c:pt idx="22">
                  <c:v>0</c:v>
                </c:pt>
                <c:pt idx="23">
                  <c:v>3.223762054307829E-5</c:v>
                </c:pt>
                <c:pt idx="24">
                  <c:v>3.223762054307829E-5</c:v>
                </c:pt>
                <c:pt idx="25">
                  <c:v>3.223762054307829E-5</c:v>
                </c:pt>
                <c:pt idx="26">
                  <c:v>3.223762054307829E-5</c:v>
                </c:pt>
                <c:pt idx="27">
                  <c:v>3.223762054307829E-5</c:v>
                </c:pt>
                <c:pt idx="28">
                  <c:v>0</c:v>
                </c:pt>
                <c:pt idx="29">
                  <c:v>0</c:v>
                </c:pt>
                <c:pt idx="30">
                  <c:v>0</c:v>
                </c:pt>
                <c:pt idx="31">
                  <c:v>0</c:v>
                </c:pt>
                <c:pt idx="32">
                  <c:v>0</c:v>
                </c:pt>
                <c:pt idx="33">
                  <c:v>0</c:v>
                </c:pt>
                <c:pt idx="34">
                  <c:v>0</c:v>
                </c:pt>
                <c:pt idx="35">
                  <c:v>0</c:v>
                </c:pt>
                <c:pt idx="36">
                  <c:v>0</c:v>
                </c:pt>
                <c:pt idx="37">
                  <c:v>0</c:v>
                </c:pt>
                <c:pt idx="38">
                  <c:v>0</c:v>
                </c:pt>
                <c:pt idx="39">
                  <c:v>0</c:v>
                </c:pt>
              </c:numCache>
            </c:numRef>
          </c:yVal>
          <c:smooth val="0"/>
        </c:ser>
        <c:ser>
          <c:idx val="1"/>
          <c:order val="1"/>
          <c:tx>
            <c:strRef>
              <c:f>Graph!$D$3</c:f>
              <c:strCache>
                <c:ptCount val="1"/>
                <c:pt idx="0">
                  <c:v>PC4</c:v>
                </c:pt>
              </c:strCache>
            </c:strRef>
          </c:tx>
          <c:spPr>
            <a:ln w="19050" cap="rnd">
              <a:solidFill>
                <a:srgbClr val="00B050"/>
              </a:solidFill>
              <a:round/>
            </a:ln>
            <a:effectLst/>
          </c:spPr>
          <c:marker>
            <c:symbol val="circle"/>
            <c:size val="4"/>
            <c:spPr>
              <a:noFill/>
              <a:ln w="9525">
                <a:solidFill>
                  <a:srgbClr val="00B050"/>
                </a:solidFill>
              </a:ln>
              <a:effectLst/>
            </c:spPr>
          </c:marker>
          <c:errBars>
            <c:errDir val="y"/>
            <c:errBarType val="both"/>
            <c:errValType val="cust"/>
            <c:noEndCap val="0"/>
            <c:plus>
              <c:numRef>
                <c:f>Graph!$AA$4:$AA$31</c:f>
                <c:numCache>
                  <c:formatCode>General</c:formatCode>
                  <c:ptCount val="28"/>
                  <c:pt idx="0">
                    <c:v>0</c:v>
                  </c:pt>
                  <c:pt idx="1">
                    <c:v>0</c:v>
                  </c:pt>
                  <c:pt idx="2">
                    <c:v>0</c:v>
                  </c:pt>
                  <c:pt idx="3">
                    <c:v>0.13500000000000001</c:v>
                  </c:pt>
                  <c:pt idx="4">
                    <c:v>0.13</c:v>
                  </c:pt>
                  <c:pt idx="5">
                    <c:v>0.22600000000000001</c:v>
                  </c:pt>
                  <c:pt idx="6">
                    <c:v>0.19900000000000001</c:v>
                  </c:pt>
                  <c:pt idx="7">
                    <c:v>0.158</c:v>
                  </c:pt>
                  <c:pt idx="8">
                    <c:v>0.28599999999999998</c:v>
                  </c:pt>
                  <c:pt idx="9">
                    <c:v>0.16</c:v>
                  </c:pt>
                  <c:pt idx="10">
                    <c:v>6.4000000000000001E-2</c:v>
                  </c:pt>
                  <c:pt idx="11">
                    <c:v>0.115</c:v>
                  </c:pt>
                  <c:pt idx="12">
                    <c:v>0.17899999999999999</c:v>
                  </c:pt>
                  <c:pt idx="13">
                    <c:v>0.25600000000000001</c:v>
                  </c:pt>
                  <c:pt idx="14">
                    <c:v>0.189</c:v>
                  </c:pt>
                  <c:pt idx="15">
                    <c:v>9.7000000000000003E-2</c:v>
                  </c:pt>
                  <c:pt idx="16">
                    <c:v>7.1999999999999995E-2</c:v>
                  </c:pt>
                  <c:pt idx="17">
                    <c:v>0.13700000000000001</c:v>
                  </c:pt>
                  <c:pt idx="18">
                    <c:v>4.3999999999999997E-2</c:v>
                  </c:pt>
                  <c:pt idx="19">
                    <c:v>5.7000000000000002E-2</c:v>
                  </c:pt>
                  <c:pt idx="20">
                    <c:v>1.4999999999999999E-2</c:v>
                  </c:pt>
                  <c:pt idx="21">
                    <c:v>0</c:v>
                  </c:pt>
                  <c:pt idx="22">
                    <c:v>0</c:v>
                  </c:pt>
                  <c:pt idx="23">
                    <c:v>0</c:v>
                  </c:pt>
                  <c:pt idx="24">
                    <c:v>0</c:v>
                  </c:pt>
                  <c:pt idx="25">
                    <c:v>0</c:v>
                  </c:pt>
                  <c:pt idx="26">
                    <c:v>0</c:v>
                  </c:pt>
                  <c:pt idx="27">
                    <c:v>0</c:v>
                  </c:pt>
                </c:numCache>
              </c:numRef>
            </c:plus>
            <c:minus>
              <c:numRef>
                <c:f>Graph!$AA$4:$AA$31</c:f>
                <c:numCache>
                  <c:formatCode>General</c:formatCode>
                  <c:ptCount val="28"/>
                  <c:pt idx="0">
                    <c:v>0</c:v>
                  </c:pt>
                  <c:pt idx="1">
                    <c:v>0</c:v>
                  </c:pt>
                  <c:pt idx="2">
                    <c:v>0</c:v>
                  </c:pt>
                  <c:pt idx="3">
                    <c:v>0.13500000000000001</c:v>
                  </c:pt>
                  <c:pt idx="4">
                    <c:v>0.13</c:v>
                  </c:pt>
                  <c:pt idx="5">
                    <c:v>0.22600000000000001</c:v>
                  </c:pt>
                  <c:pt idx="6">
                    <c:v>0.19900000000000001</c:v>
                  </c:pt>
                  <c:pt idx="7">
                    <c:v>0.158</c:v>
                  </c:pt>
                  <c:pt idx="8">
                    <c:v>0.28599999999999998</c:v>
                  </c:pt>
                  <c:pt idx="9">
                    <c:v>0.16</c:v>
                  </c:pt>
                  <c:pt idx="10">
                    <c:v>6.4000000000000001E-2</c:v>
                  </c:pt>
                  <c:pt idx="11">
                    <c:v>0.115</c:v>
                  </c:pt>
                  <c:pt idx="12">
                    <c:v>0.17899999999999999</c:v>
                  </c:pt>
                  <c:pt idx="13">
                    <c:v>0.25600000000000001</c:v>
                  </c:pt>
                  <c:pt idx="14">
                    <c:v>0.189</c:v>
                  </c:pt>
                  <c:pt idx="15">
                    <c:v>9.7000000000000003E-2</c:v>
                  </c:pt>
                  <c:pt idx="16">
                    <c:v>7.1999999999999995E-2</c:v>
                  </c:pt>
                  <c:pt idx="17">
                    <c:v>0.13700000000000001</c:v>
                  </c:pt>
                  <c:pt idx="18">
                    <c:v>4.3999999999999997E-2</c:v>
                  </c:pt>
                  <c:pt idx="19">
                    <c:v>5.7000000000000002E-2</c:v>
                  </c:pt>
                  <c:pt idx="20">
                    <c:v>1.4999999999999999E-2</c:v>
                  </c:pt>
                  <c:pt idx="21">
                    <c:v>0</c:v>
                  </c:pt>
                  <c:pt idx="22">
                    <c:v>0</c:v>
                  </c:pt>
                  <c:pt idx="23">
                    <c:v>0</c:v>
                  </c:pt>
                  <c:pt idx="24">
                    <c:v>0</c:v>
                  </c:pt>
                  <c:pt idx="25">
                    <c:v>0</c:v>
                  </c:pt>
                  <c:pt idx="26">
                    <c:v>0</c:v>
                  </c:pt>
                  <c:pt idx="27">
                    <c:v>0</c:v>
                  </c:pt>
                </c:numCache>
              </c:numRef>
            </c:minus>
            <c:spPr>
              <a:noFill/>
              <a:ln w="9525" cap="flat" cmpd="sng" algn="ctr">
                <a:solidFill>
                  <a:srgbClr val="00B050"/>
                </a:solidFill>
                <a:round/>
              </a:ln>
              <a:effectLst/>
            </c:spPr>
          </c:errBars>
          <c:xVal>
            <c:numRef>
              <c:f>Graph!$B$4:$B$43</c:f>
              <c:numCache>
                <c:formatCode>0.000_);[Red]\(0.000\)</c:formatCode>
                <c:ptCount val="40"/>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numCache>
            </c:numRef>
          </c:xVal>
          <c:yVal>
            <c:numRef>
              <c:f>Graph!$D$4:$D$43</c:f>
              <c:numCache>
                <c:formatCode>0.000_);[Red]\(0.000\)</c:formatCode>
                <c:ptCount val="40"/>
                <c:pt idx="0">
                  <c:v>0</c:v>
                </c:pt>
                <c:pt idx="1">
                  <c:v>0</c:v>
                </c:pt>
                <c:pt idx="2">
                  <c:v>3.3064226198029019E-6</c:v>
                </c:pt>
                <c:pt idx="3">
                  <c:v>0.1572666357642854</c:v>
                </c:pt>
                <c:pt idx="4">
                  <c:v>0.36364530228291675</c:v>
                </c:pt>
                <c:pt idx="5">
                  <c:v>0.92789985907562511</c:v>
                </c:pt>
                <c:pt idx="6">
                  <c:v>0.67047893856003893</c:v>
                </c:pt>
                <c:pt idx="7">
                  <c:v>0.63205594525863895</c:v>
                </c:pt>
                <c:pt idx="8">
                  <c:v>0.8227520714640697</c:v>
                </c:pt>
                <c:pt idx="9">
                  <c:v>0.96559285985809762</c:v>
                </c:pt>
                <c:pt idx="10">
                  <c:v>0.81919123474707101</c:v>
                </c:pt>
                <c:pt idx="11">
                  <c:v>0.72543004430486824</c:v>
                </c:pt>
                <c:pt idx="12">
                  <c:v>0.46495776638434211</c:v>
                </c:pt>
                <c:pt idx="13">
                  <c:v>0.47502874138222728</c:v>
                </c:pt>
                <c:pt idx="14">
                  <c:v>0.21783714532314002</c:v>
                </c:pt>
                <c:pt idx="15">
                  <c:v>0.18973475476356638</c:v>
                </c:pt>
                <c:pt idx="16">
                  <c:v>7.6988335368819522E-2</c:v>
                </c:pt>
                <c:pt idx="17">
                  <c:v>6.7586095778877461E-2</c:v>
                </c:pt>
                <c:pt idx="18">
                  <c:v>5.9111868629192578E-2</c:v>
                </c:pt>
                <c:pt idx="19">
                  <c:v>4.9186908334390732E-2</c:v>
                </c:pt>
                <c:pt idx="20">
                  <c:v>1.9002779548915112E-2</c:v>
                </c:pt>
                <c:pt idx="21">
                  <c:v>3.3064226198029019E-6</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numCache>
            </c:numRef>
          </c:yVal>
          <c:smooth val="0"/>
        </c:ser>
        <c:ser>
          <c:idx val="2"/>
          <c:order val="2"/>
          <c:tx>
            <c:strRef>
              <c:f>Graph!$E$3</c:f>
              <c:strCache>
                <c:ptCount val="1"/>
                <c:pt idx="0">
                  <c:v>N2C</c:v>
                </c:pt>
              </c:strCache>
            </c:strRef>
          </c:tx>
          <c:spPr>
            <a:ln w="19050" cap="rnd">
              <a:solidFill>
                <a:srgbClr val="C00000"/>
              </a:solidFill>
              <a:round/>
            </a:ln>
            <a:effectLst/>
          </c:spPr>
          <c:marker>
            <c:symbol val="circle"/>
            <c:size val="4"/>
            <c:spPr>
              <a:noFill/>
              <a:ln w="9525">
                <a:solidFill>
                  <a:srgbClr val="C00000"/>
                </a:solidFill>
              </a:ln>
              <a:effectLst/>
            </c:spPr>
          </c:marker>
          <c:errBars>
            <c:errDir val="y"/>
            <c:errBarType val="both"/>
            <c:errValType val="cust"/>
            <c:noEndCap val="0"/>
            <c:plus>
              <c:numRef>
                <c:f>Graph!$AB$4:$AB$31</c:f>
                <c:numCache>
                  <c:formatCode>General</c:formatCode>
                  <c:ptCount val="28"/>
                  <c:pt idx="0">
                    <c:v>0</c:v>
                  </c:pt>
                  <c:pt idx="1">
                    <c:v>0</c:v>
                  </c:pt>
                  <c:pt idx="2">
                    <c:v>2.1000000000000001E-2</c:v>
                  </c:pt>
                  <c:pt idx="3">
                    <c:v>0.05</c:v>
                  </c:pt>
                  <c:pt idx="4">
                    <c:v>9.7000000000000003E-2</c:v>
                  </c:pt>
                  <c:pt idx="5">
                    <c:v>0.10299999999999999</c:v>
                  </c:pt>
                  <c:pt idx="6">
                    <c:v>0.128</c:v>
                  </c:pt>
                  <c:pt idx="7">
                    <c:v>0.19</c:v>
                  </c:pt>
                  <c:pt idx="8">
                    <c:v>0.13900000000000001</c:v>
                  </c:pt>
                  <c:pt idx="9">
                    <c:v>0.16</c:v>
                  </c:pt>
                  <c:pt idx="10">
                    <c:v>0.153</c:v>
                  </c:pt>
                  <c:pt idx="11">
                    <c:v>0.08</c:v>
                  </c:pt>
                  <c:pt idx="12">
                    <c:v>5.2999999999999999E-2</c:v>
                  </c:pt>
                  <c:pt idx="13">
                    <c:v>2.5000000000000001E-2</c:v>
                  </c:pt>
                  <c:pt idx="14">
                    <c:v>2.1999999999999999E-2</c:v>
                  </c:pt>
                  <c:pt idx="15">
                    <c:v>1.9E-2</c:v>
                  </c:pt>
                  <c:pt idx="16">
                    <c:v>2E-3</c:v>
                  </c:pt>
                  <c:pt idx="17">
                    <c:v>0</c:v>
                  </c:pt>
                  <c:pt idx="18">
                    <c:v>0</c:v>
                  </c:pt>
                  <c:pt idx="19">
                    <c:v>0</c:v>
                  </c:pt>
                  <c:pt idx="20">
                    <c:v>0</c:v>
                  </c:pt>
                  <c:pt idx="21">
                    <c:v>0</c:v>
                  </c:pt>
                  <c:pt idx="22">
                    <c:v>0</c:v>
                  </c:pt>
                  <c:pt idx="23">
                    <c:v>0</c:v>
                  </c:pt>
                  <c:pt idx="24">
                    <c:v>0</c:v>
                  </c:pt>
                  <c:pt idx="25">
                    <c:v>0</c:v>
                  </c:pt>
                  <c:pt idx="26">
                    <c:v>0</c:v>
                  </c:pt>
                  <c:pt idx="27">
                    <c:v>0</c:v>
                  </c:pt>
                </c:numCache>
              </c:numRef>
            </c:plus>
            <c:minus>
              <c:numRef>
                <c:f>Graph!$AB$4:$AB$31</c:f>
                <c:numCache>
                  <c:formatCode>General</c:formatCode>
                  <c:ptCount val="28"/>
                  <c:pt idx="0">
                    <c:v>0</c:v>
                  </c:pt>
                  <c:pt idx="1">
                    <c:v>0</c:v>
                  </c:pt>
                  <c:pt idx="2">
                    <c:v>2.1000000000000001E-2</c:v>
                  </c:pt>
                  <c:pt idx="3">
                    <c:v>0.05</c:v>
                  </c:pt>
                  <c:pt idx="4">
                    <c:v>9.7000000000000003E-2</c:v>
                  </c:pt>
                  <c:pt idx="5">
                    <c:v>0.10299999999999999</c:v>
                  </c:pt>
                  <c:pt idx="6">
                    <c:v>0.128</c:v>
                  </c:pt>
                  <c:pt idx="7">
                    <c:v>0.19</c:v>
                  </c:pt>
                  <c:pt idx="8">
                    <c:v>0.13900000000000001</c:v>
                  </c:pt>
                  <c:pt idx="9">
                    <c:v>0.16</c:v>
                  </c:pt>
                  <c:pt idx="10">
                    <c:v>0.153</c:v>
                  </c:pt>
                  <c:pt idx="11">
                    <c:v>0.08</c:v>
                  </c:pt>
                  <c:pt idx="12">
                    <c:v>5.2999999999999999E-2</c:v>
                  </c:pt>
                  <c:pt idx="13">
                    <c:v>2.5000000000000001E-2</c:v>
                  </c:pt>
                  <c:pt idx="14">
                    <c:v>2.1999999999999999E-2</c:v>
                  </c:pt>
                  <c:pt idx="15">
                    <c:v>1.9E-2</c:v>
                  </c:pt>
                  <c:pt idx="16">
                    <c:v>2E-3</c:v>
                  </c:pt>
                  <c:pt idx="17">
                    <c:v>0</c:v>
                  </c:pt>
                  <c:pt idx="18">
                    <c:v>0</c:v>
                  </c:pt>
                  <c:pt idx="19">
                    <c:v>0</c:v>
                  </c:pt>
                  <c:pt idx="20">
                    <c:v>0</c:v>
                  </c:pt>
                  <c:pt idx="21">
                    <c:v>0</c:v>
                  </c:pt>
                  <c:pt idx="22">
                    <c:v>0</c:v>
                  </c:pt>
                  <c:pt idx="23">
                    <c:v>0</c:v>
                  </c:pt>
                  <c:pt idx="24">
                    <c:v>0</c:v>
                  </c:pt>
                  <c:pt idx="25">
                    <c:v>0</c:v>
                  </c:pt>
                  <c:pt idx="26">
                    <c:v>0</c:v>
                  </c:pt>
                  <c:pt idx="27">
                    <c:v>0</c:v>
                  </c:pt>
                </c:numCache>
              </c:numRef>
            </c:minus>
            <c:spPr>
              <a:noFill/>
              <a:ln w="9525" cap="flat" cmpd="sng" algn="ctr">
                <a:solidFill>
                  <a:srgbClr val="C00000"/>
                </a:solidFill>
                <a:round/>
              </a:ln>
              <a:effectLst/>
            </c:spPr>
          </c:errBars>
          <c:xVal>
            <c:numRef>
              <c:f>Graph!$B$4:$B$43</c:f>
              <c:numCache>
                <c:formatCode>0.000_);[Red]\(0.000\)</c:formatCode>
                <c:ptCount val="40"/>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numCache>
            </c:numRef>
          </c:xVal>
          <c:yVal>
            <c:numRef>
              <c:f>Graph!$E$4:$E$43</c:f>
              <c:numCache>
                <c:formatCode>0.000_);[Red]\(0.000\)</c:formatCode>
                <c:ptCount val="40"/>
                <c:pt idx="0">
                  <c:v>0</c:v>
                </c:pt>
                <c:pt idx="1">
                  <c:v>0</c:v>
                </c:pt>
                <c:pt idx="2">
                  <c:v>2.3076700120014382E-2</c:v>
                </c:pt>
                <c:pt idx="3">
                  <c:v>0.16314063171446097</c:v>
                </c:pt>
                <c:pt idx="4">
                  <c:v>0.70668145678689254</c:v>
                </c:pt>
                <c:pt idx="5">
                  <c:v>0.65270227789409119</c:v>
                </c:pt>
                <c:pt idx="6">
                  <c:v>0.88850571606818074</c:v>
                </c:pt>
                <c:pt idx="7">
                  <c:v>0.75337306216427691</c:v>
                </c:pt>
                <c:pt idx="8">
                  <c:v>0.56332962968690525</c:v>
                </c:pt>
                <c:pt idx="9">
                  <c:v>0.30689641519160005</c:v>
                </c:pt>
                <c:pt idx="10">
                  <c:v>0.22146545925326735</c:v>
                </c:pt>
                <c:pt idx="11">
                  <c:v>0.18000541059986044</c:v>
                </c:pt>
                <c:pt idx="12">
                  <c:v>5.7541619784397077E-2</c:v>
                </c:pt>
                <c:pt idx="13">
                  <c:v>4.232464404104809E-2</c:v>
                </c:pt>
                <c:pt idx="14">
                  <c:v>2.8399921752738654E-2</c:v>
                </c:pt>
                <c:pt idx="15">
                  <c:v>6.3E-3</c:v>
                </c:pt>
                <c:pt idx="16">
                  <c:v>6.9999999999999999E-4</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numCache>
            </c:numRef>
          </c:yVal>
          <c:smooth val="0"/>
        </c:ser>
        <c:ser>
          <c:idx val="3"/>
          <c:order val="3"/>
          <c:tx>
            <c:strRef>
              <c:f>Graph!$F$3</c:f>
              <c:strCache>
                <c:ptCount val="1"/>
                <c:pt idx="0">
                  <c:v>F</c:v>
                </c:pt>
              </c:strCache>
            </c:strRef>
          </c:tx>
          <c:spPr>
            <a:ln w="19050" cap="rnd">
              <a:solidFill>
                <a:srgbClr val="7030A0"/>
              </a:solidFill>
              <a:round/>
            </a:ln>
            <a:effectLst/>
          </c:spPr>
          <c:marker>
            <c:symbol val="circle"/>
            <c:size val="4"/>
            <c:spPr>
              <a:noFill/>
              <a:ln w="9525">
                <a:solidFill>
                  <a:srgbClr val="7030A0"/>
                </a:solidFill>
              </a:ln>
              <a:effectLst/>
            </c:spPr>
          </c:marker>
          <c:errBars>
            <c:errDir val="y"/>
            <c:errBarType val="both"/>
            <c:errValType val="cust"/>
            <c:noEndCap val="0"/>
            <c:plus>
              <c:numRef>
                <c:f>Graph!$AC$4:$AC$31</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8.0000000000000002E-3</c:v>
                  </c:pt>
                  <c:pt idx="12">
                    <c:v>8.0000000000000002E-3</c:v>
                  </c:pt>
                  <c:pt idx="13">
                    <c:v>0</c:v>
                  </c:pt>
                  <c:pt idx="14">
                    <c:v>0</c:v>
                  </c:pt>
                  <c:pt idx="15">
                    <c:v>8.0000000000000002E-3</c:v>
                  </c:pt>
                  <c:pt idx="16">
                    <c:v>0</c:v>
                  </c:pt>
                  <c:pt idx="17">
                    <c:v>0</c:v>
                  </c:pt>
                  <c:pt idx="18">
                    <c:v>0</c:v>
                  </c:pt>
                  <c:pt idx="19">
                    <c:v>0</c:v>
                  </c:pt>
                  <c:pt idx="20">
                    <c:v>0</c:v>
                  </c:pt>
                  <c:pt idx="21">
                    <c:v>0</c:v>
                  </c:pt>
                  <c:pt idx="22">
                    <c:v>0</c:v>
                  </c:pt>
                  <c:pt idx="23">
                    <c:v>0</c:v>
                  </c:pt>
                  <c:pt idx="24">
                    <c:v>0</c:v>
                  </c:pt>
                  <c:pt idx="25">
                    <c:v>0</c:v>
                  </c:pt>
                  <c:pt idx="26">
                    <c:v>0</c:v>
                  </c:pt>
                  <c:pt idx="27">
                    <c:v>0</c:v>
                  </c:pt>
                </c:numCache>
              </c:numRef>
            </c:plus>
            <c:minus>
              <c:numRef>
                <c:f>Graph!$AC$4:$AC$31</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8.0000000000000002E-3</c:v>
                  </c:pt>
                  <c:pt idx="12">
                    <c:v>8.0000000000000002E-3</c:v>
                  </c:pt>
                  <c:pt idx="13">
                    <c:v>0</c:v>
                  </c:pt>
                  <c:pt idx="14">
                    <c:v>0</c:v>
                  </c:pt>
                  <c:pt idx="15">
                    <c:v>8.0000000000000002E-3</c:v>
                  </c:pt>
                  <c:pt idx="16">
                    <c:v>0</c:v>
                  </c:pt>
                  <c:pt idx="17">
                    <c:v>0</c:v>
                  </c:pt>
                  <c:pt idx="18">
                    <c:v>0</c:v>
                  </c:pt>
                  <c:pt idx="19">
                    <c:v>0</c:v>
                  </c:pt>
                  <c:pt idx="20">
                    <c:v>0</c:v>
                  </c:pt>
                  <c:pt idx="21">
                    <c:v>0</c:v>
                  </c:pt>
                  <c:pt idx="22">
                    <c:v>0</c:v>
                  </c:pt>
                  <c:pt idx="23">
                    <c:v>0</c:v>
                  </c:pt>
                  <c:pt idx="24">
                    <c:v>0</c:v>
                  </c:pt>
                  <c:pt idx="25">
                    <c:v>0</c:v>
                  </c:pt>
                  <c:pt idx="26">
                    <c:v>0</c:v>
                  </c:pt>
                  <c:pt idx="27">
                    <c:v>0</c:v>
                  </c:pt>
                </c:numCache>
              </c:numRef>
            </c:minus>
            <c:spPr>
              <a:noFill/>
              <a:ln w="9525" cap="flat" cmpd="sng" algn="ctr">
                <a:solidFill>
                  <a:srgbClr val="7030A0"/>
                </a:solidFill>
                <a:round/>
              </a:ln>
              <a:effectLst/>
            </c:spPr>
          </c:errBars>
          <c:xVal>
            <c:numRef>
              <c:f>Graph!$B$4:$B$43</c:f>
              <c:numCache>
                <c:formatCode>0.000_);[Red]\(0.000\)</c:formatCode>
                <c:ptCount val="40"/>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numCache>
            </c:numRef>
          </c:xVal>
          <c:yVal>
            <c:numRef>
              <c:f>Graph!$F$4:$F$43</c:f>
              <c:numCache>
                <c:formatCode>0.000_);[Red]\(0.000\)</c:formatCode>
                <c:ptCount val="40"/>
                <c:pt idx="0">
                  <c:v>0</c:v>
                </c:pt>
                <c:pt idx="1">
                  <c:v>0</c:v>
                </c:pt>
                <c:pt idx="2">
                  <c:v>0</c:v>
                </c:pt>
                <c:pt idx="3">
                  <c:v>0</c:v>
                </c:pt>
                <c:pt idx="4">
                  <c:v>0</c:v>
                </c:pt>
                <c:pt idx="5">
                  <c:v>1.6090974337013072E-3</c:v>
                </c:pt>
                <c:pt idx="6">
                  <c:v>3.9254113268197771E-3</c:v>
                </c:pt>
                <c:pt idx="7">
                  <c:v>1.3526830087129383E-3</c:v>
                </c:pt>
                <c:pt idx="8">
                  <c:v>1.4199710273653935E-3</c:v>
                </c:pt>
                <c:pt idx="9">
                  <c:v>0</c:v>
                </c:pt>
                <c:pt idx="10">
                  <c:v>0</c:v>
                </c:pt>
                <c:pt idx="11">
                  <c:v>2.8E-3</c:v>
                </c:pt>
                <c:pt idx="12">
                  <c:v>2.7000000000000001E-3</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numCache>
            </c:numRef>
          </c:yVal>
          <c:smooth val="0"/>
        </c:ser>
        <c:ser>
          <c:idx val="4"/>
          <c:order val="4"/>
          <c:tx>
            <c:strRef>
              <c:f>Graph!$G$3</c:f>
              <c:strCache>
                <c:ptCount val="1"/>
                <c:pt idx="0">
                  <c:v>TDF</c:v>
                </c:pt>
              </c:strCache>
            </c:strRef>
          </c:tx>
          <c:spPr>
            <a:ln w="19050" cap="rnd">
              <a:solidFill>
                <a:schemeClr val="bg1">
                  <a:lumMod val="50000"/>
                </a:schemeClr>
              </a:solidFill>
              <a:round/>
            </a:ln>
            <a:effectLst/>
          </c:spPr>
          <c:marker>
            <c:symbol val="circle"/>
            <c:size val="4"/>
            <c:spPr>
              <a:noFill/>
              <a:ln w="9525">
                <a:solidFill>
                  <a:schemeClr val="bg1">
                    <a:lumMod val="50000"/>
                  </a:schemeClr>
                </a:solidFill>
              </a:ln>
              <a:effectLst/>
            </c:spPr>
          </c:marker>
          <c:errBars>
            <c:errDir val="y"/>
            <c:errBarType val="both"/>
            <c:errValType val="cust"/>
            <c:noEndCap val="0"/>
            <c:plus>
              <c:numRef>
                <c:f>Graph!$AD$4:$AD$31</c:f>
                <c:numCache>
                  <c:formatCode>General</c:formatCode>
                  <c:ptCount val="28"/>
                  <c:pt idx="0">
                    <c:v>0</c:v>
                  </c:pt>
                  <c:pt idx="1">
                    <c:v>1E-3</c:v>
                  </c:pt>
                  <c:pt idx="2">
                    <c:v>2.5000000000000001E-2</c:v>
                  </c:pt>
                  <c:pt idx="3">
                    <c:v>1.2999999999999999E-2</c:v>
                  </c:pt>
                  <c:pt idx="4">
                    <c:v>1.9E-2</c:v>
                  </c:pt>
                  <c:pt idx="5">
                    <c:v>1.4999999999999999E-2</c:v>
                  </c:pt>
                  <c:pt idx="6">
                    <c:v>1.0999999999999999E-2</c:v>
                  </c:pt>
                  <c:pt idx="7">
                    <c:v>4.0000000000000001E-3</c:v>
                  </c:pt>
                  <c:pt idx="8">
                    <c:v>5.0000000000000001E-3</c:v>
                  </c:pt>
                  <c:pt idx="9">
                    <c:v>3.0000000000000001E-3</c:v>
                  </c:pt>
                  <c:pt idx="10">
                    <c:v>8.0000000000000002E-3</c:v>
                  </c:pt>
                  <c:pt idx="11">
                    <c:v>5.0000000000000001E-3</c:v>
                  </c:pt>
                  <c:pt idx="12">
                    <c:v>0</c:v>
                  </c:pt>
                  <c:pt idx="13">
                    <c:v>3.0000000000000001E-3</c:v>
                  </c:pt>
                  <c:pt idx="14">
                    <c:v>5.0000000000000001E-3</c:v>
                  </c:pt>
                  <c:pt idx="15">
                    <c:v>3.0000000000000001E-3</c:v>
                  </c:pt>
                  <c:pt idx="16">
                    <c:v>2E-3</c:v>
                  </c:pt>
                  <c:pt idx="17">
                    <c:v>1E-3</c:v>
                  </c:pt>
                  <c:pt idx="18">
                    <c:v>1E-3</c:v>
                  </c:pt>
                  <c:pt idx="19">
                    <c:v>2E-3</c:v>
                  </c:pt>
                  <c:pt idx="20">
                    <c:v>1E-3</c:v>
                  </c:pt>
                  <c:pt idx="21">
                    <c:v>0</c:v>
                  </c:pt>
                  <c:pt idx="22">
                    <c:v>0</c:v>
                  </c:pt>
                  <c:pt idx="23">
                    <c:v>0</c:v>
                  </c:pt>
                  <c:pt idx="24">
                    <c:v>0</c:v>
                  </c:pt>
                  <c:pt idx="25">
                    <c:v>0</c:v>
                  </c:pt>
                  <c:pt idx="26">
                    <c:v>0</c:v>
                  </c:pt>
                  <c:pt idx="27">
                    <c:v>0</c:v>
                  </c:pt>
                </c:numCache>
              </c:numRef>
            </c:plus>
            <c:minus>
              <c:numRef>
                <c:f>Graph!$AD$4:$AD$31</c:f>
                <c:numCache>
                  <c:formatCode>General</c:formatCode>
                  <c:ptCount val="28"/>
                  <c:pt idx="0">
                    <c:v>0</c:v>
                  </c:pt>
                  <c:pt idx="1">
                    <c:v>1E-3</c:v>
                  </c:pt>
                  <c:pt idx="2">
                    <c:v>2.5000000000000001E-2</c:v>
                  </c:pt>
                  <c:pt idx="3">
                    <c:v>1.2999999999999999E-2</c:v>
                  </c:pt>
                  <c:pt idx="4">
                    <c:v>1.9E-2</c:v>
                  </c:pt>
                  <c:pt idx="5">
                    <c:v>1.4999999999999999E-2</c:v>
                  </c:pt>
                  <c:pt idx="6">
                    <c:v>1.0999999999999999E-2</c:v>
                  </c:pt>
                  <c:pt idx="7">
                    <c:v>4.0000000000000001E-3</c:v>
                  </c:pt>
                  <c:pt idx="8">
                    <c:v>5.0000000000000001E-3</c:v>
                  </c:pt>
                  <c:pt idx="9">
                    <c:v>3.0000000000000001E-3</c:v>
                  </c:pt>
                  <c:pt idx="10">
                    <c:v>8.0000000000000002E-3</c:v>
                  </c:pt>
                  <c:pt idx="11">
                    <c:v>5.0000000000000001E-3</c:v>
                  </c:pt>
                  <c:pt idx="12">
                    <c:v>0</c:v>
                  </c:pt>
                  <c:pt idx="13">
                    <c:v>3.0000000000000001E-3</c:v>
                  </c:pt>
                  <c:pt idx="14">
                    <c:v>5.0000000000000001E-3</c:v>
                  </c:pt>
                  <c:pt idx="15">
                    <c:v>3.0000000000000001E-3</c:v>
                  </c:pt>
                  <c:pt idx="16">
                    <c:v>2E-3</c:v>
                  </c:pt>
                  <c:pt idx="17">
                    <c:v>1E-3</c:v>
                  </c:pt>
                  <c:pt idx="18">
                    <c:v>1E-3</c:v>
                  </c:pt>
                  <c:pt idx="19">
                    <c:v>2E-3</c:v>
                  </c:pt>
                  <c:pt idx="20">
                    <c:v>1E-3</c:v>
                  </c:pt>
                  <c:pt idx="21">
                    <c:v>0</c:v>
                  </c:pt>
                  <c:pt idx="22">
                    <c:v>0</c:v>
                  </c:pt>
                  <c:pt idx="23">
                    <c:v>0</c:v>
                  </c:pt>
                  <c:pt idx="24">
                    <c:v>0</c:v>
                  </c:pt>
                  <c:pt idx="25">
                    <c:v>0</c:v>
                  </c:pt>
                  <c:pt idx="26">
                    <c:v>0</c:v>
                  </c:pt>
                  <c:pt idx="27">
                    <c:v>0</c:v>
                  </c:pt>
                </c:numCache>
              </c:numRef>
            </c:minus>
            <c:spPr>
              <a:noFill/>
              <a:ln w="9525" cap="flat" cmpd="sng" algn="ctr">
                <a:solidFill>
                  <a:schemeClr val="bg1">
                    <a:lumMod val="50000"/>
                  </a:schemeClr>
                </a:solidFill>
                <a:round/>
              </a:ln>
              <a:effectLst/>
            </c:spPr>
          </c:errBars>
          <c:xVal>
            <c:numRef>
              <c:f>Graph!$B$4:$B$43</c:f>
              <c:numCache>
                <c:formatCode>0.000_);[Red]\(0.000\)</c:formatCode>
                <c:ptCount val="40"/>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numCache>
            </c:numRef>
          </c:xVal>
          <c:yVal>
            <c:numRef>
              <c:f>Graph!$G$4:$G$43</c:f>
              <c:numCache>
                <c:formatCode>0.000_);[Red]\(0.000\)</c:formatCode>
                <c:ptCount val="40"/>
                <c:pt idx="0">
                  <c:v>0</c:v>
                </c:pt>
                <c:pt idx="1">
                  <c:v>6.3592140115467568E-3</c:v>
                </c:pt>
                <c:pt idx="2">
                  <c:v>0.21731678456625639</c:v>
                </c:pt>
                <c:pt idx="3">
                  <c:v>6.1584268335236649E-2</c:v>
                </c:pt>
                <c:pt idx="4">
                  <c:v>6.8679398764962138E-2</c:v>
                </c:pt>
                <c:pt idx="5">
                  <c:v>3.7523645872985664E-2</c:v>
                </c:pt>
                <c:pt idx="6">
                  <c:v>2.5184338519857886E-2</c:v>
                </c:pt>
                <c:pt idx="7">
                  <c:v>1.4890798545023898E-2</c:v>
                </c:pt>
                <c:pt idx="8">
                  <c:v>3.4790430835765344E-3</c:v>
                </c:pt>
                <c:pt idx="9">
                  <c:v>7.5920105845281903E-3</c:v>
                </c:pt>
                <c:pt idx="10">
                  <c:v>8.6900586325762367E-3</c:v>
                </c:pt>
                <c:pt idx="11">
                  <c:v>2.8580151894852602E-3</c:v>
                </c:pt>
                <c:pt idx="12">
                  <c:v>9.0548074482933629E-5</c:v>
                </c:pt>
                <c:pt idx="13">
                  <c:v>0</c:v>
                </c:pt>
                <c:pt idx="14">
                  <c:v>0</c:v>
                </c:pt>
                <c:pt idx="15">
                  <c:v>0</c:v>
                </c:pt>
                <c:pt idx="16">
                  <c:v>4.1535813982997082E-6</c:v>
                </c:pt>
                <c:pt idx="17">
                  <c:v>4.1535813982997082E-6</c:v>
                </c:pt>
                <c:pt idx="18">
                  <c:v>4.1535813982997082E-6</c:v>
                </c:pt>
                <c:pt idx="19">
                  <c:v>4.1535813982997082E-6</c:v>
                </c:pt>
                <c:pt idx="20">
                  <c:v>4.1535813982997082E-6</c:v>
                </c:pt>
                <c:pt idx="21">
                  <c:v>4.1535813982997082E-6</c:v>
                </c:pt>
                <c:pt idx="22">
                  <c:v>4.1535813982997082E-6</c:v>
                </c:pt>
                <c:pt idx="23">
                  <c:v>4.1535813982997082E-6</c:v>
                </c:pt>
                <c:pt idx="24">
                  <c:v>2.1044812418051852E-5</c:v>
                </c:pt>
                <c:pt idx="25">
                  <c:v>5.5381085310662777E-7</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numCache>
            </c:numRef>
          </c:yVal>
          <c:smooth val="0"/>
        </c:ser>
        <c:dLbls>
          <c:showLegendKey val="0"/>
          <c:showVal val="0"/>
          <c:showCatName val="0"/>
          <c:showSerName val="0"/>
          <c:showPercent val="0"/>
          <c:showBubbleSize val="0"/>
        </c:dLbls>
        <c:axId val="184519088"/>
        <c:axId val="188714688"/>
      </c:scatterChart>
      <c:valAx>
        <c:axId val="184519088"/>
        <c:scaling>
          <c:orientation val="minMax"/>
          <c:max val="80"/>
        </c:scaling>
        <c:delete val="0"/>
        <c:axPos val="b"/>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ja-JP" alt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88714688"/>
        <c:crosses val="autoZero"/>
        <c:crossBetween val="midCat"/>
        <c:majorUnit val="10"/>
      </c:valAx>
      <c:valAx>
        <c:axId val="188714688"/>
        <c:scaling>
          <c:orientation val="minMax"/>
          <c:max val="2"/>
          <c:min val="0"/>
        </c:scaling>
        <c:delete val="0"/>
        <c:axPos val="l"/>
        <c:numFmt formatCode="#,##0.0_);[Red]\(#,##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84519088"/>
        <c:crosses val="autoZero"/>
        <c:crossBetween val="midCat"/>
        <c:majorUnit val="0.5"/>
      </c:valAx>
      <c:spPr>
        <a:noFill/>
        <a:ln>
          <a:solidFill>
            <a:schemeClr val="tx1"/>
          </a:solidFill>
        </a:ln>
        <a:effectLst/>
      </c:spPr>
    </c:plotArea>
    <c:legend>
      <c:legendPos val="r"/>
      <c:layout>
        <c:manualLayout>
          <c:xMode val="edge"/>
          <c:yMode val="edge"/>
          <c:x val="0.54497891982845514"/>
          <c:y val="8.3144590430204765E-2"/>
          <c:w val="0.20350220124029475"/>
          <c:h val="0.43480543890390605"/>
        </c:manualLayout>
      </c:layout>
      <c:overlay val="0"/>
      <c:spPr>
        <a:noFill/>
        <a:ln>
          <a:noFill/>
        </a:ln>
        <a:effectLst/>
      </c:spPr>
      <c:txPr>
        <a:bodyPr rot="0" spcFirstLastPara="1" vertOverflow="ellipsis" vert="horz" wrap="square" anchor="ctr" anchorCtr="1"/>
        <a:lstStyle/>
        <a:p>
          <a:pPr>
            <a:defRPr sz="900" b="0" i="0" u="none" strike="noStrike" kern="1200" baseline="0">
              <a:no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486049959761064E-2"/>
          <c:y val="2.303262322948044E-2"/>
          <c:w val="0.91860068777729631"/>
          <c:h val="0.95393475354103907"/>
        </c:manualLayout>
      </c:layout>
      <c:scatterChart>
        <c:scatterStyle val="lineMarker"/>
        <c:varyColors val="0"/>
        <c:ser>
          <c:idx val="0"/>
          <c:order val="0"/>
          <c:tx>
            <c:strRef>
              <c:f>Graph!$C$4</c:f>
              <c:strCache>
                <c:ptCount val="1"/>
                <c:pt idx="0">
                  <c:v>PC3</c:v>
                </c:pt>
              </c:strCache>
            </c:strRef>
          </c:tx>
          <c:spPr>
            <a:ln w="19050" cap="rnd">
              <a:solidFill>
                <a:srgbClr val="92D050"/>
              </a:solidFill>
              <a:round/>
            </a:ln>
            <a:effectLst/>
          </c:spPr>
          <c:marker>
            <c:symbol val="circle"/>
            <c:size val="4"/>
            <c:spPr>
              <a:noFill/>
              <a:ln w="9525">
                <a:solidFill>
                  <a:srgbClr val="92D050"/>
                </a:solidFill>
              </a:ln>
              <a:effectLst/>
            </c:spPr>
          </c:marker>
          <c:errBars>
            <c:errDir val="y"/>
            <c:errBarType val="both"/>
            <c:errValType val="cust"/>
            <c:noEndCap val="0"/>
            <c:plus>
              <c:numRef>
                <c:f>Graph!$Y$5:$Y$32</c:f>
                <c:numCache>
                  <c:formatCode>General</c:formatCode>
                  <c:ptCount val="28"/>
                  <c:pt idx="0">
                    <c:v>0</c:v>
                  </c:pt>
                  <c:pt idx="1">
                    <c:v>0</c:v>
                  </c:pt>
                  <c:pt idx="2">
                    <c:v>0</c:v>
                  </c:pt>
                  <c:pt idx="3">
                    <c:v>3.9268893565220146E-5</c:v>
                  </c:pt>
                  <c:pt idx="4">
                    <c:v>3.4840811827759506E-2</c:v>
                  </c:pt>
                  <c:pt idx="5">
                    <c:v>8.5501566256688227E-2</c:v>
                  </c:pt>
                  <c:pt idx="6">
                    <c:v>6.8476080536528025E-2</c:v>
                  </c:pt>
                  <c:pt idx="7">
                    <c:v>4.2191493529275197E-2</c:v>
                  </c:pt>
                  <c:pt idx="8">
                    <c:v>2.9623671181082098E-2</c:v>
                  </c:pt>
                  <c:pt idx="9">
                    <c:v>3.9965750934002099E-2</c:v>
                  </c:pt>
                  <c:pt idx="10">
                    <c:v>4.458415602640569E-2</c:v>
                  </c:pt>
                  <c:pt idx="11">
                    <c:v>3.8732404956541247E-2</c:v>
                  </c:pt>
                  <c:pt idx="12">
                    <c:v>2.2770529144260206E-2</c:v>
                  </c:pt>
                  <c:pt idx="13">
                    <c:v>4.5915677036542174E-2</c:v>
                  </c:pt>
                  <c:pt idx="14">
                    <c:v>2.8059447576343152E-2</c:v>
                  </c:pt>
                  <c:pt idx="15">
                    <c:v>1.8105049336229195E-2</c:v>
                  </c:pt>
                  <c:pt idx="16">
                    <c:v>7.2269317752059192E-3</c:v>
                  </c:pt>
                  <c:pt idx="17">
                    <c:v>1.1537574918924208E-2</c:v>
                  </c:pt>
                  <c:pt idx="18">
                    <c:v>0</c:v>
                  </c:pt>
                  <c:pt idx="19">
                    <c:v>0</c:v>
                  </c:pt>
                  <c:pt idx="20">
                    <c:v>1.869947312629531E-6</c:v>
                  </c:pt>
                  <c:pt idx="21">
                    <c:v>0</c:v>
                  </c:pt>
                  <c:pt idx="22">
                    <c:v>0</c:v>
                  </c:pt>
                  <c:pt idx="23">
                    <c:v>0</c:v>
                  </c:pt>
                  <c:pt idx="24">
                    <c:v>0</c:v>
                  </c:pt>
                  <c:pt idx="25">
                    <c:v>0</c:v>
                  </c:pt>
                  <c:pt idx="26">
                    <c:v>0</c:v>
                  </c:pt>
                  <c:pt idx="27">
                    <c:v>0</c:v>
                  </c:pt>
                </c:numCache>
              </c:numRef>
            </c:plus>
            <c:minus>
              <c:numRef>
                <c:f>Graph!$Y$5:$Y$32</c:f>
                <c:numCache>
                  <c:formatCode>General</c:formatCode>
                  <c:ptCount val="28"/>
                  <c:pt idx="0">
                    <c:v>0</c:v>
                  </c:pt>
                  <c:pt idx="1">
                    <c:v>0</c:v>
                  </c:pt>
                  <c:pt idx="2">
                    <c:v>0</c:v>
                  </c:pt>
                  <c:pt idx="3">
                    <c:v>3.9268893565220146E-5</c:v>
                  </c:pt>
                  <c:pt idx="4">
                    <c:v>3.4840811827759506E-2</c:v>
                  </c:pt>
                  <c:pt idx="5">
                    <c:v>8.5501566256688227E-2</c:v>
                  </c:pt>
                  <c:pt idx="6">
                    <c:v>6.8476080536528025E-2</c:v>
                  </c:pt>
                  <c:pt idx="7">
                    <c:v>4.2191493529275197E-2</c:v>
                  </c:pt>
                  <c:pt idx="8">
                    <c:v>2.9623671181082098E-2</c:v>
                  </c:pt>
                  <c:pt idx="9">
                    <c:v>3.9965750934002099E-2</c:v>
                  </c:pt>
                  <c:pt idx="10">
                    <c:v>4.458415602640569E-2</c:v>
                  </c:pt>
                  <c:pt idx="11">
                    <c:v>3.8732404956541247E-2</c:v>
                  </c:pt>
                  <c:pt idx="12">
                    <c:v>2.2770529144260206E-2</c:v>
                  </c:pt>
                  <c:pt idx="13">
                    <c:v>4.5915677036542174E-2</c:v>
                  </c:pt>
                  <c:pt idx="14">
                    <c:v>2.8059447576343152E-2</c:v>
                  </c:pt>
                  <c:pt idx="15">
                    <c:v>1.8105049336229195E-2</c:v>
                  </c:pt>
                  <c:pt idx="16">
                    <c:v>7.2269317752059192E-3</c:v>
                  </c:pt>
                  <c:pt idx="17">
                    <c:v>1.1537574918924208E-2</c:v>
                  </c:pt>
                  <c:pt idx="18">
                    <c:v>0</c:v>
                  </c:pt>
                  <c:pt idx="19">
                    <c:v>0</c:v>
                  </c:pt>
                  <c:pt idx="20">
                    <c:v>1.869947312629531E-6</c:v>
                  </c:pt>
                  <c:pt idx="21">
                    <c:v>0</c:v>
                  </c:pt>
                  <c:pt idx="22">
                    <c:v>0</c:v>
                  </c:pt>
                  <c:pt idx="23">
                    <c:v>0</c:v>
                  </c:pt>
                  <c:pt idx="24">
                    <c:v>0</c:v>
                  </c:pt>
                  <c:pt idx="25">
                    <c:v>0</c:v>
                  </c:pt>
                  <c:pt idx="26">
                    <c:v>0</c:v>
                  </c:pt>
                  <c:pt idx="27">
                    <c:v>0</c:v>
                  </c:pt>
                </c:numCache>
              </c:numRef>
            </c:minus>
            <c:spPr>
              <a:noFill/>
              <a:ln w="9525" cap="flat" cmpd="sng" algn="ctr">
                <a:solidFill>
                  <a:srgbClr val="92D050"/>
                </a:solidFill>
                <a:round/>
              </a:ln>
              <a:effectLst/>
            </c:spPr>
          </c:errBars>
          <c:xVal>
            <c:numRef>
              <c:f>Graph!$B$5:$B$45</c:f>
              <c:numCache>
                <c:formatCode>0.0_);[Red]\(0.0\)</c:formatCode>
                <c:ptCount val="4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numCache>
            </c:numRef>
          </c:xVal>
          <c:yVal>
            <c:numRef>
              <c:f>Graph!$C$5:$C$45</c:f>
              <c:numCache>
                <c:formatCode>0.000_);[Red]\(0.000\)</c:formatCode>
                <c:ptCount val="41"/>
                <c:pt idx="0">
                  <c:v>0</c:v>
                </c:pt>
                <c:pt idx="1">
                  <c:v>0</c:v>
                </c:pt>
                <c:pt idx="2">
                  <c:v>0</c:v>
                </c:pt>
                <c:pt idx="3">
                  <c:v>1.7358718753965232E-5</c:v>
                </c:pt>
                <c:pt idx="4">
                  <c:v>3.5553962430740604E-2</c:v>
                </c:pt>
                <c:pt idx="5">
                  <c:v>0.1324106534439369</c:v>
                </c:pt>
                <c:pt idx="6">
                  <c:v>0.12729809746806667</c:v>
                </c:pt>
                <c:pt idx="7">
                  <c:v>7.4800372322146105E-2</c:v>
                </c:pt>
                <c:pt idx="8">
                  <c:v>4.8959026337076508E-2</c:v>
                </c:pt>
                <c:pt idx="9">
                  <c:v>7.8286168369073303E-2</c:v>
                </c:pt>
                <c:pt idx="10">
                  <c:v>0.11519659067958803</c:v>
                </c:pt>
                <c:pt idx="11">
                  <c:v>7.5188050374317986E-2</c:v>
                </c:pt>
                <c:pt idx="12">
                  <c:v>3.6828588350674617E-2</c:v>
                </c:pt>
                <c:pt idx="13">
                  <c:v>3.6237565307384853E-2</c:v>
                </c:pt>
                <c:pt idx="14">
                  <c:v>2.4360895257052827E-2</c:v>
                </c:pt>
                <c:pt idx="15">
                  <c:v>8.3809547355454071E-3</c:v>
                </c:pt>
                <c:pt idx="16">
                  <c:v>3.1964840676944549E-3</c:v>
                </c:pt>
                <c:pt idx="17">
                  <c:v>5.1001568910459764E-3</c:v>
                </c:pt>
                <c:pt idx="18">
                  <c:v>0</c:v>
                </c:pt>
                <c:pt idx="19">
                  <c:v>0</c:v>
                </c:pt>
                <c:pt idx="20">
                  <c:v>8.2660565495072548E-7</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0"/>
        </c:ser>
        <c:ser>
          <c:idx val="1"/>
          <c:order val="1"/>
          <c:tx>
            <c:strRef>
              <c:f>Graph!$D$4</c:f>
              <c:strCache>
                <c:ptCount val="1"/>
                <c:pt idx="0">
                  <c:v>PC4</c:v>
                </c:pt>
              </c:strCache>
            </c:strRef>
          </c:tx>
          <c:spPr>
            <a:ln w="19050" cap="rnd">
              <a:solidFill>
                <a:srgbClr val="00B050"/>
              </a:solidFill>
              <a:round/>
            </a:ln>
            <a:effectLst/>
          </c:spPr>
          <c:marker>
            <c:symbol val="circle"/>
            <c:size val="4"/>
            <c:spPr>
              <a:noFill/>
              <a:ln w="9525">
                <a:solidFill>
                  <a:srgbClr val="00B050"/>
                </a:solidFill>
              </a:ln>
              <a:effectLst/>
            </c:spPr>
          </c:marker>
          <c:errBars>
            <c:errDir val="y"/>
            <c:errBarType val="both"/>
            <c:errValType val="cust"/>
            <c:noEndCap val="0"/>
            <c:plus>
              <c:numRef>
                <c:f>Graph!$Z$5:$Z$32</c:f>
                <c:numCache>
                  <c:formatCode>General</c:formatCode>
                  <c:ptCount val="28"/>
                  <c:pt idx="0">
                    <c:v>0</c:v>
                  </c:pt>
                  <c:pt idx="1">
                    <c:v>0</c:v>
                  </c:pt>
                  <c:pt idx="2">
                    <c:v>7.3942251852459853E-2</c:v>
                  </c:pt>
                  <c:pt idx="3">
                    <c:v>0.12520461821538106</c:v>
                  </c:pt>
                  <c:pt idx="4">
                    <c:v>0.17229626151839736</c:v>
                  </c:pt>
                  <c:pt idx="5">
                    <c:v>0.18804508567050826</c:v>
                  </c:pt>
                  <c:pt idx="6">
                    <c:v>0.15418339021795663</c:v>
                  </c:pt>
                  <c:pt idx="7">
                    <c:v>0.21865026118601652</c:v>
                  </c:pt>
                  <c:pt idx="8">
                    <c:v>0.21351003375443903</c:v>
                  </c:pt>
                  <c:pt idx="9">
                    <c:v>0.18558493662589046</c:v>
                  </c:pt>
                  <c:pt idx="10">
                    <c:v>0.14864005853436915</c:v>
                  </c:pt>
                  <c:pt idx="11">
                    <c:v>0.17659548283459686</c:v>
                  </c:pt>
                  <c:pt idx="12">
                    <c:v>0.15552961915659039</c:v>
                  </c:pt>
                  <c:pt idx="13">
                    <c:v>0.12260246612068787</c:v>
                  </c:pt>
                  <c:pt idx="14">
                    <c:v>9.985072887786052E-2</c:v>
                  </c:pt>
                  <c:pt idx="15">
                    <c:v>6.9222146007059324E-2</c:v>
                  </c:pt>
                  <c:pt idx="16">
                    <c:v>0.12244469907054928</c:v>
                  </c:pt>
                  <c:pt idx="17">
                    <c:v>5.1660570002431253E-2</c:v>
                  </c:pt>
                  <c:pt idx="18">
                    <c:v>7.5635282435831785E-2</c:v>
                  </c:pt>
                  <c:pt idx="19">
                    <c:v>1.425363904235058E-2</c:v>
                  </c:pt>
                  <c:pt idx="20">
                    <c:v>2.5157145592454147E-2</c:v>
                  </c:pt>
                  <c:pt idx="21">
                    <c:v>2.6179262376813433E-5</c:v>
                  </c:pt>
                  <c:pt idx="22">
                    <c:v>0</c:v>
                  </c:pt>
                  <c:pt idx="23">
                    <c:v>0</c:v>
                  </c:pt>
                  <c:pt idx="24">
                    <c:v>0</c:v>
                  </c:pt>
                  <c:pt idx="25">
                    <c:v>0</c:v>
                  </c:pt>
                  <c:pt idx="26">
                    <c:v>0</c:v>
                  </c:pt>
                  <c:pt idx="27">
                    <c:v>0</c:v>
                  </c:pt>
                </c:numCache>
              </c:numRef>
            </c:plus>
            <c:minus>
              <c:numRef>
                <c:f>Graph!$Z$5:$Z$32</c:f>
                <c:numCache>
                  <c:formatCode>General</c:formatCode>
                  <c:ptCount val="28"/>
                  <c:pt idx="0">
                    <c:v>0</c:v>
                  </c:pt>
                  <c:pt idx="1">
                    <c:v>0</c:v>
                  </c:pt>
                  <c:pt idx="2">
                    <c:v>7.3942251852459853E-2</c:v>
                  </c:pt>
                  <c:pt idx="3">
                    <c:v>0.12520461821538106</c:v>
                  </c:pt>
                  <c:pt idx="4">
                    <c:v>0.17229626151839736</c:v>
                  </c:pt>
                  <c:pt idx="5">
                    <c:v>0.18804508567050826</c:v>
                  </c:pt>
                  <c:pt idx="6">
                    <c:v>0.15418339021795663</c:v>
                  </c:pt>
                  <c:pt idx="7">
                    <c:v>0.21865026118601652</c:v>
                  </c:pt>
                  <c:pt idx="8">
                    <c:v>0.21351003375443903</c:v>
                  </c:pt>
                  <c:pt idx="9">
                    <c:v>0.18558493662589046</c:v>
                  </c:pt>
                  <c:pt idx="10">
                    <c:v>0.14864005853436915</c:v>
                  </c:pt>
                  <c:pt idx="11">
                    <c:v>0.17659548283459686</c:v>
                  </c:pt>
                  <c:pt idx="12">
                    <c:v>0.15552961915659039</c:v>
                  </c:pt>
                  <c:pt idx="13">
                    <c:v>0.12260246612068787</c:v>
                  </c:pt>
                  <c:pt idx="14">
                    <c:v>9.985072887786052E-2</c:v>
                  </c:pt>
                  <c:pt idx="15">
                    <c:v>6.9222146007059324E-2</c:v>
                  </c:pt>
                  <c:pt idx="16">
                    <c:v>0.12244469907054928</c:v>
                  </c:pt>
                  <c:pt idx="17">
                    <c:v>5.1660570002431253E-2</c:v>
                  </c:pt>
                  <c:pt idx="18">
                    <c:v>7.5635282435831785E-2</c:v>
                  </c:pt>
                  <c:pt idx="19">
                    <c:v>1.425363904235058E-2</c:v>
                  </c:pt>
                  <c:pt idx="20">
                    <c:v>2.5157145592454147E-2</c:v>
                  </c:pt>
                  <c:pt idx="21">
                    <c:v>2.6179262376813433E-5</c:v>
                  </c:pt>
                  <c:pt idx="22">
                    <c:v>0</c:v>
                  </c:pt>
                  <c:pt idx="23">
                    <c:v>0</c:v>
                  </c:pt>
                  <c:pt idx="24">
                    <c:v>0</c:v>
                  </c:pt>
                  <c:pt idx="25">
                    <c:v>0</c:v>
                  </c:pt>
                  <c:pt idx="26">
                    <c:v>0</c:v>
                  </c:pt>
                  <c:pt idx="27">
                    <c:v>0</c:v>
                  </c:pt>
                </c:numCache>
              </c:numRef>
            </c:minus>
            <c:spPr>
              <a:noFill/>
              <a:ln w="9525" cap="flat" cmpd="sng" algn="ctr">
                <a:solidFill>
                  <a:srgbClr val="00B050"/>
                </a:solidFill>
                <a:round/>
              </a:ln>
              <a:effectLst/>
            </c:spPr>
          </c:errBars>
          <c:xVal>
            <c:numRef>
              <c:f>Graph!$B$5:$B$45</c:f>
              <c:numCache>
                <c:formatCode>0.0_);[Red]\(0.0\)</c:formatCode>
                <c:ptCount val="4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numCache>
            </c:numRef>
          </c:xVal>
          <c:yVal>
            <c:numRef>
              <c:f>Graph!$D$5:$D$45</c:f>
              <c:numCache>
                <c:formatCode>0.000_);[Red]\(0.000\)</c:formatCode>
                <c:ptCount val="41"/>
                <c:pt idx="0">
                  <c:v>0</c:v>
                </c:pt>
                <c:pt idx="1">
                  <c:v>0</c:v>
                </c:pt>
                <c:pt idx="2">
                  <c:v>4.3826631825487454E-2</c:v>
                </c:pt>
                <c:pt idx="3">
                  <c:v>0.1221541304773083</c:v>
                </c:pt>
                <c:pt idx="4">
                  <c:v>0.26632572917988412</c:v>
                </c:pt>
                <c:pt idx="5">
                  <c:v>0.66146141757073973</c:v>
                </c:pt>
                <c:pt idx="6">
                  <c:v>0.66641774507782425</c:v>
                </c:pt>
                <c:pt idx="7">
                  <c:v>0.91525745823288085</c:v>
                </c:pt>
                <c:pt idx="8">
                  <c:v>0.9151764508786957</c:v>
                </c:pt>
                <c:pt idx="9">
                  <c:v>0.90799986058241333</c:v>
                </c:pt>
                <c:pt idx="10">
                  <c:v>0.76262637725753923</c:v>
                </c:pt>
                <c:pt idx="11">
                  <c:v>0.85640644202300886</c:v>
                </c:pt>
                <c:pt idx="12">
                  <c:v>0.5151852808706594</c:v>
                </c:pt>
                <c:pt idx="13">
                  <c:v>0.27523653814025295</c:v>
                </c:pt>
                <c:pt idx="14">
                  <c:v>0.17138345686355369</c:v>
                </c:pt>
                <c:pt idx="15">
                  <c:v>9.09332348898194E-2</c:v>
                </c:pt>
                <c:pt idx="16">
                  <c:v>0.10810018113183606</c:v>
                </c:pt>
                <c:pt idx="17">
                  <c:v>4.7323173745929023E-2</c:v>
                </c:pt>
                <c:pt idx="18">
                  <c:v>3.8172649145624495E-2</c:v>
                </c:pt>
                <c:pt idx="19">
                  <c:v>6.9782049390940239E-3</c:v>
                </c:pt>
                <c:pt idx="20">
                  <c:v>0</c:v>
                </c:pt>
                <c:pt idx="21">
                  <c:v>1.1572479169310154E-5</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0"/>
        </c:ser>
        <c:ser>
          <c:idx val="2"/>
          <c:order val="2"/>
          <c:tx>
            <c:strRef>
              <c:f>Graph!$E$4</c:f>
              <c:strCache>
                <c:ptCount val="1"/>
                <c:pt idx="0">
                  <c:v>N2C</c:v>
                </c:pt>
              </c:strCache>
            </c:strRef>
          </c:tx>
          <c:spPr>
            <a:ln w="19050" cap="rnd">
              <a:solidFill>
                <a:srgbClr val="C00000"/>
              </a:solidFill>
              <a:round/>
            </a:ln>
            <a:effectLst/>
          </c:spPr>
          <c:marker>
            <c:symbol val="circle"/>
            <c:size val="4"/>
            <c:spPr>
              <a:solidFill>
                <a:srgbClr val="C00000"/>
              </a:solidFill>
              <a:ln w="9525">
                <a:solidFill>
                  <a:srgbClr val="C00000"/>
                </a:solidFill>
              </a:ln>
              <a:effectLst/>
            </c:spPr>
          </c:marker>
          <c:errBars>
            <c:errDir val="y"/>
            <c:errBarType val="both"/>
            <c:errValType val="cust"/>
            <c:noEndCap val="0"/>
            <c:plus>
              <c:numRef>
                <c:f>Graph!$AA$5:$AA$32</c:f>
                <c:numCache>
                  <c:formatCode>General</c:formatCode>
                  <c:ptCount val="28"/>
                  <c:pt idx="0">
                    <c:v>0</c:v>
                  </c:pt>
                  <c:pt idx="1">
                    <c:v>1.5820055063866685E-6</c:v>
                  </c:pt>
                  <c:pt idx="2">
                    <c:v>6.2657983931100711E-2</c:v>
                  </c:pt>
                  <c:pt idx="3">
                    <c:v>0.11776399365337685</c:v>
                  </c:pt>
                  <c:pt idx="4">
                    <c:v>0.1769284042553394</c:v>
                  </c:pt>
                  <c:pt idx="5">
                    <c:v>0.14059123852542202</c:v>
                  </c:pt>
                  <c:pt idx="6">
                    <c:v>0.12740547886114068</c:v>
                  </c:pt>
                  <c:pt idx="7">
                    <c:v>0.2026396439112918</c:v>
                  </c:pt>
                  <c:pt idx="8">
                    <c:v>0.14467306422052198</c:v>
                  </c:pt>
                  <c:pt idx="9">
                    <c:v>0.13172006240091388</c:v>
                  </c:pt>
                  <c:pt idx="10">
                    <c:v>0.10345897965356225</c:v>
                  </c:pt>
                  <c:pt idx="11">
                    <c:v>3.4127805140200418E-2</c:v>
                  </c:pt>
                  <c:pt idx="12">
                    <c:v>5.8526790894139348E-2</c:v>
                  </c:pt>
                  <c:pt idx="13">
                    <c:v>6.397698335951758E-3</c:v>
                  </c:pt>
                  <c:pt idx="14">
                    <c:v>2.9168950244112025E-2</c:v>
                  </c:pt>
                  <c:pt idx="15">
                    <c:v>1.8341125941882128E-2</c:v>
                  </c:pt>
                  <c:pt idx="16">
                    <c:v>1.8240523488638285E-3</c:v>
                  </c:pt>
                  <c:pt idx="17">
                    <c:v>0</c:v>
                  </c:pt>
                  <c:pt idx="18">
                    <c:v>0</c:v>
                  </c:pt>
                  <c:pt idx="19">
                    <c:v>0</c:v>
                  </c:pt>
                  <c:pt idx="20">
                    <c:v>0</c:v>
                  </c:pt>
                  <c:pt idx="21">
                    <c:v>0</c:v>
                  </c:pt>
                  <c:pt idx="22">
                    <c:v>0</c:v>
                  </c:pt>
                  <c:pt idx="23">
                    <c:v>0</c:v>
                  </c:pt>
                  <c:pt idx="24">
                    <c:v>0</c:v>
                  </c:pt>
                  <c:pt idx="25">
                    <c:v>0</c:v>
                  </c:pt>
                  <c:pt idx="26">
                    <c:v>0</c:v>
                  </c:pt>
                  <c:pt idx="27">
                    <c:v>0</c:v>
                  </c:pt>
                </c:numCache>
              </c:numRef>
            </c:plus>
            <c:minus>
              <c:numRef>
                <c:f>Graph!$AA$5:$AA$32</c:f>
                <c:numCache>
                  <c:formatCode>General</c:formatCode>
                  <c:ptCount val="28"/>
                  <c:pt idx="0">
                    <c:v>0</c:v>
                  </c:pt>
                  <c:pt idx="1">
                    <c:v>1.5820055063866685E-6</c:v>
                  </c:pt>
                  <c:pt idx="2">
                    <c:v>6.2657983931100711E-2</c:v>
                  </c:pt>
                  <c:pt idx="3">
                    <c:v>0.11776399365337685</c:v>
                  </c:pt>
                  <c:pt idx="4">
                    <c:v>0.1769284042553394</c:v>
                  </c:pt>
                  <c:pt idx="5">
                    <c:v>0.14059123852542202</c:v>
                  </c:pt>
                  <c:pt idx="6">
                    <c:v>0.12740547886114068</c:v>
                  </c:pt>
                  <c:pt idx="7">
                    <c:v>0.2026396439112918</c:v>
                  </c:pt>
                  <c:pt idx="8">
                    <c:v>0.14467306422052198</c:v>
                  </c:pt>
                  <c:pt idx="9">
                    <c:v>0.13172006240091388</c:v>
                  </c:pt>
                  <c:pt idx="10">
                    <c:v>0.10345897965356225</c:v>
                  </c:pt>
                  <c:pt idx="11">
                    <c:v>3.4127805140200418E-2</c:v>
                  </c:pt>
                  <c:pt idx="12">
                    <c:v>5.8526790894139348E-2</c:v>
                  </c:pt>
                  <c:pt idx="13">
                    <c:v>6.397698335951758E-3</c:v>
                  </c:pt>
                  <c:pt idx="14">
                    <c:v>2.9168950244112025E-2</c:v>
                  </c:pt>
                  <c:pt idx="15">
                    <c:v>1.8341125941882128E-2</c:v>
                  </c:pt>
                  <c:pt idx="16">
                    <c:v>1.8240523488638285E-3</c:v>
                  </c:pt>
                  <c:pt idx="17">
                    <c:v>0</c:v>
                  </c:pt>
                  <c:pt idx="18">
                    <c:v>0</c:v>
                  </c:pt>
                  <c:pt idx="19">
                    <c:v>0</c:v>
                  </c:pt>
                  <c:pt idx="20">
                    <c:v>0</c:v>
                  </c:pt>
                  <c:pt idx="21">
                    <c:v>0</c:v>
                  </c:pt>
                  <c:pt idx="22">
                    <c:v>0</c:v>
                  </c:pt>
                  <c:pt idx="23">
                    <c:v>0</c:v>
                  </c:pt>
                  <c:pt idx="24">
                    <c:v>0</c:v>
                  </c:pt>
                  <c:pt idx="25">
                    <c:v>0</c:v>
                  </c:pt>
                  <c:pt idx="26">
                    <c:v>0</c:v>
                  </c:pt>
                  <c:pt idx="27">
                    <c:v>0</c:v>
                  </c:pt>
                </c:numCache>
              </c:numRef>
            </c:minus>
            <c:spPr>
              <a:noFill/>
              <a:ln w="9525" cap="flat" cmpd="sng" algn="ctr">
                <a:solidFill>
                  <a:srgbClr val="C00000"/>
                </a:solidFill>
                <a:round/>
              </a:ln>
              <a:effectLst/>
            </c:spPr>
          </c:errBars>
          <c:xVal>
            <c:numRef>
              <c:f>Graph!$B$5:$B$45</c:f>
              <c:numCache>
                <c:formatCode>0.0_);[Red]\(0.0\)</c:formatCode>
                <c:ptCount val="4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numCache>
            </c:numRef>
          </c:xVal>
          <c:yVal>
            <c:numRef>
              <c:f>Graph!$E$5:$E$45</c:f>
              <c:numCache>
                <c:formatCode>0.000_);[Red]\(0.000\)</c:formatCode>
                <c:ptCount val="41"/>
                <c:pt idx="0">
                  <c:v>0</c:v>
                </c:pt>
                <c:pt idx="1">
                  <c:v>6.9932168083576529E-7</c:v>
                </c:pt>
                <c:pt idx="2">
                  <c:v>4.2810375335723044E-2</c:v>
                </c:pt>
                <c:pt idx="3">
                  <c:v>0.21515470696929323</c:v>
                </c:pt>
                <c:pt idx="4">
                  <c:v>0.56523723836072004</c:v>
                </c:pt>
                <c:pt idx="5">
                  <c:v>0.5900449756666879</c:v>
                </c:pt>
                <c:pt idx="6">
                  <c:v>0.54241557462832546</c:v>
                </c:pt>
                <c:pt idx="7">
                  <c:v>0.50122063237533299</c:v>
                </c:pt>
                <c:pt idx="8">
                  <c:v>0.39433001278126728</c:v>
                </c:pt>
                <c:pt idx="9">
                  <c:v>0.24608220830425492</c:v>
                </c:pt>
                <c:pt idx="10">
                  <c:v>0.12602965535517913</c:v>
                </c:pt>
                <c:pt idx="11">
                  <c:v>2.8046995331599212E-2</c:v>
                </c:pt>
                <c:pt idx="12">
                  <c:v>4.6354537614198707E-2</c:v>
                </c:pt>
                <c:pt idx="13">
                  <c:v>4.0896331895275565E-3</c:v>
                </c:pt>
                <c:pt idx="14">
                  <c:v>1.3988531581757816E-2</c:v>
                </c:pt>
                <c:pt idx="15">
                  <c:v>1.2159106064691451E-2</c:v>
                </c:pt>
                <c:pt idx="16">
                  <c:v>8.0631789800363735E-4</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0"/>
        </c:ser>
        <c:ser>
          <c:idx val="3"/>
          <c:order val="3"/>
          <c:tx>
            <c:strRef>
              <c:f>Graph!$F$4</c:f>
              <c:strCache>
                <c:ptCount val="1"/>
                <c:pt idx="0">
                  <c:v>F</c:v>
                </c:pt>
              </c:strCache>
            </c:strRef>
          </c:tx>
          <c:spPr>
            <a:ln w="19050" cap="rnd">
              <a:solidFill>
                <a:srgbClr val="7030A0"/>
              </a:solidFill>
              <a:round/>
            </a:ln>
            <a:effectLst/>
          </c:spPr>
          <c:marker>
            <c:symbol val="circle"/>
            <c:size val="4"/>
            <c:spPr>
              <a:solidFill>
                <a:srgbClr val="7030A0"/>
              </a:solidFill>
              <a:ln w="9525">
                <a:solidFill>
                  <a:srgbClr val="7030A0"/>
                </a:solidFill>
              </a:ln>
              <a:effectLst/>
            </c:spPr>
          </c:marker>
          <c:errBars>
            <c:errDir val="y"/>
            <c:errBarType val="both"/>
            <c:errValType val="cust"/>
            <c:noEndCap val="0"/>
            <c:plus>
              <c:numRef>
                <c:f>Graph!$AB$5:$AB$32</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plus>
            <c:minus>
              <c:numRef>
                <c:f>Graph!$AB$5:$AB$32</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minus>
            <c:spPr>
              <a:noFill/>
              <a:ln w="9525" cap="flat" cmpd="sng" algn="ctr">
                <a:solidFill>
                  <a:srgbClr val="7030A0"/>
                </a:solidFill>
                <a:round/>
              </a:ln>
              <a:effectLst/>
            </c:spPr>
          </c:errBars>
          <c:xVal>
            <c:numRef>
              <c:f>Graph!$B$5:$B$45</c:f>
              <c:numCache>
                <c:formatCode>0.0_);[Red]\(0.0\)</c:formatCode>
                <c:ptCount val="4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numCache>
            </c:numRef>
          </c:xVal>
          <c:yVal>
            <c:numRef>
              <c:f>Graph!$F$5:$F$45</c:f>
              <c:numCache>
                <c:formatCode>0.000_);[Red]\(0.000\)</c:formatCode>
                <c:ptCount val="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0"/>
        </c:ser>
        <c:dLbls>
          <c:showLegendKey val="0"/>
          <c:showVal val="0"/>
          <c:showCatName val="0"/>
          <c:showSerName val="0"/>
          <c:showPercent val="0"/>
          <c:showBubbleSize val="0"/>
        </c:dLbls>
        <c:axId val="188719168"/>
        <c:axId val="188719728"/>
      </c:scatterChart>
      <c:valAx>
        <c:axId val="188719168"/>
        <c:scaling>
          <c:orientation val="minMax"/>
          <c:max val="80"/>
        </c:scaling>
        <c:delete val="0"/>
        <c:axPos val="b"/>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ja-JP" alt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88719728"/>
        <c:crosses val="autoZero"/>
        <c:crossBetween val="midCat"/>
        <c:majorUnit val="10"/>
      </c:valAx>
      <c:valAx>
        <c:axId val="188719728"/>
        <c:scaling>
          <c:orientation val="minMax"/>
          <c:max val="2"/>
          <c:min val="0"/>
        </c:scaling>
        <c:delete val="0"/>
        <c:axPos val="l"/>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88719168"/>
        <c:crosses val="autoZero"/>
        <c:crossBetween val="midCat"/>
        <c:majorUnit val="0.5"/>
      </c:valAx>
      <c:spPr>
        <a:noFill/>
        <a:ln w="9525">
          <a:solidFill>
            <a:schemeClr val="tx1"/>
          </a:solidFill>
        </a:ln>
        <a:effectLst/>
      </c:spPr>
    </c:plotArea>
    <c:legend>
      <c:legendPos val="r"/>
      <c:layout>
        <c:manualLayout>
          <c:xMode val="edge"/>
          <c:yMode val="edge"/>
          <c:x val="0.45243419072528696"/>
          <c:y val="0.1466824538828945"/>
          <c:w val="0.31016812558107998"/>
          <c:h val="0.3835093132914002"/>
        </c:manualLayout>
      </c:layout>
      <c:overlay val="0"/>
      <c:spPr>
        <a:noFill/>
        <a:ln>
          <a:noFill/>
        </a:ln>
        <a:effectLst/>
      </c:spPr>
      <c:txPr>
        <a:bodyPr rot="0" spcFirstLastPara="1" vertOverflow="ellipsis" vert="horz" wrap="square" anchor="ctr" anchorCtr="1"/>
        <a:lstStyle/>
        <a:p>
          <a:pPr>
            <a:defRPr lang="ja-JP" altLang="en-US" sz="1400" b="0" i="0" u="none" strike="noStrike" kern="1200" baseline="0">
              <a:noFill/>
              <a:latin typeface="Arial" panose="020B0604020202020204" pitchFamily="34" charset="0"/>
              <a:ea typeface="+mn-ea"/>
              <a:cs typeface="Arial" panose="020B0604020202020204" pitchFamily="34" charset="0"/>
            </a:defRPr>
          </a:pPr>
          <a:endParaRPr lang="ja-JP"/>
        </a:p>
      </c:txPr>
    </c:legend>
    <c:plotVisOnly val="1"/>
    <c:dispBlanksAs val="gap"/>
    <c:showDLblsOverMax val="0"/>
  </c:chart>
  <c:spPr>
    <a:noFill/>
    <a:ln>
      <a:noFill/>
    </a:ln>
    <a:effectLst/>
  </c:spPr>
  <c:txPr>
    <a:bodyPr/>
    <a:lstStyle/>
    <a:p>
      <a:pPr algn="ctr">
        <a:defRPr lang="ja-JP" alt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652889019245088E-2"/>
          <c:y val="3.3582629975239732E-2"/>
          <c:w val="0.90830795147741206"/>
          <c:h val="0.88908212837133149"/>
        </c:manualLayout>
      </c:layout>
      <c:scatterChart>
        <c:scatterStyle val="lineMarker"/>
        <c:varyColors val="0"/>
        <c:ser>
          <c:idx val="0"/>
          <c:order val="0"/>
          <c:tx>
            <c:strRef>
              <c:f>'interval of 100 cycles'!$S$3:$S$4</c:f>
              <c:strCache>
                <c:ptCount val="2"/>
                <c:pt idx="1">
                  <c:v>FEC</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'interval of 100 cycles'!$R$5:$R$25</c:f>
              <c:numCache>
                <c:formatCode>0_);[Red]\(0\)</c:formatCode>
                <c:ptCount val="21"/>
                <c:pt idx="0">
                  <c:v>0</c:v>
                </c:pt>
                <c:pt idx="1">
                  <c:v>100</c:v>
                </c:pt>
                <c:pt idx="2">
                  <c:v>200</c:v>
                </c:pt>
                <c:pt idx="3">
                  <c:v>300</c:v>
                </c:pt>
                <c:pt idx="4">
                  <c:v>400</c:v>
                </c:pt>
                <c:pt idx="5">
                  <c:v>500</c:v>
                </c:pt>
                <c:pt idx="6">
                  <c:v>600</c:v>
                </c:pt>
                <c:pt idx="7">
                  <c:v>700</c:v>
                </c:pt>
                <c:pt idx="8">
                  <c:v>800</c:v>
                </c:pt>
                <c:pt idx="9">
                  <c:v>900</c:v>
                </c:pt>
                <c:pt idx="10">
                  <c:v>1000</c:v>
                </c:pt>
                <c:pt idx="11">
                  <c:v>1100</c:v>
                </c:pt>
                <c:pt idx="12">
                  <c:v>1200</c:v>
                </c:pt>
                <c:pt idx="13">
                  <c:v>1300</c:v>
                </c:pt>
                <c:pt idx="14">
                  <c:v>1400</c:v>
                </c:pt>
                <c:pt idx="15">
                  <c:v>1500</c:v>
                </c:pt>
                <c:pt idx="16">
                  <c:v>1600</c:v>
                </c:pt>
                <c:pt idx="17">
                  <c:v>1700</c:v>
                </c:pt>
                <c:pt idx="18">
                  <c:v>1800</c:v>
                </c:pt>
                <c:pt idx="19">
                  <c:v>1900</c:v>
                </c:pt>
                <c:pt idx="20">
                  <c:v>2000</c:v>
                </c:pt>
              </c:numCache>
            </c:numRef>
          </c:xVal>
          <c:yVal>
            <c:numRef>
              <c:f>'interval of 100 cycles'!$S$5:$S$25</c:f>
              <c:numCache>
                <c:formatCode>General</c:formatCode>
                <c:ptCount val="21"/>
                <c:pt idx="0">
                  <c:v>33</c:v>
                </c:pt>
                <c:pt idx="1">
                  <c:v>30</c:v>
                </c:pt>
                <c:pt idx="2">
                  <c:v>25</c:v>
                </c:pt>
                <c:pt idx="3">
                  <c:v>22</c:v>
                </c:pt>
                <c:pt idx="4">
                  <c:v>19</c:v>
                </c:pt>
                <c:pt idx="5">
                  <c:v>15</c:v>
                </c:pt>
                <c:pt idx="6">
                  <c:v>12</c:v>
                </c:pt>
                <c:pt idx="7">
                  <c:v>12</c:v>
                </c:pt>
                <c:pt idx="8">
                  <c:v>11</c:v>
                </c:pt>
                <c:pt idx="9">
                  <c:v>11</c:v>
                </c:pt>
                <c:pt idx="10">
                  <c:v>11</c:v>
                </c:pt>
                <c:pt idx="11">
                  <c:v>11</c:v>
                </c:pt>
                <c:pt idx="12">
                  <c:v>11</c:v>
                </c:pt>
                <c:pt idx="13">
                  <c:v>11</c:v>
                </c:pt>
                <c:pt idx="14">
                  <c:v>11</c:v>
                </c:pt>
                <c:pt idx="15">
                  <c:v>11</c:v>
                </c:pt>
                <c:pt idx="16">
                  <c:v>11</c:v>
                </c:pt>
                <c:pt idx="17">
                  <c:v>11</c:v>
                </c:pt>
                <c:pt idx="18">
                  <c:v>10</c:v>
                </c:pt>
                <c:pt idx="19">
                  <c:v>11</c:v>
                </c:pt>
                <c:pt idx="20">
                  <c:v>10</c:v>
                </c:pt>
              </c:numCache>
            </c:numRef>
          </c:yVal>
          <c:smooth val="0"/>
        </c:ser>
        <c:ser>
          <c:idx val="1"/>
          <c:order val="1"/>
          <c:tx>
            <c:strRef>
              <c:f>'interval of 100 cycles'!$T$3:$T$4</c:f>
              <c:strCache>
                <c:ptCount val="2"/>
                <c:pt idx="1">
                  <c:v>DFEC</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xVal>
            <c:numRef>
              <c:f>'interval of 100 cycles'!$R$5:$R$25</c:f>
              <c:numCache>
                <c:formatCode>0_);[Red]\(0\)</c:formatCode>
                <c:ptCount val="21"/>
                <c:pt idx="0">
                  <c:v>0</c:v>
                </c:pt>
                <c:pt idx="1">
                  <c:v>100</c:v>
                </c:pt>
                <c:pt idx="2">
                  <c:v>200</c:v>
                </c:pt>
                <c:pt idx="3">
                  <c:v>300</c:v>
                </c:pt>
                <c:pt idx="4">
                  <c:v>400</c:v>
                </c:pt>
                <c:pt idx="5">
                  <c:v>500</c:v>
                </c:pt>
                <c:pt idx="6">
                  <c:v>600</c:v>
                </c:pt>
                <c:pt idx="7">
                  <c:v>700</c:v>
                </c:pt>
                <c:pt idx="8">
                  <c:v>800</c:v>
                </c:pt>
                <c:pt idx="9">
                  <c:v>900</c:v>
                </c:pt>
                <c:pt idx="10">
                  <c:v>1000</c:v>
                </c:pt>
                <c:pt idx="11">
                  <c:v>1100</c:v>
                </c:pt>
                <c:pt idx="12">
                  <c:v>1200</c:v>
                </c:pt>
                <c:pt idx="13">
                  <c:v>1300</c:v>
                </c:pt>
                <c:pt idx="14">
                  <c:v>1400</c:v>
                </c:pt>
                <c:pt idx="15">
                  <c:v>1500</c:v>
                </c:pt>
                <c:pt idx="16">
                  <c:v>1600</c:v>
                </c:pt>
                <c:pt idx="17">
                  <c:v>1700</c:v>
                </c:pt>
                <c:pt idx="18">
                  <c:v>1800</c:v>
                </c:pt>
                <c:pt idx="19">
                  <c:v>1900</c:v>
                </c:pt>
                <c:pt idx="20">
                  <c:v>2000</c:v>
                </c:pt>
              </c:numCache>
            </c:numRef>
          </c:xVal>
          <c:yVal>
            <c:numRef>
              <c:f>'interval of 100 cycles'!$T$5:$T$25</c:f>
              <c:numCache>
                <c:formatCode>General</c:formatCode>
                <c:ptCount val="21"/>
                <c:pt idx="0">
                  <c:v>27</c:v>
                </c:pt>
                <c:pt idx="1">
                  <c:v>25</c:v>
                </c:pt>
                <c:pt idx="2">
                  <c:v>24</c:v>
                </c:pt>
                <c:pt idx="3">
                  <c:v>22</c:v>
                </c:pt>
                <c:pt idx="4">
                  <c:v>21</c:v>
                </c:pt>
                <c:pt idx="5">
                  <c:v>18</c:v>
                </c:pt>
                <c:pt idx="6">
                  <c:v>13</c:v>
                </c:pt>
                <c:pt idx="7">
                  <c:v>12</c:v>
                </c:pt>
                <c:pt idx="8">
                  <c:v>11</c:v>
                </c:pt>
                <c:pt idx="9">
                  <c:v>11</c:v>
                </c:pt>
                <c:pt idx="10">
                  <c:v>11</c:v>
                </c:pt>
                <c:pt idx="11">
                  <c:v>10</c:v>
                </c:pt>
                <c:pt idx="12">
                  <c:v>11</c:v>
                </c:pt>
                <c:pt idx="13">
                  <c:v>11</c:v>
                </c:pt>
                <c:pt idx="14">
                  <c:v>11</c:v>
                </c:pt>
                <c:pt idx="15">
                  <c:v>12</c:v>
                </c:pt>
                <c:pt idx="16">
                  <c:v>11</c:v>
                </c:pt>
                <c:pt idx="17">
                  <c:v>11</c:v>
                </c:pt>
                <c:pt idx="18">
                  <c:v>11</c:v>
                </c:pt>
                <c:pt idx="19">
                  <c:v>11</c:v>
                </c:pt>
                <c:pt idx="20">
                  <c:v>11</c:v>
                </c:pt>
              </c:numCache>
            </c:numRef>
          </c:yVal>
          <c:smooth val="0"/>
        </c:ser>
        <c:dLbls>
          <c:showLegendKey val="0"/>
          <c:showVal val="0"/>
          <c:showCatName val="0"/>
          <c:showSerName val="0"/>
          <c:showPercent val="0"/>
          <c:showBubbleSize val="0"/>
        </c:dLbls>
        <c:axId val="188723088"/>
        <c:axId val="188723648"/>
      </c:scatterChart>
      <c:valAx>
        <c:axId val="188723088"/>
        <c:scaling>
          <c:orientation val="minMax"/>
          <c:max val="2000"/>
          <c:min val="0"/>
        </c:scaling>
        <c:delete val="0"/>
        <c:axPos val="b"/>
        <c:numFmt formatCode="0_);[Red]\(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100" b="1" i="0" u="none" strike="noStrike" kern="1200" baseline="0">
                <a:solidFill>
                  <a:sysClr val="windowText" lastClr="000000"/>
                </a:solidFill>
                <a:latin typeface="Cambria" panose="02040503050406030204" pitchFamily="18" charset="0"/>
                <a:ea typeface="+mn-ea"/>
                <a:cs typeface="+mn-cs"/>
              </a:defRPr>
            </a:pPr>
            <a:endParaRPr lang="ja-JP"/>
          </a:p>
        </c:txPr>
        <c:crossAx val="188723648"/>
        <c:crosses val="autoZero"/>
        <c:crossBetween val="midCat"/>
        <c:majorUnit val="400"/>
      </c:valAx>
      <c:valAx>
        <c:axId val="188723648"/>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Cambria" panose="02040503050406030204" pitchFamily="18" charset="0"/>
                <a:ea typeface="+mn-ea"/>
                <a:cs typeface="+mn-cs"/>
              </a:defRPr>
            </a:pPr>
            <a:endParaRPr lang="ja-JP"/>
          </a:p>
        </c:txPr>
        <c:crossAx val="188723088"/>
        <c:crosses val="autoZero"/>
        <c:crossBetween val="midCat"/>
      </c:valAx>
      <c:spPr>
        <a:noFill/>
        <a:ln>
          <a:solidFill>
            <a:schemeClr val="tx1"/>
          </a:solidFill>
        </a:ln>
        <a:effectLst/>
      </c:spPr>
    </c:plotArea>
    <c:legend>
      <c:legendPos val="r"/>
      <c:layout>
        <c:manualLayout>
          <c:xMode val="edge"/>
          <c:yMode val="edge"/>
          <c:x val="0.55708668937872741"/>
          <c:y val="0.1043266830872745"/>
          <c:w val="0.20311384135297295"/>
          <c:h val="0.1007775049763583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Math" panose="02040503050406030204" pitchFamily="18" charset="0"/>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emf"/><Relationship Id="rId18" Type="http://schemas.openxmlformats.org/officeDocument/2006/relationships/image" Target="../media/image27.emf"/><Relationship Id="rId3" Type="http://schemas.openxmlformats.org/officeDocument/2006/relationships/image" Target="../media/image12.emf"/><Relationship Id="rId7" Type="http://schemas.openxmlformats.org/officeDocument/2006/relationships/image" Target="../media/image16.emf"/><Relationship Id="rId12" Type="http://schemas.openxmlformats.org/officeDocument/2006/relationships/image" Target="../media/image21.emf"/><Relationship Id="rId17" Type="http://schemas.openxmlformats.org/officeDocument/2006/relationships/image" Target="../media/image26.emf"/><Relationship Id="rId2" Type="http://schemas.openxmlformats.org/officeDocument/2006/relationships/image" Target="../media/image11.emf"/><Relationship Id="rId16" Type="http://schemas.openxmlformats.org/officeDocument/2006/relationships/image" Target="../media/image25.emf"/><Relationship Id="rId20" Type="http://schemas.openxmlformats.org/officeDocument/2006/relationships/image" Target="../media/image29.emf"/><Relationship Id="rId1" Type="http://schemas.openxmlformats.org/officeDocument/2006/relationships/image" Target="../media/image10.emf"/><Relationship Id="rId6" Type="http://schemas.openxmlformats.org/officeDocument/2006/relationships/image" Target="../media/image15.emf"/><Relationship Id="rId11" Type="http://schemas.openxmlformats.org/officeDocument/2006/relationships/image" Target="../media/image20.emf"/><Relationship Id="rId5" Type="http://schemas.openxmlformats.org/officeDocument/2006/relationships/image" Target="../media/image14.emf"/><Relationship Id="rId15" Type="http://schemas.openxmlformats.org/officeDocument/2006/relationships/image" Target="../media/image24.emf"/><Relationship Id="rId10" Type="http://schemas.openxmlformats.org/officeDocument/2006/relationships/image" Target="../media/image19.emf"/><Relationship Id="rId19" Type="http://schemas.openxmlformats.org/officeDocument/2006/relationships/image" Target="../media/image28.emf"/><Relationship Id="rId4" Type="http://schemas.openxmlformats.org/officeDocument/2006/relationships/image" Target="../media/image13.emf"/><Relationship Id="rId9" Type="http://schemas.openxmlformats.org/officeDocument/2006/relationships/image" Target="../media/image18.emf"/><Relationship Id="rId14"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A674F89-588E-41AD-BA9D-007BAD211B34}" type="datetimeFigureOut">
              <a:rPr kumimoji="1" lang="ja-JP" altLang="en-US" smtClean="0"/>
              <a:t>2015/6/30</a:t>
            </a:fld>
            <a:endParaRPr kumimoji="1" lang="ja-JP" altLang="en-US"/>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8D7BCE6-821D-4903-A093-7FC9DE065CA6}" type="slidenum">
              <a:rPr kumimoji="1" lang="ja-JP" altLang="en-US" smtClean="0"/>
              <a:t>‹#›</a:t>
            </a:fld>
            <a:endParaRPr kumimoji="1" lang="ja-JP" altLang="en-US"/>
          </a:p>
        </p:txBody>
      </p:sp>
    </p:spTree>
    <p:extLst>
      <p:ext uri="{BB962C8B-B14F-4D97-AF65-F5344CB8AC3E}">
        <p14:creationId xmlns:p14="http://schemas.microsoft.com/office/powerpoint/2010/main" val="38038192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B9F6B36-B689-46A9-86A5-D08F9DFDBC7B}" type="slidenum">
              <a:rPr kumimoji="1" lang="ja-JP" altLang="en-US" smtClean="0"/>
              <a:t>1</a:t>
            </a:fld>
            <a:endParaRPr kumimoji="1" lang="ja-JP" altLang="en-US"/>
          </a:p>
        </p:txBody>
      </p:sp>
    </p:spTree>
    <p:extLst>
      <p:ext uri="{BB962C8B-B14F-4D97-AF65-F5344CB8AC3E}">
        <p14:creationId xmlns:p14="http://schemas.microsoft.com/office/powerpoint/2010/main" val="3800955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0AF02F51-DE71-407D-9208-54BBAE5DD500}" type="slidenum">
              <a:rPr kumimoji="1" lang="ja-JP" altLang="en-US" smtClean="0"/>
              <a:t>2</a:t>
            </a:fld>
            <a:endParaRPr kumimoji="1" lang="ja-JP" altLang="en-US"/>
          </a:p>
        </p:txBody>
      </p:sp>
    </p:spTree>
    <p:extLst>
      <p:ext uri="{BB962C8B-B14F-4D97-AF65-F5344CB8AC3E}">
        <p14:creationId xmlns:p14="http://schemas.microsoft.com/office/powerpoint/2010/main" val="2419537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38D7BCE6-821D-4903-A093-7FC9DE065CA6}" type="slidenum">
              <a:rPr kumimoji="1" lang="ja-JP" altLang="en-US" smtClean="0"/>
              <a:t>5</a:t>
            </a:fld>
            <a:endParaRPr kumimoji="1" lang="ja-JP" altLang="en-US"/>
          </a:p>
        </p:txBody>
      </p:sp>
    </p:spTree>
    <p:extLst>
      <p:ext uri="{BB962C8B-B14F-4D97-AF65-F5344CB8AC3E}">
        <p14:creationId xmlns:p14="http://schemas.microsoft.com/office/powerpoint/2010/main" val="361205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38D7BCE6-821D-4903-A093-7FC9DE065CA6}" type="slidenum">
              <a:rPr kumimoji="1" lang="ja-JP" altLang="en-US" smtClean="0"/>
              <a:t>6</a:t>
            </a:fld>
            <a:endParaRPr kumimoji="1" lang="ja-JP" altLang="en-US"/>
          </a:p>
        </p:txBody>
      </p:sp>
    </p:spTree>
    <p:extLst>
      <p:ext uri="{BB962C8B-B14F-4D97-AF65-F5344CB8AC3E}">
        <p14:creationId xmlns:p14="http://schemas.microsoft.com/office/powerpoint/2010/main" val="1848414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5225" y="1241425"/>
            <a:ext cx="4467225" cy="3349625"/>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CB097EB-2E9D-485D-AA15-F4197113DADF}" type="slidenum">
              <a:rPr lang="ja-JP" altLang="en-US" smtClean="0">
                <a:solidFill>
                  <a:prstClr val="black"/>
                </a:solidFill>
                <a:latin typeface="Calibri"/>
                <a:ea typeface="ＭＳ Ｐゴシック"/>
              </a:rPr>
              <a:pPr/>
              <a:t>7</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70901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38D7BCE6-821D-4903-A093-7FC9DE065CA6}" type="slidenum">
              <a:rPr kumimoji="1" lang="ja-JP" altLang="en-US" smtClean="0"/>
              <a:t>13</a:t>
            </a:fld>
            <a:endParaRPr kumimoji="1" lang="ja-JP" altLang="en-US"/>
          </a:p>
        </p:txBody>
      </p:sp>
    </p:spTree>
    <p:extLst>
      <p:ext uri="{BB962C8B-B14F-4D97-AF65-F5344CB8AC3E}">
        <p14:creationId xmlns:p14="http://schemas.microsoft.com/office/powerpoint/2010/main" val="799880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38D7BCE6-821D-4903-A093-7FC9DE065CA6}" type="slidenum">
              <a:rPr kumimoji="1" lang="ja-JP" altLang="en-US" smtClean="0"/>
              <a:t>16</a:t>
            </a:fld>
            <a:endParaRPr kumimoji="1" lang="ja-JP" altLang="en-US"/>
          </a:p>
        </p:txBody>
      </p:sp>
    </p:spTree>
    <p:extLst>
      <p:ext uri="{BB962C8B-B14F-4D97-AF65-F5344CB8AC3E}">
        <p14:creationId xmlns:p14="http://schemas.microsoft.com/office/powerpoint/2010/main" val="8811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ltLang="ja-JP"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smtClean="0"/>
              <a:t>Click to edit Master subtitle style</a:t>
            </a:r>
            <a:endParaRPr lang="en-US" dirty="0"/>
          </a:p>
        </p:txBody>
      </p:sp>
      <p:sp>
        <p:nvSpPr>
          <p:cNvPr id="4" name="Date Placeholder 3"/>
          <p:cNvSpPr>
            <a:spLocks noGrp="1"/>
          </p:cNvSpPr>
          <p:nvPr>
            <p:ph type="dt" sz="half" idx="10"/>
          </p:nvPr>
        </p:nvSpPr>
        <p:spPr/>
        <p:txBody>
          <a:bodyPr/>
          <a:lstStyle/>
          <a:p>
            <a:fld id="{BDBBE062-587D-43A6-B0A5-3D65262736FB}" type="datetime1">
              <a:rPr kumimoji="1" lang="ja-JP" altLang="en-US" smtClean="0"/>
              <a:t>2015/6/30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359750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p>
            <a:fld id="{94EFE1EB-6F96-4FA9-8748-ACB711A4065B}" type="datetime1">
              <a:rPr kumimoji="1" lang="ja-JP" altLang="en-US" smtClean="0"/>
              <a:t>2015/6/30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1194231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p>
            <a:fld id="{A46CEEBB-F04D-4841-B404-C10242699811}" type="datetime1">
              <a:rPr kumimoji="1" lang="ja-JP" altLang="en-US" smtClean="0"/>
              <a:t>2015/6/30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1714918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defRPr baseline="0">
                <a:ea typeface="メイリオ" panose="020B0604030504040204" pitchFamily="50" charset="-128"/>
              </a:defRPr>
            </a:lvl1pPr>
            <a:lvl2pPr>
              <a:defRPr baseline="0">
                <a:ea typeface="メイリオ" panose="020B0604030504040204" pitchFamily="50" charset="-128"/>
              </a:defRPr>
            </a:lvl2pPr>
            <a:lvl3pPr>
              <a:defRPr baseline="0">
                <a:ea typeface="メイリオ" panose="020B0604030504040204" pitchFamily="50" charset="-128"/>
              </a:defRPr>
            </a:lvl3pPr>
            <a:lvl4pPr>
              <a:defRPr baseline="0">
                <a:ea typeface="メイリオ" panose="020B0604030504040204" pitchFamily="50" charset="-128"/>
              </a:defRPr>
            </a:lvl4pPr>
            <a:lvl5pPr>
              <a:defRPr baseline="0">
                <a:ea typeface="メイリオ" panose="020B0604030504040204" pitchFamily="50" charset="-128"/>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vl1pPr>
          </a:lstStyle>
          <a:p>
            <a:pPr>
              <a:defRPr/>
            </a:pPr>
            <a:fld id="{32E8A0F5-BC5B-4016-8091-53BA083C3C77}" type="datetime1">
              <a:rPr lang="ja-JP" altLang="en-US" smtClean="0"/>
              <a:t>2015/6/30</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3EAE5E9-71BD-40AE-BD3A-F48128C08950}" type="slidenum">
              <a:rPr lang="en-US" altLang="ja-JP"/>
              <a:pPr>
                <a:defRPr/>
              </a:pPr>
              <a:t>‹#›</a:t>
            </a:fld>
            <a:endParaRPr lang="en-US" altLang="ja-JP"/>
          </a:p>
        </p:txBody>
      </p:sp>
      <p:sp>
        <p:nvSpPr>
          <p:cNvPr id="7" name="タイトル 6"/>
          <p:cNvSpPr>
            <a:spLocks noGrp="1"/>
          </p:cNvSpPr>
          <p:nvPr>
            <p:ph type="title"/>
          </p:nvPr>
        </p:nvSpPr>
        <p:spPr/>
        <p:txBody>
          <a:bodyPr/>
          <a:lstStyle/>
          <a:p>
            <a:r>
              <a:rPr kumimoji="1" lang="ja-JP" altLang="en-US" smtClean="0"/>
              <a:t>マスター タイトルの書式設定</a:t>
            </a:r>
            <a:endParaRPr kumimoji="1" lang="ja-JP" altLang="en-US"/>
          </a:p>
        </p:txBody>
      </p:sp>
    </p:spTree>
    <p:extLst>
      <p:ext uri="{BB962C8B-B14F-4D97-AF65-F5344CB8AC3E}">
        <p14:creationId xmlns:p14="http://schemas.microsoft.com/office/powerpoint/2010/main" val="25419831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p>
            <a:fld id="{1E915962-30DB-4F2B-93BB-4D4434F9B801}" type="datetime1">
              <a:rPr kumimoji="1" lang="ja-JP" altLang="en-US" smtClean="0"/>
              <a:t>2015/6/30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72328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ltLang="ja-JP"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smtClean="0"/>
              <a:t>Click to edit Master text styles</a:t>
            </a:r>
          </a:p>
        </p:txBody>
      </p:sp>
      <p:sp>
        <p:nvSpPr>
          <p:cNvPr id="4" name="Date Placeholder 3"/>
          <p:cNvSpPr>
            <a:spLocks noGrp="1"/>
          </p:cNvSpPr>
          <p:nvPr>
            <p:ph type="dt" sz="half" idx="10"/>
          </p:nvPr>
        </p:nvSpPr>
        <p:spPr/>
        <p:txBody>
          <a:bodyPr/>
          <a:lstStyle/>
          <a:p>
            <a:fld id="{D0EF9EAF-CF97-49D8-A5ED-C86DE0E81086}" type="datetime1">
              <a:rPr kumimoji="1" lang="ja-JP" altLang="en-US" smtClean="0"/>
              <a:t>2015/6/30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3519569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p>
            <a:fld id="{78B0DBF7-3163-47B7-A393-81E603299379}" type="datetime1">
              <a:rPr kumimoji="1" lang="ja-JP" altLang="en-US" smtClean="0"/>
              <a:t>2015/6/30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352810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ltLang="ja-JP"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7" name="Date Placeholder 6"/>
          <p:cNvSpPr>
            <a:spLocks noGrp="1"/>
          </p:cNvSpPr>
          <p:nvPr>
            <p:ph type="dt" sz="half" idx="10"/>
          </p:nvPr>
        </p:nvSpPr>
        <p:spPr/>
        <p:txBody>
          <a:bodyPr/>
          <a:lstStyle/>
          <a:p>
            <a:fld id="{3AB7DA7D-A7E3-4B91-97A7-67360A0CE159}" type="datetime1">
              <a:rPr kumimoji="1" lang="ja-JP" altLang="en-US" smtClean="0"/>
              <a:t>2015/6/30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964433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dirty="0"/>
          </a:p>
        </p:txBody>
      </p:sp>
      <p:sp>
        <p:nvSpPr>
          <p:cNvPr id="3" name="Date Placeholder 2"/>
          <p:cNvSpPr>
            <a:spLocks noGrp="1"/>
          </p:cNvSpPr>
          <p:nvPr>
            <p:ph type="dt" sz="half" idx="10"/>
          </p:nvPr>
        </p:nvSpPr>
        <p:spPr/>
        <p:txBody>
          <a:bodyPr/>
          <a:lstStyle/>
          <a:p>
            <a:fld id="{8711156F-DCF8-4185-959F-771FBF469E3D}" type="datetime1">
              <a:rPr kumimoji="1" lang="ja-JP" altLang="en-US" smtClean="0"/>
              <a:t>2015/6/30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3517697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9B966-F5CA-4F75-830E-3222876F9622}" type="datetime1">
              <a:rPr kumimoji="1" lang="ja-JP" altLang="en-US" smtClean="0"/>
              <a:t>2015/6/30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2105223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ja-JP"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p>
            <a:fld id="{98A2B461-9409-4D1F-BA73-4FB995AE0E04}" type="datetime1">
              <a:rPr kumimoji="1" lang="ja-JP" altLang="en-US" smtClean="0"/>
              <a:t>2015/6/30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884815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ja-JP"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ja-JP"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p>
            <a:fld id="{91DEC0DE-9C99-4B14-B024-5CBCCA5D6866}" type="datetime1">
              <a:rPr kumimoji="1" lang="ja-JP" altLang="en-US" smtClean="0"/>
              <a:t>2015/6/30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293731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ja-JP"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A34FB2-4EC1-4B00-87A0-5B0CD7692253}" type="datetime1">
              <a:rPr kumimoji="1" lang="ja-JP" altLang="en-US" smtClean="0"/>
              <a:t>2015/6/30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99D96-C8B7-4924-A52B-54B868AE7D8E}" type="slidenum">
              <a:rPr kumimoji="1" lang="ja-JP" altLang="en-US" smtClean="0"/>
              <a:t>‹#›</a:t>
            </a:fld>
            <a:endParaRPr kumimoji="1" lang="ja-JP" altLang="en-US"/>
          </a:p>
        </p:txBody>
      </p:sp>
    </p:spTree>
    <p:extLst>
      <p:ext uri="{BB962C8B-B14F-4D97-AF65-F5344CB8AC3E}">
        <p14:creationId xmlns:p14="http://schemas.microsoft.com/office/powerpoint/2010/main" val="8589990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emf"/><Relationship Id="rId3" Type="http://schemas.openxmlformats.org/officeDocument/2006/relationships/chart" Target="../charts/chart1.xml"/><Relationship Id="rId7" Type="http://schemas.openxmlformats.org/officeDocument/2006/relationships/image" Target="../media/image3.emf"/><Relationship Id="rId12" Type="http://schemas.openxmlformats.org/officeDocument/2006/relationships/oleObject" Target="../embeddings/oleObject5.bin"/><Relationship Id="rId2" Type="http://schemas.openxmlformats.org/officeDocument/2006/relationships/slideLayout" Target="../slideLayouts/slideLayout2.xml"/><Relationship Id="rId16" Type="http://schemas.openxmlformats.org/officeDocument/2006/relationships/image" Target="../media/image8.ti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emf"/><Relationship Id="rId5" Type="http://schemas.openxmlformats.org/officeDocument/2006/relationships/image" Target="../media/image2.emf"/><Relationship Id="rId15" Type="http://schemas.openxmlformats.org/officeDocument/2006/relationships/image" Target="../media/image7.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emf"/><Relationship Id="rId1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oleObject" Target="../embeddings/oleObject11.bin"/><Relationship Id="rId18" Type="http://schemas.openxmlformats.org/officeDocument/2006/relationships/image" Target="../media/image16.emf"/><Relationship Id="rId26" Type="http://schemas.openxmlformats.org/officeDocument/2006/relationships/image" Target="../media/image20.emf"/><Relationship Id="rId39" Type="http://schemas.openxmlformats.org/officeDocument/2006/relationships/oleObject" Target="../embeddings/oleObject24.bin"/><Relationship Id="rId21" Type="http://schemas.openxmlformats.org/officeDocument/2006/relationships/oleObject" Target="../embeddings/oleObject15.bin"/><Relationship Id="rId34" Type="http://schemas.openxmlformats.org/officeDocument/2006/relationships/image" Target="../media/image24.emf"/><Relationship Id="rId42" Type="http://schemas.openxmlformats.org/officeDocument/2006/relationships/image" Target="../media/image28.emf"/><Relationship Id="rId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15.emf"/><Relationship Id="rId20" Type="http://schemas.openxmlformats.org/officeDocument/2006/relationships/image" Target="../media/image17.emf"/><Relationship Id="rId29" Type="http://schemas.openxmlformats.org/officeDocument/2006/relationships/oleObject" Target="../embeddings/oleObject19.bin"/><Relationship Id="rId41" Type="http://schemas.openxmlformats.org/officeDocument/2006/relationships/oleObject" Target="../embeddings/oleObject25.bin"/><Relationship Id="rId1" Type="http://schemas.openxmlformats.org/officeDocument/2006/relationships/vmlDrawing" Target="../drawings/vmlDrawing2.vml"/><Relationship Id="rId6" Type="http://schemas.openxmlformats.org/officeDocument/2006/relationships/image" Target="../media/image10.emf"/><Relationship Id="rId11" Type="http://schemas.openxmlformats.org/officeDocument/2006/relationships/oleObject" Target="../embeddings/oleObject10.bin"/><Relationship Id="rId24" Type="http://schemas.openxmlformats.org/officeDocument/2006/relationships/image" Target="../media/image19.emf"/><Relationship Id="rId32" Type="http://schemas.openxmlformats.org/officeDocument/2006/relationships/image" Target="../media/image23.emf"/><Relationship Id="rId37" Type="http://schemas.openxmlformats.org/officeDocument/2006/relationships/oleObject" Target="../embeddings/oleObject23.bin"/><Relationship Id="rId40" Type="http://schemas.openxmlformats.org/officeDocument/2006/relationships/image" Target="../media/image27.emf"/><Relationship Id="rId5" Type="http://schemas.openxmlformats.org/officeDocument/2006/relationships/oleObject" Target="../embeddings/oleObject7.bin"/><Relationship Id="rId15" Type="http://schemas.openxmlformats.org/officeDocument/2006/relationships/oleObject" Target="../embeddings/oleObject12.bin"/><Relationship Id="rId23" Type="http://schemas.openxmlformats.org/officeDocument/2006/relationships/oleObject" Target="../embeddings/oleObject16.bin"/><Relationship Id="rId28" Type="http://schemas.openxmlformats.org/officeDocument/2006/relationships/image" Target="../media/image21.emf"/><Relationship Id="rId36" Type="http://schemas.openxmlformats.org/officeDocument/2006/relationships/image" Target="../media/image25.emf"/><Relationship Id="rId10" Type="http://schemas.openxmlformats.org/officeDocument/2006/relationships/image" Target="../media/image12.emf"/><Relationship Id="rId19" Type="http://schemas.openxmlformats.org/officeDocument/2006/relationships/oleObject" Target="../embeddings/oleObject14.bin"/><Relationship Id="rId31" Type="http://schemas.openxmlformats.org/officeDocument/2006/relationships/oleObject" Target="../embeddings/oleObject20.bin"/><Relationship Id="rId44" Type="http://schemas.openxmlformats.org/officeDocument/2006/relationships/image" Target="../media/image29.emf"/><Relationship Id="rId4" Type="http://schemas.openxmlformats.org/officeDocument/2006/relationships/chart" Target="../charts/chart2.xml"/><Relationship Id="rId9" Type="http://schemas.openxmlformats.org/officeDocument/2006/relationships/oleObject" Target="../embeddings/oleObject9.bin"/><Relationship Id="rId14" Type="http://schemas.openxmlformats.org/officeDocument/2006/relationships/image" Target="../media/image14.emf"/><Relationship Id="rId22" Type="http://schemas.openxmlformats.org/officeDocument/2006/relationships/image" Target="../media/image18.emf"/><Relationship Id="rId27" Type="http://schemas.openxmlformats.org/officeDocument/2006/relationships/oleObject" Target="../embeddings/oleObject18.bin"/><Relationship Id="rId30" Type="http://schemas.openxmlformats.org/officeDocument/2006/relationships/image" Target="../media/image22.emf"/><Relationship Id="rId35" Type="http://schemas.openxmlformats.org/officeDocument/2006/relationships/oleObject" Target="../embeddings/oleObject22.bin"/><Relationship Id="rId43" Type="http://schemas.openxmlformats.org/officeDocument/2006/relationships/oleObject" Target="../embeddings/oleObject26.bin"/><Relationship Id="rId8" Type="http://schemas.openxmlformats.org/officeDocument/2006/relationships/image" Target="../media/image11.emf"/><Relationship Id="rId3" Type="http://schemas.openxmlformats.org/officeDocument/2006/relationships/notesSlide" Target="../notesSlides/notesSlide3.xml"/><Relationship Id="rId12" Type="http://schemas.openxmlformats.org/officeDocument/2006/relationships/image" Target="../media/image13.emf"/><Relationship Id="rId17" Type="http://schemas.openxmlformats.org/officeDocument/2006/relationships/oleObject" Target="../embeddings/oleObject13.bin"/><Relationship Id="rId25" Type="http://schemas.openxmlformats.org/officeDocument/2006/relationships/oleObject" Target="../embeddings/oleObject17.bin"/><Relationship Id="rId33" Type="http://schemas.openxmlformats.org/officeDocument/2006/relationships/oleObject" Target="../embeddings/oleObject21.bin"/><Relationship Id="rId38" Type="http://schemas.openxmlformats.org/officeDocument/2006/relationships/image" Target="../media/image26.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jpeg"/><Relationship Id="rId16"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2" Type="http://schemas.openxmlformats.org/officeDocument/2006/relationships/image" Target="../media/image60.png"/><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2548" y="3665406"/>
            <a:ext cx="4150896" cy="974558"/>
          </a:xfrm>
        </p:spPr>
        <p:txBody>
          <a:bodyPr>
            <a:normAutofit/>
          </a:bodyPr>
          <a:lstStyle/>
          <a:p>
            <a:pPr eaLnBrk="0" fontAlgn="base" hangingPunct="0">
              <a:lnSpc>
                <a:spcPct val="100000"/>
              </a:lnSpc>
              <a:spcAft>
                <a:spcPct val="0"/>
              </a:spcAft>
            </a:pPr>
            <a:r>
              <a:rPr kumimoji="0" lang="ja-JP" altLang="ja-JP" sz="1500" dirty="0">
                <a:latin typeface="Comic Sans MS" panose="030F0702030302020204" pitchFamily="66" charset="0"/>
              </a:rPr>
              <a:t>CREST Workshop</a:t>
            </a:r>
            <a:r>
              <a:rPr kumimoji="0" lang="en-US" altLang="ja-JP" sz="1500" dirty="0">
                <a:latin typeface="Comic Sans MS" panose="030F0702030302020204" pitchFamily="66" charset="0"/>
              </a:rPr>
              <a:t/>
            </a:r>
            <a:br>
              <a:rPr kumimoji="0" lang="en-US" altLang="ja-JP" sz="1500" dirty="0">
                <a:latin typeface="Comic Sans MS" panose="030F0702030302020204" pitchFamily="66" charset="0"/>
              </a:rPr>
            </a:br>
            <a:r>
              <a:rPr kumimoji="0" lang="en-US" altLang="ja-JP" sz="1500" dirty="0">
                <a:latin typeface="Comic Sans MS" panose="030F0702030302020204" pitchFamily="66" charset="0"/>
              </a:rPr>
              <a:t/>
            </a:r>
            <a:br>
              <a:rPr kumimoji="0" lang="en-US" altLang="ja-JP" sz="1500" dirty="0">
                <a:latin typeface="Comic Sans MS" panose="030F0702030302020204" pitchFamily="66" charset="0"/>
              </a:rPr>
            </a:br>
            <a:r>
              <a:rPr kumimoji="0" lang="en-US" altLang="ja-JP" sz="1500" dirty="0" smtClean="0">
                <a:latin typeface="Comic Sans MS" panose="030F0702030302020204" pitchFamily="66" charset="0"/>
              </a:rPr>
              <a:t>Dr. </a:t>
            </a:r>
            <a:r>
              <a:rPr lang="en-US" altLang="ja-JP" sz="1500" dirty="0" smtClean="0">
                <a:latin typeface="Comic Sans MS" panose="030F0702030302020204" pitchFamily="66" charset="0"/>
              </a:rPr>
              <a:t>Uppula </a:t>
            </a:r>
            <a:r>
              <a:rPr lang="en-US" altLang="ja-JP" sz="1500" dirty="0">
                <a:latin typeface="Comic Sans MS" panose="030F0702030302020204" pitchFamily="66" charset="0"/>
              </a:rPr>
              <a:t>Purushotham</a:t>
            </a:r>
            <a:endParaRPr kumimoji="0" lang="ja-JP" altLang="ja-JP" sz="1500" dirty="0">
              <a:latin typeface="Comic Sans MS" panose="030F0702030302020204" pitchFamily="66" charset="0"/>
            </a:endParaRPr>
          </a:p>
        </p:txBody>
      </p:sp>
      <p:sp>
        <p:nvSpPr>
          <p:cNvPr id="5" name="Slide Number Placeholder 4"/>
          <p:cNvSpPr>
            <a:spLocks noGrp="1"/>
          </p:cNvSpPr>
          <p:nvPr>
            <p:ph type="sldNum" sz="quarter" idx="12"/>
          </p:nvPr>
        </p:nvSpPr>
        <p:spPr/>
        <p:txBody>
          <a:bodyPr/>
          <a:lstStyle/>
          <a:p>
            <a:fld id="{637F19B1-97ED-41BC-940D-16009DD58587}" type="slidenum">
              <a:rPr kumimoji="1" lang="ja-JP" altLang="en-US" smtClean="0">
                <a:solidFill>
                  <a:schemeClr val="tx1"/>
                </a:solidFill>
              </a:rPr>
              <a:t>1</a:t>
            </a:fld>
            <a:endParaRPr kumimoji="1" lang="ja-JP" altLang="en-US" dirty="0">
              <a:solidFill>
                <a:schemeClr val="tx1"/>
              </a:solidFill>
            </a:endParaRPr>
          </a:p>
        </p:txBody>
      </p:sp>
      <p:sp>
        <p:nvSpPr>
          <p:cNvPr id="4" name="TextBox 3"/>
          <p:cNvSpPr txBox="1"/>
          <p:nvPr/>
        </p:nvSpPr>
        <p:spPr>
          <a:xfrm>
            <a:off x="399143" y="1407263"/>
            <a:ext cx="8570686" cy="1849481"/>
          </a:xfrm>
          <a:prstGeom prst="rect">
            <a:avLst/>
          </a:prstGeom>
          <a:noFill/>
        </p:spPr>
        <p:txBody>
          <a:bodyPr wrap="square" rtlCol="0">
            <a:spAutoFit/>
          </a:bodyPr>
          <a:lstStyle/>
          <a:p>
            <a:pPr lvl="0" algn="ctr" eaLnBrk="0" fontAlgn="base" hangingPunct="0">
              <a:lnSpc>
                <a:spcPct val="200000"/>
              </a:lnSpc>
              <a:spcBef>
                <a:spcPct val="0"/>
              </a:spcBef>
              <a:spcAft>
                <a:spcPct val="0"/>
              </a:spcAft>
            </a:pPr>
            <a:r>
              <a:rPr kumimoji="0" lang="en-US" altLang="ja-JP" sz="2000" b="1" dirty="0">
                <a:solidFill>
                  <a:srgbClr val="7030A0"/>
                </a:solidFill>
                <a:latin typeface="Comic Sans MS" panose="030F0702030302020204" pitchFamily="66" charset="0"/>
              </a:rPr>
              <a:t>Mechanistic Study of DiFluoro Ethylene Carbonate as Electrolyte Additive for Rechargeable Na Batteries : A Hybrid MC/MD Simulation Study</a:t>
            </a:r>
          </a:p>
        </p:txBody>
      </p:sp>
    </p:spTree>
    <p:extLst>
      <p:ext uri="{BB962C8B-B14F-4D97-AF65-F5344CB8AC3E}">
        <p14:creationId xmlns:p14="http://schemas.microsoft.com/office/powerpoint/2010/main" val="620168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0183" y="231108"/>
            <a:ext cx="7003659" cy="400110"/>
          </a:xfrm>
          <a:prstGeom prst="rect">
            <a:avLst/>
          </a:prstGeom>
          <a:noFill/>
          <a:ln w="9525">
            <a:noFill/>
            <a:miter lim="800000"/>
            <a:headEnd/>
            <a:tailEnd/>
          </a:ln>
        </p:spPr>
        <p:txBody>
          <a:bodyPr wrap="square">
            <a:spAutoFit/>
          </a:bodyPr>
          <a:lstStyle/>
          <a:p>
            <a:pPr algn="ctr"/>
            <a:r>
              <a:rPr lang="en-US" altLang="ja-JP" sz="2000" b="1" dirty="0">
                <a:latin typeface="Times New Roman" panose="02020603050405020304" pitchFamily="18" charset="0"/>
                <a:ea typeface="メイリオ" pitchFamily="50" charset="-128"/>
                <a:cs typeface="Times New Roman" panose="02020603050405020304" pitchFamily="18" charset="0"/>
              </a:rPr>
              <a:t>Mass Density Distributions of Reaction Products in SEI Film</a:t>
            </a:r>
          </a:p>
        </p:txBody>
      </p:sp>
      <p:sp>
        <p:nvSpPr>
          <p:cNvPr id="2" name="Slide Number Placeholder 1"/>
          <p:cNvSpPr>
            <a:spLocks noGrp="1"/>
          </p:cNvSpPr>
          <p:nvPr>
            <p:ph type="sldNum" sz="quarter" idx="12"/>
          </p:nvPr>
        </p:nvSpPr>
        <p:spPr>
          <a:xfrm>
            <a:off x="7019097" y="6541298"/>
            <a:ext cx="2057400" cy="273844"/>
          </a:xfrm>
        </p:spPr>
        <p:txBody>
          <a:bodyPr/>
          <a:lstStyle/>
          <a:p>
            <a:fld id="{D1999D96-C8B7-4924-A52B-54B868AE7D8E}" type="slidenum">
              <a:rPr lang="ja-JP" altLang="en-US" sz="1050">
                <a:solidFill>
                  <a:schemeClr val="tx1"/>
                </a:solidFill>
                <a:latin typeface="Arial" panose="020B0604020202020204" pitchFamily="34" charset="0"/>
                <a:cs typeface="Arial" panose="020B0604020202020204" pitchFamily="34" charset="0"/>
              </a:rPr>
              <a:t>10</a:t>
            </a:fld>
            <a:endParaRPr lang="ja-JP" altLang="en-US" sz="1050" dirty="0">
              <a:solidFill>
                <a:schemeClr val="tx1"/>
              </a:solidFill>
              <a:latin typeface="Arial" panose="020B0604020202020204" pitchFamily="34" charset="0"/>
              <a:cs typeface="Arial" panose="020B0604020202020204" pitchFamily="34" charset="0"/>
            </a:endParaRPr>
          </a:p>
        </p:txBody>
      </p:sp>
      <p:sp>
        <p:nvSpPr>
          <p:cNvPr id="67" name="正方形/長方形 69"/>
          <p:cNvSpPr/>
          <p:nvPr/>
        </p:nvSpPr>
        <p:spPr>
          <a:xfrm>
            <a:off x="210411" y="4982660"/>
            <a:ext cx="8656185" cy="1569660"/>
          </a:xfrm>
          <a:prstGeom prst="rect">
            <a:avLst/>
          </a:prstGeom>
        </p:spPr>
        <p:txBody>
          <a:bodyPr wrap="square">
            <a:spAutoFit/>
          </a:bodyPr>
          <a:lstStyle/>
          <a:p>
            <a:pPr marL="214313" indent="-214313" algn="jus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The width of SEI film in FEC and DFEC added systems is almost similar. </a:t>
            </a:r>
          </a:p>
          <a:p>
            <a:pPr marL="214313" indent="-214313" algn="jus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Near the surface of SEI film mass density of organic and inorganic products are less in DFEC added system. This reflects the poor aggregation of reaction products near the surface of SEI film, which results </a:t>
            </a:r>
            <a:r>
              <a:rPr lang="en-US" altLang="ja-JP" sz="1600" dirty="0">
                <a:latin typeface="Times" panose="02020603050405020304" pitchFamily="18" charset="0"/>
                <a:ea typeface="ＭＳ 明朝" panose="02020609040205080304" pitchFamily="17" charset="-128"/>
                <a:cs typeface="Mangal" panose="02040503050203030202" pitchFamily="18" charset="0"/>
              </a:rPr>
              <a:t>roughened </a:t>
            </a:r>
            <a:r>
              <a:rPr lang="en-US" altLang="ja-JP" sz="1600" dirty="0">
                <a:latin typeface="Cambria" panose="02040503050406030204" pitchFamily="18" charset="0"/>
                <a:cs typeface="Arial" panose="020B0604020202020204" pitchFamily="34" charset="0"/>
              </a:rPr>
              <a:t>surface . </a:t>
            </a:r>
          </a:p>
          <a:p>
            <a:pPr marL="214313" indent="-214313" algn="jus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The mass density decrease of dimers around 15Å in DFEC added system shows the uneven density distribution of organic salts in the SEI film.</a:t>
            </a:r>
          </a:p>
        </p:txBody>
      </p:sp>
      <p:grpSp>
        <p:nvGrpSpPr>
          <p:cNvPr id="6" name="Group 5"/>
          <p:cNvGrpSpPr/>
          <p:nvPr/>
        </p:nvGrpSpPr>
        <p:grpSpPr>
          <a:xfrm>
            <a:off x="111938" y="1200737"/>
            <a:ext cx="8853129" cy="3519101"/>
            <a:chOff x="116070" y="1271134"/>
            <a:chExt cx="8853129" cy="3519101"/>
          </a:xfrm>
        </p:grpSpPr>
        <p:graphicFrame>
          <p:nvGraphicFramePr>
            <p:cNvPr id="56" name="グラフ 45"/>
            <p:cNvGraphicFramePr>
              <a:graphicFrameLocks/>
            </p:cNvGraphicFramePr>
            <p:nvPr>
              <p:extLst>
                <p:ext uri="{D42A27DB-BD31-4B8C-83A1-F6EECF244321}">
                  <p14:modId xmlns:p14="http://schemas.microsoft.com/office/powerpoint/2010/main" val="1530238812"/>
                </p:ext>
              </p:extLst>
            </p:nvPr>
          </p:nvGraphicFramePr>
          <p:xfrm>
            <a:off x="403665" y="1472949"/>
            <a:ext cx="2667151" cy="2419819"/>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p:cNvSpPr txBox="1"/>
            <p:nvPr/>
          </p:nvSpPr>
          <p:spPr>
            <a:xfrm>
              <a:off x="1500970" y="4505548"/>
              <a:ext cx="6647004" cy="284687"/>
            </a:xfrm>
            <a:prstGeom prst="rect">
              <a:avLst/>
            </a:prstGeom>
            <a:noFill/>
          </p:spPr>
          <p:txBody>
            <a:bodyPr wrap="square" lIns="68573" tIns="34287" rIns="68573" bIns="34287" rtlCol="0">
              <a:spAutoFit/>
            </a:bodyPr>
            <a:lstStyle>
              <a:defPPr>
                <a:defRPr lang="ja-JP"/>
              </a:defPPr>
              <a:lvl1pPr algn="ctr">
                <a:defRPr sz="1600">
                  <a:latin typeface="Cambria" panose="02040503050406030204" pitchFamily="18" charset="0"/>
                  <a:cs typeface="Arial" panose="020B0604020202020204" pitchFamily="34" charset="0"/>
                </a:defRPr>
              </a:lvl1pPr>
            </a:lstStyle>
            <a:p>
              <a:r>
                <a:rPr lang="en-US" altLang="ja-JP" sz="1400" b="1" dirty="0"/>
                <a:t>Figure.</a:t>
              </a:r>
              <a:r>
                <a:rPr lang="en-US" altLang="ja-JP" sz="1400" dirty="0"/>
                <a:t> Mass density distribution of the reductive products in the SEI films.</a:t>
              </a:r>
              <a:endParaRPr lang="ja-JP" altLang="en-US" sz="1400" dirty="0"/>
            </a:p>
          </p:txBody>
        </p:sp>
        <p:sp>
          <p:nvSpPr>
            <p:cNvPr id="80" name="TextBox 79"/>
            <p:cNvSpPr txBox="1"/>
            <p:nvPr/>
          </p:nvSpPr>
          <p:spPr>
            <a:xfrm>
              <a:off x="6907927" y="1295727"/>
              <a:ext cx="461986" cy="253916"/>
            </a:xfrm>
            <a:prstGeom prst="rect">
              <a:avLst/>
            </a:prstGeom>
            <a:noFill/>
          </p:spPr>
          <p:txBody>
            <a:bodyPr wrap="none" rtlCol="0">
              <a:spAutoFit/>
            </a:bodyPr>
            <a:lstStyle/>
            <a:p>
              <a:r>
                <a:rPr lang="en-US" altLang="ja-JP" sz="1050" dirty="0">
                  <a:latin typeface="Arial" panose="020B0604020202020204" pitchFamily="34" charset="0"/>
                  <a:cs typeface="Arial" panose="020B0604020202020204" pitchFamily="34" charset="0"/>
                </a:rPr>
                <a:t>41 Å</a:t>
              </a:r>
              <a:endParaRPr lang="ja-JP" altLang="en-US" sz="1050" dirty="0">
                <a:latin typeface="Arial" panose="020B0604020202020204" pitchFamily="34" charset="0"/>
                <a:cs typeface="Arial" panose="020B0604020202020204" pitchFamily="34" charset="0"/>
              </a:endParaRPr>
            </a:p>
          </p:txBody>
        </p:sp>
        <p:graphicFrame>
          <p:nvGraphicFramePr>
            <p:cNvPr id="63" name="Chart 62"/>
            <p:cNvGraphicFramePr>
              <a:graphicFrameLocks/>
            </p:cNvGraphicFramePr>
            <p:nvPr>
              <p:extLst>
                <p:ext uri="{D42A27DB-BD31-4B8C-83A1-F6EECF244321}">
                  <p14:modId xmlns:p14="http://schemas.microsoft.com/office/powerpoint/2010/main" val="1661078236"/>
                </p:ext>
              </p:extLst>
            </p:nvPr>
          </p:nvGraphicFramePr>
          <p:xfrm>
            <a:off x="6158738" y="1478307"/>
            <a:ext cx="2810461" cy="2440821"/>
          </p:xfrm>
          <a:graphic>
            <a:graphicData uri="http://schemas.openxmlformats.org/drawingml/2006/chart">
              <c:chart xmlns:c="http://schemas.openxmlformats.org/drawingml/2006/chart" xmlns:r="http://schemas.openxmlformats.org/officeDocument/2006/relationships" r:id="rId3"/>
            </a:graphicData>
          </a:graphic>
        </p:graphicFrame>
        <p:grpSp>
          <p:nvGrpSpPr>
            <p:cNvPr id="66" name="Group 65"/>
            <p:cNvGrpSpPr/>
            <p:nvPr/>
          </p:nvGrpSpPr>
          <p:grpSpPr>
            <a:xfrm>
              <a:off x="5927896" y="1597116"/>
              <a:ext cx="276992" cy="2160240"/>
              <a:chOff x="3934993" y="915128"/>
              <a:chExt cx="369323" cy="2880320"/>
            </a:xfrm>
          </p:grpSpPr>
          <p:sp>
            <p:nvSpPr>
              <p:cNvPr id="77" name="テキスト ボックス 15"/>
              <p:cNvSpPr txBox="1"/>
              <p:nvPr/>
            </p:nvSpPr>
            <p:spPr>
              <a:xfrm rot="16200000">
                <a:off x="2679495" y="2170626"/>
                <a:ext cx="2880320" cy="369323"/>
              </a:xfrm>
              <a:prstGeom prst="rect">
                <a:avLst/>
              </a:prstGeom>
              <a:noFill/>
            </p:spPr>
            <p:txBody>
              <a:bodyPr wrap="square" lIns="68573" tIns="34287" rIns="68573" bIns="34287" rtlCol="0">
                <a:spAutoFit/>
              </a:bodyPr>
              <a:lstStyle/>
              <a:p>
                <a:pPr algn="ctr"/>
                <a:r>
                  <a:rPr lang="en-US" altLang="ja-JP" sz="1350" dirty="0">
                    <a:latin typeface="Arial" panose="020B0604020202020204" pitchFamily="34" charset="0"/>
                    <a:ea typeface="メイリオ" pitchFamily="50" charset="-128"/>
                    <a:cs typeface="Arial" panose="020B0604020202020204" pitchFamily="34" charset="0"/>
                  </a:rPr>
                  <a:t>    [gcm</a:t>
                </a:r>
                <a:r>
                  <a:rPr lang="en-US" altLang="ja-JP" sz="1350" baseline="30000" dirty="0">
                    <a:latin typeface="Arial" panose="020B0604020202020204" pitchFamily="34" charset="0"/>
                    <a:ea typeface="メイリオ" pitchFamily="50" charset="-128"/>
                    <a:cs typeface="Arial" panose="020B0604020202020204" pitchFamily="34" charset="0"/>
                  </a:rPr>
                  <a:t>-3</a:t>
                </a:r>
                <a:r>
                  <a:rPr lang="en-US" altLang="ja-JP" sz="1350" dirty="0">
                    <a:latin typeface="Arial" panose="020B0604020202020204" pitchFamily="34" charset="0"/>
                    <a:ea typeface="メイリオ" pitchFamily="50" charset="-128"/>
                    <a:cs typeface="Arial" panose="020B0604020202020204" pitchFamily="34" charset="0"/>
                  </a:rPr>
                  <a:t>]</a:t>
                </a:r>
                <a:endParaRPr lang="ja-JP" altLang="en-US" sz="1350" baseline="30000" dirty="0">
                  <a:latin typeface="Arial" panose="020B0604020202020204" pitchFamily="34" charset="0"/>
                  <a:ea typeface="メイリオ" pitchFamily="50" charset="-128"/>
                  <a:cs typeface="Arial" panose="020B0604020202020204" pitchFamily="34" charset="0"/>
                </a:endParaRPr>
              </a:p>
            </p:txBody>
          </p:sp>
          <p:pic>
            <p:nvPicPr>
              <p:cNvPr id="7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952" y="2598475"/>
                <a:ext cx="235978" cy="32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9" name="テキスト ボックス 14"/>
            <p:cNvSpPr txBox="1"/>
            <p:nvPr/>
          </p:nvSpPr>
          <p:spPr>
            <a:xfrm>
              <a:off x="6695859" y="3866414"/>
              <a:ext cx="2160240" cy="276993"/>
            </a:xfrm>
            <a:prstGeom prst="rect">
              <a:avLst/>
            </a:prstGeom>
            <a:noFill/>
          </p:spPr>
          <p:txBody>
            <a:bodyPr wrap="square" lIns="68573" tIns="34287" rIns="68573" bIns="34287" rtlCol="0">
              <a:spAutoFit/>
            </a:bodyPr>
            <a:lstStyle/>
            <a:p>
              <a:pPr algn="ctr"/>
              <a:r>
                <a:rPr lang="en-US" altLang="ja-JP" sz="1350" i="1" dirty="0">
                  <a:latin typeface="Arial" panose="020B0604020202020204" pitchFamily="34" charset="0"/>
                  <a:ea typeface="メイリオ" pitchFamily="50" charset="-128"/>
                  <a:cs typeface="Arial" panose="020B0604020202020204" pitchFamily="34" charset="0"/>
                </a:rPr>
                <a:t>z </a:t>
              </a:r>
              <a:r>
                <a:rPr lang="en-US" altLang="ja-JP" sz="1350" dirty="0">
                  <a:latin typeface="Arial" panose="020B0604020202020204" pitchFamily="34" charset="0"/>
                  <a:ea typeface="メイリオ" pitchFamily="50" charset="-128"/>
                  <a:cs typeface="Arial" panose="020B0604020202020204" pitchFamily="34" charset="0"/>
                </a:rPr>
                <a:t>[Å]</a:t>
              </a:r>
              <a:endParaRPr lang="ja-JP" altLang="en-US" sz="1350" dirty="0">
                <a:latin typeface="Arial" panose="020B0604020202020204" pitchFamily="34" charset="0"/>
                <a:ea typeface="メイリオ" pitchFamily="50" charset="-128"/>
                <a:cs typeface="Arial" panose="020B0604020202020204" pitchFamily="34" charset="0"/>
              </a:endParaRPr>
            </a:p>
          </p:txBody>
        </p:sp>
        <p:sp>
          <p:nvSpPr>
            <p:cNvPr id="81" name="Rectangle 80"/>
            <p:cNvSpPr/>
            <p:nvPr/>
          </p:nvSpPr>
          <p:spPr>
            <a:xfrm>
              <a:off x="8047797" y="1906859"/>
              <a:ext cx="798617" cy="230832"/>
            </a:xfrm>
            <a:prstGeom prst="rect">
              <a:avLst/>
            </a:prstGeom>
          </p:spPr>
          <p:txBody>
            <a:bodyPr wrap="none">
              <a:spAutoFit/>
            </a:bodyPr>
            <a:lstStyle/>
            <a:p>
              <a:r>
                <a:rPr lang="en-US" altLang="ja-JP" sz="900" dirty="0">
                  <a:latin typeface="Arial" panose="020B0604020202020204" pitchFamily="34" charset="0"/>
                  <a:cs typeface="Arial" panose="020B0604020202020204" pitchFamily="34" charset="0"/>
                </a:rPr>
                <a:t>Na</a:t>
              </a:r>
              <a:r>
                <a:rPr lang="en-US" altLang="ja-JP" sz="900" baseline="-25000" dirty="0">
                  <a:latin typeface="Arial" panose="020B0604020202020204" pitchFamily="34" charset="0"/>
                  <a:cs typeface="Arial" panose="020B0604020202020204" pitchFamily="34" charset="0"/>
                </a:rPr>
                <a:t>2</a:t>
              </a:r>
              <a:r>
                <a:rPr lang="en-US" altLang="ja-JP" sz="900" dirty="0">
                  <a:latin typeface="Arial" panose="020B0604020202020204" pitchFamily="34" charset="0"/>
                  <a:cs typeface="Arial" panose="020B0604020202020204" pitchFamily="34" charset="0"/>
                </a:rPr>
                <a:t>DMBDC</a:t>
              </a:r>
              <a:endParaRPr lang="ja-JP" altLang="en-US" sz="900" dirty="0">
                <a:latin typeface="Arial" panose="020B0604020202020204" pitchFamily="34" charset="0"/>
                <a:cs typeface="Arial" panose="020B0604020202020204" pitchFamily="34" charset="0"/>
              </a:endParaRPr>
            </a:p>
          </p:txBody>
        </p:sp>
        <p:sp>
          <p:nvSpPr>
            <p:cNvPr id="82" name="Rectangle 81"/>
            <p:cNvSpPr/>
            <p:nvPr/>
          </p:nvSpPr>
          <p:spPr>
            <a:xfrm>
              <a:off x="8079991" y="1696881"/>
              <a:ext cx="492443" cy="230832"/>
            </a:xfrm>
            <a:prstGeom prst="rect">
              <a:avLst/>
            </a:prstGeom>
          </p:spPr>
          <p:txBody>
            <a:bodyPr wrap="none">
              <a:spAutoFit/>
            </a:bodyPr>
            <a:lstStyle/>
            <a:p>
              <a:r>
                <a:rPr lang="en-US" altLang="ja-JP" sz="900" dirty="0">
                  <a:latin typeface="Arial" panose="020B0604020202020204" pitchFamily="34" charset="0"/>
                  <a:cs typeface="Arial" panose="020B0604020202020204" pitchFamily="34" charset="0"/>
                </a:rPr>
                <a:t>NaPC</a:t>
              </a:r>
              <a:endParaRPr lang="ja-JP" altLang="en-US" sz="900" dirty="0">
                <a:latin typeface="Arial" panose="020B0604020202020204" pitchFamily="34" charset="0"/>
                <a:cs typeface="Arial" panose="020B0604020202020204" pitchFamily="34" charset="0"/>
              </a:endParaRPr>
            </a:p>
          </p:txBody>
        </p:sp>
        <p:sp>
          <p:nvSpPr>
            <p:cNvPr id="83" name="Rectangle 82"/>
            <p:cNvSpPr/>
            <p:nvPr/>
          </p:nvSpPr>
          <p:spPr>
            <a:xfrm>
              <a:off x="8081228" y="2111572"/>
              <a:ext cx="591829" cy="230832"/>
            </a:xfrm>
            <a:prstGeom prst="rect">
              <a:avLst/>
            </a:prstGeom>
          </p:spPr>
          <p:txBody>
            <a:bodyPr wrap="none">
              <a:spAutoFit/>
            </a:bodyPr>
            <a:lstStyle/>
            <a:p>
              <a:r>
                <a:rPr lang="en-US" altLang="ja-JP" sz="900" dirty="0">
                  <a:latin typeface="Arial" panose="020B0604020202020204" pitchFamily="34" charset="0"/>
                  <a:cs typeface="Arial" panose="020B0604020202020204" pitchFamily="34" charset="0"/>
                </a:rPr>
                <a:t>Na</a:t>
              </a:r>
              <a:r>
                <a:rPr lang="en-US" altLang="ja-JP" sz="900" baseline="-25000" dirty="0">
                  <a:latin typeface="Arial" panose="020B0604020202020204" pitchFamily="34" charset="0"/>
                  <a:cs typeface="Arial" panose="020B0604020202020204" pitchFamily="34" charset="0"/>
                </a:rPr>
                <a:t>2</a:t>
              </a:r>
              <a:r>
                <a:rPr lang="en-US" altLang="ja-JP" sz="900" dirty="0">
                  <a:latin typeface="Arial" panose="020B0604020202020204" pitchFamily="34" charset="0"/>
                  <a:cs typeface="Arial" panose="020B0604020202020204" pitchFamily="34" charset="0"/>
                </a:rPr>
                <a:t>CO</a:t>
              </a:r>
              <a:r>
                <a:rPr lang="en-US" altLang="ja-JP" sz="900" baseline="-25000" dirty="0">
                  <a:latin typeface="Arial" panose="020B0604020202020204" pitchFamily="34" charset="0"/>
                  <a:cs typeface="Arial" panose="020B0604020202020204" pitchFamily="34" charset="0"/>
                </a:rPr>
                <a:t>3</a:t>
              </a:r>
              <a:endParaRPr lang="ja-JP" altLang="en-US" sz="900" baseline="-25000" dirty="0">
                <a:latin typeface="Arial" panose="020B0604020202020204" pitchFamily="34" charset="0"/>
                <a:cs typeface="Arial" panose="020B0604020202020204" pitchFamily="34" charset="0"/>
              </a:endParaRPr>
            </a:p>
          </p:txBody>
        </p:sp>
        <p:sp>
          <p:nvSpPr>
            <p:cNvPr id="84" name="Rectangle 83"/>
            <p:cNvSpPr/>
            <p:nvPr/>
          </p:nvSpPr>
          <p:spPr>
            <a:xfrm>
              <a:off x="8104886" y="2323779"/>
              <a:ext cx="402674" cy="230832"/>
            </a:xfrm>
            <a:prstGeom prst="rect">
              <a:avLst/>
            </a:prstGeom>
          </p:spPr>
          <p:txBody>
            <a:bodyPr wrap="none">
              <a:spAutoFit/>
            </a:bodyPr>
            <a:lstStyle/>
            <a:p>
              <a:r>
                <a:rPr lang="en-US" altLang="ja-JP" sz="900" dirty="0">
                  <a:latin typeface="Arial" panose="020B0604020202020204" pitchFamily="34" charset="0"/>
                  <a:cs typeface="Arial" panose="020B0604020202020204" pitchFamily="34" charset="0"/>
                </a:rPr>
                <a:t>NaF</a:t>
              </a:r>
              <a:endParaRPr lang="ja-JP" altLang="en-US" sz="900" dirty="0">
                <a:latin typeface="Arial" panose="020B0604020202020204" pitchFamily="34" charset="0"/>
                <a:cs typeface="Arial" panose="020B0604020202020204" pitchFamily="34" charset="0"/>
              </a:endParaRPr>
            </a:p>
          </p:txBody>
        </p:sp>
        <p:sp>
          <p:nvSpPr>
            <p:cNvPr id="85" name="Rectangle 84"/>
            <p:cNvSpPr/>
            <p:nvPr/>
          </p:nvSpPr>
          <p:spPr>
            <a:xfrm>
              <a:off x="8094193" y="2531931"/>
              <a:ext cx="551754" cy="230832"/>
            </a:xfrm>
            <a:prstGeom prst="rect">
              <a:avLst/>
            </a:prstGeom>
          </p:spPr>
          <p:txBody>
            <a:bodyPr wrap="none">
              <a:spAutoFit/>
            </a:bodyPr>
            <a:lstStyle/>
            <a:p>
              <a:r>
                <a:rPr lang="en-US" altLang="ja-JP" sz="900" dirty="0">
                  <a:latin typeface="Arial" panose="020B0604020202020204" pitchFamily="34" charset="0"/>
                  <a:cs typeface="Arial" panose="020B0604020202020204" pitchFamily="34" charset="0"/>
                </a:rPr>
                <a:t>C</a:t>
              </a:r>
              <a:r>
                <a:rPr lang="en-US" altLang="ja-JP" sz="900" baseline="-25000" dirty="0">
                  <a:latin typeface="Arial" panose="020B0604020202020204" pitchFamily="34" charset="0"/>
                  <a:cs typeface="Arial" panose="020B0604020202020204" pitchFamily="34" charset="0"/>
                </a:rPr>
                <a:t>2</a:t>
              </a:r>
              <a:r>
                <a:rPr lang="en-US" altLang="ja-JP" sz="900" dirty="0">
                  <a:latin typeface="Arial" panose="020B0604020202020204" pitchFamily="34" charset="0"/>
                  <a:cs typeface="Arial" panose="020B0604020202020204" pitchFamily="34" charset="0"/>
                </a:rPr>
                <a:t>H</a:t>
              </a:r>
              <a:r>
                <a:rPr lang="en-US" altLang="ja-JP" sz="900" baseline="-25000" dirty="0">
                  <a:latin typeface="Arial" panose="020B0604020202020204" pitchFamily="34" charset="0"/>
                  <a:cs typeface="Arial" panose="020B0604020202020204" pitchFamily="34" charset="0"/>
                </a:rPr>
                <a:t>2</a:t>
              </a:r>
              <a:r>
                <a:rPr lang="en-US" altLang="ja-JP" sz="900" dirty="0">
                  <a:latin typeface="Arial" panose="020B0604020202020204" pitchFamily="34" charset="0"/>
                  <a:cs typeface="Arial" panose="020B0604020202020204" pitchFamily="34" charset="0"/>
                </a:rPr>
                <a:t>F</a:t>
              </a:r>
              <a:r>
                <a:rPr lang="en-US" altLang="ja-JP" sz="900" baseline="-25000" dirty="0">
                  <a:latin typeface="Arial" panose="020B0604020202020204" pitchFamily="34" charset="0"/>
                  <a:cs typeface="Arial" panose="020B0604020202020204" pitchFamily="34" charset="0"/>
                </a:rPr>
                <a:t>2</a:t>
              </a:r>
              <a:endParaRPr lang="ja-JP" altLang="en-US" sz="900" baseline="-25000" dirty="0">
                <a:latin typeface="Arial" panose="020B0604020202020204" pitchFamily="34" charset="0"/>
                <a:cs typeface="Arial" panose="020B0604020202020204" pitchFamily="34" charset="0"/>
              </a:endParaRPr>
            </a:p>
          </p:txBody>
        </p:sp>
        <p:cxnSp>
          <p:nvCxnSpPr>
            <p:cNvPr id="90" name="Straight Connector 89"/>
            <p:cNvCxnSpPr/>
            <p:nvPr/>
          </p:nvCxnSpPr>
          <p:spPr>
            <a:xfrm flipH="1" flipV="1">
              <a:off x="7681829" y="1562508"/>
              <a:ext cx="18047" cy="212932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1" name="Left-Right Arrow 90"/>
            <p:cNvSpPr/>
            <p:nvPr/>
          </p:nvSpPr>
          <p:spPr>
            <a:xfrm>
              <a:off x="6506932" y="1520580"/>
              <a:ext cx="1168881" cy="7653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aphicFrame>
          <p:nvGraphicFramePr>
            <p:cNvPr id="64" name="Chart 63"/>
            <p:cNvGraphicFramePr>
              <a:graphicFrameLocks/>
            </p:cNvGraphicFramePr>
            <p:nvPr>
              <p:extLst>
                <p:ext uri="{D42A27DB-BD31-4B8C-83A1-F6EECF244321}">
                  <p14:modId xmlns:p14="http://schemas.microsoft.com/office/powerpoint/2010/main" val="2788335591"/>
                </p:ext>
              </p:extLst>
            </p:nvPr>
          </p:nvGraphicFramePr>
          <p:xfrm>
            <a:off x="3167020" y="1567800"/>
            <a:ext cx="2798399" cy="2336701"/>
          </p:xfrm>
          <a:graphic>
            <a:graphicData uri="http://schemas.openxmlformats.org/drawingml/2006/chart">
              <c:chart xmlns:c="http://schemas.openxmlformats.org/drawingml/2006/chart" xmlns:r="http://schemas.openxmlformats.org/officeDocument/2006/relationships" r:id="rId5"/>
            </a:graphicData>
          </a:graphic>
        </p:graphicFrame>
        <p:sp>
          <p:nvSpPr>
            <p:cNvPr id="17" name="テキスト ボックス 16"/>
            <p:cNvSpPr txBox="1"/>
            <p:nvPr/>
          </p:nvSpPr>
          <p:spPr>
            <a:xfrm>
              <a:off x="3553575" y="3873239"/>
              <a:ext cx="2160240" cy="276993"/>
            </a:xfrm>
            <a:prstGeom prst="rect">
              <a:avLst/>
            </a:prstGeom>
            <a:noFill/>
          </p:spPr>
          <p:txBody>
            <a:bodyPr wrap="square" lIns="68573" tIns="34287" rIns="68573" bIns="34287" rtlCol="0">
              <a:spAutoFit/>
            </a:bodyPr>
            <a:lstStyle/>
            <a:p>
              <a:pPr algn="ctr"/>
              <a:r>
                <a:rPr lang="en-US" altLang="ja-JP" sz="1350" i="1" dirty="0">
                  <a:latin typeface="Arial" panose="020B0604020202020204" pitchFamily="34" charset="0"/>
                  <a:ea typeface="メイリオ" pitchFamily="50" charset="-128"/>
                  <a:cs typeface="Arial" panose="020B0604020202020204" pitchFamily="34" charset="0"/>
                </a:rPr>
                <a:t>z </a:t>
              </a:r>
              <a:r>
                <a:rPr lang="en-US" altLang="ja-JP" sz="1350" dirty="0">
                  <a:latin typeface="Arial" panose="020B0604020202020204" pitchFamily="34" charset="0"/>
                  <a:ea typeface="メイリオ" pitchFamily="50" charset="-128"/>
                  <a:cs typeface="Arial" panose="020B0604020202020204" pitchFamily="34" charset="0"/>
                </a:rPr>
                <a:t>[Å]</a:t>
              </a:r>
              <a:endParaRPr lang="ja-JP" altLang="en-US" sz="1350" dirty="0">
                <a:latin typeface="Arial" panose="020B0604020202020204" pitchFamily="34" charset="0"/>
                <a:ea typeface="メイリオ" pitchFamily="50" charset="-128"/>
                <a:cs typeface="Arial" panose="020B0604020202020204" pitchFamily="34" charset="0"/>
              </a:endParaRPr>
            </a:p>
          </p:txBody>
        </p:sp>
        <p:sp>
          <p:nvSpPr>
            <p:cNvPr id="18" name="テキスト ボックス 17"/>
            <p:cNvSpPr txBox="1"/>
            <p:nvPr/>
          </p:nvSpPr>
          <p:spPr>
            <a:xfrm rot="16200000">
              <a:off x="1968156" y="2488677"/>
              <a:ext cx="2160240" cy="276993"/>
            </a:xfrm>
            <a:prstGeom prst="rect">
              <a:avLst/>
            </a:prstGeom>
            <a:noFill/>
          </p:spPr>
          <p:txBody>
            <a:bodyPr wrap="square" lIns="68573" tIns="34287" rIns="68573" bIns="34287" rtlCol="0">
              <a:spAutoFit/>
            </a:bodyPr>
            <a:lstStyle/>
            <a:p>
              <a:pPr algn="ctr"/>
              <a:r>
                <a:rPr lang="en-US" altLang="ja-JP" sz="1350" dirty="0">
                  <a:latin typeface="Arial" panose="020B0604020202020204" pitchFamily="34" charset="0"/>
                  <a:ea typeface="メイリオ" pitchFamily="50" charset="-128"/>
                  <a:cs typeface="Arial" panose="020B0604020202020204" pitchFamily="34" charset="0"/>
                </a:rPr>
                <a:t>    [gcm</a:t>
              </a:r>
              <a:r>
                <a:rPr lang="en-US" altLang="ja-JP" sz="1350" baseline="30000" dirty="0">
                  <a:latin typeface="Arial" panose="020B0604020202020204" pitchFamily="34" charset="0"/>
                  <a:ea typeface="メイリオ" pitchFamily="50" charset="-128"/>
                  <a:cs typeface="Arial" panose="020B0604020202020204" pitchFamily="34" charset="0"/>
                </a:rPr>
                <a:t>-3</a:t>
              </a:r>
              <a:r>
                <a:rPr lang="en-US" altLang="ja-JP" sz="1350" dirty="0">
                  <a:latin typeface="Arial" panose="020B0604020202020204" pitchFamily="34" charset="0"/>
                  <a:ea typeface="メイリオ" pitchFamily="50" charset="-128"/>
                  <a:cs typeface="Arial" panose="020B0604020202020204" pitchFamily="34" charset="0"/>
                </a:rPr>
                <a:t>]</a:t>
              </a:r>
              <a:endParaRPr lang="ja-JP" altLang="en-US" sz="1350" baseline="30000" dirty="0">
                <a:latin typeface="Arial" panose="020B0604020202020204" pitchFamily="34" charset="0"/>
                <a:ea typeface="メイリオ" pitchFamily="50" charset="-128"/>
                <a:cs typeface="Arial" panose="020B0604020202020204" pitchFamily="34" charset="0"/>
              </a:endParaRPr>
            </a:p>
          </p:txBody>
        </p:sp>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8244" y="2794480"/>
              <a:ext cx="176984" cy="242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テキスト ボックス 46"/>
            <p:cNvSpPr txBox="1"/>
            <p:nvPr/>
          </p:nvSpPr>
          <p:spPr>
            <a:xfrm>
              <a:off x="4839802" y="1906584"/>
              <a:ext cx="563749" cy="230832"/>
            </a:xfrm>
            <a:prstGeom prst="rect">
              <a:avLst/>
            </a:prstGeom>
            <a:noFill/>
          </p:spPr>
          <p:txBody>
            <a:bodyPr wrap="square" rtlCol="0">
              <a:spAutoFit/>
            </a:bodyPr>
            <a:lstStyle/>
            <a:p>
              <a:r>
                <a:rPr lang="en-US" altLang="ja-JP" sz="900" dirty="0">
                  <a:latin typeface="Arial" panose="020B0604020202020204" pitchFamily="34" charset="0"/>
                  <a:cs typeface="Arial" panose="020B0604020202020204" pitchFamily="34" charset="0"/>
                </a:rPr>
                <a:t>NaPC</a:t>
              </a:r>
              <a:endParaRPr lang="ja-JP" altLang="en-US" sz="900" dirty="0">
                <a:latin typeface="Arial" panose="020B0604020202020204" pitchFamily="34" charset="0"/>
                <a:cs typeface="Arial" panose="020B0604020202020204" pitchFamily="34" charset="0"/>
              </a:endParaRPr>
            </a:p>
          </p:txBody>
        </p:sp>
        <p:sp>
          <p:nvSpPr>
            <p:cNvPr id="48" name="テキスト ボックス 47"/>
            <p:cNvSpPr txBox="1"/>
            <p:nvPr/>
          </p:nvSpPr>
          <p:spPr>
            <a:xfrm>
              <a:off x="4834456" y="2146213"/>
              <a:ext cx="828675" cy="230832"/>
            </a:xfrm>
            <a:prstGeom prst="rect">
              <a:avLst/>
            </a:prstGeom>
            <a:noFill/>
          </p:spPr>
          <p:txBody>
            <a:bodyPr wrap="square" rtlCol="0">
              <a:spAutoFit/>
            </a:bodyPr>
            <a:lstStyle/>
            <a:p>
              <a:r>
                <a:rPr lang="en-US" altLang="ja-JP" sz="900" dirty="0">
                  <a:latin typeface="Arial" panose="020B0604020202020204" pitchFamily="34" charset="0"/>
                  <a:cs typeface="Arial" panose="020B0604020202020204" pitchFamily="34" charset="0"/>
                </a:rPr>
                <a:t>Na</a:t>
              </a:r>
              <a:r>
                <a:rPr lang="en-US" altLang="ja-JP" sz="900" baseline="-25000" dirty="0">
                  <a:latin typeface="Arial" panose="020B0604020202020204" pitchFamily="34" charset="0"/>
                  <a:cs typeface="Arial" panose="020B0604020202020204" pitchFamily="34" charset="0"/>
                </a:rPr>
                <a:t>2</a:t>
              </a:r>
              <a:r>
                <a:rPr lang="en-US" altLang="ja-JP" sz="900" dirty="0">
                  <a:latin typeface="Arial" panose="020B0604020202020204" pitchFamily="34" charset="0"/>
                  <a:cs typeface="Arial" panose="020B0604020202020204" pitchFamily="34" charset="0"/>
                </a:rPr>
                <a:t>DMBDC</a:t>
              </a:r>
              <a:endParaRPr lang="ja-JP" altLang="en-US" sz="900" dirty="0">
                <a:latin typeface="Arial" panose="020B0604020202020204" pitchFamily="34" charset="0"/>
                <a:cs typeface="Arial" panose="020B0604020202020204" pitchFamily="34" charset="0"/>
              </a:endParaRPr>
            </a:p>
          </p:txBody>
        </p:sp>
        <p:sp>
          <p:nvSpPr>
            <p:cNvPr id="49" name="テキスト ボックス 48"/>
            <p:cNvSpPr txBox="1"/>
            <p:nvPr/>
          </p:nvSpPr>
          <p:spPr>
            <a:xfrm>
              <a:off x="4839802" y="2378591"/>
              <a:ext cx="828675" cy="230832"/>
            </a:xfrm>
            <a:prstGeom prst="rect">
              <a:avLst/>
            </a:prstGeom>
            <a:noFill/>
          </p:spPr>
          <p:txBody>
            <a:bodyPr wrap="square" rtlCol="0">
              <a:spAutoFit/>
            </a:bodyPr>
            <a:lstStyle/>
            <a:p>
              <a:r>
                <a:rPr lang="en-US" altLang="ja-JP" sz="900" dirty="0">
                  <a:latin typeface="Arial" panose="020B0604020202020204" pitchFamily="34" charset="0"/>
                  <a:cs typeface="Arial" panose="020B0604020202020204" pitchFamily="34" charset="0"/>
                </a:rPr>
                <a:t>Na</a:t>
              </a:r>
              <a:r>
                <a:rPr lang="en-US" altLang="ja-JP" sz="900" baseline="-25000" dirty="0">
                  <a:latin typeface="Arial" panose="020B0604020202020204" pitchFamily="34" charset="0"/>
                  <a:cs typeface="Arial" panose="020B0604020202020204" pitchFamily="34" charset="0"/>
                </a:rPr>
                <a:t>2</a:t>
              </a:r>
              <a:r>
                <a:rPr lang="en-US" altLang="ja-JP" sz="900" dirty="0">
                  <a:latin typeface="Arial" panose="020B0604020202020204" pitchFamily="34" charset="0"/>
                  <a:cs typeface="Arial" panose="020B0604020202020204" pitchFamily="34" charset="0"/>
                </a:rPr>
                <a:t>CO</a:t>
              </a:r>
              <a:r>
                <a:rPr lang="en-US" altLang="ja-JP" sz="900" baseline="-25000" dirty="0">
                  <a:latin typeface="Arial" panose="020B0604020202020204" pitchFamily="34" charset="0"/>
                  <a:cs typeface="Arial" panose="020B0604020202020204" pitchFamily="34" charset="0"/>
                </a:rPr>
                <a:t>3</a:t>
              </a:r>
              <a:endParaRPr lang="ja-JP" altLang="en-US" sz="900" baseline="-25000" dirty="0">
                <a:latin typeface="Arial" panose="020B0604020202020204" pitchFamily="34" charset="0"/>
                <a:cs typeface="Arial" panose="020B0604020202020204" pitchFamily="34" charset="0"/>
              </a:endParaRPr>
            </a:p>
          </p:txBody>
        </p:sp>
        <p:sp>
          <p:nvSpPr>
            <p:cNvPr id="50" name="テキスト ボックス 49"/>
            <p:cNvSpPr txBox="1"/>
            <p:nvPr/>
          </p:nvSpPr>
          <p:spPr>
            <a:xfrm>
              <a:off x="4834456" y="2586731"/>
              <a:ext cx="828675" cy="230832"/>
            </a:xfrm>
            <a:prstGeom prst="rect">
              <a:avLst/>
            </a:prstGeom>
            <a:noFill/>
          </p:spPr>
          <p:txBody>
            <a:bodyPr wrap="square" rtlCol="0">
              <a:spAutoFit/>
            </a:bodyPr>
            <a:lstStyle/>
            <a:p>
              <a:r>
                <a:rPr lang="en-US" altLang="ja-JP" sz="900" dirty="0">
                  <a:latin typeface="Arial" panose="020B0604020202020204" pitchFamily="34" charset="0"/>
                  <a:cs typeface="Arial" panose="020B0604020202020204" pitchFamily="34" charset="0"/>
                </a:rPr>
                <a:t>NaF</a:t>
              </a:r>
              <a:endParaRPr lang="ja-JP" altLang="en-US" sz="900" dirty="0">
                <a:latin typeface="Arial" panose="020B0604020202020204" pitchFamily="34" charset="0"/>
                <a:cs typeface="Arial" panose="020B0604020202020204" pitchFamily="34" charset="0"/>
              </a:endParaRPr>
            </a:p>
          </p:txBody>
        </p:sp>
        <p:sp>
          <p:nvSpPr>
            <p:cNvPr id="71" name="Left-Right Arrow 70"/>
            <p:cNvSpPr/>
            <p:nvPr/>
          </p:nvSpPr>
          <p:spPr>
            <a:xfrm>
              <a:off x="3465534" y="1573791"/>
              <a:ext cx="1157394" cy="7027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4" name="TextBox 73"/>
            <p:cNvSpPr txBox="1"/>
            <p:nvPr/>
          </p:nvSpPr>
          <p:spPr>
            <a:xfrm>
              <a:off x="3654334" y="1333021"/>
              <a:ext cx="461986" cy="253916"/>
            </a:xfrm>
            <a:prstGeom prst="rect">
              <a:avLst/>
            </a:prstGeom>
            <a:noFill/>
          </p:spPr>
          <p:txBody>
            <a:bodyPr wrap="none" rtlCol="0">
              <a:spAutoFit/>
            </a:bodyPr>
            <a:lstStyle/>
            <a:p>
              <a:r>
                <a:rPr lang="en-US" altLang="ja-JP" sz="1050" dirty="0">
                  <a:latin typeface="Arial" panose="020B0604020202020204" pitchFamily="34" charset="0"/>
                  <a:cs typeface="Arial" panose="020B0604020202020204" pitchFamily="34" charset="0"/>
                </a:rPr>
                <a:t>39 Å</a:t>
              </a:r>
              <a:endParaRPr lang="ja-JP" altLang="en-US" sz="1050" dirty="0">
                <a:latin typeface="Arial" panose="020B0604020202020204" pitchFamily="34" charset="0"/>
                <a:cs typeface="Arial" panose="020B0604020202020204" pitchFamily="34" charset="0"/>
              </a:endParaRPr>
            </a:p>
          </p:txBody>
        </p:sp>
        <p:cxnSp>
          <p:nvCxnSpPr>
            <p:cNvPr id="65" name="Straight Connector 64"/>
            <p:cNvCxnSpPr/>
            <p:nvPr/>
          </p:nvCxnSpPr>
          <p:spPr>
            <a:xfrm flipH="1" flipV="1">
              <a:off x="4616912" y="1577925"/>
              <a:ext cx="6016" cy="210677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テキスト ボックス 14"/>
            <p:cNvSpPr txBox="1"/>
            <p:nvPr/>
          </p:nvSpPr>
          <p:spPr>
            <a:xfrm>
              <a:off x="808004" y="3869685"/>
              <a:ext cx="2160240" cy="276993"/>
            </a:xfrm>
            <a:prstGeom prst="rect">
              <a:avLst/>
            </a:prstGeom>
            <a:noFill/>
          </p:spPr>
          <p:txBody>
            <a:bodyPr wrap="square" lIns="68573" tIns="34287" rIns="68573" bIns="34287" rtlCol="0">
              <a:spAutoFit/>
            </a:bodyPr>
            <a:lstStyle/>
            <a:p>
              <a:pPr algn="ctr"/>
              <a:r>
                <a:rPr lang="en-US" altLang="ja-JP" sz="1350" i="1" dirty="0">
                  <a:latin typeface="Arial" panose="020B0604020202020204" pitchFamily="34" charset="0"/>
                  <a:ea typeface="メイリオ" pitchFamily="50" charset="-128"/>
                  <a:cs typeface="Arial" panose="020B0604020202020204" pitchFamily="34" charset="0"/>
                </a:rPr>
                <a:t>z </a:t>
              </a:r>
              <a:r>
                <a:rPr lang="en-US" altLang="ja-JP" sz="1350" dirty="0">
                  <a:latin typeface="Arial" panose="020B0604020202020204" pitchFamily="34" charset="0"/>
                  <a:ea typeface="メイリオ" pitchFamily="50" charset="-128"/>
                  <a:cs typeface="Arial" panose="020B0604020202020204" pitchFamily="34" charset="0"/>
                </a:rPr>
                <a:t>[Å]</a:t>
              </a:r>
              <a:endParaRPr lang="ja-JP" altLang="en-US" sz="1350" dirty="0">
                <a:latin typeface="Arial" panose="020B0604020202020204" pitchFamily="34" charset="0"/>
                <a:ea typeface="メイリオ" pitchFamily="50" charset="-128"/>
                <a:cs typeface="Arial" panose="020B0604020202020204" pitchFamily="34" charset="0"/>
              </a:endParaRPr>
            </a:p>
          </p:txBody>
        </p:sp>
        <p:sp>
          <p:nvSpPr>
            <p:cNvPr id="37" name="テキスト ボックス 24"/>
            <p:cNvSpPr txBox="1"/>
            <p:nvPr/>
          </p:nvSpPr>
          <p:spPr>
            <a:xfrm>
              <a:off x="3438539" y="4143407"/>
              <a:ext cx="2210082" cy="284687"/>
            </a:xfrm>
            <a:prstGeom prst="rect">
              <a:avLst/>
            </a:prstGeom>
            <a:noFill/>
          </p:spPr>
          <p:txBody>
            <a:bodyPr wrap="square" lIns="68573" tIns="34287" rIns="68573" bIns="34287" rtlCol="0">
              <a:spAutoFit/>
            </a:bodyPr>
            <a:lstStyle/>
            <a:p>
              <a:pPr algn="ctr"/>
              <a:r>
                <a:rPr lang="en-US" altLang="ja-JP" sz="1400" dirty="0">
                  <a:latin typeface="Cambria" panose="02040503050406030204" pitchFamily="18" charset="0"/>
                  <a:cs typeface="Arial" panose="020B0604020202020204" pitchFamily="34" charset="0"/>
                </a:rPr>
                <a:t>(b) Intact DFEC added</a:t>
              </a:r>
              <a:endParaRPr lang="ja-JP" altLang="en-US" sz="1400" dirty="0">
                <a:latin typeface="Cambria" panose="02040503050406030204" pitchFamily="18" charset="0"/>
              </a:endParaRPr>
            </a:p>
          </p:txBody>
        </p:sp>
        <p:sp>
          <p:nvSpPr>
            <p:cNvPr id="38" name="テキスト ボックス 24"/>
            <p:cNvSpPr txBox="1"/>
            <p:nvPr/>
          </p:nvSpPr>
          <p:spPr>
            <a:xfrm>
              <a:off x="649344" y="4131928"/>
              <a:ext cx="2210082" cy="284687"/>
            </a:xfrm>
            <a:prstGeom prst="rect">
              <a:avLst/>
            </a:prstGeom>
            <a:noFill/>
          </p:spPr>
          <p:txBody>
            <a:bodyPr wrap="square" lIns="68573" tIns="34287" rIns="68573" bIns="34287" rtlCol="0">
              <a:spAutoFit/>
            </a:bodyPr>
            <a:lstStyle/>
            <a:p>
              <a:pPr algn="ctr"/>
              <a:r>
                <a:rPr lang="en-US" altLang="ja-JP" sz="1400" dirty="0">
                  <a:latin typeface="Cambria" panose="02040503050406030204" pitchFamily="18" charset="0"/>
                  <a:cs typeface="Arial" panose="020B0604020202020204" pitchFamily="34" charset="0"/>
                </a:rPr>
                <a:t>(a) FEC added</a:t>
              </a:r>
              <a:endParaRPr lang="ja-JP" altLang="en-US" sz="1400" dirty="0">
                <a:latin typeface="Cambria" panose="02040503050406030204" pitchFamily="18" charset="0"/>
              </a:endParaRPr>
            </a:p>
          </p:txBody>
        </p:sp>
        <p:sp>
          <p:nvSpPr>
            <p:cNvPr id="39" name="テキスト ボックス 24"/>
            <p:cNvSpPr txBox="1"/>
            <p:nvPr/>
          </p:nvSpPr>
          <p:spPr>
            <a:xfrm>
              <a:off x="6562173" y="4131928"/>
              <a:ext cx="2210082" cy="284687"/>
            </a:xfrm>
            <a:prstGeom prst="rect">
              <a:avLst/>
            </a:prstGeom>
            <a:noFill/>
          </p:spPr>
          <p:txBody>
            <a:bodyPr wrap="square" lIns="68573" tIns="34287" rIns="68573" bIns="34287" rtlCol="0">
              <a:spAutoFit/>
            </a:bodyPr>
            <a:lstStyle/>
            <a:p>
              <a:pPr algn="ctr"/>
              <a:r>
                <a:rPr lang="en-US" altLang="ja-JP" sz="1400" dirty="0">
                  <a:latin typeface="Cambria" panose="02040503050406030204" pitchFamily="18" charset="0"/>
                  <a:cs typeface="Arial" panose="020B0604020202020204" pitchFamily="34" charset="0"/>
                </a:rPr>
                <a:t>(c) DFEC added</a:t>
              </a:r>
              <a:endParaRPr lang="ja-JP" altLang="en-US" sz="1400" dirty="0">
                <a:latin typeface="Cambria" panose="02040503050406030204" pitchFamily="18" charset="0"/>
              </a:endParaRPr>
            </a:p>
          </p:txBody>
        </p:sp>
        <p:sp>
          <p:nvSpPr>
            <p:cNvPr id="40" name="テキスト ボックス 33"/>
            <p:cNvSpPr txBox="1"/>
            <p:nvPr/>
          </p:nvSpPr>
          <p:spPr>
            <a:xfrm>
              <a:off x="2134335" y="1792983"/>
              <a:ext cx="528093" cy="230832"/>
            </a:xfrm>
            <a:prstGeom prst="rect">
              <a:avLst/>
            </a:prstGeom>
            <a:noFill/>
          </p:spPr>
          <p:txBody>
            <a:bodyPr wrap="square" rtlCol="0">
              <a:spAutoFit/>
            </a:bodyPr>
            <a:lstStyle/>
            <a:p>
              <a:r>
                <a:rPr lang="en-US" altLang="ja-JP" sz="900" dirty="0">
                  <a:latin typeface="Arial" panose="020B0604020202020204" pitchFamily="34" charset="0"/>
                  <a:cs typeface="Arial" panose="020B0604020202020204" pitchFamily="34" charset="0"/>
                </a:rPr>
                <a:t>NaPC</a:t>
              </a:r>
              <a:endParaRPr lang="ja-JP" altLang="en-US" sz="900" dirty="0">
                <a:latin typeface="Arial" panose="020B0604020202020204" pitchFamily="34" charset="0"/>
                <a:cs typeface="Arial" panose="020B0604020202020204" pitchFamily="34" charset="0"/>
              </a:endParaRPr>
            </a:p>
          </p:txBody>
        </p:sp>
        <p:sp>
          <p:nvSpPr>
            <p:cNvPr id="41" name="テキスト ボックス 34"/>
            <p:cNvSpPr txBox="1"/>
            <p:nvPr/>
          </p:nvSpPr>
          <p:spPr>
            <a:xfrm>
              <a:off x="2128620" y="1992066"/>
              <a:ext cx="828675" cy="230832"/>
            </a:xfrm>
            <a:prstGeom prst="rect">
              <a:avLst/>
            </a:prstGeom>
            <a:noFill/>
          </p:spPr>
          <p:txBody>
            <a:bodyPr wrap="square" rtlCol="0">
              <a:spAutoFit/>
            </a:bodyPr>
            <a:lstStyle/>
            <a:p>
              <a:r>
                <a:rPr lang="en-US" altLang="ja-JP" sz="900" dirty="0">
                  <a:latin typeface="Arial" panose="020B0604020202020204" pitchFamily="34" charset="0"/>
                  <a:cs typeface="Arial" panose="020B0604020202020204" pitchFamily="34" charset="0"/>
                </a:rPr>
                <a:t>Na</a:t>
              </a:r>
              <a:r>
                <a:rPr lang="en-US" altLang="ja-JP" sz="900" baseline="-25000" dirty="0">
                  <a:latin typeface="Arial" panose="020B0604020202020204" pitchFamily="34" charset="0"/>
                  <a:cs typeface="Arial" panose="020B0604020202020204" pitchFamily="34" charset="0"/>
                </a:rPr>
                <a:t>2</a:t>
              </a:r>
              <a:r>
                <a:rPr lang="en-US" altLang="ja-JP" sz="900" dirty="0">
                  <a:latin typeface="Arial" panose="020B0604020202020204" pitchFamily="34" charset="0"/>
                  <a:cs typeface="Arial" panose="020B0604020202020204" pitchFamily="34" charset="0"/>
                </a:rPr>
                <a:t>DMBDC</a:t>
              </a:r>
              <a:endParaRPr lang="ja-JP" altLang="en-US" sz="900" dirty="0">
                <a:latin typeface="Arial" panose="020B0604020202020204" pitchFamily="34" charset="0"/>
                <a:cs typeface="Arial" panose="020B0604020202020204" pitchFamily="34" charset="0"/>
              </a:endParaRPr>
            </a:p>
          </p:txBody>
        </p:sp>
        <p:sp>
          <p:nvSpPr>
            <p:cNvPr id="42" name="テキスト ボックス 35"/>
            <p:cNvSpPr txBox="1"/>
            <p:nvPr/>
          </p:nvSpPr>
          <p:spPr>
            <a:xfrm>
              <a:off x="2131737" y="2168057"/>
              <a:ext cx="828675" cy="230832"/>
            </a:xfrm>
            <a:prstGeom prst="rect">
              <a:avLst/>
            </a:prstGeom>
            <a:noFill/>
          </p:spPr>
          <p:txBody>
            <a:bodyPr wrap="square" rtlCol="0">
              <a:spAutoFit/>
            </a:bodyPr>
            <a:lstStyle/>
            <a:p>
              <a:r>
                <a:rPr lang="en-US" altLang="ja-JP" sz="900" dirty="0">
                  <a:latin typeface="Arial" panose="020B0604020202020204" pitchFamily="34" charset="0"/>
                  <a:cs typeface="Arial" panose="020B0604020202020204" pitchFamily="34" charset="0"/>
                </a:rPr>
                <a:t>Na</a:t>
              </a:r>
              <a:r>
                <a:rPr lang="en-US" altLang="ja-JP" sz="900" baseline="-25000" dirty="0">
                  <a:latin typeface="Arial" panose="020B0604020202020204" pitchFamily="34" charset="0"/>
                  <a:cs typeface="Arial" panose="020B0604020202020204" pitchFamily="34" charset="0"/>
                </a:rPr>
                <a:t>2</a:t>
              </a:r>
              <a:r>
                <a:rPr lang="en-US" altLang="ja-JP" sz="900" dirty="0">
                  <a:latin typeface="Arial" panose="020B0604020202020204" pitchFamily="34" charset="0"/>
                  <a:cs typeface="Arial" panose="020B0604020202020204" pitchFamily="34" charset="0"/>
                </a:rPr>
                <a:t>CO</a:t>
              </a:r>
              <a:r>
                <a:rPr lang="en-US" altLang="ja-JP" sz="900" baseline="-25000" dirty="0">
                  <a:latin typeface="Arial" panose="020B0604020202020204" pitchFamily="34" charset="0"/>
                  <a:cs typeface="Arial" panose="020B0604020202020204" pitchFamily="34" charset="0"/>
                </a:rPr>
                <a:t>3</a:t>
              </a:r>
              <a:endParaRPr lang="ja-JP" altLang="en-US" sz="900" baseline="-25000" dirty="0">
                <a:latin typeface="Arial" panose="020B0604020202020204" pitchFamily="34" charset="0"/>
                <a:cs typeface="Arial" panose="020B0604020202020204" pitchFamily="34" charset="0"/>
              </a:endParaRPr>
            </a:p>
          </p:txBody>
        </p:sp>
        <p:sp>
          <p:nvSpPr>
            <p:cNvPr id="43" name="テキスト ボックス 36"/>
            <p:cNvSpPr txBox="1"/>
            <p:nvPr/>
          </p:nvSpPr>
          <p:spPr>
            <a:xfrm>
              <a:off x="2134335" y="2345117"/>
              <a:ext cx="828675" cy="230832"/>
            </a:xfrm>
            <a:prstGeom prst="rect">
              <a:avLst/>
            </a:prstGeom>
            <a:noFill/>
          </p:spPr>
          <p:txBody>
            <a:bodyPr wrap="square" rtlCol="0">
              <a:spAutoFit/>
            </a:bodyPr>
            <a:lstStyle/>
            <a:p>
              <a:r>
                <a:rPr lang="en-US" altLang="ja-JP" sz="900" dirty="0">
                  <a:latin typeface="Arial" panose="020B0604020202020204" pitchFamily="34" charset="0"/>
                  <a:cs typeface="Arial" panose="020B0604020202020204" pitchFamily="34" charset="0"/>
                </a:rPr>
                <a:t>NaF</a:t>
              </a:r>
              <a:endParaRPr lang="ja-JP" altLang="en-US" sz="900" dirty="0">
                <a:latin typeface="Arial" panose="020B0604020202020204" pitchFamily="34" charset="0"/>
                <a:cs typeface="Arial" panose="020B0604020202020204" pitchFamily="34" charset="0"/>
              </a:endParaRPr>
            </a:p>
          </p:txBody>
        </p:sp>
        <p:cxnSp>
          <p:nvCxnSpPr>
            <p:cNvPr id="44" name="直線コネクタ 37"/>
            <p:cNvCxnSpPr/>
            <p:nvPr/>
          </p:nvCxnSpPr>
          <p:spPr>
            <a:xfrm>
              <a:off x="1986304" y="1893995"/>
              <a:ext cx="175532" cy="1486"/>
            </a:xfrm>
            <a:prstGeom prst="line">
              <a:avLst/>
            </a:prstGeom>
            <a:ln w="158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直線コネクタ 38"/>
            <p:cNvCxnSpPr/>
            <p:nvPr/>
          </p:nvCxnSpPr>
          <p:spPr>
            <a:xfrm>
              <a:off x="1986304" y="2086958"/>
              <a:ext cx="175532" cy="1486"/>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線コネクタ 39"/>
            <p:cNvCxnSpPr/>
            <p:nvPr/>
          </p:nvCxnSpPr>
          <p:spPr>
            <a:xfrm>
              <a:off x="1986123" y="2266761"/>
              <a:ext cx="175532" cy="148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円/楕円 40"/>
            <p:cNvSpPr/>
            <p:nvPr/>
          </p:nvSpPr>
          <p:spPr>
            <a:xfrm>
              <a:off x="2052286" y="2240795"/>
              <a:ext cx="45719" cy="463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latin typeface="Arial" panose="020B0604020202020204" pitchFamily="34" charset="0"/>
                <a:cs typeface="Arial" panose="020B0604020202020204" pitchFamily="34" charset="0"/>
              </a:endParaRPr>
            </a:p>
          </p:txBody>
        </p:sp>
        <p:cxnSp>
          <p:nvCxnSpPr>
            <p:cNvPr id="52" name="直線コネクタ 41"/>
            <p:cNvCxnSpPr/>
            <p:nvPr/>
          </p:nvCxnSpPr>
          <p:spPr>
            <a:xfrm>
              <a:off x="1985859" y="2453805"/>
              <a:ext cx="175532" cy="1486"/>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53" name="円/楕円 42"/>
            <p:cNvSpPr/>
            <p:nvPr/>
          </p:nvSpPr>
          <p:spPr>
            <a:xfrm>
              <a:off x="2051028" y="2065678"/>
              <a:ext cx="45719" cy="4633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latin typeface="Arial" panose="020B0604020202020204" pitchFamily="34" charset="0"/>
                <a:cs typeface="Arial" panose="020B0604020202020204" pitchFamily="34" charset="0"/>
              </a:endParaRPr>
            </a:p>
          </p:txBody>
        </p:sp>
        <p:sp>
          <p:nvSpPr>
            <p:cNvPr id="54" name="円/楕円 43"/>
            <p:cNvSpPr/>
            <p:nvPr/>
          </p:nvSpPr>
          <p:spPr>
            <a:xfrm>
              <a:off x="2051028" y="1872327"/>
              <a:ext cx="45719" cy="4633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latin typeface="Arial" panose="020B0604020202020204" pitchFamily="34" charset="0"/>
                <a:cs typeface="Arial" panose="020B0604020202020204" pitchFamily="34" charset="0"/>
              </a:endParaRPr>
            </a:p>
          </p:txBody>
        </p:sp>
        <p:sp>
          <p:nvSpPr>
            <p:cNvPr id="55" name="円/楕円 44"/>
            <p:cNvSpPr/>
            <p:nvPr/>
          </p:nvSpPr>
          <p:spPr>
            <a:xfrm>
              <a:off x="2048430" y="2430639"/>
              <a:ext cx="45719" cy="4633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latin typeface="Arial" panose="020B0604020202020204" pitchFamily="34" charset="0"/>
                <a:cs typeface="Arial" panose="020B0604020202020204" pitchFamily="34" charset="0"/>
              </a:endParaRPr>
            </a:p>
          </p:txBody>
        </p:sp>
        <p:cxnSp>
          <p:nvCxnSpPr>
            <p:cNvPr id="57" name="Straight Connector 56"/>
            <p:cNvCxnSpPr/>
            <p:nvPr/>
          </p:nvCxnSpPr>
          <p:spPr>
            <a:xfrm flipH="1" flipV="1">
              <a:off x="1790480" y="1566446"/>
              <a:ext cx="6016" cy="210677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8" name="Left-Right Arrow 57"/>
            <p:cNvSpPr/>
            <p:nvPr/>
          </p:nvSpPr>
          <p:spPr>
            <a:xfrm>
              <a:off x="744827" y="1483658"/>
              <a:ext cx="1060358" cy="70786"/>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9" name="TextBox 58"/>
            <p:cNvSpPr txBox="1"/>
            <p:nvPr/>
          </p:nvSpPr>
          <p:spPr>
            <a:xfrm>
              <a:off x="870340" y="1271134"/>
              <a:ext cx="461986" cy="253916"/>
            </a:xfrm>
            <a:prstGeom prst="rect">
              <a:avLst/>
            </a:prstGeom>
            <a:noFill/>
          </p:spPr>
          <p:txBody>
            <a:bodyPr wrap="none" rtlCol="0">
              <a:spAutoFit/>
            </a:bodyPr>
            <a:lstStyle/>
            <a:p>
              <a:r>
                <a:rPr lang="en-US" altLang="ja-JP" sz="1050" dirty="0">
                  <a:latin typeface="Arial" panose="020B0604020202020204" pitchFamily="34" charset="0"/>
                  <a:cs typeface="Arial" panose="020B0604020202020204" pitchFamily="34" charset="0"/>
                </a:rPr>
                <a:t>39 Å</a:t>
              </a:r>
              <a:endParaRPr lang="ja-JP" altLang="en-US" sz="1050" dirty="0">
                <a:latin typeface="Arial" panose="020B0604020202020204" pitchFamily="34" charset="0"/>
                <a:cs typeface="Arial" panose="020B0604020202020204" pitchFamily="34" charset="0"/>
              </a:endParaRPr>
            </a:p>
          </p:txBody>
        </p:sp>
        <p:sp>
          <p:nvSpPr>
            <p:cNvPr id="60" name="テキスト ボックス 17"/>
            <p:cNvSpPr txBox="1"/>
            <p:nvPr/>
          </p:nvSpPr>
          <p:spPr>
            <a:xfrm rot="16200000">
              <a:off x="-825553" y="2451971"/>
              <a:ext cx="2160240" cy="276993"/>
            </a:xfrm>
            <a:prstGeom prst="rect">
              <a:avLst/>
            </a:prstGeom>
            <a:noFill/>
          </p:spPr>
          <p:txBody>
            <a:bodyPr wrap="square" lIns="68573" tIns="34287" rIns="68573" bIns="34287" rtlCol="0">
              <a:spAutoFit/>
            </a:bodyPr>
            <a:lstStyle/>
            <a:p>
              <a:pPr algn="ctr"/>
              <a:r>
                <a:rPr lang="en-US" altLang="ja-JP" sz="1350" dirty="0">
                  <a:latin typeface="Arial" panose="020B0604020202020204" pitchFamily="34" charset="0"/>
                  <a:ea typeface="メイリオ" pitchFamily="50" charset="-128"/>
                  <a:cs typeface="Arial" panose="020B0604020202020204" pitchFamily="34" charset="0"/>
                </a:rPr>
                <a:t>    [gcm</a:t>
              </a:r>
              <a:r>
                <a:rPr lang="en-US" altLang="ja-JP" sz="1350" baseline="30000" dirty="0">
                  <a:latin typeface="Arial" panose="020B0604020202020204" pitchFamily="34" charset="0"/>
                  <a:ea typeface="メイリオ" pitchFamily="50" charset="-128"/>
                  <a:cs typeface="Arial" panose="020B0604020202020204" pitchFamily="34" charset="0"/>
                </a:rPr>
                <a:t>-3</a:t>
              </a:r>
              <a:r>
                <a:rPr lang="en-US" altLang="ja-JP" sz="1350" dirty="0">
                  <a:latin typeface="Arial" panose="020B0604020202020204" pitchFamily="34" charset="0"/>
                  <a:ea typeface="メイリオ" pitchFamily="50" charset="-128"/>
                  <a:cs typeface="Arial" panose="020B0604020202020204" pitchFamily="34" charset="0"/>
                </a:rPr>
                <a:t>]</a:t>
              </a:r>
              <a:endParaRPr lang="ja-JP" altLang="en-US" sz="1350" baseline="30000" dirty="0">
                <a:latin typeface="Arial" panose="020B0604020202020204" pitchFamily="34" charset="0"/>
                <a:ea typeface="メイリオ" pitchFamily="50" charset="-128"/>
                <a:cs typeface="Arial" panose="020B0604020202020204" pitchFamily="34" charset="0"/>
              </a:endParaRPr>
            </a:p>
          </p:txBody>
        </p:sp>
        <p:pic>
          <p:nvPicPr>
            <p:cNvPr id="6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535" y="2757774"/>
              <a:ext cx="176984" cy="242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570121" y="3102345"/>
              <a:ext cx="226374" cy="5221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2" name="Rounded Rectangle 61"/>
            <p:cNvSpPr/>
            <p:nvPr/>
          </p:nvSpPr>
          <p:spPr>
            <a:xfrm>
              <a:off x="4378553" y="3126503"/>
              <a:ext cx="226374" cy="5221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8" name="Rounded Rectangle 67"/>
            <p:cNvSpPr/>
            <p:nvPr/>
          </p:nvSpPr>
          <p:spPr>
            <a:xfrm>
              <a:off x="7353541" y="3128260"/>
              <a:ext cx="322272" cy="5221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Tree>
    <p:extLst>
      <p:ext uri="{BB962C8B-B14F-4D97-AF65-F5344CB8AC3E}">
        <p14:creationId xmlns:p14="http://schemas.microsoft.com/office/powerpoint/2010/main" val="167873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テキスト ボックス 128"/>
          <p:cNvSpPr txBox="1"/>
          <p:nvPr/>
        </p:nvSpPr>
        <p:spPr>
          <a:xfrm>
            <a:off x="991997" y="3884840"/>
            <a:ext cx="7344299" cy="284687"/>
          </a:xfrm>
          <a:prstGeom prst="rect">
            <a:avLst/>
          </a:prstGeom>
          <a:noFill/>
        </p:spPr>
        <p:txBody>
          <a:bodyPr wrap="square" lIns="68573" tIns="34287" rIns="68573" bIns="34287" rtlCol="0">
            <a:spAutoFit/>
          </a:bodyPr>
          <a:lstStyle/>
          <a:p>
            <a:pPr algn="just"/>
            <a:r>
              <a:rPr lang="en-US" altLang="ja-JP" sz="1400" dirty="0">
                <a:latin typeface="Cambria" panose="02040503050406030204" pitchFamily="18" charset="0"/>
                <a:cs typeface="Arial" panose="020B0604020202020204" pitchFamily="34" charset="0"/>
              </a:rPr>
              <a:t>Figure. Change in the concentration of the reductive products with the MC/MD cycles.</a:t>
            </a:r>
            <a:endParaRPr lang="ja-JP" altLang="en-US" sz="1400" dirty="0">
              <a:latin typeface="Cambria" panose="02040503050406030204" pitchFamily="18" charset="0"/>
              <a:cs typeface="Arial" panose="020B0604020202020204" pitchFamily="34" charset="0"/>
            </a:endParaRPr>
          </a:p>
        </p:txBody>
      </p:sp>
      <p:sp>
        <p:nvSpPr>
          <p:cNvPr id="2" name="Slide Number Placeholder 1"/>
          <p:cNvSpPr>
            <a:spLocks noGrp="1"/>
          </p:cNvSpPr>
          <p:nvPr>
            <p:ph type="sldNum" sz="quarter" idx="12"/>
          </p:nvPr>
        </p:nvSpPr>
        <p:spPr>
          <a:xfrm>
            <a:off x="7036457" y="6494095"/>
            <a:ext cx="2057400" cy="273844"/>
          </a:xfrm>
        </p:spPr>
        <p:txBody>
          <a:bodyPr/>
          <a:lstStyle/>
          <a:p>
            <a:fld id="{D1999D96-C8B7-4924-A52B-54B868AE7D8E}" type="slidenum">
              <a:rPr lang="ja-JP" altLang="en-US" sz="1050">
                <a:solidFill>
                  <a:schemeClr val="tx1"/>
                </a:solidFill>
                <a:latin typeface="Arial" panose="020B0604020202020204" pitchFamily="34" charset="0"/>
                <a:cs typeface="Arial" panose="020B0604020202020204" pitchFamily="34" charset="0"/>
              </a:rPr>
              <a:t>11</a:t>
            </a:fld>
            <a:endParaRPr lang="ja-JP" altLang="en-US" sz="1050" dirty="0">
              <a:solidFill>
                <a:schemeClr val="tx1"/>
              </a:solidFill>
              <a:latin typeface="Arial" panose="020B0604020202020204" pitchFamily="34" charset="0"/>
              <a:cs typeface="Arial" panose="020B0604020202020204" pitchFamily="34" charset="0"/>
            </a:endParaRPr>
          </a:p>
        </p:txBody>
      </p:sp>
      <p:sp>
        <p:nvSpPr>
          <p:cNvPr id="90" name="正方形/長方形 38"/>
          <p:cNvSpPr/>
          <p:nvPr/>
        </p:nvSpPr>
        <p:spPr>
          <a:xfrm>
            <a:off x="275269" y="4484415"/>
            <a:ext cx="8581388" cy="2308324"/>
          </a:xfrm>
          <a:prstGeom prst="rect">
            <a:avLst/>
          </a:prstGeom>
        </p:spPr>
        <p:txBody>
          <a:bodyPr wrap="square">
            <a:spAutoFit/>
          </a:bodyPr>
          <a:lstStyle/>
          <a:p>
            <a:pPr marL="214313" indent="-214313" algn="jus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The addition of DFEC increased the number of MC/MD cycles to form SEI film than FEC-added system.</a:t>
            </a:r>
          </a:p>
          <a:p>
            <a:pPr marL="214313" indent="-214313" algn="jus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The number density of inorganic salts (CO</a:t>
            </a:r>
            <a:r>
              <a:rPr lang="en-US" altLang="ja-JP" sz="1600" baseline="-25000" dirty="0">
                <a:latin typeface="Cambria" panose="02040503050406030204" pitchFamily="18" charset="0"/>
                <a:cs typeface="Arial" panose="020B0604020202020204" pitchFamily="34" charset="0"/>
              </a:rPr>
              <a:t>3</a:t>
            </a:r>
            <a:r>
              <a:rPr lang="en-US" altLang="ja-JP" sz="1600" baseline="30000" dirty="0">
                <a:latin typeface="Cambria" panose="02040503050406030204" pitchFamily="18" charset="0"/>
                <a:cs typeface="Arial" panose="020B0604020202020204" pitchFamily="34" charset="0"/>
              </a:rPr>
              <a:t>-2</a:t>
            </a:r>
            <a:r>
              <a:rPr lang="en-US" altLang="ja-JP" sz="1600" dirty="0">
                <a:latin typeface="Cambria" panose="02040503050406030204" pitchFamily="18" charset="0"/>
                <a:cs typeface="Arial" panose="020B0604020202020204" pitchFamily="34" charset="0"/>
              </a:rPr>
              <a:t>) are increased in the DFEC added system, where the number density of NaF molecules are increased in the FEC-added system.</a:t>
            </a:r>
          </a:p>
          <a:p>
            <a:pPr marL="214313" indent="-214313" algn="jus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In DFEC added system decomposition of PC molecules(151) is less than FEC added system(162). It indicates that the intact DFEC molecules suppress the PC electrolyte decomposition.</a:t>
            </a:r>
          </a:p>
          <a:p>
            <a:pPr marL="214313" indent="-214313" algn="jus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Decomposition of more FEC molecules (29) than DFEC molecules (18) reveals </a:t>
            </a:r>
            <a:r>
              <a:rPr lang="en-US" altLang="ja-JP" sz="1600" dirty="0">
                <a:latin typeface="Times New Roman" panose="02020603050405020304" pitchFamily="18" charset="0"/>
                <a:ea typeface="ＭＳ 明朝" panose="02020609040205080304" pitchFamily="17" charset="-128"/>
              </a:rPr>
              <a:t>the significant contribution of FEC decomposition products in the SEI film formation.</a:t>
            </a:r>
            <a:endParaRPr lang="en-US" altLang="ja-JP" sz="1600" dirty="0">
              <a:latin typeface="Cambria" panose="02040503050406030204" pitchFamily="18"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9805"/>
          <a:stretch/>
        </p:blipFill>
        <p:spPr>
          <a:xfrm>
            <a:off x="339902" y="1049773"/>
            <a:ext cx="8388017" cy="2052000"/>
          </a:xfrm>
          <a:prstGeom prst="rect">
            <a:avLst/>
          </a:prstGeom>
        </p:spPr>
      </p:pic>
      <p:sp>
        <p:nvSpPr>
          <p:cNvPr id="70" name="Text Box 4"/>
          <p:cNvSpPr txBox="1">
            <a:spLocks noChangeArrowheads="1"/>
          </p:cNvSpPr>
          <p:nvPr/>
        </p:nvSpPr>
        <p:spPr bwMode="auto">
          <a:xfrm>
            <a:off x="1148754" y="208420"/>
            <a:ext cx="6355132" cy="400110"/>
          </a:xfrm>
          <a:prstGeom prst="rect">
            <a:avLst/>
          </a:prstGeom>
          <a:noFill/>
          <a:ln w="9525">
            <a:noFill/>
            <a:miter lim="800000"/>
            <a:headEnd/>
            <a:tailEnd/>
          </a:ln>
          <a:extLst/>
        </p:spPr>
        <p:txBody>
          <a:bodyPr wrap="square">
            <a:spAutoFit/>
          </a:bodyPr>
          <a:lstStyle>
            <a:defPPr>
              <a:defRPr lang="ja-JP"/>
            </a:defPPr>
            <a:lvl1pPr algn="ctr">
              <a:defRPr sz="2000" b="1">
                <a:latin typeface="Times New Roman" panose="02020603050405020304" pitchFamily="18" charset="0"/>
                <a:ea typeface="メイリオ" pitchFamily="50" charset="-128"/>
                <a:cs typeface="Times New Roman" panose="02020603050405020304" pitchFamily="18" charset="0"/>
              </a:defRPr>
            </a:lvl1pPr>
          </a:lstStyle>
          <a:p>
            <a:r>
              <a:rPr lang="en-US" altLang="ja-JP" dirty="0"/>
              <a:t>Change in Number Densities of Reaction Products</a:t>
            </a:r>
            <a:endParaRPr lang="ja-JP" altLang="en-US" dirty="0"/>
          </a:p>
        </p:txBody>
      </p:sp>
      <p:sp>
        <p:nvSpPr>
          <p:cNvPr id="76" name="テキスト ボックス 117"/>
          <p:cNvSpPr txBox="1"/>
          <p:nvPr/>
        </p:nvSpPr>
        <p:spPr>
          <a:xfrm>
            <a:off x="757651" y="3137460"/>
            <a:ext cx="1743182" cy="307768"/>
          </a:xfrm>
          <a:prstGeom prst="rect">
            <a:avLst/>
          </a:prstGeom>
          <a:noFill/>
        </p:spPr>
        <p:txBody>
          <a:bodyPr wrap="square" lIns="91431" tIns="45716" rIns="91431" bIns="45716" rtlCol="0">
            <a:spAutoFit/>
          </a:bodyPr>
          <a:lstStyle>
            <a:defPPr>
              <a:defRPr lang="ja-JP"/>
            </a:defPPr>
            <a:lvl1pPr algn="ctr">
              <a:defRPr sz="1600">
                <a:latin typeface="Cambria" panose="02040503050406030204" pitchFamily="18" charset="0"/>
                <a:cs typeface="Arial" panose="020B0604020202020204" pitchFamily="34" charset="0"/>
              </a:defRPr>
            </a:lvl1pPr>
          </a:lstStyle>
          <a:p>
            <a:r>
              <a:rPr lang="en-US" altLang="ja-JP" sz="1400" dirty="0"/>
              <a:t>MC/MD cycles</a:t>
            </a:r>
            <a:endParaRPr lang="ja-JP" altLang="en-US" sz="1400" dirty="0"/>
          </a:p>
        </p:txBody>
      </p:sp>
      <p:sp>
        <p:nvSpPr>
          <p:cNvPr id="81" name="テキスト ボックス 117"/>
          <p:cNvSpPr txBox="1"/>
          <p:nvPr/>
        </p:nvSpPr>
        <p:spPr>
          <a:xfrm>
            <a:off x="6803748" y="3144359"/>
            <a:ext cx="1737320" cy="307768"/>
          </a:xfrm>
          <a:prstGeom prst="rect">
            <a:avLst/>
          </a:prstGeom>
          <a:noFill/>
        </p:spPr>
        <p:txBody>
          <a:bodyPr wrap="square" lIns="91431" tIns="45716" rIns="91431" bIns="45716" rtlCol="0">
            <a:spAutoFit/>
          </a:bodyPr>
          <a:lstStyle/>
          <a:p>
            <a:pPr algn="ctr"/>
            <a:r>
              <a:rPr lang="en-US" altLang="ja-JP" sz="1400" dirty="0">
                <a:latin typeface="Cambria" panose="02040503050406030204" pitchFamily="18" charset="0"/>
                <a:cs typeface="Arial" panose="020B0604020202020204" pitchFamily="34" charset="0"/>
              </a:rPr>
              <a:t>MC/MD</a:t>
            </a:r>
            <a:r>
              <a:rPr lang="en-US" altLang="ja-JP" sz="1400" dirty="0">
                <a:latin typeface="Arial" panose="020B0604020202020204" pitchFamily="34" charset="0"/>
                <a:ea typeface="メイリオ" pitchFamily="50" charset="-128"/>
                <a:cs typeface="Arial" panose="020B0604020202020204" pitchFamily="34" charset="0"/>
              </a:rPr>
              <a:t> cycles</a:t>
            </a:r>
            <a:endParaRPr lang="ja-JP" altLang="en-US" sz="1400" dirty="0">
              <a:latin typeface="Arial" panose="020B0604020202020204" pitchFamily="34" charset="0"/>
              <a:ea typeface="メイリオ" pitchFamily="50" charset="-128"/>
              <a:cs typeface="Arial" panose="020B0604020202020204" pitchFamily="34" charset="0"/>
            </a:endParaRPr>
          </a:p>
        </p:txBody>
      </p:sp>
      <p:sp>
        <p:nvSpPr>
          <p:cNvPr id="86" name="テキスト ボックス 24"/>
          <p:cNvSpPr txBox="1"/>
          <p:nvPr/>
        </p:nvSpPr>
        <p:spPr>
          <a:xfrm>
            <a:off x="3586762" y="3369366"/>
            <a:ext cx="1958403" cy="307768"/>
          </a:xfrm>
          <a:prstGeom prst="rect">
            <a:avLst/>
          </a:prstGeom>
          <a:noFill/>
        </p:spPr>
        <p:txBody>
          <a:bodyPr wrap="square" lIns="91431" tIns="45716" rIns="91431" bIns="45716" rtlCol="0">
            <a:spAutoFit/>
          </a:bodyPr>
          <a:lstStyle/>
          <a:p>
            <a:pPr algn="ctr"/>
            <a:r>
              <a:rPr kumimoji="1" lang="en-US" altLang="ja-JP" sz="1400" dirty="0" smtClean="0">
                <a:latin typeface="Cambria" panose="02040503050406030204" pitchFamily="18" charset="0"/>
                <a:cs typeface="Arial" panose="020B0604020202020204" pitchFamily="34" charset="0"/>
              </a:rPr>
              <a:t>(b) </a:t>
            </a:r>
            <a:r>
              <a:rPr lang="en-US" altLang="ja-JP" sz="1400" dirty="0" smtClean="0">
                <a:latin typeface="Cambria" panose="02040503050406030204" pitchFamily="18" charset="0"/>
                <a:cs typeface="Arial" panose="020B0604020202020204" pitchFamily="34" charset="0"/>
              </a:rPr>
              <a:t>Intact DFEC added</a:t>
            </a:r>
            <a:endParaRPr lang="ja-JP" altLang="en-US" sz="1400" dirty="0">
              <a:latin typeface="Cambria" panose="02040503050406030204" pitchFamily="18" charset="0"/>
            </a:endParaRPr>
          </a:p>
        </p:txBody>
      </p:sp>
      <p:sp>
        <p:nvSpPr>
          <p:cNvPr id="91" name="テキスト ボックス 24"/>
          <p:cNvSpPr txBox="1"/>
          <p:nvPr/>
        </p:nvSpPr>
        <p:spPr>
          <a:xfrm>
            <a:off x="860560" y="3413076"/>
            <a:ext cx="1537364" cy="307768"/>
          </a:xfrm>
          <a:prstGeom prst="rect">
            <a:avLst/>
          </a:prstGeom>
          <a:noFill/>
        </p:spPr>
        <p:txBody>
          <a:bodyPr wrap="square" lIns="91431" tIns="45716" rIns="91431" bIns="45716" rtlCol="0">
            <a:spAutoFit/>
          </a:bodyPr>
          <a:lstStyle/>
          <a:p>
            <a:pPr algn="ctr"/>
            <a:r>
              <a:rPr kumimoji="1" lang="en-US" altLang="ja-JP" sz="1400" dirty="0" smtClean="0">
                <a:latin typeface="Cambria" panose="02040503050406030204" pitchFamily="18" charset="0"/>
                <a:cs typeface="Arial" panose="020B0604020202020204" pitchFamily="34" charset="0"/>
              </a:rPr>
              <a:t>(a) FEC added</a:t>
            </a:r>
            <a:endParaRPr lang="ja-JP" altLang="en-US" sz="1400" dirty="0">
              <a:latin typeface="Cambria" panose="02040503050406030204" pitchFamily="18" charset="0"/>
            </a:endParaRPr>
          </a:p>
        </p:txBody>
      </p:sp>
      <p:sp>
        <p:nvSpPr>
          <p:cNvPr id="92" name="テキスト ボックス 24"/>
          <p:cNvSpPr txBox="1"/>
          <p:nvPr/>
        </p:nvSpPr>
        <p:spPr>
          <a:xfrm>
            <a:off x="6770520" y="3410226"/>
            <a:ext cx="1803776" cy="307768"/>
          </a:xfrm>
          <a:prstGeom prst="rect">
            <a:avLst/>
          </a:prstGeom>
          <a:noFill/>
        </p:spPr>
        <p:txBody>
          <a:bodyPr wrap="square" lIns="91431" tIns="45716" rIns="91431" bIns="45716" rtlCol="0">
            <a:spAutoFit/>
          </a:bodyPr>
          <a:lstStyle/>
          <a:p>
            <a:pPr algn="ctr"/>
            <a:r>
              <a:rPr kumimoji="1" lang="en-US" altLang="ja-JP" sz="1400" dirty="0" smtClean="0">
                <a:latin typeface="Cambria" panose="02040503050406030204" pitchFamily="18" charset="0"/>
                <a:cs typeface="Arial" panose="020B0604020202020204" pitchFamily="34" charset="0"/>
              </a:rPr>
              <a:t>(c) </a:t>
            </a:r>
            <a:r>
              <a:rPr lang="en-US" altLang="ja-JP" sz="1400" dirty="0" smtClean="0">
                <a:latin typeface="Cambria" panose="02040503050406030204" pitchFamily="18" charset="0"/>
                <a:cs typeface="Arial" panose="020B0604020202020204" pitchFamily="34" charset="0"/>
              </a:rPr>
              <a:t>DFEC added</a:t>
            </a:r>
            <a:endParaRPr lang="ja-JP" altLang="en-US" sz="1400" dirty="0">
              <a:latin typeface="Cambria" panose="02040503050406030204" pitchFamily="18" charset="0"/>
            </a:endParaRPr>
          </a:p>
        </p:txBody>
      </p:sp>
      <p:sp>
        <p:nvSpPr>
          <p:cNvPr id="93" name="テキスト ボックス 117"/>
          <p:cNvSpPr txBox="1"/>
          <p:nvPr/>
        </p:nvSpPr>
        <p:spPr>
          <a:xfrm>
            <a:off x="3725389" y="3136881"/>
            <a:ext cx="1681150" cy="307768"/>
          </a:xfrm>
          <a:prstGeom prst="rect">
            <a:avLst/>
          </a:prstGeom>
          <a:noFill/>
        </p:spPr>
        <p:txBody>
          <a:bodyPr wrap="square" lIns="91431" tIns="45716" rIns="91431" bIns="45716" rtlCol="0">
            <a:spAutoFit/>
          </a:bodyPr>
          <a:lstStyle/>
          <a:p>
            <a:pPr algn="ctr"/>
            <a:r>
              <a:rPr lang="en-US" altLang="ja-JP" sz="1400" dirty="0">
                <a:latin typeface="Cambria" panose="02040503050406030204" pitchFamily="18" charset="0"/>
                <a:cs typeface="Arial" panose="020B0604020202020204" pitchFamily="34" charset="0"/>
              </a:rPr>
              <a:t>MC/MD</a:t>
            </a:r>
            <a:r>
              <a:rPr lang="en-US" altLang="ja-JP" sz="1400" dirty="0">
                <a:latin typeface="Arial" panose="020B0604020202020204" pitchFamily="34" charset="0"/>
                <a:ea typeface="メイリオ" pitchFamily="50" charset="-128"/>
                <a:cs typeface="Arial" panose="020B0604020202020204" pitchFamily="34" charset="0"/>
              </a:rPr>
              <a:t> cycles</a:t>
            </a:r>
            <a:endParaRPr lang="ja-JP" altLang="en-US" sz="1400" dirty="0">
              <a:latin typeface="Arial" panose="020B0604020202020204" pitchFamily="34" charset="0"/>
              <a:ea typeface="メイリオ" pitchFamily="50" charset="-128"/>
              <a:cs typeface="Arial" panose="020B0604020202020204" pitchFamily="34" charset="0"/>
            </a:endParaRPr>
          </a:p>
        </p:txBody>
      </p:sp>
    </p:spTree>
    <p:extLst>
      <p:ext uri="{BB962C8B-B14F-4D97-AF65-F5344CB8AC3E}">
        <p14:creationId xmlns:p14="http://schemas.microsoft.com/office/powerpoint/2010/main" val="2133815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4400" y="1825174"/>
            <a:ext cx="4291953" cy="3237794"/>
            <a:chOff x="108702" y="513527"/>
            <a:chExt cx="5722604" cy="4317058"/>
          </a:xfrm>
        </p:grpSpPr>
        <p:graphicFrame>
          <p:nvGraphicFramePr>
            <p:cNvPr id="4" name="Chart 3"/>
            <p:cNvGraphicFramePr>
              <a:graphicFrameLocks/>
            </p:cNvGraphicFramePr>
            <p:nvPr>
              <p:extLst>
                <p:ext uri="{D42A27DB-BD31-4B8C-83A1-F6EECF244321}">
                  <p14:modId xmlns:p14="http://schemas.microsoft.com/office/powerpoint/2010/main" val="1289387399"/>
                </p:ext>
              </p:extLst>
            </p:nvPr>
          </p:nvGraphicFramePr>
          <p:xfrm>
            <a:off x="598070" y="513527"/>
            <a:ext cx="5233236" cy="3981325"/>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117"/>
            <p:cNvSpPr txBox="1"/>
            <p:nvPr/>
          </p:nvSpPr>
          <p:spPr>
            <a:xfrm>
              <a:off x="1607614" y="4522817"/>
              <a:ext cx="2880320" cy="307768"/>
            </a:xfrm>
            <a:prstGeom prst="rect">
              <a:avLst/>
            </a:prstGeom>
            <a:noFill/>
          </p:spPr>
          <p:txBody>
            <a:bodyPr wrap="square" lIns="68573" tIns="34287" rIns="68573" bIns="34287" rtlCol="0">
              <a:spAutoFit/>
            </a:bodyPr>
            <a:lstStyle/>
            <a:p>
              <a:pPr algn="ctr"/>
              <a:r>
                <a:rPr lang="en-US" altLang="ja-JP" sz="1050" b="1" dirty="0">
                  <a:latin typeface="Cambria" panose="02040503050406030204" pitchFamily="18" charset="0"/>
                  <a:ea typeface="メイリオ" pitchFamily="50" charset="-128"/>
                  <a:cs typeface="Arial" panose="020B0604020202020204" pitchFamily="34" charset="0"/>
                </a:rPr>
                <a:t>MC/MD cycles</a:t>
              </a:r>
              <a:endParaRPr lang="ja-JP" altLang="en-US" sz="1050" b="1" dirty="0">
                <a:latin typeface="Cambria" panose="02040503050406030204" pitchFamily="18" charset="0"/>
                <a:ea typeface="メイリオ" pitchFamily="50" charset="-128"/>
                <a:cs typeface="Arial" panose="020B0604020202020204" pitchFamily="34" charset="0"/>
              </a:endParaRPr>
            </a:p>
          </p:txBody>
        </p:sp>
        <p:sp>
          <p:nvSpPr>
            <p:cNvPr id="6" name="TextBox 5"/>
            <p:cNvSpPr txBox="1"/>
            <p:nvPr/>
          </p:nvSpPr>
          <p:spPr>
            <a:xfrm>
              <a:off x="108702" y="1134048"/>
              <a:ext cx="461665" cy="2613109"/>
            </a:xfrm>
            <a:prstGeom prst="rect">
              <a:avLst/>
            </a:prstGeom>
            <a:noFill/>
          </p:spPr>
          <p:txBody>
            <a:bodyPr vert="vert270" wrap="none" rtlCol="0">
              <a:spAutoFit/>
            </a:bodyPr>
            <a:lstStyle/>
            <a:p>
              <a:r>
                <a:rPr lang="en-US" altLang="ja-JP" sz="1050" b="1" dirty="0">
                  <a:latin typeface="Cambria" panose="02040503050406030204" pitchFamily="18" charset="0"/>
                </a:rPr>
                <a:t>Number of DFEC/FEC residues</a:t>
              </a:r>
              <a:endParaRPr lang="ja-JP" altLang="en-US" sz="1050" b="1" dirty="0">
                <a:latin typeface="Cambria" panose="02040503050406030204" pitchFamily="18" charset="0"/>
              </a:endParaRPr>
            </a:p>
          </p:txBody>
        </p:sp>
      </p:grpSp>
      <p:sp>
        <p:nvSpPr>
          <p:cNvPr id="11" name="TextBox 10"/>
          <p:cNvSpPr txBox="1"/>
          <p:nvPr/>
        </p:nvSpPr>
        <p:spPr>
          <a:xfrm>
            <a:off x="464482" y="5064402"/>
            <a:ext cx="4096763" cy="738664"/>
          </a:xfrm>
          <a:prstGeom prst="rect">
            <a:avLst/>
          </a:prstGeom>
          <a:noFill/>
        </p:spPr>
        <p:txBody>
          <a:bodyPr wrap="square" rtlCol="0">
            <a:spAutoFit/>
          </a:bodyPr>
          <a:lstStyle/>
          <a:p>
            <a:pPr algn="just"/>
            <a:r>
              <a:rPr lang="en-US" altLang="ja-JP" sz="1400" b="1" dirty="0">
                <a:latin typeface="Times New Roman" panose="02020603050405020304" pitchFamily="18" charset="0"/>
                <a:cs typeface="Times New Roman" panose="02020603050405020304" pitchFamily="18" charset="0"/>
              </a:rPr>
              <a:t>Figure</a:t>
            </a:r>
            <a:r>
              <a:rPr lang="en-US" altLang="ja-JP" sz="1400" dirty="0">
                <a:latin typeface="Times New Roman" panose="02020603050405020304" pitchFamily="18" charset="0"/>
                <a:cs typeface="Times New Roman" panose="02020603050405020304" pitchFamily="18" charset="0"/>
              </a:rPr>
              <a:t>. The number of residues present with in the 30Å width from graphite surface in DFEC and FEC added PC electrolyte during the SEI film formation.</a:t>
            </a:r>
            <a:endParaRPr lang="ja-JP" altLang="en-US" sz="1400" dirty="0">
              <a:latin typeface="Times New Roman" panose="02020603050405020304" pitchFamily="18" charset="0"/>
              <a:cs typeface="Times New Roman" panose="02020603050405020304" pitchFamily="18" charset="0"/>
            </a:endParaRPr>
          </a:p>
        </p:txBody>
      </p:sp>
      <p:sp>
        <p:nvSpPr>
          <p:cNvPr id="12" name="Rectangle 11"/>
          <p:cNvSpPr/>
          <p:nvPr/>
        </p:nvSpPr>
        <p:spPr>
          <a:xfrm>
            <a:off x="4397542" y="1884127"/>
            <a:ext cx="4632158" cy="3785652"/>
          </a:xfrm>
          <a:prstGeom prst="rect">
            <a:avLst/>
          </a:prstGeom>
        </p:spPr>
        <p:txBody>
          <a:bodyPr wrap="square">
            <a:spAutoFit/>
          </a:bodyPr>
          <a:lstStyle/>
          <a:p>
            <a:pPr marL="214313" indent="-214313" algn="just">
              <a:lnSpc>
                <a:spcPct val="150000"/>
              </a:lnSpc>
              <a:buFont typeface="Wingdings" panose="05000000000000000000" pitchFamily="2" charset="2"/>
              <a:buChar char="Ø"/>
            </a:pPr>
            <a:r>
              <a:rPr lang="en-US" altLang="ja-JP" sz="1600" dirty="0">
                <a:latin typeface="Cambria" panose="02040503050406030204" pitchFamily="18" charset="0"/>
              </a:rPr>
              <a:t>Less number of DFEC molecules near the anode surface during initial cycles in comparison to FEC decrease the decomposition of DFEC molecules during the SEI film formation. </a:t>
            </a:r>
          </a:p>
          <a:p>
            <a:pPr marL="214313" indent="-214313" algn="just">
              <a:lnSpc>
                <a:spcPct val="150000"/>
              </a:lnSpc>
              <a:buFont typeface="Wingdings" panose="05000000000000000000" pitchFamily="2" charset="2"/>
              <a:buChar char="Ø"/>
            </a:pPr>
            <a:r>
              <a:rPr lang="en-US" altLang="ja-JP" sz="1600" dirty="0">
                <a:latin typeface="Cambria" panose="02040503050406030204" pitchFamily="18" charset="0"/>
              </a:rPr>
              <a:t>Thus, in DFEC added system the SEI film formation mainly occurs by the decomposition products of PC electrolyte. </a:t>
            </a:r>
          </a:p>
          <a:p>
            <a:pPr marL="214313" indent="-214313" algn="just">
              <a:lnSpc>
                <a:spcPct val="150000"/>
              </a:lnSpc>
              <a:buFont typeface="Wingdings" panose="05000000000000000000" pitchFamily="2" charset="2"/>
              <a:buChar char="Ø"/>
            </a:pPr>
            <a:r>
              <a:rPr lang="en-US" altLang="ja-JP" sz="1600" dirty="0">
                <a:latin typeface="Cambria" panose="02040503050406030204" pitchFamily="18" charset="0"/>
              </a:rPr>
              <a:t>The more number of DFEC molecules after 300 cycles can decrease the accumulation of reaction products during the SEI film formation.</a:t>
            </a:r>
          </a:p>
        </p:txBody>
      </p:sp>
      <p:sp>
        <p:nvSpPr>
          <p:cNvPr id="2" name="Rectangle 1"/>
          <p:cNvSpPr/>
          <p:nvPr/>
        </p:nvSpPr>
        <p:spPr>
          <a:xfrm>
            <a:off x="1182855" y="458891"/>
            <a:ext cx="7157357" cy="400110"/>
          </a:xfrm>
          <a:prstGeom prst="rect">
            <a:avLst/>
          </a:prstGeom>
          <a:noFill/>
          <a:ln w="9525">
            <a:noFill/>
            <a:miter lim="800000"/>
            <a:headEnd/>
            <a:tailEnd/>
          </a:ln>
        </p:spPr>
        <p:txBody>
          <a:bodyPr wrap="square">
            <a:spAutoFit/>
          </a:bodyPr>
          <a:lstStyle/>
          <a:p>
            <a:pPr algn="ctr"/>
            <a:r>
              <a:rPr lang="en-US" altLang="ja-JP" sz="2000" b="1" dirty="0">
                <a:latin typeface="Times New Roman" panose="02020603050405020304" pitchFamily="18" charset="0"/>
                <a:ea typeface="メイリオ" pitchFamily="50" charset="-128"/>
                <a:cs typeface="Times New Roman" panose="02020603050405020304" pitchFamily="18" charset="0"/>
              </a:rPr>
              <a:t>Change in the Number of Molecules during SEI film Formation</a:t>
            </a:r>
            <a:endParaRPr lang="ja-JP" altLang="en-US" sz="2000" b="1" dirty="0">
              <a:latin typeface="Times New Roman" panose="02020603050405020304" pitchFamily="18" charset="0"/>
              <a:ea typeface="メイリオ" pitchFamily="50" charset="-128"/>
              <a:cs typeface="Times New Roman" panose="02020603050405020304" pitchFamily="18" charset="0"/>
            </a:endParaRPr>
          </a:p>
        </p:txBody>
      </p:sp>
      <p:sp>
        <p:nvSpPr>
          <p:cNvPr id="3" name="Slide Number Placeholder 2"/>
          <p:cNvSpPr>
            <a:spLocks noGrp="1"/>
          </p:cNvSpPr>
          <p:nvPr>
            <p:ph type="sldNum" sz="quarter" idx="12"/>
          </p:nvPr>
        </p:nvSpPr>
        <p:spPr>
          <a:xfrm>
            <a:off x="6900636" y="6329780"/>
            <a:ext cx="2057400" cy="365125"/>
          </a:xfrm>
        </p:spPr>
        <p:txBody>
          <a:bodyPr vert="horz" lIns="68580" tIns="34290" rIns="68580" bIns="34290" rtlCol="0" anchor="ctr"/>
          <a:lstStyle/>
          <a:p>
            <a:fld id="{DF9FA5B6-7A2B-4E54-93D6-98ADC48FA8A9}" type="slidenum">
              <a:rPr lang="ja-JP" altLang="en-US" sz="1050">
                <a:solidFill>
                  <a:schemeClr val="tx1"/>
                </a:solidFill>
                <a:latin typeface="Arial" panose="020B0604020202020204" pitchFamily="34" charset="0"/>
                <a:cs typeface="Arial" panose="020B0604020202020204" pitchFamily="34" charset="0"/>
              </a:rPr>
              <a:pPr/>
              <a:t>12</a:t>
            </a:fld>
            <a:endParaRPr lang="ja-JP" altLang="en-US" sz="105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683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69421" y="339252"/>
            <a:ext cx="2055139" cy="400110"/>
          </a:xfrm>
          <a:prstGeom prst="rect">
            <a:avLst/>
          </a:prstGeom>
          <a:noFill/>
          <a:ln w="9525">
            <a:noFill/>
            <a:miter lim="800000"/>
            <a:headEnd/>
            <a:tailEnd/>
          </a:ln>
        </p:spPr>
        <p:txBody>
          <a:bodyPr wrap="square">
            <a:spAutoFit/>
          </a:bodyPr>
          <a:lstStyle>
            <a:defPPr>
              <a:defRPr lang="ja-JP"/>
            </a:defPPr>
            <a:lvl1pPr algn="ctr">
              <a:defRPr sz="2000" b="1">
                <a:latin typeface="Times New Roman" panose="02020603050405020304" pitchFamily="18" charset="0"/>
                <a:ea typeface="メイリオ" pitchFamily="50" charset="-128"/>
                <a:cs typeface="Times New Roman" panose="02020603050405020304" pitchFamily="18" charset="0"/>
              </a:defRPr>
            </a:lvl1pPr>
          </a:lstStyle>
          <a:p>
            <a:r>
              <a:rPr lang="en-US" altLang="ja-JP" dirty="0"/>
              <a:t>Cavity Size</a:t>
            </a:r>
            <a:endParaRPr lang="ja-JP" altLang="en-US" dirty="0"/>
          </a:p>
        </p:txBody>
      </p:sp>
      <p:sp>
        <p:nvSpPr>
          <p:cNvPr id="3" name="Slide Number Placeholder 2"/>
          <p:cNvSpPr>
            <a:spLocks noGrp="1"/>
          </p:cNvSpPr>
          <p:nvPr>
            <p:ph type="sldNum" sz="quarter" idx="12"/>
          </p:nvPr>
        </p:nvSpPr>
        <p:spPr>
          <a:xfrm>
            <a:off x="7031074" y="6584156"/>
            <a:ext cx="2057400" cy="273844"/>
          </a:xfrm>
        </p:spPr>
        <p:txBody>
          <a:bodyPr/>
          <a:lstStyle/>
          <a:p>
            <a:fld id="{05390FCF-8F22-4126-9970-10B2ACE95AC6}" type="slidenum">
              <a:rPr lang="ja-JP" altLang="en-US" sz="1050">
                <a:solidFill>
                  <a:schemeClr val="tx1"/>
                </a:solidFill>
                <a:latin typeface="Arial" panose="020B0604020202020204" pitchFamily="34" charset="0"/>
                <a:cs typeface="Arial" panose="020B0604020202020204" pitchFamily="34" charset="0"/>
              </a:rPr>
              <a:t>13</a:t>
            </a:fld>
            <a:endParaRPr lang="ja-JP" altLang="en-US" sz="1050" dirty="0">
              <a:solidFill>
                <a:schemeClr val="tx1"/>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90852614"/>
              </p:ext>
            </p:extLst>
          </p:nvPr>
        </p:nvGraphicFramePr>
        <p:xfrm>
          <a:off x="1015182" y="2193248"/>
          <a:ext cx="3579094" cy="1409700"/>
        </p:xfrm>
        <a:graphic>
          <a:graphicData uri="http://schemas.openxmlformats.org/drawingml/2006/table">
            <a:tbl>
              <a:tblPr firstRow="1" bandRow="1">
                <a:tableStyleId>{5C22544A-7EE6-4342-B048-85BDC9FD1C3A}</a:tableStyleId>
              </a:tblPr>
              <a:tblGrid>
                <a:gridCol w="2235579"/>
                <a:gridCol w="1343515"/>
              </a:tblGrid>
              <a:tr h="278130">
                <a:tc>
                  <a:txBody>
                    <a:bodyPr/>
                    <a:lstStyle/>
                    <a:p>
                      <a:pPr algn="l">
                        <a:lnSpc>
                          <a:spcPct val="100000"/>
                        </a:lnSpc>
                      </a:pPr>
                      <a:r>
                        <a:rPr kumimoji="1" lang="en-US" altLang="ja-JP" sz="1400" dirty="0" smtClean="0">
                          <a:solidFill>
                            <a:schemeClr val="tx1"/>
                          </a:solidFill>
                          <a:latin typeface="Cambria" panose="02040503050406030204" pitchFamily="18" charset="0"/>
                        </a:rPr>
                        <a:t>Systems</a:t>
                      </a:r>
                      <a:endParaRPr kumimoji="1" lang="ja-JP" altLang="en-US" sz="1400" dirty="0">
                        <a:solidFill>
                          <a:schemeClr val="tx1"/>
                        </a:solidFill>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altLang="ja-JP" sz="1400" dirty="0" smtClean="0">
                          <a:solidFill>
                            <a:srgbClr val="FF0000"/>
                          </a:solidFill>
                          <a:latin typeface="Cambria" panose="02040503050406030204" pitchFamily="18" charset="0"/>
                          <a:cs typeface="Times New Roman" panose="02020603050405020304" pitchFamily="18" charset="0"/>
                        </a:rPr>
                        <a:t>FAV</a:t>
                      </a:r>
                      <a:endParaRPr kumimoji="1" lang="ja-JP" altLang="en-US" sz="1400" dirty="0">
                        <a:solidFill>
                          <a:srgbClr val="FF0000"/>
                        </a:solidFill>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78130">
                <a:tc>
                  <a:txBody>
                    <a:bodyPr/>
                    <a:lstStyle/>
                    <a:p>
                      <a:pPr algn="l">
                        <a:lnSpc>
                          <a:spcPct val="100000"/>
                        </a:lnSpc>
                      </a:pPr>
                      <a:r>
                        <a:rPr kumimoji="1" lang="en-US" altLang="ja-JP" sz="1400" dirty="0" smtClean="0">
                          <a:latin typeface="Cambria" panose="02040503050406030204" pitchFamily="18" charset="0"/>
                        </a:rPr>
                        <a:t>PC</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400" dirty="0" smtClean="0">
                          <a:latin typeface="Cambria" panose="02040503050406030204" pitchFamily="18" charset="0"/>
                        </a:rPr>
                        <a:t>0.311 (0.023)</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78130">
                <a:tc>
                  <a:txBody>
                    <a:bodyPr/>
                    <a:lstStyle/>
                    <a:p>
                      <a:pPr algn="l">
                        <a:lnSpc>
                          <a:spcPct val="100000"/>
                        </a:lnSpc>
                      </a:pPr>
                      <a:r>
                        <a:rPr kumimoji="1" lang="en-US" altLang="ja-JP" sz="1400" dirty="0" smtClean="0">
                          <a:latin typeface="Cambria" panose="02040503050406030204" pitchFamily="18" charset="0"/>
                        </a:rPr>
                        <a:t>FEC</a:t>
                      </a:r>
                      <a:r>
                        <a:rPr kumimoji="1" lang="en-US" altLang="ja-JP" sz="1400" baseline="0" dirty="0" smtClean="0">
                          <a:latin typeface="Cambria" panose="02040503050406030204" pitchFamily="18" charset="0"/>
                        </a:rPr>
                        <a:t> added PC</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400" dirty="0" smtClean="0">
                          <a:latin typeface="Cambria" panose="02040503050406030204" pitchFamily="18" charset="0"/>
                        </a:rPr>
                        <a:t>0.282 (0.020)</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78130">
                <a:tc>
                  <a:txBody>
                    <a:bodyPr/>
                    <a:lstStyle/>
                    <a:p>
                      <a:pPr algn="l">
                        <a:lnSpc>
                          <a:spcPct val="100000"/>
                        </a:lnSpc>
                      </a:pPr>
                      <a:r>
                        <a:rPr kumimoji="1" lang="en-US" altLang="ja-JP" sz="1400" dirty="0" smtClean="0">
                          <a:latin typeface="Cambria" panose="02040503050406030204" pitchFamily="18" charset="0"/>
                        </a:rPr>
                        <a:t>DFEC added PC</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400" dirty="0" smtClean="0">
                          <a:latin typeface="Cambria" panose="02040503050406030204" pitchFamily="18" charset="0"/>
                        </a:rPr>
                        <a:t>0.335 (0.026)</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78130">
                <a:tc>
                  <a:txBody>
                    <a:bodyPr/>
                    <a:lstStyle/>
                    <a:p>
                      <a:pPr algn="l">
                        <a:lnSpc>
                          <a:spcPct val="100000"/>
                        </a:lnSpc>
                      </a:pPr>
                      <a:r>
                        <a:rPr kumimoji="1" lang="en-US" altLang="ja-JP" sz="1400" dirty="0" smtClean="0">
                          <a:latin typeface="Cambria" panose="02040503050406030204" pitchFamily="18" charset="0"/>
                        </a:rPr>
                        <a:t>Intact DFEC added PC</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400" dirty="0" smtClean="0">
                          <a:latin typeface="Cambria" panose="02040503050406030204" pitchFamily="18" charset="0"/>
                        </a:rPr>
                        <a:t>0.350 (0.016)</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Rectangle 4"/>
          <p:cNvSpPr/>
          <p:nvPr/>
        </p:nvSpPr>
        <p:spPr>
          <a:xfrm>
            <a:off x="412839" y="947131"/>
            <a:ext cx="8368304" cy="1021883"/>
          </a:xfrm>
          <a:prstGeom prst="rect">
            <a:avLst/>
          </a:prstGeom>
        </p:spPr>
        <p:txBody>
          <a:bodyPr wrap="square">
            <a:spAutoFit/>
          </a:bodyPr>
          <a:lstStyle/>
          <a:p>
            <a:pPr algn="just">
              <a:lnSpc>
                <a:spcPct val="150000"/>
              </a:lnSpc>
            </a:pPr>
            <a:r>
              <a:rPr lang="en-US" altLang="ja-JP" sz="1400" b="1" dirty="0">
                <a:latin typeface="Cambria" panose="02040503050406030204" pitchFamily="18" charset="0"/>
                <a:cs typeface="Arial" panose="020B0604020202020204" pitchFamily="34" charset="0"/>
              </a:rPr>
              <a:t>Table</a:t>
            </a:r>
            <a:r>
              <a:rPr lang="en-US" altLang="ja-JP" sz="1400" dirty="0">
                <a:latin typeface="Cambria" panose="02040503050406030204" pitchFamily="18" charset="0"/>
                <a:cs typeface="Arial" panose="020B0604020202020204" pitchFamily="34" charset="0"/>
              </a:rPr>
              <a:t>: </a:t>
            </a:r>
            <a:r>
              <a:rPr lang="en-US" altLang="ja-JP" sz="1400" dirty="0">
                <a:solidFill>
                  <a:srgbClr val="FF0000"/>
                </a:solidFill>
                <a:latin typeface="Cambria" panose="02040503050406030204" pitchFamily="18" charset="0"/>
                <a:cs typeface="Arial" panose="020B0604020202020204" pitchFamily="34" charset="0"/>
              </a:rPr>
              <a:t>The </a:t>
            </a:r>
            <a:r>
              <a:rPr lang="en-US" altLang="ja-JP" sz="1400" dirty="0" smtClean="0">
                <a:solidFill>
                  <a:srgbClr val="FF0000"/>
                </a:solidFill>
                <a:latin typeface="Cambria" panose="02040503050406030204" pitchFamily="18" charset="0"/>
                <a:cs typeface="Arial" panose="020B0604020202020204" pitchFamily="34" charset="0"/>
              </a:rPr>
              <a:t>fractional </a:t>
            </a:r>
            <a:r>
              <a:rPr lang="en-US" altLang="ja-JP" sz="1400" dirty="0">
                <a:solidFill>
                  <a:srgbClr val="FF0000"/>
                </a:solidFill>
                <a:latin typeface="Cambria" panose="02040503050406030204" pitchFamily="18" charset="0"/>
                <a:cs typeface="Arial" panose="020B0604020202020204" pitchFamily="34" charset="0"/>
              </a:rPr>
              <a:t>accessible free volume </a:t>
            </a:r>
            <a:r>
              <a:rPr lang="en-US" altLang="ja-JP" sz="1400" dirty="0" smtClean="0">
                <a:solidFill>
                  <a:srgbClr val="FF0000"/>
                </a:solidFill>
                <a:latin typeface="Cambria" panose="02040503050406030204" pitchFamily="18" charset="0"/>
                <a:cs typeface="Arial" panose="020B0604020202020204" pitchFamily="34" charset="0"/>
              </a:rPr>
              <a:t>(FAV) for </a:t>
            </a:r>
            <a:r>
              <a:rPr lang="en-US" altLang="ja-JP" sz="1400" dirty="0">
                <a:solidFill>
                  <a:srgbClr val="FF0000"/>
                </a:solidFill>
                <a:latin typeface="Cambria" panose="02040503050406030204" pitchFamily="18" charset="0"/>
                <a:cs typeface="Arial" panose="020B0604020202020204" pitchFamily="34" charset="0"/>
              </a:rPr>
              <a:t>the Na</a:t>
            </a:r>
            <a:r>
              <a:rPr lang="en-US" altLang="ja-JP" sz="1400" baseline="30000" dirty="0">
                <a:solidFill>
                  <a:srgbClr val="FF0000"/>
                </a:solidFill>
                <a:latin typeface="Cambria" panose="02040503050406030204" pitchFamily="18" charset="0"/>
                <a:cs typeface="Arial" panose="020B0604020202020204" pitchFamily="34" charset="0"/>
              </a:rPr>
              <a:t>+</a:t>
            </a:r>
            <a:r>
              <a:rPr lang="en-US" altLang="ja-JP" sz="1400" dirty="0">
                <a:solidFill>
                  <a:srgbClr val="FF0000"/>
                </a:solidFill>
                <a:latin typeface="Cambria" panose="02040503050406030204" pitchFamily="18" charset="0"/>
                <a:cs typeface="Arial" panose="020B0604020202020204" pitchFamily="34" charset="0"/>
              </a:rPr>
              <a:t> ion in the </a:t>
            </a:r>
            <a:r>
              <a:rPr lang="en-US" altLang="ja-JP" sz="1400" dirty="0">
                <a:solidFill>
                  <a:srgbClr val="FF0000"/>
                </a:solidFill>
                <a:latin typeface="Cambria" panose="02040503050406030204" pitchFamily="18" charset="0"/>
                <a:cs typeface="Times New Roman" panose="02020603050405020304" pitchFamily="18" charset="0"/>
              </a:rPr>
              <a:t>30Å </a:t>
            </a:r>
            <a:r>
              <a:rPr lang="en-US" altLang="ja-JP" sz="1400" dirty="0" smtClean="0">
                <a:solidFill>
                  <a:srgbClr val="FF0000"/>
                </a:solidFill>
                <a:latin typeface="Cambria" panose="02040503050406030204" pitchFamily="18" charset="0"/>
                <a:cs typeface="Times New Roman" panose="02020603050405020304" pitchFamily="18" charset="0"/>
              </a:rPr>
              <a:t>width of </a:t>
            </a:r>
            <a:r>
              <a:rPr lang="en-US" altLang="ja-JP" sz="1400" dirty="0" smtClean="0">
                <a:solidFill>
                  <a:srgbClr val="FF0000"/>
                </a:solidFill>
                <a:latin typeface="Cambria" panose="02040503050406030204" pitchFamily="18" charset="0"/>
                <a:cs typeface="Arial" panose="020B0604020202020204" pitchFamily="34" charset="0"/>
              </a:rPr>
              <a:t>SEI </a:t>
            </a:r>
            <a:r>
              <a:rPr lang="en-US" altLang="ja-JP" sz="1400" dirty="0" smtClean="0">
                <a:solidFill>
                  <a:srgbClr val="FF0000"/>
                </a:solidFill>
                <a:latin typeface="Cambria" panose="02040503050406030204" pitchFamily="18" charset="0"/>
                <a:cs typeface="Arial" panose="020B0604020202020204" pitchFamily="34" charset="0"/>
              </a:rPr>
              <a:t>film </a:t>
            </a:r>
            <a:r>
              <a:rPr lang="en-US" altLang="ja-JP" sz="1400" dirty="0" smtClean="0">
                <a:solidFill>
                  <a:srgbClr val="FF0000"/>
                </a:solidFill>
                <a:latin typeface="Cambria" panose="02040503050406030204" pitchFamily="18" charset="0"/>
                <a:cs typeface="Arial" panose="020B0604020202020204" pitchFamily="34" charset="0"/>
              </a:rPr>
              <a:t>of </a:t>
            </a:r>
            <a:r>
              <a:rPr lang="en-US" altLang="ja-JP" sz="1400" dirty="0">
                <a:solidFill>
                  <a:srgbClr val="FF0000"/>
                </a:solidFill>
                <a:latin typeface="Cambria" panose="02040503050406030204" pitchFamily="18" charset="0"/>
                <a:cs typeface="Arial" panose="020B0604020202020204" pitchFamily="34" charset="0"/>
              </a:rPr>
              <a:t>PC</a:t>
            </a:r>
            <a:r>
              <a:rPr lang="en-US" altLang="ja-JP" sz="1400" dirty="0">
                <a:latin typeface="Cambria" panose="02040503050406030204" pitchFamily="18" charset="0"/>
                <a:cs typeface="Arial" panose="020B0604020202020204" pitchFamily="34" charset="0"/>
              </a:rPr>
              <a:t>, FEC added PC, DFEC added PC and intact DFEC added PC electrolytes, along with standard deviation in parenthesis.</a:t>
            </a:r>
            <a:endParaRPr lang="en-US" altLang="ja-JP" sz="1400" dirty="0">
              <a:solidFill>
                <a:srgbClr val="FF0000"/>
              </a:solidFill>
              <a:latin typeface="Cambria" panose="02040503050406030204" pitchFamily="18" charset="0"/>
              <a:cs typeface="Arial" panose="020B0604020202020204" pitchFamily="34" charset="0"/>
            </a:endParaRPr>
          </a:p>
        </p:txBody>
      </p:sp>
      <p:sp>
        <p:nvSpPr>
          <p:cNvPr id="6" name="TextBox 5"/>
          <p:cNvSpPr txBox="1"/>
          <p:nvPr/>
        </p:nvSpPr>
        <p:spPr>
          <a:xfrm>
            <a:off x="363130" y="4032591"/>
            <a:ext cx="8467722" cy="2277547"/>
          </a:xfrm>
          <a:prstGeom prst="rect">
            <a:avLst/>
          </a:prstGeom>
        </p:spPr>
        <p:txBody>
          <a:bodyPr wrap="square">
            <a:spAutoFit/>
          </a:bodyPr>
          <a:lstStyle>
            <a:defPPr>
              <a:defRPr lang="ja-JP"/>
            </a:defPPr>
            <a:lvl1pPr marL="285750" indent="-285750" algn="just">
              <a:buFont typeface="Arial" panose="020B0604020202020204" pitchFamily="34" charset="0"/>
              <a:buChar char="•"/>
              <a:defRPr>
                <a:latin typeface="Cambria" panose="02040503050406030204" pitchFamily="18" charset="0"/>
                <a:cs typeface="Arial" panose="020B0604020202020204" pitchFamily="34" charset="0"/>
              </a:defRPr>
            </a:lvl1pPr>
          </a:lstStyle>
          <a:p>
            <a:pPr>
              <a:spcBef>
                <a:spcPts val="600"/>
              </a:spcBef>
              <a:spcAft>
                <a:spcPts val="600"/>
              </a:spcAft>
            </a:pPr>
            <a:r>
              <a:rPr lang="en-US" altLang="ja-JP" sz="1600" dirty="0">
                <a:solidFill>
                  <a:srgbClr val="FF0000"/>
                </a:solidFill>
              </a:rPr>
              <a:t>The </a:t>
            </a:r>
            <a:r>
              <a:rPr lang="en-US" altLang="ja-JP" sz="1600" dirty="0" smtClean="0">
                <a:solidFill>
                  <a:srgbClr val="FF0000"/>
                </a:solidFill>
              </a:rPr>
              <a:t>FAV of </a:t>
            </a:r>
            <a:r>
              <a:rPr lang="en-US" altLang="ja-JP" sz="1600" dirty="0"/>
              <a:t>DFEC added PC electrolyte SEI films is considerably large compare with the van der Waals radius of Na</a:t>
            </a:r>
            <a:r>
              <a:rPr lang="en-US" altLang="ja-JP" sz="1600" baseline="30000" dirty="0"/>
              <a:t>+</a:t>
            </a:r>
            <a:r>
              <a:rPr lang="en-US" altLang="ja-JP" sz="1600" dirty="0"/>
              <a:t> 1.86Å.</a:t>
            </a:r>
          </a:p>
          <a:p>
            <a:pPr>
              <a:spcBef>
                <a:spcPts val="600"/>
              </a:spcBef>
              <a:spcAft>
                <a:spcPts val="600"/>
              </a:spcAft>
            </a:pPr>
            <a:r>
              <a:rPr lang="en-US" altLang="ja-JP" sz="1600" dirty="0">
                <a:ea typeface="ＭＳ 明朝" panose="02020609040205080304" pitchFamily="17" charset="-128"/>
              </a:rPr>
              <a:t>Intact DFEC additive PC electrolyte resulted larger cavities than other systems.</a:t>
            </a:r>
          </a:p>
          <a:p>
            <a:pPr>
              <a:spcBef>
                <a:spcPts val="600"/>
              </a:spcBef>
              <a:spcAft>
                <a:spcPts val="600"/>
              </a:spcAft>
            </a:pPr>
            <a:r>
              <a:rPr lang="en-US" altLang="ja-JP" sz="1600" dirty="0">
                <a:ea typeface="ＭＳ 明朝" panose="02020609040205080304" pitchFamily="17" charset="-128"/>
              </a:rPr>
              <a:t>After small amount of DFEC decomposition (DFEC added PC) also the cavity size is larger than FEC added system.</a:t>
            </a:r>
          </a:p>
          <a:p>
            <a:pPr>
              <a:spcBef>
                <a:spcPts val="600"/>
              </a:spcBef>
              <a:spcAft>
                <a:spcPts val="600"/>
              </a:spcAft>
            </a:pPr>
            <a:r>
              <a:rPr lang="en-US" altLang="ja-JP" sz="1600" dirty="0">
                <a:ea typeface="ＭＳ 明朝" panose="02020609040205080304" pitchFamily="17" charset="-128"/>
              </a:rPr>
              <a:t>This results indicates that the in real system the intact DFEC molecules present in the SEI film can responsible for poor aggregation of reaction products and the larger cavities.</a:t>
            </a:r>
          </a:p>
        </p:txBody>
      </p:sp>
      <mc:AlternateContent xmlns:mc="http://schemas.openxmlformats.org/markup-compatibility/2006">
        <mc:Choice xmlns:a14="http://schemas.microsoft.com/office/drawing/2010/main" Requires="a14">
          <p:sp>
            <p:nvSpPr>
              <p:cNvPr id="2" name="TextBox 1"/>
              <p:cNvSpPr txBox="1"/>
              <p:nvPr/>
            </p:nvSpPr>
            <p:spPr>
              <a:xfrm>
                <a:off x="4790948" y="2615922"/>
                <a:ext cx="3990195" cy="667490"/>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kumimoji="1" lang="en-US" altLang="ja-JP" i="1" dirty="0" smtClean="0">
                          <a:solidFill>
                            <a:srgbClr val="FF0000"/>
                          </a:solidFill>
                          <a:latin typeface="Cambria Math" panose="02040503050406030204" pitchFamily="18" charset="0"/>
                        </a:rPr>
                        <m:t>𝐹𝐴𝑉</m:t>
                      </m:r>
                      <m:r>
                        <a:rPr kumimoji="1" lang="en-US" altLang="ja-JP" i="1" dirty="0" smtClean="0">
                          <a:solidFill>
                            <a:srgbClr val="FF0000"/>
                          </a:solidFill>
                          <a:latin typeface="Cambria Math" panose="02040503050406030204" pitchFamily="18" charset="0"/>
                        </a:rPr>
                        <m:t> =</m:t>
                      </m:r>
                      <m:f>
                        <m:fPr>
                          <m:ctrlPr>
                            <a:rPr lang="en-US" altLang="ja-JP" i="1" dirty="0">
                              <a:solidFill>
                                <a:srgbClr val="FF0000"/>
                              </a:solidFill>
                              <a:latin typeface="Cambria Math" panose="02040503050406030204" pitchFamily="18" charset="0"/>
                            </a:rPr>
                          </m:ctrlPr>
                        </m:fPr>
                        <m:num>
                          <m:r>
                            <a:rPr lang="en-US" altLang="ja-JP" i="1" dirty="0">
                              <a:solidFill>
                                <a:srgbClr val="FF0000"/>
                              </a:solidFill>
                              <a:latin typeface="Cambria Math" panose="02040503050406030204" pitchFamily="18" charset="0"/>
                            </a:rPr>
                            <m:t>𝑁𝑢𝑚𝑏𝑒𝑟</m:t>
                          </m:r>
                          <m:r>
                            <a:rPr lang="en-US" altLang="ja-JP" i="1" dirty="0">
                              <a:solidFill>
                                <a:srgbClr val="FF0000"/>
                              </a:solidFill>
                              <a:latin typeface="Cambria Math" panose="02040503050406030204" pitchFamily="18" charset="0"/>
                            </a:rPr>
                            <m:t> </m:t>
                          </m:r>
                          <m:r>
                            <a:rPr lang="en-US" altLang="ja-JP" i="1" dirty="0">
                              <a:solidFill>
                                <a:srgbClr val="FF0000"/>
                              </a:solidFill>
                              <a:latin typeface="Cambria Math" panose="02040503050406030204" pitchFamily="18" charset="0"/>
                            </a:rPr>
                            <m:t>𝑜𝑓</m:t>
                          </m:r>
                          <m:r>
                            <a:rPr lang="en-US" altLang="ja-JP" i="1" dirty="0">
                              <a:solidFill>
                                <a:srgbClr val="FF0000"/>
                              </a:solidFill>
                              <a:latin typeface="Cambria Math" panose="02040503050406030204" pitchFamily="18" charset="0"/>
                            </a:rPr>
                            <m:t> </m:t>
                          </m:r>
                          <m:r>
                            <a:rPr lang="en-US" altLang="ja-JP" b="0" i="1" dirty="0" smtClean="0">
                              <a:solidFill>
                                <a:srgbClr val="FF0000"/>
                              </a:solidFill>
                              <a:latin typeface="Cambria Math" panose="02040503050406030204" pitchFamily="18" charset="0"/>
                            </a:rPr>
                            <m:t>𝑓</m:t>
                          </m:r>
                          <m:r>
                            <a:rPr lang="en-US" altLang="ja-JP" i="1" dirty="0">
                              <a:solidFill>
                                <a:srgbClr val="FF0000"/>
                              </a:solidFill>
                              <a:latin typeface="Cambria Math" panose="02040503050406030204" pitchFamily="18" charset="0"/>
                            </a:rPr>
                            <m:t>𝑟𝑒𝑒</m:t>
                          </m:r>
                          <m:r>
                            <a:rPr lang="en-US" altLang="ja-JP" i="1" dirty="0">
                              <a:solidFill>
                                <a:srgbClr val="FF0000"/>
                              </a:solidFill>
                              <a:latin typeface="Cambria Math" panose="02040503050406030204" pitchFamily="18" charset="0"/>
                            </a:rPr>
                            <m:t> </m:t>
                          </m:r>
                          <m:r>
                            <a:rPr lang="en-US" altLang="ja-JP" i="1" dirty="0">
                              <a:solidFill>
                                <a:srgbClr val="FF0000"/>
                              </a:solidFill>
                              <a:latin typeface="Cambria Math" panose="02040503050406030204" pitchFamily="18" charset="0"/>
                            </a:rPr>
                            <m:t>𝑔𝑟𝑖𝑑</m:t>
                          </m:r>
                          <m:r>
                            <a:rPr lang="en-US" altLang="ja-JP" i="1" dirty="0">
                              <a:solidFill>
                                <a:srgbClr val="FF0000"/>
                              </a:solidFill>
                              <a:latin typeface="Cambria Math" panose="02040503050406030204" pitchFamily="18" charset="0"/>
                            </a:rPr>
                            <m:t> </m:t>
                          </m:r>
                          <m:r>
                            <a:rPr lang="en-US" altLang="ja-JP" i="1" dirty="0">
                              <a:solidFill>
                                <a:srgbClr val="FF0000"/>
                              </a:solidFill>
                              <a:latin typeface="Cambria Math" panose="02040503050406030204" pitchFamily="18" charset="0"/>
                            </a:rPr>
                            <m:t>𝑝𝑜𝑖𝑛𝑡𝑠</m:t>
                          </m:r>
                        </m:num>
                        <m:den>
                          <m:r>
                            <a:rPr lang="en-US" altLang="ja-JP" b="0" i="1" dirty="0" smtClean="0">
                              <a:solidFill>
                                <a:srgbClr val="FF0000"/>
                              </a:solidFill>
                              <a:latin typeface="Cambria Math" panose="02040503050406030204" pitchFamily="18" charset="0"/>
                            </a:rPr>
                            <m:t>𝑇𝑜𝑡𝑎𝑙</m:t>
                          </m:r>
                          <m:r>
                            <a:rPr lang="en-US" altLang="ja-JP" b="0" i="1" dirty="0" smtClean="0">
                              <a:solidFill>
                                <a:srgbClr val="FF0000"/>
                              </a:solidFill>
                              <a:latin typeface="Cambria Math" panose="02040503050406030204" pitchFamily="18" charset="0"/>
                            </a:rPr>
                            <m:t> </m:t>
                          </m:r>
                          <m:r>
                            <a:rPr lang="en-US" altLang="ja-JP" b="0" i="1" dirty="0" smtClean="0">
                              <a:solidFill>
                                <a:srgbClr val="FF0000"/>
                              </a:solidFill>
                              <a:latin typeface="Cambria Math" panose="02040503050406030204" pitchFamily="18" charset="0"/>
                            </a:rPr>
                            <m:t>𝑛𝑢𝑚𝑏𝑒𝑟</m:t>
                          </m:r>
                          <m:r>
                            <a:rPr lang="en-US" altLang="ja-JP" b="0" i="1" dirty="0" smtClean="0">
                              <a:solidFill>
                                <a:srgbClr val="FF0000"/>
                              </a:solidFill>
                              <a:latin typeface="Cambria Math" panose="02040503050406030204" pitchFamily="18" charset="0"/>
                            </a:rPr>
                            <m:t> </m:t>
                          </m:r>
                          <m:r>
                            <a:rPr lang="en-US" altLang="ja-JP" b="0" i="1" dirty="0" smtClean="0">
                              <a:solidFill>
                                <a:srgbClr val="FF0000"/>
                              </a:solidFill>
                              <a:latin typeface="Cambria Math" panose="02040503050406030204" pitchFamily="18" charset="0"/>
                            </a:rPr>
                            <m:t>𝑜𝑓</m:t>
                          </m:r>
                          <m:r>
                            <a:rPr lang="en-US" altLang="ja-JP" b="0" i="1" dirty="0" smtClean="0">
                              <a:solidFill>
                                <a:srgbClr val="FF0000"/>
                              </a:solidFill>
                              <a:latin typeface="Cambria Math" panose="02040503050406030204" pitchFamily="18" charset="0"/>
                            </a:rPr>
                            <m:t> </m:t>
                          </m:r>
                          <m:r>
                            <a:rPr lang="en-US" altLang="ja-JP" b="0" i="1" dirty="0" smtClean="0">
                              <a:solidFill>
                                <a:srgbClr val="FF0000"/>
                              </a:solidFill>
                              <a:latin typeface="Cambria Math" panose="02040503050406030204" pitchFamily="18" charset="0"/>
                            </a:rPr>
                            <m:t>𝑔𝑟𝑖𝑑</m:t>
                          </m:r>
                          <m:r>
                            <a:rPr lang="en-US" altLang="ja-JP" b="0" i="1" dirty="0" smtClean="0">
                              <a:solidFill>
                                <a:srgbClr val="FF0000"/>
                              </a:solidFill>
                              <a:latin typeface="Cambria Math" panose="02040503050406030204" pitchFamily="18" charset="0"/>
                            </a:rPr>
                            <m:t> </m:t>
                          </m:r>
                          <m:r>
                            <a:rPr lang="en-US" altLang="ja-JP" b="0" i="1" dirty="0" smtClean="0">
                              <a:solidFill>
                                <a:srgbClr val="FF0000"/>
                              </a:solidFill>
                              <a:latin typeface="Cambria Math" panose="02040503050406030204" pitchFamily="18" charset="0"/>
                            </a:rPr>
                            <m:t>𝑝𝑜𝑖𝑛𝑡𝑠</m:t>
                          </m:r>
                        </m:den>
                      </m:f>
                    </m:oMath>
                  </m:oMathPara>
                </a14:m>
                <a:endParaRPr kumimoji="1" lang="ja-JP" altLang="en-US" dirty="0">
                  <a:solidFill>
                    <a:srgbClr val="FF0000"/>
                  </a:solidFill>
                </a:endParaRPr>
              </a:p>
            </p:txBody>
          </p:sp>
        </mc:Choice>
        <mc:Fallback>
          <p:sp>
            <p:nvSpPr>
              <p:cNvPr id="2" name="TextBox 1"/>
              <p:cNvSpPr txBox="1">
                <a:spLocks noRot="1" noChangeAspect="1" noMove="1" noResize="1" noEditPoints="1" noAdjustHandles="1" noChangeArrowheads="1" noChangeShapeType="1" noTextEdit="1"/>
              </p:cNvSpPr>
              <p:nvPr/>
            </p:nvSpPr>
            <p:spPr>
              <a:xfrm>
                <a:off x="4790948" y="2615922"/>
                <a:ext cx="3990195" cy="667490"/>
              </a:xfrm>
              <a:prstGeom prst="rect">
                <a:avLst/>
              </a:prstGeom>
              <a:blipFill rotWithShape="0">
                <a:blip r:embed="rId3"/>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215420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90010" y="425921"/>
            <a:ext cx="6278333" cy="400110"/>
          </a:xfrm>
          <a:prstGeom prst="rect">
            <a:avLst/>
          </a:prstGeom>
          <a:noFill/>
          <a:ln w="9525">
            <a:noFill/>
            <a:miter lim="800000"/>
            <a:headEnd/>
            <a:tailEnd/>
          </a:ln>
        </p:spPr>
        <p:txBody>
          <a:bodyPr wrap="square">
            <a:spAutoFit/>
          </a:bodyPr>
          <a:lstStyle>
            <a:defPPr>
              <a:defRPr lang="ja-JP"/>
            </a:defPPr>
            <a:lvl1pPr algn="ctr">
              <a:defRPr sz="2000" b="1">
                <a:latin typeface="Times New Roman" panose="02020603050405020304" pitchFamily="18" charset="0"/>
                <a:ea typeface="メイリオ" pitchFamily="50" charset="-128"/>
                <a:cs typeface="Times New Roman" panose="02020603050405020304" pitchFamily="18" charset="0"/>
              </a:defRPr>
            </a:lvl1pPr>
          </a:lstStyle>
          <a:p>
            <a:r>
              <a:rPr lang="en-US" altLang="ja-JP" dirty="0"/>
              <a:t>Coordination of Additives with Inorganic Molecules</a:t>
            </a:r>
            <a:endParaRPr lang="ja-JP" altLang="en-US" dirty="0"/>
          </a:p>
        </p:txBody>
      </p:sp>
      <p:sp>
        <p:nvSpPr>
          <p:cNvPr id="35" name="TextBox 34"/>
          <p:cNvSpPr txBox="1"/>
          <p:nvPr/>
        </p:nvSpPr>
        <p:spPr>
          <a:xfrm>
            <a:off x="1157683" y="1477915"/>
            <a:ext cx="7342986" cy="738664"/>
          </a:xfrm>
          <a:prstGeom prst="rect">
            <a:avLst/>
          </a:prstGeom>
          <a:noFill/>
        </p:spPr>
        <p:txBody>
          <a:bodyPr wrap="square" rtlCol="0">
            <a:spAutoFit/>
          </a:bodyPr>
          <a:lstStyle/>
          <a:p>
            <a:pPr algn="just"/>
            <a:r>
              <a:rPr lang="en-US" altLang="ja-JP" sz="1400" b="1" dirty="0">
                <a:latin typeface="Cambria" panose="02040503050406030204" pitchFamily="18" charset="0"/>
              </a:rPr>
              <a:t>Table</a:t>
            </a:r>
            <a:r>
              <a:rPr lang="en-US" altLang="ja-JP" sz="1400" dirty="0">
                <a:latin typeface="Cambria" panose="02040503050406030204" pitchFamily="18" charset="0"/>
              </a:rPr>
              <a:t>: The averaged coordination number in 5</a:t>
            </a:r>
            <a:r>
              <a:rPr lang="en-US" altLang="ja-JP" sz="1400" dirty="0">
                <a:latin typeface="Cambria" panose="02040503050406030204" pitchFamily="18" charset="0"/>
                <a:cs typeface="Times New Roman" panose="02020603050405020304" pitchFamily="18" charset="0"/>
              </a:rPr>
              <a:t>Å distance </a:t>
            </a:r>
            <a:r>
              <a:rPr lang="en-US" altLang="ja-JP" sz="1400" dirty="0">
                <a:latin typeface="Cambria" panose="02040503050406030204" pitchFamily="18" charset="0"/>
              </a:rPr>
              <a:t>of additives with the inorganic molecules is calculated with in the 20</a:t>
            </a:r>
            <a:r>
              <a:rPr lang="en-US" altLang="ja-JP" sz="1400" dirty="0">
                <a:latin typeface="Cambria" panose="02040503050406030204" pitchFamily="18" charset="0"/>
                <a:cs typeface="Times New Roman" panose="02020603050405020304" pitchFamily="18" charset="0"/>
              </a:rPr>
              <a:t>Å width of SEI film formed after addition of FEC and DFEC additives.</a:t>
            </a:r>
            <a:endParaRPr lang="ja-JP" altLang="en-US" sz="1400" dirty="0">
              <a:latin typeface="Cambria" panose="02040503050406030204" pitchFamily="18"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1084755797"/>
              </p:ext>
            </p:extLst>
          </p:nvPr>
        </p:nvGraphicFramePr>
        <p:xfrm>
          <a:off x="2967797" y="2431653"/>
          <a:ext cx="3048000" cy="1165860"/>
        </p:xfrm>
        <a:graphic>
          <a:graphicData uri="http://schemas.openxmlformats.org/drawingml/2006/table">
            <a:tbl>
              <a:tblPr firstRow="1" bandRow="1">
                <a:tableStyleId>{5C22544A-7EE6-4342-B048-85BDC9FD1C3A}</a:tableStyleId>
              </a:tblPr>
              <a:tblGrid>
                <a:gridCol w="1645167"/>
                <a:gridCol w="1402833"/>
              </a:tblGrid>
              <a:tr h="300038">
                <a:tc>
                  <a:txBody>
                    <a:bodyPr/>
                    <a:lstStyle/>
                    <a:p>
                      <a:pPr algn="l">
                        <a:lnSpc>
                          <a:spcPct val="150000"/>
                        </a:lnSpc>
                      </a:pPr>
                      <a:r>
                        <a:rPr kumimoji="1" lang="en-US" altLang="ja-JP" sz="1400" dirty="0" smtClean="0">
                          <a:solidFill>
                            <a:schemeClr val="tx1"/>
                          </a:solidFill>
                          <a:latin typeface="Cambria" panose="02040503050406030204" pitchFamily="18" charset="0"/>
                        </a:rPr>
                        <a:t>Systems</a:t>
                      </a:r>
                      <a:endParaRPr kumimoji="1" lang="ja-JP" altLang="en-US" sz="1400" dirty="0">
                        <a:solidFill>
                          <a:schemeClr val="tx1"/>
                        </a:solidFill>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altLang="ja-JP" sz="1400" dirty="0" smtClean="0">
                          <a:solidFill>
                            <a:schemeClr val="tx1"/>
                          </a:solidFill>
                          <a:latin typeface="Cambria" panose="02040503050406030204" pitchFamily="18" charset="0"/>
                          <a:cs typeface="Times New Roman" panose="02020603050405020304" pitchFamily="18" charset="0"/>
                        </a:rPr>
                        <a:t>With in 20Å</a:t>
                      </a:r>
                      <a:endParaRPr kumimoji="1" lang="ja-JP" altLang="en-US" sz="1400" dirty="0">
                        <a:solidFill>
                          <a:schemeClr val="tx1"/>
                        </a:solidFill>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l">
                        <a:lnSpc>
                          <a:spcPct val="150000"/>
                        </a:lnSpc>
                      </a:pPr>
                      <a:r>
                        <a:rPr kumimoji="1" lang="en-US" altLang="ja-JP" sz="1400" dirty="0" smtClean="0">
                          <a:latin typeface="Cambria" panose="02040503050406030204" pitchFamily="18" charset="0"/>
                        </a:rPr>
                        <a:t>FEC</a:t>
                      </a:r>
                      <a:r>
                        <a:rPr kumimoji="1" lang="en-US" altLang="ja-JP" sz="1400" baseline="0" dirty="0" smtClean="0">
                          <a:latin typeface="Cambria" panose="02040503050406030204" pitchFamily="18" charset="0"/>
                        </a:rPr>
                        <a:t> added PC</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kumimoji="1" lang="en-US" altLang="ja-JP" sz="1400" dirty="0" smtClean="0">
                          <a:latin typeface="Cambria" panose="02040503050406030204" pitchFamily="18" charset="0"/>
                        </a:rPr>
                        <a:t>2</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2900">
                <a:tc>
                  <a:txBody>
                    <a:bodyPr/>
                    <a:lstStyle/>
                    <a:p>
                      <a:pPr algn="l">
                        <a:lnSpc>
                          <a:spcPct val="150000"/>
                        </a:lnSpc>
                      </a:pPr>
                      <a:r>
                        <a:rPr kumimoji="1" lang="en-US" altLang="ja-JP" sz="1400" dirty="0" smtClean="0">
                          <a:latin typeface="Cambria" panose="02040503050406030204" pitchFamily="18" charset="0"/>
                        </a:rPr>
                        <a:t>DFEC added PC</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kumimoji="1" lang="en-US" altLang="ja-JP" sz="1400" dirty="0" smtClean="0">
                          <a:latin typeface="Cambria" panose="02040503050406030204" pitchFamily="18" charset="0"/>
                        </a:rPr>
                        <a:t>4</a:t>
                      </a:r>
                      <a:endParaRPr kumimoji="1" lang="ja-JP" altLang="en-US" sz="1400" dirty="0">
                        <a:latin typeface="Cambria" panose="020405030504060302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正方形/長方形 9"/>
          <p:cNvSpPr/>
          <p:nvPr/>
        </p:nvSpPr>
        <p:spPr>
          <a:xfrm>
            <a:off x="361641" y="4309506"/>
            <a:ext cx="8441273" cy="1200329"/>
          </a:xfrm>
          <a:prstGeom prst="rect">
            <a:avLst/>
          </a:prstGeom>
        </p:spPr>
        <p:txBody>
          <a:bodyPr wrap="square">
            <a:spAutoFit/>
          </a:bodyPr>
          <a:lstStyle/>
          <a:p>
            <a:pPr marL="214313" indent="-214313" algn="just">
              <a:lnSpc>
                <a:spcPct val="150000"/>
              </a:lnSpc>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The clustering of DFEC molecules with inorganic molecules is more favorable in the DFEC added PC electrolyte system. This clustering reduce the aggregation between inorganic and organic products in the SEI film formation. Finally, it results to formation of larger cavities.</a:t>
            </a:r>
          </a:p>
        </p:txBody>
      </p:sp>
      <p:sp>
        <p:nvSpPr>
          <p:cNvPr id="2" name="Slide Number Placeholder 1"/>
          <p:cNvSpPr>
            <a:spLocks noGrp="1"/>
          </p:cNvSpPr>
          <p:nvPr>
            <p:ph type="sldNum" sz="quarter" idx="12"/>
          </p:nvPr>
        </p:nvSpPr>
        <p:spPr/>
        <p:txBody>
          <a:bodyPr vert="horz" lIns="68580" tIns="34290" rIns="68580" bIns="34290" rtlCol="0" anchor="ctr"/>
          <a:lstStyle/>
          <a:p>
            <a:fld id="{DF9FA5B6-7A2B-4E54-93D6-98ADC48FA8A9}" type="slidenum">
              <a:rPr lang="ja-JP" altLang="en-US" sz="1050">
                <a:solidFill>
                  <a:schemeClr val="tx1"/>
                </a:solidFill>
                <a:latin typeface="Arial" panose="020B0604020202020204" pitchFamily="34" charset="0"/>
                <a:cs typeface="Arial" panose="020B0604020202020204" pitchFamily="34" charset="0"/>
              </a:rPr>
              <a:pPr/>
              <a:t>14</a:t>
            </a:fld>
            <a:endParaRPr lang="ja-JP" altLang="en-US" sz="105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799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45838" y="245945"/>
            <a:ext cx="5751703" cy="400110"/>
          </a:xfrm>
          <a:prstGeom prst="rect">
            <a:avLst/>
          </a:prstGeom>
        </p:spPr>
        <p:txBody>
          <a:bodyPr wrap="none">
            <a:spAutoFit/>
          </a:bodyPr>
          <a:lstStyle/>
          <a:p>
            <a:r>
              <a:rPr lang="en-US" altLang="ja-JP" sz="2000" b="1" dirty="0">
                <a:latin typeface="Cambria" panose="02040503050406030204" pitchFamily="18" charset="0"/>
              </a:rPr>
              <a:t>Role of DFEC Residues in the SEI film Formation</a:t>
            </a:r>
            <a:endParaRPr lang="ja-JP" altLang="en-US" sz="2000" b="1" dirty="0">
              <a:latin typeface="Cambria" panose="02040503050406030204" pitchFamily="18" charset="0"/>
            </a:endParaRPr>
          </a:p>
        </p:txBody>
      </p:sp>
      <p:grpSp>
        <p:nvGrpSpPr>
          <p:cNvPr id="3" name="Group 2"/>
          <p:cNvGrpSpPr/>
          <p:nvPr/>
        </p:nvGrpSpPr>
        <p:grpSpPr>
          <a:xfrm>
            <a:off x="872161" y="1032957"/>
            <a:ext cx="7488188" cy="3501146"/>
            <a:chOff x="1572126" y="930442"/>
            <a:chExt cx="9127002" cy="4130644"/>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431" t="12749" r="17193" b="15087"/>
            <a:stretch/>
          </p:blipFill>
          <p:spPr>
            <a:xfrm>
              <a:off x="1572126" y="930442"/>
              <a:ext cx="3331606" cy="3600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332" t="12046" r="12606" b="16024"/>
            <a:stretch/>
          </p:blipFill>
          <p:spPr>
            <a:xfrm>
              <a:off x="6697579" y="930442"/>
              <a:ext cx="2950243" cy="3600000"/>
            </a:xfrm>
            <a:prstGeom prst="rect">
              <a:avLst/>
            </a:prstGeom>
          </p:spPr>
        </p:pic>
        <p:sp>
          <p:nvSpPr>
            <p:cNvPr id="6" name="TextBox 5"/>
            <p:cNvSpPr txBox="1"/>
            <p:nvPr/>
          </p:nvSpPr>
          <p:spPr>
            <a:xfrm>
              <a:off x="2691059" y="4660977"/>
              <a:ext cx="2006619" cy="400109"/>
            </a:xfrm>
            <a:prstGeom prst="rect">
              <a:avLst/>
            </a:prstGeom>
            <a:noFill/>
          </p:spPr>
          <p:txBody>
            <a:bodyPr wrap="none" rtlCol="0">
              <a:spAutoFit/>
            </a:bodyPr>
            <a:lstStyle/>
            <a:p>
              <a:r>
                <a:rPr lang="en-US" altLang="ja-JP" sz="1350" dirty="0"/>
                <a:t>100 MC/MD cycles</a:t>
              </a:r>
              <a:endParaRPr lang="ja-JP" altLang="en-US" sz="1350" dirty="0"/>
            </a:p>
          </p:txBody>
        </p:sp>
        <p:sp>
          <p:nvSpPr>
            <p:cNvPr id="7" name="TextBox 6"/>
            <p:cNvSpPr txBox="1"/>
            <p:nvPr/>
          </p:nvSpPr>
          <p:spPr>
            <a:xfrm>
              <a:off x="7435516" y="4657389"/>
              <a:ext cx="2006619" cy="400109"/>
            </a:xfrm>
            <a:prstGeom prst="rect">
              <a:avLst/>
            </a:prstGeom>
            <a:noFill/>
          </p:spPr>
          <p:txBody>
            <a:bodyPr wrap="none" rtlCol="0">
              <a:spAutoFit/>
            </a:bodyPr>
            <a:lstStyle/>
            <a:p>
              <a:r>
                <a:rPr lang="en-US" altLang="ja-JP" sz="1350" dirty="0"/>
                <a:t>500 MC/MD cycles</a:t>
              </a:r>
              <a:endParaRPr lang="ja-JP" altLang="en-US" sz="1350" dirty="0"/>
            </a:p>
          </p:txBody>
        </p:sp>
        <p:sp>
          <p:nvSpPr>
            <p:cNvPr id="10" name="TextBox 9"/>
            <p:cNvSpPr txBox="1"/>
            <p:nvPr/>
          </p:nvSpPr>
          <p:spPr>
            <a:xfrm>
              <a:off x="4009735" y="1010653"/>
              <a:ext cx="718573" cy="369332"/>
            </a:xfrm>
            <a:prstGeom prst="rect">
              <a:avLst/>
            </a:prstGeom>
            <a:noFill/>
          </p:spPr>
          <p:txBody>
            <a:bodyPr wrap="none" rtlCol="0">
              <a:spAutoFit/>
            </a:bodyPr>
            <a:lstStyle/>
            <a:p>
              <a:r>
                <a:rPr lang="en-US" altLang="ja-JP" sz="1200" dirty="0">
                  <a:latin typeface="Cambria" panose="02040503050406030204" pitchFamily="18" charset="0"/>
                </a:rPr>
                <a:t>NaPC</a:t>
              </a:r>
              <a:endParaRPr lang="ja-JP" altLang="en-US" sz="1200" dirty="0">
                <a:latin typeface="Cambria" panose="02040503050406030204" pitchFamily="18" charset="0"/>
              </a:endParaRPr>
            </a:p>
          </p:txBody>
        </p:sp>
        <p:sp>
          <p:nvSpPr>
            <p:cNvPr id="11" name="TextBox 10"/>
            <p:cNvSpPr txBox="1"/>
            <p:nvPr/>
          </p:nvSpPr>
          <p:spPr>
            <a:xfrm>
              <a:off x="4136789" y="3733129"/>
              <a:ext cx="689591" cy="369332"/>
            </a:xfrm>
            <a:prstGeom prst="rect">
              <a:avLst/>
            </a:prstGeom>
            <a:noFill/>
          </p:spPr>
          <p:txBody>
            <a:bodyPr wrap="none" rtlCol="0">
              <a:spAutoFit/>
            </a:bodyPr>
            <a:lstStyle/>
            <a:p>
              <a:r>
                <a:rPr lang="en-US" altLang="ja-JP" sz="1200" dirty="0">
                  <a:latin typeface="Cambria" panose="02040503050406030204" pitchFamily="18" charset="0"/>
                </a:rPr>
                <a:t>CO</a:t>
              </a:r>
              <a:r>
                <a:rPr lang="en-US" altLang="ja-JP" sz="1200" baseline="-25000" dirty="0">
                  <a:latin typeface="Cambria" panose="02040503050406030204" pitchFamily="18" charset="0"/>
                </a:rPr>
                <a:t>3</a:t>
              </a:r>
              <a:r>
                <a:rPr lang="en-US" altLang="ja-JP" sz="1200" baseline="30000" dirty="0">
                  <a:latin typeface="Cambria" panose="02040503050406030204" pitchFamily="18" charset="0"/>
                </a:rPr>
                <a:t>-2</a:t>
              </a:r>
              <a:endParaRPr lang="ja-JP" altLang="en-US" sz="1200" baseline="30000" dirty="0">
                <a:latin typeface="Cambria" panose="02040503050406030204" pitchFamily="18" charset="0"/>
              </a:endParaRPr>
            </a:p>
          </p:txBody>
        </p:sp>
        <p:sp>
          <p:nvSpPr>
            <p:cNvPr id="12" name="TextBox 11"/>
            <p:cNvSpPr txBox="1"/>
            <p:nvPr/>
          </p:nvSpPr>
          <p:spPr>
            <a:xfrm>
              <a:off x="2502567" y="2295635"/>
              <a:ext cx="727123" cy="369332"/>
            </a:xfrm>
            <a:prstGeom prst="rect">
              <a:avLst/>
            </a:prstGeom>
            <a:noFill/>
          </p:spPr>
          <p:txBody>
            <a:bodyPr wrap="none" rtlCol="0">
              <a:spAutoFit/>
            </a:bodyPr>
            <a:lstStyle/>
            <a:p>
              <a:r>
                <a:rPr lang="en-US" altLang="ja-JP" sz="1200" dirty="0">
                  <a:latin typeface="Cambria" panose="02040503050406030204" pitchFamily="18" charset="0"/>
                </a:rPr>
                <a:t>DFEC</a:t>
              </a:r>
              <a:endParaRPr lang="ja-JP" altLang="en-US" sz="1200" dirty="0">
                <a:latin typeface="Cambria" panose="02040503050406030204" pitchFamily="18" charset="0"/>
              </a:endParaRPr>
            </a:p>
          </p:txBody>
        </p:sp>
        <p:sp>
          <p:nvSpPr>
            <p:cNvPr id="13" name="TextBox 12"/>
            <p:cNvSpPr txBox="1"/>
            <p:nvPr/>
          </p:nvSpPr>
          <p:spPr>
            <a:xfrm>
              <a:off x="4265414" y="2736793"/>
              <a:ext cx="560411" cy="369332"/>
            </a:xfrm>
            <a:prstGeom prst="rect">
              <a:avLst/>
            </a:prstGeom>
            <a:noFill/>
          </p:spPr>
          <p:txBody>
            <a:bodyPr wrap="none" rtlCol="0">
              <a:spAutoFit/>
            </a:bodyPr>
            <a:lstStyle/>
            <a:p>
              <a:r>
                <a:rPr lang="en-US" altLang="ja-JP" sz="1200" dirty="0">
                  <a:latin typeface="Cambria" panose="02040503050406030204" pitchFamily="18" charset="0"/>
                </a:rPr>
                <a:t>Na</a:t>
              </a:r>
              <a:r>
                <a:rPr lang="en-US" altLang="ja-JP" sz="1200" baseline="30000" dirty="0">
                  <a:latin typeface="Cambria" panose="02040503050406030204" pitchFamily="18" charset="0"/>
                </a:rPr>
                <a:t>+</a:t>
              </a:r>
              <a:endParaRPr lang="ja-JP" altLang="en-US" sz="1200" baseline="30000" dirty="0">
                <a:latin typeface="Cambria" panose="02040503050406030204" pitchFamily="18" charset="0"/>
              </a:endParaRPr>
            </a:p>
          </p:txBody>
        </p:sp>
        <p:sp>
          <p:nvSpPr>
            <p:cNvPr id="14" name="TextBox 13"/>
            <p:cNvSpPr txBox="1"/>
            <p:nvPr/>
          </p:nvSpPr>
          <p:spPr>
            <a:xfrm>
              <a:off x="6368804" y="1188786"/>
              <a:ext cx="718573" cy="369332"/>
            </a:xfrm>
            <a:prstGeom prst="rect">
              <a:avLst/>
            </a:prstGeom>
            <a:noFill/>
          </p:spPr>
          <p:txBody>
            <a:bodyPr wrap="none" rtlCol="0">
              <a:spAutoFit/>
            </a:bodyPr>
            <a:lstStyle/>
            <a:p>
              <a:r>
                <a:rPr lang="en-US" altLang="ja-JP" sz="1200" dirty="0">
                  <a:latin typeface="Cambria" panose="02040503050406030204" pitchFamily="18" charset="0"/>
                </a:rPr>
                <a:t>NaPC</a:t>
              </a:r>
              <a:endParaRPr lang="ja-JP" altLang="en-US" sz="1200" dirty="0">
                <a:latin typeface="Cambria" panose="02040503050406030204" pitchFamily="18" charset="0"/>
              </a:endParaRPr>
            </a:p>
          </p:txBody>
        </p:sp>
        <p:sp>
          <p:nvSpPr>
            <p:cNvPr id="15" name="TextBox 14"/>
            <p:cNvSpPr txBox="1"/>
            <p:nvPr/>
          </p:nvSpPr>
          <p:spPr>
            <a:xfrm>
              <a:off x="6697580" y="2398239"/>
              <a:ext cx="727123" cy="369332"/>
            </a:xfrm>
            <a:prstGeom prst="rect">
              <a:avLst/>
            </a:prstGeom>
            <a:noFill/>
          </p:spPr>
          <p:txBody>
            <a:bodyPr wrap="none" rtlCol="0">
              <a:spAutoFit/>
            </a:bodyPr>
            <a:lstStyle/>
            <a:p>
              <a:r>
                <a:rPr lang="en-US" altLang="ja-JP" sz="1200" dirty="0">
                  <a:latin typeface="Cambria" panose="02040503050406030204" pitchFamily="18" charset="0"/>
                </a:rPr>
                <a:t>DFEC</a:t>
              </a:r>
              <a:endParaRPr lang="ja-JP" altLang="en-US" sz="1200" dirty="0">
                <a:latin typeface="Cambria" panose="02040503050406030204" pitchFamily="18" charset="0"/>
              </a:endParaRPr>
            </a:p>
          </p:txBody>
        </p:sp>
        <p:sp>
          <p:nvSpPr>
            <p:cNvPr id="17" name="TextBox 16"/>
            <p:cNvSpPr txBox="1"/>
            <p:nvPr/>
          </p:nvSpPr>
          <p:spPr>
            <a:xfrm>
              <a:off x="6617268" y="3438415"/>
              <a:ext cx="689591" cy="369332"/>
            </a:xfrm>
            <a:prstGeom prst="rect">
              <a:avLst/>
            </a:prstGeom>
            <a:noFill/>
          </p:spPr>
          <p:txBody>
            <a:bodyPr wrap="none" rtlCol="0">
              <a:spAutoFit/>
            </a:bodyPr>
            <a:lstStyle/>
            <a:p>
              <a:r>
                <a:rPr lang="en-US" altLang="ja-JP" sz="1200" dirty="0">
                  <a:latin typeface="Cambria" panose="02040503050406030204" pitchFamily="18" charset="0"/>
                </a:rPr>
                <a:t>CO</a:t>
              </a:r>
              <a:r>
                <a:rPr lang="en-US" altLang="ja-JP" sz="1200" baseline="-25000" dirty="0">
                  <a:latin typeface="Cambria" panose="02040503050406030204" pitchFamily="18" charset="0"/>
                </a:rPr>
                <a:t>3</a:t>
              </a:r>
              <a:r>
                <a:rPr lang="en-US" altLang="ja-JP" sz="1200" baseline="30000" dirty="0">
                  <a:latin typeface="Cambria" panose="02040503050406030204" pitchFamily="18" charset="0"/>
                </a:rPr>
                <a:t>-2</a:t>
              </a:r>
              <a:endParaRPr lang="ja-JP" altLang="en-US" sz="1200" baseline="30000" dirty="0">
                <a:latin typeface="Cambria" panose="02040503050406030204" pitchFamily="18" charset="0"/>
              </a:endParaRPr>
            </a:p>
          </p:txBody>
        </p:sp>
        <p:sp>
          <p:nvSpPr>
            <p:cNvPr id="18" name="TextBox 17"/>
            <p:cNvSpPr txBox="1"/>
            <p:nvPr/>
          </p:nvSpPr>
          <p:spPr>
            <a:xfrm>
              <a:off x="9456908" y="3677816"/>
              <a:ext cx="1242220" cy="369332"/>
            </a:xfrm>
            <a:prstGeom prst="rect">
              <a:avLst/>
            </a:prstGeom>
            <a:noFill/>
          </p:spPr>
          <p:txBody>
            <a:bodyPr wrap="none" rtlCol="0">
              <a:spAutoFit/>
            </a:bodyPr>
            <a:lstStyle/>
            <a:p>
              <a:r>
                <a:rPr lang="en-US" altLang="ja-JP" sz="1200" dirty="0">
                  <a:latin typeface="Cambria" panose="02040503050406030204" pitchFamily="18" charset="0"/>
                </a:rPr>
                <a:t>Na</a:t>
              </a:r>
              <a:r>
                <a:rPr lang="en-US" altLang="ja-JP" sz="1200" baseline="-25000" dirty="0">
                  <a:latin typeface="Cambria" panose="02040503050406030204" pitchFamily="18" charset="0"/>
                </a:rPr>
                <a:t>2</a:t>
              </a:r>
              <a:r>
                <a:rPr lang="en-US" altLang="ja-JP" sz="1200" dirty="0">
                  <a:latin typeface="Cambria" panose="02040503050406030204" pitchFamily="18" charset="0"/>
                </a:rPr>
                <a:t>DMBDC</a:t>
              </a:r>
              <a:endParaRPr lang="ja-JP" altLang="en-US" sz="1200" dirty="0">
                <a:latin typeface="Cambria" panose="02040503050406030204" pitchFamily="18" charset="0"/>
              </a:endParaRPr>
            </a:p>
          </p:txBody>
        </p:sp>
      </p:grpSp>
      <p:sp>
        <p:nvSpPr>
          <p:cNvPr id="2" name="TextBox 1"/>
          <p:cNvSpPr txBox="1"/>
          <p:nvPr/>
        </p:nvSpPr>
        <p:spPr>
          <a:xfrm>
            <a:off x="290902" y="5338584"/>
            <a:ext cx="8650706" cy="1200329"/>
          </a:xfrm>
          <a:prstGeom prst="rect">
            <a:avLst/>
          </a:prstGeom>
          <a:noFill/>
        </p:spPr>
        <p:txBody>
          <a:bodyPr wrap="square" rtlCol="0">
            <a:spAutoFit/>
          </a:bodyPr>
          <a:lstStyle/>
          <a:p>
            <a:pPr marL="214313" indent="-214313" algn="just">
              <a:lnSpc>
                <a:spcPct val="150000"/>
              </a:lnSpc>
              <a:buFont typeface="Wingdings" panose="05000000000000000000" pitchFamily="2" charset="2"/>
              <a:buChar char="Ø"/>
            </a:pPr>
            <a:r>
              <a:rPr lang="en-US" altLang="ja-JP" sz="1600" dirty="0">
                <a:latin typeface="Cambria" panose="02040503050406030204" pitchFamily="18" charset="0"/>
              </a:rPr>
              <a:t>Intact DFEC molecules coordinate with reaction products during the SEI film formation.</a:t>
            </a:r>
          </a:p>
          <a:p>
            <a:pPr marL="214313" indent="-214313" algn="just">
              <a:lnSpc>
                <a:spcPct val="150000"/>
              </a:lnSpc>
              <a:buFont typeface="Wingdings" panose="05000000000000000000" pitchFamily="2" charset="2"/>
              <a:buChar char="Ø"/>
            </a:pPr>
            <a:r>
              <a:rPr lang="en-US" altLang="ja-JP" sz="1600" dirty="0">
                <a:latin typeface="Cambria" panose="02040503050406030204" pitchFamily="18" charset="0"/>
              </a:rPr>
              <a:t>DFEC also enhance the clustering of inorganic molecules which can be responsible for larger cavity sizes.</a:t>
            </a:r>
          </a:p>
        </p:txBody>
      </p:sp>
      <p:sp>
        <p:nvSpPr>
          <p:cNvPr id="9" name="Slide Number Placeholder 8"/>
          <p:cNvSpPr>
            <a:spLocks noGrp="1"/>
          </p:cNvSpPr>
          <p:nvPr>
            <p:ph type="sldNum" sz="quarter" idx="12"/>
          </p:nvPr>
        </p:nvSpPr>
        <p:spPr/>
        <p:txBody>
          <a:bodyPr vert="horz" lIns="68580" tIns="34290" rIns="68580" bIns="34290" rtlCol="0" anchor="ctr"/>
          <a:lstStyle/>
          <a:p>
            <a:fld id="{DF9FA5B6-7A2B-4E54-93D6-98ADC48FA8A9}" type="slidenum">
              <a:rPr lang="ja-JP" altLang="en-US" sz="1050">
                <a:solidFill>
                  <a:schemeClr val="tx1"/>
                </a:solidFill>
                <a:latin typeface="Arial" panose="020B0604020202020204" pitchFamily="34" charset="0"/>
                <a:cs typeface="Arial" panose="020B0604020202020204" pitchFamily="34" charset="0"/>
              </a:rPr>
              <a:pPr/>
              <a:t>15</a:t>
            </a:fld>
            <a:endParaRPr lang="ja-JP" altLang="en-US" sz="1050">
              <a:solidFill>
                <a:schemeClr val="tx1"/>
              </a:solidFill>
              <a:latin typeface="Arial" panose="020B0604020202020204" pitchFamily="34" charset="0"/>
              <a:cs typeface="Arial" panose="020B0604020202020204" pitchFamily="34" charset="0"/>
            </a:endParaRPr>
          </a:p>
        </p:txBody>
      </p:sp>
      <p:sp>
        <p:nvSpPr>
          <p:cNvPr id="20" name="テキスト ボックス 15"/>
          <p:cNvSpPr txBox="1"/>
          <p:nvPr/>
        </p:nvSpPr>
        <p:spPr>
          <a:xfrm>
            <a:off x="928030" y="4569310"/>
            <a:ext cx="7587320" cy="338554"/>
          </a:xfrm>
          <a:prstGeom prst="rect">
            <a:avLst/>
          </a:prstGeom>
          <a:noFill/>
        </p:spPr>
        <p:txBody>
          <a:bodyPr wrap="square" rtlCol="0">
            <a:spAutoFit/>
          </a:bodyPr>
          <a:lstStyle/>
          <a:p>
            <a:r>
              <a:rPr lang="en-US" altLang="ja-JP" sz="1600" b="1" dirty="0" smtClean="0">
                <a:latin typeface="Cambria" panose="02040503050406030204" pitchFamily="18" charset="0"/>
                <a:cs typeface="Arial" panose="020B0604020202020204" pitchFamily="34" charset="0"/>
              </a:rPr>
              <a:t>Figure</a:t>
            </a:r>
            <a:r>
              <a:rPr lang="en-US" altLang="ja-JP" sz="1600" dirty="0">
                <a:latin typeface="Cambria" panose="02040503050406030204" pitchFamily="18" charset="0"/>
                <a:cs typeface="Arial" panose="020B0604020202020204" pitchFamily="34" charset="0"/>
              </a:rPr>
              <a:t> </a:t>
            </a:r>
            <a:r>
              <a:rPr lang="en-US" altLang="ja-JP" sz="1600" dirty="0" smtClean="0">
                <a:latin typeface="Cambria" panose="02040503050406030204" pitchFamily="18" charset="0"/>
                <a:cs typeface="Arial" panose="020B0604020202020204" pitchFamily="34" charset="0"/>
              </a:rPr>
              <a:t>: Typical snapshots </a:t>
            </a:r>
            <a:r>
              <a:rPr lang="en-US" altLang="ja-JP" sz="1600" dirty="0">
                <a:latin typeface="Cambria" panose="02040503050406030204" pitchFamily="18" charset="0"/>
                <a:cs typeface="Arial" panose="020B0604020202020204" pitchFamily="34" charset="0"/>
              </a:rPr>
              <a:t>of </a:t>
            </a:r>
            <a:r>
              <a:rPr lang="en-US" altLang="ja-JP" sz="1600" dirty="0" smtClean="0">
                <a:latin typeface="Cambria" panose="02040503050406030204" pitchFamily="18" charset="0"/>
                <a:cs typeface="Arial" panose="020B0604020202020204" pitchFamily="34" charset="0"/>
              </a:rPr>
              <a:t>SEI film </a:t>
            </a:r>
            <a:r>
              <a:rPr lang="en-US" altLang="ja-JP" sz="1600" dirty="0">
                <a:latin typeface="Cambria" panose="02040503050406030204" pitchFamily="18" charset="0"/>
                <a:cs typeface="Arial" panose="020B0604020202020204" pitchFamily="34" charset="0"/>
              </a:rPr>
              <a:t>formation process </a:t>
            </a:r>
            <a:r>
              <a:rPr lang="en-US" altLang="ja-JP" sz="1600" dirty="0" smtClean="0">
                <a:latin typeface="Cambria" panose="02040503050406030204" pitchFamily="18" charset="0"/>
                <a:cs typeface="Arial" panose="020B0604020202020204" pitchFamily="34" charset="0"/>
              </a:rPr>
              <a:t>during SEI film formation.          </a:t>
            </a:r>
            <a:endParaRPr lang="ja-JP" altLang="en-US" sz="1600" dirty="0">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613689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4"/>
          <p:cNvSpPr>
            <a:spLocks noGrp="1"/>
          </p:cNvSpPr>
          <p:nvPr>
            <p:ph type="sldNum" sz="quarter" idx="12"/>
          </p:nvPr>
        </p:nvSpPr>
        <p:spPr>
          <a:xfrm>
            <a:off x="7380129" y="6506227"/>
            <a:ext cx="1600200" cy="219563"/>
          </a:xfrm>
        </p:spPr>
        <p:txBody>
          <a:bodyPr vert="horz" lIns="68580" tIns="34290" rIns="68580" bIns="34290" rtlCol="0" anchor="ctr"/>
          <a:lstStyle/>
          <a:p>
            <a:pPr algn="r"/>
            <a:r>
              <a:rPr lang="en-US" altLang="ja-JP" sz="1050" dirty="0" smtClean="0">
                <a:solidFill>
                  <a:schemeClr val="tx1"/>
                </a:solidFill>
                <a:latin typeface="Arial" panose="020B0604020202020204" pitchFamily="34" charset="0"/>
                <a:cs typeface="Arial" panose="020B0604020202020204" pitchFamily="34" charset="0"/>
              </a:rPr>
              <a:t>16</a:t>
            </a:r>
            <a:endParaRPr lang="ja-JP" altLang="zh-CN" sz="1050" dirty="0">
              <a:solidFill>
                <a:schemeClr val="tx1"/>
              </a:solidFill>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3836697" y="290860"/>
            <a:ext cx="1773074" cy="400110"/>
          </a:xfrm>
          <a:prstGeom prst="rect">
            <a:avLst/>
          </a:prstGeom>
          <a:noFill/>
          <a:ln w="9525">
            <a:noFill/>
            <a:miter lim="800000"/>
            <a:headEnd/>
            <a:tailEnd/>
          </a:ln>
          <a:extLst/>
        </p:spPr>
        <p:txBody>
          <a:bodyPr wrap="square">
            <a:spAutoFit/>
          </a:bodyPr>
          <a:lstStyle>
            <a:defPPr>
              <a:defRPr lang="ja-JP"/>
            </a:defPPr>
            <a:lvl1pPr algn="ctr">
              <a:defRPr sz="2000" b="1">
                <a:latin typeface="Times New Roman" panose="02020603050405020304" pitchFamily="18" charset="0"/>
                <a:ea typeface="メイリオ" pitchFamily="50" charset="-128"/>
                <a:cs typeface="Times New Roman" panose="02020603050405020304" pitchFamily="18" charset="0"/>
              </a:defRPr>
            </a:lvl1pPr>
          </a:lstStyle>
          <a:p>
            <a:r>
              <a:rPr lang="en-US" altLang="ja-JP" dirty="0"/>
              <a:t>Conclusions</a:t>
            </a:r>
            <a:endParaRPr lang="ja-JP" altLang="en-US" dirty="0"/>
          </a:p>
        </p:txBody>
      </p:sp>
      <p:sp>
        <p:nvSpPr>
          <p:cNvPr id="12" name="正方形/長方形 11"/>
          <p:cNvSpPr/>
          <p:nvPr/>
        </p:nvSpPr>
        <p:spPr>
          <a:xfrm>
            <a:off x="563471" y="1101229"/>
            <a:ext cx="8101558" cy="4955203"/>
          </a:xfrm>
          <a:prstGeom prst="rect">
            <a:avLst/>
          </a:prstGeom>
        </p:spPr>
        <p:txBody>
          <a:bodyPr wrap="square">
            <a:spAutoFit/>
          </a:bodyPr>
          <a:lstStyle/>
          <a:p>
            <a:pPr marL="214313" indent="-214313" algn="just">
              <a:spcBef>
                <a:spcPts val="600"/>
              </a:spcBef>
              <a:spcAft>
                <a:spcPts val="600"/>
              </a:spcAft>
              <a:buFont typeface="Arial" panose="020B0604020202020204" pitchFamily="34" charset="0"/>
              <a:buChar char="•"/>
            </a:pPr>
            <a:r>
              <a:rPr lang="en-US" altLang="ja-JP" sz="1600" dirty="0">
                <a:solidFill>
                  <a:prstClr val="black"/>
                </a:solidFill>
                <a:latin typeface="Cambria" panose="02040503050406030204" pitchFamily="18" charset="0"/>
                <a:cs typeface="Arial" panose="020B0604020202020204" pitchFamily="34" charset="0"/>
              </a:rPr>
              <a:t>To gauge the effect of DFEC on the formation of SEI film, we have performed the MC/MD simulations on two model systems such as intact DFEC added PC which resembles real situation and DFEC added PC where DFEC also dissociate along with PC electrolyte.</a:t>
            </a:r>
          </a:p>
          <a:p>
            <a:pPr marL="214313" indent="-214313" algn="just">
              <a:spcBef>
                <a:spcPts val="600"/>
              </a:spcBef>
              <a:spcAft>
                <a:spcPts val="600"/>
              </a:spcAft>
              <a:buFont typeface="Arial" panose="020B0604020202020204" pitchFamily="34" charset="0"/>
              <a:buChar char="•"/>
            </a:pPr>
            <a:r>
              <a:rPr lang="en-US" altLang="ja-JP" sz="1600" dirty="0">
                <a:solidFill>
                  <a:prstClr val="black"/>
                </a:solidFill>
                <a:latin typeface="Cambria" panose="02040503050406030204" pitchFamily="18" charset="0"/>
                <a:cs typeface="Arial" panose="020B0604020202020204" pitchFamily="34" charset="0"/>
              </a:rPr>
              <a:t>Intact DFEC and reactive DFEC added systems form SEI film with similar width.</a:t>
            </a:r>
          </a:p>
          <a:p>
            <a:pPr marL="214313" indent="-214313" algn="just">
              <a:spcBef>
                <a:spcPts val="600"/>
              </a:spcBef>
              <a:spcAft>
                <a:spcPts val="600"/>
              </a:spcAf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It is evident from the number analysis that intact DFEC molecules suppress the PC electrolyte decomposition. </a:t>
            </a:r>
          </a:p>
          <a:p>
            <a:pPr marL="214313" indent="-214313" algn="just">
              <a:spcBef>
                <a:spcPts val="600"/>
              </a:spcBef>
              <a:spcAft>
                <a:spcPts val="600"/>
              </a:spcAf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Decomposition of more FEC molecules than DFEC during the SEI film formation reveals the higher contribution of FEC molecules in the SEI film formation than DFEC molecules.</a:t>
            </a:r>
          </a:p>
          <a:p>
            <a:pPr marL="214313" indent="-214313" algn="just">
              <a:spcBef>
                <a:spcPts val="600"/>
              </a:spcBef>
              <a:spcAft>
                <a:spcPts val="600"/>
              </a:spcAft>
              <a:buFont typeface="Arial" panose="020B0604020202020204" pitchFamily="34" charset="0"/>
              <a:buChar char="•"/>
            </a:pPr>
            <a:r>
              <a:rPr lang="en-US" altLang="ja-JP" sz="1600" dirty="0">
                <a:solidFill>
                  <a:prstClr val="black"/>
                </a:solidFill>
                <a:latin typeface="Cambria" panose="02040503050406030204" pitchFamily="18" charset="0"/>
                <a:ea typeface="ＭＳ 明朝" panose="02020609040205080304" pitchFamily="17" charset="-128"/>
              </a:rPr>
              <a:t>Intact DFEC molecules in the SEI film can responsible for poor aggregation of reaction products which results larger cavities.</a:t>
            </a:r>
          </a:p>
          <a:p>
            <a:pPr marL="214313" indent="-214313" algn="just">
              <a:spcBef>
                <a:spcPts val="600"/>
              </a:spcBef>
              <a:spcAft>
                <a:spcPts val="600"/>
              </a:spcAf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The clustering of DFEC molecules with inorganic molecules is more favorable in the DFEC added PC electrolyte system. This clustering reduce the aggregation between inorganic and organic products in the SEI film formation.</a:t>
            </a:r>
          </a:p>
          <a:p>
            <a:pPr marL="214313" indent="-214313" algn="just">
              <a:spcBef>
                <a:spcPts val="600"/>
              </a:spcBef>
              <a:spcAft>
                <a:spcPts val="600"/>
              </a:spcAf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Finally, the inefficient aggregation of reaction products in the DFEC-added system results </a:t>
            </a:r>
            <a:r>
              <a:rPr lang="en-US" altLang="ja-JP" sz="1600" dirty="0">
                <a:latin typeface="Times" panose="02020603050405020304" pitchFamily="18" charset="0"/>
                <a:ea typeface="ＭＳ 明朝" panose="02020609040205080304" pitchFamily="17" charset="-128"/>
                <a:cs typeface="Mangal" panose="02040503050203030202" pitchFamily="18" charset="0"/>
              </a:rPr>
              <a:t>roughened </a:t>
            </a:r>
            <a:r>
              <a:rPr lang="en-US" altLang="ja-JP" sz="1600" dirty="0">
                <a:latin typeface="Cambria" panose="02040503050406030204" pitchFamily="18" charset="0"/>
                <a:cs typeface="Arial" panose="020B0604020202020204" pitchFamily="34" charset="0"/>
              </a:rPr>
              <a:t>surface structure </a:t>
            </a:r>
            <a:r>
              <a:rPr lang="en-US" altLang="ja-JP" sz="1600" dirty="0" smtClean="0">
                <a:latin typeface="Cambria" panose="02040503050406030204" pitchFamily="18" charset="0"/>
                <a:cs typeface="Arial" panose="020B0604020202020204" pitchFamily="34" charset="0"/>
              </a:rPr>
              <a:t>and </a:t>
            </a:r>
            <a:r>
              <a:rPr lang="en-US" altLang="ja-JP" sz="1600" dirty="0">
                <a:latin typeface="Cambria" panose="02040503050406030204" pitchFamily="18" charset="0"/>
                <a:cs typeface="Arial" panose="020B0604020202020204" pitchFamily="34" charset="0"/>
              </a:rPr>
              <a:t>larger cavities in the SEI film compare to FEC added system.</a:t>
            </a:r>
          </a:p>
        </p:txBody>
      </p:sp>
    </p:spTree>
    <p:extLst>
      <p:ext uri="{BB962C8B-B14F-4D97-AF65-F5344CB8AC3E}">
        <p14:creationId xmlns:p14="http://schemas.microsoft.com/office/powerpoint/2010/main" val="52138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2494" y="3082752"/>
            <a:ext cx="2719014" cy="692497"/>
          </a:xfrm>
          <a:prstGeom prst="rect">
            <a:avLst/>
          </a:prstGeom>
          <a:noFill/>
        </p:spPr>
        <p:txBody>
          <a:bodyPr wrap="none" lIns="68580" tIns="34290" rIns="68580" bIns="34290">
            <a:spAutoFit/>
          </a:bodyPr>
          <a:lstStyle/>
          <a:p>
            <a:pPr algn="ctr"/>
            <a:r>
              <a:rPr lang="en-US" altLang="ja-JP" sz="405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a:t>
            </a:r>
          </a:p>
        </p:txBody>
      </p:sp>
      <p:sp>
        <p:nvSpPr>
          <p:cNvPr id="2" name="Slide Number Placeholder 1"/>
          <p:cNvSpPr>
            <a:spLocks noGrp="1"/>
          </p:cNvSpPr>
          <p:nvPr>
            <p:ph type="sldNum" sz="quarter" idx="12"/>
          </p:nvPr>
        </p:nvSpPr>
        <p:spPr/>
        <p:txBody>
          <a:bodyPr/>
          <a:lstStyle/>
          <a:p>
            <a:pPr>
              <a:defRPr/>
            </a:pPr>
            <a:fld id="{F3EAE5E9-71BD-40AE-BD3A-F48128C08950}" type="slidenum">
              <a:rPr lang="en-US" altLang="ja-JP" smtClean="0"/>
              <a:pPr>
                <a:defRPr/>
              </a:pPr>
              <a:t>17</a:t>
            </a:fld>
            <a:endParaRPr lang="en-US" altLang="ja-JP"/>
          </a:p>
        </p:txBody>
      </p:sp>
    </p:spTree>
    <p:extLst>
      <p:ext uri="{BB962C8B-B14F-4D97-AF65-F5344CB8AC3E}">
        <p14:creationId xmlns:p14="http://schemas.microsoft.com/office/powerpoint/2010/main" val="426012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9445" t="28508" r="16428" b="31112"/>
          <a:stretch/>
        </p:blipFill>
        <p:spPr>
          <a:xfrm>
            <a:off x="5718724" y="1874277"/>
            <a:ext cx="3282317" cy="2427389"/>
          </a:xfrm>
          <a:prstGeom prst="rect">
            <a:avLst/>
          </a:prstGeom>
        </p:spPr>
      </p:pic>
      <p:sp>
        <p:nvSpPr>
          <p:cNvPr id="6" name="Rectangle 5"/>
          <p:cNvSpPr/>
          <p:nvPr/>
        </p:nvSpPr>
        <p:spPr>
          <a:xfrm>
            <a:off x="2554980" y="646337"/>
            <a:ext cx="4142455" cy="400110"/>
          </a:xfrm>
          <a:prstGeom prst="rect">
            <a:avLst/>
          </a:prstGeom>
          <a:noFill/>
          <a:ln w="9525">
            <a:noFill/>
            <a:miter lim="800000"/>
            <a:headEnd/>
            <a:tailEnd/>
          </a:ln>
        </p:spPr>
        <p:txBody>
          <a:bodyPr wrap="square">
            <a:spAutoFit/>
          </a:bodyPr>
          <a:lstStyle/>
          <a:p>
            <a:pPr algn="ctr"/>
            <a:r>
              <a:rPr lang="en-US" altLang="ja-JP" sz="2000" b="1" dirty="0">
                <a:latin typeface="Times New Roman" panose="02020603050405020304" pitchFamily="18" charset="0"/>
                <a:ea typeface="メイリオ" pitchFamily="50" charset="-128"/>
                <a:cs typeface="Times New Roman" panose="02020603050405020304" pitchFamily="18" charset="0"/>
              </a:rPr>
              <a:t>Background of Present Research</a:t>
            </a:r>
            <a:endParaRPr lang="ja-JP" altLang="en-US" sz="2000" b="1" dirty="0">
              <a:latin typeface="Times New Roman" panose="02020603050405020304" pitchFamily="18" charset="0"/>
              <a:ea typeface="メイリオ" pitchFamily="50" charset="-128"/>
              <a:cs typeface="Times New Roman" panose="02020603050405020304" pitchFamily="18" charset="0"/>
            </a:endParaRPr>
          </a:p>
        </p:txBody>
      </p:sp>
      <p:sp>
        <p:nvSpPr>
          <p:cNvPr id="7" name="Rectangle 6"/>
          <p:cNvSpPr/>
          <p:nvPr/>
        </p:nvSpPr>
        <p:spPr>
          <a:xfrm>
            <a:off x="250445" y="1874277"/>
            <a:ext cx="5388451" cy="3539430"/>
          </a:xfrm>
          <a:prstGeom prst="rect">
            <a:avLst/>
          </a:prstGeom>
        </p:spPr>
        <p:txBody>
          <a:bodyPr wrap="square">
            <a:spAutoFit/>
          </a:bodyPr>
          <a:lstStyle/>
          <a:p>
            <a:pPr marL="257175" indent="-257175" algn="just">
              <a:buFont typeface="Wingdings" panose="05000000000000000000" pitchFamily="2" charset="2"/>
              <a:buChar char="Ø"/>
            </a:pPr>
            <a:r>
              <a:rPr lang="en-US" altLang="ja-JP" sz="1600" dirty="0">
                <a:latin typeface="Cambria" panose="02040503050406030204" pitchFamily="18" charset="0"/>
                <a:ea typeface="メイリオ" pitchFamily="50" charset="-128"/>
                <a:cs typeface="Times New Roman" panose="02020603050405020304" pitchFamily="18" charset="0"/>
              </a:rPr>
              <a:t>According to the experimental results[1], fluoroethylene carbonate (FEC) is the only an effective additive for Na-ion battery among the FEC, </a:t>
            </a:r>
            <a:r>
              <a:rPr lang="en-US" altLang="ja-JP" sz="1600" dirty="0" smtClean="0">
                <a:latin typeface="Cambria" panose="02040503050406030204" pitchFamily="18" charset="0"/>
                <a:ea typeface="メイリオ" pitchFamily="50" charset="-128"/>
                <a:cs typeface="Times New Roman" panose="02020603050405020304" pitchFamily="18" charset="0"/>
              </a:rPr>
              <a:t>difluoroethylene </a:t>
            </a:r>
            <a:r>
              <a:rPr lang="en-US" altLang="ja-JP" sz="1600" dirty="0">
                <a:latin typeface="Cambria" panose="02040503050406030204" pitchFamily="18" charset="0"/>
                <a:ea typeface="メイリオ" pitchFamily="50" charset="-128"/>
                <a:cs typeface="Times New Roman" panose="02020603050405020304" pitchFamily="18" charset="0"/>
              </a:rPr>
              <a:t>carbonate </a:t>
            </a:r>
            <a:r>
              <a:rPr lang="en-US" altLang="ja-JP" sz="1600" dirty="0" smtClean="0">
                <a:latin typeface="Cambria" panose="02040503050406030204" pitchFamily="18" charset="0"/>
                <a:ea typeface="メイリオ" pitchFamily="50" charset="-128"/>
                <a:cs typeface="Times New Roman" panose="02020603050405020304" pitchFamily="18" charset="0"/>
              </a:rPr>
              <a:t>(DFEC)</a:t>
            </a:r>
            <a:r>
              <a:rPr lang="en-US" altLang="ja-JP" sz="1600" dirty="0">
                <a:latin typeface="Cambria" panose="02040503050406030204" pitchFamily="18" charset="0"/>
                <a:ea typeface="メイリオ" pitchFamily="50" charset="-128"/>
                <a:cs typeface="Times New Roman" panose="02020603050405020304" pitchFamily="18" charset="0"/>
              </a:rPr>
              <a:t>, vinylene </a:t>
            </a:r>
            <a:r>
              <a:rPr lang="en-US" altLang="ja-JP" sz="1600" dirty="0" smtClean="0">
                <a:latin typeface="Cambria" panose="02040503050406030204" pitchFamily="18" charset="0"/>
                <a:ea typeface="メイリオ" pitchFamily="50" charset="-128"/>
                <a:cs typeface="Times New Roman" panose="02020603050405020304" pitchFamily="18" charset="0"/>
              </a:rPr>
              <a:t>carbonate (VC) </a:t>
            </a:r>
            <a:r>
              <a:rPr lang="en-US" altLang="ja-JP" sz="1600" dirty="0">
                <a:latin typeface="Cambria" panose="02040503050406030204" pitchFamily="18" charset="0"/>
                <a:ea typeface="メイリオ" pitchFamily="50" charset="-128"/>
                <a:cs typeface="Times New Roman" panose="02020603050405020304" pitchFamily="18" charset="0"/>
              </a:rPr>
              <a:t>and ethylene </a:t>
            </a:r>
            <a:r>
              <a:rPr lang="en-US" altLang="ja-JP" sz="1600" dirty="0" smtClean="0">
                <a:latin typeface="Cambria" panose="02040503050406030204" pitchFamily="18" charset="0"/>
                <a:ea typeface="メイリオ" pitchFamily="50" charset="-128"/>
                <a:cs typeface="Times New Roman" panose="02020603050405020304" pitchFamily="18" charset="0"/>
              </a:rPr>
              <a:t>sulfite (ES).</a:t>
            </a:r>
            <a:endParaRPr lang="en-US" altLang="ja-JP" sz="1600" dirty="0">
              <a:latin typeface="Cambria" panose="02040503050406030204" pitchFamily="18" charset="0"/>
              <a:ea typeface="メイリオ" pitchFamily="50" charset="-128"/>
              <a:cs typeface="Times New Roman" panose="02020603050405020304" pitchFamily="18" charset="0"/>
            </a:endParaRPr>
          </a:p>
          <a:p>
            <a:pPr marL="257175" indent="-257175" algn="just">
              <a:buFont typeface="Wingdings" panose="05000000000000000000" pitchFamily="2" charset="2"/>
              <a:buChar char="Ø"/>
            </a:pPr>
            <a:endParaRPr lang="en-US" altLang="ja-JP" sz="1600" dirty="0">
              <a:latin typeface="Cambria" panose="02040503050406030204" pitchFamily="18" charset="0"/>
              <a:ea typeface="メイリオ" pitchFamily="50" charset="-128"/>
              <a:cs typeface="Times New Roman" panose="02020603050405020304" pitchFamily="18" charset="0"/>
            </a:endParaRPr>
          </a:p>
          <a:p>
            <a:pPr marL="257175" indent="-257175" algn="just">
              <a:buFont typeface="Wingdings" panose="05000000000000000000" pitchFamily="2" charset="2"/>
              <a:buChar char="Ø"/>
            </a:pPr>
            <a:r>
              <a:rPr lang="en-US" altLang="ja-JP" sz="1600" dirty="0">
                <a:latin typeface="Cambria" panose="02040503050406030204" pitchFamily="18" charset="0"/>
                <a:ea typeface="メイリオ" pitchFamily="50" charset="-128"/>
                <a:cs typeface="Times New Roman" panose="02020603050405020304" pitchFamily="18" charset="0"/>
              </a:rPr>
              <a:t>The FEC addition improved the cycle performance by decreasing the irreversible capacity to form the SEI film. In case of DFEC, performance is decreased by lowering reversible capacity.</a:t>
            </a:r>
          </a:p>
          <a:p>
            <a:pPr marL="257175" indent="-257175" algn="just">
              <a:buFont typeface="Wingdings" panose="05000000000000000000" pitchFamily="2" charset="2"/>
              <a:buChar char="Ø"/>
            </a:pPr>
            <a:endParaRPr lang="en-US" altLang="ja-JP" sz="1600" dirty="0">
              <a:latin typeface="Cambria" panose="02040503050406030204" pitchFamily="18" charset="0"/>
              <a:ea typeface="メイリオ" pitchFamily="50" charset="-128"/>
              <a:cs typeface="Times New Roman" panose="02020603050405020304" pitchFamily="18" charset="0"/>
            </a:endParaRPr>
          </a:p>
          <a:p>
            <a:pPr marL="257175" indent="-257175" algn="just">
              <a:buFont typeface="Wingdings" panose="05000000000000000000" pitchFamily="2" charset="2"/>
              <a:buChar char="Ø"/>
            </a:pPr>
            <a:r>
              <a:rPr lang="en-US" altLang="ja-JP" sz="1600" dirty="0">
                <a:latin typeface="Cambria" panose="02040503050406030204" pitchFamily="18" charset="0"/>
                <a:cs typeface="Times New Roman" panose="02020603050405020304" pitchFamily="18" charset="0"/>
              </a:rPr>
              <a:t>In the present study we would like to investigate the origin of mechanism to SEI film formation in DFEC additive PC electrolyte Na-ion battery.</a:t>
            </a:r>
          </a:p>
        </p:txBody>
      </p:sp>
      <p:sp>
        <p:nvSpPr>
          <p:cNvPr id="8" name="Rectangle 7"/>
          <p:cNvSpPr/>
          <p:nvPr/>
        </p:nvSpPr>
        <p:spPr>
          <a:xfrm>
            <a:off x="6071900" y="4301666"/>
            <a:ext cx="2994983" cy="738664"/>
          </a:xfrm>
          <a:prstGeom prst="rect">
            <a:avLst/>
          </a:prstGeom>
        </p:spPr>
        <p:txBody>
          <a:bodyPr wrap="square">
            <a:spAutoFit/>
          </a:bodyPr>
          <a:lstStyle/>
          <a:p>
            <a:pPr algn="just"/>
            <a:r>
              <a:rPr lang="en-US" altLang="ja-JP" sz="1400" b="1" dirty="0">
                <a:latin typeface="Cambria" panose="02040503050406030204" pitchFamily="18" charset="0"/>
                <a:cs typeface="Times New Roman" panose="02020603050405020304" pitchFamily="18" charset="0"/>
              </a:rPr>
              <a:t>Figure</a:t>
            </a:r>
            <a:r>
              <a:rPr lang="en-US" altLang="ja-JP" sz="1400" dirty="0">
                <a:latin typeface="Cambria" panose="02040503050406030204" pitchFamily="18" charset="0"/>
                <a:cs typeface="Times New Roman" panose="02020603050405020304" pitchFamily="18" charset="0"/>
              </a:rPr>
              <a:t> : Reversible capacity versus cycle number plot of PC electrolyte Na-ion battery.</a:t>
            </a:r>
            <a:endParaRPr lang="ja-JP" altLang="en-US" sz="1400" dirty="0">
              <a:latin typeface="Cambria" panose="02040503050406030204" pitchFamily="18" charset="0"/>
              <a:cs typeface="Times New Roman" panose="02020603050405020304" pitchFamily="18" charset="0"/>
            </a:endParaRPr>
          </a:p>
        </p:txBody>
      </p:sp>
      <p:sp>
        <p:nvSpPr>
          <p:cNvPr id="9" name="Rectangle 8"/>
          <p:cNvSpPr/>
          <p:nvPr/>
        </p:nvSpPr>
        <p:spPr>
          <a:xfrm>
            <a:off x="250445" y="6056269"/>
            <a:ext cx="4678651" cy="300082"/>
          </a:xfrm>
          <a:prstGeom prst="rect">
            <a:avLst/>
          </a:prstGeom>
        </p:spPr>
        <p:txBody>
          <a:bodyPr wrap="square">
            <a:spAutoFit/>
          </a:bodyPr>
          <a:lstStyle/>
          <a:p>
            <a:r>
              <a:rPr lang="en-US" altLang="ja-JP" sz="1350" dirty="0">
                <a:latin typeface="Times New Roman" panose="02020603050405020304" pitchFamily="18" charset="0"/>
                <a:cs typeface="Times New Roman" panose="02020603050405020304" pitchFamily="18" charset="0"/>
              </a:rPr>
              <a:t>[1] S. </a:t>
            </a:r>
            <a:r>
              <a:rPr lang="en-US" altLang="ja-JP" sz="1350" dirty="0" err="1">
                <a:latin typeface="Times New Roman" panose="02020603050405020304" pitchFamily="18" charset="0"/>
                <a:cs typeface="Times New Roman" panose="02020603050405020304" pitchFamily="18" charset="0"/>
              </a:rPr>
              <a:t>Komaba</a:t>
            </a:r>
            <a:r>
              <a:rPr lang="en-US" altLang="ja-JP" sz="1350" dirty="0">
                <a:latin typeface="Times New Roman" panose="02020603050405020304" pitchFamily="18" charset="0"/>
                <a:cs typeface="Times New Roman" panose="02020603050405020304" pitchFamily="18" charset="0"/>
              </a:rPr>
              <a:t> et al., </a:t>
            </a:r>
            <a:r>
              <a:rPr lang="en-US" altLang="ja-JP" sz="1350" i="1" dirty="0">
                <a:latin typeface="Times New Roman" panose="02020603050405020304" pitchFamily="18" charset="0"/>
                <a:cs typeface="Times New Roman" panose="02020603050405020304" pitchFamily="18" charset="0"/>
              </a:rPr>
              <a:t>ACS Appl. Mater. Interfaces</a:t>
            </a:r>
            <a:r>
              <a:rPr lang="en-US" altLang="ja-JP" sz="1350" dirty="0">
                <a:latin typeface="Times New Roman" panose="02020603050405020304" pitchFamily="18" charset="0"/>
                <a:cs typeface="Times New Roman" panose="02020603050405020304" pitchFamily="18" charset="0"/>
              </a:rPr>
              <a:t>, </a:t>
            </a:r>
            <a:r>
              <a:rPr lang="en-US" altLang="ja-JP" sz="1350" b="1" dirty="0">
                <a:latin typeface="Times New Roman" panose="02020603050405020304" pitchFamily="18" charset="0"/>
                <a:cs typeface="Times New Roman" panose="02020603050405020304" pitchFamily="18" charset="0"/>
              </a:rPr>
              <a:t>3</a:t>
            </a:r>
            <a:r>
              <a:rPr lang="en-US" altLang="ja-JP" sz="1350" dirty="0">
                <a:latin typeface="Times New Roman" panose="02020603050405020304" pitchFamily="18" charset="0"/>
                <a:cs typeface="Times New Roman" panose="02020603050405020304" pitchFamily="18" charset="0"/>
              </a:rPr>
              <a:t>, 4165 (2011).</a:t>
            </a:r>
            <a:endParaRPr lang="ja-JP" altLang="en-US" sz="135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05390FCF-8F22-4126-9970-10B2ACE95AC6}" type="slidenum">
              <a:rPr lang="ja-JP" altLang="en-US" sz="1050">
                <a:solidFill>
                  <a:schemeClr val="tx1"/>
                </a:solidFill>
                <a:latin typeface="Arial" panose="020B0604020202020204" pitchFamily="34" charset="0"/>
                <a:cs typeface="Arial" panose="020B0604020202020204" pitchFamily="34" charset="0"/>
              </a:rPr>
              <a:t>2</a:t>
            </a:fld>
            <a:endParaRPr lang="ja-JP" altLang="en-US" sz="105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523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196" y="3378502"/>
            <a:ext cx="3389003" cy="523220"/>
          </a:xfrm>
          <a:prstGeom prst="rect">
            <a:avLst/>
          </a:prstGeom>
          <a:noFill/>
        </p:spPr>
        <p:txBody>
          <a:bodyPr wrap="square" rtlCol="0">
            <a:spAutoFit/>
          </a:bodyPr>
          <a:lstStyle/>
          <a:p>
            <a:r>
              <a:rPr lang="en-US" altLang="ja-JP" sz="1400" b="1" dirty="0">
                <a:latin typeface="Cambria" panose="02040503050406030204" pitchFamily="18" charset="0"/>
                <a:cs typeface="Times New Roman" panose="02020603050405020304" pitchFamily="18" charset="0"/>
              </a:rPr>
              <a:t>Scheme</a:t>
            </a:r>
            <a:r>
              <a:rPr lang="en-US" altLang="ja-JP" sz="1400" dirty="0">
                <a:latin typeface="Cambria" panose="02040503050406030204" pitchFamily="18" charset="0"/>
                <a:cs typeface="Times New Roman" panose="02020603050405020304" pitchFamily="18" charset="0"/>
              </a:rPr>
              <a:t>: Schematic representation of two electron reduction mechanism of PC</a:t>
            </a:r>
            <a:endParaRPr lang="ja-JP" altLang="en-US" sz="1400" dirty="0">
              <a:latin typeface="Cambria" panose="02040503050406030204" pitchFamily="18" charset="0"/>
              <a:cs typeface="Times New Roman" panose="02020603050405020304" pitchFamily="18" charset="0"/>
            </a:endParaRPr>
          </a:p>
        </p:txBody>
      </p:sp>
      <p:grpSp>
        <p:nvGrpSpPr>
          <p:cNvPr id="17" name="Group 16"/>
          <p:cNvGrpSpPr/>
          <p:nvPr/>
        </p:nvGrpSpPr>
        <p:grpSpPr>
          <a:xfrm>
            <a:off x="3566178" y="709284"/>
            <a:ext cx="5326032" cy="2930828"/>
            <a:chOff x="3566178" y="709284"/>
            <a:chExt cx="5326032" cy="2930828"/>
          </a:xfrm>
        </p:grpSpPr>
        <p:graphicFrame>
          <p:nvGraphicFramePr>
            <p:cNvPr id="6" name="Chart 5"/>
            <p:cNvGraphicFramePr>
              <a:graphicFrameLocks/>
            </p:cNvGraphicFramePr>
            <p:nvPr>
              <p:extLst>
                <p:ext uri="{D42A27DB-BD31-4B8C-83A1-F6EECF244321}">
                  <p14:modId xmlns:p14="http://schemas.microsoft.com/office/powerpoint/2010/main" val="2161635198"/>
                </p:ext>
              </p:extLst>
            </p:nvPr>
          </p:nvGraphicFramePr>
          <p:xfrm>
            <a:off x="3566178" y="709284"/>
            <a:ext cx="5229616" cy="29308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2580267"/>
                </p:ext>
              </p:extLst>
            </p:nvPr>
          </p:nvGraphicFramePr>
          <p:xfrm>
            <a:off x="8277755" y="1941170"/>
            <a:ext cx="614455" cy="640822"/>
          </p:xfrm>
          <a:graphic>
            <a:graphicData uri="http://schemas.openxmlformats.org/presentationml/2006/ole">
              <mc:AlternateContent xmlns:mc="http://schemas.openxmlformats.org/markup-compatibility/2006">
                <mc:Choice xmlns:v="urn:schemas-microsoft-com:vml" Requires="v">
                  <p:oleObj spid="_x0000_s10788" name="CS ChemDraw Drawing" r:id="rId4" imgW="901704" imgH="1029781" progId="ChemDraw.Document.6.0">
                    <p:embed/>
                  </p:oleObj>
                </mc:Choice>
                <mc:Fallback>
                  <p:oleObj name="CS ChemDraw Drawing" r:id="rId4" imgW="901704" imgH="1029781" progId="ChemDraw.Document.6.0">
                    <p:embed/>
                    <p:pic>
                      <p:nvPicPr>
                        <p:cNvPr id="0" name=""/>
                        <p:cNvPicPr/>
                        <p:nvPr/>
                      </p:nvPicPr>
                      <p:blipFill>
                        <a:blip r:embed="rId5"/>
                        <a:stretch>
                          <a:fillRect/>
                        </a:stretch>
                      </p:blipFill>
                      <p:spPr>
                        <a:xfrm>
                          <a:off x="8277755" y="1941170"/>
                          <a:ext cx="614455" cy="640822"/>
                        </a:xfrm>
                        <a:prstGeom prst="rect">
                          <a:avLst/>
                        </a:prstGeom>
                      </p:spPr>
                    </p:pic>
                  </p:oleObj>
                </mc:Fallback>
              </mc:AlternateContent>
            </a:graphicData>
          </a:graphic>
        </p:graphicFrame>
        <p:sp>
          <p:nvSpPr>
            <p:cNvPr id="8" name="TextBox 7"/>
            <p:cNvSpPr txBox="1"/>
            <p:nvPr/>
          </p:nvSpPr>
          <p:spPr>
            <a:xfrm>
              <a:off x="8334937" y="2582645"/>
              <a:ext cx="487634" cy="196208"/>
            </a:xfrm>
            <a:prstGeom prst="rect">
              <a:avLst/>
            </a:prstGeom>
            <a:noFill/>
          </p:spPr>
          <p:txBody>
            <a:bodyPr wrap="none" rtlCol="0">
              <a:spAutoFit/>
            </a:bodyPr>
            <a:lstStyle/>
            <a:p>
              <a:r>
                <a:rPr lang="en-US" altLang="ja-JP" sz="675" dirty="0">
                  <a:latin typeface="Comic Sans MS" panose="030F0702030302020204" pitchFamily="66" charset="0"/>
                </a:rPr>
                <a:t>PC-IN5</a:t>
              </a:r>
              <a:endParaRPr lang="ja-JP" altLang="en-US" sz="675" dirty="0">
                <a:latin typeface="Comic Sans MS" panose="030F0702030302020204" pitchFamily="66" charset="0"/>
              </a:endParaRPr>
            </a:p>
          </p:txBody>
        </p:sp>
        <p:sp>
          <p:nvSpPr>
            <p:cNvPr id="9" name="TextBox 8"/>
            <p:cNvSpPr txBox="1"/>
            <p:nvPr/>
          </p:nvSpPr>
          <p:spPr>
            <a:xfrm>
              <a:off x="8391557" y="832062"/>
              <a:ext cx="349776" cy="253916"/>
            </a:xfrm>
            <a:prstGeom prst="rect">
              <a:avLst/>
            </a:prstGeom>
            <a:noFill/>
          </p:spPr>
          <p:txBody>
            <a:bodyPr wrap="none" rtlCol="0">
              <a:spAutoFit/>
            </a:bodyPr>
            <a:lstStyle/>
            <a:p>
              <a:r>
                <a:rPr lang="el-GR" altLang="ja-JP" sz="1050" b="1" dirty="0">
                  <a:latin typeface="Cambria" panose="02040503050406030204" pitchFamily="18" charset="0"/>
                </a:rPr>
                <a:t>ΔΕ</a:t>
              </a:r>
              <a:endParaRPr lang="ja-JP" altLang="en-US" sz="1050" b="1" dirty="0">
                <a:latin typeface="Cambria" panose="02040503050406030204" pitchFamily="18" charset="0"/>
              </a:endParaRPr>
            </a:p>
          </p:txBody>
        </p:sp>
        <p:sp>
          <p:nvSpPr>
            <p:cNvPr id="10" name="TextBox 9"/>
            <p:cNvSpPr txBox="1"/>
            <p:nvPr/>
          </p:nvSpPr>
          <p:spPr>
            <a:xfrm>
              <a:off x="8391557" y="1007975"/>
              <a:ext cx="478016" cy="253916"/>
            </a:xfrm>
            <a:prstGeom prst="rect">
              <a:avLst/>
            </a:prstGeom>
            <a:noFill/>
          </p:spPr>
          <p:txBody>
            <a:bodyPr wrap="none" rtlCol="0">
              <a:spAutoFit/>
            </a:bodyPr>
            <a:lstStyle/>
            <a:p>
              <a:r>
                <a:rPr lang="el-GR" altLang="ja-JP" sz="1050" b="1" dirty="0">
                  <a:latin typeface="Cambria" panose="02040503050406030204" pitchFamily="18" charset="0"/>
                </a:rPr>
                <a:t>Δ</a:t>
              </a:r>
              <a:r>
                <a:rPr lang="en-US" altLang="ja-JP" sz="1050" b="1" dirty="0">
                  <a:latin typeface="Cambria" panose="02040503050406030204" pitchFamily="18" charset="0"/>
                </a:rPr>
                <a:t>G</a:t>
              </a:r>
              <a:r>
                <a:rPr lang="en-US" altLang="ja-JP" sz="1050" b="1" baseline="-25000" dirty="0">
                  <a:latin typeface="Cambria" panose="02040503050406030204" pitchFamily="18" charset="0"/>
                </a:rPr>
                <a:t>sol</a:t>
              </a:r>
              <a:endParaRPr lang="ja-JP" altLang="en-US" sz="1050" b="1" baseline="-25000" dirty="0">
                <a:latin typeface="Cambria" panose="02040503050406030204"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422777339"/>
                </p:ext>
              </p:extLst>
            </p:nvPr>
          </p:nvGraphicFramePr>
          <p:xfrm>
            <a:off x="7017450" y="2408153"/>
            <a:ext cx="468413" cy="809667"/>
          </p:xfrm>
          <a:graphic>
            <a:graphicData uri="http://schemas.openxmlformats.org/presentationml/2006/ole">
              <mc:AlternateContent xmlns:mc="http://schemas.openxmlformats.org/markup-compatibility/2006">
                <mc:Choice xmlns:v="urn:schemas-microsoft-com:vml" Requires="v">
                  <p:oleObj spid="_x0000_s10789" name="CS ChemDraw Drawing" r:id="rId6" imgW="686948" imgH="1302426" progId="ChemDraw.Document.6.0">
                    <p:embed/>
                  </p:oleObj>
                </mc:Choice>
                <mc:Fallback>
                  <p:oleObj name="CS ChemDraw Drawing" r:id="rId6" imgW="686948" imgH="1302426" progId="ChemDraw.Document.6.0">
                    <p:embed/>
                    <p:pic>
                      <p:nvPicPr>
                        <p:cNvPr id="0" name=""/>
                        <p:cNvPicPr/>
                        <p:nvPr/>
                      </p:nvPicPr>
                      <p:blipFill>
                        <a:blip r:embed="rId7"/>
                        <a:stretch>
                          <a:fillRect/>
                        </a:stretch>
                      </p:blipFill>
                      <p:spPr>
                        <a:xfrm>
                          <a:off x="7017450" y="2408153"/>
                          <a:ext cx="468413" cy="80966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25695428"/>
                </p:ext>
              </p:extLst>
            </p:nvPr>
          </p:nvGraphicFramePr>
          <p:xfrm>
            <a:off x="6400179" y="2118727"/>
            <a:ext cx="468413" cy="809667"/>
          </p:xfrm>
          <a:graphic>
            <a:graphicData uri="http://schemas.openxmlformats.org/presentationml/2006/ole">
              <mc:AlternateContent xmlns:mc="http://schemas.openxmlformats.org/markup-compatibility/2006">
                <mc:Choice xmlns:v="urn:schemas-microsoft-com:vml" Requires="v">
                  <p:oleObj spid="_x0000_s10790" name="CS ChemDraw Drawing" r:id="rId8" imgW="686948" imgH="1301345" progId="ChemDraw.Document.6.0">
                    <p:embed/>
                  </p:oleObj>
                </mc:Choice>
                <mc:Fallback>
                  <p:oleObj name="CS ChemDraw Drawing" r:id="rId8" imgW="686948" imgH="1301345" progId="ChemDraw.Document.6.0">
                    <p:embed/>
                    <p:pic>
                      <p:nvPicPr>
                        <p:cNvPr id="0" name=""/>
                        <p:cNvPicPr/>
                        <p:nvPr/>
                      </p:nvPicPr>
                      <p:blipFill>
                        <a:blip r:embed="rId9"/>
                        <a:stretch>
                          <a:fillRect/>
                        </a:stretch>
                      </p:blipFill>
                      <p:spPr>
                        <a:xfrm>
                          <a:off x="6400179" y="2118727"/>
                          <a:ext cx="468413" cy="809667"/>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211485563"/>
                </p:ext>
              </p:extLst>
            </p:nvPr>
          </p:nvGraphicFramePr>
          <p:xfrm>
            <a:off x="5720663" y="1970828"/>
            <a:ext cx="492213" cy="708953"/>
          </p:xfrm>
          <a:graphic>
            <a:graphicData uri="http://schemas.openxmlformats.org/presentationml/2006/ole">
              <mc:AlternateContent xmlns:mc="http://schemas.openxmlformats.org/markup-compatibility/2006">
                <mc:Choice xmlns:v="urn:schemas-microsoft-com:vml" Requires="v">
                  <p:oleObj spid="_x0000_s10791" name="CS ChemDraw Drawing" r:id="rId10" imgW="722065" imgH="1139487" progId="ChemDraw.Document.6.0">
                    <p:embed/>
                  </p:oleObj>
                </mc:Choice>
                <mc:Fallback>
                  <p:oleObj name="CS ChemDraw Drawing" r:id="rId10" imgW="722065" imgH="1139487" progId="ChemDraw.Document.6.0">
                    <p:embed/>
                    <p:pic>
                      <p:nvPicPr>
                        <p:cNvPr id="0" name=""/>
                        <p:cNvPicPr/>
                        <p:nvPr/>
                      </p:nvPicPr>
                      <p:blipFill>
                        <a:blip r:embed="rId11"/>
                        <a:stretch>
                          <a:fillRect/>
                        </a:stretch>
                      </p:blipFill>
                      <p:spPr>
                        <a:xfrm>
                          <a:off x="5720663" y="1970828"/>
                          <a:ext cx="492213" cy="708953"/>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729937642"/>
                </p:ext>
              </p:extLst>
            </p:nvPr>
          </p:nvGraphicFramePr>
          <p:xfrm>
            <a:off x="4947592" y="2002202"/>
            <a:ext cx="492213" cy="693154"/>
          </p:xfrm>
          <a:graphic>
            <a:graphicData uri="http://schemas.openxmlformats.org/presentationml/2006/ole">
              <mc:AlternateContent xmlns:mc="http://schemas.openxmlformats.org/markup-compatibility/2006">
                <mc:Choice xmlns:v="urn:schemas-microsoft-com:vml" Requires="v">
                  <p:oleObj spid="_x0000_s10792" name="CS ChemDraw Drawing" r:id="rId12" imgW="721795" imgH="1115168" progId="ChemDraw.Document.6.0">
                    <p:embed/>
                  </p:oleObj>
                </mc:Choice>
                <mc:Fallback>
                  <p:oleObj name="CS ChemDraw Drawing" r:id="rId12" imgW="721795" imgH="1115168" progId="ChemDraw.Document.6.0">
                    <p:embed/>
                    <p:pic>
                      <p:nvPicPr>
                        <p:cNvPr id="0" name=""/>
                        <p:cNvPicPr/>
                        <p:nvPr/>
                      </p:nvPicPr>
                      <p:blipFill>
                        <a:blip r:embed="rId13"/>
                        <a:stretch>
                          <a:fillRect/>
                        </a:stretch>
                      </p:blipFill>
                      <p:spPr>
                        <a:xfrm>
                          <a:off x="4947592" y="2002202"/>
                          <a:ext cx="492213" cy="693154"/>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27529176"/>
                </p:ext>
              </p:extLst>
            </p:nvPr>
          </p:nvGraphicFramePr>
          <p:xfrm>
            <a:off x="4181908" y="1264837"/>
            <a:ext cx="492213" cy="705991"/>
          </p:xfrm>
          <a:graphic>
            <a:graphicData uri="http://schemas.openxmlformats.org/presentationml/2006/ole">
              <mc:AlternateContent xmlns:mc="http://schemas.openxmlformats.org/markup-compatibility/2006">
                <mc:Choice xmlns:v="urn:schemas-microsoft-com:vml" Requires="v">
                  <p:oleObj spid="_x0000_s10793" name="CS ChemDraw Drawing" r:id="rId14" imgW="721795" imgH="1135164" progId="ChemDraw.Document.6.0">
                    <p:embed/>
                  </p:oleObj>
                </mc:Choice>
                <mc:Fallback>
                  <p:oleObj name="CS ChemDraw Drawing" r:id="rId14" imgW="721795" imgH="1135164" progId="ChemDraw.Document.6.0">
                    <p:embed/>
                    <p:pic>
                      <p:nvPicPr>
                        <p:cNvPr id="0" name=""/>
                        <p:cNvPicPr/>
                        <p:nvPr/>
                      </p:nvPicPr>
                      <p:blipFill>
                        <a:blip r:embed="rId15"/>
                        <a:stretch>
                          <a:fillRect/>
                        </a:stretch>
                      </p:blipFill>
                      <p:spPr>
                        <a:xfrm>
                          <a:off x="4181908" y="1264837"/>
                          <a:ext cx="492213" cy="705991"/>
                        </a:xfrm>
                        <a:prstGeom prst="rect">
                          <a:avLst/>
                        </a:prstGeom>
                      </p:spPr>
                    </p:pic>
                  </p:oleObj>
                </mc:Fallback>
              </mc:AlternateContent>
            </a:graphicData>
          </a:graphic>
        </p:graphicFrame>
      </p:grpSp>
      <p:sp>
        <p:nvSpPr>
          <p:cNvPr id="16" name="Rectangle 9"/>
          <p:cNvSpPr>
            <a:spLocks noChangeArrowheads="1"/>
          </p:cNvSpPr>
          <p:nvPr/>
        </p:nvSpPr>
        <p:spPr bwMode="auto">
          <a:xfrm>
            <a:off x="3726006" y="3306310"/>
            <a:ext cx="5348345" cy="714490"/>
          </a:xfrm>
          <a:prstGeom prst="rect">
            <a:avLst/>
          </a:prstGeom>
          <a:noFill/>
          <a:ln w="9525" cap="flat">
            <a:noFill/>
            <a:round/>
            <a:headEnd/>
            <a:tailEnd/>
          </a:ln>
          <a:effectLst/>
        </p:spPr>
        <p:txBody>
          <a:bodyPr wrap="square" lIns="67500" tIns="33750" rIns="67500" bIns="33750">
            <a:spAutoFit/>
          </a:bodyPr>
          <a:lstStyle/>
          <a:p>
            <a:pPr algn="just">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sz="1400" b="1" dirty="0">
                <a:solidFill>
                  <a:srgbClr val="000000"/>
                </a:solidFill>
                <a:latin typeface="Cambria" pitchFamily="16" charset="0"/>
              </a:rPr>
              <a:t>Figure</a:t>
            </a:r>
            <a:r>
              <a:rPr lang="en-US" sz="1400" dirty="0">
                <a:solidFill>
                  <a:srgbClr val="000000"/>
                </a:solidFill>
                <a:latin typeface="Cambria" pitchFamily="16" charset="0"/>
              </a:rPr>
              <a:t>: Potential energy (</a:t>
            </a:r>
            <a:r>
              <a:rPr lang="el-GR" sz="1400" dirty="0">
                <a:solidFill>
                  <a:srgbClr val="000000"/>
                </a:solidFill>
                <a:latin typeface="Cambria" pitchFamily="16" charset="0"/>
              </a:rPr>
              <a:t>ΔΕ</a:t>
            </a:r>
            <a:r>
              <a:rPr lang="en-US" sz="1400" dirty="0">
                <a:solidFill>
                  <a:srgbClr val="000000"/>
                </a:solidFill>
                <a:latin typeface="Cambria" pitchFamily="16" charset="0"/>
              </a:rPr>
              <a:t> in kcal/mol) and gibbs free energy (</a:t>
            </a:r>
            <a:r>
              <a:rPr lang="el-GR" sz="1400" dirty="0">
                <a:solidFill>
                  <a:srgbClr val="000000"/>
                </a:solidFill>
                <a:latin typeface="Cambria" pitchFamily="16" charset="0"/>
              </a:rPr>
              <a:t>Δ</a:t>
            </a:r>
            <a:r>
              <a:rPr lang="en-US" sz="1400" dirty="0">
                <a:solidFill>
                  <a:srgbClr val="000000"/>
                </a:solidFill>
                <a:latin typeface="Cambria" pitchFamily="16" charset="0"/>
              </a:rPr>
              <a:t>G</a:t>
            </a:r>
            <a:r>
              <a:rPr lang="en-US" sz="1400" baseline="-25000" dirty="0">
                <a:solidFill>
                  <a:srgbClr val="000000"/>
                </a:solidFill>
                <a:latin typeface="Cambria" pitchFamily="16" charset="0"/>
              </a:rPr>
              <a:t>sol</a:t>
            </a:r>
            <a:r>
              <a:rPr lang="en-US" sz="1400" dirty="0">
                <a:solidFill>
                  <a:srgbClr val="000000"/>
                </a:solidFill>
                <a:latin typeface="Cambria" pitchFamily="16" charset="0"/>
              </a:rPr>
              <a:t> in kcal/mol) profile for the two electron reductive decomposition process of Na</a:t>
            </a:r>
            <a:r>
              <a:rPr lang="en-US" sz="1400" baseline="30000" dirty="0">
                <a:solidFill>
                  <a:srgbClr val="000000"/>
                </a:solidFill>
                <a:latin typeface="Cambria" pitchFamily="16" charset="0"/>
              </a:rPr>
              <a:t>+</a:t>
            </a:r>
            <a:r>
              <a:rPr lang="en-US" sz="1400" dirty="0">
                <a:solidFill>
                  <a:srgbClr val="000000"/>
                </a:solidFill>
                <a:latin typeface="Cambria" pitchFamily="16" charset="0"/>
              </a:rPr>
              <a:t>- PC.</a:t>
            </a:r>
          </a:p>
        </p:txBody>
      </p:sp>
      <p:sp>
        <p:nvSpPr>
          <p:cNvPr id="3" name="Rectangle 2"/>
          <p:cNvSpPr/>
          <p:nvPr/>
        </p:nvSpPr>
        <p:spPr>
          <a:xfrm>
            <a:off x="3011646" y="163177"/>
            <a:ext cx="3324949" cy="400110"/>
          </a:xfrm>
          <a:prstGeom prst="rect">
            <a:avLst/>
          </a:prstGeom>
        </p:spPr>
        <p:txBody>
          <a:bodyPr wrap="none">
            <a:spAutoFit/>
          </a:bodyPr>
          <a:lstStyle/>
          <a:p>
            <a:r>
              <a:rPr lang="en-US" altLang="ja-JP" sz="2000" b="1" dirty="0">
                <a:latin typeface="Times New Roman" panose="02020603050405020304" pitchFamily="18" charset="0"/>
                <a:cs typeface="Times New Roman" panose="02020603050405020304" pitchFamily="18" charset="0"/>
              </a:rPr>
              <a:t>Reduction Mechanism of PC</a:t>
            </a:r>
            <a:endParaRPr lang="ja-JP" altLang="en-US" sz="2000" b="1" dirty="0"/>
          </a:p>
        </p:txBody>
      </p:sp>
      <p:sp>
        <p:nvSpPr>
          <p:cNvPr id="18" name="Rectangle 17"/>
          <p:cNvSpPr/>
          <p:nvPr/>
        </p:nvSpPr>
        <p:spPr>
          <a:xfrm>
            <a:off x="212947" y="4205378"/>
            <a:ext cx="8720596" cy="2318583"/>
          </a:xfrm>
          <a:prstGeom prst="rect">
            <a:avLst/>
          </a:prstGeom>
        </p:spPr>
        <p:txBody>
          <a:bodyPr wrap="square">
            <a:spAutoFit/>
          </a:bodyPr>
          <a:lstStyle/>
          <a:p>
            <a:pPr marL="214313" indent="-214313" algn="just">
              <a:spcBef>
                <a:spcPts val="450"/>
              </a:spcBef>
              <a:spcAft>
                <a:spcPts val="450"/>
              </a:spcAft>
              <a:buFont typeface="Wingdings" panose="05000000000000000000" pitchFamily="2" charset="2"/>
              <a:buChar char="Ø"/>
            </a:pPr>
            <a:r>
              <a:rPr lang="en-US" altLang="ja-JP" sz="1600" dirty="0">
                <a:latin typeface="Cambria" panose="02040503050406030204" pitchFamily="18" charset="0"/>
                <a:ea typeface="ＭＳ 明朝" panose="02020609040205080304" pitchFamily="17" charset="-128"/>
              </a:rPr>
              <a:t>The two electron reductive mechanism of Na</a:t>
            </a:r>
            <a:r>
              <a:rPr lang="en-US" altLang="ja-JP" sz="1600" baseline="30000" dirty="0">
                <a:latin typeface="Cambria" panose="02040503050406030204" pitchFamily="18" charset="0"/>
                <a:ea typeface="ＭＳ 明朝" panose="02020609040205080304" pitchFamily="17" charset="-128"/>
              </a:rPr>
              <a:t>+</a:t>
            </a:r>
            <a:r>
              <a:rPr lang="en-US" altLang="ja-JP" sz="1600" dirty="0">
                <a:latin typeface="Cambria" panose="02040503050406030204" pitchFamily="18" charset="0"/>
                <a:ea typeface="ＭＳ 明朝" panose="02020609040205080304" pitchFamily="17" charset="-128"/>
              </a:rPr>
              <a:t>- coordinated PC gives Na</a:t>
            </a:r>
            <a:r>
              <a:rPr lang="en-US" altLang="ja-JP" sz="1600" baseline="-25000" dirty="0">
                <a:latin typeface="Cambria" panose="02040503050406030204" pitchFamily="18" charset="0"/>
                <a:ea typeface="ＭＳ 明朝" panose="02020609040205080304" pitchFamily="17" charset="-128"/>
              </a:rPr>
              <a:t>2</a:t>
            </a:r>
            <a:r>
              <a:rPr lang="en-US" altLang="ja-JP" sz="1600" dirty="0">
                <a:latin typeface="Cambria" panose="02040503050406030204" pitchFamily="18" charset="0"/>
                <a:ea typeface="ＭＳ 明朝" panose="02020609040205080304" pitchFamily="17" charset="-128"/>
              </a:rPr>
              <a:t>CO</a:t>
            </a:r>
            <a:r>
              <a:rPr lang="en-US" altLang="ja-JP" sz="1600" baseline="-25000" dirty="0">
                <a:latin typeface="Cambria" panose="02040503050406030204" pitchFamily="18" charset="0"/>
                <a:ea typeface="ＭＳ 明朝" panose="02020609040205080304" pitchFamily="17" charset="-128"/>
              </a:rPr>
              <a:t>3</a:t>
            </a:r>
            <a:r>
              <a:rPr lang="en-US" altLang="ja-JP" sz="1600" dirty="0">
                <a:latin typeface="Cambria" panose="02040503050406030204" pitchFamily="18" charset="0"/>
                <a:ea typeface="ＭＳ 明朝" panose="02020609040205080304" pitchFamily="17" charset="-128"/>
              </a:rPr>
              <a:t> and alkene as final products. This mechanism is similar to previously proposed for Li</a:t>
            </a:r>
            <a:r>
              <a:rPr lang="en-US" altLang="ja-JP" sz="1600" baseline="30000" dirty="0">
                <a:latin typeface="Cambria" panose="02040503050406030204" pitchFamily="18" charset="0"/>
                <a:ea typeface="ＭＳ 明朝" panose="02020609040205080304" pitchFamily="17" charset="-128"/>
              </a:rPr>
              <a:t>+</a:t>
            </a:r>
            <a:r>
              <a:rPr lang="en-US" altLang="ja-JP" sz="1600" dirty="0">
                <a:latin typeface="Cambria" panose="02040503050406030204" pitchFamily="18" charset="0"/>
                <a:ea typeface="ＭＳ 明朝" panose="02020609040205080304" pitchFamily="17" charset="-128"/>
              </a:rPr>
              <a:t>- coordinated EC and PC.</a:t>
            </a:r>
          </a:p>
          <a:p>
            <a:pPr marL="214313" indent="-214313" algn="just">
              <a:spcBef>
                <a:spcPts val="450"/>
              </a:spcBef>
              <a:spcAft>
                <a:spcPts val="450"/>
              </a:spcAft>
              <a:buFont typeface="Wingdings" panose="05000000000000000000" pitchFamily="2" charset="2"/>
              <a:buChar char="Ø"/>
            </a:pPr>
            <a:r>
              <a:rPr lang="en-US" altLang="ja-JP" sz="1600" dirty="0">
                <a:latin typeface="Cambria" panose="02040503050406030204" pitchFamily="18" charset="0"/>
                <a:ea typeface="ＭＳ 明朝" panose="02020609040205080304" pitchFamily="17" charset="-128"/>
              </a:rPr>
              <a:t>PC is directly reduced and formed a stable product (PC-IN2), which gives an open anion radical due to the cleavage of C-O bond, through transition state (PC-TS3) with a barrier energy of 11.696 kcal/mol.</a:t>
            </a:r>
          </a:p>
          <a:p>
            <a:pPr marL="214313" indent="-214313" algn="just">
              <a:spcBef>
                <a:spcPts val="450"/>
              </a:spcBef>
              <a:spcAft>
                <a:spcPts val="450"/>
              </a:spcAft>
              <a:buFont typeface="Wingdings" panose="05000000000000000000" pitchFamily="2" charset="2"/>
              <a:buChar char="Ø"/>
            </a:pPr>
            <a:r>
              <a:rPr lang="en-US" altLang="ja-JP" sz="1600" dirty="0">
                <a:latin typeface="Cambria" panose="02040503050406030204" pitchFamily="18" charset="0"/>
                <a:ea typeface="ＭＳ 明朝" panose="02020609040205080304" pitchFamily="17" charset="-128"/>
              </a:rPr>
              <a:t>The PC-IN4 undergoes further reduction by accepting second electron and form PC-IN5. The addition of Na</a:t>
            </a:r>
            <a:r>
              <a:rPr lang="en-US" altLang="ja-JP" sz="1600" baseline="30000" dirty="0">
                <a:latin typeface="Cambria" panose="02040503050406030204" pitchFamily="18" charset="0"/>
                <a:ea typeface="ＭＳ 明朝" panose="02020609040205080304" pitchFamily="17" charset="-128"/>
              </a:rPr>
              <a:t>+</a:t>
            </a:r>
            <a:r>
              <a:rPr lang="en-US" altLang="ja-JP" sz="1600" dirty="0">
                <a:latin typeface="Cambria" panose="02040503050406030204" pitchFamily="18" charset="0"/>
                <a:ea typeface="ＭＳ 明朝" panose="02020609040205080304" pitchFamily="17" charset="-128"/>
              </a:rPr>
              <a:t> ion to PC-IN5 form Na</a:t>
            </a:r>
            <a:r>
              <a:rPr lang="en-US" altLang="ja-JP" sz="1600" baseline="-25000" dirty="0">
                <a:latin typeface="Cambria" panose="02040503050406030204" pitchFamily="18" charset="0"/>
                <a:ea typeface="ＭＳ 明朝" panose="02020609040205080304" pitchFamily="17" charset="-128"/>
              </a:rPr>
              <a:t>2</a:t>
            </a:r>
            <a:r>
              <a:rPr lang="en-US" altLang="ja-JP" sz="1600" dirty="0">
                <a:latin typeface="Cambria" panose="02040503050406030204" pitchFamily="18" charset="0"/>
                <a:ea typeface="ＭＳ 明朝" panose="02020609040205080304" pitchFamily="17" charset="-128"/>
              </a:rPr>
              <a:t>CO</a:t>
            </a:r>
            <a:r>
              <a:rPr lang="en-US" altLang="ja-JP" sz="1600" baseline="-25000" dirty="0">
                <a:latin typeface="Cambria" panose="02040503050406030204" pitchFamily="18" charset="0"/>
                <a:ea typeface="ＭＳ 明朝" panose="02020609040205080304" pitchFamily="17" charset="-128"/>
              </a:rPr>
              <a:t>3</a:t>
            </a:r>
            <a:r>
              <a:rPr lang="en-US" altLang="ja-JP" sz="1600" dirty="0">
                <a:latin typeface="Cambria" panose="02040503050406030204" pitchFamily="18" charset="0"/>
                <a:ea typeface="ＭＳ 明朝" panose="02020609040205080304" pitchFamily="17" charset="-128"/>
              </a:rPr>
              <a:t> and propene gas and this step of the reaction </a:t>
            </a:r>
            <a:r>
              <a:rPr lang="en-US" altLang="ja-JP" sz="1600" dirty="0" smtClean="0">
                <a:latin typeface="Cambria" panose="02040503050406030204" pitchFamily="18" charset="0"/>
                <a:ea typeface="ＭＳ 明朝" panose="02020609040205080304" pitchFamily="17" charset="-128"/>
              </a:rPr>
              <a:t>proceeds </a:t>
            </a:r>
            <a:r>
              <a:rPr lang="en-US" altLang="ja-JP" sz="1600" dirty="0">
                <a:latin typeface="Cambria" panose="02040503050406030204" pitchFamily="18" charset="0"/>
                <a:ea typeface="ＭＳ 明朝" panose="02020609040205080304" pitchFamily="17" charset="-128"/>
              </a:rPr>
              <a:t>without reaction barrier. </a:t>
            </a:r>
            <a:endParaRPr lang="ja-JP" altLang="en-US" sz="1600" dirty="0">
              <a:latin typeface="Cambria" panose="02040503050406030204" pitchFamily="18" charset="0"/>
            </a:endParaRPr>
          </a:p>
        </p:txBody>
      </p:sp>
      <p:sp>
        <p:nvSpPr>
          <p:cNvPr id="19" name="Slide Number Placeholder 18"/>
          <p:cNvSpPr>
            <a:spLocks noGrp="1"/>
          </p:cNvSpPr>
          <p:nvPr>
            <p:ph type="sldNum" sz="quarter" idx="12"/>
          </p:nvPr>
        </p:nvSpPr>
        <p:spPr/>
        <p:txBody>
          <a:bodyPr/>
          <a:lstStyle/>
          <a:p>
            <a:fld id="{32B641CA-0CBD-48F3-B112-8B0BCB3D977B}" type="slidenum">
              <a:rPr kumimoji="1" lang="ja-JP" altLang="en-US" smtClean="0">
                <a:solidFill>
                  <a:schemeClr val="tx1"/>
                </a:solidFill>
              </a:rPr>
              <a:t>3</a:t>
            </a:fld>
            <a:endParaRPr kumimoji="1" lang="ja-JP" altLang="en-US" dirty="0">
              <a:solidFill>
                <a:schemeClr val="tx1"/>
              </a:solidFill>
            </a:endParaRPr>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2494" y="574310"/>
            <a:ext cx="3287876" cy="2764908"/>
          </a:xfrm>
          <a:prstGeom prst="rect">
            <a:avLst/>
          </a:prstGeom>
        </p:spPr>
      </p:pic>
    </p:spTree>
    <p:extLst>
      <p:ext uri="{BB962C8B-B14F-4D97-AF65-F5344CB8AC3E}">
        <p14:creationId xmlns:p14="http://schemas.microsoft.com/office/powerpoint/2010/main" val="1407666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8170" y="246341"/>
            <a:ext cx="4332980" cy="400110"/>
          </a:xfrm>
          <a:prstGeom prst="rect">
            <a:avLst/>
          </a:prstGeom>
          <a:noFill/>
          <a:ln w="9525">
            <a:noFill/>
            <a:miter lim="800000"/>
            <a:headEnd/>
            <a:tailEnd/>
          </a:ln>
        </p:spPr>
        <p:txBody>
          <a:bodyPr wrap="square">
            <a:spAutoFit/>
          </a:bodyPr>
          <a:lstStyle/>
          <a:p>
            <a:pPr algn="ctr"/>
            <a:r>
              <a:rPr lang="en-US" altLang="ja-JP" sz="2000" b="1" dirty="0">
                <a:latin typeface="Times New Roman" panose="02020603050405020304" pitchFamily="18" charset="0"/>
                <a:ea typeface="メイリオ" pitchFamily="50" charset="-128"/>
                <a:cs typeface="Times New Roman" panose="02020603050405020304" pitchFamily="18" charset="0"/>
              </a:rPr>
              <a:t>Reduction Mechanism of DFEC</a:t>
            </a:r>
            <a:endParaRPr lang="ja-JP" altLang="en-US" sz="2000" b="1" dirty="0">
              <a:latin typeface="Times New Roman" panose="02020603050405020304" pitchFamily="18" charset="0"/>
              <a:ea typeface="メイリオ" pitchFamily="50" charset="-128"/>
              <a:cs typeface="Times New Roman" panose="02020603050405020304" pitchFamily="18" charset="0"/>
            </a:endParaRPr>
          </a:p>
        </p:txBody>
      </p:sp>
      <p:sp>
        <p:nvSpPr>
          <p:cNvPr id="6" name="TextBox 5"/>
          <p:cNvSpPr txBox="1"/>
          <p:nvPr/>
        </p:nvSpPr>
        <p:spPr>
          <a:xfrm>
            <a:off x="810322" y="4642935"/>
            <a:ext cx="7736157" cy="307777"/>
          </a:xfrm>
          <a:prstGeom prst="rect">
            <a:avLst/>
          </a:prstGeom>
          <a:noFill/>
        </p:spPr>
        <p:txBody>
          <a:bodyPr wrap="none" rtlCol="0">
            <a:spAutoFit/>
          </a:bodyPr>
          <a:lstStyle/>
          <a:p>
            <a:r>
              <a:rPr lang="en-US" altLang="ja-JP" sz="1400" b="1" dirty="0">
                <a:latin typeface="Cambria" panose="02040503050406030204" pitchFamily="18" charset="0"/>
                <a:cs typeface="Times New Roman" panose="02020603050405020304" pitchFamily="18" charset="0"/>
              </a:rPr>
              <a:t>Scheme</a:t>
            </a:r>
            <a:r>
              <a:rPr lang="en-US" altLang="ja-JP" sz="1400" dirty="0">
                <a:latin typeface="Cambria" panose="02040503050406030204" pitchFamily="18" charset="0"/>
                <a:cs typeface="Times New Roman" panose="02020603050405020304" pitchFamily="18" charset="0"/>
              </a:rPr>
              <a:t>: Schematic representation of possible one and two electron reduction mechanism of DFEC</a:t>
            </a:r>
            <a:endParaRPr lang="ja-JP" altLang="en-US" sz="1400" dirty="0">
              <a:latin typeface="Cambria" panose="02040503050406030204" pitchFamily="18" charset="0"/>
              <a:cs typeface="Times New Roman" panose="02020603050405020304" pitchFamily="18" charset="0"/>
            </a:endParaRPr>
          </a:p>
        </p:txBody>
      </p:sp>
      <p:sp>
        <p:nvSpPr>
          <p:cNvPr id="3" name="Rectangle 2"/>
          <p:cNvSpPr/>
          <p:nvPr/>
        </p:nvSpPr>
        <p:spPr>
          <a:xfrm>
            <a:off x="63165" y="5174745"/>
            <a:ext cx="8969541" cy="1323439"/>
          </a:xfrm>
          <a:prstGeom prst="rect">
            <a:avLst/>
          </a:prstGeom>
        </p:spPr>
        <p:txBody>
          <a:bodyPr wrap="square">
            <a:spAutoFit/>
          </a:bodyPr>
          <a:lstStyle/>
          <a:p>
            <a:pPr marL="214313" indent="-214313" algn="just">
              <a:spcBef>
                <a:spcPts val="600"/>
              </a:spcBef>
              <a:spcAft>
                <a:spcPts val="600"/>
              </a:spcAft>
              <a:buFont typeface="Wingdings" panose="05000000000000000000" pitchFamily="2" charset="2"/>
              <a:buChar char="Ø"/>
            </a:pPr>
            <a:r>
              <a:rPr lang="en-US" altLang="ja-JP" sz="1600" dirty="0">
                <a:latin typeface="Cambria" panose="02040503050406030204" pitchFamily="18" charset="0"/>
                <a:ea typeface="ＭＳ 明朝" panose="02020609040205080304" pitchFamily="17" charset="-128"/>
              </a:rPr>
              <a:t>Initially DFEC reduce by accepting one electron and form DFEC-IN2. Further this product can dissociate in to two different pathways. One is dissociation of C</a:t>
            </a:r>
            <a:r>
              <a:rPr lang="en-US" altLang="ja-JP" sz="1600" baseline="-25000" dirty="0">
                <a:latin typeface="Cambria" panose="02040503050406030204" pitchFamily="18" charset="0"/>
                <a:ea typeface="ＭＳ 明朝" panose="02020609040205080304" pitchFamily="17" charset="-128"/>
              </a:rPr>
              <a:t>(4)</a:t>
            </a:r>
            <a:r>
              <a:rPr lang="en-US" altLang="ja-JP" sz="1600" dirty="0">
                <a:latin typeface="Cambria" panose="02040503050406030204" pitchFamily="18" charset="0"/>
                <a:ea typeface="ＭＳ 明朝" panose="02020609040205080304" pitchFamily="17" charset="-128"/>
              </a:rPr>
              <a:t>-O</a:t>
            </a:r>
            <a:r>
              <a:rPr lang="en-US" altLang="ja-JP" sz="1600" baseline="-25000" dirty="0">
                <a:latin typeface="Cambria" panose="02040503050406030204" pitchFamily="18" charset="0"/>
                <a:ea typeface="ＭＳ 明朝" panose="02020609040205080304" pitchFamily="17" charset="-128"/>
              </a:rPr>
              <a:t>(3)</a:t>
            </a:r>
            <a:r>
              <a:rPr lang="en-US" altLang="ja-JP" sz="1600" dirty="0">
                <a:latin typeface="Cambria" panose="02040503050406030204" pitchFamily="18" charset="0"/>
                <a:ea typeface="ＭＳ 明朝" panose="02020609040205080304" pitchFamily="17" charset="-128"/>
              </a:rPr>
              <a:t> bond which give </a:t>
            </a:r>
            <a:r>
              <a:rPr lang="en-US" altLang="ja-JP" sz="1600" dirty="0">
                <a:solidFill>
                  <a:prstClr val="black"/>
                </a:solidFill>
                <a:latin typeface="Cambria" panose="02040503050406030204" pitchFamily="18" charset="0"/>
                <a:ea typeface="ＭＳ 明朝" panose="02020609040205080304" pitchFamily="17" charset="-128"/>
              </a:rPr>
              <a:t>Na</a:t>
            </a:r>
            <a:r>
              <a:rPr lang="en-US" altLang="ja-JP" sz="1600" baseline="-25000" dirty="0">
                <a:solidFill>
                  <a:prstClr val="black"/>
                </a:solidFill>
                <a:latin typeface="Cambria" panose="02040503050406030204" pitchFamily="18" charset="0"/>
                <a:ea typeface="ＭＳ 明朝" panose="02020609040205080304" pitchFamily="17" charset="-128"/>
              </a:rPr>
              <a:t>2</a:t>
            </a:r>
            <a:r>
              <a:rPr lang="en-US" altLang="ja-JP" sz="1600" dirty="0">
                <a:solidFill>
                  <a:prstClr val="black"/>
                </a:solidFill>
                <a:latin typeface="Cambria" panose="02040503050406030204" pitchFamily="18" charset="0"/>
                <a:ea typeface="ＭＳ 明朝" panose="02020609040205080304" pitchFamily="17" charset="-128"/>
              </a:rPr>
              <a:t>CO</a:t>
            </a:r>
            <a:r>
              <a:rPr lang="en-US" altLang="ja-JP" sz="1600" baseline="-25000" dirty="0">
                <a:solidFill>
                  <a:prstClr val="black"/>
                </a:solidFill>
                <a:latin typeface="Cambria" panose="02040503050406030204" pitchFamily="18" charset="0"/>
                <a:ea typeface="ＭＳ 明朝" panose="02020609040205080304" pitchFamily="17" charset="-128"/>
              </a:rPr>
              <a:t>3</a:t>
            </a:r>
            <a:r>
              <a:rPr lang="en-US" altLang="ja-JP" sz="1600" dirty="0">
                <a:solidFill>
                  <a:prstClr val="black"/>
                </a:solidFill>
                <a:latin typeface="Cambria" panose="02040503050406030204" pitchFamily="18" charset="0"/>
                <a:ea typeface="ＭＳ 明朝" panose="02020609040205080304" pitchFamily="17" charset="-128"/>
              </a:rPr>
              <a:t> and DiFluoro alkene. </a:t>
            </a:r>
            <a:r>
              <a:rPr lang="en-US" altLang="ja-JP" sz="1600" dirty="0">
                <a:latin typeface="Cambria" panose="02040503050406030204" pitchFamily="18" charset="0"/>
                <a:ea typeface="ＭＳ 明朝" panose="02020609040205080304" pitchFamily="17" charset="-128"/>
              </a:rPr>
              <a:t>Another one is the dissociation of C</a:t>
            </a:r>
            <a:r>
              <a:rPr lang="en-US" altLang="ja-JP" sz="1600" baseline="-25000" dirty="0">
                <a:latin typeface="Cambria" panose="02040503050406030204" pitchFamily="18" charset="0"/>
                <a:ea typeface="ＭＳ 明朝" panose="02020609040205080304" pitchFamily="17" charset="-128"/>
              </a:rPr>
              <a:t>(2)</a:t>
            </a:r>
            <a:r>
              <a:rPr lang="en-US" altLang="ja-JP" sz="1600" dirty="0">
                <a:latin typeface="Cambria" panose="02040503050406030204" pitchFamily="18" charset="0"/>
                <a:ea typeface="ＭＳ 明朝" panose="02020609040205080304" pitchFamily="17" charset="-128"/>
              </a:rPr>
              <a:t>-O</a:t>
            </a:r>
            <a:r>
              <a:rPr lang="en-US" altLang="ja-JP" sz="1600" baseline="-25000" dirty="0">
                <a:latin typeface="Cambria" panose="02040503050406030204" pitchFamily="18" charset="0"/>
                <a:ea typeface="ＭＳ 明朝" panose="02020609040205080304" pitchFamily="17" charset="-128"/>
              </a:rPr>
              <a:t>(3)</a:t>
            </a:r>
            <a:r>
              <a:rPr lang="en-US" altLang="ja-JP" sz="1600" dirty="0">
                <a:latin typeface="Cambria" panose="02040503050406030204" pitchFamily="18" charset="0"/>
                <a:ea typeface="ＭＳ 明朝" panose="02020609040205080304" pitchFamily="17" charset="-128"/>
              </a:rPr>
              <a:t> bond cleavage yield DFEC-IN12 as intermediate, this also dissociate in two ways one is cleavage of C</a:t>
            </a:r>
            <a:r>
              <a:rPr lang="en-US" altLang="ja-JP" sz="1600" baseline="-25000" dirty="0">
                <a:latin typeface="Cambria" panose="02040503050406030204" pitchFamily="18" charset="0"/>
                <a:ea typeface="ＭＳ 明朝" panose="02020609040205080304" pitchFamily="17" charset="-128"/>
              </a:rPr>
              <a:t>(5)</a:t>
            </a:r>
            <a:r>
              <a:rPr lang="en-US" altLang="ja-JP" sz="1600" dirty="0">
                <a:latin typeface="Cambria" panose="02040503050406030204" pitchFamily="18" charset="0"/>
                <a:ea typeface="ＭＳ 明朝" panose="02020609040205080304" pitchFamily="17" charset="-128"/>
              </a:rPr>
              <a:t>-O</a:t>
            </a:r>
            <a:r>
              <a:rPr lang="en-US" altLang="ja-JP" sz="1600" baseline="-25000" dirty="0">
                <a:latin typeface="Cambria" panose="02040503050406030204" pitchFamily="18" charset="0"/>
                <a:ea typeface="ＭＳ 明朝" panose="02020609040205080304" pitchFamily="17" charset="-128"/>
              </a:rPr>
              <a:t>(6) </a:t>
            </a:r>
            <a:r>
              <a:rPr lang="en-US" altLang="ja-JP" sz="1600" dirty="0">
                <a:latin typeface="Cambria" panose="02040503050406030204" pitchFamily="18" charset="0"/>
                <a:ea typeface="ＭＳ 明朝" panose="02020609040205080304" pitchFamily="17" charset="-128"/>
              </a:rPr>
              <a:t>and another is C</a:t>
            </a:r>
            <a:r>
              <a:rPr lang="en-US" altLang="ja-JP" sz="1600" baseline="-25000" dirty="0">
                <a:latin typeface="Cambria" panose="02040503050406030204" pitchFamily="18" charset="0"/>
                <a:ea typeface="ＭＳ 明朝" panose="02020609040205080304" pitchFamily="17" charset="-128"/>
              </a:rPr>
              <a:t>(2)</a:t>
            </a:r>
            <a:r>
              <a:rPr lang="en-US" altLang="ja-JP" sz="1600" dirty="0">
                <a:latin typeface="Cambria" panose="02040503050406030204" pitchFamily="18" charset="0"/>
                <a:ea typeface="ＭＳ 明朝" panose="02020609040205080304" pitchFamily="17" charset="-128"/>
              </a:rPr>
              <a:t>-O</a:t>
            </a:r>
            <a:r>
              <a:rPr lang="en-US" altLang="ja-JP" sz="1600" baseline="-25000" dirty="0">
                <a:latin typeface="Cambria" panose="02040503050406030204" pitchFamily="18" charset="0"/>
                <a:ea typeface="ＭＳ 明朝" panose="02020609040205080304" pitchFamily="17" charset="-128"/>
              </a:rPr>
              <a:t>(6)</a:t>
            </a:r>
            <a:r>
              <a:rPr lang="en-US" altLang="ja-JP" sz="1600" dirty="0">
                <a:latin typeface="Cambria" panose="02040503050406030204" pitchFamily="18" charset="0"/>
                <a:ea typeface="ＭＳ 明朝" panose="02020609040205080304" pitchFamily="17" charset="-128"/>
              </a:rPr>
              <a:t> bond. </a:t>
            </a:r>
            <a:endParaRPr lang="ja-JP" altLang="en-US" sz="1600" dirty="0">
              <a:latin typeface="Cambria" panose="02040503050406030204" pitchFamily="18" charset="0"/>
            </a:endParaRPr>
          </a:p>
        </p:txBody>
      </p:sp>
      <p:sp>
        <p:nvSpPr>
          <p:cNvPr id="7" name="Slide Number Placeholder 6"/>
          <p:cNvSpPr>
            <a:spLocks noGrp="1"/>
          </p:cNvSpPr>
          <p:nvPr>
            <p:ph type="sldNum" sz="quarter" idx="12"/>
          </p:nvPr>
        </p:nvSpPr>
        <p:spPr>
          <a:xfrm>
            <a:off x="6975306" y="6518615"/>
            <a:ext cx="2057400" cy="273844"/>
          </a:xfrm>
        </p:spPr>
        <p:txBody>
          <a:bodyPr/>
          <a:lstStyle/>
          <a:p>
            <a:fld id="{32B641CA-0CBD-48F3-B112-8B0BCB3D977B}" type="slidenum">
              <a:rPr kumimoji="1" lang="ja-JP" altLang="en-US" smtClean="0">
                <a:solidFill>
                  <a:schemeClr val="tx1"/>
                </a:solidFill>
              </a:rPr>
              <a:t>4</a:t>
            </a:fld>
            <a:endParaRPr kumimoji="1" lang="ja-JP" altLang="en-US" dirty="0">
              <a:solidFill>
                <a:schemeClr val="tx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10" y="631372"/>
            <a:ext cx="8792450" cy="4042230"/>
          </a:xfrm>
          <a:prstGeom prst="rect">
            <a:avLst/>
          </a:prstGeom>
        </p:spPr>
      </p:pic>
    </p:spTree>
    <p:extLst>
      <p:ext uri="{BB962C8B-B14F-4D97-AF65-F5344CB8AC3E}">
        <p14:creationId xmlns:p14="http://schemas.microsoft.com/office/powerpoint/2010/main" val="2500399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9"/>
          <p:cNvSpPr>
            <a:spLocks noChangeArrowheads="1"/>
          </p:cNvSpPr>
          <p:nvPr/>
        </p:nvSpPr>
        <p:spPr bwMode="auto">
          <a:xfrm>
            <a:off x="86992" y="5750599"/>
            <a:ext cx="8963526" cy="714490"/>
          </a:xfrm>
          <a:prstGeom prst="rect">
            <a:avLst/>
          </a:prstGeom>
          <a:noFill/>
          <a:ln w="9525" cap="flat">
            <a:noFill/>
            <a:round/>
            <a:headEnd/>
            <a:tailEnd/>
          </a:ln>
          <a:effectLst/>
        </p:spPr>
        <p:txBody>
          <a:bodyPr wrap="square" lIns="67500" tIns="33750" rIns="67500" bIns="33750">
            <a:sp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sz="1400" b="1" dirty="0">
                <a:solidFill>
                  <a:srgbClr val="000000"/>
                </a:solidFill>
                <a:latin typeface="Cambria" pitchFamily="16" charset="0"/>
              </a:rPr>
              <a:t>Figure </a:t>
            </a:r>
            <a:r>
              <a:rPr lang="en-US" sz="1400" dirty="0">
                <a:solidFill>
                  <a:srgbClr val="000000"/>
                </a:solidFill>
                <a:latin typeface="Cambria" pitchFamily="16" charset="0"/>
              </a:rPr>
              <a:t>: Potential energy (</a:t>
            </a:r>
            <a:r>
              <a:rPr lang="el-GR" sz="1400" dirty="0">
                <a:solidFill>
                  <a:srgbClr val="000000"/>
                </a:solidFill>
                <a:latin typeface="Cambria" pitchFamily="16" charset="0"/>
              </a:rPr>
              <a:t>ΔΕ</a:t>
            </a:r>
            <a:r>
              <a:rPr lang="en-US" sz="1400" dirty="0">
                <a:solidFill>
                  <a:srgbClr val="000000"/>
                </a:solidFill>
                <a:latin typeface="Cambria" pitchFamily="16" charset="0"/>
              </a:rPr>
              <a:t> in kcal/mol) at </a:t>
            </a:r>
            <a:r>
              <a:rPr lang="en-US" altLang="ja-JP" sz="1400" dirty="0">
                <a:solidFill>
                  <a:srgbClr val="000000"/>
                </a:solidFill>
                <a:latin typeface="Cambria" pitchFamily="16" charset="0"/>
              </a:rPr>
              <a:t>B3LYP/6-311++G(d,p) level of theory </a:t>
            </a:r>
            <a:r>
              <a:rPr lang="en-US" sz="1400" dirty="0">
                <a:solidFill>
                  <a:srgbClr val="000000"/>
                </a:solidFill>
                <a:latin typeface="Cambria" pitchFamily="16" charset="0"/>
              </a:rPr>
              <a:t>and gibbs free energy </a:t>
            </a:r>
            <a:r>
              <a:rPr lang="en-US" altLang="ja-JP" sz="1400" dirty="0">
                <a:solidFill>
                  <a:srgbClr val="000000"/>
                </a:solidFill>
                <a:latin typeface="Cambria" pitchFamily="16" charset="0"/>
              </a:rPr>
              <a:t>(</a:t>
            </a:r>
            <a:r>
              <a:rPr lang="el-GR" altLang="ja-JP" sz="1400" dirty="0">
                <a:solidFill>
                  <a:srgbClr val="000000"/>
                </a:solidFill>
                <a:latin typeface="Cambria" pitchFamily="16" charset="0"/>
              </a:rPr>
              <a:t>Δ</a:t>
            </a:r>
            <a:r>
              <a:rPr lang="en-US" altLang="ja-JP" sz="1400" dirty="0">
                <a:solidFill>
                  <a:srgbClr val="000000"/>
                </a:solidFill>
                <a:latin typeface="Cambria" pitchFamily="16" charset="0"/>
              </a:rPr>
              <a:t>G</a:t>
            </a:r>
            <a:r>
              <a:rPr lang="en-US" altLang="ja-JP" sz="1400" baseline="-25000" dirty="0">
                <a:solidFill>
                  <a:srgbClr val="000000"/>
                </a:solidFill>
                <a:latin typeface="Cambria" pitchFamily="16" charset="0"/>
              </a:rPr>
              <a:t>sol</a:t>
            </a:r>
            <a:r>
              <a:rPr lang="en-US" altLang="ja-JP" sz="1400" dirty="0">
                <a:solidFill>
                  <a:srgbClr val="000000"/>
                </a:solidFill>
                <a:latin typeface="Cambria" pitchFamily="16" charset="0"/>
              </a:rPr>
              <a:t> in kcal/mol, underlined) at SMD-B3LYP/6-311++G(d,p)//B3LYP/6-311++G(d,p) </a:t>
            </a:r>
            <a:r>
              <a:rPr lang="en-US" sz="1400" dirty="0">
                <a:solidFill>
                  <a:srgbClr val="000000"/>
                </a:solidFill>
                <a:latin typeface="Cambria" pitchFamily="16" charset="0"/>
              </a:rPr>
              <a:t>level of theory for possible reductive decomposition process of Na</a:t>
            </a:r>
            <a:r>
              <a:rPr lang="en-US" sz="1400" baseline="30000" dirty="0">
                <a:solidFill>
                  <a:srgbClr val="000000"/>
                </a:solidFill>
                <a:latin typeface="Cambria" pitchFamily="16" charset="0"/>
              </a:rPr>
              <a:t>+</a:t>
            </a:r>
            <a:r>
              <a:rPr lang="en-US" sz="1400" dirty="0">
                <a:solidFill>
                  <a:srgbClr val="000000"/>
                </a:solidFill>
                <a:latin typeface="Cambria" pitchFamily="16" charset="0"/>
              </a:rPr>
              <a:t>-DiFluoro ethylene  carbonate.</a:t>
            </a:r>
          </a:p>
        </p:txBody>
      </p:sp>
      <p:sp>
        <p:nvSpPr>
          <p:cNvPr id="32" name="Rectangle 31"/>
          <p:cNvSpPr/>
          <p:nvPr/>
        </p:nvSpPr>
        <p:spPr>
          <a:xfrm>
            <a:off x="2805600" y="167040"/>
            <a:ext cx="4656199" cy="400110"/>
          </a:xfrm>
          <a:prstGeom prst="rect">
            <a:avLst/>
          </a:prstGeom>
          <a:noFill/>
          <a:ln w="9525">
            <a:noFill/>
            <a:miter lim="800000"/>
            <a:headEnd/>
            <a:tailEnd/>
          </a:ln>
        </p:spPr>
        <p:txBody>
          <a:bodyPr wrap="square">
            <a:spAutoFit/>
          </a:bodyPr>
          <a:lstStyle/>
          <a:p>
            <a:pPr algn="ctr"/>
            <a:r>
              <a:rPr lang="en-US" altLang="ja-JP" sz="2000" b="1" dirty="0">
                <a:latin typeface="Times New Roman" panose="02020603050405020304" pitchFamily="18" charset="0"/>
                <a:ea typeface="メイリオ" pitchFamily="50" charset="-128"/>
                <a:cs typeface="Times New Roman" panose="02020603050405020304" pitchFamily="18" charset="0"/>
              </a:rPr>
              <a:t>Potential Energy Profile of DFEC</a:t>
            </a:r>
            <a:endParaRPr lang="ja-JP" altLang="en-US" sz="2000" b="1" dirty="0">
              <a:latin typeface="Times New Roman" panose="02020603050405020304" pitchFamily="18" charset="0"/>
              <a:ea typeface="メイリオ" pitchFamily="50" charset="-128"/>
              <a:cs typeface="Times New Roman" panose="02020603050405020304" pitchFamily="18" charset="0"/>
            </a:endParaRPr>
          </a:p>
        </p:txBody>
      </p:sp>
      <p:grpSp>
        <p:nvGrpSpPr>
          <p:cNvPr id="3" name="Group 2"/>
          <p:cNvGrpSpPr/>
          <p:nvPr/>
        </p:nvGrpSpPr>
        <p:grpSpPr>
          <a:xfrm>
            <a:off x="219001" y="858390"/>
            <a:ext cx="8722838" cy="4744124"/>
            <a:chOff x="235919" y="684219"/>
            <a:chExt cx="8722838" cy="4744124"/>
          </a:xfrm>
        </p:grpSpPr>
        <p:graphicFrame>
          <p:nvGraphicFramePr>
            <p:cNvPr id="5" name="Chart 4"/>
            <p:cNvGraphicFramePr>
              <a:graphicFrameLocks/>
            </p:cNvGraphicFramePr>
            <p:nvPr>
              <p:extLst>
                <p:ext uri="{D42A27DB-BD31-4B8C-83A1-F6EECF244321}">
                  <p14:modId xmlns:p14="http://schemas.microsoft.com/office/powerpoint/2010/main" val="3587378691"/>
                </p:ext>
              </p:extLst>
            </p:nvPr>
          </p:nvGraphicFramePr>
          <p:xfrm>
            <a:off x="451583" y="886384"/>
            <a:ext cx="8294996" cy="42942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07985499"/>
                </p:ext>
              </p:extLst>
            </p:nvPr>
          </p:nvGraphicFramePr>
          <p:xfrm>
            <a:off x="1524712" y="684219"/>
            <a:ext cx="598116" cy="767003"/>
          </p:xfrm>
          <a:graphic>
            <a:graphicData uri="http://schemas.openxmlformats.org/presentationml/2006/ole">
              <mc:AlternateContent xmlns:mc="http://schemas.openxmlformats.org/markup-compatibility/2006">
                <mc:Choice xmlns:v="urn:schemas-microsoft-com:vml" Requires="v">
                  <p:oleObj spid="_x0000_s12623" name="CS ChemDraw Drawing" r:id="rId5" imgW="753941" imgH="948987" progId="ChemDraw.Document.6.0">
                    <p:embed/>
                  </p:oleObj>
                </mc:Choice>
                <mc:Fallback>
                  <p:oleObj name="CS ChemDraw Drawing" r:id="rId5" imgW="753941" imgH="948987" progId="ChemDraw.Document.6.0">
                    <p:embed/>
                    <p:pic>
                      <p:nvPicPr>
                        <p:cNvPr id="0" name=""/>
                        <p:cNvPicPr/>
                        <p:nvPr/>
                      </p:nvPicPr>
                      <p:blipFill>
                        <a:blip r:embed="rId6"/>
                        <a:stretch>
                          <a:fillRect/>
                        </a:stretch>
                      </p:blipFill>
                      <p:spPr>
                        <a:xfrm>
                          <a:off x="1524712" y="684219"/>
                          <a:ext cx="598116" cy="76700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51340422"/>
                </p:ext>
              </p:extLst>
            </p:nvPr>
          </p:nvGraphicFramePr>
          <p:xfrm>
            <a:off x="1184001" y="2657779"/>
            <a:ext cx="598116" cy="789344"/>
          </p:xfrm>
          <a:graphic>
            <a:graphicData uri="http://schemas.openxmlformats.org/presentationml/2006/ole">
              <mc:AlternateContent xmlns:mc="http://schemas.openxmlformats.org/markup-compatibility/2006">
                <mc:Choice xmlns:v="urn:schemas-microsoft-com:vml" Requires="v">
                  <p:oleObj spid="_x0000_s12624" name="CS ChemDraw Drawing" r:id="rId7" imgW="753941" imgH="978170" progId="ChemDraw.Document.6.0">
                    <p:embed/>
                  </p:oleObj>
                </mc:Choice>
                <mc:Fallback>
                  <p:oleObj name="CS ChemDraw Drawing" r:id="rId7" imgW="753941" imgH="978170" progId="ChemDraw.Document.6.0">
                    <p:embed/>
                    <p:pic>
                      <p:nvPicPr>
                        <p:cNvPr id="0" name=""/>
                        <p:cNvPicPr/>
                        <p:nvPr/>
                      </p:nvPicPr>
                      <p:blipFill>
                        <a:blip r:embed="rId8"/>
                        <a:stretch>
                          <a:fillRect/>
                        </a:stretch>
                      </p:blipFill>
                      <p:spPr>
                        <a:xfrm>
                          <a:off x="1184001" y="2657779"/>
                          <a:ext cx="598116" cy="78934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30875476"/>
                </p:ext>
              </p:extLst>
            </p:nvPr>
          </p:nvGraphicFramePr>
          <p:xfrm>
            <a:off x="2200352" y="3218788"/>
            <a:ext cx="600499" cy="764521"/>
          </p:xfrm>
          <a:graphic>
            <a:graphicData uri="http://schemas.openxmlformats.org/presentationml/2006/ole">
              <mc:AlternateContent xmlns:mc="http://schemas.openxmlformats.org/markup-compatibility/2006">
                <mc:Choice xmlns:v="urn:schemas-microsoft-com:vml" Requires="v">
                  <p:oleObj spid="_x0000_s12625" name="CS ChemDraw Drawing" r:id="rId9" imgW="755562" imgH="946015" progId="ChemDraw.Document.6.0">
                    <p:embed/>
                  </p:oleObj>
                </mc:Choice>
                <mc:Fallback>
                  <p:oleObj name="CS ChemDraw Drawing" r:id="rId9" imgW="755562" imgH="946015" progId="ChemDraw.Document.6.0">
                    <p:embed/>
                    <p:pic>
                      <p:nvPicPr>
                        <p:cNvPr id="0" name=""/>
                        <p:cNvPicPr/>
                        <p:nvPr/>
                      </p:nvPicPr>
                      <p:blipFill>
                        <a:blip r:embed="rId10"/>
                        <a:stretch>
                          <a:fillRect/>
                        </a:stretch>
                      </p:blipFill>
                      <p:spPr>
                        <a:xfrm>
                          <a:off x="2200352" y="3218788"/>
                          <a:ext cx="600499" cy="764521"/>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31496641"/>
                </p:ext>
              </p:extLst>
            </p:nvPr>
          </p:nvGraphicFramePr>
          <p:xfrm>
            <a:off x="2947859" y="3848715"/>
            <a:ext cx="498033" cy="891114"/>
          </p:xfrm>
          <a:graphic>
            <a:graphicData uri="http://schemas.openxmlformats.org/presentationml/2006/ole">
              <mc:AlternateContent xmlns:mc="http://schemas.openxmlformats.org/markup-compatibility/2006">
                <mc:Choice xmlns:v="urn:schemas-microsoft-com:vml" Requires="v">
                  <p:oleObj spid="_x0000_s12626" name="CS ChemDraw Drawing" r:id="rId11" imgW="627519" imgH="1101387" progId="ChemDraw.Document.6.0">
                    <p:embed/>
                  </p:oleObj>
                </mc:Choice>
                <mc:Fallback>
                  <p:oleObj name="CS ChemDraw Drawing" r:id="rId11" imgW="627519" imgH="1101387" progId="ChemDraw.Document.6.0">
                    <p:embed/>
                    <p:pic>
                      <p:nvPicPr>
                        <p:cNvPr id="0" name=""/>
                        <p:cNvPicPr/>
                        <p:nvPr/>
                      </p:nvPicPr>
                      <p:blipFill>
                        <a:blip r:embed="rId12"/>
                        <a:stretch>
                          <a:fillRect/>
                        </a:stretch>
                      </p:blipFill>
                      <p:spPr>
                        <a:xfrm>
                          <a:off x="2947859" y="3848715"/>
                          <a:ext cx="498033" cy="891114"/>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04509021"/>
                </p:ext>
              </p:extLst>
            </p:nvPr>
          </p:nvGraphicFramePr>
          <p:xfrm>
            <a:off x="3691615" y="3646115"/>
            <a:ext cx="498033" cy="891114"/>
          </p:xfrm>
          <a:graphic>
            <a:graphicData uri="http://schemas.openxmlformats.org/presentationml/2006/ole">
              <mc:AlternateContent xmlns:mc="http://schemas.openxmlformats.org/markup-compatibility/2006">
                <mc:Choice xmlns:v="urn:schemas-microsoft-com:vml" Requires="v">
                  <p:oleObj spid="_x0000_s12627" name="CS ChemDraw Drawing" r:id="rId13" imgW="627519" imgH="1101387" progId="ChemDraw.Document.6.0">
                    <p:embed/>
                  </p:oleObj>
                </mc:Choice>
                <mc:Fallback>
                  <p:oleObj name="CS ChemDraw Drawing" r:id="rId13" imgW="627519" imgH="1101387" progId="ChemDraw.Document.6.0">
                    <p:embed/>
                    <p:pic>
                      <p:nvPicPr>
                        <p:cNvPr id="0" name=""/>
                        <p:cNvPicPr/>
                        <p:nvPr/>
                      </p:nvPicPr>
                      <p:blipFill>
                        <a:blip r:embed="rId14"/>
                        <a:stretch>
                          <a:fillRect/>
                        </a:stretch>
                      </p:blipFill>
                      <p:spPr>
                        <a:xfrm>
                          <a:off x="3691615" y="3646115"/>
                          <a:ext cx="498033" cy="891114"/>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64786244"/>
                </p:ext>
              </p:extLst>
            </p:nvPr>
          </p:nvGraphicFramePr>
          <p:xfrm>
            <a:off x="4336657" y="3983309"/>
            <a:ext cx="498033" cy="883667"/>
          </p:xfrm>
          <a:graphic>
            <a:graphicData uri="http://schemas.openxmlformats.org/presentationml/2006/ole">
              <mc:AlternateContent xmlns:mc="http://schemas.openxmlformats.org/markup-compatibility/2006">
                <mc:Choice xmlns:v="urn:schemas-microsoft-com:vml" Requires="v">
                  <p:oleObj spid="_x0000_s12628" name="CS ChemDraw Drawing" r:id="rId15" imgW="627519" imgH="1093821" progId="ChemDraw.Document.6.0">
                    <p:embed/>
                  </p:oleObj>
                </mc:Choice>
                <mc:Fallback>
                  <p:oleObj name="CS ChemDraw Drawing" r:id="rId15" imgW="627519" imgH="1093821" progId="ChemDraw.Document.6.0">
                    <p:embed/>
                    <p:pic>
                      <p:nvPicPr>
                        <p:cNvPr id="0" name=""/>
                        <p:cNvPicPr/>
                        <p:nvPr/>
                      </p:nvPicPr>
                      <p:blipFill>
                        <a:blip r:embed="rId16"/>
                        <a:stretch>
                          <a:fillRect/>
                        </a:stretch>
                      </p:blipFill>
                      <p:spPr>
                        <a:xfrm>
                          <a:off x="4336657" y="3983309"/>
                          <a:ext cx="498033" cy="88366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15025544"/>
                </p:ext>
              </p:extLst>
            </p:nvPr>
          </p:nvGraphicFramePr>
          <p:xfrm>
            <a:off x="5120076" y="4304069"/>
            <a:ext cx="507565" cy="840229"/>
          </p:xfrm>
          <a:graphic>
            <a:graphicData uri="http://schemas.openxmlformats.org/presentationml/2006/ole">
              <mc:AlternateContent xmlns:mc="http://schemas.openxmlformats.org/markup-compatibility/2006">
                <mc:Choice xmlns:v="urn:schemas-microsoft-com:vml" Requires="v">
                  <p:oleObj spid="_x0000_s12629" name="CS ChemDraw Drawing" r:id="rId17" imgW="639675" imgH="1040589" progId="ChemDraw.Document.6.0">
                    <p:embed/>
                  </p:oleObj>
                </mc:Choice>
                <mc:Fallback>
                  <p:oleObj name="CS ChemDraw Drawing" r:id="rId17" imgW="639675" imgH="1040589" progId="ChemDraw.Document.6.0">
                    <p:embed/>
                    <p:pic>
                      <p:nvPicPr>
                        <p:cNvPr id="0" name=""/>
                        <p:cNvPicPr/>
                        <p:nvPr/>
                      </p:nvPicPr>
                      <p:blipFill>
                        <a:blip r:embed="rId18"/>
                        <a:stretch>
                          <a:fillRect/>
                        </a:stretch>
                      </p:blipFill>
                      <p:spPr>
                        <a:xfrm>
                          <a:off x="5120076" y="4304069"/>
                          <a:ext cx="507565" cy="840229"/>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29041035"/>
                </p:ext>
              </p:extLst>
            </p:nvPr>
          </p:nvGraphicFramePr>
          <p:xfrm>
            <a:off x="6420592" y="4537230"/>
            <a:ext cx="610030" cy="891113"/>
          </p:xfrm>
          <a:graphic>
            <a:graphicData uri="http://schemas.openxmlformats.org/presentationml/2006/ole">
              <mc:AlternateContent xmlns:mc="http://schemas.openxmlformats.org/markup-compatibility/2006">
                <mc:Choice xmlns:v="urn:schemas-microsoft-com:vml" Requires="v">
                  <p:oleObj spid="_x0000_s12630" name="CS ChemDraw Drawing" r:id="rId19" imgW="767718" imgH="1101387" progId="ChemDraw.Document.6.0">
                    <p:embed/>
                  </p:oleObj>
                </mc:Choice>
                <mc:Fallback>
                  <p:oleObj name="CS ChemDraw Drawing" r:id="rId19" imgW="767718" imgH="1101387" progId="ChemDraw.Document.6.0">
                    <p:embed/>
                    <p:pic>
                      <p:nvPicPr>
                        <p:cNvPr id="0" name=""/>
                        <p:cNvPicPr/>
                        <p:nvPr/>
                      </p:nvPicPr>
                      <p:blipFill>
                        <a:blip r:embed="rId20"/>
                        <a:stretch>
                          <a:fillRect/>
                        </a:stretch>
                      </p:blipFill>
                      <p:spPr>
                        <a:xfrm>
                          <a:off x="6420592" y="4537230"/>
                          <a:ext cx="610030" cy="891113"/>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47789520"/>
                </p:ext>
              </p:extLst>
            </p:nvPr>
          </p:nvGraphicFramePr>
          <p:xfrm>
            <a:off x="2037401" y="1838606"/>
            <a:ext cx="565946" cy="778174"/>
          </p:xfrm>
          <a:graphic>
            <a:graphicData uri="http://schemas.openxmlformats.org/presentationml/2006/ole">
              <mc:AlternateContent xmlns:mc="http://schemas.openxmlformats.org/markup-compatibility/2006">
                <mc:Choice xmlns:v="urn:schemas-microsoft-com:vml" Requires="v">
                  <p:oleObj spid="_x0000_s12631" name="CS ChemDraw Drawing" r:id="rId21" imgW="753941" imgH="994653" progId="ChemDraw.Document.6.0">
                    <p:embed/>
                  </p:oleObj>
                </mc:Choice>
                <mc:Fallback>
                  <p:oleObj name="CS ChemDraw Drawing" r:id="rId21" imgW="753941" imgH="994653" progId="ChemDraw.Document.6.0">
                    <p:embed/>
                    <p:pic>
                      <p:nvPicPr>
                        <p:cNvPr id="0" name=""/>
                        <p:cNvPicPr/>
                        <p:nvPr/>
                      </p:nvPicPr>
                      <p:blipFill>
                        <a:blip r:embed="rId22"/>
                        <a:stretch>
                          <a:fillRect/>
                        </a:stretch>
                      </p:blipFill>
                      <p:spPr>
                        <a:xfrm>
                          <a:off x="2037401" y="1838606"/>
                          <a:ext cx="565946" cy="778174"/>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225125531"/>
                </p:ext>
              </p:extLst>
            </p:nvPr>
          </p:nvGraphicFramePr>
          <p:xfrm>
            <a:off x="3162919" y="1984070"/>
            <a:ext cx="565946" cy="780655"/>
          </p:xfrm>
          <a:graphic>
            <a:graphicData uri="http://schemas.openxmlformats.org/presentationml/2006/ole">
              <mc:AlternateContent xmlns:mc="http://schemas.openxmlformats.org/markup-compatibility/2006">
                <mc:Choice xmlns:v="urn:schemas-microsoft-com:vml" Requires="v">
                  <p:oleObj spid="_x0000_s12632" name="CS ChemDraw Drawing" r:id="rId23" imgW="754211" imgH="997896" progId="ChemDraw.Document.6.0">
                    <p:embed/>
                  </p:oleObj>
                </mc:Choice>
                <mc:Fallback>
                  <p:oleObj name="CS ChemDraw Drawing" r:id="rId23" imgW="754211" imgH="997896" progId="ChemDraw.Document.6.0">
                    <p:embed/>
                    <p:pic>
                      <p:nvPicPr>
                        <p:cNvPr id="0" name=""/>
                        <p:cNvPicPr/>
                        <p:nvPr/>
                      </p:nvPicPr>
                      <p:blipFill>
                        <a:blip r:embed="rId24"/>
                        <a:stretch>
                          <a:fillRect/>
                        </a:stretch>
                      </p:blipFill>
                      <p:spPr>
                        <a:xfrm>
                          <a:off x="3162919" y="1984070"/>
                          <a:ext cx="565946" cy="78065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41050932"/>
                </p:ext>
              </p:extLst>
            </p:nvPr>
          </p:nvGraphicFramePr>
          <p:xfrm>
            <a:off x="3906676" y="1862618"/>
            <a:ext cx="565946" cy="789344"/>
          </p:xfrm>
          <a:graphic>
            <a:graphicData uri="http://schemas.openxmlformats.org/presentationml/2006/ole">
              <mc:AlternateContent xmlns:mc="http://schemas.openxmlformats.org/markup-compatibility/2006">
                <mc:Choice xmlns:v="urn:schemas-microsoft-com:vml" Requires="v">
                  <p:oleObj spid="_x0000_s12633" name="CS ChemDraw Drawing" r:id="rId25" imgW="754211" imgH="1010055" progId="ChemDraw.Document.6.0">
                    <p:embed/>
                  </p:oleObj>
                </mc:Choice>
                <mc:Fallback>
                  <p:oleObj name="CS ChemDraw Drawing" r:id="rId25" imgW="754211" imgH="1010055" progId="ChemDraw.Document.6.0">
                    <p:embed/>
                    <p:pic>
                      <p:nvPicPr>
                        <p:cNvPr id="0" name=""/>
                        <p:cNvPicPr/>
                        <p:nvPr/>
                      </p:nvPicPr>
                      <p:blipFill>
                        <a:blip r:embed="rId26"/>
                        <a:stretch>
                          <a:fillRect/>
                        </a:stretch>
                      </p:blipFill>
                      <p:spPr>
                        <a:xfrm>
                          <a:off x="3906676" y="1862618"/>
                          <a:ext cx="565946" cy="789344"/>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12805096"/>
                </p:ext>
              </p:extLst>
            </p:nvPr>
          </p:nvGraphicFramePr>
          <p:xfrm>
            <a:off x="4566850" y="1933022"/>
            <a:ext cx="515905" cy="726046"/>
          </p:xfrm>
          <a:graphic>
            <a:graphicData uri="http://schemas.openxmlformats.org/presentationml/2006/ole">
              <mc:AlternateContent xmlns:mc="http://schemas.openxmlformats.org/markup-compatibility/2006">
                <mc:Choice xmlns:v="urn:schemas-microsoft-com:vml" Requires="v">
                  <p:oleObj spid="_x0000_s12634" name="CS ChemDraw Drawing" r:id="rId27" imgW="686948" imgH="927911" progId="ChemDraw.Document.6.0">
                    <p:embed/>
                  </p:oleObj>
                </mc:Choice>
                <mc:Fallback>
                  <p:oleObj name="CS ChemDraw Drawing" r:id="rId27" imgW="686948" imgH="927911" progId="ChemDraw.Document.6.0">
                    <p:embed/>
                    <p:pic>
                      <p:nvPicPr>
                        <p:cNvPr id="0" name=""/>
                        <p:cNvPicPr/>
                        <p:nvPr/>
                      </p:nvPicPr>
                      <p:blipFill>
                        <a:blip r:embed="rId28"/>
                        <a:stretch>
                          <a:fillRect/>
                        </a:stretch>
                      </p:blipFill>
                      <p:spPr>
                        <a:xfrm>
                          <a:off x="4566850" y="1933022"/>
                          <a:ext cx="515905" cy="726046"/>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06238395"/>
                </p:ext>
              </p:extLst>
            </p:nvPr>
          </p:nvGraphicFramePr>
          <p:xfrm>
            <a:off x="5473233" y="2667907"/>
            <a:ext cx="409863" cy="740939"/>
          </p:xfrm>
          <a:graphic>
            <a:graphicData uri="http://schemas.openxmlformats.org/presentationml/2006/ole">
              <mc:AlternateContent xmlns:mc="http://schemas.openxmlformats.org/markup-compatibility/2006">
                <mc:Choice xmlns:v="urn:schemas-microsoft-com:vml" Requires="v">
                  <p:oleObj spid="_x0000_s12635" name="CS ChemDraw Drawing" r:id="rId29" imgW="546749" imgH="947366" progId="ChemDraw.Document.6.0">
                    <p:embed/>
                  </p:oleObj>
                </mc:Choice>
                <mc:Fallback>
                  <p:oleObj name="CS ChemDraw Drawing" r:id="rId29" imgW="546749" imgH="947366" progId="ChemDraw.Document.6.0">
                    <p:embed/>
                    <p:pic>
                      <p:nvPicPr>
                        <p:cNvPr id="0" name=""/>
                        <p:cNvPicPr/>
                        <p:nvPr/>
                      </p:nvPicPr>
                      <p:blipFill>
                        <a:blip r:embed="rId30"/>
                        <a:stretch>
                          <a:fillRect/>
                        </a:stretch>
                      </p:blipFill>
                      <p:spPr>
                        <a:xfrm>
                          <a:off x="5473233" y="2667907"/>
                          <a:ext cx="409863" cy="740939"/>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292568493"/>
                </p:ext>
              </p:extLst>
            </p:nvPr>
          </p:nvGraphicFramePr>
          <p:xfrm>
            <a:off x="5284237" y="1281732"/>
            <a:ext cx="412247" cy="716119"/>
          </p:xfrm>
          <a:graphic>
            <a:graphicData uri="http://schemas.openxmlformats.org/presentationml/2006/ole">
              <mc:AlternateContent xmlns:mc="http://schemas.openxmlformats.org/markup-compatibility/2006">
                <mc:Choice xmlns:v="urn:schemas-microsoft-com:vml" Requires="v">
                  <p:oleObj spid="_x0000_s12636" name="CS ChemDraw Drawing" r:id="rId31" imgW="549721" imgH="915481" progId="ChemDraw.Document.6.0">
                    <p:embed/>
                  </p:oleObj>
                </mc:Choice>
                <mc:Fallback>
                  <p:oleObj name="CS ChemDraw Drawing" r:id="rId31" imgW="549721" imgH="915481" progId="ChemDraw.Document.6.0">
                    <p:embed/>
                    <p:pic>
                      <p:nvPicPr>
                        <p:cNvPr id="0" name=""/>
                        <p:cNvPicPr/>
                        <p:nvPr/>
                      </p:nvPicPr>
                      <p:blipFill>
                        <a:blip r:embed="rId32"/>
                        <a:stretch>
                          <a:fillRect/>
                        </a:stretch>
                      </p:blipFill>
                      <p:spPr>
                        <a:xfrm>
                          <a:off x="5284237" y="1281732"/>
                          <a:ext cx="412247" cy="716119"/>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867044019"/>
                </p:ext>
              </p:extLst>
            </p:nvPr>
          </p:nvGraphicFramePr>
          <p:xfrm>
            <a:off x="6110737" y="3371632"/>
            <a:ext cx="434884" cy="660268"/>
          </p:xfrm>
          <a:graphic>
            <a:graphicData uri="http://schemas.openxmlformats.org/presentationml/2006/ole">
              <mc:AlternateContent xmlns:mc="http://schemas.openxmlformats.org/markup-compatibility/2006">
                <mc:Choice xmlns:v="urn:schemas-microsoft-com:vml" Requires="v">
                  <p:oleObj spid="_x0000_s12637" name="CS ChemDraw Drawing" r:id="rId33" imgW="578895" imgH="843874" progId="ChemDraw.Document.6.0">
                    <p:embed/>
                  </p:oleObj>
                </mc:Choice>
                <mc:Fallback>
                  <p:oleObj name="CS ChemDraw Drawing" r:id="rId33" imgW="578895" imgH="843874" progId="ChemDraw.Document.6.0">
                    <p:embed/>
                    <p:pic>
                      <p:nvPicPr>
                        <p:cNvPr id="0" name=""/>
                        <p:cNvPicPr/>
                        <p:nvPr/>
                      </p:nvPicPr>
                      <p:blipFill>
                        <a:blip r:embed="rId34"/>
                        <a:stretch>
                          <a:fillRect/>
                        </a:stretch>
                      </p:blipFill>
                      <p:spPr>
                        <a:xfrm>
                          <a:off x="6110737" y="3371632"/>
                          <a:ext cx="434884" cy="660268"/>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988936908"/>
                </p:ext>
              </p:extLst>
            </p:nvPr>
          </p:nvGraphicFramePr>
          <p:xfrm>
            <a:off x="5999414" y="1294220"/>
            <a:ext cx="389609" cy="646616"/>
          </p:xfrm>
          <a:graphic>
            <a:graphicData uri="http://schemas.openxmlformats.org/presentationml/2006/ole">
              <mc:AlternateContent xmlns:mc="http://schemas.openxmlformats.org/markup-compatibility/2006">
                <mc:Choice xmlns:v="urn:schemas-microsoft-com:vml" Requires="v">
                  <p:oleObj spid="_x0000_s12638" name="CS ChemDraw Drawing" r:id="rId35" imgW="545398" imgH="895755" progId="ChemDraw.Document.6.0">
                    <p:embed/>
                  </p:oleObj>
                </mc:Choice>
                <mc:Fallback>
                  <p:oleObj name="CS ChemDraw Drawing" r:id="rId35" imgW="545398" imgH="895755" progId="ChemDraw.Document.6.0">
                    <p:embed/>
                    <p:pic>
                      <p:nvPicPr>
                        <p:cNvPr id="0" name=""/>
                        <p:cNvPicPr/>
                        <p:nvPr/>
                      </p:nvPicPr>
                      <p:blipFill>
                        <a:blip r:embed="rId36"/>
                        <a:stretch>
                          <a:fillRect/>
                        </a:stretch>
                      </p:blipFill>
                      <p:spPr>
                        <a:xfrm>
                          <a:off x="5999414" y="1294220"/>
                          <a:ext cx="389609" cy="646616"/>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56004489"/>
                </p:ext>
              </p:extLst>
            </p:nvPr>
          </p:nvGraphicFramePr>
          <p:xfrm>
            <a:off x="6778633" y="1437758"/>
            <a:ext cx="389609" cy="665234"/>
          </p:xfrm>
          <a:graphic>
            <a:graphicData uri="http://schemas.openxmlformats.org/presentationml/2006/ole">
              <mc:AlternateContent xmlns:mc="http://schemas.openxmlformats.org/markup-compatibility/2006">
                <mc:Choice xmlns:v="urn:schemas-microsoft-com:vml" Requires="v">
                  <p:oleObj spid="_x0000_s12639" name="CS ChemDraw Drawing" r:id="rId37" imgW="546479" imgH="923047" progId="ChemDraw.Document.6.0">
                    <p:embed/>
                  </p:oleObj>
                </mc:Choice>
                <mc:Fallback>
                  <p:oleObj name="CS ChemDraw Drawing" r:id="rId37" imgW="546479" imgH="923047" progId="ChemDraw.Document.6.0">
                    <p:embed/>
                    <p:pic>
                      <p:nvPicPr>
                        <p:cNvPr id="0" name=""/>
                        <p:cNvPicPr/>
                        <p:nvPr/>
                      </p:nvPicPr>
                      <p:blipFill>
                        <a:blip r:embed="rId38"/>
                        <a:stretch>
                          <a:fillRect/>
                        </a:stretch>
                      </p:blipFill>
                      <p:spPr>
                        <a:xfrm>
                          <a:off x="6778633" y="1437758"/>
                          <a:ext cx="389609" cy="665234"/>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146007202"/>
                </p:ext>
              </p:extLst>
            </p:nvPr>
          </p:nvGraphicFramePr>
          <p:xfrm>
            <a:off x="7452923" y="3138664"/>
            <a:ext cx="388418" cy="438110"/>
          </p:xfrm>
          <a:graphic>
            <a:graphicData uri="http://schemas.openxmlformats.org/presentationml/2006/ole">
              <mc:AlternateContent xmlns:mc="http://schemas.openxmlformats.org/markup-compatibility/2006">
                <mc:Choice xmlns:v="urn:schemas-microsoft-com:vml" Requires="v">
                  <p:oleObj spid="_x0000_s12640" name="CS ChemDraw Drawing" r:id="rId39" imgW="545128" imgH="606357" progId="ChemDraw.Document.6.0">
                    <p:embed/>
                  </p:oleObj>
                </mc:Choice>
                <mc:Fallback>
                  <p:oleObj name="CS ChemDraw Drawing" r:id="rId39" imgW="545128" imgH="606357" progId="ChemDraw.Document.6.0">
                    <p:embed/>
                    <p:pic>
                      <p:nvPicPr>
                        <p:cNvPr id="0" name=""/>
                        <p:cNvPicPr/>
                        <p:nvPr/>
                      </p:nvPicPr>
                      <p:blipFill>
                        <a:blip r:embed="rId40"/>
                        <a:stretch>
                          <a:fillRect/>
                        </a:stretch>
                      </p:blipFill>
                      <p:spPr>
                        <a:xfrm>
                          <a:off x="7452923" y="3138664"/>
                          <a:ext cx="388418" cy="43811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110920779"/>
                </p:ext>
              </p:extLst>
            </p:nvPr>
          </p:nvGraphicFramePr>
          <p:xfrm>
            <a:off x="8248076" y="3490851"/>
            <a:ext cx="437268" cy="577115"/>
          </p:xfrm>
          <a:graphic>
            <a:graphicData uri="http://schemas.openxmlformats.org/presentationml/2006/ole">
              <mc:AlternateContent xmlns:mc="http://schemas.openxmlformats.org/markup-compatibility/2006">
                <mc:Choice xmlns:v="urn:schemas-microsoft-com:vml" Requires="v">
                  <p:oleObj spid="_x0000_s12641" name="CS ChemDraw Drawing" r:id="rId41" imgW="613742" imgH="801181" progId="ChemDraw.Document.6.0">
                    <p:embed/>
                  </p:oleObj>
                </mc:Choice>
                <mc:Fallback>
                  <p:oleObj name="CS ChemDraw Drawing" r:id="rId41" imgW="613742" imgH="801181" progId="ChemDraw.Document.6.0">
                    <p:embed/>
                    <p:pic>
                      <p:nvPicPr>
                        <p:cNvPr id="0" name=""/>
                        <p:cNvPicPr/>
                        <p:nvPr/>
                      </p:nvPicPr>
                      <p:blipFill>
                        <a:blip r:embed="rId42"/>
                        <a:stretch>
                          <a:fillRect/>
                        </a:stretch>
                      </p:blipFill>
                      <p:spPr>
                        <a:xfrm>
                          <a:off x="8248076" y="3490851"/>
                          <a:ext cx="437268" cy="577115"/>
                        </a:xfrm>
                        <a:prstGeom prst="rect">
                          <a:avLst/>
                        </a:prstGeom>
                      </p:spPr>
                    </p:pic>
                  </p:oleObj>
                </mc:Fallback>
              </mc:AlternateContent>
            </a:graphicData>
          </a:graphic>
        </p:graphicFrame>
        <p:sp>
          <p:nvSpPr>
            <p:cNvPr id="29" name="TextBox 28"/>
            <p:cNvSpPr txBox="1"/>
            <p:nvPr/>
          </p:nvSpPr>
          <p:spPr>
            <a:xfrm>
              <a:off x="8307383" y="1007686"/>
              <a:ext cx="638316" cy="246221"/>
            </a:xfrm>
            <a:prstGeom prst="rect">
              <a:avLst/>
            </a:prstGeom>
            <a:noFill/>
          </p:spPr>
          <p:txBody>
            <a:bodyPr wrap="none" rtlCol="0">
              <a:spAutoFit/>
            </a:bodyPr>
            <a:lstStyle/>
            <a:p>
              <a:r>
                <a:rPr lang="en-US" altLang="ja-JP" sz="1000" b="1" dirty="0">
                  <a:latin typeface="Cambria" panose="02040503050406030204" pitchFamily="18" charset="0"/>
                </a:rPr>
                <a:t>Route 1</a:t>
              </a:r>
              <a:endParaRPr lang="ja-JP" altLang="en-US" sz="1000" b="1" dirty="0">
                <a:latin typeface="Cambria" panose="02040503050406030204" pitchFamily="18" charset="0"/>
              </a:endParaRPr>
            </a:p>
          </p:txBody>
        </p:sp>
        <p:sp>
          <p:nvSpPr>
            <p:cNvPr id="30" name="TextBox 29"/>
            <p:cNvSpPr txBox="1"/>
            <p:nvPr/>
          </p:nvSpPr>
          <p:spPr>
            <a:xfrm>
              <a:off x="8307383" y="1239053"/>
              <a:ext cx="638316" cy="246221"/>
            </a:xfrm>
            <a:prstGeom prst="rect">
              <a:avLst/>
            </a:prstGeom>
            <a:noFill/>
          </p:spPr>
          <p:txBody>
            <a:bodyPr wrap="none" rtlCol="0">
              <a:spAutoFit/>
            </a:bodyPr>
            <a:lstStyle/>
            <a:p>
              <a:r>
                <a:rPr lang="en-US" altLang="ja-JP" sz="1000" b="1" dirty="0">
                  <a:latin typeface="Cambria" panose="02040503050406030204" pitchFamily="18" charset="0"/>
                </a:rPr>
                <a:t>Route 2</a:t>
              </a:r>
              <a:endParaRPr lang="ja-JP" altLang="en-US" sz="1000" b="1" dirty="0">
                <a:latin typeface="Cambria" panose="02040503050406030204" pitchFamily="18" charset="0"/>
              </a:endParaRPr>
            </a:p>
          </p:txBody>
        </p:sp>
        <p:sp>
          <p:nvSpPr>
            <p:cNvPr id="31" name="TextBox 30"/>
            <p:cNvSpPr txBox="1"/>
            <p:nvPr/>
          </p:nvSpPr>
          <p:spPr>
            <a:xfrm>
              <a:off x="8320441" y="1509223"/>
              <a:ext cx="638316" cy="246221"/>
            </a:xfrm>
            <a:prstGeom prst="rect">
              <a:avLst/>
            </a:prstGeom>
            <a:noFill/>
          </p:spPr>
          <p:txBody>
            <a:bodyPr wrap="none" rtlCol="0">
              <a:spAutoFit/>
            </a:bodyPr>
            <a:lstStyle/>
            <a:p>
              <a:r>
                <a:rPr lang="en-US" altLang="ja-JP" sz="1000" b="1" dirty="0">
                  <a:latin typeface="Cambria" panose="02040503050406030204" pitchFamily="18" charset="0"/>
                </a:rPr>
                <a:t>Route 3</a:t>
              </a:r>
              <a:endParaRPr lang="ja-JP" altLang="en-US" sz="1000" b="1" dirty="0">
                <a:latin typeface="Cambria" panose="02040503050406030204" pitchFamily="18" charset="0"/>
              </a:endParaRPr>
            </a:p>
          </p:txBody>
        </p:sp>
        <p:sp>
          <p:nvSpPr>
            <p:cNvPr id="34" name="TextBox 33"/>
            <p:cNvSpPr txBox="1"/>
            <p:nvPr/>
          </p:nvSpPr>
          <p:spPr>
            <a:xfrm>
              <a:off x="235919" y="1573088"/>
              <a:ext cx="400110" cy="2515581"/>
            </a:xfrm>
            <a:prstGeom prst="rect">
              <a:avLst/>
            </a:prstGeom>
            <a:noFill/>
          </p:spPr>
          <p:txBody>
            <a:bodyPr vert="vert270" wrap="square" rtlCol="0">
              <a:spAutoFit/>
            </a:bodyPr>
            <a:lstStyle/>
            <a:p>
              <a:r>
                <a:rPr lang="en-US" altLang="ja-JP" sz="1400" b="1" dirty="0">
                  <a:latin typeface="Cambria" panose="02040503050406030204" pitchFamily="18" charset="0"/>
                </a:rPr>
                <a:t>Relative energy in kcal/mol</a:t>
              </a:r>
              <a:endParaRPr lang="ja-JP" altLang="en-US" sz="1400" b="1" dirty="0">
                <a:latin typeface="Cambria" panose="02040503050406030204" pitchFamily="18" charset="0"/>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1321238841"/>
                </p:ext>
              </p:extLst>
            </p:nvPr>
          </p:nvGraphicFramePr>
          <p:xfrm>
            <a:off x="8084901" y="1927785"/>
            <a:ext cx="763617" cy="1115240"/>
          </p:xfrm>
          <a:graphic>
            <a:graphicData uri="http://schemas.openxmlformats.org/presentationml/2006/ole">
              <mc:AlternateContent xmlns:mc="http://schemas.openxmlformats.org/markup-compatibility/2006">
                <mc:Choice xmlns:v="urn:schemas-microsoft-com:vml" Requires="v">
                  <p:oleObj spid="_x0000_s12642" name="CS ChemDraw Drawing" r:id="rId43" imgW="904945" imgH="1234062" progId="ChemDraw.Document.6.0">
                    <p:embed/>
                  </p:oleObj>
                </mc:Choice>
                <mc:Fallback>
                  <p:oleObj name="CS ChemDraw Drawing" r:id="rId43" imgW="904945" imgH="1234062" progId="ChemDraw.Document.6.0">
                    <p:embed/>
                    <p:pic>
                      <p:nvPicPr>
                        <p:cNvPr id="0" name=""/>
                        <p:cNvPicPr/>
                        <p:nvPr/>
                      </p:nvPicPr>
                      <p:blipFill>
                        <a:blip r:embed="rId44"/>
                        <a:stretch>
                          <a:fillRect/>
                        </a:stretch>
                      </p:blipFill>
                      <p:spPr>
                        <a:xfrm>
                          <a:off x="8084901" y="1927785"/>
                          <a:ext cx="763617" cy="1115240"/>
                        </a:xfrm>
                        <a:prstGeom prst="rect">
                          <a:avLst/>
                        </a:prstGeom>
                      </p:spPr>
                    </p:pic>
                  </p:oleObj>
                </mc:Fallback>
              </mc:AlternateContent>
            </a:graphicData>
          </a:graphic>
        </p:graphicFrame>
      </p:grpSp>
      <p:sp>
        <p:nvSpPr>
          <p:cNvPr id="2" name="Slide Number Placeholder 1"/>
          <p:cNvSpPr>
            <a:spLocks noGrp="1"/>
          </p:cNvSpPr>
          <p:nvPr>
            <p:ph type="sldNum" sz="quarter" idx="12"/>
          </p:nvPr>
        </p:nvSpPr>
        <p:spPr>
          <a:xfrm>
            <a:off x="6993118" y="6459150"/>
            <a:ext cx="2057400" cy="365125"/>
          </a:xfrm>
        </p:spPr>
        <p:txBody>
          <a:bodyPr/>
          <a:lstStyle/>
          <a:p>
            <a:fld id="{D1999D96-C8B7-4924-A52B-54B868AE7D8E}" type="slidenum">
              <a:rPr kumimoji="1" lang="ja-JP" altLang="en-US" smtClean="0">
                <a:solidFill>
                  <a:schemeClr val="tx1"/>
                </a:solidFill>
              </a:rPr>
              <a:t>5</a:t>
            </a:fld>
            <a:endParaRPr kumimoji="1" lang="ja-JP" altLang="en-US">
              <a:solidFill>
                <a:schemeClr val="tx1"/>
              </a:solidFill>
            </a:endParaRPr>
          </a:p>
        </p:txBody>
      </p:sp>
    </p:spTree>
    <p:extLst>
      <p:ext uri="{BB962C8B-B14F-4D97-AF65-F5344CB8AC3E}">
        <p14:creationId xmlns:p14="http://schemas.microsoft.com/office/powerpoint/2010/main" val="458420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074" y="599599"/>
            <a:ext cx="8829328" cy="3416320"/>
          </a:xfrm>
          <a:prstGeom prst="rect">
            <a:avLst/>
          </a:prstGeom>
        </p:spPr>
        <p:txBody>
          <a:bodyPr wrap="square">
            <a:spAutoFit/>
          </a:bodyPr>
          <a:lstStyle/>
          <a:p>
            <a:pPr marL="214313" indent="-214313" algn="just">
              <a:lnSpc>
                <a:spcPct val="150000"/>
              </a:lnSpc>
              <a:buFont typeface="Wingdings" panose="05000000000000000000" pitchFamily="2" charset="2"/>
              <a:buChar char="ü"/>
            </a:pPr>
            <a:r>
              <a:rPr lang="en-US" altLang="ja-JP" sz="1600" dirty="0">
                <a:latin typeface="Cambria" panose="02040503050406030204" pitchFamily="18" charset="0"/>
                <a:ea typeface="ＭＳ 明朝" panose="02020609040205080304" pitchFamily="17" charset="-128"/>
              </a:rPr>
              <a:t>After one electron reduction of DFEC the C</a:t>
            </a:r>
            <a:r>
              <a:rPr lang="en-US" altLang="ja-JP" sz="1600" baseline="-25000" dirty="0">
                <a:latin typeface="Cambria" panose="02040503050406030204" pitchFamily="18" charset="0"/>
                <a:ea typeface="ＭＳ 明朝" panose="02020609040205080304" pitchFamily="17" charset="-128"/>
              </a:rPr>
              <a:t>(4)</a:t>
            </a:r>
            <a:r>
              <a:rPr lang="en-US" altLang="ja-JP" sz="1600" dirty="0">
                <a:latin typeface="Cambria" panose="02040503050406030204" pitchFamily="18" charset="0"/>
                <a:ea typeface="ＭＳ 明朝" panose="02020609040205080304" pitchFamily="17" charset="-128"/>
              </a:rPr>
              <a:t>-O</a:t>
            </a:r>
            <a:r>
              <a:rPr lang="en-US" altLang="ja-JP" sz="1600" baseline="-25000" dirty="0">
                <a:latin typeface="Cambria" panose="02040503050406030204" pitchFamily="18" charset="0"/>
                <a:ea typeface="ＭＳ 明朝" panose="02020609040205080304" pitchFamily="17" charset="-128"/>
              </a:rPr>
              <a:t>(3)</a:t>
            </a:r>
            <a:r>
              <a:rPr lang="en-US" altLang="ja-JP" sz="1600" dirty="0">
                <a:latin typeface="Cambria" panose="02040503050406030204" pitchFamily="18" charset="0"/>
                <a:ea typeface="ＭＳ 明朝" panose="02020609040205080304" pitchFamily="17" charset="-128"/>
              </a:rPr>
              <a:t> bond dissociation occurs via DFEC-TS3 with 15.125 kcal/mol activation energy barrier.</a:t>
            </a:r>
          </a:p>
          <a:p>
            <a:pPr marL="214313" indent="-214313" algn="just">
              <a:lnSpc>
                <a:spcPct val="150000"/>
              </a:lnSpc>
              <a:buFont typeface="Wingdings" panose="05000000000000000000" pitchFamily="2" charset="2"/>
              <a:buChar char="ü"/>
            </a:pPr>
            <a:r>
              <a:rPr lang="en-US" altLang="ja-JP" sz="1600" dirty="0">
                <a:latin typeface="Cambria" panose="02040503050406030204" pitchFamily="18" charset="0"/>
                <a:ea typeface="ＭＳ 明朝" panose="02020609040205080304" pitchFamily="17" charset="-128"/>
              </a:rPr>
              <a:t>In Route 2 t</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he </a:t>
            </a:r>
            <a:r>
              <a:rPr lang="en-US" altLang="ja-JP" sz="1600" dirty="0" smtClean="0">
                <a:latin typeface="Cambria" panose="02040503050406030204" pitchFamily="18" charset="0"/>
                <a:ea typeface="ＭＳ 明朝" panose="02020609040205080304" pitchFamily="17" charset="-128"/>
                <a:cs typeface="Times New Roman" panose="02020603050405020304" pitchFamily="18" charset="0"/>
              </a:rPr>
              <a:t>homolytic </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fission of C</a:t>
            </a:r>
            <a:r>
              <a:rPr lang="en-US" altLang="ja-JP" sz="1600" baseline="-25000" dirty="0">
                <a:latin typeface="Cambria" panose="02040503050406030204" pitchFamily="18" charset="0"/>
                <a:ea typeface="ＭＳ 明朝" panose="02020609040205080304" pitchFamily="17" charset="-128"/>
                <a:cs typeface="Times New Roman" panose="02020603050405020304" pitchFamily="18" charset="0"/>
              </a:rPr>
              <a:t>(2)</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-O</a:t>
            </a:r>
            <a:r>
              <a:rPr lang="en-US" altLang="ja-JP" sz="1600" baseline="-25000" dirty="0">
                <a:latin typeface="Cambria" panose="02040503050406030204" pitchFamily="18" charset="0"/>
                <a:ea typeface="ＭＳ 明朝" panose="02020609040205080304" pitchFamily="17" charset="-128"/>
                <a:cs typeface="Times New Roman" panose="02020603050405020304" pitchFamily="18" charset="0"/>
              </a:rPr>
              <a:t>(3)</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 bond form a radical anion (DFEC-IN9) with 22.683 kcal/mol activation energy barrier.</a:t>
            </a:r>
            <a:r>
              <a:rPr lang="ja-JP" altLang="en-US" sz="1600" dirty="0">
                <a:latin typeface="Cambria" panose="02040503050406030204" pitchFamily="18" charset="0"/>
                <a:ea typeface="ＭＳ 明朝" panose="02020609040205080304" pitchFamily="17" charset="-128"/>
                <a:cs typeface="Times New Roman" panose="02020603050405020304" pitchFamily="18" charset="0"/>
              </a:rPr>
              <a:t> </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Further dissociation of DFEC-IN12 via C</a:t>
            </a:r>
            <a:r>
              <a:rPr lang="en-US" altLang="ja-JP" sz="1600" baseline="-25000" dirty="0">
                <a:latin typeface="Cambria" panose="02040503050406030204" pitchFamily="18" charset="0"/>
                <a:ea typeface="ＭＳ 明朝" panose="02020609040205080304" pitchFamily="17" charset="-128"/>
                <a:cs typeface="Times New Roman" panose="02020603050405020304" pitchFamily="18" charset="0"/>
              </a:rPr>
              <a:t>(5)</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-O</a:t>
            </a:r>
            <a:r>
              <a:rPr lang="en-US" altLang="ja-JP" sz="1600" baseline="-25000" dirty="0">
                <a:latin typeface="Cambria" panose="02040503050406030204" pitchFamily="18" charset="0"/>
                <a:ea typeface="ＭＳ 明朝" panose="02020609040205080304" pitchFamily="17" charset="-128"/>
                <a:cs typeface="Times New Roman" panose="02020603050405020304" pitchFamily="18" charset="0"/>
              </a:rPr>
              <a:t>(6)</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 bond proceeds with lower energy than C</a:t>
            </a:r>
            <a:r>
              <a:rPr lang="en-US" altLang="ja-JP" sz="1600" baseline="-25000" dirty="0">
                <a:latin typeface="Cambria" panose="02040503050406030204" pitchFamily="18" charset="0"/>
                <a:ea typeface="ＭＳ 明朝" panose="02020609040205080304" pitchFamily="17" charset="-128"/>
                <a:cs typeface="Times New Roman" panose="02020603050405020304" pitchFamily="18" charset="0"/>
              </a:rPr>
              <a:t>(2)</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-O</a:t>
            </a:r>
            <a:r>
              <a:rPr lang="en-US" altLang="ja-JP" sz="1600" baseline="-25000" dirty="0">
                <a:latin typeface="Cambria" panose="02040503050406030204" pitchFamily="18" charset="0"/>
                <a:ea typeface="ＭＳ 明朝" panose="02020609040205080304" pitchFamily="17" charset="-128"/>
                <a:cs typeface="Times New Roman" panose="02020603050405020304" pitchFamily="18" charset="0"/>
              </a:rPr>
              <a:t>(6)</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 bond dissociation (Route 3).</a:t>
            </a:r>
          </a:p>
          <a:p>
            <a:pPr marL="214313" indent="-214313" algn="just">
              <a:lnSpc>
                <a:spcPct val="150000"/>
              </a:lnSpc>
              <a:buFont typeface="Wingdings" panose="05000000000000000000" pitchFamily="2" charset="2"/>
              <a:buChar char="ü"/>
            </a:pPr>
            <a:r>
              <a:rPr lang="en-US" altLang="ja-JP" sz="1600" dirty="0">
                <a:latin typeface="Cambria" panose="02040503050406030204" pitchFamily="18" charset="0"/>
                <a:cs typeface="Times New Roman" panose="02020603050405020304" pitchFamily="18" charset="0"/>
              </a:rPr>
              <a:t>In the DFEC mechanism </a:t>
            </a:r>
            <a:r>
              <a:rPr lang="en-US" altLang="ja-JP" sz="1600" dirty="0">
                <a:solidFill>
                  <a:prstClr val="black"/>
                </a:solidFill>
                <a:latin typeface="Cambria" panose="02040503050406030204" pitchFamily="18" charset="0"/>
                <a:ea typeface="ＭＳ 明朝" panose="02020609040205080304" pitchFamily="17" charset="-128"/>
                <a:cs typeface="Times New Roman" panose="02020603050405020304" pitchFamily="18" charset="0"/>
              </a:rPr>
              <a:t>C</a:t>
            </a:r>
            <a:r>
              <a:rPr lang="en-US" altLang="ja-JP" sz="1600" baseline="-25000" dirty="0">
                <a:solidFill>
                  <a:prstClr val="black"/>
                </a:solidFill>
                <a:latin typeface="Cambria" panose="02040503050406030204" pitchFamily="18" charset="0"/>
                <a:ea typeface="ＭＳ 明朝" panose="02020609040205080304" pitchFamily="17" charset="-128"/>
                <a:cs typeface="Times New Roman" panose="02020603050405020304" pitchFamily="18" charset="0"/>
              </a:rPr>
              <a:t>(4)</a:t>
            </a:r>
            <a:r>
              <a:rPr lang="en-US" altLang="ja-JP" sz="1600" dirty="0">
                <a:solidFill>
                  <a:prstClr val="black"/>
                </a:solidFill>
                <a:latin typeface="Cambria" panose="02040503050406030204" pitchFamily="18" charset="0"/>
                <a:ea typeface="ＭＳ 明朝" panose="02020609040205080304" pitchFamily="17" charset="-128"/>
                <a:cs typeface="Times New Roman" panose="02020603050405020304" pitchFamily="18" charset="0"/>
              </a:rPr>
              <a:t>-O</a:t>
            </a:r>
            <a:r>
              <a:rPr lang="en-US" altLang="ja-JP" sz="1600" baseline="-25000" dirty="0">
                <a:solidFill>
                  <a:prstClr val="black"/>
                </a:solidFill>
                <a:latin typeface="Cambria" panose="02040503050406030204" pitchFamily="18" charset="0"/>
                <a:ea typeface="ＭＳ 明朝" panose="02020609040205080304" pitchFamily="17" charset="-128"/>
                <a:cs typeface="Times New Roman" panose="02020603050405020304" pitchFamily="18" charset="0"/>
              </a:rPr>
              <a:t>(3)</a:t>
            </a:r>
            <a:r>
              <a:rPr lang="en-US" altLang="ja-JP" sz="1600" dirty="0">
                <a:solidFill>
                  <a:prstClr val="black"/>
                </a:solidFill>
                <a:latin typeface="Cambria" panose="02040503050406030204" pitchFamily="18" charset="0"/>
                <a:ea typeface="ＭＳ 明朝" panose="02020609040205080304" pitchFamily="17" charset="-128"/>
                <a:cs typeface="Times New Roman" panose="02020603050405020304" pitchFamily="18" charset="0"/>
              </a:rPr>
              <a:t> </a:t>
            </a:r>
            <a:r>
              <a:rPr lang="en-US" altLang="ja-JP" sz="1600" dirty="0">
                <a:latin typeface="Cambria" panose="02040503050406030204" pitchFamily="18" charset="0"/>
                <a:cs typeface="Times New Roman" panose="02020603050405020304" pitchFamily="18" charset="0"/>
              </a:rPr>
              <a:t>bond cleavage is favorable than </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C</a:t>
            </a:r>
            <a:r>
              <a:rPr lang="en-US" altLang="ja-JP" sz="1600" baseline="-25000" dirty="0">
                <a:latin typeface="Cambria" panose="02040503050406030204" pitchFamily="18" charset="0"/>
                <a:ea typeface="ＭＳ 明朝" panose="02020609040205080304" pitchFamily="17" charset="-128"/>
                <a:cs typeface="Times New Roman" panose="02020603050405020304" pitchFamily="18" charset="0"/>
              </a:rPr>
              <a:t>(2)</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-O</a:t>
            </a:r>
            <a:r>
              <a:rPr lang="en-US" altLang="ja-JP" sz="1600" baseline="-25000" dirty="0">
                <a:latin typeface="Cambria" panose="02040503050406030204" pitchFamily="18" charset="0"/>
                <a:ea typeface="ＭＳ 明朝" panose="02020609040205080304" pitchFamily="17" charset="-128"/>
                <a:cs typeface="Times New Roman" panose="02020603050405020304" pitchFamily="18" charset="0"/>
              </a:rPr>
              <a:t>(3)</a:t>
            </a:r>
            <a:r>
              <a:rPr lang="en-US" altLang="ja-JP" sz="1600" dirty="0">
                <a:latin typeface="Cambria" panose="02040503050406030204" pitchFamily="18" charset="0"/>
                <a:ea typeface="ＭＳ 明朝" panose="02020609040205080304" pitchFamily="17" charset="-128"/>
                <a:cs typeface="Times New Roman" panose="02020603050405020304" pitchFamily="18" charset="0"/>
              </a:rPr>
              <a:t> </a:t>
            </a:r>
            <a:r>
              <a:rPr lang="en-US" altLang="ja-JP" sz="1600" dirty="0">
                <a:latin typeface="Cambria" panose="02040503050406030204" pitchFamily="18" charset="0"/>
                <a:cs typeface="Times New Roman" panose="02020603050405020304" pitchFamily="18" charset="0"/>
              </a:rPr>
              <a:t>bond dissociation, thus Route 1 is favorable with lower reaction barrier.</a:t>
            </a:r>
          </a:p>
          <a:p>
            <a:pPr marL="214313" indent="-214313" algn="just">
              <a:lnSpc>
                <a:spcPct val="150000"/>
              </a:lnSpc>
              <a:buFont typeface="Wingdings" panose="05000000000000000000" pitchFamily="2" charset="2"/>
              <a:buChar char="ü"/>
            </a:pPr>
            <a:r>
              <a:rPr lang="en-US" altLang="ja-JP" sz="1600" dirty="0">
                <a:latin typeface="Cambria" panose="02040503050406030204" pitchFamily="18" charset="0"/>
                <a:ea typeface="ＭＳ 明朝" panose="02020609040205080304" pitchFamily="17" charset="-128"/>
              </a:rPr>
              <a:t>The reduced product (PC-IN2) form an open anion radical due to the cleavage of C-O bond, through transition state (PC-TS3) with a barrier energy of 11.696 kcal/mol.</a:t>
            </a:r>
          </a:p>
        </p:txBody>
      </p:sp>
      <p:grpSp>
        <p:nvGrpSpPr>
          <p:cNvPr id="3" name="Group 2"/>
          <p:cNvGrpSpPr/>
          <p:nvPr/>
        </p:nvGrpSpPr>
        <p:grpSpPr>
          <a:xfrm>
            <a:off x="213074" y="4197577"/>
            <a:ext cx="8727730" cy="2308325"/>
            <a:chOff x="346539" y="4225996"/>
            <a:chExt cx="8427196" cy="2383008"/>
          </a:xfrm>
        </p:grpSpPr>
        <p:sp>
          <p:nvSpPr>
            <p:cNvPr id="6" name="Rounded Rectangle 5"/>
            <p:cNvSpPr/>
            <p:nvPr/>
          </p:nvSpPr>
          <p:spPr>
            <a:xfrm>
              <a:off x="346539" y="4225996"/>
              <a:ext cx="8427196" cy="23083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endParaRPr lang="ja-JP" altLang="en-US" sz="1600">
                <a:latin typeface="Cambria" panose="02040503050406030204" pitchFamily="18" charset="0"/>
              </a:endParaRPr>
            </a:p>
          </p:txBody>
        </p:sp>
        <p:sp>
          <p:nvSpPr>
            <p:cNvPr id="7" name="TextBox 6"/>
            <p:cNvSpPr txBox="1"/>
            <p:nvPr/>
          </p:nvSpPr>
          <p:spPr>
            <a:xfrm>
              <a:off x="394251" y="4225997"/>
              <a:ext cx="8309410" cy="2383007"/>
            </a:xfrm>
            <a:prstGeom prst="rect">
              <a:avLst/>
            </a:prstGeom>
            <a:noFill/>
          </p:spPr>
          <p:txBody>
            <a:bodyPr wrap="square" rtlCol="0">
              <a:spAutoFit/>
            </a:bodyPr>
            <a:lstStyle/>
            <a:p>
              <a:pPr marL="214313" indent="-214313" algn="just">
                <a:lnSpc>
                  <a:spcPct val="150000"/>
                </a:lnSpc>
                <a:buFont typeface="Wingdings" panose="05000000000000000000" pitchFamily="2" charset="2"/>
                <a:buChar char="Ø"/>
              </a:pPr>
              <a:r>
                <a:rPr lang="en-US" altLang="ja-JP" sz="1600" dirty="0">
                  <a:latin typeface="Cambria" panose="02040503050406030204" pitchFamily="18" charset="0"/>
                  <a:ea typeface="Cambria Math" panose="02040503050406030204" pitchFamily="18" charset="0"/>
                </a:rPr>
                <a:t>Route 1 is favorable with lower reaction barrier, thus we have considered route 1 for MC/MD </a:t>
              </a:r>
              <a:r>
                <a:rPr lang="en-US" altLang="ja-JP" sz="1600" dirty="0" smtClean="0">
                  <a:latin typeface="Cambria" panose="02040503050406030204" pitchFamily="18" charset="0"/>
                  <a:ea typeface="Cambria Math" panose="02040503050406030204" pitchFamily="18" charset="0"/>
                </a:rPr>
                <a:t>simulation. DFEC </a:t>
              </a:r>
              <a:r>
                <a:rPr lang="en-US" altLang="ja-JP" sz="1600" dirty="0">
                  <a:latin typeface="Cambria" panose="02040503050406030204" pitchFamily="18" charset="0"/>
                  <a:ea typeface="Cambria Math" panose="02040503050406030204" pitchFamily="18" charset="0"/>
                </a:rPr>
                <a:t>is less reactive than PC with its higher activation energy. </a:t>
              </a:r>
            </a:p>
            <a:p>
              <a:pPr marL="214313" indent="-214313" algn="just">
                <a:lnSpc>
                  <a:spcPct val="150000"/>
                </a:lnSpc>
                <a:buFont typeface="Wingdings" panose="05000000000000000000" pitchFamily="2" charset="2"/>
                <a:buChar char="Ø"/>
              </a:pPr>
              <a:r>
                <a:rPr lang="en-US" altLang="ja-JP" sz="1600" dirty="0">
                  <a:latin typeface="Cambria" panose="02040503050406030204" pitchFamily="18" charset="0"/>
                  <a:ea typeface="Cambria Math" panose="02040503050406030204" pitchFamily="18" charset="0"/>
                </a:rPr>
                <a:t>We have carried out the MC/MD </a:t>
              </a:r>
              <a:r>
                <a:rPr lang="en-US" altLang="ja-JP" sz="1600" dirty="0" smtClean="0">
                  <a:latin typeface="Cambria" panose="02040503050406030204" pitchFamily="18" charset="0"/>
                  <a:ea typeface="Cambria Math" panose="02040503050406030204" pitchFamily="18" charset="0"/>
                </a:rPr>
                <a:t>simulations in two different situations such as one where </a:t>
              </a:r>
              <a:r>
                <a:rPr lang="en-US" altLang="ja-JP" sz="1600" dirty="0">
                  <a:latin typeface="Cambria" panose="02040503050406030204" pitchFamily="18" charset="0"/>
                  <a:ea typeface="Cambria Math" panose="02040503050406030204" pitchFamily="18" charset="0"/>
                </a:rPr>
                <a:t>PC and DFEC are </a:t>
              </a:r>
              <a:r>
                <a:rPr lang="en-US" altLang="ja-JP" sz="1600" dirty="0" smtClean="0">
                  <a:latin typeface="Cambria" panose="02040503050406030204" pitchFamily="18" charset="0"/>
                  <a:ea typeface="Cambria Math" panose="02040503050406030204" pitchFamily="18" charset="0"/>
                </a:rPr>
                <a:t>reactive. Second is in </a:t>
              </a:r>
              <a:r>
                <a:rPr lang="en-US" altLang="ja-JP" sz="1600" dirty="0">
                  <a:latin typeface="Cambria" panose="02040503050406030204" pitchFamily="18" charset="0"/>
                  <a:ea typeface="Cambria Math" panose="02040503050406030204" pitchFamily="18" charset="0"/>
                </a:rPr>
                <a:t>the real situation more intact DFEC molecules present in the electrolyte during SEI film formation. Thus, to evaluate the intact DFEC effect we have </a:t>
              </a:r>
              <a:r>
                <a:rPr lang="en-US" altLang="ja-JP" sz="1600" dirty="0" smtClean="0">
                  <a:latin typeface="Cambria" panose="02040503050406030204" pitchFamily="18" charset="0"/>
                  <a:ea typeface="Cambria Math" panose="02040503050406030204" pitchFamily="18" charset="0"/>
                </a:rPr>
                <a:t>also carried </a:t>
              </a:r>
              <a:r>
                <a:rPr lang="en-US" altLang="ja-JP" sz="1600" dirty="0">
                  <a:latin typeface="Cambria" panose="02040503050406030204" pitchFamily="18" charset="0"/>
                  <a:ea typeface="Cambria Math" panose="02040503050406030204" pitchFamily="18" charset="0"/>
                </a:rPr>
                <a:t>out the MC/MD simulations where DFEC is non-reactive.</a:t>
              </a:r>
            </a:p>
          </p:txBody>
        </p:sp>
      </p:grpSp>
      <p:sp>
        <p:nvSpPr>
          <p:cNvPr id="4" name="TextBox 3"/>
          <p:cNvSpPr txBox="1"/>
          <p:nvPr/>
        </p:nvSpPr>
        <p:spPr>
          <a:xfrm>
            <a:off x="3908247" y="183243"/>
            <a:ext cx="1508746" cy="400110"/>
          </a:xfrm>
          <a:prstGeom prst="rect">
            <a:avLst/>
          </a:prstGeom>
          <a:noFill/>
        </p:spPr>
        <p:txBody>
          <a:bodyPr wrap="none" rtlCol="0">
            <a:spAutoFit/>
          </a:bodyPr>
          <a:lstStyle/>
          <a:p>
            <a:r>
              <a:rPr kumimoji="1" lang="en-US" altLang="ja-JP" sz="2000" b="1" dirty="0" smtClean="0">
                <a:latin typeface="Times New Roman" panose="02020603050405020304" pitchFamily="18" charset="0"/>
                <a:cs typeface="Times New Roman" panose="02020603050405020304" pitchFamily="18" charset="0"/>
              </a:rPr>
              <a:t>Conclusions</a:t>
            </a:r>
            <a:endParaRPr kumimoji="1" lang="ja-JP" altLang="en-US" sz="2000" b="1"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a:xfrm>
            <a:off x="6985002" y="6446709"/>
            <a:ext cx="2057400" cy="365125"/>
          </a:xfrm>
        </p:spPr>
        <p:txBody>
          <a:bodyPr/>
          <a:lstStyle/>
          <a:p>
            <a:fld id="{D1999D96-C8B7-4924-A52B-54B868AE7D8E}" type="slidenum">
              <a:rPr kumimoji="1" lang="ja-JP" altLang="en-US" smtClean="0">
                <a:solidFill>
                  <a:schemeClr val="tx1"/>
                </a:solidFill>
              </a:rPr>
              <a:t>6</a:t>
            </a:fld>
            <a:endParaRPr kumimoji="1" lang="ja-JP" altLang="en-US" dirty="0">
              <a:solidFill>
                <a:schemeClr val="tx1"/>
              </a:solidFill>
            </a:endParaRPr>
          </a:p>
        </p:txBody>
      </p:sp>
    </p:spTree>
    <p:extLst>
      <p:ext uri="{BB962C8B-B14F-4D97-AF65-F5344CB8AC3E}">
        <p14:creationId xmlns:p14="http://schemas.microsoft.com/office/powerpoint/2010/main" val="3325849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テキスト ボックス 1"/>
          <p:cNvSpPr txBox="1">
            <a:spLocks noChangeArrowheads="1"/>
          </p:cNvSpPr>
          <p:nvPr/>
        </p:nvSpPr>
        <p:spPr bwMode="auto">
          <a:xfrm>
            <a:off x="1292846" y="322879"/>
            <a:ext cx="6209047" cy="400110"/>
          </a:xfrm>
          <a:prstGeom prst="rect">
            <a:avLst/>
          </a:prstGeom>
          <a:noFill/>
          <a:ln w="9525">
            <a:noFill/>
            <a:miter lim="800000"/>
            <a:headEnd/>
            <a:tailEnd/>
          </a:ln>
        </p:spPr>
        <p:txBody>
          <a:bodyPr wrap="square">
            <a:spAutoFit/>
          </a:bodyPr>
          <a:lstStyle/>
          <a:p>
            <a:pPr algn="ctr"/>
            <a:r>
              <a:rPr lang="en-US" altLang="ja-JP" sz="2000" b="1" dirty="0">
                <a:latin typeface="Times New Roman" panose="02020603050405020304" pitchFamily="18" charset="0"/>
                <a:ea typeface="メイリオ" pitchFamily="50" charset="-128"/>
                <a:cs typeface="Times New Roman" panose="02020603050405020304" pitchFamily="18" charset="0"/>
              </a:rPr>
              <a:t>Simulation Model and Reaction Scheme</a:t>
            </a:r>
            <a:endParaRPr lang="ja-JP" altLang="en-US" sz="2000" b="1" dirty="0">
              <a:latin typeface="Times New Roman" panose="02020603050405020304" pitchFamily="18" charset="0"/>
              <a:ea typeface="メイリオ" pitchFamily="50" charset="-128"/>
              <a:cs typeface="Times New Roman" panose="02020603050405020304" pitchFamily="18" charset="0"/>
            </a:endParaRPr>
          </a:p>
        </p:txBody>
      </p:sp>
      <p:sp>
        <p:nvSpPr>
          <p:cNvPr id="77" name="スライド番号プレースホルダー 3"/>
          <p:cNvSpPr>
            <a:spLocks noGrp="1"/>
          </p:cNvSpPr>
          <p:nvPr>
            <p:ph type="sldNum" sz="quarter" idx="12"/>
          </p:nvPr>
        </p:nvSpPr>
        <p:spPr>
          <a:xfrm>
            <a:off x="7442938" y="6545547"/>
            <a:ext cx="1600200" cy="230474"/>
          </a:xfrm>
        </p:spPr>
        <p:txBody>
          <a:bodyPr/>
          <a:lstStyle/>
          <a:p>
            <a:pPr>
              <a:defRPr/>
            </a:pPr>
            <a:fld id="{F3EAE5E9-71BD-40AE-BD3A-F48128C08950}" type="slidenum">
              <a:rPr lang="en-US" altLang="ja-JP" sz="1050">
                <a:solidFill>
                  <a:schemeClr val="tx1"/>
                </a:solidFill>
                <a:latin typeface="Arial" panose="020B0604020202020204" pitchFamily="34" charset="0"/>
                <a:cs typeface="Arial" panose="020B0604020202020204" pitchFamily="34" charset="0"/>
              </a:rPr>
              <a:pPr>
                <a:defRPr/>
              </a:pPr>
              <a:t>7</a:t>
            </a:fld>
            <a:endParaRPr lang="en-US" altLang="ja-JP" sz="1050" dirty="0">
              <a:solidFill>
                <a:schemeClr val="tx1"/>
              </a:solidFill>
              <a:latin typeface="Arial" panose="020B0604020202020204" pitchFamily="34" charset="0"/>
              <a:cs typeface="Arial" panose="020B0604020202020204" pitchFamily="34" charset="0"/>
            </a:endParaRPr>
          </a:p>
        </p:txBody>
      </p:sp>
      <p:grpSp>
        <p:nvGrpSpPr>
          <p:cNvPr id="3" name="Group 2"/>
          <p:cNvGrpSpPr/>
          <p:nvPr/>
        </p:nvGrpSpPr>
        <p:grpSpPr>
          <a:xfrm>
            <a:off x="6313669" y="1181486"/>
            <a:ext cx="2576345" cy="1674166"/>
            <a:chOff x="5979826" y="1051551"/>
            <a:chExt cx="2576345" cy="1674166"/>
          </a:xfrm>
        </p:grpSpPr>
        <p:sp>
          <p:nvSpPr>
            <p:cNvPr id="244" name="テキスト ボックス 243"/>
            <p:cNvSpPr txBox="1"/>
            <p:nvPr/>
          </p:nvSpPr>
          <p:spPr>
            <a:xfrm>
              <a:off x="6012369" y="1051551"/>
              <a:ext cx="2543802" cy="338554"/>
            </a:xfrm>
            <a:prstGeom prst="rect">
              <a:avLst/>
            </a:prstGeom>
            <a:noFill/>
          </p:spPr>
          <p:txBody>
            <a:bodyPr wrap="square" rtlCol="0">
              <a:spAutoFit/>
            </a:bodyPr>
            <a:lstStyle/>
            <a:p>
              <a:r>
                <a:rPr lang="en-US" altLang="ja-JP" sz="1600" dirty="0">
                  <a:solidFill>
                    <a:srgbClr val="000000"/>
                  </a:solidFill>
                  <a:latin typeface="Cambria" panose="02040503050406030204" pitchFamily="18" charset="0"/>
                  <a:ea typeface="Cambria Math" panose="02040503050406030204" pitchFamily="18" charset="0"/>
                  <a:cs typeface="Arial" panose="020B0604020202020204" pitchFamily="34" charset="0"/>
                </a:rPr>
                <a:t>1.1M NaPF</a:t>
              </a:r>
              <a:r>
                <a:rPr lang="en-US" altLang="ja-JP" sz="1600" baseline="-25000" dirty="0">
                  <a:solidFill>
                    <a:srgbClr val="000000"/>
                  </a:solidFill>
                  <a:latin typeface="Cambria" panose="02040503050406030204" pitchFamily="18" charset="0"/>
                  <a:ea typeface="Cambria Math" panose="02040503050406030204" pitchFamily="18" charset="0"/>
                  <a:cs typeface="Arial" panose="020B0604020202020204" pitchFamily="34" charset="0"/>
                </a:rPr>
                <a:t>6</a:t>
              </a:r>
              <a:r>
                <a:rPr lang="en-US" altLang="ja-JP" sz="1600" dirty="0">
                  <a:solidFill>
                    <a:srgbClr val="000000"/>
                  </a:solidFill>
                  <a:latin typeface="Cambria" panose="02040503050406030204" pitchFamily="18" charset="0"/>
                  <a:ea typeface="Cambria Math" panose="02040503050406030204" pitchFamily="18" charset="0"/>
                  <a:cs typeface="Arial" panose="020B0604020202020204" pitchFamily="34" charset="0"/>
                </a:rPr>
                <a:t> </a:t>
              </a:r>
              <a:r>
                <a:rPr lang="en-US" altLang="ja-JP" sz="1600" dirty="0">
                  <a:latin typeface="Cambria" panose="02040503050406030204" pitchFamily="18" charset="0"/>
                  <a:ea typeface="Cambria Math" panose="02040503050406030204" pitchFamily="18" charset="0"/>
                  <a:cs typeface="Arial" panose="020B0604020202020204" pitchFamily="34" charset="0"/>
                </a:rPr>
                <a:t>PC electrolyte</a:t>
              </a:r>
              <a:endParaRPr lang="ja-JP" altLang="en-US" sz="1600" dirty="0">
                <a:latin typeface="Cambria" panose="02040503050406030204" pitchFamily="18" charset="0"/>
                <a:cs typeface="Arial" panose="020B0604020202020204" pitchFamily="34" charset="0"/>
              </a:endParaRPr>
            </a:p>
          </p:txBody>
        </p:sp>
        <p:sp>
          <p:nvSpPr>
            <p:cNvPr id="253" name="テキスト ボックス 252"/>
            <p:cNvSpPr txBox="1"/>
            <p:nvPr/>
          </p:nvSpPr>
          <p:spPr>
            <a:xfrm>
              <a:off x="5979826" y="1300553"/>
              <a:ext cx="2345011" cy="338554"/>
            </a:xfrm>
            <a:prstGeom prst="rect">
              <a:avLst/>
            </a:prstGeom>
            <a:noFill/>
          </p:spPr>
          <p:txBody>
            <a:bodyPr wrap="square" rtlCol="0">
              <a:spAutoFit/>
            </a:bodyPr>
            <a:lstStyle/>
            <a:p>
              <a:pPr algn="ctr"/>
              <a:r>
                <a:rPr lang="en-US" altLang="ja-JP" sz="1600" dirty="0">
                  <a:latin typeface="Cambria" panose="02040503050406030204" pitchFamily="18" charset="0"/>
                  <a:ea typeface="Cambria Math" panose="02040503050406030204" pitchFamily="18" charset="0"/>
                  <a:cs typeface="Arial" panose="020B0604020202020204" pitchFamily="34" charset="0"/>
                </a:rPr>
                <a:t>(with 10 </a:t>
              </a:r>
              <a:r>
                <a:rPr lang="en-US" altLang="ja-JP" sz="1600" dirty="0" err="1">
                  <a:latin typeface="Cambria" panose="02040503050406030204" pitchFamily="18" charset="0"/>
                  <a:ea typeface="Cambria Math" panose="02040503050406030204" pitchFamily="18" charset="0"/>
                  <a:cs typeface="Arial" panose="020B0604020202020204" pitchFamily="34" charset="0"/>
                </a:rPr>
                <a:t>vol</a:t>
              </a:r>
              <a:r>
                <a:rPr lang="en-US" altLang="ja-JP" sz="1600" dirty="0">
                  <a:latin typeface="Cambria" panose="02040503050406030204" pitchFamily="18" charset="0"/>
                  <a:ea typeface="Cambria Math" panose="02040503050406030204" pitchFamily="18" charset="0"/>
                  <a:cs typeface="Arial" panose="020B0604020202020204" pitchFamily="34" charset="0"/>
                </a:rPr>
                <a:t>% DFEC)</a:t>
              </a:r>
              <a:endParaRPr lang="ja-JP" altLang="en-US" sz="1600" dirty="0">
                <a:latin typeface="Cambria" panose="02040503050406030204" pitchFamily="18" charset="0"/>
                <a:cs typeface="Arial" panose="020B0604020202020204" pitchFamily="34" charset="0"/>
              </a:endParaRPr>
            </a:p>
          </p:txBody>
        </p:sp>
        <p:sp>
          <p:nvSpPr>
            <p:cNvPr id="254" name="テキスト ボックス 253"/>
            <p:cNvSpPr txBox="1"/>
            <p:nvPr/>
          </p:nvSpPr>
          <p:spPr>
            <a:xfrm>
              <a:off x="6503090" y="1645940"/>
              <a:ext cx="1154914" cy="1079777"/>
            </a:xfrm>
            <a:prstGeom prst="rect">
              <a:avLst/>
            </a:prstGeom>
            <a:noFill/>
          </p:spPr>
          <p:txBody>
            <a:bodyPr wrap="square" lIns="68573" tIns="34287" rIns="68573" bIns="34287" rtlCol="0">
              <a:spAutoFit/>
            </a:bodyPr>
            <a:lstStyle/>
            <a:p>
              <a:pPr algn="dist"/>
              <a:r>
                <a:rPr lang="en-US" altLang="ja-JP" sz="1600" dirty="0">
                  <a:latin typeface="Cambria" panose="02040503050406030204" pitchFamily="18" charset="0"/>
                  <a:ea typeface="Cambria Math" panose="02040503050406030204" pitchFamily="18" charset="0"/>
                  <a:cs typeface="Arial" panose="020B0604020202020204" pitchFamily="34" charset="0"/>
                </a:rPr>
                <a:t>PC:   850</a:t>
              </a:r>
            </a:p>
            <a:p>
              <a:pPr algn="dist"/>
              <a:r>
                <a:rPr lang="en-US" altLang="ja-JP" sz="1600" dirty="0">
                  <a:latin typeface="Cambria" panose="02040503050406030204" pitchFamily="18" charset="0"/>
                  <a:ea typeface="Cambria Math" panose="02040503050406030204" pitchFamily="18" charset="0"/>
                  <a:cs typeface="Arial" panose="020B0604020202020204" pitchFamily="34" charset="0"/>
                </a:rPr>
                <a:t>Na</a:t>
              </a:r>
              <a:r>
                <a:rPr lang="en-US" altLang="ja-JP" sz="1600" baseline="30000" dirty="0">
                  <a:latin typeface="Cambria" panose="02040503050406030204" pitchFamily="18" charset="0"/>
                  <a:ea typeface="Cambria Math" panose="02040503050406030204" pitchFamily="18" charset="0"/>
                  <a:cs typeface="Arial" panose="020B0604020202020204" pitchFamily="34" charset="0"/>
                </a:rPr>
                <a:t>+</a:t>
              </a:r>
              <a:r>
                <a:rPr lang="en-US" altLang="ja-JP" sz="1600" dirty="0">
                  <a:latin typeface="Cambria" panose="02040503050406030204" pitchFamily="18" charset="0"/>
                  <a:ea typeface="Cambria Math" panose="02040503050406030204" pitchFamily="18" charset="0"/>
                  <a:cs typeface="Arial" panose="020B0604020202020204" pitchFamily="34" charset="0"/>
                </a:rPr>
                <a:t>:   87</a:t>
              </a:r>
            </a:p>
            <a:p>
              <a:pPr algn="dist"/>
              <a:r>
                <a:rPr lang="en-US" altLang="ja-JP" sz="1600" dirty="0">
                  <a:latin typeface="Cambria" panose="02040503050406030204" pitchFamily="18" charset="0"/>
                  <a:ea typeface="Cambria Math" panose="02040503050406030204" pitchFamily="18" charset="0"/>
                  <a:cs typeface="Arial" panose="020B0604020202020204" pitchFamily="34" charset="0"/>
                </a:rPr>
                <a:t>PF</a:t>
              </a:r>
              <a:r>
                <a:rPr lang="en-US" altLang="ja-JP" sz="1600" baseline="-25000" dirty="0">
                  <a:latin typeface="Cambria" panose="02040503050406030204" pitchFamily="18" charset="0"/>
                  <a:ea typeface="Cambria Math" panose="02040503050406030204" pitchFamily="18" charset="0"/>
                  <a:cs typeface="Arial" panose="020B0604020202020204" pitchFamily="34" charset="0"/>
                </a:rPr>
                <a:t>6</a:t>
              </a:r>
              <a:r>
                <a:rPr lang="en-US" altLang="ja-JP" sz="1600" baseline="30000" dirty="0">
                  <a:latin typeface="Cambria" panose="02040503050406030204" pitchFamily="18" charset="0"/>
                  <a:ea typeface="Cambria Math" panose="02040503050406030204" pitchFamily="18" charset="0"/>
                  <a:cs typeface="Arial" panose="020B0604020202020204" pitchFamily="34" charset="0"/>
                </a:rPr>
                <a:t>-</a:t>
              </a:r>
              <a:r>
                <a:rPr lang="en-US" altLang="ja-JP" sz="1600" dirty="0">
                  <a:latin typeface="Cambria" panose="02040503050406030204" pitchFamily="18" charset="0"/>
                  <a:ea typeface="Cambria Math" panose="02040503050406030204" pitchFamily="18" charset="0"/>
                  <a:cs typeface="Arial" panose="020B0604020202020204" pitchFamily="34" charset="0"/>
                </a:rPr>
                <a:t>:  85</a:t>
              </a:r>
            </a:p>
            <a:p>
              <a:pPr>
                <a:spcBef>
                  <a:spcPts val="225"/>
                </a:spcBef>
              </a:pPr>
              <a:r>
                <a:rPr lang="en-US" altLang="ja-JP" sz="1600" dirty="0">
                  <a:solidFill>
                    <a:srgbClr val="0070C0"/>
                  </a:solidFill>
                  <a:latin typeface="Cambria" panose="02040503050406030204" pitchFamily="18" charset="0"/>
                  <a:ea typeface="Cambria Math" panose="02040503050406030204" pitchFamily="18" charset="0"/>
                  <a:cs typeface="Arial" panose="020B0604020202020204" pitchFamily="34" charset="0"/>
                </a:rPr>
                <a:t>DFEC:   115</a:t>
              </a:r>
              <a:endParaRPr lang="ja-JP" altLang="en-US" sz="1600" dirty="0">
                <a:solidFill>
                  <a:srgbClr val="0070C0"/>
                </a:solidFill>
                <a:latin typeface="Cambria" panose="02040503050406030204" pitchFamily="18" charset="0"/>
                <a:ea typeface="メイリオ" pitchFamily="50" charset="-128"/>
                <a:cs typeface="Arial" panose="020B0604020202020204" pitchFamily="34" charset="0"/>
              </a:endParaRPr>
            </a:p>
          </p:txBody>
        </p:sp>
      </p:grpSp>
      <p:grpSp>
        <p:nvGrpSpPr>
          <p:cNvPr id="7" name="Group 6"/>
          <p:cNvGrpSpPr/>
          <p:nvPr/>
        </p:nvGrpSpPr>
        <p:grpSpPr>
          <a:xfrm>
            <a:off x="263535" y="1122680"/>
            <a:ext cx="6130860" cy="4987834"/>
            <a:chOff x="105892" y="1505938"/>
            <a:chExt cx="5182887" cy="4221222"/>
          </a:xfrm>
        </p:grpSpPr>
        <p:sp>
          <p:nvSpPr>
            <p:cNvPr id="93" name="右中かっこ 92"/>
            <p:cNvSpPr/>
            <p:nvPr/>
          </p:nvSpPr>
          <p:spPr>
            <a:xfrm rot="16200000">
              <a:off x="950088" y="1534430"/>
              <a:ext cx="100925" cy="639536"/>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sp>
          <p:nvSpPr>
            <p:cNvPr id="112" name="テキスト ボックス 111"/>
            <p:cNvSpPr txBox="1"/>
            <p:nvPr/>
          </p:nvSpPr>
          <p:spPr>
            <a:xfrm>
              <a:off x="346703" y="1519365"/>
              <a:ext cx="1380002" cy="260473"/>
            </a:xfrm>
            <a:prstGeom prst="rect">
              <a:avLst/>
            </a:prstGeom>
            <a:noFill/>
          </p:spPr>
          <p:txBody>
            <a:bodyPr wrap="square" rtlCol="0">
              <a:spAutoFit/>
            </a:bodyPr>
            <a:lstStyle/>
            <a:p>
              <a:pPr algn="ctr"/>
              <a:r>
                <a:rPr lang="en-US" altLang="ja-JP" sz="1400" dirty="0">
                  <a:latin typeface="Cambria" panose="02040503050406030204" pitchFamily="18" charset="0"/>
                  <a:ea typeface="Cambria Math" panose="02040503050406030204" pitchFamily="18" charset="0"/>
                  <a:cs typeface="Arial" panose="020B0604020202020204" pitchFamily="34" charset="0"/>
                </a:rPr>
                <a:t>Carbon anode</a:t>
              </a:r>
              <a:endParaRPr lang="ja-JP" altLang="en-US" sz="1400" dirty="0">
                <a:latin typeface="Cambria" panose="02040503050406030204" pitchFamily="18" charset="0"/>
                <a:cs typeface="Arial" panose="020B0604020202020204" pitchFamily="34" charset="0"/>
              </a:endParaRPr>
            </a:p>
          </p:txBody>
        </p:sp>
        <p:sp>
          <p:nvSpPr>
            <p:cNvPr id="129" name="右中かっこ 128"/>
            <p:cNvSpPr/>
            <p:nvPr/>
          </p:nvSpPr>
          <p:spPr>
            <a:xfrm rot="16200000">
              <a:off x="2750303" y="428778"/>
              <a:ext cx="95048" cy="2844962"/>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sp>
          <p:nvSpPr>
            <p:cNvPr id="131" name="テキスト ボックス 130"/>
            <p:cNvSpPr txBox="1"/>
            <p:nvPr/>
          </p:nvSpPr>
          <p:spPr>
            <a:xfrm>
              <a:off x="1643376" y="1505938"/>
              <a:ext cx="2512313" cy="260473"/>
            </a:xfrm>
            <a:prstGeom prst="rect">
              <a:avLst/>
            </a:prstGeom>
            <a:noFill/>
          </p:spPr>
          <p:txBody>
            <a:bodyPr wrap="square" rtlCol="0">
              <a:spAutoFit/>
            </a:bodyPr>
            <a:lstStyle/>
            <a:p>
              <a:pPr algn="ctr"/>
              <a:r>
                <a:rPr lang="en-US" altLang="ja-JP" sz="1400" dirty="0">
                  <a:latin typeface="Cambria" panose="02040503050406030204" pitchFamily="18" charset="0"/>
                  <a:ea typeface="Cambria Math" panose="02040503050406030204" pitchFamily="18" charset="0"/>
                  <a:cs typeface="Arial" panose="020B0604020202020204" pitchFamily="34" charset="0"/>
                </a:rPr>
                <a:t>NaPF</a:t>
              </a:r>
              <a:r>
                <a:rPr lang="en-US" altLang="ja-JP" sz="1400" baseline="-25000" dirty="0">
                  <a:latin typeface="Cambria" panose="02040503050406030204" pitchFamily="18" charset="0"/>
                  <a:ea typeface="Cambria Math" panose="02040503050406030204" pitchFamily="18" charset="0"/>
                  <a:cs typeface="Arial" panose="020B0604020202020204" pitchFamily="34" charset="0"/>
                </a:rPr>
                <a:t>6</a:t>
              </a:r>
              <a:r>
                <a:rPr lang="en-US" altLang="ja-JP" sz="1400" dirty="0">
                  <a:latin typeface="Cambria" panose="02040503050406030204" pitchFamily="18" charset="0"/>
                  <a:ea typeface="Cambria Math" panose="02040503050406030204" pitchFamily="18" charset="0"/>
                  <a:cs typeface="Arial" panose="020B0604020202020204" pitchFamily="34" charset="0"/>
                </a:rPr>
                <a:t> electrolyte with DFEC</a:t>
              </a:r>
              <a:endParaRPr lang="ja-JP" altLang="en-US" sz="1400" dirty="0">
                <a:latin typeface="Cambria" panose="02040503050406030204" pitchFamily="18" charset="0"/>
                <a:cs typeface="Arial" panose="020B0604020202020204" pitchFamily="34" charset="0"/>
              </a:endParaRPr>
            </a:p>
          </p:txBody>
        </p:sp>
        <p:grpSp>
          <p:nvGrpSpPr>
            <p:cNvPr id="6" name="Group 5"/>
            <p:cNvGrpSpPr/>
            <p:nvPr/>
          </p:nvGrpSpPr>
          <p:grpSpPr>
            <a:xfrm>
              <a:off x="105892" y="2856262"/>
              <a:ext cx="497498" cy="537051"/>
              <a:chOff x="1998588" y="2949084"/>
              <a:chExt cx="663331" cy="716069"/>
            </a:xfrm>
          </p:grpSpPr>
          <p:pic>
            <p:nvPicPr>
              <p:cNvPr id="1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9277" y="3085837"/>
                <a:ext cx="542642" cy="422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 name="テキスト ボックス 132"/>
              <p:cNvSpPr txBox="1"/>
              <p:nvPr/>
            </p:nvSpPr>
            <p:spPr>
              <a:xfrm>
                <a:off x="1998588" y="3111863"/>
                <a:ext cx="222581" cy="286514"/>
              </a:xfrm>
              <a:prstGeom prst="rect">
                <a:avLst/>
              </a:prstGeom>
              <a:noFill/>
            </p:spPr>
            <p:txBody>
              <a:bodyPr wrap="square" lIns="68573" tIns="34287" rIns="68573" bIns="34287" rtlCol="0">
                <a:spAutoFit/>
              </a:bodyPr>
              <a:lstStyle/>
              <a:p>
                <a:r>
                  <a:rPr lang="en-US" altLang="ja-JP" sz="1200" i="1" dirty="0">
                    <a:solidFill>
                      <a:srgbClr val="000000"/>
                    </a:solidFill>
                    <a:latin typeface="Arial" panose="020B0604020202020204" pitchFamily="34" charset="0"/>
                    <a:cs typeface="Arial" panose="020B0604020202020204" pitchFamily="34" charset="0"/>
                  </a:rPr>
                  <a:t>y</a:t>
                </a:r>
                <a:endParaRPr lang="ja-JP" altLang="en-US" sz="1200" i="1" dirty="0">
                  <a:solidFill>
                    <a:srgbClr val="000000"/>
                  </a:solidFill>
                  <a:latin typeface="Arial" panose="020B0604020202020204" pitchFamily="34" charset="0"/>
                  <a:cs typeface="Arial" panose="020B0604020202020204" pitchFamily="34" charset="0"/>
                </a:endParaRPr>
              </a:p>
            </p:txBody>
          </p:sp>
          <p:sp>
            <p:nvSpPr>
              <p:cNvPr id="134" name="テキスト ボックス 133"/>
              <p:cNvSpPr txBox="1"/>
              <p:nvPr/>
            </p:nvSpPr>
            <p:spPr>
              <a:xfrm>
                <a:off x="2299279" y="3378639"/>
                <a:ext cx="222581" cy="286514"/>
              </a:xfrm>
              <a:prstGeom prst="rect">
                <a:avLst/>
              </a:prstGeom>
              <a:noFill/>
            </p:spPr>
            <p:txBody>
              <a:bodyPr wrap="square" lIns="68573" tIns="34287" rIns="68573" bIns="34287" rtlCol="0">
                <a:spAutoFit/>
              </a:bodyPr>
              <a:lstStyle/>
              <a:p>
                <a:r>
                  <a:rPr lang="en-US" altLang="ja-JP" sz="1200" i="1" dirty="0">
                    <a:solidFill>
                      <a:srgbClr val="000000"/>
                    </a:solidFill>
                    <a:latin typeface="Arial" panose="020B0604020202020204" pitchFamily="34" charset="0"/>
                    <a:cs typeface="Arial" panose="020B0604020202020204" pitchFamily="34" charset="0"/>
                  </a:rPr>
                  <a:t>z</a:t>
                </a:r>
                <a:endParaRPr lang="ja-JP" altLang="en-US" sz="1200" i="1" dirty="0">
                  <a:solidFill>
                    <a:srgbClr val="000000"/>
                  </a:solidFill>
                  <a:latin typeface="Arial" panose="020B0604020202020204" pitchFamily="34" charset="0"/>
                  <a:cs typeface="Arial" panose="020B0604020202020204" pitchFamily="34" charset="0"/>
                </a:endParaRPr>
              </a:p>
            </p:txBody>
          </p:sp>
          <p:sp>
            <p:nvSpPr>
              <p:cNvPr id="135" name="テキスト ボックス 134"/>
              <p:cNvSpPr txBox="1"/>
              <p:nvPr/>
            </p:nvSpPr>
            <p:spPr>
              <a:xfrm>
                <a:off x="2301548" y="2949084"/>
                <a:ext cx="222581" cy="286514"/>
              </a:xfrm>
              <a:prstGeom prst="rect">
                <a:avLst/>
              </a:prstGeom>
              <a:noFill/>
            </p:spPr>
            <p:txBody>
              <a:bodyPr wrap="square" lIns="68573" tIns="34287" rIns="68573" bIns="34287" rtlCol="0">
                <a:spAutoFit/>
              </a:bodyPr>
              <a:lstStyle/>
              <a:p>
                <a:r>
                  <a:rPr lang="en-US" altLang="ja-JP" sz="1200" i="1" dirty="0">
                    <a:solidFill>
                      <a:srgbClr val="000000"/>
                    </a:solidFill>
                    <a:latin typeface="Arial" panose="020B0604020202020204" pitchFamily="34" charset="0"/>
                    <a:cs typeface="Arial" panose="020B0604020202020204" pitchFamily="34" charset="0"/>
                  </a:rPr>
                  <a:t>x</a:t>
                </a:r>
                <a:endParaRPr lang="ja-JP" altLang="en-US" sz="1200" i="1" dirty="0">
                  <a:solidFill>
                    <a:srgbClr val="000000"/>
                  </a:solidFill>
                  <a:latin typeface="Arial" panose="020B0604020202020204" pitchFamily="34" charset="0"/>
                  <a:cs typeface="Arial" panose="020B0604020202020204" pitchFamily="34" charset="0"/>
                </a:endParaRPr>
              </a:p>
            </p:txBody>
          </p:sp>
        </p:grpSp>
        <p:sp>
          <p:nvSpPr>
            <p:cNvPr id="169" name="テキスト ボックス 168"/>
            <p:cNvSpPr txBox="1"/>
            <p:nvPr/>
          </p:nvSpPr>
          <p:spPr>
            <a:xfrm>
              <a:off x="705616" y="4789690"/>
              <a:ext cx="798611"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 e</a:t>
              </a:r>
              <a:r>
                <a:rPr lang="en-US" altLang="ja-JP" sz="1200" baseline="300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 Na</a:t>
              </a:r>
              <a:r>
                <a:rPr lang="en-US" altLang="ja-JP" sz="1200" baseline="30000" dirty="0">
                  <a:latin typeface="Arial" panose="020B0604020202020204" pitchFamily="34" charset="0"/>
                  <a:cs typeface="Arial" panose="020B0604020202020204" pitchFamily="34" charset="0"/>
                </a:rPr>
                <a:t>+</a:t>
              </a:r>
              <a:endParaRPr lang="ja-JP" altLang="en-US" sz="1200" baseline="30000" dirty="0">
                <a:latin typeface="Arial" panose="020B0604020202020204" pitchFamily="34" charset="0"/>
                <a:cs typeface="Arial" panose="020B0604020202020204" pitchFamily="34" charset="0"/>
              </a:endParaRPr>
            </a:p>
          </p:txBody>
        </p:sp>
        <p:cxnSp>
          <p:nvCxnSpPr>
            <p:cNvPr id="174" name="直線矢印コネクタ 173"/>
            <p:cNvCxnSpPr/>
            <p:nvPr/>
          </p:nvCxnSpPr>
          <p:spPr>
            <a:xfrm>
              <a:off x="784538" y="5043728"/>
              <a:ext cx="584461"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8341" y="4712380"/>
              <a:ext cx="357653" cy="25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7" name="直線矢印コネクタ 176"/>
            <p:cNvCxnSpPr/>
            <p:nvPr/>
          </p:nvCxnSpPr>
          <p:spPr>
            <a:xfrm flipV="1">
              <a:off x="1999790" y="4871110"/>
              <a:ext cx="705816" cy="11516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8" name="テキスト ボックス 177"/>
            <p:cNvSpPr txBox="1"/>
            <p:nvPr/>
          </p:nvSpPr>
          <p:spPr>
            <a:xfrm>
              <a:off x="2889501" y="4725402"/>
              <a:ext cx="591008"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a:t>
              </a:r>
              <a:endParaRPr lang="ja-JP" altLang="en-US" sz="1200" dirty="0">
                <a:latin typeface="Arial" panose="020B0604020202020204" pitchFamily="34" charset="0"/>
                <a:cs typeface="Arial" panose="020B0604020202020204" pitchFamily="34" charset="0"/>
              </a:endParaRPr>
            </a:p>
          </p:txBody>
        </p:sp>
        <p:cxnSp>
          <p:nvCxnSpPr>
            <p:cNvPr id="179" name="直線矢印コネクタ 178"/>
            <p:cNvCxnSpPr/>
            <p:nvPr/>
          </p:nvCxnSpPr>
          <p:spPr>
            <a:xfrm>
              <a:off x="2001856" y="5104974"/>
              <a:ext cx="1062737" cy="37759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0" name="テキスト ボックス 179"/>
            <p:cNvSpPr txBox="1"/>
            <p:nvPr/>
          </p:nvSpPr>
          <p:spPr>
            <a:xfrm>
              <a:off x="1864022" y="5331226"/>
              <a:ext cx="1103506"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a:t>
              </a:r>
              <a:r>
                <a:rPr lang="ja-JP" altLang="en-US" sz="120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NaPC</a:t>
              </a:r>
              <a:endParaRPr lang="ja-JP" altLang="en-US" sz="1200" dirty="0">
                <a:latin typeface="Arial" panose="020B0604020202020204" pitchFamily="34" charset="0"/>
                <a:cs typeface="Arial" panose="020B0604020202020204" pitchFamily="34" charset="0"/>
              </a:endParaRPr>
            </a:p>
          </p:txBody>
        </p:sp>
        <p:sp>
          <p:nvSpPr>
            <p:cNvPr id="181" name="テキスト ボックス 180"/>
            <p:cNvSpPr txBox="1"/>
            <p:nvPr/>
          </p:nvSpPr>
          <p:spPr>
            <a:xfrm>
              <a:off x="2504730" y="4960548"/>
              <a:ext cx="814973"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Na</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CO</a:t>
              </a:r>
              <a:r>
                <a:rPr lang="en-US" altLang="ja-JP" sz="1200" baseline="-25000" dirty="0">
                  <a:latin typeface="Arial" panose="020B0604020202020204" pitchFamily="34" charset="0"/>
                  <a:cs typeface="Arial" panose="020B0604020202020204" pitchFamily="34" charset="0"/>
                </a:rPr>
                <a:t>3</a:t>
              </a:r>
              <a:endParaRPr lang="ja-JP" altLang="en-US" sz="1200" baseline="-25000" dirty="0">
                <a:latin typeface="Arial" panose="020B0604020202020204" pitchFamily="34" charset="0"/>
                <a:cs typeface="Arial" panose="020B0604020202020204" pitchFamily="34" charset="0"/>
              </a:endParaRPr>
            </a:p>
          </p:txBody>
        </p:sp>
        <p:sp>
          <p:nvSpPr>
            <p:cNvPr id="185" name="テキスト ボックス 184"/>
            <p:cNvSpPr txBox="1"/>
            <p:nvPr/>
          </p:nvSpPr>
          <p:spPr>
            <a:xfrm>
              <a:off x="1716998" y="4700601"/>
              <a:ext cx="1195218"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 e</a:t>
              </a:r>
              <a:r>
                <a:rPr lang="en-US" altLang="ja-JP" sz="1200" baseline="300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 Na</a:t>
              </a:r>
              <a:r>
                <a:rPr lang="en-US" altLang="ja-JP" sz="1200" baseline="30000" dirty="0">
                  <a:latin typeface="Arial" panose="020B0604020202020204" pitchFamily="34" charset="0"/>
                  <a:cs typeface="Arial" panose="020B0604020202020204" pitchFamily="34" charset="0"/>
                </a:rPr>
                <a:t>+</a:t>
              </a:r>
              <a:endParaRPr lang="ja-JP" altLang="en-US" sz="1200" baseline="30000" dirty="0">
                <a:latin typeface="Arial" panose="020B0604020202020204" pitchFamily="34" charset="0"/>
                <a:cs typeface="Arial" panose="020B0604020202020204" pitchFamily="34" charset="0"/>
              </a:endParaRPr>
            </a:p>
          </p:txBody>
        </p:sp>
        <p:pic>
          <p:nvPicPr>
            <p:cNvPr id="190"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563" y="4865997"/>
              <a:ext cx="383411" cy="308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1" name="テキスト ボックス 190"/>
            <p:cNvSpPr txBox="1"/>
            <p:nvPr/>
          </p:nvSpPr>
          <p:spPr>
            <a:xfrm>
              <a:off x="290162" y="5170608"/>
              <a:ext cx="449955"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PC</a:t>
              </a:r>
              <a:endParaRPr lang="ja-JP" altLang="en-US" sz="1200" dirty="0">
                <a:latin typeface="Arial" panose="020B0604020202020204" pitchFamily="34" charset="0"/>
                <a:cs typeface="Arial" panose="020B0604020202020204" pitchFamily="34" charset="0"/>
              </a:endParaRPr>
            </a:p>
          </p:txBody>
        </p:sp>
        <p:sp>
          <p:nvSpPr>
            <p:cNvPr id="193" name="テキスト ボックス 192"/>
            <p:cNvSpPr txBox="1"/>
            <p:nvPr/>
          </p:nvSpPr>
          <p:spPr>
            <a:xfrm>
              <a:off x="1073074" y="5178357"/>
              <a:ext cx="1191182"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NaPC</a:t>
              </a:r>
              <a:endParaRPr lang="ja-JP" altLang="en-US" sz="1200" dirty="0">
                <a:latin typeface="Arial" panose="020B0604020202020204" pitchFamily="34" charset="0"/>
                <a:cs typeface="Arial" panose="020B0604020202020204" pitchFamily="34" charset="0"/>
              </a:endParaRPr>
            </a:p>
          </p:txBody>
        </p:sp>
        <p:pic>
          <p:nvPicPr>
            <p:cNvPr id="19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9302" y="4870998"/>
              <a:ext cx="476761" cy="30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1178" y="4695164"/>
              <a:ext cx="340657" cy="324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7" name="テキスト ボックス 196"/>
            <p:cNvSpPr txBox="1"/>
            <p:nvPr/>
          </p:nvSpPr>
          <p:spPr>
            <a:xfrm>
              <a:off x="3226247" y="4980704"/>
              <a:ext cx="581426"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C</a:t>
              </a:r>
              <a:r>
                <a:rPr lang="en-US" altLang="ja-JP" sz="1200" baseline="-25000" dirty="0">
                  <a:latin typeface="Arial" panose="020B0604020202020204" pitchFamily="34" charset="0"/>
                  <a:cs typeface="Arial" panose="020B0604020202020204" pitchFamily="34" charset="0"/>
                </a:rPr>
                <a:t>3</a:t>
              </a:r>
              <a:r>
                <a:rPr lang="en-US" altLang="ja-JP" sz="1200" dirty="0">
                  <a:latin typeface="Arial" panose="020B0604020202020204" pitchFamily="34" charset="0"/>
                  <a:cs typeface="Arial" panose="020B0604020202020204" pitchFamily="34" charset="0"/>
                </a:rPr>
                <a:t>H</a:t>
              </a:r>
              <a:r>
                <a:rPr lang="en-US" altLang="ja-JP" sz="1200" baseline="-25000" dirty="0">
                  <a:latin typeface="Arial" panose="020B0604020202020204" pitchFamily="34" charset="0"/>
                  <a:cs typeface="Arial" panose="020B0604020202020204" pitchFamily="34" charset="0"/>
                </a:rPr>
                <a:t>6</a:t>
              </a:r>
              <a:endParaRPr lang="ja-JP" altLang="en-US" sz="1200" baseline="-25000" dirty="0">
                <a:latin typeface="Arial" panose="020B0604020202020204" pitchFamily="34" charset="0"/>
                <a:cs typeface="Arial" panose="020B0604020202020204" pitchFamily="34" charset="0"/>
              </a:endParaRPr>
            </a:p>
          </p:txBody>
        </p:sp>
        <p:sp>
          <p:nvSpPr>
            <p:cNvPr id="200" name="テキスト ボックス 199"/>
            <p:cNvSpPr txBox="1"/>
            <p:nvPr/>
          </p:nvSpPr>
          <p:spPr>
            <a:xfrm>
              <a:off x="3874311" y="5309332"/>
              <a:ext cx="1414468" cy="371168"/>
            </a:xfrm>
            <a:prstGeom prst="rect">
              <a:avLst/>
            </a:prstGeom>
            <a:noFill/>
          </p:spPr>
          <p:txBody>
            <a:bodyPr wrap="square" lIns="68573" tIns="34287" rIns="68573" bIns="34287" rtlCol="0">
              <a:spAutoFit/>
            </a:bodyPr>
            <a:lstStyle/>
            <a:p>
              <a:pPr algn="ctr" defTabSz="685732"/>
              <a:r>
                <a:rPr lang="en-US" altLang="ja-JP" sz="1200" dirty="0">
                  <a:solidFill>
                    <a:prstClr val="black"/>
                  </a:solidFill>
                  <a:latin typeface="Arial" panose="020B0604020202020204" pitchFamily="34" charset="0"/>
                  <a:cs typeface="Arial" panose="020B0604020202020204" pitchFamily="34" charset="0"/>
                </a:rPr>
                <a:t>(CH</a:t>
              </a:r>
              <a:r>
                <a:rPr lang="en-US" altLang="ja-JP" sz="1200" baseline="-25000" dirty="0">
                  <a:solidFill>
                    <a:prstClr val="black"/>
                  </a:solidFill>
                  <a:latin typeface="Arial" panose="020B0604020202020204" pitchFamily="34" charset="0"/>
                  <a:cs typeface="Arial" panose="020B0604020202020204" pitchFamily="34" charset="0"/>
                </a:rPr>
                <a:t>3</a:t>
              </a:r>
              <a:r>
                <a:rPr lang="en-US" altLang="ja-JP" sz="1200" dirty="0">
                  <a:solidFill>
                    <a:prstClr val="black"/>
                  </a:solidFill>
                  <a:latin typeface="Arial" panose="020B0604020202020204" pitchFamily="34" charset="0"/>
                  <a:cs typeface="Arial" panose="020B0604020202020204" pitchFamily="34" charset="0"/>
                </a:rPr>
                <a:t>CHCH</a:t>
              </a:r>
              <a:r>
                <a:rPr lang="en-US" altLang="ja-JP" sz="1200" baseline="-25000" dirty="0">
                  <a:solidFill>
                    <a:prstClr val="black"/>
                  </a:solidFill>
                  <a:latin typeface="Arial" panose="020B0604020202020204" pitchFamily="34" charset="0"/>
                  <a:cs typeface="Arial" panose="020B0604020202020204" pitchFamily="34" charset="0"/>
                </a:rPr>
                <a:t>2</a:t>
              </a:r>
              <a:r>
                <a:rPr lang="en-US" altLang="ja-JP" sz="1200" dirty="0">
                  <a:solidFill>
                    <a:prstClr val="black"/>
                  </a:solidFill>
                  <a:latin typeface="Arial" panose="020B0604020202020204" pitchFamily="34" charset="0"/>
                  <a:cs typeface="Arial" panose="020B0604020202020204" pitchFamily="34" charset="0"/>
                </a:rPr>
                <a:t>OCO</a:t>
              </a:r>
              <a:r>
                <a:rPr lang="en-US" altLang="ja-JP" sz="1200" baseline="-25000" dirty="0">
                  <a:solidFill>
                    <a:prstClr val="black"/>
                  </a:solidFill>
                  <a:latin typeface="Arial" panose="020B0604020202020204" pitchFamily="34" charset="0"/>
                  <a:cs typeface="Arial" panose="020B0604020202020204" pitchFamily="34" charset="0"/>
                </a:rPr>
                <a:t>2</a:t>
              </a:r>
              <a:r>
                <a:rPr lang="en-US" altLang="ja-JP" sz="1200" dirty="0">
                  <a:solidFill>
                    <a:prstClr val="black"/>
                  </a:solidFill>
                  <a:latin typeface="Arial" panose="020B0604020202020204" pitchFamily="34" charset="0"/>
                  <a:cs typeface="Arial" panose="020B0604020202020204" pitchFamily="34" charset="0"/>
                </a:rPr>
                <a:t>Na)</a:t>
              </a:r>
              <a:r>
                <a:rPr lang="en-US" altLang="ja-JP" sz="1200" baseline="-25000" dirty="0">
                  <a:solidFill>
                    <a:prstClr val="black"/>
                  </a:solidFill>
                  <a:latin typeface="Arial" panose="020B0604020202020204" pitchFamily="34" charset="0"/>
                  <a:cs typeface="Arial" panose="020B0604020202020204" pitchFamily="34" charset="0"/>
                </a:rPr>
                <a:t>2</a:t>
              </a:r>
              <a:endParaRPr lang="en-US" altLang="ja-JP" sz="1200" dirty="0">
                <a:solidFill>
                  <a:prstClr val="black"/>
                </a:solidFill>
                <a:latin typeface="Arial" panose="020B0604020202020204" pitchFamily="34" charset="0"/>
                <a:cs typeface="Arial" panose="020B0604020202020204" pitchFamily="34" charset="0"/>
              </a:endParaRPr>
            </a:p>
            <a:p>
              <a:pPr algn="ctr" defTabSz="685732"/>
              <a:r>
                <a:rPr lang="en-US" altLang="ja-JP" sz="1200" dirty="0">
                  <a:solidFill>
                    <a:prstClr val="black"/>
                  </a:solidFill>
                  <a:latin typeface="Arial" panose="020B0604020202020204" pitchFamily="34" charset="0"/>
                  <a:cs typeface="Arial" panose="020B0604020202020204" pitchFamily="34" charset="0"/>
                </a:rPr>
                <a:t>Na</a:t>
              </a:r>
              <a:r>
                <a:rPr lang="en-US" altLang="ja-JP" sz="1200" baseline="-25000" dirty="0">
                  <a:solidFill>
                    <a:prstClr val="black"/>
                  </a:solidFill>
                  <a:latin typeface="Arial" panose="020B0604020202020204" pitchFamily="34" charset="0"/>
                  <a:cs typeface="Arial" panose="020B0604020202020204" pitchFamily="34" charset="0"/>
                </a:rPr>
                <a:t>2</a:t>
              </a:r>
              <a:r>
                <a:rPr lang="en-US" altLang="ja-JP" sz="1200" dirty="0">
                  <a:solidFill>
                    <a:prstClr val="black"/>
                  </a:solidFill>
                  <a:latin typeface="Arial" panose="020B0604020202020204" pitchFamily="34" charset="0"/>
                  <a:cs typeface="Arial" panose="020B0604020202020204" pitchFamily="34" charset="0"/>
                </a:rPr>
                <a:t>DMBDC</a:t>
              </a:r>
            </a:p>
          </p:txBody>
        </p:sp>
        <p:pic>
          <p:nvPicPr>
            <p:cNvPr id="20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262692" y="5109296"/>
              <a:ext cx="489185" cy="74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9" name="テキスト ボックス 208"/>
            <p:cNvSpPr txBox="1"/>
            <p:nvPr/>
          </p:nvSpPr>
          <p:spPr>
            <a:xfrm>
              <a:off x="3169346" y="4046866"/>
              <a:ext cx="591008"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a:t>
              </a:r>
              <a:endParaRPr lang="ja-JP" altLang="en-US" sz="1200" dirty="0">
                <a:latin typeface="Arial" panose="020B0604020202020204" pitchFamily="34" charset="0"/>
                <a:cs typeface="Arial" panose="020B0604020202020204" pitchFamily="34" charset="0"/>
              </a:endParaRPr>
            </a:p>
          </p:txBody>
        </p:sp>
        <p:sp>
          <p:nvSpPr>
            <p:cNvPr id="210" name="テキスト ボックス 209"/>
            <p:cNvSpPr txBox="1"/>
            <p:nvPr/>
          </p:nvSpPr>
          <p:spPr>
            <a:xfrm>
              <a:off x="2680050" y="4046756"/>
              <a:ext cx="591008"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a:t>
              </a:r>
              <a:endParaRPr lang="ja-JP" altLang="en-US" sz="1200" dirty="0">
                <a:latin typeface="Arial" panose="020B0604020202020204" pitchFamily="34" charset="0"/>
                <a:cs typeface="Arial" panose="020B0604020202020204" pitchFamily="34" charset="0"/>
              </a:endParaRPr>
            </a:p>
          </p:txBody>
        </p:sp>
        <p:sp>
          <p:nvSpPr>
            <p:cNvPr id="211" name="テキスト ボックス 210"/>
            <p:cNvSpPr txBox="1"/>
            <p:nvPr/>
          </p:nvSpPr>
          <p:spPr>
            <a:xfrm>
              <a:off x="2233866" y="4277274"/>
              <a:ext cx="985732"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PF</a:t>
              </a:r>
              <a:r>
                <a:rPr lang="en-US" altLang="ja-JP" sz="1200" baseline="-25000" dirty="0">
                  <a:latin typeface="Arial" panose="020B0604020202020204" pitchFamily="34" charset="0"/>
                  <a:cs typeface="Arial" panose="020B0604020202020204" pitchFamily="34" charset="0"/>
                </a:rPr>
                <a:t>3</a:t>
              </a:r>
              <a:endParaRPr lang="ja-JP" altLang="en-US" sz="1200" baseline="-25000" dirty="0">
                <a:latin typeface="Arial" panose="020B0604020202020204" pitchFamily="34" charset="0"/>
                <a:cs typeface="Arial" panose="020B0604020202020204" pitchFamily="34" charset="0"/>
              </a:endParaRPr>
            </a:p>
          </p:txBody>
        </p:sp>
        <p:sp>
          <p:nvSpPr>
            <p:cNvPr id="212" name="テキスト ボックス 211"/>
            <p:cNvSpPr txBox="1"/>
            <p:nvPr/>
          </p:nvSpPr>
          <p:spPr>
            <a:xfrm>
              <a:off x="3186383" y="4410577"/>
              <a:ext cx="985732"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3NaF</a:t>
              </a:r>
              <a:endParaRPr lang="ja-JP" altLang="en-US" sz="1200" baseline="30000" dirty="0">
                <a:latin typeface="Arial" panose="020B0604020202020204" pitchFamily="34" charset="0"/>
                <a:cs typeface="Arial" panose="020B0604020202020204" pitchFamily="34" charset="0"/>
              </a:endParaRPr>
            </a:p>
          </p:txBody>
        </p:sp>
        <p:pic>
          <p:nvPicPr>
            <p:cNvPr id="213" name="Picture 2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07823" y="4021500"/>
              <a:ext cx="282820" cy="308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4" name="Picture 2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79701" y="4101426"/>
              <a:ext cx="296729" cy="17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 name="Picture 2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37902" y="4135039"/>
              <a:ext cx="120297" cy="11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6" name="テキスト ボックス 215"/>
            <p:cNvSpPr txBox="1"/>
            <p:nvPr/>
          </p:nvSpPr>
          <p:spPr>
            <a:xfrm>
              <a:off x="1700005" y="3972024"/>
              <a:ext cx="903447"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+ 2e</a:t>
              </a:r>
              <a:r>
                <a:rPr lang="en-US" altLang="ja-JP" sz="1200" baseline="300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+ 3Na</a:t>
              </a:r>
              <a:r>
                <a:rPr lang="en-US" altLang="ja-JP" sz="1200" baseline="30000" dirty="0">
                  <a:latin typeface="Arial" panose="020B0604020202020204" pitchFamily="34" charset="0"/>
                  <a:cs typeface="Arial" panose="020B0604020202020204" pitchFamily="34" charset="0"/>
                </a:rPr>
                <a:t>+</a:t>
              </a:r>
              <a:endParaRPr lang="ja-JP" altLang="en-US" sz="1200" baseline="30000" dirty="0">
                <a:latin typeface="Arial" panose="020B0604020202020204" pitchFamily="34" charset="0"/>
                <a:cs typeface="Arial" panose="020B0604020202020204" pitchFamily="34" charset="0"/>
              </a:endParaRPr>
            </a:p>
          </p:txBody>
        </p:sp>
        <p:cxnSp>
          <p:nvCxnSpPr>
            <p:cNvPr id="217" name="直線矢印コネクタ 216"/>
            <p:cNvCxnSpPr/>
            <p:nvPr/>
          </p:nvCxnSpPr>
          <p:spPr>
            <a:xfrm>
              <a:off x="1829045" y="4180759"/>
              <a:ext cx="72066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29663" y="4148576"/>
              <a:ext cx="83477" cy="8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9" name="Picture 2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70392" y="4142419"/>
              <a:ext cx="120297" cy="11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62153" y="4155956"/>
              <a:ext cx="83477" cy="8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1" name="テキスト ボックス 220"/>
            <p:cNvSpPr txBox="1"/>
            <p:nvPr/>
          </p:nvSpPr>
          <p:spPr>
            <a:xfrm>
              <a:off x="3596370" y="4053737"/>
              <a:ext cx="591008"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a:t>
              </a:r>
              <a:endParaRPr lang="ja-JP" altLang="en-US" sz="1200" dirty="0">
                <a:latin typeface="Arial" panose="020B0604020202020204" pitchFamily="34" charset="0"/>
                <a:cs typeface="Arial" panose="020B0604020202020204" pitchFamily="34" charset="0"/>
              </a:endParaRPr>
            </a:p>
          </p:txBody>
        </p:sp>
        <p:pic>
          <p:nvPicPr>
            <p:cNvPr id="222" name="Picture 2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97416" y="4149290"/>
              <a:ext cx="120297" cy="11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89176" y="4162827"/>
              <a:ext cx="83477" cy="8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4" name="左中かっこ 223"/>
            <p:cNvSpPr/>
            <p:nvPr/>
          </p:nvSpPr>
          <p:spPr bwMode="auto">
            <a:xfrm rot="16200000">
              <a:off x="3599896" y="3713180"/>
              <a:ext cx="153794" cy="1229075"/>
            </a:xfrm>
            <a:prstGeom prst="leftBrace">
              <a:avLst/>
            </a:prstGeom>
            <a:noFill/>
            <a:ln w="12700"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kumimoji="0" lang="ja-JP" altLang="en-US" sz="1200">
                <a:latin typeface="Arial" panose="020B0604020202020204" pitchFamily="34" charset="0"/>
                <a:ea typeface="ＭＳ Ｐゴシック" pitchFamily="50" charset="-128"/>
                <a:cs typeface="Arial" panose="020B0604020202020204" pitchFamily="34" charset="0"/>
              </a:endParaRPr>
            </a:p>
          </p:txBody>
        </p:sp>
        <p:sp>
          <p:nvSpPr>
            <p:cNvPr id="227" name="テキスト ボックス 226"/>
            <p:cNvSpPr txBox="1"/>
            <p:nvPr/>
          </p:nvSpPr>
          <p:spPr>
            <a:xfrm>
              <a:off x="1173711" y="4334772"/>
              <a:ext cx="985732" cy="214885"/>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PF</a:t>
              </a:r>
              <a:r>
                <a:rPr lang="en-US" altLang="ja-JP" sz="1200" baseline="-25000" dirty="0">
                  <a:latin typeface="Arial" panose="020B0604020202020204" pitchFamily="34" charset="0"/>
                  <a:cs typeface="Arial" panose="020B0604020202020204" pitchFamily="34" charset="0"/>
                </a:rPr>
                <a:t>6</a:t>
              </a:r>
              <a:endParaRPr lang="ja-JP" altLang="en-US" sz="1200" baseline="-25000" dirty="0">
                <a:latin typeface="Arial" panose="020B0604020202020204" pitchFamily="34" charset="0"/>
                <a:cs typeface="Arial" panose="020B0604020202020204" pitchFamily="34" charset="0"/>
              </a:endParaRPr>
            </a:p>
          </p:txBody>
        </p:sp>
        <p:pic>
          <p:nvPicPr>
            <p:cNvPr id="78" name="Picture 77"/>
            <p:cNvPicPr>
              <a:picLocks noChangeAspect="1"/>
            </p:cNvPicPr>
            <p:nvPr/>
          </p:nvPicPr>
          <p:blipFill rotWithShape="1">
            <a:blip r:embed="rId13" cstate="print">
              <a:extLst>
                <a:ext uri="{28A0092B-C50C-407E-A947-70E740481C1C}">
                  <a14:useLocalDpi xmlns:a14="http://schemas.microsoft.com/office/drawing/2010/main" val="0"/>
                </a:ext>
              </a:extLst>
            </a:blip>
            <a:srcRect l="13397" t="20675" r="12679" b="22481"/>
            <a:stretch/>
          </p:blipFill>
          <p:spPr>
            <a:xfrm>
              <a:off x="532990" y="1863044"/>
              <a:ext cx="3780000" cy="1158059"/>
            </a:xfrm>
            <a:prstGeom prst="rect">
              <a:avLst/>
            </a:prstGeom>
          </p:spPr>
        </p:pic>
        <p:sp>
          <p:nvSpPr>
            <p:cNvPr id="229" name="円/楕円 228"/>
            <p:cNvSpPr/>
            <p:nvPr/>
          </p:nvSpPr>
          <p:spPr bwMode="auto">
            <a:xfrm>
              <a:off x="1863926" y="2658274"/>
              <a:ext cx="216024" cy="216024"/>
            </a:xfrm>
            <a:prstGeom prst="ellipse">
              <a:avLst/>
            </a:prstGeom>
            <a:noFill/>
            <a:ln w="25400" cap="flat" cmpd="sng" algn="ctr">
              <a:solidFill>
                <a:srgbClr val="C00000"/>
              </a:solidFill>
              <a:prstDash val="solid"/>
              <a:round/>
              <a:headEnd type="none" w="med" len="med"/>
              <a:tailEnd type="none" w="med" len="med"/>
            </a:ln>
            <a:effectLst>
              <a:glow rad="38100">
                <a:schemeClr val="bg1"/>
              </a:glow>
            </a:effectLs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kumimoji="0" lang="ja-JP" altLang="en-US" sz="1200">
                <a:latin typeface="Arial" panose="020B0604020202020204" pitchFamily="34" charset="0"/>
                <a:ea typeface="ＭＳ Ｐゴシック" pitchFamily="50" charset="-128"/>
                <a:cs typeface="Arial" panose="020B0604020202020204" pitchFamily="34" charset="0"/>
              </a:endParaRPr>
            </a:p>
          </p:txBody>
        </p:sp>
        <p:sp>
          <p:nvSpPr>
            <p:cNvPr id="136" name="円/楕円 135"/>
            <p:cNvSpPr/>
            <p:nvPr/>
          </p:nvSpPr>
          <p:spPr bwMode="auto">
            <a:xfrm>
              <a:off x="1326904" y="2870477"/>
              <a:ext cx="216024" cy="216024"/>
            </a:xfrm>
            <a:prstGeom prst="ellipse">
              <a:avLst/>
            </a:prstGeom>
            <a:noFill/>
            <a:ln w="25400" cap="flat" cmpd="sng" algn="ctr">
              <a:solidFill>
                <a:srgbClr val="0070C0"/>
              </a:solidFill>
              <a:prstDash val="solid"/>
              <a:round/>
              <a:headEnd type="none" w="med" len="med"/>
              <a:tailEnd type="none" w="med" len="med"/>
            </a:ln>
            <a:effectLst>
              <a:glow rad="38100">
                <a:schemeClr val="bg1"/>
              </a:glow>
            </a:effectLs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kumimoji="0" lang="ja-JP" altLang="en-US" sz="1200">
                <a:latin typeface="Arial" panose="020B0604020202020204" pitchFamily="34" charset="0"/>
                <a:ea typeface="ＭＳ Ｐゴシック" pitchFamily="50" charset="-128"/>
                <a:cs typeface="Arial" panose="020B0604020202020204" pitchFamily="34" charset="0"/>
              </a:endParaRPr>
            </a:p>
          </p:txBody>
        </p:sp>
        <p:cxnSp>
          <p:nvCxnSpPr>
            <p:cNvPr id="137" name="直線矢印コネクタ 136"/>
            <p:cNvCxnSpPr/>
            <p:nvPr/>
          </p:nvCxnSpPr>
          <p:spPr bwMode="auto">
            <a:xfrm flipH="1">
              <a:off x="443303" y="3077946"/>
              <a:ext cx="957423" cy="1797584"/>
            </a:xfrm>
            <a:prstGeom prst="straightConnector1">
              <a:avLst/>
            </a:prstGeom>
            <a:solidFill>
              <a:schemeClr val="accent1"/>
            </a:solidFill>
            <a:ln w="254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8" name="円/楕円 207"/>
            <p:cNvSpPr/>
            <p:nvPr/>
          </p:nvSpPr>
          <p:spPr bwMode="auto">
            <a:xfrm>
              <a:off x="1618693" y="2762659"/>
              <a:ext cx="216024" cy="216024"/>
            </a:xfrm>
            <a:prstGeom prst="ellipse">
              <a:avLst/>
            </a:prstGeom>
            <a:noFill/>
            <a:ln w="25400" cap="flat" cmpd="sng" algn="ctr">
              <a:solidFill>
                <a:srgbClr val="00B050"/>
              </a:solidFill>
              <a:prstDash val="solid"/>
              <a:round/>
              <a:headEnd type="none" w="med" len="med"/>
              <a:tailEnd type="none" w="med" len="med"/>
            </a:ln>
            <a:effectLst>
              <a:glow rad="38100">
                <a:schemeClr val="bg1"/>
              </a:glow>
            </a:effectLs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kumimoji="0" lang="ja-JP" altLang="en-US" sz="1200">
                <a:latin typeface="Arial" panose="020B0604020202020204" pitchFamily="34" charset="0"/>
                <a:ea typeface="ＭＳ Ｐゴシック" pitchFamily="50" charset="-128"/>
                <a:cs typeface="Arial" panose="020B0604020202020204" pitchFamily="34" charset="0"/>
              </a:endParaRPr>
            </a:p>
          </p:txBody>
        </p:sp>
        <p:cxnSp>
          <p:nvCxnSpPr>
            <p:cNvPr id="228" name="直線矢印コネクタ 227"/>
            <p:cNvCxnSpPr/>
            <p:nvPr/>
          </p:nvCxnSpPr>
          <p:spPr bwMode="auto">
            <a:xfrm flipH="1">
              <a:off x="1504228" y="2992050"/>
              <a:ext cx="195777" cy="1034777"/>
            </a:xfrm>
            <a:prstGeom prst="straightConnector1">
              <a:avLst/>
            </a:prstGeom>
            <a:solidFill>
              <a:schemeClr val="accent1"/>
            </a:solidFill>
            <a:ln w="254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0" name="直線矢印コネクタ 229"/>
            <p:cNvCxnSpPr/>
            <p:nvPr/>
          </p:nvCxnSpPr>
          <p:spPr bwMode="auto">
            <a:xfrm>
              <a:off x="2052685" y="2855652"/>
              <a:ext cx="247697" cy="468196"/>
            </a:xfrm>
            <a:prstGeom prst="straightConnector1">
              <a:avLst/>
            </a:prstGeom>
            <a:solidFill>
              <a:schemeClr val="accent1"/>
            </a:solidFill>
            <a:ln w="254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oup 3"/>
            <p:cNvGrpSpPr/>
            <p:nvPr/>
          </p:nvGrpSpPr>
          <p:grpSpPr>
            <a:xfrm>
              <a:off x="2300382" y="3137965"/>
              <a:ext cx="2571445" cy="726224"/>
              <a:chOff x="4558394" y="3281216"/>
              <a:chExt cx="3428593" cy="968299"/>
            </a:xfrm>
          </p:grpSpPr>
          <p:sp>
            <p:nvSpPr>
              <p:cNvPr id="70" name="テキスト ボックス 230"/>
              <p:cNvSpPr txBox="1"/>
              <p:nvPr/>
            </p:nvSpPr>
            <p:spPr>
              <a:xfrm>
                <a:off x="4558394" y="3936948"/>
                <a:ext cx="703433" cy="312567"/>
              </a:xfrm>
              <a:prstGeom prst="rect">
                <a:avLst/>
              </a:prstGeom>
              <a:noFill/>
            </p:spPr>
            <p:txBody>
              <a:bodyPr wrap="square" rtlCol="0">
                <a:spAutoFit/>
              </a:bodyPr>
              <a:lstStyle/>
              <a:p>
                <a:pPr algn="ctr"/>
                <a:r>
                  <a:rPr lang="en-US" altLang="ja-JP" sz="1200" dirty="0">
                    <a:solidFill>
                      <a:srgbClr val="C00000"/>
                    </a:solidFill>
                    <a:latin typeface="Arial" panose="020B0604020202020204" pitchFamily="34" charset="0"/>
                    <a:cs typeface="Arial" panose="020B0604020202020204" pitchFamily="34" charset="0"/>
                  </a:rPr>
                  <a:t>DFEC</a:t>
                </a:r>
                <a:endParaRPr lang="ja-JP" altLang="en-US" sz="1200" dirty="0">
                  <a:solidFill>
                    <a:srgbClr val="C00000"/>
                  </a:solidFill>
                  <a:latin typeface="Arial" panose="020B0604020202020204" pitchFamily="34" charset="0"/>
                  <a:cs typeface="Arial" panose="020B0604020202020204" pitchFamily="34" charset="0"/>
                </a:endParaRPr>
              </a:p>
            </p:txBody>
          </p:sp>
          <p:sp>
            <p:nvSpPr>
              <p:cNvPr id="71" name="テキスト ボックス 240"/>
              <p:cNvSpPr txBox="1"/>
              <p:nvPr/>
            </p:nvSpPr>
            <p:spPr>
              <a:xfrm>
                <a:off x="5227601" y="3407587"/>
                <a:ext cx="1080176" cy="286513"/>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+ 2e</a:t>
                </a:r>
                <a:r>
                  <a:rPr lang="en-US" altLang="ja-JP" sz="1200" baseline="300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 Na</a:t>
                </a:r>
                <a:r>
                  <a:rPr lang="en-US" altLang="ja-JP" sz="1200" baseline="30000" dirty="0">
                    <a:latin typeface="Arial" panose="020B0604020202020204" pitchFamily="34" charset="0"/>
                    <a:cs typeface="Arial" panose="020B0604020202020204" pitchFamily="34" charset="0"/>
                  </a:rPr>
                  <a:t>+</a:t>
                </a:r>
                <a:endParaRPr lang="ja-JP" altLang="en-US" sz="1200" baseline="30000" dirty="0">
                  <a:latin typeface="Arial" panose="020B0604020202020204" pitchFamily="34" charset="0"/>
                  <a:cs typeface="Arial" panose="020B0604020202020204" pitchFamily="34" charset="0"/>
                </a:endParaRPr>
              </a:p>
            </p:txBody>
          </p:sp>
          <p:cxnSp>
            <p:nvCxnSpPr>
              <p:cNvPr id="72" name="直線矢印コネクタ 241"/>
              <p:cNvCxnSpPr/>
              <p:nvPr/>
            </p:nvCxnSpPr>
            <p:spPr>
              <a:xfrm>
                <a:off x="5270573" y="3688062"/>
                <a:ext cx="96088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3" name="Picture 72"/>
              <p:cNvPicPr>
                <a:picLocks noChangeAspect="1"/>
              </p:cNvPicPr>
              <p:nvPr/>
            </p:nvPicPr>
            <p:blipFill rotWithShape="1">
              <a:blip r:embed="rId14" cstate="print">
                <a:extLst>
                  <a:ext uri="{28A0092B-C50C-407E-A947-70E740481C1C}">
                    <a14:useLocalDpi xmlns:a14="http://schemas.microsoft.com/office/drawing/2010/main" val="0"/>
                  </a:ext>
                </a:extLst>
              </a:blip>
              <a:srcRect l="37154" t="13135" r="40079" b="17618"/>
              <a:stretch/>
            </p:blipFill>
            <p:spPr>
              <a:xfrm>
                <a:off x="4659807" y="3297664"/>
                <a:ext cx="550938" cy="667628"/>
              </a:xfrm>
              <a:prstGeom prst="rect">
                <a:avLst/>
              </a:prstGeom>
            </p:spPr>
          </p:pic>
          <p:pic>
            <p:nvPicPr>
              <p:cNvPr id="75"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77825" y="3448430"/>
                <a:ext cx="545568" cy="40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テキスト ボックス 180"/>
              <p:cNvSpPr txBox="1"/>
              <p:nvPr/>
            </p:nvSpPr>
            <p:spPr>
              <a:xfrm>
                <a:off x="6132437" y="3933948"/>
                <a:ext cx="884695" cy="286513"/>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Na</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CO</a:t>
                </a:r>
                <a:r>
                  <a:rPr lang="en-US" altLang="ja-JP" sz="1200" baseline="-25000" dirty="0">
                    <a:latin typeface="Arial" panose="020B0604020202020204" pitchFamily="34" charset="0"/>
                    <a:cs typeface="Arial" panose="020B0604020202020204" pitchFamily="34" charset="0"/>
                  </a:rPr>
                  <a:t>3</a:t>
                </a:r>
                <a:endParaRPr lang="ja-JP" altLang="en-US" sz="1200" baseline="-25000" dirty="0">
                  <a:latin typeface="Arial" panose="020B0604020202020204" pitchFamily="34" charset="0"/>
                  <a:cs typeface="Arial" panose="020B0604020202020204" pitchFamily="34" charset="0"/>
                </a:endParaRPr>
              </a:p>
            </p:txBody>
          </p:sp>
          <p:pic>
            <p:nvPicPr>
              <p:cNvPr id="79" name="Picture 78"/>
              <p:cNvPicPr>
                <a:picLocks noChangeAspect="1"/>
              </p:cNvPicPr>
              <p:nvPr/>
            </p:nvPicPr>
            <p:blipFill rotWithShape="1">
              <a:blip r:embed="rId16" cstate="print">
                <a:extLst>
                  <a:ext uri="{28A0092B-C50C-407E-A947-70E740481C1C}">
                    <a14:useLocalDpi xmlns:a14="http://schemas.microsoft.com/office/drawing/2010/main" val="0"/>
                  </a:ext>
                </a:extLst>
              </a:blip>
              <a:srcRect l="51436" t="8736" r="41068" b="74152"/>
              <a:stretch/>
            </p:blipFill>
            <p:spPr>
              <a:xfrm rot="20809067">
                <a:off x="7221953" y="3432540"/>
                <a:ext cx="589444" cy="501654"/>
              </a:xfrm>
              <a:prstGeom prst="rect">
                <a:avLst/>
              </a:prstGeom>
            </p:spPr>
          </p:pic>
          <p:sp>
            <p:nvSpPr>
              <p:cNvPr id="80" name="テキスト ボックス 177"/>
              <p:cNvSpPr txBox="1"/>
              <p:nvPr/>
            </p:nvSpPr>
            <p:spPr>
              <a:xfrm>
                <a:off x="6656966" y="3545532"/>
                <a:ext cx="641569" cy="286513"/>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a:t>
                </a:r>
                <a:endParaRPr lang="ja-JP" altLang="en-US" sz="1200" dirty="0">
                  <a:latin typeface="Arial" panose="020B0604020202020204" pitchFamily="34" charset="0"/>
                  <a:cs typeface="Arial" panose="020B0604020202020204" pitchFamily="34" charset="0"/>
                </a:endParaRPr>
              </a:p>
            </p:txBody>
          </p:sp>
          <p:sp>
            <p:nvSpPr>
              <p:cNvPr id="81" name="テキスト ボックス 180"/>
              <p:cNvSpPr txBox="1"/>
              <p:nvPr/>
            </p:nvSpPr>
            <p:spPr>
              <a:xfrm>
                <a:off x="7102292" y="3943915"/>
                <a:ext cx="884695" cy="286513"/>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C</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H</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F</a:t>
                </a:r>
                <a:r>
                  <a:rPr lang="en-US" altLang="ja-JP" sz="1200" baseline="-25000" dirty="0">
                    <a:latin typeface="Arial" panose="020B0604020202020204" pitchFamily="34" charset="0"/>
                    <a:cs typeface="Arial" panose="020B0604020202020204" pitchFamily="34" charset="0"/>
                  </a:rPr>
                  <a:t>2</a:t>
                </a:r>
                <a:endParaRPr lang="ja-JP" altLang="en-US" sz="1200" baseline="-25000" dirty="0">
                  <a:latin typeface="Arial" panose="020B0604020202020204" pitchFamily="34" charset="0"/>
                  <a:cs typeface="Arial" panose="020B0604020202020204" pitchFamily="34" charset="0"/>
                </a:endParaRPr>
              </a:p>
            </p:txBody>
          </p:sp>
          <p:sp>
            <p:nvSpPr>
              <p:cNvPr id="2" name="Rounded Rectangle 1"/>
              <p:cNvSpPr/>
              <p:nvPr/>
            </p:nvSpPr>
            <p:spPr>
              <a:xfrm>
                <a:off x="4595969" y="3281216"/>
                <a:ext cx="3391018" cy="9376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chemeClr val="tx1"/>
                  </a:solidFill>
                </a:endParaRPr>
              </a:p>
            </p:txBody>
          </p:sp>
        </p:grpSp>
      </p:grpSp>
      <p:grpSp>
        <p:nvGrpSpPr>
          <p:cNvPr id="9" name="Group 8"/>
          <p:cNvGrpSpPr/>
          <p:nvPr/>
        </p:nvGrpSpPr>
        <p:grpSpPr>
          <a:xfrm>
            <a:off x="6019884" y="3742623"/>
            <a:ext cx="3006378" cy="859414"/>
            <a:chOff x="7886504" y="5084265"/>
            <a:chExt cx="3428593" cy="967601"/>
          </a:xfrm>
        </p:grpSpPr>
        <p:grpSp>
          <p:nvGrpSpPr>
            <p:cNvPr id="82" name="Group 81"/>
            <p:cNvGrpSpPr/>
            <p:nvPr/>
          </p:nvGrpSpPr>
          <p:grpSpPr>
            <a:xfrm>
              <a:off x="7886504" y="5084265"/>
              <a:ext cx="3428593" cy="967601"/>
              <a:chOff x="4558394" y="3281216"/>
              <a:chExt cx="3428593" cy="967601"/>
            </a:xfrm>
          </p:grpSpPr>
          <p:sp>
            <p:nvSpPr>
              <p:cNvPr id="83" name="テキスト ボックス 230"/>
              <p:cNvSpPr txBox="1"/>
              <p:nvPr/>
            </p:nvSpPr>
            <p:spPr>
              <a:xfrm>
                <a:off x="4558394" y="3936948"/>
                <a:ext cx="703434" cy="311869"/>
              </a:xfrm>
              <a:prstGeom prst="rect">
                <a:avLst/>
              </a:prstGeom>
              <a:noFill/>
            </p:spPr>
            <p:txBody>
              <a:bodyPr wrap="square" rtlCol="0">
                <a:spAutoFit/>
              </a:bodyPr>
              <a:lstStyle/>
              <a:p>
                <a:pPr algn="ctr"/>
                <a:r>
                  <a:rPr lang="en-US" altLang="ja-JP" sz="1200" dirty="0">
                    <a:solidFill>
                      <a:srgbClr val="C00000"/>
                    </a:solidFill>
                    <a:latin typeface="Arial" panose="020B0604020202020204" pitchFamily="34" charset="0"/>
                    <a:cs typeface="Arial" panose="020B0604020202020204" pitchFamily="34" charset="0"/>
                  </a:rPr>
                  <a:t>DFEC</a:t>
                </a:r>
                <a:endParaRPr lang="ja-JP" altLang="en-US" sz="1200" dirty="0">
                  <a:solidFill>
                    <a:srgbClr val="C00000"/>
                  </a:solidFill>
                  <a:latin typeface="Arial" panose="020B0604020202020204" pitchFamily="34" charset="0"/>
                  <a:cs typeface="Arial" panose="020B0604020202020204" pitchFamily="34" charset="0"/>
                </a:endParaRPr>
              </a:p>
            </p:txBody>
          </p:sp>
          <p:sp>
            <p:nvSpPr>
              <p:cNvPr id="84" name="テキスト ボックス 240"/>
              <p:cNvSpPr txBox="1"/>
              <p:nvPr/>
            </p:nvSpPr>
            <p:spPr>
              <a:xfrm>
                <a:off x="5242323" y="3303683"/>
                <a:ext cx="1088619" cy="285873"/>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+ 2e</a:t>
                </a:r>
                <a:r>
                  <a:rPr lang="en-US" altLang="ja-JP" sz="1200" baseline="300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 Na</a:t>
                </a:r>
                <a:r>
                  <a:rPr lang="en-US" altLang="ja-JP" sz="1200" baseline="30000" dirty="0">
                    <a:latin typeface="Arial" panose="020B0604020202020204" pitchFamily="34" charset="0"/>
                    <a:cs typeface="Arial" panose="020B0604020202020204" pitchFamily="34" charset="0"/>
                  </a:rPr>
                  <a:t>+</a:t>
                </a:r>
                <a:endParaRPr lang="ja-JP" altLang="en-US" sz="1200" baseline="30000" dirty="0">
                  <a:latin typeface="Arial" panose="020B0604020202020204" pitchFamily="34" charset="0"/>
                  <a:cs typeface="Arial" panose="020B0604020202020204" pitchFamily="34" charset="0"/>
                </a:endParaRPr>
              </a:p>
            </p:txBody>
          </p:sp>
          <p:cxnSp>
            <p:nvCxnSpPr>
              <p:cNvPr id="85" name="直線矢印コネクタ 241"/>
              <p:cNvCxnSpPr/>
              <p:nvPr/>
            </p:nvCxnSpPr>
            <p:spPr>
              <a:xfrm>
                <a:off x="5270573" y="3688062"/>
                <a:ext cx="96088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6" name="Picture 85"/>
              <p:cNvPicPr>
                <a:picLocks noChangeAspect="1"/>
              </p:cNvPicPr>
              <p:nvPr/>
            </p:nvPicPr>
            <p:blipFill rotWithShape="1">
              <a:blip r:embed="rId17" cstate="print">
                <a:extLst>
                  <a:ext uri="{28A0092B-C50C-407E-A947-70E740481C1C}">
                    <a14:useLocalDpi xmlns:a14="http://schemas.microsoft.com/office/drawing/2010/main" val="0"/>
                  </a:ext>
                </a:extLst>
              </a:blip>
              <a:srcRect l="37154" t="13135" r="40079" b="17618"/>
              <a:stretch/>
            </p:blipFill>
            <p:spPr>
              <a:xfrm>
                <a:off x="4659807" y="3297664"/>
                <a:ext cx="550938" cy="667628"/>
              </a:xfrm>
              <a:prstGeom prst="rect">
                <a:avLst/>
              </a:prstGeom>
            </p:spPr>
          </p:pic>
          <p:pic>
            <p:nvPicPr>
              <p:cNvPr id="87"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77825" y="3448430"/>
                <a:ext cx="545568" cy="40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テキスト ボックス 180"/>
              <p:cNvSpPr txBox="1"/>
              <p:nvPr/>
            </p:nvSpPr>
            <p:spPr>
              <a:xfrm>
                <a:off x="6132437" y="3933946"/>
                <a:ext cx="884695" cy="285873"/>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Na</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CO</a:t>
                </a:r>
                <a:r>
                  <a:rPr lang="en-US" altLang="ja-JP" sz="1200" baseline="-25000" dirty="0">
                    <a:latin typeface="Arial" panose="020B0604020202020204" pitchFamily="34" charset="0"/>
                    <a:cs typeface="Arial" panose="020B0604020202020204" pitchFamily="34" charset="0"/>
                  </a:rPr>
                  <a:t>3</a:t>
                </a:r>
                <a:endParaRPr lang="ja-JP" altLang="en-US" sz="1200" baseline="-25000" dirty="0">
                  <a:latin typeface="Arial" panose="020B0604020202020204" pitchFamily="34" charset="0"/>
                  <a:cs typeface="Arial" panose="020B0604020202020204" pitchFamily="34" charset="0"/>
                </a:endParaRPr>
              </a:p>
            </p:txBody>
          </p:sp>
          <p:pic>
            <p:nvPicPr>
              <p:cNvPr id="89" name="Picture 88"/>
              <p:cNvPicPr>
                <a:picLocks noChangeAspect="1"/>
              </p:cNvPicPr>
              <p:nvPr/>
            </p:nvPicPr>
            <p:blipFill rotWithShape="1">
              <a:blip r:embed="rId16" cstate="print">
                <a:extLst>
                  <a:ext uri="{28A0092B-C50C-407E-A947-70E740481C1C}">
                    <a14:useLocalDpi xmlns:a14="http://schemas.microsoft.com/office/drawing/2010/main" val="0"/>
                  </a:ext>
                </a:extLst>
              </a:blip>
              <a:srcRect l="51436" t="8736" r="41068" b="74152"/>
              <a:stretch/>
            </p:blipFill>
            <p:spPr>
              <a:xfrm rot="20809067">
                <a:off x="7221953" y="3432540"/>
                <a:ext cx="589444" cy="501654"/>
              </a:xfrm>
              <a:prstGeom prst="rect">
                <a:avLst/>
              </a:prstGeom>
            </p:spPr>
          </p:pic>
          <p:sp>
            <p:nvSpPr>
              <p:cNvPr id="90" name="テキスト ボックス 177"/>
              <p:cNvSpPr txBox="1"/>
              <p:nvPr/>
            </p:nvSpPr>
            <p:spPr>
              <a:xfrm>
                <a:off x="6656966" y="3545532"/>
                <a:ext cx="641569" cy="285873"/>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a:t>
                </a:r>
                <a:endParaRPr lang="ja-JP" altLang="en-US" sz="1200" dirty="0">
                  <a:latin typeface="Arial" panose="020B0604020202020204" pitchFamily="34" charset="0"/>
                  <a:cs typeface="Arial" panose="020B0604020202020204" pitchFamily="34" charset="0"/>
                </a:endParaRPr>
              </a:p>
            </p:txBody>
          </p:sp>
          <p:sp>
            <p:nvSpPr>
              <p:cNvPr id="91" name="テキスト ボックス 180"/>
              <p:cNvSpPr txBox="1"/>
              <p:nvPr/>
            </p:nvSpPr>
            <p:spPr>
              <a:xfrm>
                <a:off x="7102292" y="3943915"/>
                <a:ext cx="884695" cy="285873"/>
              </a:xfrm>
              <a:prstGeom prst="rect">
                <a:avLst/>
              </a:prstGeom>
              <a:noFill/>
            </p:spPr>
            <p:txBody>
              <a:bodyPr wrap="square" lIns="68573" tIns="34287" rIns="68573" bIns="34287" rtlCol="0">
                <a:spAutoFit/>
              </a:bodyPr>
              <a:lstStyle/>
              <a:p>
                <a:pPr algn="ctr"/>
                <a:r>
                  <a:rPr lang="en-US" altLang="ja-JP" sz="1200" dirty="0">
                    <a:latin typeface="Arial" panose="020B0604020202020204" pitchFamily="34" charset="0"/>
                    <a:cs typeface="Arial" panose="020B0604020202020204" pitchFamily="34" charset="0"/>
                  </a:rPr>
                  <a:t>C</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H</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F</a:t>
                </a:r>
                <a:r>
                  <a:rPr lang="en-US" altLang="ja-JP" sz="1200" baseline="-25000" dirty="0">
                    <a:latin typeface="Arial" panose="020B0604020202020204" pitchFamily="34" charset="0"/>
                    <a:cs typeface="Arial" panose="020B0604020202020204" pitchFamily="34" charset="0"/>
                  </a:rPr>
                  <a:t>2</a:t>
                </a:r>
                <a:endParaRPr lang="ja-JP" altLang="en-US" sz="1200" baseline="-25000" dirty="0">
                  <a:latin typeface="Arial" panose="020B0604020202020204" pitchFamily="34" charset="0"/>
                  <a:cs typeface="Arial" panose="020B0604020202020204" pitchFamily="34" charset="0"/>
                </a:endParaRPr>
              </a:p>
            </p:txBody>
          </p:sp>
          <p:sp>
            <p:nvSpPr>
              <p:cNvPr id="92" name="Rounded Rectangle 91"/>
              <p:cNvSpPr/>
              <p:nvPr/>
            </p:nvSpPr>
            <p:spPr>
              <a:xfrm>
                <a:off x="4595969" y="3281216"/>
                <a:ext cx="3391018" cy="9386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chemeClr val="tx1"/>
                  </a:solidFill>
                </a:endParaRPr>
              </a:p>
            </p:txBody>
          </p:sp>
        </p:grpSp>
        <p:sp>
          <p:nvSpPr>
            <p:cNvPr id="5" name="Multiply 4"/>
            <p:cNvSpPr/>
            <p:nvPr/>
          </p:nvSpPr>
          <p:spPr>
            <a:xfrm>
              <a:off x="8847417" y="5273329"/>
              <a:ext cx="532274" cy="511482"/>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grpSp>
      <p:sp>
        <p:nvSpPr>
          <p:cNvPr id="10" name="Rectangle 9"/>
          <p:cNvSpPr/>
          <p:nvPr/>
        </p:nvSpPr>
        <p:spPr>
          <a:xfrm>
            <a:off x="6343155" y="3227190"/>
            <a:ext cx="2683107" cy="338554"/>
          </a:xfrm>
          <a:prstGeom prst="rect">
            <a:avLst/>
          </a:prstGeom>
        </p:spPr>
        <p:txBody>
          <a:bodyPr wrap="none">
            <a:spAutoFit/>
          </a:bodyPr>
          <a:lstStyle/>
          <a:p>
            <a:r>
              <a:rPr lang="en-US" altLang="ja-JP" sz="1600" dirty="0">
                <a:latin typeface="Cambria" panose="02040503050406030204" pitchFamily="18" charset="0"/>
                <a:cs typeface="Arial" panose="020B0604020202020204" pitchFamily="34" charset="0"/>
              </a:rPr>
              <a:t>In intact DFEC added system</a:t>
            </a:r>
            <a:endParaRPr lang="ja-JP" altLang="en-US" sz="1600" dirty="0"/>
          </a:p>
        </p:txBody>
      </p:sp>
    </p:spTree>
    <p:extLst>
      <p:ext uri="{BB962C8B-B14F-4D97-AF65-F5344CB8AC3E}">
        <p14:creationId xmlns:p14="http://schemas.microsoft.com/office/powerpoint/2010/main" val="286138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50469" y="328188"/>
            <a:ext cx="4219160" cy="400110"/>
          </a:xfrm>
          <a:prstGeom prst="rect">
            <a:avLst/>
          </a:prstGeom>
          <a:noFill/>
          <a:ln w="9525">
            <a:noFill/>
            <a:miter lim="800000"/>
            <a:headEnd/>
            <a:tailEnd/>
          </a:ln>
        </p:spPr>
        <p:txBody>
          <a:bodyPr wrap="square">
            <a:spAutoFit/>
          </a:bodyPr>
          <a:lstStyle/>
          <a:p>
            <a:pPr algn="ctr"/>
            <a:r>
              <a:rPr lang="en-IN" altLang="ja-JP" sz="2000" b="1" dirty="0">
                <a:latin typeface="Times New Roman" panose="02020603050405020304" pitchFamily="18" charset="0"/>
                <a:ea typeface="メイリオ" pitchFamily="50" charset="-128"/>
                <a:cs typeface="Times New Roman" panose="02020603050405020304" pitchFamily="18" charset="0"/>
              </a:rPr>
              <a:t>SEI Film Formation Processes</a:t>
            </a:r>
          </a:p>
        </p:txBody>
      </p:sp>
      <p:sp>
        <p:nvSpPr>
          <p:cNvPr id="2" name="Slide Number Placeholder 1"/>
          <p:cNvSpPr>
            <a:spLocks noGrp="1"/>
          </p:cNvSpPr>
          <p:nvPr>
            <p:ph type="sldNum" sz="quarter" idx="12"/>
          </p:nvPr>
        </p:nvSpPr>
        <p:spPr>
          <a:xfrm>
            <a:off x="6996795" y="6559515"/>
            <a:ext cx="2057400" cy="273844"/>
          </a:xfrm>
        </p:spPr>
        <p:txBody>
          <a:bodyPr/>
          <a:lstStyle/>
          <a:p>
            <a:pPr>
              <a:defRPr/>
            </a:pPr>
            <a:fld id="{F3EAE5E9-71BD-40AE-BD3A-F48128C08950}" type="slidenum">
              <a:rPr lang="en-US" altLang="ja-JP" sz="1050">
                <a:solidFill>
                  <a:schemeClr val="tx1"/>
                </a:solidFill>
                <a:latin typeface="Arial" panose="020B0604020202020204" pitchFamily="34" charset="0"/>
                <a:cs typeface="Arial" panose="020B0604020202020204" pitchFamily="34" charset="0"/>
              </a:rPr>
              <a:pPr>
                <a:defRPr/>
              </a:pPr>
              <a:t>8</a:t>
            </a:fld>
            <a:endParaRPr lang="en-US" altLang="ja-JP" sz="1050" dirty="0">
              <a:solidFill>
                <a:schemeClr val="tx1"/>
              </a:solidFill>
              <a:latin typeface="Arial" panose="020B0604020202020204" pitchFamily="34" charset="0"/>
              <a:cs typeface="Arial" panose="020B0604020202020204" pitchFamily="34" charset="0"/>
            </a:endParaRPr>
          </a:p>
        </p:txBody>
      </p:sp>
      <p:grpSp>
        <p:nvGrpSpPr>
          <p:cNvPr id="6" name="Group 5"/>
          <p:cNvGrpSpPr/>
          <p:nvPr/>
        </p:nvGrpSpPr>
        <p:grpSpPr>
          <a:xfrm>
            <a:off x="7556166" y="1905192"/>
            <a:ext cx="1340966" cy="3160054"/>
            <a:chOff x="8175098" y="1269341"/>
            <a:chExt cx="1787954" cy="4213406"/>
          </a:xfrm>
        </p:grpSpPr>
        <p:pic>
          <p:nvPicPr>
            <p:cNvPr id="2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0213" y="1741514"/>
              <a:ext cx="381996" cy="37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3949" y="4111412"/>
              <a:ext cx="147364" cy="148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4951" y="3512733"/>
              <a:ext cx="169728" cy="171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4060" y="2791452"/>
              <a:ext cx="160334" cy="16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649" y="1741514"/>
              <a:ext cx="164214" cy="165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1510" y="1741514"/>
              <a:ext cx="156671" cy="158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テキスト ボックス 38"/>
            <p:cNvSpPr txBox="1"/>
            <p:nvPr/>
          </p:nvSpPr>
          <p:spPr>
            <a:xfrm>
              <a:off x="8667957" y="3086362"/>
              <a:ext cx="899752" cy="369332"/>
            </a:xfrm>
            <a:prstGeom prst="rect">
              <a:avLst/>
            </a:prstGeom>
            <a:noFill/>
          </p:spPr>
          <p:txBody>
            <a:bodyPr wrap="square" rtlCol="0">
              <a:spAutoFit/>
            </a:bodyPr>
            <a:lstStyle/>
            <a:p>
              <a:pPr algn="ctr"/>
              <a:r>
                <a:rPr lang="en-US" altLang="ja-JP" sz="1200" dirty="0"/>
                <a:t>NaPC</a:t>
              </a:r>
              <a:endParaRPr lang="ja-JP" altLang="en-US" sz="1200" dirty="0"/>
            </a:p>
          </p:txBody>
        </p:sp>
        <p:sp>
          <p:nvSpPr>
            <p:cNvPr id="32" name="テキスト ボックス 39"/>
            <p:cNvSpPr txBox="1"/>
            <p:nvPr/>
          </p:nvSpPr>
          <p:spPr>
            <a:xfrm>
              <a:off x="8375649" y="4275069"/>
              <a:ext cx="1400736" cy="369332"/>
            </a:xfrm>
            <a:prstGeom prst="rect">
              <a:avLst/>
            </a:prstGeom>
            <a:noFill/>
          </p:spPr>
          <p:txBody>
            <a:bodyPr wrap="square" rtlCol="0">
              <a:spAutoFit/>
            </a:bodyPr>
            <a:lstStyle/>
            <a:p>
              <a:pPr algn="ctr"/>
              <a:r>
                <a:rPr lang="en-US" altLang="ja-JP" sz="1200" dirty="0"/>
                <a:t>Na</a:t>
              </a:r>
              <a:r>
                <a:rPr lang="en-US" altLang="ja-JP" sz="1200" baseline="-25000" dirty="0"/>
                <a:t>2</a:t>
              </a:r>
              <a:r>
                <a:rPr lang="en-US" altLang="ja-JP" sz="1200" dirty="0"/>
                <a:t>DMBDC</a:t>
              </a:r>
              <a:endParaRPr lang="ja-JP" altLang="en-US" sz="1200" dirty="0"/>
            </a:p>
          </p:txBody>
        </p:sp>
        <p:sp>
          <p:nvSpPr>
            <p:cNvPr id="33" name="テキスト ボックス 40"/>
            <p:cNvSpPr txBox="1"/>
            <p:nvPr/>
          </p:nvSpPr>
          <p:spPr>
            <a:xfrm>
              <a:off x="8221665" y="2153504"/>
              <a:ext cx="1028612" cy="369332"/>
            </a:xfrm>
            <a:prstGeom prst="rect">
              <a:avLst/>
            </a:prstGeom>
            <a:noFill/>
          </p:spPr>
          <p:txBody>
            <a:bodyPr wrap="square" rtlCol="0">
              <a:spAutoFit/>
            </a:bodyPr>
            <a:lstStyle/>
            <a:p>
              <a:pPr algn="ctr"/>
              <a:r>
                <a:rPr lang="en-US" altLang="ja-JP" sz="1200" dirty="0"/>
                <a:t>Na</a:t>
              </a:r>
              <a:r>
                <a:rPr lang="en-US" altLang="ja-JP" sz="1200" baseline="-25000" dirty="0"/>
                <a:t>2</a:t>
              </a:r>
              <a:r>
                <a:rPr lang="en-US" altLang="ja-JP" sz="1200" dirty="0"/>
                <a:t>CO</a:t>
              </a:r>
              <a:r>
                <a:rPr lang="en-US" altLang="ja-JP" sz="1200" baseline="-25000" dirty="0"/>
                <a:t>3</a:t>
              </a:r>
              <a:endParaRPr lang="ja-JP" altLang="en-US" sz="1200" baseline="-25000" dirty="0"/>
            </a:p>
          </p:txBody>
        </p:sp>
        <p:sp>
          <p:nvSpPr>
            <p:cNvPr id="34" name="テキスト ボックス 41"/>
            <p:cNvSpPr txBox="1"/>
            <p:nvPr/>
          </p:nvSpPr>
          <p:spPr>
            <a:xfrm>
              <a:off x="9204453" y="2058188"/>
              <a:ext cx="758599" cy="338547"/>
            </a:xfrm>
            <a:prstGeom prst="rect">
              <a:avLst/>
            </a:prstGeom>
            <a:noFill/>
          </p:spPr>
          <p:txBody>
            <a:bodyPr wrap="square" lIns="68573" tIns="34287" rIns="68573" bIns="34287" rtlCol="0">
              <a:spAutoFit/>
            </a:bodyPr>
            <a:lstStyle/>
            <a:p>
              <a:pPr algn="ctr"/>
              <a:r>
                <a:rPr lang="en-US" altLang="ja-JP" sz="1200" dirty="0"/>
                <a:t>NaF</a:t>
              </a:r>
              <a:endParaRPr lang="ja-JP" altLang="en-US" sz="1200" dirty="0"/>
            </a:p>
          </p:txBody>
        </p:sp>
        <p:pic>
          <p:nvPicPr>
            <p:cNvPr id="35"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7018" y="1829600"/>
              <a:ext cx="223098" cy="216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9337" y="1836086"/>
              <a:ext cx="189126" cy="1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角丸四角形 46"/>
            <p:cNvSpPr/>
            <p:nvPr/>
          </p:nvSpPr>
          <p:spPr>
            <a:xfrm>
              <a:off x="8175098" y="1269341"/>
              <a:ext cx="1787952" cy="4182627"/>
            </a:xfrm>
            <a:prstGeom prst="round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rtlCol="0" anchor="ctr"/>
            <a:lstStyle/>
            <a:p>
              <a:pPr algn="ctr" defTabSz="685732"/>
              <a:endParaRPr lang="ja-JP" altLang="en-US" sz="1350">
                <a:solidFill>
                  <a:prstClr val="white"/>
                </a:solidFill>
                <a:latin typeface="+mj-lt"/>
              </a:endParaRPr>
            </a:p>
          </p:txBody>
        </p:sp>
        <p:sp>
          <p:nvSpPr>
            <p:cNvPr id="38" name="テキスト ボックス 49"/>
            <p:cNvSpPr txBox="1"/>
            <p:nvPr/>
          </p:nvSpPr>
          <p:spPr>
            <a:xfrm>
              <a:off x="8453609" y="1269342"/>
              <a:ext cx="1230932" cy="430887"/>
            </a:xfrm>
            <a:prstGeom prst="rect">
              <a:avLst/>
            </a:prstGeom>
            <a:noFill/>
          </p:spPr>
          <p:txBody>
            <a:bodyPr wrap="square" rtlCol="0">
              <a:spAutoFit/>
            </a:bodyPr>
            <a:lstStyle/>
            <a:p>
              <a:r>
                <a:rPr lang="en-US" altLang="ja-JP" sz="1500" dirty="0"/>
                <a:t>Species</a:t>
              </a:r>
              <a:endParaRPr lang="ja-JP" altLang="en-US" sz="1500" dirty="0"/>
            </a:p>
          </p:txBody>
        </p:sp>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20307" t="29583" r="18806" b="32083"/>
            <a:stretch/>
          </p:blipFill>
          <p:spPr>
            <a:xfrm>
              <a:off x="8837973" y="4674205"/>
              <a:ext cx="476087" cy="360000"/>
            </a:xfrm>
            <a:prstGeom prst="rect">
              <a:avLst/>
            </a:prstGeom>
          </p:spPr>
        </p:pic>
        <p:sp>
          <p:nvSpPr>
            <p:cNvPr id="47" name="Rectangle 46"/>
            <p:cNvSpPr/>
            <p:nvPr/>
          </p:nvSpPr>
          <p:spPr>
            <a:xfrm>
              <a:off x="8672148" y="5113415"/>
              <a:ext cx="859338" cy="369332"/>
            </a:xfrm>
            <a:prstGeom prst="rect">
              <a:avLst/>
            </a:prstGeom>
            <a:noFill/>
          </p:spPr>
          <p:txBody>
            <a:bodyPr wrap="square" rtlCol="0">
              <a:spAutoFit/>
            </a:bodyPr>
            <a:lstStyle/>
            <a:p>
              <a:pPr algn="ctr"/>
              <a:r>
                <a:rPr lang="en-US" altLang="ja-JP" sz="1200" dirty="0"/>
                <a:t>C</a:t>
              </a:r>
              <a:r>
                <a:rPr lang="en-US" altLang="ja-JP" sz="1200" baseline="-25000" dirty="0"/>
                <a:t>2</a:t>
              </a:r>
              <a:r>
                <a:rPr lang="en-US" altLang="ja-JP" sz="1200" dirty="0"/>
                <a:t>H</a:t>
              </a:r>
              <a:r>
                <a:rPr lang="en-US" altLang="ja-JP" sz="1200" baseline="-25000" dirty="0"/>
                <a:t>2</a:t>
              </a:r>
              <a:r>
                <a:rPr lang="en-US" altLang="ja-JP" sz="1200" dirty="0"/>
                <a:t>F</a:t>
              </a:r>
              <a:r>
                <a:rPr lang="en-US" altLang="ja-JP" sz="1200" baseline="-25000" dirty="0"/>
                <a:t>2</a:t>
              </a:r>
              <a:endParaRPr lang="ja-JP" altLang="en-US" sz="1200" baseline="-25000"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40770" t="36959" r="39651" b="38948"/>
            <a:stretch/>
          </p:blipFill>
          <p:spPr>
            <a:xfrm>
              <a:off x="8709026" y="3571395"/>
              <a:ext cx="733980" cy="720000"/>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36575" t="38713" r="34524" b="39299"/>
            <a:stretch/>
          </p:blipFill>
          <p:spPr>
            <a:xfrm>
              <a:off x="8709026" y="2679558"/>
              <a:ext cx="593617" cy="360000"/>
            </a:xfrm>
            <a:prstGeom prst="rect">
              <a:avLst/>
            </a:prstGeom>
          </p:spPr>
        </p:pic>
      </p:grpSp>
      <p:grpSp>
        <p:nvGrpSpPr>
          <p:cNvPr id="11" name="Group 10"/>
          <p:cNvGrpSpPr/>
          <p:nvPr/>
        </p:nvGrpSpPr>
        <p:grpSpPr>
          <a:xfrm>
            <a:off x="257758" y="746947"/>
            <a:ext cx="6604756" cy="4973528"/>
            <a:chOff x="281255" y="1356257"/>
            <a:chExt cx="4792510" cy="3966141"/>
          </a:xfrm>
        </p:grpSpPr>
        <p:grpSp>
          <p:nvGrpSpPr>
            <p:cNvPr id="7" name="Group 6"/>
            <p:cNvGrpSpPr/>
            <p:nvPr/>
          </p:nvGrpSpPr>
          <p:grpSpPr>
            <a:xfrm>
              <a:off x="325995" y="4000041"/>
              <a:ext cx="4747770" cy="1322357"/>
              <a:chOff x="476894" y="3675490"/>
              <a:chExt cx="6330360" cy="1763141"/>
            </a:xfrm>
          </p:grpSpPr>
          <p:sp>
            <p:nvSpPr>
              <p:cNvPr id="39" name="テキスト ボックス 48"/>
              <p:cNvSpPr txBox="1"/>
              <p:nvPr/>
            </p:nvSpPr>
            <p:spPr>
              <a:xfrm>
                <a:off x="729089" y="3675490"/>
                <a:ext cx="2980438" cy="344328"/>
              </a:xfrm>
              <a:prstGeom prst="rect">
                <a:avLst/>
              </a:prstGeom>
              <a:noFill/>
            </p:spPr>
            <p:txBody>
              <a:bodyPr wrap="square" rtlCol="0">
                <a:spAutoFit/>
              </a:bodyPr>
              <a:lstStyle>
                <a:defPPr>
                  <a:defRPr lang="ja-JP"/>
                </a:defPPr>
                <a:lvl1pPr>
                  <a:defRPr sz="1600" b="1">
                    <a:latin typeface="Cambria" panose="02040503050406030204" pitchFamily="18" charset="0"/>
                    <a:cs typeface="Arial" panose="020B0604020202020204" pitchFamily="34" charset="0"/>
                  </a:defRPr>
                </a:lvl1pPr>
              </a:lstStyle>
              <a:p>
                <a:r>
                  <a:rPr lang="en-US" altLang="ja-JP" sz="1400" dirty="0"/>
                  <a:t>Intact DFEC-added electrolyte</a:t>
                </a:r>
                <a:endParaRPr lang="ja-JP" altLang="en-US" sz="1400" dirty="0"/>
              </a:p>
            </p:txBody>
          </p:sp>
          <p:sp>
            <p:nvSpPr>
              <p:cNvPr id="40" name="テキスト ボックス 31"/>
              <p:cNvSpPr txBox="1"/>
              <p:nvPr/>
            </p:nvSpPr>
            <p:spPr>
              <a:xfrm>
                <a:off x="476894" y="5095763"/>
                <a:ext cx="1610065" cy="318496"/>
              </a:xfrm>
              <a:prstGeom prst="rect">
                <a:avLst/>
              </a:prstGeom>
              <a:noFill/>
            </p:spPr>
            <p:txBody>
              <a:bodyPr wrap="square" lIns="68573" tIns="34287" rIns="68573" bIns="34287" rtlCol="0">
                <a:spAutoFit/>
              </a:bodyPr>
              <a:lstStyle>
                <a:defPPr>
                  <a:defRPr lang="ja-JP"/>
                </a:defPPr>
                <a:lvl1pPr algn="ctr" defTabSz="914309">
                  <a:defRPr sz="1600">
                    <a:solidFill>
                      <a:prstClr val="black"/>
                    </a:solidFill>
                    <a:latin typeface="Cambria" panose="02040503050406030204" pitchFamily="18" charset="0"/>
                    <a:cs typeface="Arial" panose="020B0604020202020204" pitchFamily="34" charset="0"/>
                  </a:defRPr>
                </a:lvl1pPr>
              </a:lstStyle>
              <a:p>
                <a:r>
                  <a:rPr lang="en-US" altLang="ja-JP" sz="1400" dirty="0"/>
                  <a:t>(a) 100 cycle</a:t>
                </a:r>
                <a:endParaRPr lang="ja-JP" altLang="en-US" sz="1400" dirty="0"/>
              </a:p>
            </p:txBody>
          </p:sp>
          <p:sp>
            <p:nvSpPr>
              <p:cNvPr id="41" name="テキスト ボックス 32"/>
              <p:cNvSpPr txBox="1"/>
              <p:nvPr/>
            </p:nvSpPr>
            <p:spPr>
              <a:xfrm>
                <a:off x="2828434" y="5108821"/>
                <a:ext cx="1610065" cy="318496"/>
              </a:xfrm>
              <a:prstGeom prst="rect">
                <a:avLst/>
              </a:prstGeom>
              <a:noFill/>
            </p:spPr>
            <p:txBody>
              <a:bodyPr wrap="square" lIns="68573" tIns="34287" rIns="68573" bIns="34287" rtlCol="0">
                <a:spAutoFit/>
              </a:bodyPr>
              <a:lstStyle>
                <a:defPPr>
                  <a:defRPr lang="ja-JP"/>
                </a:defPPr>
                <a:lvl1pPr algn="ctr" defTabSz="914309">
                  <a:defRPr sz="1600">
                    <a:solidFill>
                      <a:prstClr val="black"/>
                    </a:solidFill>
                    <a:latin typeface="Cambria" panose="02040503050406030204" pitchFamily="18" charset="0"/>
                    <a:cs typeface="Arial" panose="020B0604020202020204" pitchFamily="34" charset="0"/>
                  </a:defRPr>
                </a:lvl1pPr>
              </a:lstStyle>
              <a:p>
                <a:r>
                  <a:rPr lang="en-US" altLang="ja-JP" sz="1400" dirty="0"/>
                  <a:t>(b) 500 cycle</a:t>
                </a:r>
                <a:endParaRPr lang="ja-JP" altLang="en-US" sz="1400" dirty="0"/>
              </a:p>
            </p:txBody>
          </p:sp>
          <p:sp>
            <p:nvSpPr>
              <p:cNvPr id="46" name="テキスト ボックス 33"/>
              <p:cNvSpPr txBox="1"/>
              <p:nvPr/>
            </p:nvSpPr>
            <p:spPr>
              <a:xfrm>
                <a:off x="5197189" y="5120135"/>
                <a:ext cx="1610065" cy="318496"/>
              </a:xfrm>
              <a:prstGeom prst="rect">
                <a:avLst/>
              </a:prstGeom>
              <a:noFill/>
            </p:spPr>
            <p:txBody>
              <a:bodyPr wrap="square" lIns="68573" tIns="34287" rIns="68573" bIns="34287" rtlCol="0">
                <a:spAutoFit/>
              </a:bodyPr>
              <a:lstStyle>
                <a:defPPr>
                  <a:defRPr lang="ja-JP"/>
                </a:defPPr>
                <a:lvl1pPr algn="ctr" defTabSz="914309">
                  <a:defRPr sz="1600">
                    <a:solidFill>
                      <a:prstClr val="black"/>
                    </a:solidFill>
                    <a:latin typeface="Cambria" panose="02040503050406030204" pitchFamily="18" charset="0"/>
                    <a:cs typeface="Arial" panose="020B0604020202020204" pitchFamily="34" charset="0"/>
                  </a:defRPr>
                </a:lvl1pPr>
              </a:lstStyle>
              <a:p>
                <a:r>
                  <a:rPr lang="en-US" altLang="ja-JP" sz="1400" dirty="0"/>
                  <a:t>(c) 1500 cycle</a:t>
                </a:r>
                <a:endParaRPr lang="ja-JP" altLang="en-US" sz="1400" dirty="0"/>
              </a:p>
            </p:txBody>
          </p:sp>
          <p:pic>
            <p:nvPicPr>
              <p:cNvPr id="52" name="Picture 51"/>
              <p:cNvPicPr>
                <a:picLocks noChangeAspect="1"/>
              </p:cNvPicPr>
              <p:nvPr/>
            </p:nvPicPr>
            <p:blipFill rotWithShape="1">
              <a:blip r:embed="rId8" cstate="print">
                <a:extLst>
                  <a:ext uri="{28A0092B-C50C-407E-A947-70E740481C1C}">
                    <a14:useLocalDpi xmlns:a14="http://schemas.microsoft.com/office/drawing/2010/main" val="0"/>
                  </a:ext>
                </a:extLst>
              </a:blip>
              <a:srcRect l="39075" t="16889" r="29426" b="15501"/>
              <a:stretch/>
            </p:blipFill>
            <p:spPr>
              <a:xfrm>
                <a:off x="767497" y="4032208"/>
                <a:ext cx="1316666" cy="1080000"/>
              </a:xfrm>
              <a:prstGeom prst="rect">
                <a:avLst/>
              </a:prstGeom>
            </p:spPr>
          </p:pic>
          <p:pic>
            <p:nvPicPr>
              <p:cNvPr id="53" name="Picture 52"/>
              <p:cNvPicPr>
                <a:picLocks noChangeAspect="1"/>
              </p:cNvPicPr>
              <p:nvPr/>
            </p:nvPicPr>
            <p:blipFill rotWithShape="1">
              <a:blip r:embed="rId9" cstate="print">
                <a:extLst>
                  <a:ext uri="{28A0092B-C50C-407E-A947-70E740481C1C}">
                    <a14:useLocalDpi xmlns:a14="http://schemas.microsoft.com/office/drawing/2010/main" val="0"/>
                  </a:ext>
                </a:extLst>
              </a:blip>
              <a:srcRect l="34943" t="14268" r="29735" b="15357"/>
              <a:stretch/>
            </p:blipFill>
            <p:spPr>
              <a:xfrm>
                <a:off x="2987279" y="4027101"/>
                <a:ext cx="1418451" cy="1080000"/>
              </a:xfrm>
              <a:prstGeom prst="rect">
                <a:avLst/>
              </a:prstGeom>
            </p:spPr>
          </p:pic>
          <p:pic>
            <p:nvPicPr>
              <p:cNvPr id="54" name="Picture 53"/>
              <p:cNvPicPr>
                <a:picLocks noChangeAspect="1"/>
              </p:cNvPicPr>
              <p:nvPr/>
            </p:nvPicPr>
            <p:blipFill rotWithShape="1">
              <a:blip r:embed="rId10" cstate="print">
                <a:extLst>
                  <a:ext uri="{28A0092B-C50C-407E-A947-70E740481C1C}">
                    <a14:useLocalDpi xmlns:a14="http://schemas.microsoft.com/office/drawing/2010/main" val="0"/>
                  </a:ext>
                </a:extLst>
              </a:blip>
              <a:srcRect l="35701" t="15011" r="29735" b="9658"/>
              <a:stretch/>
            </p:blipFill>
            <p:spPr>
              <a:xfrm>
                <a:off x="5407827" y="4015763"/>
                <a:ext cx="1296711" cy="1080000"/>
              </a:xfrm>
              <a:prstGeom prst="rect">
                <a:avLst/>
              </a:prstGeom>
            </p:spPr>
          </p:pic>
        </p:grpSp>
        <p:grpSp>
          <p:nvGrpSpPr>
            <p:cNvPr id="8" name="Group 7"/>
            <p:cNvGrpSpPr/>
            <p:nvPr/>
          </p:nvGrpSpPr>
          <p:grpSpPr>
            <a:xfrm>
              <a:off x="281255" y="2650443"/>
              <a:ext cx="4747770" cy="1299249"/>
              <a:chOff x="473219" y="1287176"/>
              <a:chExt cx="6330360" cy="1732332"/>
            </a:xfrm>
          </p:grpSpPr>
          <p:sp>
            <p:nvSpPr>
              <p:cNvPr id="44" name="テキスト ボックス 48"/>
              <p:cNvSpPr txBox="1"/>
              <p:nvPr/>
            </p:nvSpPr>
            <p:spPr>
              <a:xfrm>
                <a:off x="763823" y="1287176"/>
                <a:ext cx="2443075" cy="344329"/>
              </a:xfrm>
              <a:prstGeom prst="rect">
                <a:avLst/>
              </a:prstGeom>
              <a:noFill/>
            </p:spPr>
            <p:txBody>
              <a:bodyPr wrap="square" rtlCol="0">
                <a:spAutoFit/>
              </a:bodyPr>
              <a:lstStyle/>
              <a:p>
                <a:r>
                  <a:rPr lang="en-US" altLang="ja-JP" sz="1400" b="1" dirty="0">
                    <a:latin typeface="Cambria" panose="02040503050406030204" pitchFamily="18" charset="0"/>
                    <a:cs typeface="Arial" panose="020B0604020202020204" pitchFamily="34" charset="0"/>
                  </a:rPr>
                  <a:t>DFEC-added electrolyte</a:t>
                </a:r>
                <a:endParaRPr lang="ja-JP" altLang="en-US" sz="1400" b="1" dirty="0">
                  <a:latin typeface="Cambria" panose="02040503050406030204" pitchFamily="18" charset="0"/>
                  <a:cs typeface="Arial" panose="020B0604020202020204" pitchFamily="34" charset="0"/>
                </a:endParaRPr>
              </a:p>
            </p:txBody>
          </p:sp>
          <p:sp>
            <p:nvSpPr>
              <p:cNvPr id="48" name="テキスト ボックス 31"/>
              <p:cNvSpPr txBox="1"/>
              <p:nvPr/>
            </p:nvSpPr>
            <p:spPr>
              <a:xfrm>
                <a:off x="473219" y="2676640"/>
                <a:ext cx="1610065" cy="318497"/>
              </a:xfrm>
              <a:prstGeom prst="rect">
                <a:avLst/>
              </a:prstGeom>
              <a:noFill/>
            </p:spPr>
            <p:txBody>
              <a:bodyPr wrap="square" lIns="68573" tIns="34287" rIns="68573" bIns="34287" rtlCol="0">
                <a:spAutoFit/>
              </a:bodyPr>
              <a:lstStyle/>
              <a:p>
                <a:pPr algn="ctr" defTabSz="685732"/>
                <a:r>
                  <a:rPr lang="en-US" altLang="ja-JP" sz="1400" dirty="0">
                    <a:solidFill>
                      <a:prstClr val="black"/>
                    </a:solidFill>
                    <a:latin typeface="Cambria" panose="02040503050406030204" pitchFamily="18" charset="0"/>
                    <a:cs typeface="Arial" panose="020B0604020202020204" pitchFamily="34" charset="0"/>
                  </a:rPr>
                  <a:t>(a) 100 cycle</a:t>
                </a:r>
                <a:endParaRPr lang="ja-JP" altLang="en-US" sz="1400" dirty="0">
                  <a:solidFill>
                    <a:prstClr val="black"/>
                  </a:solidFill>
                  <a:latin typeface="Cambria" panose="02040503050406030204" pitchFamily="18" charset="0"/>
                  <a:cs typeface="Arial" panose="020B0604020202020204" pitchFamily="34" charset="0"/>
                </a:endParaRPr>
              </a:p>
            </p:txBody>
          </p:sp>
          <p:sp>
            <p:nvSpPr>
              <p:cNvPr id="49" name="テキスト ボックス 32"/>
              <p:cNvSpPr txBox="1"/>
              <p:nvPr/>
            </p:nvSpPr>
            <p:spPr>
              <a:xfrm>
                <a:off x="2824759" y="2689698"/>
                <a:ext cx="1610065" cy="318497"/>
              </a:xfrm>
              <a:prstGeom prst="rect">
                <a:avLst/>
              </a:prstGeom>
              <a:noFill/>
            </p:spPr>
            <p:txBody>
              <a:bodyPr wrap="square" lIns="68573" tIns="34287" rIns="68573" bIns="34287" rtlCol="0">
                <a:spAutoFit/>
              </a:bodyPr>
              <a:lstStyle/>
              <a:p>
                <a:pPr algn="ctr" defTabSz="685732"/>
                <a:r>
                  <a:rPr lang="en-US" altLang="ja-JP" sz="1400" dirty="0">
                    <a:solidFill>
                      <a:prstClr val="black"/>
                    </a:solidFill>
                    <a:latin typeface="Cambria" panose="02040503050406030204" pitchFamily="18" charset="0"/>
                    <a:cs typeface="Arial" panose="020B0604020202020204" pitchFamily="34" charset="0"/>
                  </a:rPr>
                  <a:t>(b) 500 cycle</a:t>
                </a:r>
                <a:endParaRPr lang="ja-JP" altLang="en-US" sz="1400" dirty="0">
                  <a:solidFill>
                    <a:prstClr val="black"/>
                  </a:solidFill>
                  <a:latin typeface="Cambria" panose="02040503050406030204" pitchFamily="18" charset="0"/>
                  <a:cs typeface="Arial" panose="020B0604020202020204" pitchFamily="34" charset="0"/>
                </a:endParaRPr>
              </a:p>
            </p:txBody>
          </p:sp>
          <p:sp>
            <p:nvSpPr>
              <p:cNvPr id="50" name="テキスト ボックス 33"/>
              <p:cNvSpPr txBox="1"/>
              <p:nvPr/>
            </p:nvSpPr>
            <p:spPr>
              <a:xfrm>
                <a:off x="5193514" y="2701011"/>
                <a:ext cx="1610065" cy="318497"/>
              </a:xfrm>
              <a:prstGeom prst="rect">
                <a:avLst/>
              </a:prstGeom>
              <a:noFill/>
            </p:spPr>
            <p:txBody>
              <a:bodyPr wrap="square" lIns="68573" tIns="34287" rIns="68573" bIns="34287" rtlCol="0">
                <a:spAutoFit/>
              </a:bodyPr>
              <a:lstStyle/>
              <a:p>
                <a:pPr algn="ctr" defTabSz="685732"/>
                <a:r>
                  <a:rPr lang="en-US" altLang="ja-JP" sz="1400" dirty="0">
                    <a:solidFill>
                      <a:prstClr val="black"/>
                    </a:solidFill>
                    <a:latin typeface="Cambria" panose="02040503050406030204" pitchFamily="18" charset="0"/>
                    <a:cs typeface="Arial" panose="020B0604020202020204" pitchFamily="34" charset="0"/>
                  </a:rPr>
                  <a:t>(c) 1500 cycle</a:t>
                </a:r>
                <a:endParaRPr lang="ja-JP" altLang="en-US" sz="1400" dirty="0">
                  <a:solidFill>
                    <a:prstClr val="black"/>
                  </a:solidFill>
                  <a:latin typeface="Cambria" panose="02040503050406030204" pitchFamily="18" charset="0"/>
                  <a:cs typeface="Arial" panose="020B0604020202020204" pitchFamily="34" charset="0"/>
                </a:endParaRPr>
              </a:p>
            </p:txBody>
          </p:sp>
          <p:pic>
            <p:nvPicPr>
              <p:cNvPr id="51" name="Picture 50"/>
              <p:cNvPicPr>
                <a:picLocks noChangeAspect="1"/>
              </p:cNvPicPr>
              <p:nvPr/>
            </p:nvPicPr>
            <p:blipFill rotWithShape="1">
              <a:blip r:embed="rId11" cstate="print">
                <a:extLst>
                  <a:ext uri="{28A0092B-C50C-407E-A947-70E740481C1C}">
                    <a14:useLocalDpi xmlns:a14="http://schemas.microsoft.com/office/drawing/2010/main" val="0"/>
                  </a:ext>
                </a:extLst>
              </a:blip>
              <a:srcRect l="30677" t="29942" r="14552" b="30175"/>
              <a:stretch/>
            </p:blipFill>
            <p:spPr>
              <a:xfrm>
                <a:off x="810180" y="1625730"/>
                <a:ext cx="1247858" cy="1080000"/>
              </a:xfrm>
              <a:prstGeom prst="rect">
                <a:avLst/>
              </a:prstGeom>
            </p:spPr>
          </p:pic>
          <p:pic>
            <p:nvPicPr>
              <p:cNvPr id="55" name="Picture 54"/>
              <p:cNvPicPr>
                <a:picLocks noChangeAspect="1"/>
              </p:cNvPicPr>
              <p:nvPr/>
            </p:nvPicPr>
            <p:blipFill rotWithShape="1">
              <a:blip r:embed="rId12" cstate="print">
                <a:extLst>
                  <a:ext uri="{28A0092B-C50C-407E-A947-70E740481C1C}">
                    <a14:useLocalDpi xmlns:a14="http://schemas.microsoft.com/office/drawing/2010/main" val="0"/>
                  </a:ext>
                </a:extLst>
              </a:blip>
              <a:srcRect l="28374" t="32360" r="6915" b="33056"/>
              <a:stretch/>
            </p:blipFill>
            <p:spPr>
              <a:xfrm>
                <a:off x="3010753" y="1621012"/>
                <a:ext cx="1700241" cy="1080000"/>
              </a:xfrm>
              <a:prstGeom prst="rect">
                <a:avLst/>
              </a:prstGeom>
            </p:spPr>
          </p:pic>
          <p:pic>
            <p:nvPicPr>
              <p:cNvPr id="56" name="Picture 55"/>
              <p:cNvPicPr>
                <a:picLocks noChangeAspect="1"/>
              </p:cNvPicPr>
              <p:nvPr/>
            </p:nvPicPr>
            <p:blipFill rotWithShape="1">
              <a:blip r:embed="rId13" cstate="print">
                <a:extLst>
                  <a:ext uri="{28A0092B-C50C-407E-A947-70E740481C1C}">
                    <a14:useLocalDpi xmlns:a14="http://schemas.microsoft.com/office/drawing/2010/main" val="0"/>
                  </a:ext>
                </a:extLst>
              </a:blip>
              <a:srcRect l="22762" t="30000" r="11372" b="28055"/>
              <a:stretch/>
            </p:blipFill>
            <p:spPr>
              <a:xfrm>
                <a:off x="5352359" y="1621012"/>
                <a:ext cx="1426888" cy="1080000"/>
              </a:xfrm>
              <a:prstGeom prst="rect">
                <a:avLst/>
              </a:prstGeom>
            </p:spPr>
          </p:pic>
        </p:grpSp>
        <p:grpSp>
          <p:nvGrpSpPr>
            <p:cNvPr id="9" name="Group 8"/>
            <p:cNvGrpSpPr/>
            <p:nvPr/>
          </p:nvGrpSpPr>
          <p:grpSpPr>
            <a:xfrm>
              <a:off x="325995" y="1356257"/>
              <a:ext cx="4747770" cy="1242551"/>
              <a:chOff x="658631" y="431981"/>
              <a:chExt cx="6330360" cy="1656733"/>
            </a:xfrm>
          </p:grpSpPr>
          <p:pic>
            <p:nvPicPr>
              <p:cNvPr id="42" name="図 5"/>
              <p:cNvPicPr>
                <a:picLocks noChangeAspect="1"/>
              </p:cNvPicPr>
              <p:nvPr/>
            </p:nvPicPr>
            <p:blipFill>
              <a:blip r:embed="rId14"/>
              <a:stretch>
                <a:fillRect/>
              </a:stretch>
            </p:blipFill>
            <p:spPr>
              <a:xfrm>
                <a:off x="860717" y="744914"/>
                <a:ext cx="1086584" cy="1073782"/>
              </a:xfrm>
              <a:prstGeom prst="rect">
                <a:avLst/>
              </a:prstGeom>
            </p:spPr>
          </p:pic>
          <p:pic>
            <p:nvPicPr>
              <p:cNvPr id="43" name="図 9"/>
              <p:cNvPicPr>
                <a:picLocks noChangeAspect="1"/>
              </p:cNvPicPr>
              <p:nvPr/>
            </p:nvPicPr>
            <p:blipFill>
              <a:blip r:embed="rId15"/>
              <a:stretch>
                <a:fillRect/>
              </a:stretch>
            </p:blipFill>
            <p:spPr>
              <a:xfrm>
                <a:off x="3037406" y="717186"/>
                <a:ext cx="1453505" cy="1082600"/>
              </a:xfrm>
              <a:prstGeom prst="rect">
                <a:avLst/>
              </a:prstGeom>
            </p:spPr>
          </p:pic>
          <p:pic>
            <p:nvPicPr>
              <p:cNvPr id="57" name="図 10"/>
              <p:cNvPicPr>
                <a:picLocks noChangeAspect="1"/>
              </p:cNvPicPr>
              <p:nvPr/>
            </p:nvPicPr>
            <p:blipFill>
              <a:blip r:embed="rId16"/>
              <a:stretch>
                <a:fillRect/>
              </a:stretch>
            </p:blipFill>
            <p:spPr>
              <a:xfrm>
                <a:off x="5459434" y="686859"/>
                <a:ext cx="1345737" cy="1111556"/>
              </a:xfrm>
              <a:prstGeom prst="rect">
                <a:avLst/>
              </a:prstGeom>
            </p:spPr>
          </p:pic>
          <p:sp>
            <p:nvSpPr>
              <p:cNvPr id="58" name="テキスト ボックス 31"/>
              <p:cNvSpPr txBox="1"/>
              <p:nvPr/>
            </p:nvSpPr>
            <p:spPr>
              <a:xfrm>
                <a:off x="658631" y="1745846"/>
                <a:ext cx="1610065" cy="318496"/>
              </a:xfrm>
              <a:prstGeom prst="rect">
                <a:avLst/>
              </a:prstGeom>
              <a:noFill/>
            </p:spPr>
            <p:txBody>
              <a:bodyPr wrap="square" lIns="68573" tIns="34287" rIns="68573" bIns="34287" rtlCol="0">
                <a:spAutoFit/>
              </a:bodyPr>
              <a:lstStyle/>
              <a:p>
                <a:pPr algn="ctr" defTabSz="685732"/>
                <a:r>
                  <a:rPr lang="en-US" altLang="ja-JP" sz="1400" dirty="0">
                    <a:solidFill>
                      <a:prstClr val="black"/>
                    </a:solidFill>
                    <a:latin typeface="Cambria" panose="02040503050406030204" pitchFamily="18" charset="0"/>
                    <a:cs typeface="Arial" panose="020B0604020202020204" pitchFamily="34" charset="0"/>
                  </a:rPr>
                  <a:t>(a) 100 cycle</a:t>
                </a:r>
                <a:endParaRPr lang="ja-JP" altLang="en-US" sz="1400" dirty="0">
                  <a:solidFill>
                    <a:prstClr val="black"/>
                  </a:solidFill>
                  <a:latin typeface="Cambria" panose="02040503050406030204" pitchFamily="18" charset="0"/>
                  <a:cs typeface="Arial" panose="020B0604020202020204" pitchFamily="34" charset="0"/>
                </a:endParaRPr>
              </a:p>
            </p:txBody>
          </p:sp>
          <p:sp>
            <p:nvSpPr>
              <p:cNvPr id="59" name="テキスト ボックス 32"/>
              <p:cNvSpPr txBox="1"/>
              <p:nvPr/>
            </p:nvSpPr>
            <p:spPr>
              <a:xfrm>
                <a:off x="3010171" y="1758904"/>
                <a:ext cx="1610065" cy="318496"/>
              </a:xfrm>
              <a:prstGeom prst="rect">
                <a:avLst/>
              </a:prstGeom>
              <a:noFill/>
            </p:spPr>
            <p:txBody>
              <a:bodyPr wrap="square" lIns="68573" tIns="34287" rIns="68573" bIns="34287" rtlCol="0">
                <a:spAutoFit/>
              </a:bodyPr>
              <a:lstStyle/>
              <a:p>
                <a:pPr algn="ctr" defTabSz="685732"/>
                <a:r>
                  <a:rPr lang="en-US" altLang="ja-JP" sz="1400" dirty="0">
                    <a:solidFill>
                      <a:prstClr val="black"/>
                    </a:solidFill>
                    <a:latin typeface="Cambria" panose="02040503050406030204" pitchFamily="18" charset="0"/>
                    <a:cs typeface="Arial" panose="020B0604020202020204" pitchFamily="34" charset="0"/>
                  </a:rPr>
                  <a:t>(b) 500 cycle</a:t>
                </a:r>
                <a:endParaRPr lang="ja-JP" altLang="en-US" sz="1400" dirty="0">
                  <a:solidFill>
                    <a:prstClr val="black"/>
                  </a:solidFill>
                  <a:latin typeface="Cambria" panose="02040503050406030204" pitchFamily="18" charset="0"/>
                  <a:cs typeface="Arial" panose="020B0604020202020204" pitchFamily="34" charset="0"/>
                </a:endParaRPr>
              </a:p>
            </p:txBody>
          </p:sp>
          <p:sp>
            <p:nvSpPr>
              <p:cNvPr id="60" name="テキスト ボックス 33"/>
              <p:cNvSpPr txBox="1"/>
              <p:nvPr/>
            </p:nvSpPr>
            <p:spPr>
              <a:xfrm>
                <a:off x="5378926" y="1770218"/>
                <a:ext cx="1610065" cy="318496"/>
              </a:xfrm>
              <a:prstGeom prst="rect">
                <a:avLst/>
              </a:prstGeom>
              <a:noFill/>
            </p:spPr>
            <p:txBody>
              <a:bodyPr wrap="square" lIns="68573" tIns="34287" rIns="68573" bIns="34287" rtlCol="0">
                <a:spAutoFit/>
              </a:bodyPr>
              <a:lstStyle/>
              <a:p>
                <a:pPr algn="ctr" defTabSz="685732"/>
                <a:r>
                  <a:rPr lang="en-US" altLang="ja-JP" sz="1400" dirty="0">
                    <a:solidFill>
                      <a:prstClr val="black"/>
                    </a:solidFill>
                    <a:latin typeface="Cambria" panose="02040503050406030204" pitchFamily="18" charset="0"/>
                    <a:cs typeface="Arial" panose="020B0604020202020204" pitchFamily="34" charset="0"/>
                  </a:rPr>
                  <a:t>(c) 1500 cycle</a:t>
                </a:r>
                <a:endParaRPr lang="ja-JP" altLang="en-US" sz="1400" dirty="0">
                  <a:solidFill>
                    <a:prstClr val="black"/>
                  </a:solidFill>
                  <a:latin typeface="Cambria" panose="02040503050406030204" pitchFamily="18" charset="0"/>
                  <a:cs typeface="Arial" panose="020B0604020202020204" pitchFamily="34" charset="0"/>
                </a:endParaRPr>
              </a:p>
            </p:txBody>
          </p:sp>
          <p:sp>
            <p:nvSpPr>
              <p:cNvPr id="61" name="テキスト ボックス 48"/>
              <p:cNvSpPr txBox="1"/>
              <p:nvPr/>
            </p:nvSpPr>
            <p:spPr>
              <a:xfrm>
                <a:off x="914499" y="431981"/>
                <a:ext cx="4218350" cy="344328"/>
              </a:xfrm>
              <a:prstGeom prst="rect">
                <a:avLst/>
              </a:prstGeom>
              <a:noFill/>
            </p:spPr>
            <p:txBody>
              <a:bodyPr wrap="square" rtlCol="0">
                <a:spAutoFit/>
              </a:bodyPr>
              <a:lstStyle/>
              <a:p>
                <a:r>
                  <a:rPr lang="en-US" altLang="ja-JP" sz="1400" b="1" dirty="0">
                    <a:latin typeface="Cambria" panose="02040503050406030204" pitchFamily="18" charset="0"/>
                    <a:cs typeface="Arial" panose="020B0604020202020204" pitchFamily="34" charset="0"/>
                  </a:rPr>
                  <a:t>FEC-added electrolyte</a:t>
                </a:r>
                <a:endParaRPr lang="ja-JP" altLang="en-US" sz="1400" b="1" dirty="0">
                  <a:latin typeface="Cambria" panose="02040503050406030204" pitchFamily="18" charset="0"/>
                  <a:cs typeface="Arial" panose="020B0604020202020204" pitchFamily="34" charset="0"/>
                </a:endParaRPr>
              </a:p>
            </p:txBody>
          </p:sp>
        </p:grpSp>
      </p:grpSp>
      <p:sp>
        <p:nvSpPr>
          <p:cNvPr id="10" name="Rectangle 9"/>
          <p:cNvSpPr/>
          <p:nvPr/>
        </p:nvSpPr>
        <p:spPr>
          <a:xfrm>
            <a:off x="202120" y="5825924"/>
            <a:ext cx="8616681" cy="830997"/>
          </a:xfrm>
          <a:prstGeom prst="rect">
            <a:avLst/>
          </a:prstGeom>
        </p:spPr>
        <p:txBody>
          <a:bodyPr wrap="square">
            <a:spAutoFit/>
          </a:bodyPr>
          <a:lstStyle/>
          <a:p>
            <a:pPr marL="214313" indent="-214313" algn="just">
              <a:buFont typeface="Arial" panose="020B0604020202020204" pitchFamily="34" charset="0"/>
              <a:buChar char="•"/>
            </a:pPr>
            <a:r>
              <a:rPr lang="en-US" altLang="ja-JP" sz="1600" dirty="0">
                <a:latin typeface="Times" panose="02020603050405020304" pitchFamily="18" charset="0"/>
                <a:ea typeface="ＭＳ 明朝" panose="02020609040205080304" pitchFamily="17" charset="-128"/>
                <a:cs typeface="Mangal" panose="02040503050203030202" pitchFamily="18" charset="0"/>
              </a:rPr>
              <a:t>Intact DFEC showed significant effect on the formation of SEI film.</a:t>
            </a:r>
          </a:p>
          <a:p>
            <a:pPr marL="214313" indent="-214313" algn="just">
              <a:buFont typeface="Arial" panose="020B0604020202020204" pitchFamily="34" charset="0"/>
              <a:buChar char="•"/>
            </a:pPr>
            <a:r>
              <a:rPr lang="en-US" altLang="ja-JP" sz="1600" dirty="0">
                <a:latin typeface="Times" panose="02020603050405020304" pitchFamily="18" charset="0"/>
                <a:ea typeface="ＭＳ 明朝" panose="02020609040205080304" pitchFamily="17" charset="-128"/>
                <a:cs typeface="Mangal" panose="02040503050203030202" pitchFamily="18" charset="0"/>
              </a:rPr>
              <a:t>The addition of DFEC results roughened SEI film surface compare to the SEI film formed in the FEC-added system.</a:t>
            </a:r>
            <a:endParaRPr lang="ja-JP" altLang="en-US" sz="1600" dirty="0">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52588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テキスト ボックス 24"/>
          <p:cNvSpPr txBox="1"/>
          <p:nvPr/>
        </p:nvSpPr>
        <p:spPr>
          <a:xfrm>
            <a:off x="3441404" y="5223901"/>
            <a:ext cx="2210082" cy="284687"/>
          </a:xfrm>
          <a:prstGeom prst="rect">
            <a:avLst/>
          </a:prstGeom>
          <a:noFill/>
        </p:spPr>
        <p:txBody>
          <a:bodyPr wrap="square" lIns="68573" tIns="34287" rIns="68573" bIns="34287" rtlCol="0">
            <a:spAutoFit/>
          </a:bodyPr>
          <a:lstStyle/>
          <a:p>
            <a:pPr algn="ctr"/>
            <a:r>
              <a:rPr lang="en-US" altLang="ja-JP" sz="1400" dirty="0">
                <a:latin typeface="Cambria" panose="02040503050406030204" pitchFamily="18" charset="0"/>
                <a:cs typeface="Arial" panose="020B0604020202020204" pitchFamily="34" charset="0"/>
              </a:rPr>
              <a:t>(b) Intact DFEC added</a:t>
            </a:r>
            <a:endParaRPr lang="ja-JP" altLang="en-US" sz="1400" dirty="0">
              <a:latin typeface="Cambria" panose="02040503050406030204" pitchFamily="18" charset="0"/>
            </a:endParaRPr>
          </a:p>
        </p:txBody>
      </p:sp>
      <p:sp>
        <p:nvSpPr>
          <p:cNvPr id="74" name="テキスト ボックス 24"/>
          <p:cNvSpPr txBox="1"/>
          <p:nvPr/>
        </p:nvSpPr>
        <p:spPr>
          <a:xfrm>
            <a:off x="189578" y="5160914"/>
            <a:ext cx="2210082" cy="284687"/>
          </a:xfrm>
          <a:prstGeom prst="rect">
            <a:avLst/>
          </a:prstGeom>
          <a:noFill/>
        </p:spPr>
        <p:txBody>
          <a:bodyPr wrap="square" lIns="68573" tIns="34287" rIns="68573" bIns="34287" rtlCol="0">
            <a:spAutoFit/>
          </a:bodyPr>
          <a:lstStyle/>
          <a:p>
            <a:pPr algn="ctr"/>
            <a:r>
              <a:rPr lang="en-US" altLang="ja-JP" sz="1400" dirty="0">
                <a:latin typeface="Cambria" panose="02040503050406030204" pitchFamily="18" charset="0"/>
                <a:cs typeface="Arial" panose="020B0604020202020204" pitchFamily="34" charset="0"/>
              </a:rPr>
              <a:t>(a) FEC added</a:t>
            </a:r>
            <a:endParaRPr lang="ja-JP" altLang="en-US" sz="1400" dirty="0">
              <a:latin typeface="Cambria" panose="02040503050406030204" pitchFamily="18" charset="0"/>
            </a:endParaRPr>
          </a:p>
        </p:txBody>
      </p:sp>
      <p:sp>
        <p:nvSpPr>
          <p:cNvPr id="75" name="テキスト ボックス 24"/>
          <p:cNvSpPr txBox="1"/>
          <p:nvPr/>
        </p:nvSpPr>
        <p:spPr>
          <a:xfrm>
            <a:off x="6299583" y="5272586"/>
            <a:ext cx="2210082" cy="284687"/>
          </a:xfrm>
          <a:prstGeom prst="rect">
            <a:avLst/>
          </a:prstGeom>
          <a:noFill/>
        </p:spPr>
        <p:txBody>
          <a:bodyPr wrap="square" lIns="68573" tIns="34287" rIns="68573" bIns="34287" rtlCol="0">
            <a:spAutoFit/>
          </a:bodyPr>
          <a:lstStyle/>
          <a:p>
            <a:pPr algn="ctr"/>
            <a:r>
              <a:rPr lang="en-US" altLang="ja-JP" sz="1400" dirty="0">
                <a:latin typeface="Cambria" panose="02040503050406030204" pitchFamily="18" charset="0"/>
                <a:cs typeface="Arial" panose="020B0604020202020204" pitchFamily="34" charset="0"/>
              </a:rPr>
              <a:t>(c) DFEC added</a:t>
            </a:r>
            <a:endParaRPr lang="ja-JP" altLang="en-US" sz="1400" dirty="0">
              <a:latin typeface="Cambria" panose="02040503050406030204" pitchFamily="18" charset="0"/>
            </a:endParaRPr>
          </a:p>
        </p:txBody>
      </p:sp>
      <p:sp>
        <p:nvSpPr>
          <p:cNvPr id="3" name="Rectangle 2"/>
          <p:cNvSpPr/>
          <p:nvPr/>
        </p:nvSpPr>
        <p:spPr>
          <a:xfrm>
            <a:off x="2190275" y="324770"/>
            <a:ext cx="4687528" cy="400110"/>
          </a:xfrm>
          <a:prstGeom prst="rect">
            <a:avLst/>
          </a:prstGeom>
          <a:noFill/>
          <a:ln w="9525">
            <a:noFill/>
            <a:miter lim="800000"/>
            <a:headEnd/>
            <a:tailEnd/>
          </a:ln>
        </p:spPr>
        <p:txBody>
          <a:bodyPr wrap="square">
            <a:spAutoFit/>
          </a:bodyPr>
          <a:lstStyle/>
          <a:p>
            <a:pPr algn="ctr"/>
            <a:r>
              <a:rPr lang="en-US" altLang="ja-JP" sz="2000" b="1" dirty="0">
                <a:latin typeface="Times New Roman" panose="02020603050405020304" pitchFamily="18" charset="0"/>
                <a:ea typeface="メイリオ" pitchFamily="50" charset="-128"/>
                <a:cs typeface="Times New Roman" panose="02020603050405020304" pitchFamily="18" charset="0"/>
              </a:rPr>
              <a:t>Comparison of Smoothness of SEI Films</a:t>
            </a:r>
          </a:p>
        </p:txBody>
      </p:sp>
      <p:sp>
        <p:nvSpPr>
          <p:cNvPr id="2" name="Slide Number Placeholder 1"/>
          <p:cNvSpPr>
            <a:spLocks noGrp="1"/>
          </p:cNvSpPr>
          <p:nvPr>
            <p:ph type="sldNum" sz="quarter" idx="12"/>
          </p:nvPr>
        </p:nvSpPr>
        <p:spPr>
          <a:xfrm>
            <a:off x="7058777" y="6517869"/>
            <a:ext cx="2057400" cy="273844"/>
          </a:xfrm>
        </p:spPr>
        <p:txBody>
          <a:bodyPr/>
          <a:lstStyle/>
          <a:p>
            <a:fld id="{D1999D96-C8B7-4924-A52B-54B868AE7D8E}" type="slidenum">
              <a:rPr lang="ja-JP" altLang="en-US" sz="1050">
                <a:solidFill>
                  <a:schemeClr val="tx1"/>
                </a:solidFill>
                <a:latin typeface="Arial" panose="020B0604020202020204" pitchFamily="34" charset="0"/>
                <a:cs typeface="Arial" panose="020B0604020202020204" pitchFamily="34" charset="0"/>
              </a:rPr>
              <a:t>9</a:t>
            </a:fld>
            <a:endParaRPr lang="ja-JP" altLang="en-US" sz="1050"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179560" y="1244401"/>
            <a:ext cx="8768487" cy="3998660"/>
            <a:chOff x="135939" y="1243506"/>
            <a:chExt cx="8768487" cy="3998660"/>
          </a:xfrm>
        </p:grpSpPr>
        <p:grpSp>
          <p:nvGrpSpPr>
            <p:cNvPr id="73" name="Group 72"/>
            <p:cNvGrpSpPr/>
            <p:nvPr/>
          </p:nvGrpSpPr>
          <p:grpSpPr>
            <a:xfrm>
              <a:off x="135939" y="1243506"/>
              <a:ext cx="2724178" cy="3917408"/>
              <a:chOff x="4506225" y="833615"/>
              <a:chExt cx="3632237" cy="5223211"/>
            </a:xfrm>
          </p:grpSpPr>
          <p:pic>
            <p:nvPicPr>
              <p:cNvPr id="52" name="Picture 1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055" t="38972" r="39289" b="35910"/>
              <a:stretch/>
            </p:blipFill>
            <p:spPr bwMode="auto">
              <a:xfrm>
                <a:off x="6454915" y="3942573"/>
                <a:ext cx="1683547"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738" t="38148" r="40323" b="33969"/>
              <a:stretch/>
            </p:blipFill>
            <p:spPr bwMode="auto">
              <a:xfrm>
                <a:off x="4564386" y="1869127"/>
                <a:ext cx="1470638"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902" t="35888" r="38725" b="35932"/>
              <a:stretch/>
            </p:blipFill>
            <p:spPr bwMode="auto">
              <a:xfrm>
                <a:off x="4564386" y="2930415"/>
                <a:ext cx="154610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423" t="38716" r="39025" b="33698"/>
              <a:stretch/>
            </p:blipFill>
            <p:spPr bwMode="auto">
              <a:xfrm>
                <a:off x="4515248" y="3927758"/>
                <a:ext cx="1590969"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545" t="37590" r="37649" b="35121"/>
              <a:stretch/>
            </p:blipFill>
            <p:spPr bwMode="auto">
              <a:xfrm>
                <a:off x="4506225" y="4955058"/>
                <a:ext cx="1690437"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945" t="38136" r="38324" b="34278"/>
              <a:stretch/>
            </p:blipFill>
            <p:spPr bwMode="auto">
              <a:xfrm>
                <a:off x="6433141" y="1895081"/>
                <a:ext cx="1602581"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1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676" t="37252" r="38055" b="34760"/>
              <a:stretch/>
            </p:blipFill>
            <p:spPr bwMode="auto">
              <a:xfrm>
                <a:off x="6433141" y="2895416"/>
                <a:ext cx="1613948"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1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7185" t="35897" r="35532" b="34440"/>
              <a:stretch/>
            </p:blipFill>
            <p:spPr bwMode="auto">
              <a:xfrm>
                <a:off x="6470957" y="4976826"/>
                <a:ext cx="1644153"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7096" t="37078" r="36201" b="34446"/>
              <a:stretch/>
            </p:blipFill>
            <p:spPr bwMode="auto">
              <a:xfrm>
                <a:off x="4572084" y="833615"/>
                <a:ext cx="167625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9"/>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6709" t="36561" r="39277" b="35260"/>
              <a:stretch/>
            </p:blipFill>
            <p:spPr bwMode="auto">
              <a:xfrm>
                <a:off x="6433141" y="833615"/>
                <a:ext cx="152337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6019984" y="1300632"/>
              <a:ext cx="2884442" cy="3941534"/>
              <a:chOff x="8066751" y="540645"/>
              <a:chExt cx="3845922" cy="5255379"/>
            </a:xfrm>
          </p:grpSpPr>
          <p:pic>
            <p:nvPicPr>
              <p:cNvPr id="41" name="Picture 40"/>
              <p:cNvPicPr>
                <a:picLocks noChangeAspect="1"/>
              </p:cNvPicPr>
              <p:nvPr/>
            </p:nvPicPr>
            <p:blipFill rotWithShape="1">
              <a:blip r:embed="rId12" cstate="print">
                <a:extLst>
                  <a:ext uri="{28A0092B-C50C-407E-A947-70E740481C1C}">
                    <a14:useLocalDpi xmlns:a14="http://schemas.microsoft.com/office/drawing/2010/main" val="0"/>
                  </a:ext>
                </a:extLst>
              </a:blip>
              <a:srcRect l="25489" t="32865" r="7382" b="32515"/>
              <a:stretch/>
            </p:blipFill>
            <p:spPr>
              <a:xfrm>
                <a:off x="8072043" y="597559"/>
                <a:ext cx="1840894" cy="951017"/>
              </a:xfrm>
              <a:prstGeom prst="rect">
                <a:avLst/>
              </a:prstGeom>
            </p:spPr>
          </p:pic>
          <p:pic>
            <p:nvPicPr>
              <p:cNvPr id="44" name="Picture 43"/>
              <p:cNvPicPr>
                <a:picLocks noChangeAspect="1"/>
              </p:cNvPicPr>
              <p:nvPr/>
            </p:nvPicPr>
            <p:blipFill rotWithShape="1">
              <a:blip r:embed="rId13" cstate="print">
                <a:extLst>
                  <a:ext uri="{28A0092B-C50C-407E-A947-70E740481C1C}">
                    <a14:useLocalDpi xmlns:a14="http://schemas.microsoft.com/office/drawing/2010/main" val="0"/>
                  </a:ext>
                </a:extLst>
              </a:blip>
              <a:srcRect l="26597" t="34035" r="16744" b="31813"/>
              <a:stretch/>
            </p:blipFill>
            <p:spPr>
              <a:xfrm>
                <a:off x="10134368" y="1632831"/>
                <a:ext cx="1687572" cy="1018947"/>
              </a:xfrm>
              <a:prstGeom prst="rect">
                <a:avLst/>
              </a:prstGeom>
            </p:spPr>
          </p:pic>
          <p:pic>
            <p:nvPicPr>
              <p:cNvPr id="68" name="Picture 67"/>
              <p:cNvPicPr>
                <a:picLocks noChangeAspect="1"/>
              </p:cNvPicPr>
              <p:nvPr/>
            </p:nvPicPr>
            <p:blipFill rotWithShape="1">
              <a:blip r:embed="rId14" cstate="print">
                <a:extLst>
                  <a:ext uri="{28A0092B-C50C-407E-A947-70E740481C1C}">
                    <a14:useLocalDpi xmlns:a14="http://schemas.microsoft.com/office/drawing/2010/main" val="0"/>
                  </a:ext>
                </a:extLst>
              </a:blip>
              <a:srcRect l="18406" t="29028" r="12409" b="23056"/>
              <a:stretch/>
            </p:blipFill>
            <p:spPr>
              <a:xfrm>
                <a:off x="8105066" y="3714428"/>
                <a:ext cx="1468687" cy="1018947"/>
              </a:xfrm>
              <a:prstGeom prst="rect">
                <a:avLst/>
              </a:prstGeom>
            </p:spPr>
          </p:pic>
          <p:pic>
            <p:nvPicPr>
              <p:cNvPr id="70" name="Picture 69"/>
              <p:cNvPicPr>
                <a:picLocks noChangeAspect="1"/>
              </p:cNvPicPr>
              <p:nvPr/>
            </p:nvPicPr>
            <p:blipFill rotWithShape="1">
              <a:blip r:embed="rId15" cstate="print">
                <a:extLst>
                  <a:ext uri="{28A0092B-C50C-407E-A947-70E740481C1C}">
                    <a14:useLocalDpi xmlns:a14="http://schemas.microsoft.com/office/drawing/2010/main" val="0"/>
                  </a:ext>
                </a:extLst>
              </a:blip>
              <a:srcRect l="27329" t="33889" r="13433" b="33750"/>
              <a:stretch/>
            </p:blipFill>
            <p:spPr>
              <a:xfrm>
                <a:off x="8099772" y="4688106"/>
                <a:ext cx="1862029" cy="1018947"/>
              </a:xfrm>
              <a:prstGeom prst="rect">
                <a:avLst/>
              </a:prstGeom>
            </p:spPr>
          </p:pic>
          <p:pic>
            <p:nvPicPr>
              <p:cNvPr id="71" name="Picture 70"/>
              <p:cNvPicPr>
                <a:picLocks noChangeAspect="1"/>
              </p:cNvPicPr>
              <p:nvPr/>
            </p:nvPicPr>
            <p:blipFill rotWithShape="1">
              <a:blip r:embed="rId16" cstate="print">
                <a:extLst>
                  <a:ext uri="{28A0092B-C50C-407E-A947-70E740481C1C}">
                    <a14:useLocalDpi xmlns:a14="http://schemas.microsoft.com/office/drawing/2010/main" val="0"/>
                  </a:ext>
                </a:extLst>
              </a:blip>
              <a:srcRect l="20615" t="31389" r="3779" b="29306"/>
              <a:stretch/>
            </p:blipFill>
            <p:spPr>
              <a:xfrm>
                <a:off x="10171052" y="4777077"/>
                <a:ext cx="1733671" cy="1018947"/>
              </a:xfrm>
              <a:prstGeom prst="rect">
                <a:avLst/>
              </a:prstGeom>
            </p:spPr>
          </p:pic>
          <p:pic>
            <p:nvPicPr>
              <p:cNvPr id="40" name="Picture 39"/>
              <p:cNvPicPr>
                <a:picLocks noChangeAspect="1"/>
              </p:cNvPicPr>
              <p:nvPr/>
            </p:nvPicPr>
            <p:blipFill rotWithShape="1">
              <a:blip r:embed="rId17" cstate="print">
                <a:extLst>
                  <a:ext uri="{28A0092B-C50C-407E-A947-70E740481C1C}">
                    <a14:useLocalDpi xmlns:a14="http://schemas.microsoft.com/office/drawing/2010/main" val="0"/>
                  </a:ext>
                </a:extLst>
              </a:blip>
              <a:srcRect l="31278" t="34971" r="23395" b="33918"/>
              <a:stretch/>
            </p:blipFill>
            <p:spPr>
              <a:xfrm>
                <a:off x="10172699" y="540645"/>
                <a:ext cx="1494134" cy="1080000"/>
              </a:xfrm>
              <a:prstGeom prst="rect">
                <a:avLst/>
              </a:prstGeom>
            </p:spPr>
          </p:pic>
          <p:pic>
            <p:nvPicPr>
              <p:cNvPr id="72" name="Picture 71"/>
              <p:cNvPicPr>
                <a:picLocks noChangeAspect="1"/>
              </p:cNvPicPr>
              <p:nvPr/>
            </p:nvPicPr>
            <p:blipFill rotWithShape="1">
              <a:blip r:embed="rId18" cstate="print">
                <a:extLst>
                  <a:ext uri="{28A0092B-C50C-407E-A947-70E740481C1C}">
                    <a14:useLocalDpi xmlns:a14="http://schemas.microsoft.com/office/drawing/2010/main" val="0"/>
                  </a:ext>
                </a:extLst>
              </a:blip>
              <a:srcRect l="30985" t="34583" r="23964" b="34167"/>
              <a:stretch/>
            </p:blipFill>
            <p:spPr>
              <a:xfrm>
                <a:off x="8080600" y="1571778"/>
                <a:ext cx="1478399" cy="1080000"/>
              </a:xfrm>
              <a:prstGeom prst="rect">
                <a:avLst/>
              </a:prstGeom>
            </p:spPr>
          </p:pic>
          <p:pic>
            <p:nvPicPr>
              <p:cNvPr id="77" name="Picture 76"/>
              <p:cNvPicPr>
                <a:picLocks noChangeAspect="1"/>
              </p:cNvPicPr>
              <p:nvPr/>
            </p:nvPicPr>
            <p:blipFill rotWithShape="1">
              <a:blip r:embed="rId19" cstate="print">
                <a:extLst>
                  <a:ext uri="{28A0092B-C50C-407E-A947-70E740481C1C}">
                    <a14:useLocalDpi xmlns:a14="http://schemas.microsoft.com/office/drawing/2010/main" val="0"/>
                  </a:ext>
                </a:extLst>
              </a:blip>
              <a:srcRect l="28060" t="33194" r="20454" b="35278"/>
              <a:stretch/>
            </p:blipFill>
            <p:spPr>
              <a:xfrm>
                <a:off x="10147227" y="2610261"/>
                <a:ext cx="1674713" cy="1080000"/>
              </a:xfrm>
              <a:prstGeom prst="rect">
                <a:avLst/>
              </a:prstGeom>
            </p:spPr>
          </p:pic>
          <p:pic>
            <p:nvPicPr>
              <p:cNvPr id="42" name="Picture 41"/>
              <p:cNvPicPr>
                <a:picLocks noChangeAspect="1"/>
              </p:cNvPicPr>
              <p:nvPr/>
            </p:nvPicPr>
            <p:blipFill rotWithShape="1">
              <a:blip r:embed="rId20" cstate="print">
                <a:extLst>
                  <a:ext uri="{28A0092B-C50C-407E-A947-70E740481C1C}">
                    <a14:useLocalDpi xmlns:a14="http://schemas.microsoft.com/office/drawing/2010/main" val="0"/>
                  </a:ext>
                </a:extLst>
              </a:blip>
              <a:srcRect l="22476" t="30760" r="2873" b="30292"/>
              <a:stretch/>
            </p:blipFill>
            <p:spPr>
              <a:xfrm>
                <a:off x="10171052" y="3683901"/>
                <a:ext cx="1741621" cy="1080000"/>
              </a:xfrm>
              <a:prstGeom prst="rect">
                <a:avLst/>
              </a:prstGeom>
            </p:spPr>
          </p:pic>
          <p:pic>
            <p:nvPicPr>
              <p:cNvPr id="43" name="Picture 42"/>
              <p:cNvPicPr>
                <a:picLocks noChangeAspect="1"/>
              </p:cNvPicPr>
              <p:nvPr/>
            </p:nvPicPr>
            <p:blipFill rotWithShape="1">
              <a:blip r:embed="rId21" cstate="print">
                <a:extLst>
                  <a:ext uri="{28A0092B-C50C-407E-A947-70E740481C1C}">
                    <a14:useLocalDpi xmlns:a14="http://schemas.microsoft.com/office/drawing/2010/main" val="0"/>
                  </a:ext>
                </a:extLst>
              </a:blip>
              <a:srcRect l="20251" t="26901" r="4403" b="32047"/>
              <a:stretch/>
            </p:blipFill>
            <p:spPr>
              <a:xfrm>
                <a:off x="8066751" y="2579548"/>
                <a:ext cx="1667692" cy="1080000"/>
              </a:xfrm>
              <a:prstGeom prst="rect">
                <a:avLst/>
              </a:prstGeom>
            </p:spPr>
          </p:pic>
        </p:grpSp>
        <p:grpSp>
          <p:nvGrpSpPr>
            <p:cNvPr id="45" name="Group 44"/>
            <p:cNvGrpSpPr/>
            <p:nvPr/>
          </p:nvGrpSpPr>
          <p:grpSpPr>
            <a:xfrm>
              <a:off x="3049905" y="1324899"/>
              <a:ext cx="2730988" cy="3865889"/>
              <a:chOff x="8350351" y="431583"/>
              <a:chExt cx="3641317" cy="5154519"/>
            </a:xfrm>
          </p:grpSpPr>
          <p:pic>
            <p:nvPicPr>
              <p:cNvPr id="67" name="Picture 66"/>
              <p:cNvPicPr>
                <a:picLocks noChangeAspect="1"/>
              </p:cNvPicPr>
              <p:nvPr/>
            </p:nvPicPr>
            <p:blipFill rotWithShape="1">
              <a:blip r:embed="rId22" cstate="print">
                <a:extLst>
                  <a:ext uri="{28A0092B-C50C-407E-A947-70E740481C1C}">
                    <a14:useLocalDpi xmlns:a14="http://schemas.microsoft.com/office/drawing/2010/main" val="0"/>
                  </a:ext>
                </a:extLst>
              </a:blip>
              <a:srcRect l="38836" t="23776" r="32696" b="26769"/>
              <a:stretch/>
            </p:blipFill>
            <p:spPr>
              <a:xfrm>
                <a:off x="8350351" y="431583"/>
                <a:ext cx="1518379" cy="1008000"/>
              </a:xfrm>
              <a:prstGeom prst="rect">
                <a:avLst/>
              </a:prstGeom>
            </p:spPr>
          </p:pic>
          <p:pic>
            <p:nvPicPr>
              <p:cNvPr id="69" name="Picture 68"/>
              <p:cNvPicPr>
                <a:picLocks noChangeAspect="1"/>
              </p:cNvPicPr>
              <p:nvPr/>
            </p:nvPicPr>
            <p:blipFill rotWithShape="1">
              <a:blip r:embed="rId23" cstate="print">
                <a:extLst>
                  <a:ext uri="{28A0092B-C50C-407E-A947-70E740481C1C}">
                    <a14:useLocalDpi xmlns:a14="http://schemas.microsoft.com/office/drawing/2010/main" val="0"/>
                  </a:ext>
                </a:extLst>
              </a:blip>
              <a:srcRect l="36364" t="22315" r="29984" b="20926"/>
              <a:stretch/>
            </p:blipFill>
            <p:spPr>
              <a:xfrm>
                <a:off x="10299836" y="485570"/>
                <a:ext cx="1563882" cy="1008000"/>
              </a:xfrm>
              <a:prstGeom prst="rect">
                <a:avLst/>
              </a:prstGeom>
            </p:spPr>
          </p:pic>
          <p:pic>
            <p:nvPicPr>
              <p:cNvPr id="76" name="Picture 75"/>
              <p:cNvPicPr>
                <a:picLocks noChangeAspect="1"/>
              </p:cNvPicPr>
              <p:nvPr/>
            </p:nvPicPr>
            <p:blipFill rotWithShape="1">
              <a:blip r:embed="rId24" cstate="print">
                <a:extLst>
                  <a:ext uri="{28A0092B-C50C-407E-A947-70E740481C1C}">
                    <a14:useLocalDpi xmlns:a14="http://schemas.microsoft.com/office/drawing/2010/main" val="0"/>
                  </a:ext>
                </a:extLst>
              </a:blip>
              <a:srcRect l="36080" t="16498" r="24147" b="23535"/>
              <a:stretch/>
            </p:blipFill>
            <p:spPr>
              <a:xfrm>
                <a:off x="8361138" y="1462335"/>
                <a:ext cx="1749422" cy="1008000"/>
              </a:xfrm>
              <a:prstGeom prst="rect">
                <a:avLst/>
              </a:prstGeom>
            </p:spPr>
          </p:pic>
          <p:pic>
            <p:nvPicPr>
              <p:cNvPr id="78" name="Picture 77"/>
              <p:cNvPicPr>
                <a:picLocks noChangeAspect="1"/>
              </p:cNvPicPr>
              <p:nvPr/>
            </p:nvPicPr>
            <p:blipFill rotWithShape="1">
              <a:blip r:embed="rId25" cstate="print">
                <a:extLst>
                  <a:ext uri="{28A0092B-C50C-407E-A947-70E740481C1C}">
                    <a14:useLocalDpi xmlns:a14="http://schemas.microsoft.com/office/drawing/2010/main" val="0"/>
                  </a:ext>
                </a:extLst>
              </a:blip>
              <a:srcRect l="39299" t="23436" r="31439" b="26260"/>
              <a:stretch/>
            </p:blipFill>
            <p:spPr>
              <a:xfrm>
                <a:off x="10286369" y="1516782"/>
                <a:ext cx="1534345" cy="1008000"/>
              </a:xfrm>
              <a:prstGeom prst="rect">
                <a:avLst/>
              </a:prstGeom>
            </p:spPr>
          </p:pic>
          <p:pic>
            <p:nvPicPr>
              <p:cNvPr id="79" name="Picture 78"/>
              <p:cNvPicPr>
                <a:picLocks noChangeAspect="1"/>
              </p:cNvPicPr>
              <p:nvPr/>
            </p:nvPicPr>
            <p:blipFill rotWithShape="1">
              <a:blip r:embed="rId26" cstate="print">
                <a:extLst>
                  <a:ext uri="{28A0092B-C50C-407E-A947-70E740481C1C}">
                    <a14:useLocalDpi xmlns:a14="http://schemas.microsoft.com/office/drawing/2010/main" val="0"/>
                  </a:ext>
                </a:extLst>
              </a:blip>
              <a:srcRect l="38068" t="20215" r="32102" b="24526"/>
              <a:stretch/>
            </p:blipFill>
            <p:spPr>
              <a:xfrm>
                <a:off x="8361138" y="2459788"/>
                <a:ext cx="1423856" cy="1008000"/>
              </a:xfrm>
              <a:prstGeom prst="rect">
                <a:avLst/>
              </a:prstGeom>
            </p:spPr>
          </p:pic>
          <p:pic>
            <p:nvPicPr>
              <p:cNvPr id="80" name="Picture 79"/>
              <p:cNvPicPr>
                <a:picLocks noChangeAspect="1"/>
              </p:cNvPicPr>
              <p:nvPr/>
            </p:nvPicPr>
            <p:blipFill rotWithShape="1">
              <a:blip r:embed="rId27" cstate="print">
                <a:extLst>
                  <a:ext uri="{28A0092B-C50C-407E-A947-70E740481C1C}">
                    <a14:useLocalDpi xmlns:a14="http://schemas.microsoft.com/office/drawing/2010/main" val="0"/>
                  </a:ext>
                </a:extLst>
              </a:blip>
              <a:srcRect l="37121" t="20711" r="28125" b="26013"/>
              <a:stretch/>
            </p:blipFill>
            <p:spPr>
              <a:xfrm>
                <a:off x="10271035" y="2500586"/>
                <a:ext cx="1720633" cy="1008000"/>
              </a:xfrm>
              <a:prstGeom prst="rect">
                <a:avLst/>
              </a:prstGeom>
            </p:spPr>
          </p:pic>
          <p:pic>
            <p:nvPicPr>
              <p:cNvPr id="81" name="Picture 80"/>
              <p:cNvPicPr>
                <a:picLocks noChangeAspect="1"/>
              </p:cNvPicPr>
              <p:nvPr/>
            </p:nvPicPr>
            <p:blipFill rotWithShape="1">
              <a:blip r:embed="rId28" cstate="print">
                <a:extLst>
                  <a:ext uri="{28A0092B-C50C-407E-A947-70E740481C1C}">
                    <a14:useLocalDpi xmlns:a14="http://schemas.microsoft.com/office/drawing/2010/main" val="0"/>
                  </a:ext>
                </a:extLst>
              </a:blip>
              <a:srcRect l="39678" t="26658" r="34754" b="27252"/>
              <a:stretch/>
            </p:blipFill>
            <p:spPr>
              <a:xfrm>
                <a:off x="8353883" y="3457727"/>
                <a:ext cx="1463227" cy="1008000"/>
              </a:xfrm>
              <a:prstGeom prst="rect">
                <a:avLst/>
              </a:prstGeom>
            </p:spPr>
          </p:pic>
          <p:pic>
            <p:nvPicPr>
              <p:cNvPr id="82" name="Picture 81"/>
              <p:cNvPicPr>
                <a:picLocks noChangeAspect="1"/>
              </p:cNvPicPr>
              <p:nvPr/>
            </p:nvPicPr>
            <p:blipFill rotWithShape="1">
              <a:blip r:embed="rId29" cstate="print">
                <a:extLst>
                  <a:ext uri="{28A0092B-C50C-407E-A947-70E740481C1C}">
                    <a14:useLocalDpi xmlns:a14="http://schemas.microsoft.com/office/drawing/2010/main" val="0"/>
                  </a:ext>
                </a:extLst>
              </a:blip>
              <a:srcRect l="36459" t="22941" r="28598" b="21800"/>
              <a:stretch/>
            </p:blipFill>
            <p:spPr>
              <a:xfrm>
                <a:off x="10286369" y="3557956"/>
                <a:ext cx="1667947" cy="1008000"/>
              </a:xfrm>
              <a:prstGeom prst="rect">
                <a:avLst/>
              </a:prstGeom>
            </p:spPr>
          </p:pic>
          <p:pic>
            <p:nvPicPr>
              <p:cNvPr id="83" name="Picture 82"/>
              <p:cNvPicPr>
                <a:picLocks noChangeAspect="1"/>
              </p:cNvPicPr>
              <p:nvPr/>
            </p:nvPicPr>
            <p:blipFill rotWithShape="1">
              <a:blip r:embed="rId30" cstate="print">
                <a:extLst>
                  <a:ext uri="{28A0092B-C50C-407E-A947-70E740481C1C}">
                    <a14:useLocalDpi xmlns:a14="http://schemas.microsoft.com/office/drawing/2010/main" val="0"/>
                  </a:ext>
                </a:extLst>
              </a:blip>
              <a:srcRect l="35511" t="19967" r="29450" b="17588"/>
              <a:stretch/>
            </p:blipFill>
            <p:spPr>
              <a:xfrm>
                <a:off x="8361138" y="4504478"/>
                <a:ext cx="1480001" cy="1008000"/>
              </a:xfrm>
              <a:prstGeom prst="rect">
                <a:avLst/>
              </a:prstGeom>
            </p:spPr>
          </p:pic>
          <p:pic>
            <p:nvPicPr>
              <p:cNvPr id="84" name="Picture 83"/>
              <p:cNvPicPr>
                <a:picLocks noChangeAspect="1"/>
              </p:cNvPicPr>
              <p:nvPr/>
            </p:nvPicPr>
            <p:blipFill rotWithShape="1">
              <a:blip r:embed="rId31" cstate="print">
                <a:extLst>
                  <a:ext uri="{28A0092B-C50C-407E-A947-70E740481C1C}">
                    <a14:useLocalDpi xmlns:a14="http://schemas.microsoft.com/office/drawing/2010/main" val="0"/>
                  </a:ext>
                </a:extLst>
              </a:blip>
              <a:srcRect l="36459" t="21701" r="28125" b="20066"/>
              <a:stretch/>
            </p:blipFill>
            <p:spPr>
              <a:xfrm>
                <a:off x="10286369" y="4578102"/>
                <a:ext cx="1604221" cy="1008000"/>
              </a:xfrm>
              <a:prstGeom prst="rect">
                <a:avLst/>
              </a:prstGeom>
            </p:spPr>
          </p:pic>
        </p:grpSp>
      </p:grpSp>
      <p:sp>
        <p:nvSpPr>
          <p:cNvPr id="85" name="正方形/長方形 39"/>
          <p:cNvSpPr/>
          <p:nvPr/>
        </p:nvSpPr>
        <p:spPr>
          <a:xfrm>
            <a:off x="179560" y="5830646"/>
            <a:ext cx="8822545" cy="584775"/>
          </a:xfrm>
          <a:prstGeom prst="rect">
            <a:avLst/>
          </a:prstGeom>
          <a:noFill/>
        </p:spPr>
        <p:txBody>
          <a:bodyPr wrap="square" rtlCol="0">
            <a:spAutoFit/>
          </a:bodyPr>
          <a:lstStyle/>
          <a:p>
            <a:pPr marL="214313" indent="-214313" algn="just">
              <a:buFont typeface="Arial" panose="020B0604020202020204" pitchFamily="34" charset="0"/>
              <a:buChar char="•"/>
            </a:pPr>
            <a:r>
              <a:rPr lang="en-US" altLang="ja-JP" sz="1600" dirty="0">
                <a:latin typeface="Cambria" panose="02040503050406030204" pitchFamily="18" charset="0"/>
                <a:cs typeface="Arial" panose="020B0604020202020204" pitchFamily="34" charset="0"/>
              </a:rPr>
              <a:t>DFEC-added PC electrolyte systems resulted </a:t>
            </a:r>
            <a:r>
              <a:rPr lang="en-US" altLang="ja-JP" sz="1600" dirty="0">
                <a:latin typeface="Times" panose="02020603050405020304" pitchFamily="18" charset="0"/>
                <a:ea typeface="ＭＳ 明朝" panose="02020609040205080304" pitchFamily="17" charset="-128"/>
                <a:cs typeface="Mangal" panose="02040503050203030202" pitchFamily="18" charset="0"/>
              </a:rPr>
              <a:t>roughened </a:t>
            </a:r>
            <a:r>
              <a:rPr lang="en-US" altLang="ja-JP" sz="1600" dirty="0">
                <a:latin typeface="Cambria" panose="02040503050406030204" pitchFamily="18" charset="0"/>
                <a:cs typeface="Arial" panose="020B0604020202020204" pitchFamily="34" charset="0"/>
              </a:rPr>
              <a:t>surface structure of SEI film in contact with the electrolyte compare to the FEC added system.</a:t>
            </a:r>
          </a:p>
        </p:txBody>
      </p:sp>
    </p:spTree>
    <p:extLst>
      <p:ext uri="{BB962C8B-B14F-4D97-AF65-F5344CB8AC3E}">
        <p14:creationId xmlns:p14="http://schemas.microsoft.com/office/powerpoint/2010/main" val="36623689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2544</TotalTime>
  <Words>1975</Words>
  <Application>Microsoft Office PowerPoint</Application>
  <PresentationFormat>On-screen Show (4:3)</PresentationFormat>
  <Paragraphs>271</Paragraphs>
  <Slides>17</Slides>
  <Notes>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32" baseType="lpstr">
      <vt:lpstr>ＭＳ Ｐゴシック</vt:lpstr>
      <vt:lpstr>ＭＳ 明朝</vt:lpstr>
      <vt:lpstr>メイリオ</vt:lpstr>
      <vt:lpstr>Arial</vt:lpstr>
      <vt:lpstr>Calibri</vt:lpstr>
      <vt:lpstr>Calibri Light</vt:lpstr>
      <vt:lpstr>Cambria</vt:lpstr>
      <vt:lpstr>Cambria Math</vt:lpstr>
      <vt:lpstr>Comic Sans MS</vt:lpstr>
      <vt:lpstr>Mangal</vt:lpstr>
      <vt:lpstr>Times</vt:lpstr>
      <vt:lpstr>Times New Roman</vt:lpstr>
      <vt:lpstr>Wingdings</vt:lpstr>
      <vt:lpstr>Office Theme</vt:lpstr>
      <vt:lpstr>CS ChemDraw Drawing</vt:lpstr>
      <vt:lpstr>CREST Workshop  Dr. Uppula Purushotham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uppula</dc:creator>
  <cp:lastModifiedBy>uppula</cp:lastModifiedBy>
  <cp:revision>399</cp:revision>
  <cp:lastPrinted>2015-04-16T07:02:19Z</cp:lastPrinted>
  <dcterms:created xsi:type="dcterms:W3CDTF">2015-01-07T06:18:01Z</dcterms:created>
  <dcterms:modified xsi:type="dcterms:W3CDTF">2015-06-30T08:49:23Z</dcterms:modified>
</cp:coreProperties>
</file>