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343" r:id="rId2"/>
    <p:sldId id="344" r:id="rId3"/>
    <p:sldId id="345" r:id="rId4"/>
    <p:sldId id="350" r:id="rId5"/>
    <p:sldId id="348" r:id="rId6"/>
    <p:sldId id="355" r:id="rId7"/>
    <p:sldId id="347" r:id="rId8"/>
    <p:sldId id="349" r:id="rId9"/>
    <p:sldId id="342" r:id="rId10"/>
    <p:sldId id="352" r:id="rId11"/>
    <p:sldId id="341" r:id="rId12"/>
    <p:sldId id="340" r:id="rId13"/>
    <p:sldId id="353" r:id="rId14"/>
    <p:sldId id="354" r:id="rId1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rushotham\project\MD\UPRAJ_Graphene_NIB\Book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dash"/>
            <c:size val="1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249060285086906E-2"/>
                  <c:y val="-4.266887881030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498872342104268E-2"/>
                  <c:y val="2.7152922879284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49887234210431E-2"/>
                  <c:y val="-4.2668878810304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799097873683412E-2"/>
                  <c:y val="-4.654786779305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3498872342104268E-2"/>
                  <c:y val="3.8789889827549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0848759576314683E-2"/>
                  <c:y val="-3.8789889827549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3899173050876457E-2"/>
                  <c:y val="-2.7152922879284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4549216623995792E-2"/>
                  <c:y val="6.5030010866003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PC!$B$7:$B$14</c:f>
              <c:strCache>
                <c:ptCount val="8"/>
                <c:pt idx="0">
                  <c:v>PC_IN1</c:v>
                </c:pt>
                <c:pt idx="1">
                  <c:v>PC_IN2</c:v>
                </c:pt>
                <c:pt idx="2">
                  <c:v>PC_TS3</c:v>
                </c:pt>
                <c:pt idx="3">
                  <c:v>PC_IN4</c:v>
                </c:pt>
                <c:pt idx="4">
                  <c:v>PC_IN5</c:v>
                </c:pt>
                <c:pt idx="5">
                  <c:v>PC_TS6</c:v>
                </c:pt>
                <c:pt idx="6">
                  <c:v>PC_IN7</c:v>
                </c:pt>
                <c:pt idx="7">
                  <c:v>PC_IN8</c:v>
                </c:pt>
              </c:strCache>
            </c:strRef>
          </c:xVal>
          <c:yVal>
            <c:numRef>
              <c:f>PC!$G$7:$G$14</c:f>
              <c:numCache>
                <c:formatCode>0.000_ </c:formatCode>
                <c:ptCount val="8"/>
                <c:pt idx="0">
                  <c:v>1.2550342634995104E-5</c:v>
                </c:pt>
                <c:pt idx="1">
                  <c:v>-93.909137285406459</c:v>
                </c:pt>
                <c:pt idx="2">
                  <c:v>-65.495877355918367</c:v>
                </c:pt>
                <c:pt idx="3">
                  <c:v>-76.192517244820877</c:v>
                </c:pt>
                <c:pt idx="4">
                  <c:v>-124.28279964365336</c:v>
                </c:pt>
                <c:pt idx="5">
                  <c:v>-90.324878322524313</c:v>
                </c:pt>
                <c:pt idx="6">
                  <c:v>-102.03013305596296</c:v>
                </c:pt>
                <c:pt idx="7">
                  <c:v>-223.5650811494767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02576"/>
        <c:axId val="128103136"/>
      </c:scatterChart>
      <c:valAx>
        <c:axId val="1281025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103136"/>
        <c:crosses val="autoZero"/>
        <c:crossBetween val="midCat"/>
      </c:valAx>
      <c:valAx>
        <c:axId val="128103136"/>
        <c:scaling>
          <c:orientation val="minMax"/>
          <c:max val="1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ja-JP"/>
          </a:p>
        </c:txPr>
        <c:crossAx val="128102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0.38876</cdr:x>
      <cdr:y>0.36609</cdr:y>
    </cdr:from>
    <cdr:to>
      <cdr:x>0.51644</cdr:x>
      <cdr:y>0.43244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2868" y="1358433"/>
          <a:ext cx="71365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000" b="1" dirty="0" smtClean="0">
              <a:latin typeface="Cambria" panose="02040503050406030204" pitchFamily="18" charset="0"/>
              <a:ea typeface="Cambria Math" panose="02040503050406030204" pitchFamily="18" charset="0"/>
            </a:rPr>
            <a:t>G-PC-IN4</a:t>
          </a:r>
          <a:endParaRPr kumimoji="1" lang="ja-JP" altLang="en-US" sz="1000" b="1" dirty="0">
            <a:latin typeface="Cambria" panose="020405030504060302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EE85-8512-42AD-B8DD-93478261C4E7}" type="datetimeFigureOut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23F36-C9A3-4772-A4D6-D6C50E972C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77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F6B36-B689-46A9-86A5-D08F9DFDBC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75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2F51-DE71-407D-9208-54BBAE5DD5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04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652-2435-4CDC-A97D-FC49373E9F49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38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8B52-FC14-4325-9CB2-222FADC4778D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78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E7ED-E092-42F4-9B7D-E9159E03F277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70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1F5C-117E-4E7A-8866-F79B4F8A5D03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27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E8F-F7F8-4E8D-9FFF-349A7ACAE58C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3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CE4D-C62B-4FB7-936B-B250794B4E66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64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D706-545F-4518-BC85-375C7693D0D6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C4A-4D01-4978-A6E1-334356F27E77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86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2A54-D06A-4E17-9DA0-4CDBCA5B4CC2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31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0F4F-8E40-4F11-B979-DD1DEEF34D7B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50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86DE-1387-444A-96D9-0DE88419168D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92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BFBB-567D-499B-8345-18B7994A0ED8}" type="datetime1">
              <a:rPr kumimoji="1" lang="ja-JP" altLang="en-US" smtClean="0"/>
              <a:t>2016/2/1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3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tif"/><Relationship Id="rId5" Type="http://schemas.openxmlformats.org/officeDocument/2006/relationships/chart" Target="../charts/chart1.xm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tiff"/><Relationship Id="rId7" Type="http://schemas.openxmlformats.org/officeDocument/2006/relationships/image" Target="../media/image22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11" Type="http://schemas.openxmlformats.org/officeDocument/2006/relationships/image" Target="../media/image26.tiff"/><Relationship Id="rId5" Type="http://schemas.openxmlformats.org/officeDocument/2006/relationships/image" Target="../media/image20.tiff"/><Relationship Id="rId10" Type="http://schemas.openxmlformats.org/officeDocument/2006/relationships/image" Target="../media/image25.tiff"/><Relationship Id="rId4" Type="http://schemas.openxmlformats.org/officeDocument/2006/relationships/image" Target="../media/image19.tiff"/><Relationship Id="rId9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tiff"/><Relationship Id="rId4" Type="http://schemas.openxmlformats.org/officeDocument/2006/relationships/image" Target="../media/image3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2548" y="3665406"/>
            <a:ext cx="4150896" cy="974558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ja-JP" altLang="ja-JP" sz="1500" dirty="0">
                <a:latin typeface="Comic Sans MS" panose="030F0702030302020204" pitchFamily="66" charset="0"/>
              </a:rPr>
              <a:t>CREST Workshop</a:t>
            </a:r>
            <a:r>
              <a:rPr kumimoji="0" lang="en-US" altLang="ja-JP" sz="1500" dirty="0">
                <a:latin typeface="Comic Sans MS" panose="030F0702030302020204" pitchFamily="66" charset="0"/>
              </a:rPr>
              <a:t/>
            </a:r>
            <a:br>
              <a:rPr kumimoji="0" lang="en-US" altLang="ja-JP" sz="1500" dirty="0">
                <a:latin typeface="Comic Sans MS" panose="030F0702030302020204" pitchFamily="66" charset="0"/>
              </a:rPr>
            </a:br>
            <a:r>
              <a:rPr kumimoji="0" lang="en-US" altLang="ja-JP" sz="1500" dirty="0">
                <a:latin typeface="Comic Sans MS" panose="030F0702030302020204" pitchFamily="66" charset="0"/>
              </a:rPr>
              <a:t/>
            </a:r>
            <a:br>
              <a:rPr kumimoji="0" lang="en-US" altLang="ja-JP" sz="1500" dirty="0">
                <a:latin typeface="Comic Sans MS" panose="030F0702030302020204" pitchFamily="66" charset="0"/>
              </a:rPr>
            </a:br>
            <a:r>
              <a:rPr lang="en-US" altLang="ja-JP" sz="1500" dirty="0" smtClean="0">
                <a:latin typeface="Comic Sans MS" panose="030F0702030302020204" pitchFamily="66" charset="0"/>
              </a:rPr>
              <a:t>Uppula </a:t>
            </a:r>
            <a:r>
              <a:rPr lang="en-US" altLang="ja-JP" sz="1500" dirty="0">
                <a:latin typeface="Comic Sans MS" panose="030F0702030302020204" pitchFamily="66" charset="0"/>
              </a:rPr>
              <a:t>Purushotham</a:t>
            </a:r>
            <a:endParaRPr kumimoji="0" lang="ja-JP" altLang="ja-JP" sz="15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19B1-97ED-41BC-940D-16009DD58587}" type="slidenum">
              <a:rPr kumimoji="1" lang="ja-JP" altLang="en-US" smtClean="0">
                <a:solidFill>
                  <a:schemeClr val="tx1"/>
                </a:solidFill>
              </a:rPr>
              <a:t>1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999" y="1167777"/>
            <a:ext cx="8207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Graphene </a:t>
            </a:r>
            <a:r>
              <a:rPr kumimoji="0" lang="en-US" altLang="ja-JP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Electrode Dependency on the Reduction Mechanism of Propylene Carbonate in Sodium-ion Batteries: A Density</a:t>
            </a: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Functional Theory Study</a:t>
            </a:r>
          </a:p>
        </p:txBody>
      </p:sp>
    </p:spTree>
    <p:extLst>
      <p:ext uri="{BB962C8B-B14F-4D97-AF65-F5344CB8AC3E}">
        <p14:creationId xmlns:p14="http://schemas.microsoft.com/office/powerpoint/2010/main" val="40162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1804" y="6392135"/>
            <a:ext cx="2057400" cy="365125"/>
          </a:xfrm>
        </p:spPr>
        <p:txBody>
          <a:bodyPr/>
          <a:lstStyle/>
          <a:p>
            <a:fld id="{DF9FA5B6-7A2B-4E54-93D6-98ADC48FA8A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879081" y="3950833"/>
            <a:ext cx="2324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Relative energy (</a:t>
            </a:r>
            <a:r>
              <a:rPr kumimoji="1" lang="el-GR" altLang="ja-JP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ΔΕ</a:t>
            </a:r>
            <a:r>
              <a:rPr kumimoji="1" lang="en-US" altLang="ja-JP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in kcal/mol)</a:t>
            </a:r>
            <a:endParaRPr kumimoji="1" lang="ja-JP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44916" y="6157056"/>
            <a:ext cx="6096858" cy="5217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Cambria" pitchFamily="16" charset="0"/>
              </a:rPr>
              <a:t>Figure</a:t>
            </a:r>
            <a:r>
              <a:rPr lang="en-US" sz="1400" dirty="0" smtClean="0">
                <a:solidFill>
                  <a:srgbClr val="000000"/>
                </a:solidFill>
                <a:latin typeface="Cambria" pitchFamily="16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Cambria" pitchFamily="16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ambria" pitchFamily="16" charset="0"/>
              </a:rPr>
              <a:t>otential </a:t>
            </a:r>
            <a:r>
              <a:rPr lang="en-US" sz="1400" dirty="0">
                <a:solidFill>
                  <a:srgbClr val="000000"/>
                </a:solidFill>
                <a:latin typeface="Cambria" pitchFamily="16" charset="0"/>
              </a:rPr>
              <a:t>energy </a:t>
            </a:r>
            <a:r>
              <a:rPr lang="en-US" sz="1400" dirty="0" smtClean="0">
                <a:solidFill>
                  <a:srgbClr val="000000"/>
                </a:solidFill>
                <a:latin typeface="Cambria" pitchFamily="16" charset="0"/>
              </a:rPr>
              <a:t>(</a:t>
            </a:r>
            <a:r>
              <a:rPr lang="el-GR" sz="1400" dirty="0" smtClean="0">
                <a:solidFill>
                  <a:srgbClr val="000000"/>
                </a:solidFill>
                <a:latin typeface="Cambria" pitchFamily="16" charset="0"/>
              </a:rPr>
              <a:t>ΔΕ</a:t>
            </a:r>
            <a:r>
              <a:rPr lang="en-US" sz="1400" dirty="0" smtClean="0">
                <a:solidFill>
                  <a:srgbClr val="000000"/>
                </a:solidFill>
                <a:latin typeface="Cambria" pitchFamily="16" charset="0"/>
              </a:rPr>
              <a:t> in kcal/mol) profile </a:t>
            </a:r>
            <a:r>
              <a:rPr lang="en-US" sz="1400" dirty="0">
                <a:solidFill>
                  <a:srgbClr val="000000"/>
                </a:solidFill>
                <a:latin typeface="Cambria" pitchFamily="16" charset="0"/>
              </a:rPr>
              <a:t>for the </a:t>
            </a:r>
            <a:r>
              <a:rPr lang="en-US" sz="1400" dirty="0" smtClean="0">
                <a:solidFill>
                  <a:srgbClr val="000000"/>
                </a:solidFill>
                <a:latin typeface="Cambria" pitchFamily="16" charset="0"/>
              </a:rPr>
              <a:t>reductive </a:t>
            </a:r>
            <a:r>
              <a:rPr lang="en-US" sz="1400" dirty="0">
                <a:solidFill>
                  <a:srgbClr val="000000"/>
                </a:solidFill>
                <a:latin typeface="Cambria" pitchFamily="16" charset="0"/>
              </a:rPr>
              <a:t>decomposition process of </a:t>
            </a:r>
            <a:r>
              <a:rPr lang="en-US" sz="1400" dirty="0" smtClean="0">
                <a:solidFill>
                  <a:srgbClr val="FF0000"/>
                </a:solidFill>
                <a:latin typeface="Cambria" pitchFamily="16" charset="0"/>
              </a:rPr>
              <a:t>Na</a:t>
            </a:r>
            <a:r>
              <a:rPr lang="en-US" sz="1400" baseline="30000" dirty="0" smtClean="0">
                <a:solidFill>
                  <a:srgbClr val="FF0000"/>
                </a:solidFill>
                <a:latin typeface="Cambria" pitchFamily="16" charset="0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latin typeface="Cambria" pitchFamily="16" charset="0"/>
              </a:rPr>
              <a:t>- PC on the graphene surface</a:t>
            </a:r>
            <a:r>
              <a:rPr lang="en-US" sz="1400" dirty="0" smtClean="0">
                <a:solidFill>
                  <a:srgbClr val="000000"/>
                </a:solidFill>
                <a:latin typeface="Cambria" pitchFamily="16" charset="0"/>
              </a:rPr>
              <a:t>.</a:t>
            </a:r>
            <a:endParaRPr lang="en-US" sz="1400" dirty="0">
              <a:solidFill>
                <a:srgbClr val="000000"/>
              </a:solidFill>
              <a:latin typeface="Cambria" pitchFamily="16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017590"/>
              </p:ext>
            </p:extLst>
          </p:nvPr>
        </p:nvGraphicFramePr>
        <p:xfrm>
          <a:off x="1413744" y="4365023"/>
          <a:ext cx="1598613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CS ChemDraw Drawing" r:id="rId3" imgW="1598377" imgH="1427804" progId="ChemDraw.Document.6.0">
                  <p:embed/>
                </p:oleObj>
              </mc:Choice>
              <mc:Fallback>
                <p:oleObj name="CS ChemDraw Drawing" r:id="rId3" imgW="1598377" imgH="14278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3744" y="4365023"/>
                        <a:ext cx="1598613" cy="142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99387" y="229229"/>
            <a:ext cx="6598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600" b="1">
                <a:latin typeface="Cambria" panose="02040503050406030204" pitchFamily="18" charset="0"/>
              </a:defRPr>
            </a:lvl1pPr>
          </a:lstStyle>
          <a:p>
            <a:pPr algn="ctr"/>
            <a:r>
              <a:rPr lang="en-US" altLang="ja-JP" sz="20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Propylene Carbonate Reaction Scheme and Energy Profile</a:t>
            </a:r>
            <a:endParaRPr lang="ja-JP" altLang="en-US" sz="2000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4711"/>
              </p:ext>
            </p:extLst>
          </p:nvPr>
        </p:nvGraphicFramePr>
        <p:xfrm>
          <a:off x="421916" y="2375504"/>
          <a:ext cx="5589270" cy="371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0" y="768875"/>
            <a:ext cx="8641080" cy="1427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0627" y="2437421"/>
            <a:ext cx="3319719" cy="33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kumimoji="1" lang="en-US" altLang="ja-JP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Activation barrier energy for the cleavage of C</a:t>
            </a:r>
            <a:r>
              <a:rPr kumimoji="1" lang="en-US" altLang="ja-JP" sz="1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kumimoji="1" lang="en-US" altLang="ja-JP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-O</a:t>
            </a:r>
            <a:r>
              <a:rPr kumimoji="1" lang="en-US" altLang="ja-JP" sz="1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kumimoji="1" lang="en-US" altLang="ja-JP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bond through G-PC-TS3 is 28.413 kcal/mol.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ja-JP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G-PC-IN5 complex is more stable than other intermediates.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ja-JP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present reaction profile is also similar to PC-Na</a:t>
            </a:r>
            <a:r>
              <a:rPr lang="en-US" altLang="ja-JP" sz="14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ja-JP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complex profile with out graphene, however, the activation energy is significantly increases in the present study.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ja-JP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It reveals that graphene surface showed significant effect on the decomposition of PC molecules.</a:t>
            </a:r>
            <a:endParaRPr kumimoji="1" lang="en-US" altLang="ja-JP" sz="1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83242" y="3927944"/>
            <a:ext cx="437321" cy="7952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36466" y="3578087"/>
            <a:ext cx="23854" cy="357809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21926" y="3927944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28.413</a:t>
            </a:r>
            <a:endParaRPr kumimoji="1" lang="ja-JP" altLang="en-US" sz="105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3364" y="2649836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G-PC-IN1</a:t>
            </a:r>
            <a:endParaRPr kumimoji="1" lang="ja-JP" altLang="en-US" sz="1000" b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8245" y="4101105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G-PC-IN2</a:t>
            </a:r>
            <a:endParaRPr kumimoji="1" lang="ja-JP" altLang="en-US" sz="1000" b="1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1926" y="3080593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G-PC-TS3</a:t>
            </a:r>
            <a:endParaRPr kumimoji="1" lang="ja-JP" altLang="en-US" sz="1000" b="1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1839" y="4660065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G-PC-IN5</a:t>
            </a:r>
            <a:endParaRPr kumimoji="1" lang="ja-JP" altLang="en-US" sz="1000" b="1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6744" y="3454976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G-PC-TS6</a:t>
            </a:r>
            <a:endParaRPr kumimoji="1" lang="ja-JP" altLang="en-US" sz="1000" b="1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5540" y="3678026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G-PC-IN7</a:t>
            </a:r>
            <a:endParaRPr kumimoji="1" lang="ja-JP" altLang="en-US" sz="1000" b="1" dirty="0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9678" y="5728400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G-PC-IN8</a:t>
            </a:r>
            <a:endParaRPr kumimoji="1" lang="ja-JP" altLang="en-US" sz="1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21028" y="95418"/>
            <a:ext cx="5343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600" b="1">
                <a:latin typeface="Cambria" panose="02040503050406030204" pitchFamily="18" charset="0"/>
              </a:defRPr>
            </a:lvl1pPr>
          </a:lstStyle>
          <a:p>
            <a:r>
              <a:rPr lang="en-US" altLang="ja-JP" sz="2000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Optimized Geometries and Adsorption Energy </a:t>
            </a:r>
            <a:endParaRPr lang="ja-JP" altLang="en-US" sz="2000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3044" y="914873"/>
            <a:ext cx="19346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41792" y="6229477"/>
            <a:ext cx="8645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Cambria" panose="02040503050406030204" pitchFamily="18" charset="0"/>
              </a:rPr>
              <a:t>Fig. Optimized geometries with representative bond lengths and adsorption energies (</a:t>
            </a:r>
            <a:r>
              <a:rPr lang="en-US" altLang="ja-JP" sz="1400" dirty="0">
                <a:latin typeface="Cambria" panose="02040503050406030204" pitchFamily="18" charset="0"/>
              </a:rPr>
              <a:t>E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ads</a:t>
            </a:r>
            <a:r>
              <a:rPr lang="en-US" altLang="ja-JP" sz="1400" dirty="0">
                <a:latin typeface="Cambria" panose="02040503050406030204" pitchFamily="18" charset="0"/>
              </a:rPr>
              <a:t>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in kcal/mol) in parenthesis.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8848" y="4199360"/>
            <a:ext cx="5932245" cy="14619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1" lang="en-US" altLang="ja-JP" sz="1400" dirty="0" smtClean="0">
                <a:latin typeface="Cambria" panose="02040503050406030204" pitchFamily="18" charset="0"/>
              </a:rPr>
              <a:t>After one electron reduction G-PC-IN2 adsorbed more strongly than other molecules. However, after dissociation of </a:t>
            </a:r>
            <a:r>
              <a:rPr lang="en-US" altLang="ja-JP" sz="14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ja-JP" sz="1400" baseline="-250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 bond, weak adsorption appeared in the G-PC-IN4.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1" lang="en-US" altLang="ja-JP" sz="14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This reveals that PC electrolyte molecules 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show strong interaction with graphite surface than dissociative molecules after one electron reduction with high adsorption energy and short C-O distance.</a:t>
            </a:r>
            <a:endParaRPr kumimoji="1" lang="ja-JP" alt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8511" y="593573"/>
            <a:ext cx="2730337" cy="2824435"/>
            <a:chOff x="256829" y="720458"/>
            <a:chExt cx="2730337" cy="282443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16889"/>
            <a:stretch/>
          </p:blipFill>
          <p:spPr>
            <a:xfrm>
              <a:off x="256829" y="720458"/>
              <a:ext cx="2730337" cy="252000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80212" y="3267894"/>
              <a:ext cx="1904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G-PC-IN1 (E</a:t>
              </a:r>
              <a:r>
                <a:rPr lang="en-US" altLang="ja-JP" sz="1200" baseline="-25000" dirty="0" smtClean="0">
                  <a:latin typeface="Cambria" panose="02040503050406030204" pitchFamily="18" charset="0"/>
                </a:rPr>
                <a:t>ads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 = -48.614) </a:t>
              </a:r>
              <a:r>
                <a:rPr lang="en-US" altLang="ja-JP" sz="1200" baseline="30000" dirty="0" smtClean="0">
                  <a:latin typeface="Cambria" panose="02040503050406030204" pitchFamily="18" charset="0"/>
                </a:rPr>
                <a:t> </a:t>
              </a:r>
              <a:endParaRPr kumimoji="1" lang="ja-JP" altLang="en-US" sz="1200" baseline="30000" dirty="0">
                <a:latin typeface="Cambria" panose="02040503050406030204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1382319" y="1246238"/>
              <a:ext cx="190500" cy="3352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488999" y="1246238"/>
              <a:ext cx="83820" cy="4114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73752" y="1122181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2.231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72819" y="1218721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3.374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3334" r="2108" b="16778"/>
          <a:stretch/>
        </p:blipFill>
        <p:spPr>
          <a:xfrm>
            <a:off x="3053690" y="560216"/>
            <a:ext cx="2590098" cy="25200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272162" y="3125725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G-PC-IN2 (</a:t>
            </a:r>
            <a:r>
              <a:rPr lang="en-US" altLang="ja-JP" sz="1200" dirty="0">
                <a:latin typeface="Cambria" panose="02040503050406030204" pitchFamily="18" charset="0"/>
              </a:rPr>
              <a:t>E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ads</a:t>
            </a:r>
            <a:r>
              <a:rPr lang="en-US" altLang="ja-JP" sz="1200" dirty="0">
                <a:latin typeface="Cambria" panose="02040503050406030204" pitchFamily="18" charset="0"/>
              </a:rPr>
              <a:t> = </a:t>
            </a:r>
            <a:r>
              <a:rPr lang="en-US" altLang="ja-JP" sz="1200" dirty="0" smtClean="0">
                <a:latin typeface="Cambria" panose="02040503050406030204" pitchFamily="18" charset="0"/>
              </a:rPr>
              <a:t>-55.378)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3733904" y="1085996"/>
            <a:ext cx="220980" cy="33528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793333" y="785654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3.264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8024" y="102757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2.274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4267304" y="993758"/>
            <a:ext cx="118304" cy="427518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219905" y="961940"/>
            <a:ext cx="69683" cy="604116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300013" y="105847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3.113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9159" r="10498" b="21160"/>
          <a:stretch/>
        </p:blipFill>
        <p:spPr>
          <a:xfrm>
            <a:off x="6089668" y="595160"/>
            <a:ext cx="2637404" cy="25200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331793" y="3210047"/>
            <a:ext cx="186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G-PC-TS3 (</a:t>
            </a:r>
            <a:r>
              <a:rPr lang="en-US" altLang="ja-JP" sz="1200" dirty="0">
                <a:latin typeface="Cambria" panose="02040503050406030204" pitchFamily="18" charset="0"/>
              </a:rPr>
              <a:t>E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ads</a:t>
            </a:r>
            <a:r>
              <a:rPr lang="en-US" altLang="ja-JP" sz="1200" dirty="0">
                <a:latin typeface="Cambria" panose="02040503050406030204" pitchFamily="18" charset="0"/>
              </a:rPr>
              <a:t> = </a:t>
            </a:r>
            <a:r>
              <a:rPr lang="en-US" altLang="ja-JP" sz="1200" dirty="0" smtClean="0">
                <a:latin typeface="Cambria" panose="02040503050406030204" pitchFamily="18" charset="0"/>
              </a:rPr>
              <a:t>-43.661)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408370" y="1027570"/>
            <a:ext cx="248134" cy="341265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947020" y="96451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2.188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7532437" y="1058479"/>
            <a:ext cx="124067" cy="396154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37998" y="107493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3.255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6444" r="4522" b="16111"/>
          <a:stretch/>
        </p:blipFill>
        <p:spPr>
          <a:xfrm>
            <a:off x="248511" y="3352316"/>
            <a:ext cx="2505538" cy="25200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979159" y="378272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2.274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95076" y="391019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3.193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459169" y="3807345"/>
            <a:ext cx="105407" cy="299991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572819" y="3863972"/>
            <a:ext cx="208273" cy="444305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48127" y="5912397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G-PC-IN4 (</a:t>
            </a:r>
            <a:r>
              <a:rPr lang="en-US" altLang="ja-JP" sz="1200" dirty="0">
                <a:latin typeface="Cambria" panose="02040503050406030204" pitchFamily="18" charset="0"/>
              </a:rPr>
              <a:t>E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ads</a:t>
            </a:r>
            <a:r>
              <a:rPr lang="en-US" altLang="ja-JP" sz="1200" dirty="0">
                <a:latin typeface="Cambria" panose="02040503050406030204" pitchFamily="18" charset="0"/>
              </a:rPr>
              <a:t> = </a:t>
            </a:r>
            <a:r>
              <a:rPr lang="en-US" altLang="ja-JP" sz="1200" dirty="0" smtClean="0">
                <a:latin typeface="Cambria" panose="02040503050406030204" pitchFamily="18" charset="0"/>
              </a:rPr>
              <a:t>-28.672)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898" r="10233" b="19884"/>
          <a:stretch/>
        </p:blipFill>
        <p:spPr>
          <a:xfrm>
            <a:off x="3214334" y="627147"/>
            <a:ext cx="2459460" cy="252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862" y="6408284"/>
            <a:ext cx="2057400" cy="365125"/>
          </a:xfrm>
        </p:spPr>
        <p:txBody>
          <a:bodyPr/>
          <a:lstStyle/>
          <a:p>
            <a:fld id="{DF9FA5B6-7A2B-4E54-93D6-98ADC48FA8A9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452578" y="121502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/>
              <a:t>2.202</a:t>
            </a:r>
            <a:endParaRPr lang="ja-JP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47835" y="118521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/>
              <a:t>3.246</a:t>
            </a:r>
            <a:endParaRPr lang="ja-JP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26292" y="118475"/>
            <a:ext cx="5343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Optimized Geometries and Adsorption Energy </a:t>
            </a:r>
            <a:endParaRPr lang="ja-JP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85548" y="3925570"/>
            <a:ext cx="5651755" cy="22621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1" lang="en-US" altLang="ja-JP" sz="1400" dirty="0" smtClean="0">
                <a:latin typeface="Cambria" panose="02040503050406030204" pitchFamily="18" charset="0"/>
              </a:rPr>
              <a:t>After 2 electron reduction G-PC-IN5 showed strong adsorption than other complexes.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ja-JP" sz="1400" dirty="0" smtClean="0">
                <a:latin typeface="Cambria" panose="02040503050406030204" pitchFamily="18" charset="0"/>
              </a:rPr>
              <a:t>The propene molecule moved away from the graphene surface in final product thus, it showed very low adsorption energy.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ja-JP" sz="1400" dirty="0" smtClean="0">
                <a:latin typeface="Cambria" panose="02040503050406030204" pitchFamily="18" charset="0"/>
              </a:rPr>
              <a:t>Overall, G-PC-IN5 showed strong interaction with graphene surface, which is also more stable complex with lower energy on the potential energy barrier.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ja-JP" sz="1400" dirty="0" smtClean="0">
                <a:latin typeface="Cambria" panose="02040503050406030204" pitchFamily="18" charset="0"/>
              </a:rPr>
              <a:t>Two </a:t>
            </a:r>
            <a:r>
              <a:rPr lang="en-US" altLang="ja-JP" sz="1400" dirty="0">
                <a:latin typeface="Cambria" panose="02040503050406030204" pitchFamily="18" charset="0"/>
              </a:rPr>
              <a:t>electron reduced complexes are more strongly adsorbed on </a:t>
            </a:r>
            <a:r>
              <a:rPr lang="en-US" altLang="ja-JP" sz="1400" dirty="0" smtClean="0">
                <a:latin typeface="Cambria" panose="02040503050406030204" pitchFamily="18" charset="0"/>
              </a:rPr>
              <a:t>the graphene </a:t>
            </a:r>
            <a:r>
              <a:rPr lang="en-US" altLang="ja-JP" sz="1400" dirty="0">
                <a:latin typeface="Cambria" panose="02040503050406030204" pitchFamily="18" charset="0"/>
              </a:rPr>
              <a:t>surface in comparison to one electron reduction complexes.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3131" r="7797" b="20812"/>
          <a:stretch/>
        </p:blipFill>
        <p:spPr>
          <a:xfrm>
            <a:off x="328721" y="562136"/>
            <a:ext cx="2473903" cy="25200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474228" y="1156564"/>
            <a:ext cx="211449" cy="279235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83509" y="122208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2.264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1319917" y="1156564"/>
            <a:ext cx="59717" cy="481528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6200" y="112032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3.285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4444064" y="1173353"/>
            <a:ext cx="17028" cy="262446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375609" y="1171374"/>
            <a:ext cx="59605" cy="452761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745286" y="818984"/>
            <a:ext cx="292709" cy="127221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33252" y="61952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 smtClean="0"/>
              <a:t>1.900</a:t>
            </a:r>
            <a:endParaRPr lang="ja-JP" alt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4290" r="10764" b="20348"/>
          <a:stretch/>
        </p:blipFill>
        <p:spPr>
          <a:xfrm>
            <a:off x="6102018" y="495813"/>
            <a:ext cx="2434708" cy="2520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8116" r="10365" b="19189"/>
          <a:stretch/>
        </p:blipFill>
        <p:spPr>
          <a:xfrm>
            <a:off x="273270" y="3468041"/>
            <a:ext cx="2620478" cy="2520000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V="1">
            <a:off x="7195930" y="1049572"/>
            <a:ext cx="214782" cy="303955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248145" y="106304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 smtClean="0"/>
              <a:t>2.226</a:t>
            </a:r>
            <a:endParaRPr lang="ja-JP" alt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7050553" y="1015447"/>
            <a:ext cx="145377" cy="483637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18772" y="100749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 smtClean="0"/>
              <a:t>3.262</a:t>
            </a:r>
            <a:endParaRPr lang="ja-JP" alt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379634" y="3926757"/>
            <a:ext cx="393507" cy="22382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672342" y="392557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 smtClean="0"/>
              <a:t>3.174</a:t>
            </a:r>
            <a:endParaRPr lang="ja-JP" altLang="en-US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1685677" y="3926757"/>
            <a:ext cx="87464" cy="40670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69708" y="385477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 smtClean="0"/>
              <a:t>2.208</a:t>
            </a:r>
            <a:endParaRPr lang="ja-JP" altLang="en-US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2168926" y="3689405"/>
            <a:ext cx="97196" cy="644056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13515" y="3849791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 smtClean="0"/>
              <a:t>3.693</a:t>
            </a:r>
            <a:endParaRPr lang="ja-JP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38138" y="3103940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G-PC-IN5 (E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ads</a:t>
            </a:r>
            <a:r>
              <a:rPr lang="en-US" altLang="ja-JP" sz="1200" dirty="0" smtClean="0">
                <a:latin typeface="Cambria" panose="02040503050406030204" pitchFamily="18" charset="0"/>
              </a:rPr>
              <a:t> = -89.501) </a:t>
            </a:r>
            <a:r>
              <a:rPr lang="en-US" altLang="ja-JP" sz="1200" baseline="30000" dirty="0" smtClean="0">
                <a:latin typeface="Cambria" panose="02040503050406030204" pitchFamily="18" charset="0"/>
              </a:rPr>
              <a:t> </a:t>
            </a:r>
            <a:endParaRPr kumimoji="1" lang="ja-JP" altLang="en-US" sz="1200" baseline="30000" dirty="0">
              <a:latin typeface="Cambria" panose="020405030504060302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38428" y="3188106"/>
            <a:ext cx="1919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G-PC-TS6 (E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ads</a:t>
            </a:r>
            <a:r>
              <a:rPr lang="en-US" altLang="ja-JP" sz="1200" dirty="0" smtClean="0">
                <a:latin typeface="Cambria" panose="02040503050406030204" pitchFamily="18" charset="0"/>
              </a:rPr>
              <a:t> = -49.776) </a:t>
            </a:r>
            <a:r>
              <a:rPr lang="en-US" altLang="ja-JP" sz="1200" baseline="30000" dirty="0" smtClean="0">
                <a:latin typeface="Cambria" panose="02040503050406030204" pitchFamily="18" charset="0"/>
              </a:rPr>
              <a:t> </a:t>
            </a:r>
            <a:endParaRPr kumimoji="1" lang="ja-JP" altLang="en-US" sz="1200" baseline="30000" dirty="0">
              <a:latin typeface="Cambria" panose="020405030504060302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17334" y="3200466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G-PC-IN7 (E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ads</a:t>
            </a:r>
            <a:r>
              <a:rPr lang="en-US" altLang="ja-JP" sz="1200" dirty="0" smtClean="0">
                <a:latin typeface="Cambria" panose="02040503050406030204" pitchFamily="18" charset="0"/>
              </a:rPr>
              <a:t> = -66.784) </a:t>
            </a:r>
            <a:r>
              <a:rPr lang="en-US" altLang="ja-JP" sz="1200" baseline="30000" dirty="0" smtClean="0">
                <a:latin typeface="Cambria" panose="02040503050406030204" pitchFamily="18" charset="0"/>
              </a:rPr>
              <a:t> </a:t>
            </a:r>
            <a:endParaRPr kumimoji="1" lang="ja-JP" altLang="en-US" sz="1200" baseline="30000" dirty="0">
              <a:latin typeface="Cambria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4241" y="6092792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G-PC-IN8 (E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ads</a:t>
            </a:r>
            <a:r>
              <a:rPr lang="en-US" altLang="ja-JP" sz="1200" dirty="0" smtClean="0">
                <a:latin typeface="Cambria" panose="02040503050406030204" pitchFamily="18" charset="0"/>
              </a:rPr>
              <a:t> = -35.209) </a:t>
            </a:r>
            <a:r>
              <a:rPr lang="en-US" altLang="ja-JP" sz="1200" baseline="30000" dirty="0" smtClean="0">
                <a:latin typeface="Cambria" panose="02040503050406030204" pitchFamily="18" charset="0"/>
              </a:rPr>
              <a:t> </a:t>
            </a:r>
            <a:endParaRPr kumimoji="1" lang="ja-JP" altLang="en-US" sz="1200" baseline="30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94753" y="5334950"/>
            <a:ext cx="8660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 smtClean="0">
                <a:latin typeface="Cambria" panose="02040503050406030204" pitchFamily="18" charset="0"/>
              </a:rPr>
              <a:t>The lower reaction energy and activation energy reveals that </a:t>
            </a:r>
            <a:r>
              <a:rPr lang="en-US" altLang="ja-JP" sz="1600" dirty="0">
                <a:latin typeface="Cambria" panose="02040503050406030204" pitchFamily="18" charset="0"/>
              </a:rPr>
              <a:t>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600" dirty="0">
                <a:latin typeface="Cambria" panose="02040503050406030204" pitchFamily="18" charset="0"/>
              </a:rPr>
              <a:t>/C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bonds </a:t>
            </a:r>
            <a:r>
              <a:rPr lang="en-US" altLang="ja-JP" sz="1600" dirty="0" smtClean="0">
                <a:latin typeface="Cambria" panose="02040503050406030204" pitchFamily="18" charset="0"/>
              </a:rPr>
              <a:t>cleavage is possible in two electro reduction products.</a:t>
            </a:r>
            <a:endParaRPr lang="en-US" altLang="ja-JP" sz="1600" dirty="0">
              <a:latin typeface="Cambria" panose="02040503050406030204" pitchFamily="18" charset="0"/>
            </a:endParaRPr>
          </a:p>
          <a:p>
            <a:pPr algn="just"/>
            <a:endParaRPr kumimoji="1" lang="en-US" altLang="ja-JP" sz="1600" dirty="0" smtClean="0">
              <a:latin typeface="Cambria" panose="02040503050406030204" pitchFamily="18" charset="0"/>
            </a:endParaRPr>
          </a:p>
          <a:p>
            <a:pPr algn="just"/>
            <a:r>
              <a:rPr lang="en-US" altLang="ja-JP" sz="1600" dirty="0" smtClean="0">
                <a:latin typeface="Cambria" panose="02040503050406030204" pitchFamily="18" charset="0"/>
              </a:rPr>
              <a:t>Along with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bonds cleavage </a:t>
            </a:r>
            <a:r>
              <a:rPr lang="en-US" altLang="ja-JP" sz="1600" dirty="0" smtClean="0">
                <a:latin typeface="Cambria" panose="02040503050406030204" pitchFamily="18" charset="0"/>
              </a:rPr>
              <a:t>in one electron reduction decomposition,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600" dirty="0" smtClean="0">
                <a:latin typeface="Cambria" panose="02040503050406030204" pitchFamily="18" charset="0"/>
              </a:rPr>
              <a:t>/C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bonds cleavage </a:t>
            </a:r>
            <a:r>
              <a:rPr lang="en-US" altLang="ja-JP" sz="1600" dirty="0" smtClean="0">
                <a:latin typeface="Cambria" panose="02040503050406030204" pitchFamily="18" charset="0"/>
              </a:rPr>
              <a:t>can be possible </a:t>
            </a:r>
            <a:r>
              <a:rPr lang="en-US" altLang="ja-JP" sz="1600" dirty="0">
                <a:latin typeface="Cambria" panose="02040503050406030204" pitchFamily="18" charset="0"/>
              </a:rPr>
              <a:t>in </a:t>
            </a:r>
            <a:r>
              <a:rPr lang="en-US" altLang="ja-JP" sz="1600" dirty="0" smtClean="0">
                <a:latin typeface="Cambria" panose="02040503050406030204" pitchFamily="18" charset="0"/>
              </a:rPr>
              <a:t>the two electro reduction of PC decomposition.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8254" y="151100"/>
            <a:ext cx="3881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Two Electron Reduction Products</a:t>
            </a:r>
            <a:endParaRPr lang="ja-JP" alt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03943" y="627673"/>
            <a:ext cx="7521713" cy="4644190"/>
            <a:chOff x="479346" y="551210"/>
            <a:chExt cx="7521713" cy="46441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7" t="13016" r="9350" b="18730"/>
            <a:stretch/>
          </p:blipFill>
          <p:spPr>
            <a:xfrm>
              <a:off x="3124750" y="2707042"/>
              <a:ext cx="2287256" cy="216000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1035007" y="551210"/>
              <a:ext cx="6966052" cy="2627908"/>
              <a:chOff x="854057" y="1758673"/>
              <a:chExt cx="6966052" cy="262790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3" t="3667" b="16667"/>
              <a:stretch/>
            </p:blipFill>
            <p:spPr>
              <a:xfrm>
                <a:off x="883919" y="1767840"/>
                <a:ext cx="2225051" cy="21600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0" t="15000" r="6046" b="19000"/>
              <a:stretch/>
            </p:blipFill>
            <p:spPr>
              <a:xfrm>
                <a:off x="5204459" y="1866900"/>
                <a:ext cx="2472728" cy="2160000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 flipV="1">
                <a:off x="6286500" y="2148840"/>
                <a:ext cx="154323" cy="25146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440823" y="2244090"/>
                <a:ext cx="173337" cy="35814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560256" y="2198935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3.103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88713" y="2085767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2.174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6743700" y="2085767"/>
                <a:ext cx="182880" cy="6307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514174" y="1758673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2.203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1790700" y="2148840"/>
                <a:ext cx="144780" cy="327094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350063" y="1967091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2.324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2072640" y="2148840"/>
                <a:ext cx="213360" cy="327094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2174285" y="2173887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3.234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7099591" y="2035672"/>
                <a:ext cx="124169" cy="566558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163637" y="2149972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3.767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54057" y="4104364"/>
                <a:ext cx="25528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>
                    <a:latin typeface="Cambria" panose="02040503050406030204" pitchFamily="18" charset="0"/>
                  </a:rPr>
                  <a:t>G-PC-Na</a:t>
                </a:r>
                <a:r>
                  <a:rPr lang="en-US" altLang="ja-JP" sz="1200" baseline="30000" dirty="0" smtClean="0">
                    <a:latin typeface="Cambria" panose="02040503050406030204" pitchFamily="18" charset="0"/>
                  </a:rPr>
                  <a:t>- </a:t>
                </a:r>
                <a:r>
                  <a:rPr lang="en-US" altLang="ja-JP" sz="1200" dirty="0" smtClean="0">
                    <a:latin typeface="Cambria" panose="02040503050406030204" pitchFamily="18" charset="0"/>
                  </a:rPr>
                  <a:t>(</a:t>
                </a:r>
                <a:r>
                  <a:rPr lang="en-US" altLang="ja-JP" sz="1200" dirty="0">
                    <a:latin typeface="Cambria" panose="02040503050406030204" pitchFamily="18" charset="0"/>
                  </a:rPr>
                  <a:t>E</a:t>
                </a:r>
                <a:r>
                  <a:rPr lang="en-US" altLang="ja-JP" sz="1200" baseline="-25000" dirty="0">
                    <a:latin typeface="Cambria" panose="02040503050406030204" pitchFamily="18" charset="0"/>
                  </a:rPr>
                  <a:t>ads</a:t>
                </a:r>
                <a:r>
                  <a:rPr lang="en-US" altLang="ja-JP" sz="1200" dirty="0">
                    <a:latin typeface="Cambria" panose="02040503050406030204" pitchFamily="18" charset="0"/>
                  </a:rPr>
                  <a:t> = </a:t>
                </a:r>
                <a:r>
                  <a:rPr lang="en-US" altLang="ja-JP" sz="1200" dirty="0" smtClean="0">
                    <a:latin typeface="Cambria" panose="02040503050406030204" pitchFamily="18" charset="0"/>
                  </a:rPr>
                  <a:t>-104.150 kcal/mol) </a:t>
                </a:r>
                <a:endParaRPr lang="ja-JP" altLang="en-US" sz="12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49597" y="4109582"/>
                <a:ext cx="25705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>
                    <a:latin typeface="Cambria" panose="02040503050406030204" pitchFamily="18" charset="0"/>
                  </a:rPr>
                  <a:t>G-PC-Na-3</a:t>
                </a:r>
                <a:r>
                  <a:rPr lang="en-US" altLang="ja-JP" sz="1200" baseline="30000" dirty="0" smtClean="0">
                    <a:latin typeface="Cambria" panose="02040503050406030204" pitchFamily="18" charset="0"/>
                  </a:rPr>
                  <a:t> </a:t>
                </a:r>
                <a:r>
                  <a:rPr lang="en-US" altLang="ja-JP" sz="1200" dirty="0" smtClean="0">
                    <a:latin typeface="Cambria" panose="02040503050406030204" pitchFamily="18" charset="0"/>
                  </a:rPr>
                  <a:t>(</a:t>
                </a:r>
                <a:r>
                  <a:rPr lang="en-US" altLang="ja-JP" sz="1200" dirty="0">
                    <a:latin typeface="Cambria" panose="02040503050406030204" pitchFamily="18" charset="0"/>
                  </a:rPr>
                  <a:t>E</a:t>
                </a:r>
                <a:r>
                  <a:rPr lang="en-US" altLang="ja-JP" sz="1200" baseline="-25000" dirty="0">
                    <a:latin typeface="Cambria" panose="02040503050406030204" pitchFamily="18" charset="0"/>
                  </a:rPr>
                  <a:t>ads</a:t>
                </a:r>
                <a:r>
                  <a:rPr lang="en-US" altLang="ja-JP" sz="1200" dirty="0">
                    <a:latin typeface="Cambria" panose="02040503050406030204" pitchFamily="18" charset="0"/>
                  </a:rPr>
                  <a:t> = </a:t>
                </a:r>
                <a:r>
                  <a:rPr lang="en-US" altLang="ja-JP" sz="1200" dirty="0" smtClean="0">
                    <a:latin typeface="Cambria" panose="02040503050406030204" pitchFamily="18" charset="0"/>
                  </a:rPr>
                  <a:t>-50.085 kcal/mol) </a:t>
                </a:r>
                <a:endParaRPr lang="ja-JP" altLang="en-US" sz="1200" dirty="0">
                  <a:latin typeface="Cambria" panose="02040503050406030204" pitchFamily="18" charset="0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3547114" y="3133033"/>
                <a:ext cx="1219200" cy="46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3469438" y="2783186"/>
                <a:ext cx="139974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200" dirty="0">
                    <a:latin typeface="Cambria" panose="02040503050406030204" pitchFamily="18" charset="0"/>
                  </a:rPr>
                  <a:t>C</a:t>
                </a:r>
                <a:r>
                  <a:rPr lang="en-US" altLang="ja-JP" sz="1200" baseline="-25000" dirty="0">
                    <a:latin typeface="Cambria" panose="02040503050406030204" pitchFamily="18" charset="0"/>
                  </a:rPr>
                  <a:t>5</a:t>
                </a:r>
                <a:r>
                  <a:rPr lang="en-US" altLang="ja-JP" sz="1200" dirty="0">
                    <a:latin typeface="Cambria" panose="02040503050406030204" pitchFamily="18" charset="0"/>
                  </a:rPr>
                  <a:t>-O</a:t>
                </a:r>
                <a:r>
                  <a:rPr lang="en-US" altLang="ja-JP" sz="1200" baseline="-25000" dirty="0">
                    <a:latin typeface="Cambria" panose="02040503050406030204" pitchFamily="18" charset="0"/>
                  </a:rPr>
                  <a:t>1</a:t>
                </a:r>
                <a:r>
                  <a:rPr lang="en-US" altLang="ja-JP" sz="1200" dirty="0">
                    <a:latin typeface="Cambria" panose="02040503050406030204" pitchFamily="18" charset="0"/>
                  </a:rPr>
                  <a:t>/C</a:t>
                </a:r>
                <a:r>
                  <a:rPr lang="en-US" altLang="ja-JP" sz="1200" baseline="-25000" dirty="0">
                    <a:latin typeface="Cambria" panose="02040503050406030204" pitchFamily="18" charset="0"/>
                  </a:rPr>
                  <a:t>4</a:t>
                </a:r>
                <a:r>
                  <a:rPr lang="en-US" altLang="ja-JP" sz="1200" dirty="0">
                    <a:latin typeface="Cambria" panose="02040503050406030204" pitchFamily="18" charset="0"/>
                  </a:rPr>
                  <a:t>-O</a:t>
                </a:r>
                <a:r>
                  <a:rPr lang="en-US" altLang="ja-JP" sz="1200" baseline="-25000" dirty="0">
                    <a:latin typeface="Cambria" panose="02040503050406030204" pitchFamily="18" charset="0"/>
                  </a:rPr>
                  <a:t>3</a:t>
                </a:r>
                <a:r>
                  <a:rPr lang="en-US" altLang="ja-JP" sz="1200" dirty="0">
                    <a:latin typeface="Cambria" panose="02040503050406030204" pitchFamily="18" charset="0"/>
                  </a:rPr>
                  <a:t> </a:t>
                </a:r>
                <a:r>
                  <a:rPr lang="en-US" altLang="ja-JP" sz="1200" dirty="0" smtClean="0">
                    <a:latin typeface="Cambria" panose="02040503050406030204" pitchFamily="18" charset="0"/>
                  </a:rPr>
                  <a:t>bonds</a:t>
                </a:r>
                <a:endParaRPr lang="ja-JP" altLang="en-US" sz="12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059306" y="4918401"/>
              <a:ext cx="27724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G-PC-Na</a:t>
              </a:r>
              <a:r>
                <a:rPr lang="en-US" altLang="ja-JP" sz="1200" baseline="30000" dirty="0" smtClean="0">
                  <a:latin typeface="Cambria" panose="02040503050406030204" pitchFamily="18" charset="0"/>
                </a:rPr>
                <a:t>-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TS-(E</a:t>
              </a:r>
              <a:r>
                <a:rPr lang="en-US" altLang="ja-JP" sz="1200" baseline="-25000" dirty="0" smtClean="0">
                  <a:latin typeface="Cambria" panose="02040503050406030204" pitchFamily="18" charset="0"/>
                </a:rPr>
                <a:t>ads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 </a:t>
              </a:r>
              <a:r>
                <a:rPr lang="en-US" altLang="ja-JP" sz="1200" dirty="0">
                  <a:latin typeface="Cambria" panose="02040503050406030204" pitchFamily="18" charset="0"/>
                </a:rPr>
                <a:t>=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-71.267 kcal/mol) 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4107543" y="3035400"/>
              <a:ext cx="36286" cy="339171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87885" y="3081623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2.319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4143829" y="3061080"/>
              <a:ext cx="124549" cy="44117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206103" y="3143169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3.199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9346" y="3636917"/>
              <a:ext cx="2656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7030A0"/>
                  </a:solidFill>
                  <a:latin typeface="Cambria" panose="02040503050406030204" pitchFamily="18" charset="0"/>
                </a:rPr>
                <a:t>Activation barrier energy  34.978 kcal/mol</a:t>
              </a:r>
              <a:endParaRPr kumimoji="1" lang="ja-JP" altLang="en-US" dirty="0">
                <a:solidFill>
                  <a:srgbClr val="7030A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52457" y="3636917"/>
              <a:ext cx="1885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rgbClr val="7030A0"/>
                  </a:solidFill>
                  <a:latin typeface="Cambria" panose="02040503050406030204" pitchFamily="18" charset="0"/>
                </a:rPr>
                <a:t>Reaction </a:t>
              </a:r>
              <a:r>
                <a:rPr lang="en-US" altLang="ja-JP" dirty="0" smtClean="0">
                  <a:solidFill>
                    <a:srgbClr val="7030A0"/>
                  </a:solidFill>
                  <a:latin typeface="Cambria" panose="02040503050406030204" pitchFamily="18" charset="0"/>
                </a:rPr>
                <a:t>energy</a:t>
              </a:r>
            </a:p>
            <a:p>
              <a:pPr algn="ctr"/>
              <a:r>
                <a:rPr kumimoji="1" lang="en-US" altLang="ja-JP" dirty="0" smtClean="0">
                  <a:solidFill>
                    <a:srgbClr val="7030A0"/>
                  </a:solidFill>
                  <a:latin typeface="Cambria" panose="02040503050406030204" pitchFamily="18" charset="0"/>
                </a:rPr>
                <a:t>-15.534 kcal/mol</a:t>
              </a:r>
              <a:endParaRPr kumimoji="1" lang="ja-JP" altLang="en-US" dirty="0">
                <a:solidFill>
                  <a:srgbClr val="7030A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9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576310" y="1035874"/>
            <a:ext cx="799535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Cambria" panose="02040503050406030204" pitchFamily="18" charset="0"/>
              </a:rPr>
              <a:t>In the present study we investigate the graphene electrode effect on the reductive decomposition of propylene </a:t>
            </a:r>
            <a:r>
              <a:rPr lang="en-US" altLang="ja-JP" sz="1600" dirty="0" smtClean="0">
                <a:latin typeface="Cambria" panose="02040503050406030204" pitchFamily="18" charset="0"/>
              </a:rPr>
              <a:t>carbonate.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B3LYP-D3/6-31+G(d) </a:t>
            </a:r>
            <a:r>
              <a:rPr lang="en-US" altLang="ja-JP" sz="1600" dirty="0">
                <a:latin typeface="Cambria" panose="02040503050406030204" pitchFamily="18" charset="0"/>
              </a:rPr>
              <a:t>method provides reasonable Inter Layer Spacing </a:t>
            </a:r>
            <a:r>
              <a:rPr lang="en-US" altLang="ja-JP" sz="1600" dirty="0" smtClean="0">
                <a:latin typeface="Cambria" panose="02040503050406030204" pitchFamily="18" charset="0"/>
              </a:rPr>
              <a:t>for graphene dimer than various other </a:t>
            </a:r>
            <a:r>
              <a:rPr lang="en-US" altLang="ja-JP" sz="1600" dirty="0">
                <a:latin typeface="Cambria" panose="02040503050406030204" pitchFamily="18" charset="0"/>
              </a:rPr>
              <a:t>methods.</a:t>
            </a:r>
            <a:endParaRPr lang="ja-JP" altLang="en-US" sz="1600" dirty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The conformer with Na</a:t>
            </a:r>
            <a:r>
              <a:rPr lang="en-US" altLang="ja-JP" sz="1600" baseline="30000" dirty="0" smtClean="0">
                <a:latin typeface="Cambria" panose="02040503050406030204" pitchFamily="18" charset="0"/>
              </a:rPr>
              <a:t>+</a:t>
            </a:r>
            <a:r>
              <a:rPr lang="en-US" altLang="ja-JP" sz="1600" dirty="0" smtClean="0">
                <a:latin typeface="Cambria" panose="02040503050406030204" pitchFamily="18" charset="0"/>
              </a:rPr>
              <a:t> ion captured between two graphene layers is more reasonable than other conformers.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Cambria" panose="02040503050406030204" pitchFamily="18" charset="0"/>
              </a:rPr>
              <a:t>The one electron reduction is favorable than two electron reduction. However negative reaction  energy shows that </a:t>
            </a:r>
            <a:r>
              <a:rPr lang="en-US" altLang="ja-JP" sz="1600" dirty="0" smtClean="0">
                <a:latin typeface="Cambria" panose="02040503050406030204" pitchFamily="18" charset="0"/>
              </a:rPr>
              <a:t>both the reductions are possible</a:t>
            </a:r>
            <a:r>
              <a:rPr lang="en-US" altLang="ja-JP" sz="1600" dirty="0">
                <a:latin typeface="Cambria" panose="02040503050406030204" pitchFamily="18" charset="0"/>
              </a:rPr>
              <a:t>.</a:t>
            </a:r>
            <a:endParaRPr lang="ja-JP" altLang="en-US" sz="1600" dirty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In one electron reduction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bond cleavage is favorable with lower reaction energy (-17.714 kcal/mol than 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600" dirty="0">
                <a:latin typeface="Cambria" panose="02040503050406030204" pitchFamily="18" charset="0"/>
              </a:rPr>
              <a:t> bond cleavage (19.139 kcal/mol</a:t>
            </a:r>
            <a:r>
              <a:rPr lang="en-US" altLang="ja-JP" sz="1600" dirty="0" smtClean="0">
                <a:latin typeface="Cambria" panose="02040503050406030204" pitchFamily="18" charset="0"/>
              </a:rPr>
              <a:t>).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The </a:t>
            </a:r>
            <a:r>
              <a:rPr lang="en-US" altLang="ja-JP" sz="1600" dirty="0">
                <a:latin typeface="Cambria" panose="02040503050406030204" pitchFamily="18" charset="0"/>
              </a:rPr>
              <a:t>lower reaction energy and activation energy reveals that 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600" dirty="0">
                <a:latin typeface="Cambria" panose="02040503050406030204" pitchFamily="18" charset="0"/>
              </a:rPr>
              <a:t>/C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bonds cleavage is </a:t>
            </a:r>
            <a:r>
              <a:rPr lang="en-US" altLang="ja-JP" sz="1600" dirty="0" smtClean="0">
                <a:latin typeface="Cambria" panose="02040503050406030204" pitchFamily="18" charset="0"/>
              </a:rPr>
              <a:t>possible </a:t>
            </a:r>
            <a:r>
              <a:rPr lang="en-US" altLang="ja-JP" sz="1600" dirty="0">
                <a:latin typeface="Cambria" panose="02040503050406030204" pitchFamily="18" charset="0"/>
              </a:rPr>
              <a:t>in two electro reduction products</a:t>
            </a:r>
            <a:r>
              <a:rPr lang="en-US" altLang="ja-JP" sz="16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Cambria" panose="02040503050406030204" pitchFamily="18" charset="0"/>
              </a:rPr>
              <a:t>Along with 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bonds cleavage in one electron reduction decomposition, 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600" dirty="0">
                <a:latin typeface="Cambria" panose="02040503050406030204" pitchFamily="18" charset="0"/>
              </a:rPr>
              <a:t>/C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bonds cleavage </a:t>
            </a:r>
            <a:r>
              <a:rPr lang="en-US" altLang="ja-JP" sz="1600" dirty="0" smtClean="0">
                <a:latin typeface="Cambria" panose="02040503050406030204" pitchFamily="18" charset="0"/>
              </a:rPr>
              <a:t>also possible </a:t>
            </a:r>
            <a:r>
              <a:rPr lang="en-US" altLang="ja-JP" sz="1600" dirty="0">
                <a:latin typeface="Cambria" panose="02040503050406030204" pitchFamily="18" charset="0"/>
              </a:rPr>
              <a:t>in two electro reduction of PC decomposition</a:t>
            </a:r>
            <a:r>
              <a:rPr lang="en-US" altLang="ja-JP" sz="1600" dirty="0" smtClean="0">
                <a:latin typeface="Cambria" panose="02040503050406030204" pitchFamily="18" charset="0"/>
              </a:rPr>
              <a:t>.</a:t>
            </a:r>
            <a:endParaRPr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9614" y="312374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Conclusions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5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1437" y="239937"/>
            <a:ext cx="4142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Background of Present Research</a:t>
            </a:r>
            <a:endParaRPr lang="ja-JP" altLang="en-US" sz="20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lang="ja-JP" alt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ja-JP" alt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215" y="3402696"/>
            <a:ext cx="86708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600" dirty="0" smtClean="0">
                <a:latin typeface="Cambria" panose="02040503050406030204" pitchFamily="18" charset="0"/>
              </a:rPr>
              <a:t>Recent </a:t>
            </a:r>
            <a:r>
              <a:rPr lang="en-US" altLang="ja-JP" sz="1600" dirty="0">
                <a:latin typeface="Cambria" panose="02040503050406030204" pitchFamily="18" charset="0"/>
              </a:rPr>
              <a:t>theoretical studies revealed that </a:t>
            </a:r>
            <a:r>
              <a:rPr lang="en-US" altLang="ja-JP" sz="1600" dirty="0" smtClean="0">
                <a:latin typeface="Cambria" panose="02040503050406030204" pitchFamily="18" charset="0"/>
              </a:rPr>
              <a:t>electrolyte decomposition is strongly </a:t>
            </a:r>
            <a:r>
              <a:rPr lang="en-US" altLang="ja-JP" sz="1600" dirty="0">
                <a:latin typeface="Cambria" panose="02040503050406030204" pitchFamily="18" charset="0"/>
              </a:rPr>
              <a:t>depend on the electrolyte-electrode interactions in </a:t>
            </a:r>
            <a:r>
              <a:rPr lang="en-US" altLang="ja-JP" sz="1600" dirty="0" smtClean="0">
                <a:latin typeface="Cambria" panose="02040503050406030204" pitchFamily="18" charset="0"/>
              </a:rPr>
              <a:t>presence </a:t>
            </a:r>
            <a:r>
              <a:rPr lang="en-US" altLang="ja-JP" sz="1600" dirty="0">
                <a:latin typeface="Cambria" panose="02040503050406030204" pitchFamily="18" charset="0"/>
              </a:rPr>
              <a:t>of the electrode </a:t>
            </a:r>
            <a:r>
              <a:rPr lang="en-US" altLang="ja-JP" sz="1600" dirty="0" smtClean="0">
                <a:latin typeface="Cambria" panose="02040503050406030204" pitchFamily="18" charset="0"/>
              </a:rPr>
              <a:t>[1-2]. </a:t>
            </a:r>
          </a:p>
          <a:p>
            <a:pPr algn="just"/>
            <a:r>
              <a:rPr lang="en-US" altLang="ja-JP" sz="1600" dirty="0" smtClean="0">
                <a:latin typeface="Cambria" panose="02040503050406030204" pitchFamily="18" charset="0"/>
              </a:rPr>
              <a:t>In a study, </a:t>
            </a:r>
            <a:r>
              <a:rPr lang="en-US" altLang="ja-JP" sz="1600" dirty="0">
                <a:latin typeface="Cambria" panose="02040503050406030204" pitchFamily="18" charset="0"/>
              </a:rPr>
              <a:t>the one and two-electron transfer processes of EC and FEC on the Li</a:t>
            </a:r>
            <a:r>
              <a:rPr lang="en-US" altLang="ja-JP" sz="1600" baseline="30000" dirty="0">
                <a:latin typeface="Cambria" panose="02040503050406030204" pitchFamily="18" charset="0"/>
              </a:rPr>
              <a:t>+</a:t>
            </a:r>
            <a:r>
              <a:rPr lang="en-US" altLang="ja-JP" sz="1600" dirty="0">
                <a:latin typeface="Cambria" panose="02040503050406030204" pitchFamily="18" charset="0"/>
              </a:rPr>
              <a:t> adsorbed </a:t>
            </a:r>
            <a:r>
              <a:rPr lang="en-US" altLang="ja-JP" sz="1600" dirty="0" smtClean="0">
                <a:latin typeface="Cambria" panose="02040503050406030204" pitchFamily="18" charset="0"/>
              </a:rPr>
              <a:t>Si cluster revealed that </a:t>
            </a:r>
            <a:r>
              <a:rPr lang="en-US" altLang="ja-JP" sz="1600" dirty="0">
                <a:latin typeface="Cambria" panose="02040503050406030204" pitchFamily="18" charset="0"/>
              </a:rPr>
              <a:t>the two-electron transfer process is more favorable for FEC reductive decomposition on the Si </a:t>
            </a:r>
            <a:r>
              <a:rPr lang="en-US" altLang="ja-JP" sz="1600" dirty="0" smtClean="0">
                <a:latin typeface="Cambria" panose="02040503050406030204" pitchFamily="18" charset="0"/>
              </a:rPr>
              <a:t>anode. [1]</a:t>
            </a:r>
          </a:p>
          <a:p>
            <a:pPr algn="just"/>
            <a:r>
              <a:rPr lang="en-US" altLang="ja-JP" sz="1600" dirty="0" smtClean="0">
                <a:latin typeface="Cambria" panose="02040503050406030204" pitchFamily="18" charset="0"/>
              </a:rPr>
              <a:t>Thus</a:t>
            </a:r>
            <a:r>
              <a:rPr lang="en-US" altLang="ja-JP" sz="1600" dirty="0">
                <a:latin typeface="Cambria" panose="02040503050406030204" pitchFamily="18" charset="0"/>
              </a:rPr>
              <a:t>, to investigate the microscopic mechanism of the SEI film formation, it is essential and inevitable to consider explicitly the electrolyte-electrode interactions</a:t>
            </a:r>
            <a:r>
              <a:rPr lang="en-US" altLang="ja-JP" sz="16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en-US" altLang="ja-JP" sz="1600" dirty="0">
              <a:latin typeface="Cambria" panose="02040503050406030204" pitchFamily="18" charset="0"/>
            </a:endParaRPr>
          </a:p>
          <a:p>
            <a:pPr algn="just"/>
            <a:r>
              <a:rPr lang="en-US" altLang="ja-JP" sz="1600" dirty="0" smtClean="0">
                <a:latin typeface="Cambria" panose="02040503050406030204" pitchFamily="18" charset="0"/>
              </a:rPr>
              <a:t>In the present study we investigate the graphene electrode effect on the reductive decomposition of propylene carbonate.</a:t>
            </a:r>
            <a:endParaRPr lang="ja-JP" altLang="en-US" sz="1600" dirty="0">
              <a:latin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41" y="925253"/>
            <a:ext cx="5442056" cy="18394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0115" y="6356351"/>
            <a:ext cx="6761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altLang="ja-JP" sz="1200" dirty="0" smtClean="0">
                <a:latin typeface="Cambria" panose="02040503050406030204" pitchFamily="18" charset="0"/>
              </a:rPr>
              <a:t>1. Ma</a:t>
            </a:r>
            <a:r>
              <a:rPr lang="en-IN" altLang="ja-JP" sz="1200" dirty="0">
                <a:latin typeface="Cambria" panose="02040503050406030204" pitchFamily="18" charset="0"/>
              </a:rPr>
              <a:t>, Y.; Balbuena, P. B. J. Electrochem. Soc. 2014, 161, E3097.</a:t>
            </a:r>
          </a:p>
          <a:p>
            <a:r>
              <a:rPr lang="en-IN" altLang="ja-JP" sz="1200" dirty="0" smtClean="0">
                <a:latin typeface="Cambria" panose="02040503050406030204" pitchFamily="18" charset="0"/>
              </a:rPr>
              <a:t>2. Martinez </a:t>
            </a:r>
            <a:r>
              <a:rPr lang="en-IN" altLang="ja-JP" sz="1200" dirty="0">
                <a:latin typeface="Cambria" panose="02040503050406030204" pitchFamily="18" charset="0"/>
              </a:rPr>
              <a:t>de la </a:t>
            </a:r>
            <a:r>
              <a:rPr lang="en-IN" altLang="ja-JP" sz="1200" dirty="0" err="1">
                <a:latin typeface="Cambria" panose="02040503050406030204" pitchFamily="18" charset="0"/>
              </a:rPr>
              <a:t>Hoz</a:t>
            </a:r>
            <a:r>
              <a:rPr lang="en-IN" altLang="ja-JP" sz="1200" dirty="0">
                <a:latin typeface="Cambria" panose="02040503050406030204" pitchFamily="18" charset="0"/>
              </a:rPr>
              <a:t>, J. M.; Leung, K.; and Balbuena, P. B. ACS Appl. Mater. Interfaces, 2013, 5, 13457.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6321" y="2895986"/>
            <a:ext cx="73768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Cambria" panose="02040503050406030204" pitchFamily="18" charset="0"/>
              </a:rPr>
              <a:t>Fig. Reduction </a:t>
            </a:r>
            <a:r>
              <a:rPr lang="en-US" altLang="ja-JP" sz="1400" dirty="0">
                <a:latin typeface="Cambria" panose="02040503050406030204" pitchFamily="18" charset="0"/>
              </a:rPr>
              <a:t>Mechanisms of Ethylene Carbonate on Si Anodes of Lithium-Ion Batteries</a:t>
            </a:r>
            <a:endParaRPr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02"/>
              </p:ext>
            </p:extLst>
          </p:nvPr>
        </p:nvGraphicFramePr>
        <p:xfrm>
          <a:off x="988950" y="1621134"/>
          <a:ext cx="2833969" cy="162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1773"/>
                <a:gridCol w="1312196"/>
              </a:tblGrid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Method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ILS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B3LYP-D3</a:t>
                      </a:r>
                      <a:endParaRPr lang="en-IN" sz="1200" b="0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3.308 </a:t>
                      </a:r>
                      <a:endParaRPr lang="en-US" altLang="ja-JP" sz="12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B3LYP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3.712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M06-2X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3.245 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HF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3.957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977" y="824693"/>
            <a:ext cx="441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Bef>
                <a:spcPts val="600"/>
              </a:spcBef>
              <a:spcAft>
                <a:spcPts val="600"/>
              </a:spcAft>
            </a:pPr>
            <a:r>
              <a:rPr lang="en-US" altLang="ja-JP" sz="1200" dirty="0" smtClean="0">
                <a:solidFill>
                  <a:schemeClr val="dk1"/>
                </a:solidFill>
                <a:latin typeface="Cambria" panose="02040503050406030204" pitchFamily="18" charset="0"/>
              </a:rPr>
              <a:t>Table: Total Energy (TE) in hatrees and Inter Layer Spacing (ILS in </a:t>
            </a:r>
            <a:r>
              <a:rPr lang="en-US" altLang="ja-JP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en-US" altLang="ja-JP" sz="1200" dirty="0" smtClean="0">
                <a:solidFill>
                  <a:schemeClr val="dk1"/>
                </a:solidFill>
                <a:latin typeface="Cambria" panose="02040503050406030204" pitchFamily="18" charset="0"/>
              </a:rPr>
              <a:t>) of the 3X3</a:t>
            </a:r>
            <a:r>
              <a:rPr lang="ja-JP" altLang="en-US" sz="1200" dirty="0" smtClean="0">
                <a:solidFill>
                  <a:schemeClr val="dk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1200" dirty="0" smtClean="0">
                <a:solidFill>
                  <a:schemeClr val="dk1"/>
                </a:solidFill>
                <a:latin typeface="Cambria" panose="02040503050406030204" pitchFamily="18" charset="0"/>
              </a:rPr>
              <a:t>graphene dimer model system at various level of theories with 6-31G(d) basis set.</a:t>
            </a:r>
            <a:endParaRPr lang="ja-JP" altLang="en-US" sz="12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412" y="5827289"/>
            <a:ext cx="431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dk1"/>
                </a:solidFill>
                <a:latin typeface="Cambria" panose="02040503050406030204" pitchFamily="18" charset="0"/>
              </a:rPr>
              <a:t>Optimized geometry </a:t>
            </a:r>
            <a:r>
              <a:rPr lang="en-US" altLang="ja-JP" sz="1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of graphene dimer at </a:t>
            </a:r>
            <a:r>
              <a:rPr lang="en-US" altLang="ja-JP" sz="1400" dirty="0">
                <a:solidFill>
                  <a:schemeClr val="dk1"/>
                </a:solidFill>
                <a:latin typeface="Cambria" panose="02040503050406030204" pitchFamily="18" charset="0"/>
              </a:rPr>
              <a:t>B3LYP-D3/6-31G(d) level of theory</a:t>
            </a:r>
            <a:endParaRPr lang="ja-JP" altLang="en-US" sz="14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1265" y="1779511"/>
            <a:ext cx="3234989" cy="1241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solidFill>
                  <a:schemeClr val="dk1"/>
                </a:solidFill>
                <a:latin typeface="Cambria" panose="02040503050406030204" pitchFamily="18" charset="0"/>
              </a:rPr>
              <a:t>Experimental </a:t>
            </a:r>
            <a:r>
              <a:rPr lang="en-US" altLang="ja-JP" sz="1600" dirty="0" smtClean="0">
                <a:solidFill>
                  <a:schemeClr val="dk1"/>
                </a:solidFill>
                <a:latin typeface="Cambria" panose="02040503050406030204" pitchFamily="18" charset="0"/>
              </a:rPr>
              <a:t>Inter Layer Spacing </a:t>
            </a:r>
            <a:endParaRPr lang="en-US" altLang="ja-JP" sz="1600" dirty="0">
              <a:solidFill>
                <a:schemeClr val="dk1"/>
              </a:solidFill>
              <a:latin typeface="Cambria" panose="02040503050406030204" pitchFamily="18" charset="0"/>
            </a:endParaRPr>
          </a:p>
          <a:p>
            <a:pPr algn="ctr"/>
            <a:endParaRPr lang="en-US" altLang="ja-JP" sz="1600" dirty="0">
              <a:solidFill>
                <a:schemeClr val="dk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ja-JP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̴ </a:t>
            </a:r>
            <a:r>
              <a:rPr lang="en-US" altLang="ja-JP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3.353 (±0.04) Å</a:t>
            </a:r>
            <a:r>
              <a:rPr lang="en-US" altLang="ja-JP" sz="1600" b="1" baseline="30000" dirty="0" smtClean="0">
                <a:latin typeface="Cambria" panose="02040503050406030204" pitchFamily="18" charset="0"/>
              </a:rPr>
              <a:t>1</a:t>
            </a:r>
          </a:p>
          <a:p>
            <a:pPr algn="ctr"/>
            <a:endParaRPr lang="en-US" altLang="ja-JP" sz="1600" b="1" baseline="30000" dirty="0" smtClean="0">
              <a:latin typeface="Cambria" panose="02040503050406030204" pitchFamily="18" charset="0"/>
            </a:endParaRPr>
          </a:p>
          <a:p>
            <a:r>
              <a:rPr lang="en-US" altLang="ja-JP" sz="1600" dirty="0" smtClean="0">
                <a:latin typeface="Cambria" panose="02040503050406030204" pitchFamily="18" charset="0"/>
              </a:rPr>
              <a:t>Theoretical prediction  </a:t>
            </a:r>
            <a:r>
              <a:rPr lang="en-US" altLang="ja-JP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̴ </a:t>
            </a:r>
            <a:r>
              <a:rPr lang="en-US" altLang="ja-JP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3.4 Å</a:t>
            </a:r>
            <a:r>
              <a:rPr lang="en-US" altLang="ja-JP" sz="1600" b="1" baseline="30000" dirty="0" smtClean="0">
                <a:latin typeface="Cambria" panose="02040503050406030204" pitchFamily="18" charset="0"/>
              </a:rPr>
              <a:t>2</a:t>
            </a:r>
            <a:endParaRPr lang="ja-JP" altLang="en-US" sz="1600" b="1" baseline="30000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3661" y="3858750"/>
            <a:ext cx="4053205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ja-JP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B3LYP-D3 method provides reasonable Inter Layer Spacing and stable structure than other methods.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42857" y="5894456"/>
            <a:ext cx="3527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baseline="30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Y</a:t>
            </a:r>
            <a:r>
              <a:rPr lang="en-US" altLang="ja-JP" sz="1400" dirty="0">
                <a:latin typeface="Cambria" panose="02040503050406030204" pitchFamily="18" charset="0"/>
              </a:rPr>
              <a:t>. </a:t>
            </a:r>
            <a:r>
              <a:rPr lang="en-US" altLang="ja-JP" sz="1400" dirty="0" smtClean="0">
                <a:latin typeface="Cambria" panose="02040503050406030204" pitchFamily="18" charset="0"/>
              </a:rPr>
              <a:t>Baskin et al., Phys</a:t>
            </a:r>
            <a:r>
              <a:rPr lang="en-US" altLang="ja-JP" sz="1400" dirty="0">
                <a:latin typeface="Cambria" panose="02040503050406030204" pitchFamily="18" charset="0"/>
              </a:rPr>
              <a:t>. Rev. </a:t>
            </a:r>
            <a:r>
              <a:rPr lang="en-US" altLang="ja-JP" sz="1400" b="1" dirty="0" smtClean="0">
                <a:latin typeface="Cambria" panose="02040503050406030204" pitchFamily="18" charset="0"/>
              </a:rPr>
              <a:t>1955</a:t>
            </a:r>
            <a:r>
              <a:rPr lang="en-US" altLang="ja-JP" sz="1400" dirty="0" smtClean="0">
                <a:latin typeface="Cambria" panose="02040503050406030204" pitchFamily="18" charset="0"/>
              </a:rPr>
              <a:t>, </a:t>
            </a:r>
            <a:r>
              <a:rPr lang="en-US" altLang="ja-JP" sz="1400" i="1" dirty="0" smtClean="0">
                <a:latin typeface="Cambria" panose="02040503050406030204" pitchFamily="18" charset="0"/>
              </a:rPr>
              <a:t>100</a:t>
            </a:r>
            <a:r>
              <a:rPr lang="en-US" altLang="ja-JP" sz="1400" dirty="0" smtClean="0">
                <a:latin typeface="Cambria" panose="02040503050406030204" pitchFamily="18" charset="0"/>
              </a:rPr>
              <a:t>, 544.</a:t>
            </a:r>
          </a:p>
          <a:p>
            <a:r>
              <a:rPr lang="en-US" altLang="ja-JP" sz="1400" b="1" i="0" baseline="30000" dirty="0" smtClean="0">
                <a:effectLst/>
                <a:latin typeface="Cambria" panose="02040503050406030204" pitchFamily="18" charset="0"/>
              </a:rPr>
              <a:t>2</a:t>
            </a:r>
            <a:r>
              <a:rPr lang="en-US" altLang="ja-JP" sz="1400" b="0" i="0" dirty="0" smtClean="0">
                <a:effectLst/>
                <a:latin typeface="Cambria" panose="02040503050406030204" pitchFamily="18" charset="0"/>
              </a:rPr>
              <a:t> Cao et al., </a:t>
            </a:r>
            <a:r>
              <a:rPr lang="it-IT" altLang="ja-JP" sz="1400" dirty="0">
                <a:latin typeface="Cambria" panose="02040503050406030204" pitchFamily="18" charset="0"/>
              </a:rPr>
              <a:t>Nano Lett. </a:t>
            </a:r>
            <a:r>
              <a:rPr lang="it-IT" altLang="ja-JP" sz="1400" b="1" dirty="0" smtClean="0">
                <a:latin typeface="Cambria" panose="02040503050406030204" pitchFamily="18" charset="0"/>
              </a:rPr>
              <a:t>2012</a:t>
            </a:r>
            <a:r>
              <a:rPr lang="it-IT" altLang="ja-JP" sz="1400" dirty="0" smtClean="0">
                <a:latin typeface="Cambria" panose="02040503050406030204" pitchFamily="18" charset="0"/>
              </a:rPr>
              <a:t>, 12</a:t>
            </a:r>
            <a:r>
              <a:rPr lang="it-IT" altLang="ja-JP" sz="1400" dirty="0">
                <a:latin typeface="Cambria" panose="02040503050406030204" pitchFamily="18" charset="0"/>
              </a:rPr>
              <a:t>, </a:t>
            </a:r>
            <a:r>
              <a:rPr lang="it-IT" altLang="ja-JP" sz="1400" dirty="0" smtClean="0">
                <a:latin typeface="Cambria" panose="02040503050406030204" pitchFamily="18" charset="0"/>
              </a:rPr>
              <a:t>3783.</a:t>
            </a:r>
            <a:endParaRPr lang="en-US" altLang="ja-JP" sz="1400" b="0" i="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733" y="258143"/>
            <a:ext cx="3321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algn="ctr"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Selection of Suitable Method</a:t>
            </a:r>
            <a:endParaRPr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3249" y="3555882"/>
            <a:ext cx="4173183" cy="1800000"/>
            <a:chOff x="328040" y="3904225"/>
            <a:chExt cx="4173183" cy="180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1" t="12831" r="16746" b="23349"/>
            <a:stretch/>
          </p:blipFill>
          <p:spPr>
            <a:xfrm>
              <a:off x="328040" y="3904225"/>
              <a:ext cx="4173183" cy="1800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414632" y="4673596"/>
              <a:ext cx="560797" cy="2612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3.308</a:t>
              </a:r>
              <a:endParaRPr kumimoji="1" lang="ja-JP" altLang="en-US" sz="1200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400118" y="4101871"/>
              <a:ext cx="0" cy="139904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693817" y="5477216"/>
            <a:ext cx="1951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84</a:t>
            </a:r>
            <a:r>
              <a:rPr lang="en-US" altLang="ja-JP" sz="1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H</a:t>
            </a:r>
            <a:r>
              <a:rPr lang="en-US" altLang="ja-JP" sz="1400" baseline="-25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36</a:t>
            </a:r>
            <a:r>
              <a:rPr lang="en-US" altLang="ja-JP" sz="1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Point Group: </a:t>
            </a:r>
            <a:r>
              <a:rPr lang="en-US" altLang="ja-JP" sz="1400" dirty="0">
                <a:solidFill>
                  <a:srgbClr val="0070C0"/>
                </a:solidFill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>
                <a:solidFill>
                  <a:srgbClr val="0070C0"/>
                </a:solidFill>
                <a:latin typeface="Cambria" panose="02040503050406030204" pitchFamily="18" charset="0"/>
              </a:rPr>
              <a:t>2h</a:t>
            </a:r>
            <a:endParaRPr lang="ja-JP" altLang="en-US" sz="1400" baseline="-25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99791" y="1911626"/>
            <a:ext cx="818588" cy="19594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5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17358" y="358140"/>
            <a:ext cx="26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Computational </a:t>
            </a:r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Details</a:t>
            </a:r>
            <a:endParaRPr lang="ja-JP" altLang="en-US" sz="20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5313" y="1144429"/>
            <a:ext cx="7554092" cy="13388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All geometry optimizations and frequency analysis in this study was carried out with B3LYP-D3/6-31+G(d) level of theory.</a:t>
            </a:r>
          </a:p>
          <a:p>
            <a:pPr algn="just">
              <a:lnSpc>
                <a:spcPct val="150000"/>
              </a:lnSpc>
            </a:pPr>
            <a:r>
              <a:rPr kumimoji="1" lang="en-US" altLang="ja-JP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All the calculations were carried out with using Gaussian 09.</a:t>
            </a:r>
            <a:endParaRPr kumimoji="1" lang="ja-JP" altLang="en-US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13070" y="3439426"/>
            <a:ext cx="6686089" cy="1910609"/>
            <a:chOff x="1323671" y="3731467"/>
            <a:chExt cx="6686089" cy="191060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574567"/>
                </p:ext>
              </p:extLst>
            </p:nvPr>
          </p:nvGraphicFramePr>
          <p:xfrm>
            <a:off x="2891184" y="4209926"/>
            <a:ext cx="266085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8" name="Equation" r:id="rId3" imgW="1066680" imgH="177480" progId="Equation.DSMT4">
                    <p:embed/>
                  </p:oleObj>
                </mc:Choice>
                <mc:Fallback>
                  <p:oleObj name="Equation" r:id="rId3" imgW="10666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91184" y="4209926"/>
                          <a:ext cx="2660857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6270388"/>
                </p:ext>
              </p:extLst>
            </p:nvPr>
          </p:nvGraphicFramePr>
          <p:xfrm>
            <a:off x="1406249" y="4604425"/>
            <a:ext cx="50683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9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06249" y="4604425"/>
                          <a:ext cx="50683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805167" y="4614152"/>
              <a:ext cx="21861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mbria" panose="02040503050406030204" pitchFamily="18" charset="0"/>
                </a:rPr>
                <a:t>= Adsorption energy</a:t>
              </a:r>
              <a:endParaRPr kumimoji="1" lang="ja-JP" altLang="en-US" sz="1400" dirty="0">
                <a:latin typeface="Cambria" panose="020405030504060302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8006861"/>
                </p:ext>
              </p:extLst>
            </p:nvPr>
          </p:nvGraphicFramePr>
          <p:xfrm>
            <a:off x="4206635" y="4566692"/>
            <a:ext cx="98198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70" name="Equation" r:id="rId7" imgW="393480" imgH="177480" progId="Equation.DSMT4">
                    <p:embed/>
                  </p:oleObj>
                </mc:Choice>
                <mc:Fallback>
                  <p:oleObj name="Equation" r:id="rId7" imgW="3934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206635" y="4566692"/>
                          <a:ext cx="981983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087023" y="4505317"/>
              <a:ext cx="2806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ja-JP" sz="1400" dirty="0" smtClean="0">
                  <a:latin typeface="Cambria" panose="02040503050406030204" pitchFamily="18" charset="0"/>
                </a:rPr>
                <a:t>Total energy </a:t>
              </a:r>
              <a:r>
                <a:rPr lang="en-US" altLang="ja-JP" sz="1400" dirty="0">
                  <a:latin typeface="Cambria" panose="02040503050406030204" pitchFamily="18" charset="0"/>
                </a:rPr>
                <a:t>of the </a:t>
              </a:r>
              <a:r>
                <a:rPr lang="en-US" altLang="ja-JP" sz="1400" dirty="0" smtClean="0">
                  <a:latin typeface="Cambria" panose="02040503050406030204" pitchFamily="18" charset="0"/>
                </a:rPr>
                <a:t>optimized substrate-adsorbate structures</a:t>
              </a:r>
              <a:endParaRPr kumimoji="1" lang="ja-JP" altLang="en-US" sz="1400" dirty="0">
                <a:latin typeface="Cambria" panose="02040503050406030204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0803775"/>
                </p:ext>
              </p:extLst>
            </p:nvPr>
          </p:nvGraphicFramePr>
          <p:xfrm>
            <a:off x="1323671" y="4965626"/>
            <a:ext cx="72856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71" name="Equation" r:id="rId9" imgW="291960" imgH="177480" progId="Equation.DSMT4">
                    <p:embed/>
                  </p:oleObj>
                </mc:Choice>
                <mc:Fallback>
                  <p:oleObj name="Equation" r:id="rId9" imgW="29196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23671" y="4965626"/>
                          <a:ext cx="728568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936029" y="4903412"/>
              <a:ext cx="21454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sz="1400" dirty="0" smtClean="0">
                  <a:latin typeface="Cambria" panose="02040503050406030204" pitchFamily="18" charset="0"/>
                </a:rPr>
                <a:t>Energy of the substrate in free state</a:t>
              </a:r>
              <a:endParaRPr kumimoji="1" lang="ja-JP" altLang="en-US" sz="1400" dirty="0">
                <a:latin typeface="Cambria" panose="02040503050406030204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9428360"/>
                </p:ext>
              </p:extLst>
            </p:nvPr>
          </p:nvGraphicFramePr>
          <p:xfrm>
            <a:off x="4362950" y="4994056"/>
            <a:ext cx="728568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72" name="Equation" r:id="rId11" imgW="291960" imgH="177480" progId="Equation.DSMT4">
                    <p:embed/>
                  </p:oleObj>
                </mc:Choice>
                <mc:Fallback>
                  <p:oleObj name="Equation" r:id="rId11" imgW="29196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62950" y="4994056"/>
                          <a:ext cx="728568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5003498" y="5019028"/>
              <a:ext cx="30062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altLang="ja-JP" sz="1400" dirty="0">
                  <a:latin typeface="Cambria" panose="02040503050406030204" pitchFamily="18" charset="0"/>
                </a:rPr>
                <a:t>E</a:t>
              </a:r>
              <a:r>
                <a:rPr lang="en-IN" altLang="ja-JP" sz="1400" dirty="0" smtClean="0">
                  <a:latin typeface="Cambria" panose="02040503050406030204" pitchFamily="18" charset="0"/>
                </a:rPr>
                <a:t>nergy </a:t>
              </a:r>
              <a:r>
                <a:rPr lang="en-IN" altLang="ja-JP" sz="1400" dirty="0">
                  <a:latin typeface="Cambria" panose="02040503050406030204" pitchFamily="18" charset="0"/>
                </a:rPr>
                <a:t>of </a:t>
              </a:r>
              <a:r>
                <a:rPr lang="en-IN" altLang="ja-JP" sz="1400" dirty="0" smtClean="0">
                  <a:latin typeface="Cambria" panose="02040503050406030204" pitchFamily="18" charset="0"/>
                </a:rPr>
                <a:t>adsorbates in free state</a:t>
              </a:r>
              <a:endParaRPr lang="ja-JP" altLang="en-US" sz="1400" dirty="0">
                <a:latin typeface="Cambria" panose="020405030504060302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24181" y="3731467"/>
              <a:ext cx="3933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mbria" panose="02040503050406030204" pitchFamily="18" charset="0"/>
                </a:rPr>
                <a:t>Adsorption energy defined by following equation</a:t>
              </a:r>
              <a:endParaRPr kumimoji="1" lang="ja-JP" altLang="en-US" sz="14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316219" y="3313974"/>
            <a:ext cx="6812280" cy="195072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3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1050" y="6441624"/>
            <a:ext cx="2057400" cy="365125"/>
          </a:xfrm>
        </p:spPr>
        <p:txBody>
          <a:bodyPr/>
          <a:lstStyle/>
          <a:p>
            <a:fld id="{DF9FA5B6-7A2B-4E54-93D6-98ADC48FA8A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2281350" y="230272"/>
            <a:ext cx="4804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Possible Na Adsorption Sites on Graphene</a:t>
            </a:r>
            <a:endParaRPr lang="ja-JP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4539" y="762885"/>
            <a:ext cx="8741204" cy="5238458"/>
            <a:chOff x="191955" y="745567"/>
            <a:chExt cx="8741204" cy="52384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5" y="745567"/>
              <a:ext cx="2711642" cy="144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607" y="745567"/>
              <a:ext cx="2734265" cy="1440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553" y="2414341"/>
              <a:ext cx="2438182" cy="144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636" y="2497809"/>
              <a:ext cx="2345660" cy="144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83" y="4202386"/>
              <a:ext cx="2410992" cy="144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69" y="4203211"/>
              <a:ext cx="2097842" cy="144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59" y="2446146"/>
              <a:ext cx="2696538" cy="144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921" y="745567"/>
              <a:ext cx="2336817" cy="1440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98726" y="2207423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G-Na1 (-57.443)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12671" y="2190498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G-Na2 (-56.315)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86650" y="2207423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G-Na3 (-53.805)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06279" y="3937808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G-Na4 (-58.640)</a:t>
              </a:r>
              <a:endParaRPr kumimoji="1" lang="ja-JP" altLang="en-US" sz="10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06055" y="3937808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G-Na5 (-48.052)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05100" y="3994696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G-Na6 (-48.422)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41874" y="5737803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G-Na7 (-47.461)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61893" y="5708893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G-Na8 (-42.783)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498" y="4297804"/>
              <a:ext cx="2739661" cy="14400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486650" y="5737804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G-Na9 (-47.604)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8575" y="6195403"/>
            <a:ext cx="880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Cambria" panose="02040503050406030204" pitchFamily="18" charset="0"/>
              </a:rPr>
              <a:t>Fig. Optimized geometries of possible Na adsorption sites on the graphene and their adsorption energies (E</a:t>
            </a:r>
            <a:r>
              <a:rPr kumimoji="1" lang="en-US" altLang="ja-JP" sz="1400" baseline="-25000" dirty="0" smtClean="0">
                <a:latin typeface="Cambria" panose="02040503050406030204" pitchFamily="18" charset="0"/>
              </a:rPr>
              <a:t>ads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in kcal/mol) in parenthesis at B3LYP-D3/6-31G(d)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539" y="2431659"/>
            <a:ext cx="2815404" cy="1769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4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49300"/>
            <a:ext cx="2057400" cy="365125"/>
          </a:xfrm>
        </p:spPr>
        <p:txBody>
          <a:bodyPr/>
          <a:lstStyle/>
          <a:p>
            <a:fld id="{DF9FA5B6-7A2B-4E54-93D6-98ADC48FA8A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108299" y="21995"/>
            <a:ext cx="4791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PC Adsorption Sites on Graphene Surface</a:t>
            </a:r>
            <a:endParaRPr lang="ja-JP" altLang="en-US" sz="20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8760" y="485700"/>
            <a:ext cx="8566147" cy="5954573"/>
            <a:chOff x="171760" y="612700"/>
            <a:chExt cx="8566147" cy="5954573"/>
          </a:xfrm>
        </p:grpSpPr>
        <p:sp>
          <p:nvSpPr>
            <p:cNvPr id="25" name="TextBox 24"/>
            <p:cNvSpPr txBox="1"/>
            <p:nvPr/>
          </p:nvSpPr>
          <p:spPr>
            <a:xfrm>
              <a:off x="694900" y="2488759"/>
              <a:ext cx="896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G-PC-Na-1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91447" y="2494474"/>
              <a:ext cx="896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G-PC-Na-2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43279" y="2494473"/>
              <a:ext cx="896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G-PC-Na-3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47619" y="2494473"/>
              <a:ext cx="896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G-PC-Na-4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9161" y="4465571"/>
              <a:ext cx="896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G-PC-Na-5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78511" y="4475197"/>
              <a:ext cx="896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G-PC-Na-6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14099" y="4465571"/>
              <a:ext cx="896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G-PC-Na-7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5679" y="6290274"/>
              <a:ext cx="896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G-PC-Na-8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07299" y="6290273"/>
              <a:ext cx="896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G-PC-Na-9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87887" y="6290273"/>
              <a:ext cx="9883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G-PC-Na-10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10" t="9101" r="8889" b="23069"/>
            <a:stretch/>
          </p:blipFill>
          <p:spPr>
            <a:xfrm>
              <a:off x="481689" y="612700"/>
              <a:ext cx="1771919" cy="1800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5" t="12804" r="8139" b="21270"/>
            <a:stretch/>
          </p:blipFill>
          <p:spPr>
            <a:xfrm>
              <a:off x="2570119" y="669795"/>
              <a:ext cx="1892456" cy="180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9" t="8254" r="9107" b="22117"/>
            <a:stretch/>
          </p:blipFill>
          <p:spPr>
            <a:xfrm>
              <a:off x="4808164" y="621789"/>
              <a:ext cx="1758966" cy="180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8" t="10582" r="9591" b="22116"/>
            <a:stretch/>
          </p:blipFill>
          <p:spPr>
            <a:xfrm>
              <a:off x="6870573" y="613848"/>
              <a:ext cx="1811321" cy="1800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9154" r="20371" b="28677"/>
            <a:stretch/>
          </p:blipFill>
          <p:spPr>
            <a:xfrm>
              <a:off x="296326" y="2694119"/>
              <a:ext cx="1829209" cy="180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0" t="28889" r="19512" b="24973"/>
            <a:stretch/>
          </p:blipFill>
          <p:spPr>
            <a:xfrm>
              <a:off x="2923130" y="2694119"/>
              <a:ext cx="2130276" cy="180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3" t="31958" r="20480" b="30688"/>
            <a:stretch/>
          </p:blipFill>
          <p:spPr>
            <a:xfrm>
              <a:off x="6053925" y="2775980"/>
              <a:ext cx="2317563" cy="162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5" t="31111" r="5114" b="31640"/>
            <a:stretch/>
          </p:blipFill>
          <p:spPr>
            <a:xfrm>
              <a:off x="171760" y="4796422"/>
              <a:ext cx="2700001" cy="1440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14" t="30688" r="2453" b="32063"/>
            <a:stretch/>
          </p:blipFill>
          <p:spPr>
            <a:xfrm>
              <a:off x="2975977" y="4768352"/>
              <a:ext cx="2794089" cy="14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09" t="29630" b="30159"/>
            <a:stretch/>
          </p:blipFill>
          <p:spPr>
            <a:xfrm>
              <a:off x="6053925" y="4768352"/>
              <a:ext cx="2683982" cy="144000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145505" y="6498813"/>
            <a:ext cx="6595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latin typeface="Cambria" panose="02040503050406030204" pitchFamily="18" charset="0"/>
              </a:rPr>
              <a:t>Fig. Optimized geometries of </a:t>
            </a:r>
            <a:r>
              <a:rPr lang="en-US" altLang="ja-JP" sz="1400" dirty="0" smtClean="0">
                <a:latin typeface="Cambria" panose="02040503050406030204" pitchFamily="18" charset="0"/>
              </a:rPr>
              <a:t>possible G-PC-Na</a:t>
            </a:r>
            <a:r>
              <a:rPr lang="en-US" altLang="ja-JP" sz="1400" baseline="30000" dirty="0">
                <a:latin typeface="Cambria" panose="02040503050406030204" pitchFamily="18" charset="0"/>
              </a:rPr>
              <a:t>+  </a:t>
            </a:r>
            <a:r>
              <a:rPr lang="en-US" altLang="ja-JP" sz="1400" dirty="0" smtClean="0">
                <a:latin typeface="Cambria" panose="02040503050406030204" pitchFamily="18" charset="0"/>
              </a:rPr>
              <a:t>complex on graphene surface</a:t>
            </a:r>
            <a:endParaRPr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269267"/>
            <a:ext cx="2057400" cy="365125"/>
          </a:xfrm>
        </p:spPr>
        <p:txBody>
          <a:bodyPr/>
          <a:lstStyle/>
          <a:p>
            <a:fld id="{DF9FA5B6-7A2B-4E54-93D6-98ADC48FA8A9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79074"/>
              </p:ext>
            </p:extLst>
          </p:nvPr>
        </p:nvGraphicFramePr>
        <p:xfrm>
          <a:off x="729759" y="2384202"/>
          <a:ext cx="3570093" cy="2528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22"/>
                <a:gridCol w="1603071"/>
              </a:tblGrid>
              <a:tr h="2752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Structure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i="1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</a:rPr>
                        <a:t>E</a:t>
                      </a:r>
                      <a:r>
                        <a:rPr lang="en-US" altLang="ja-JP" sz="1400" i="1" baseline="-250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</a:rPr>
                        <a:t>ads</a:t>
                      </a:r>
                      <a:endParaRPr lang="ja-JP" altLang="en-US" sz="1400" dirty="0" smtClean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3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-47.513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253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-48.614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253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-47.951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253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-46.180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253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-46.808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253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-33.063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253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-33.369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253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-33.404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253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-34.494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253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-33.919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269805" y="1352713"/>
            <a:ext cx="4598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Bef>
                <a:spcPts val="600"/>
              </a:spcBef>
              <a:spcAft>
                <a:spcPts val="600"/>
              </a:spcAft>
            </a:pPr>
            <a:r>
              <a:rPr lang="en-US" altLang="ja-JP" sz="1400" dirty="0">
                <a:solidFill>
                  <a:schemeClr val="dk1"/>
                </a:solidFill>
                <a:latin typeface="Cambria" panose="02040503050406030204" pitchFamily="18" charset="0"/>
              </a:rPr>
              <a:t>Table: </a:t>
            </a:r>
            <a:r>
              <a:rPr lang="en-US" altLang="ja-JP" sz="1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Adsorption energy (</a:t>
            </a:r>
            <a:r>
              <a:rPr lang="en-US" altLang="ja-JP" sz="1400" i="1" dirty="0" smtClean="0">
                <a:solidFill>
                  <a:schemeClr val="dk1"/>
                </a:solidFill>
                <a:latin typeface="Cambria" panose="02040503050406030204" pitchFamily="18" charset="0"/>
              </a:rPr>
              <a:t>E</a:t>
            </a:r>
            <a:r>
              <a:rPr lang="en-US" altLang="ja-JP" sz="1400" i="1" baseline="-25000" dirty="0" smtClean="0">
                <a:solidFill>
                  <a:schemeClr val="dk1"/>
                </a:solidFill>
                <a:latin typeface="Cambria" panose="02040503050406030204" pitchFamily="18" charset="0"/>
              </a:rPr>
              <a:t>ads</a:t>
            </a:r>
            <a:r>
              <a:rPr lang="en-US" altLang="ja-JP" sz="1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 in kcal/mol) for possible PC adsorption sites on Graphene at B3LYP-D3/6-31G(d) level of theory.</a:t>
            </a:r>
            <a:endParaRPr lang="ja-JP" altLang="en-US" sz="14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52215" y="387527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Most Stable PC Complex</a:t>
            </a:r>
            <a:endParaRPr lang="ja-JP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79948" y="4891371"/>
            <a:ext cx="3746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IN" altLang="ja-JP" sz="1400" dirty="0" smtClean="0">
                <a:latin typeface="Cambria" panose="02040503050406030204" pitchFamily="18" charset="0"/>
              </a:rPr>
              <a:t>Fig. Optimised structure of G-PC-Na-2 complex</a:t>
            </a:r>
            <a:endParaRPr lang="en-IN" altLang="ja-JP" sz="1400" dirty="0"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50114" y="1722045"/>
            <a:ext cx="3120385" cy="2880000"/>
            <a:chOff x="5547294" y="2050192"/>
            <a:chExt cx="3120385" cy="288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16889"/>
            <a:stretch/>
          </p:blipFill>
          <p:spPr>
            <a:xfrm>
              <a:off x="5547294" y="2050192"/>
              <a:ext cx="3120385" cy="288000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flipV="1">
              <a:off x="6850210" y="2594297"/>
              <a:ext cx="257276" cy="44868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972300" y="2647295"/>
              <a:ext cx="135186" cy="45453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382497" y="2558461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Cambria" panose="02040503050406030204" pitchFamily="18" charset="0"/>
                </a:rPr>
                <a:t>2.231</a:t>
              </a:r>
              <a:endParaRPr kumimoji="1" lang="ja-JP" altLang="en-US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36477" y="2635552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Cambria" panose="02040503050406030204" pitchFamily="18" charset="0"/>
                </a:rPr>
                <a:t>3.374</a:t>
              </a:r>
              <a:endParaRPr kumimoji="1" lang="ja-JP" altLang="en-US" sz="14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6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70134" y="207633"/>
            <a:ext cx="7788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Optimized Geometries of PC After One and Two Electron Reduction</a:t>
            </a:r>
            <a:endParaRPr lang="ja-JP" altLang="en-US" sz="20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50916" y="810548"/>
            <a:ext cx="8640606" cy="3005848"/>
            <a:chOff x="250916" y="1089873"/>
            <a:chExt cx="8640606" cy="3005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16889"/>
            <a:stretch/>
          </p:blipFill>
          <p:spPr>
            <a:xfrm>
              <a:off x="250916" y="1158453"/>
              <a:ext cx="2730337" cy="252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4" t="3334" r="2108" b="16778"/>
            <a:stretch/>
          </p:blipFill>
          <p:spPr>
            <a:xfrm>
              <a:off x="3332712" y="1158453"/>
              <a:ext cx="2590098" cy="252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5" t="3556" b="17000"/>
            <a:stretch/>
          </p:blipFill>
          <p:spPr>
            <a:xfrm>
              <a:off x="6274270" y="1089873"/>
              <a:ext cx="2617252" cy="252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0916" y="3815940"/>
              <a:ext cx="2524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G-PC-Na</a:t>
              </a:r>
              <a:r>
                <a:rPr lang="en-US" altLang="ja-JP" sz="1200" baseline="30000" dirty="0" smtClean="0">
                  <a:latin typeface="Cambria" panose="02040503050406030204" pitchFamily="18" charset="0"/>
                </a:rPr>
                <a:t>+</a:t>
              </a:r>
              <a:r>
                <a:rPr lang="en-US" altLang="ja-JP" sz="1200" dirty="0">
                  <a:latin typeface="Cambria" panose="02040503050406030204" pitchFamily="18" charset="0"/>
                </a:rPr>
                <a:t>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(E</a:t>
              </a:r>
              <a:r>
                <a:rPr lang="en-US" altLang="ja-JP" sz="1200" baseline="-25000" dirty="0" smtClean="0">
                  <a:latin typeface="Cambria" panose="02040503050406030204" pitchFamily="18" charset="0"/>
                </a:rPr>
                <a:t>ads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 = </a:t>
              </a:r>
              <a:r>
                <a:rPr lang="en-US" altLang="ja-JP" sz="1200" dirty="0">
                  <a:solidFill>
                    <a:srgbClr val="000000"/>
                  </a:solidFill>
                  <a:latin typeface="Cambria" panose="02040503050406030204" pitchFamily="18" charset="0"/>
                </a:rPr>
                <a:t>-48.614 </a:t>
              </a:r>
              <a:r>
                <a:rPr lang="en-US" altLang="ja-JP" sz="12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kcal/mol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) </a:t>
              </a:r>
              <a:r>
                <a:rPr lang="en-US" altLang="ja-JP" sz="1200" baseline="30000" dirty="0" smtClean="0">
                  <a:latin typeface="Cambria" panose="02040503050406030204" pitchFamily="18" charset="0"/>
                </a:rPr>
                <a:t> </a:t>
              </a:r>
              <a:endParaRPr kumimoji="1" lang="ja-JP" altLang="en-US" sz="1200" baseline="30000" dirty="0">
                <a:latin typeface="Cambria" panose="0204050305040603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90599" y="3818722"/>
              <a:ext cx="24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Cambria" panose="02040503050406030204" pitchFamily="18" charset="0"/>
                </a:rPr>
                <a:t>G-PC-Na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(</a:t>
              </a:r>
              <a:r>
                <a:rPr lang="en-US" altLang="ja-JP" sz="1200" dirty="0">
                  <a:latin typeface="Cambria" panose="02040503050406030204" pitchFamily="18" charset="0"/>
                </a:rPr>
                <a:t>E</a:t>
              </a:r>
              <a:r>
                <a:rPr lang="en-US" altLang="ja-JP" sz="1200" baseline="-25000" dirty="0">
                  <a:latin typeface="Cambria" panose="02040503050406030204" pitchFamily="18" charset="0"/>
                </a:rPr>
                <a:t>ads</a:t>
              </a:r>
              <a:r>
                <a:rPr lang="en-US" altLang="ja-JP" sz="1200" dirty="0">
                  <a:latin typeface="Cambria" panose="02040503050406030204" pitchFamily="18" charset="0"/>
                </a:rPr>
                <a:t> =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-55.378 kcal/mol)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0313" y="3803124"/>
              <a:ext cx="25528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G-PC-Na</a:t>
              </a:r>
              <a:r>
                <a:rPr lang="en-US" altLang="ja-JP" sz="1200" baseline="30000" dirty="0" smtClean="0">
                  <a:latin typeface="Cambria" panose="02040503050406030204" pitchFamily="18" charset="0"/>
                </a:rPr>
                <a:t>-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(</a:t>
              </a:r>
              <a:r>
                <a:rPr lang="en-US" altLang="ja-JP" sz="1200" dirty="0">
                  <a:latin typeface="Cambria" panose="02040503050406030204" pitchFamily="18" charset="0"/>
                </a:rPr>
                <a:t>E</a:t>
              </a:r>
              <a:r>
                <a:rPr lang="en-US" altLang="ja-JP" sz="1200" baseline="-25000" dirty="0">
                  <a:latin typeface="Cambria" panose="02040503050406030204" pitchFamily="18" charset="0"/>
                </a:rPr>
                <a:t>ads</a:t>
              </a:r>
              <a:r>
                <a:rPr lang="en-US" altLang="ja-JP" sz="1200" dirty="0">
                  <a:latin typeface="Cambria" panose="02040503050406030204" pitchFamily="18" charset="0"/>
                </a:rPr>
                <a:t> =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-104.150 kcal/mol) 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376406" y="1684233"/>
              <a:ext cx="190500" cy="3352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83086" y="1684233"/>
              <a:ext cx="83820" cy="4114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67839" y="156017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2.231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66906" y="165671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3.374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012926" y="1684233"/>
              <a:ext cx="220980" cy="3352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72355" y="1383891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3.264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67046" y="1625807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2.274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4546326" y="1591995"/>
              <a:ext cx="118304" cy="42751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498927" y="1560177"/>
              <a:ext cx="69683" cy="60411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79035" y="165671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3.113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7342866" y="1591995"/>
              <a:ext cx="175260" cy="34172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941506" y="152717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2.324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7678146" y="1522390"/>
              <a:ext cx="205740" cy="497123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781016" y="1591995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3.234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539273" y="4844849"/>
            <a:ext cx="3734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Reaction energies (</a:t>
            </a:r>
            <a:r>
              <a:rPr kumimoji="1" lang="el-GR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ΔΕ</a:t>
            </a:r>
            <a:r>
              <a:rPr kumimoji="1"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)</a:t>
            </a:r>
          </a:p>
          <a:p>
            <a:endParaRPr kumimoji="1" lang="en-US" altLang="ja-JP" sz="1600" dirty="0" smtClean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r>
              <a:rPr lang="en-US" altLang="ja-JP" sz="1600" dirty="0">
                <a:solidFill>
                  <a:srgbClr val="7030A0"/>
                </a:solidFill>
                <a:latin typeface="Cambria" panose="02040503050406030204" pitchFamily="18" charset="0"/>
              </a:rPr>
              <a:t>G-PC-Na</a:t>
            </a:r>
            <a:r>
              <a:rPr lang="en-US" altLang="ja-JP" sz="1600" baseline="30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+ </a:t>
            </a:r>
            <a:r>
              <a:rPr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altLang="ja-JP" sz="1600" baseline="30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G-PC-Na : -100.602 kcal/mol</a:t>
            </a:r>
          </a:p>
          <a:p>
            <a:r>
              <a:rPr lang="en-US" altLang="ja-JP" sz="1600" dirty="0">
                <a:solidFill>
                  <a:srgbClr val="7030A0"/>
                </a:solidFill>
                <a:latin typeface="Cambria" panose="02040503050406030204" pitchFamily="18" charset="0"/>
              </a:rPr>
              <a:t>G-PC-Na</a:t>
            </a:r>
            <a:r>
              <a:rPr lang="en-US" altLang="ja-JP" sz="1600" baseline="30000" dirty="0">
                <a:solidFill>
                  <a:srgbClr val="7030A0"/>
                </a:solidFill>
                <a:latin typeface="Cambria" panose="02040503050406030204" pitchFamily="18" charset="0"/>
              </a:rPr>
              <a:t>+ </a:t>
            </a:r>
            <a:r>
              <a:rPr lang="en-US" altLang="ja-JP" sz="1600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altLang="ja-JP" sz="1600" baseline="300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G-PC-Na</a:t>
            </a:r>
            <a:r>
              <a:rPr lang="en-US" altLang="ja-JP" sz="1600" baseline="30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- </a:t>
            </a:r>
            <a:r>
              <a:rPr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: -41.759 kcal/mol</a:t>
            </a:r>
            <a:endParaRPr lang="ja-JP" altLang="en-US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7545" y="5988622"/>
            <a:ext cx="857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 smtClean="0">
                <a:latin typeface="Cambria" panose="02040503050406030204" pitchFamily="18" charset="0"/>
              </a:rPr>
              <a:t>The one electron reduction is favorable than two electron reduction. However negative reaction  energy shows that it can also possible.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6014" y="3951101"/>
            <a:ext cx="88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Optimized geometries of </a:t>
            </a:r>
            <a:r>
              <a:rPr lang="en-US" altLang="ja-JP" sz="1400" dirty="0">
                <a:latin typeface="Cambria" panose="02040503050406030204" pitchFamily="18" charset="0"/>
              </a:rPr>
              <a:t>G-PC-Na</a:t>
            </a:r>
            <a:r>
              <a:rPr lang="en-US" altLang="ja-JP" sz="1400" baseline="30000" dirty="0">
                <a:latin typeface="Cambria" panose="02040503050406030204" pitchFamily="18" charset="0"/>
              </a:rPr>
              <a:t>+  </a:t>
            </a:r>
            <a:r>
              <a:rPr lang="en-US" altLang="ja-JP" sz="1400" dirty="0" smtClean="0">
                <a:latin typeface="Cambria" panose="02040503050406030204" pitchFamily="18" charset="0"/>
              </a:rPr>
              <a:t>complex, one electron reduction complex (G-PC-Na) and two electron reduction complex (</a:t>
            </a:r>
            <a:r>
              <a:rPr lang="en-US" altLang="ja-JP" sz="1400" dirty="0">
                <a:latin typeface="Cambria" panose="02040503050406030204" pitchFamily="18" charset="0"/>
              </a:rPr>
              <a:t>G-PC-Na</a:t>
            </a:r>
            <a:r>
              <a:rPr lang="en-US" altLang="ja-JP" sz="1400" baseline="30000" dirty="0">
                <a:latin typeface="Cambria" panose="02040503050406030204" pitchFamily="18" charset="0"/>
              </a:rPr>
              <a:t>- </a:t>
            </a:r>
            <a:r>
              <a:rPr lang="en-US" altLang="ja-JP" sz="1400" dirty="0" smtClean="0">
                <a:latin typeface="Cambria" panose="02040503050406030204" pitchFamily="18" charset="0"/>
              </a:rPr>
              <a:t>)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295295" y="668166"/>
            <a:ext cx="1478368" cy="1863965"/>
            <a:chOff x="472336" y="814149"/>
            <a:chExt cx="1478368" cy="1863965"/>
          </a:xfrm>
        </p:grpSpPr>
        <p:grpSp>
          <p:nvGrpSpPr>
            <p:cNvPr id="12" name="Group 11"/>
            <p:cNvGrpSpPr/>
            <p:nvPr/>
          </p:nvGrpSpPr>
          <p:grpSpPr>
            <a:xfrm>
              <a:off x="472336" y="814149"/>
              <a:ext cx="1478368" cy="1863965"/>
              <a:chOff x="472336" y="814149"/>
              <a:chExt cx="1478368" cy="186396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71" t="12699" r="5432"/>
              <a:stretch/>
            </p:blipFill>
            <p:spPr>
              <a:xfrm>
                <a:off x="602340" y="878114"/>
                <a:ext cx="1348364" cy="180000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72336" y="1417320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b="1" dirty="0" smtClean="0">
                    <a:latin typeface="Cambria" panose="02040503050406030204" pitchFamily="18" charset="0"/>
                  </a:rPr>
                  <a:t>1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43356" y="1089660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b="1" dirty="0">
                    <a:latin typeface="Cambria" panose="02040503050406030204" pitchFamily="18" charset="0"/>
                  </a:rPr>
                  <a:t>2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09596" y="1417320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b="1" dirty="0">
                    <a:latin typeface="Cambria" panose="02040503050406030204" pitchFamily="18" charset="0"/>
                  </a:rPr>
                  <a:t>3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03364" y="1801496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b="1" dirty="0">
                    <a:latin typeface="Cambria" panose="02040503050406030204" pitchFamily="18" charset="0"/>
                  </a:rPr>
                  <a:t>4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62728" y="1801496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b="1" dirty="0" smtClean="0">
                    <a:latin typeface="Cambria" panose="02040503050406030204" pitchFamily="18" charset="0"/>
                  </a:rPr>
                  <a:t>5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22736" y="814149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b="1" dirty="0">
                    <a:latin typeface="Cambria" panose="02040503050406030204" pitchFamily="18" charset="0"/>
                  </a:rPr>
                  <a:t>6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33368" y="2086759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b="1" dirty="0">
                    <a:latin typeface="Cambria" panose="02040503050406030204" pitchFamily="18" charset="0"/>
                  </a:rPr>
                  <a:t>7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>
            <a:xfrm>
              <a:off x="1120140" y="1287022"/>
              <a:ext cx="297180" cy="259838"/>
            </a:xfrm>
            <a:custGeom>
              <a:avLst/>
              <a:gdLst>
                <a:gd name="connsiteX0" fmla="*/ 0 w 297180"/>
                <a:gd name="connsiteY0" fmla="*/ 259838 h 259838"/>
                <a:gd name="connsiteX1" fmla="*/ 38100 w 297180"/>
                <a:gd name="connsiteY1" fmla="*/ 198878 h 259838"/>
                <a:gd name="connsiteX2" fmla="*/ 83820 w 297180"/>
                <a:gd name="connsiteY2" fmla="*/ 183638 h 259838"/>
                <a:gd name="connsiteX3" fmla="*/ 106680 w 297180"/>
                <a:gd name="connsiteY3" fmla="*/ 176018 h 259838"/>
                <a:gd name="connsiteX4" fmla="*/ 129540 w 297180"/>
                <a:gd name="connsiteY4" fmla="*/ 168398 h 259838"/>
                <a:gd name="connsiteX5" fmla="*/ 175260 w 297180"/>
                <a:gd name="connsiteY5" fmla="*/ 130298 h 259838"/>
                <a:gd name="connsiteX6" fmla="*/ 190500 w 297180"/>
                <a:gd name="connsiteY6" fmla="*/ 76958 h 259838"/>
                <a:gd name="connsiteX7" fmla="*/ 213360 w 297180"/>
                <a:gd name="connsiteY7" fmla="*/ 8378 h 259838"/>
                <a:gd name="connsiteX8" fmla="*/ 297180 w 297180"/>
                <a:gd name="connsiteY8" fmla="*/ 758 h 25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" h="259838">
                  <a:moveTo>
                    <a:pt x="0" y="259838"/>
                  </a:moveTo>
                  <a:cubicBezTo>
                    <a:pt x="9804" y="235328"/>
                    <a:pt x="13004" y="212820"/>
                    <a:pt x="38100" y="198878"/>
                  </a:cubicBezTo>
                  <a:cubicBezTo>
                    <a:pt x="52143" y="191076"/>
                    <a:pt x="68580" y="188718"/>
                    <a:pt x="83820" y="183638"/>
                  </a:cubicBezTo>
                  <a:lnTo>
                    <a:pt x="106680" y="176018"/>
                  </a:lnTo>
                  <a:cubicBezTo>
                    <a:pt x="114300" y="173478"/>
                    <a:pt x="122857" y="172853"/>
                    <a:pt x="129540" y="168398"/>
                  </a:cubicBezTo>
                  <a:cubicBezTo>
                    <a:pt x="161366" y="147180"/>
                    <a:pt x="145924" y="159634"/>
                    <a:pt x="175260" y="130298"/>
                  </a:cubicBezTo>
                  <a:cubicBezTo>
                    <a:pt x="182523" y="108510"/>
                    <a:pt x="185716" y="100878"/>
                    <a:pt x="190500" y="76958"/>
                  </a:cubicBezTo>
                  <a:cubicBezTo>
                    <a:pt x="194007" y="59425"/>
                    <a:pt x="192880" y="22031"/>
                    <a:pt x="213360" y="8378"/>
                  </a:cubicBezTo>
                  <a:cubicBezTo>
                    <a:pt x="231258" y="-3554"/>
                    <a:pt x="284012" y="758"/>
                    <a:pt x="297180" y="758"/>
                  </a:cubicBezTo>
                </a:path>
              </a:pathLst>
            </a:custGeom>
            <a:noFill/>
            <a:ln w="31750" cmpd="sng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Freeform 16"/>
            <p:cNvSpPr/>
            <p:nvPr/>
          </p:nvSpPr>
          <p:spPr>
            <a:xfrm rot="17856818">
              <a:off x="735366" y="1287023"/>
              <a:ext cx="297180" cy="259838"/>
            </a:xfrm>
            <a:custGeom>
              <a:avLst/>
              <a:gdLst>
                <a:gd name="connsiteX0" fmla="*/ 0 w 297180"/>
                <a:gd name="connsiteY0" fmla="*/ 259838 h 259838"/>
                <a:gd name="connsiteX1" fmla="*/ 38100 w 297180"/>
                <a:gd name="connsiteY1" fmla="*/ 198878 h 259838"/>
                <a:gd name="connsiteX2" fmla="*/ 83820 w 297180"/>
                <a:gd name="connsiteY2" fmla="*/ 183638 h 259838"/>
                <a:gd name="connsiteX3" fmla="*/ 106680 w 297180"/>
                <a:gd name="connsiteY3" fmla="*/ 176018 h 259838"/>
                <a:gd name="connsiteX4" fmla="*/ 129540 w 297180"/>
                <a:gd name="connsiteY4" fmla="*/ 168398 h 259838"/>
                <a:gd name="connsiteX5" fmla="*/ 175260 w 297180"/>
                <a:gd name="connsiteY5" fmla="*/ 130298 h 259838"/>
                <a:gd name="connsiteX6" fmla="*/ 190500 w 297180"/>
                <a:gd name="connsiteY6" fmla="*/ 76958 h 259838"/>
                <a:gd name="connsiteX7" fmla="*/ 213360 w 297180"/>
                <a:gd name="connsiteY7" fmla="*/ 8378 h 259838"/>
                <a:gd name="connsiteX8" fmla="*/ 297180 w 297180"/>
                <a:gd name="connsiteY8" fmla="*/ 758 h 25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" h="259838">
                  <a:moveTo>
                    <a:pt x="0" y="259838"/>
                  </a:moveTo>
                  <a:cubicBezTo>
                    <a:pt x="9804" y="235328"/>
                    <a:pt x="13004" y="212820"/>
                    <a:pt x="38100" y="198878"/>
                  </a:cubicBezTo>
                  <a:cubicBezTo>
                    <a:pt x="52143" y="191076"/>
                    <a:pt x="68580" y="188718"/>
                    <a:pt x="83820" y="183638"/>
                  </a:cubicBezTo>
                  <a:lnTo>
                    <a:pt x="106680" y="176018"/>
                  </a:lnTo>
                  <a:cubicBezTo>
                    <a:pt x="114300" y="173478"/>
                    <a:pt x="122857" y="172853"/>
                    <a:pt x="129540" y="168398"/>
                  </a:cubicBezTo>
                  <a:cubicBezTo>
                    <a:pt x="161366" y="147180"/>
                    <a:pt x="145924" y="159634"/>
                    <a:pt x="175260" y="130298"/>
                  </a:cubicBezTo>
                  <a:cubicBezTo>
                    <a:pt x="182523" y="108510"/>
                    <a:pt x="185716" y="100878"/>
                    <a:pt x="190500" y="76958"/>
                  </a:cubicBezTo>
                  <a:cubicBezTo>
                    <a:pt x="194007" y="59425"/>
                    <a:pt x="192880" y="22031"/>
                    <a:pt x="213360" y="8378"/>
                  </a:cubicBezTo>
                  <a:cubicBezTo>
                    <a:pt x="231258" y="-3554"/>
                    <a:pt x="284012" y="758"/>
                    <a:pt x="297180" y="758"/>
                  </a:cubicBezTo>
                </a:path>
              </a:pathLst>
            </a:custGeom>
            <a:noFill/>
            <a:ln w="31750" cmpd="sng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 17"/>
            <p:cNvSpPr/>
            <p:nvPr/>
          </p:nvSpPr>
          <p:spPr>
            <a:xfrm rot="2484214">
              <a:off x="1222146" y="1628143"/>
              <a:ext cx="297180" cy="259838"/>
            </a:xfrm>
            <a:custGeom>
              <a:avLst/>
              <a:gdLst>
                <a:gd name="connsiteX0" fmla="*/ 0 w 297180"/>
                <a:gd name="connsiteY0" fmla="*/ 259838 h 259838"/>
                <a:gd name="connsiteX1" fmla="*/ 38100 w 297180"/>
                <a:gd name="connsiteY1" fmla="*/ 198878 h 259838"/>
                <a:gd name="connsiteX2" fmla="*/ 83820 w 297180"/>
                <a:gd name="connsiteY2" fmla="*/ 183638 h 259838"/>
                <a:gd name="connsiteX3" fmla="*/ 106680 w 297180"/>
                <a:gd name="connsiteY3" fmla="*/ 176018 h 259838"/>
                <a:gd name="connsiteX4" fmla="*/ 129540 w 297180"/>
                <a:gd name="connsiteY4" fmla="*/ 168398 h 259838"/>
                <a:gd name="connsiteX5" fmla="*/ 175260 w 297180"/>
                <a:gd name="connsiteY5" fmla="*/ 130298 h 259838"/>
                <a:gd name="connsiteX6" fmla="*/ 190500 w 297180"/>
                <a:gd name="connsiteY6" fmla="*/ 76958 h 259838"/>
                <a:gd name="connsiteX7" fmla="*/ 213360 w 297180"/>
                <a:gd name="connsiteY7" fmla="*/ 8378 h 259838"/>
                <a:gd name="connsiteX8" fmla="*/ 297180 w 297180"/>
                <a:gd name="connsiteY8" fmla="*/ 758 h 25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" h="259838">
                  <a:moveTo>
                    <a:pt x="0" y="259838"/>
                  </a:moveTo>
                  <a:cubicBezTo>
                    <a:pt x="9804" y="235328"/>
                    <a:pt x="13004" y="212820"/>
                    <a:pt x="38100" y="198878"/>
                  </a:cubicBezTo>
                  <a:cubicBezTo>
                    <a:pt x="52143" y="191076"/>
                    <a:pt x="68580" y="188718"/>
                    <a:pt x="83820" y="183638"/>
                  </a:cubicBezTo>
                  <a:lnTo>
                    <a:pt x="106680" y="176018"/>
                  </a:lnTo>
                  <a:cubicBezTo>
                    <a:pt x="114300" y="173478"/>
                    <a:pt x="122857" y="172853"/>
                    <a:pt x="129540" y="168398"/>
                  </a:cubicBezTo>
                  <a:cubicBezTo>
                    <a:pt x="161366" y="147180"/>
                    <a:pt x="145924" y="159634"/>
                    <a:pt x="175260" y="130298"/>
                  </a:cubicBezTo>
                  <a:cubicBezTo>
                    <a:pt x="182523" y="108510"/>
                    <a:pt x="185716" y="100878"/>
                    <a:pt x="190500" y="76958"/>
                  </a:cubicBezTo>
                  <a:cubicBezTo>
                    <a:pt x="194007" y="59425"/>
                    <a:pt x="192880" y="22031"/>
                    <a:pt x="213360" y="8378"/>
                  </a:cubicBezTo>
                  <a:cubicBezTo>
                    <a:pt x="231258" y="-3554"/>
                    <a:pt x="284012" y="758"/>
                    <a:pt x="297180" y="758"/>
                  </a:cubicBezTo>
                </a:path>
              </a:pathLst>
            </a:custGeom>
            <a:noFill/>
            <a:ln w="31750" cmpd="sng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Freeform 18"/>
            <p:cNvSpPr/>
            <p:nvPr/>
          </p:nvSpPr>
          <p:spPr>
            <a:xfrm rot="2674543">
              <a:off x="589895" y="1629256"/>
              <a:ext cx="297180" cy="259838"/>
            </a:xfrm>
            <a:custGeom>
              <a:avLst/>
              <a:gdLst>
                <a:gd name="connsiteX0" fmla="*/ 0 w 297180"/>
                <a:gd name="connsiteY0" fmla="*/ 259838 h 259838"/>
                <a:gd name="connsiteX1" fmla="*/ 38100 w 297180"/>
                <a:gd name="connsiteY1" fmla="*/ 198878 h 259838"/>
                <a:gd name="connsiteX2" fmla="*/ 83820 w 297180"/>
                <a:gd name="connsiteY2" fmla="*/ 183638 h 259838"/>
                <a:gd name="connsiteX3" fmla="*/ 106680 w 297180"/>
                <a:gd name="connsiteY3" fmla="*/ 176018 h 259838"/>
                <a:gd name="connsiteX4" fmla="*/ 129540 w 297180"/>
                <a:gd name="connsiteY4" fmla="*/ 168398 h 259838"/>
                <a:gd name="connsiteX5" fmla="*/ 175260 w 297180"/>
                <a:gd name="connsiteY5" fmla="*/ 130298 h 259838"/>
                <a:gd name="connsiteX6" fmla="*/ 190500 w 297180"/>
                <a:gd name="connsiteY6" fmla="*/ 76958 h 259838"/>
                <a:gd name="connsiteX7" fmla="*/ 213360 w 297180"/>
                <a:gd name="connsiteY7" fmla="*/ 8378 h 259838"/>
                <a:gd name="connsiteX8" fmla="*/ 297180 w 297180"/>
                <a:gd name="connsiteY8" fmla="*/ 758 h 25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" h="259838">
                  <a:moveTo>
                    <a:pt x="0" y="259838"/>
                  </a:moveTo>
                  <a:cubicBezTo>
                    <a:pt x="9804" y="235328"/>
                    <a:pt x="13004" y="212820"/>
                    <a:pt x="38100" y="198878"/>
                  </a:cubicBezTo>
                  <a:cubicBezTo>
                    <a:pt x="52143" y="191076"/>
                    <a:pt x="68580" y="188718"/>
                    <a:pt x="83820" y="183638"/>
                  </a:cubicBezTo>
                  <a:lnTo>
                    <a:pt x="106680" y="176018"/>
                  </a:lnTo>
                  <a:cubicBezTo>
                    <a:pt x="114300" y="173478"/>
                    <a:pt x="122857" y="172853"/>
                    <a:pt x="129540" y="168398"/>
                  </a:cubicBezTo>
                  <a:cubicBezTo>
                    <a:pt x="161366" y="147180"/>
                    <a:pt x="145924" y="159634"/>
                    <a:pt x="175260" y="130298"/>
                  </a:cubicBezTo>
                  <a:cubicBezTo>
                    <a:pt x="182523" y="108510"/>
                    <a:pt x="185716" y="100878"/>
                    <a:pt x="190500" y="76958"/>
                  </a:cubicBezTo>
                  <a:cubicBezTo>
                    <a:pt x="194007" y="59425"/>
                    <a:pt x="192880" y="22031"/>
                    <a:pt x="213360" y="8378"/>
                  </a:cubicBezTo>
                  <a:cubicBezTo>
                    <a:pt x="231258" y="-3554"/>
                    <a:pt x="284012" y="758"/>
                    <a:pt x="297180" y="758"/>
                  </a:cubicBezTo>
                </a:path>
              </a:pathLst>
            </a:custGeom>
            <a:noFill/>
            <a:ln w="31750" cmpd="sng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74519" y="130854"/>
            <a:ext cx="4458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The Possible Bond Cleavages in the PC</a:t>
            </a:r>
            <a:endParaRPr lang="ja-JP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7293" y="628284"/>
            <a:ext cx="7118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 smtClean="0">
                <a:latin typeface="Cambria" panose="02040503050406030204" pitchFamily="18" charset="0"/>
              </a:rPr>
              <a:t>After one </a:t>
            </a:r>
            <a:r>
              <a:rPr lang="en-US" altLang="ja-JP" sz="1400" dirty="0">
                <a:latin typeface="Cambria" panose="02040503050406030204" pitchFamily="18" charset="0"/>
              </a:rPr>
              <a:t>electron </a:t>
            </a:r>
            <a:r>
              <a:rPr lang="en-US" altLang="ja-JP" sz="1400" dirty="0" smtClean="0">
                <a:latin typeface="Cambria" panose="02040503050406030204" pitchFamily="18" charset="0"/>
              </a:rPr>
              <a:t>reduction :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2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,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2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,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and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</a:p>
          <a:p>
            <a:pPr algn="just"/>
            <a:r>
              <a:rPr lang="en-US" altLang="ja-JP" sz="1400" dirty="0" smtClean="0">
                <a:latin typeface="Cambria" panose="02040503050406030204" pitchFamily="18" charset="0"/>
              </a:rPr>
              <a:t>After two electron reduction :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/C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together</a:t>
            </a:r>
          </a:p>
          <a:p>
            <a:pPr algn="just"/>
            <a:endParaRPr lang="en-US" altLang="ja-JP" sz="1400" dirty="0" smtClean="0">
              <a:latin typeface="Cambria" panose="02040503050406030204" pitchFamily="18" charset="0"/>
            </a:endParaRPr>
          </a:p>
          <a:p>
            <a:pPr algn="just"/>
            <a:r>
              <a:rPr lang="en-US" altLang="ja-JP" sz="1400" dirty="0" smtClean="0">
                <a:latin typeface="Cambria" panose="02040503050406030204" pitchFamily="18" charset="0"/>
              </a:rPr>
              <a:t>After one electron reduction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and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 bond cleavage products and </a:t>
            </a:r>
            <a:r>
              <a:rPr lang="en-US" altLang="ja-JP" sz="1400" dirty="0"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400" dirty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400" dirty="0">
                <a:latin typeface="Cambria" panose="02040503050406030204" pitchFamily="18" charset="0"/>
              </a:rPr>
              <a:t>/C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400" dirty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400" dirty="0">
                <a:latin typeface="Cambria" panose="02040503050406030204" pitchFamily="18" charset="0"/>
              </a:rPr>
              <a:t> </a:t>
            </a:r>
            <a:r>
              <a:rPr lang="en-US" altLang="ja-JP" sz="1400" dirty="0" smtClean="0">
                <a:latin typeface="Cambria" panose="02040503050406030204" pitchFamily="18" charset="0"/>
              </a:rPr>
              <a:t>bonds cleavage product after two electron reduction has been investigated. However, the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2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and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2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 bond cleavage products are not found.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2999" r="3505" b="15556"/>
          <a:stretch/>
        </p:blipFill>
        <p:spPr>
          <a:xfrm>
            <a:off x="3651234" y="4371621"/>
            <a:ext cx="1896263" cy="198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32792" y="2484795"/>
            <a:ext cx="2243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PC molecule with possible bond cleavages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813279" y="3713657"/>
            <a:ext cx="689913" cy="55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13279" y="4529652"/>
            <a:ext cx="789742" cy="23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1119478">
            <a:off x="2655867" y="4693891"/>
            <a:ext cx="90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Cambria" panose="02040503050406030204" pitchFamily="18" charset="0"/>
              </a:rPr>
              <a:t>C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200" dirty="0">
                <a:latin typeface="Cambria" panose="02040503050406030204" pitchFamily="18" charset="0"/>
              </a:rPr>
              <a:t>-O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200" dirty="0">
                <a:latin typeface="Cambria" panose="02040503050406030204" pitchFamily="18" charset="0"/>
              </a:rPr>
              <a:t> </a:t>
            </a:r>
            <a:r>
              <a:rPr lang="en-US" altLang="ja-JP" sz="1200" dirty="0" smtClean="0">
                <a:latin typeface="Cambria" panose="02040503050406030204" pitchFamily="18" charset="0"/>
              </a:rPr>
              <a:t>bond</a:t>
            </a:r>
            <a:endParaRPr lang="ja-JP" altLang="en-US" sz="1200" dirty="0"/>
          </a:p>
        </p:txBody>
      </p:sp>
      <p:sp>
        <p:nvSpPr>
          <p:cNvPr id="33" name="Rectangle 32"/>
          <p:cNvSpPr/>
          <p:nvPr/>
        </p:nvSpPr>
        <p:spPr>
          <a:xfrm rot="19560518">
            <a:off x="2589877" y="3694517"/>
            <a:ext cx="8451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Cambria" panose="02040503050406030204" pitchFamily="18" charset="0"/>
              </a:rPr>
              <a:t>C</a:t>
            </a:r>
            <a:r>
              <a:rPr lang="en-US" altLang="ja-JP" sz="11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100" dirty="0" smtClean="0">
                <a:latin typeface="Cambria" panose="02040503050406030204" pitchFamily="18" charset="0"/>
              </a:rPr>
              <a:t>-O</a:t>
            </a:r>
            <a:r>
              <a:rPr lang="en-US" altLang="ja-JP" sz="11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100" dirty="0" smtClean="0">
                <a:latin typeface="Cambria" panose="02040503050406030204" pitchFamily="18" charset="0"/>
              </a:rPr>
              <a:t> bond</a:t>
            </a:r>
            <a:endParaRPr lang="ja-JP" alt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3506946" y="6317364"/>
            <a:ext cx="2548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G-PC-Na-2 (</a:t>
            </a:r>
            <a:r>
              <a:rPr lang="en-US" altLang="ja-JP" sz="1200" dirty="0">
                <a:latin typeface="Cambria" panose="02040503050406030204" pitchFamily="18" charset="0"/>
              </a:rPr>
              <a:t>E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ads</a:t>
            </a:r>
            <a:r>
              <a:rPr lang="en-US" altLang="ja-JP" sz="1200" dirty="0">
                <a:latin typeface="Cambria" panose="02040503050406030204" pitchFamily="18" charset="0"/>
              </a:rPr>
              <a:t> =</a:t>
            </a:r>
            <a:r>
              <a:rPr lang="en-US" altLang="ja-JP" sz="1200" dirty="0" smtClean="0">
                <a:latin typeface="Cambria" panose="02040503050406030204" pitchFamily="18" charset="0"/>
              </a:rPr>
              <a:t> -28.672 kcal/mol)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72" y="4086769"/>
            <a:ext cx="2581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G-PC-Na-1 (</a:t>
            </a:r>
            <a:r>
              <a:rPr lang="en-US" altLang="ja-JP" sz="1200" dirty="0">
                <a:latin typeface="Cambria" panose="02040503050406030204" pitchFamily="18" charset="0"/>
              </a:rPr>
              <a:t>E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ads</a:t>
            </a:r>
            <a:r>
              <a:rPr lang="en-US" altLang="ja-JP" sz="1200" dirty="0">
                <a:latin typeface="Cambria" panose="02040503050406030204" pitchFamily="18" charset="0"/>
              </a:rPr>
              <a:t> = </a:t>
            </a:r>
            <a:r>
              <a:rPr lang="el-GR" altLang="ja-JP" sz="1200" dirty="0" smtClean="0">
                <a:latin typeface="Cambria" panose="02040503050406030204" pitchFamily="18" charset="0"/>
              </a:rPr>
              <a:t>-</a:t>
            </a:r>
            <a:r>
              <a:rPr lang="en-US" altLang="ja-JP" sz="1200" dirty="0" smtClean="0">
                <a:latin typeface="Cambria" panose="02040503050406030204" pitchFamily="18" charset="0"/>
              </a:rPr>
              <a:t>30.021 kcal/mol</a:t>
            </a:r>
            <a:r>
              <a:rPr lang="el-GR" altLang="ja-JP" sz="1200" dirty="0" smtClean="0">
                <a:latin typeface="Cambria" panose="02040503050406030204" pitchFamily="18" charset="0"/>
              </a:rPr>
              <a:t> </a:t>
            </a:r>
            <a:r>
              <a:rPr lang="en-US" altLang="ja-JP" sz="1200" dirty="0" smtClean="0">
                <a:latin typeface="Cambria" panose="02040503050406030204" pitchFamily="18" charset="0"/>
              </a:rPr>
              <a:t>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230" y="6253530"/>
            <a:ext cx="2975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ambria" panose="02040503050406030204" pitchFamily="18" charset="0"/>
              </a:rPr>
              <a:t>Fig. One electron reduction products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47497" y="4252882"/>
            <a:ext cx="3529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>
                <a:solidFill>
                  <a:srgbClr val="7030A0"/>
                </a:solidFill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>
                <a:solidFill>
                  <a:srgbClr val="7030A0"/>
                </a:solidFill>
                <a:latin typeface="Cambria" panose="02040503050406030204" pitchFamily="18" charset="0"/>
              </a:rPr>
              <a:t>4</a:t>
            </a:r>
            <a:r>
              <a:rPr lang="en-US" altLang="ja-JP" sz="1400" dirty="0">
                <a:solidFill>
                  <a:srgbClr val="7030A0"/>
                </a:solidFill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solidFill>
                  <a:srgbClr val="7030A0"/>
                </a:solidFill>
                <a:latin typeface="Cambria" panose="02040503050406030204" pitchFamily="18" charset="0"/>
              </a:rPr>
              <a:t>3</a:t>
            </a:r>
            <a:r>
              <a:rPr lang="en-US" altLang="ja-JP" sz="1400" dirty="0">
                <a:solidFill>
                  <a:srgbClr val="7030A0"/>
                </a:solidFill>
                <a:latin typeface="Cambria" panose="02040503050406030204" pitchFamily="18" charset="0"/>
              </a:rPr>
              <a:t> bond </a:t>
            </a:r>
            <a:r>
              <a:rPr lang="en-US" altLang="ja-JP" sz="1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cleavage is favorable with lower reaction energy (-17.714 kcal/mol than </a:t>
            </a:r>
            <a:r>
              <a:rPr lang="en-US" altLang="ja-JP" sz="1400" dirty="0">
                <a:solidFill>
                  <a:srgbClr val="7030A0"/>
                </a:solidFill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>
                <a:solidFill>
                  <a:srgbClr val="7030A0"/>
                </a:solidFill>
                <a:latin typeface="Cambria" panose="02040503050406030204" pitchFamily="18" charset="0"/>
              </a:rPr>
              <a:t>5</a:t>
            </a:r>
            <a:r>
              <a:rPr lang="en-US" altLang="ja-JP" sz="1400" dirty="0">
                <a:solidFill>
                  <a:srgbClr val="7030A0"/>
                </a:solidFill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solidFill>
                  <a:srgbClr val="7030A0"/>
                </a:solidFill>
                <a:latin typeface="Cambria" panose="02040503050406030204" pitchFamily="18" charset="0"/>
              </a:rPr>
              <a:t>1</a:t>
            </a:r>
            <a:r>
              <a:rPr lang="en-US" altLang="ja-JP" sz="1400" dirty="0">
                <a:solidFill>
                  <a:srgbClr val="7030A0"/>
                </a:solidFill>
                <a:latin typeface="Cambria" panose="02040503050406030204" pitchFamily="18" charset="0"/>
              </a:rPr>
              <a:t> bond cleavage </a:t>
            </a:r>
            <a:r>
              <a:rPr lang="en-US" altLang="ja-JP" sz="14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(19.139 kcal/mol). The positive reaction energy shows that this bond cleavage is not thermodynamically favorable.</a:t>
            </a:r>
            <a:endParaRPr lang="ja-JP" altLang="en-US" sz="1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662897" y="2110599"/>
            <a:ext cx="1968637" cy="1980000"/>
            <a:chOff x="4391417" y="2076796"/>
            <a:chExt cx="1968637" cy="1980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3" t="6444" r="4522" b="16111"/>
            <a:stretch/>
          </p:blipFill>
          <p:spPr>
            <a:xfrm>
              <a:off x="4391417" y="2076796"/>
              <a:ext cx="1968637" cy="1980000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>
            <a:xfrm flipV="1">
              <a:off x="5339548" y="2486404"/>
              <a:ext cx="261152" cy="150117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474510" y="2486404"/>
              <a:ext cx="118570" cy="307337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850319" y="231809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2.274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57993" y="2422962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3.193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>
          <a:xfrm flipV="1">
            <a:off x="4727331" y="4765872"/>
            <a:ext cx="96129" cy="342922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508886" y="4671060"/>
            <a:ext cx="96188" cy="27432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783577" y="469389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3.384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96230" y="463239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2.228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99052" y="2725111"/>
            <a:ext cx="2590098" cy="2855425"/>
            <a:chOff x="99052" y="2725111"/>
            <a:chExt cx="2590098" cy="2855425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4" t="3334" r="2108" b="16778"/>
            <a:stretch/>
          </p:blipFill>
          <p:spPr>
            <a:xfrm>
              <a:off x="99052" y="2725111"/>
              <a:ext cx="2590098" cy="252000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06759" y="5303537"/>
              <a:ext cx="24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Cambria" panose="02040503050406030204" pitchFamily="18" charset="0"/>
                </a:rPr>
                <a:t>G-PC-Na (E</a:t>
              </a:r>
              <a:r>
                <a:rPr lang="en-US" altLang="ja-JP" sz="1200" baseline="-25000" dirty="0">
                  <a:latin typeface="Cambria" panose="02040503050406030204" pitchFamily="18" charset="0"/>
                </a:rPr>
                <a:t>ads</a:t>
              </a:r>
              <a:r>
                <a:rPr lang="en-US" altLang="ja-JP" sz="1200" dirty="0">
                  <a:latin typeface="Cambria" panose="02040503050406030204" pitchFamily="18" charset="0"/>
                </a:rPr>
                <a:t> = -55.378 kcal/mol)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779266" y="3250891"/>
              <a:ext cx="220980" cy="3352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838695" y="2950549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3.264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33386" y="3192465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2.274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1312666" y="3158653"/>
              <a:ext cx="118304" cy="42751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265267" y="3126835"/>
              <a:ext cx="69683" cy="60411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345375" y="322337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3.113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7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7244</TotalTime>
  <Words>1413</Words>
  <Application>Microsoft Office PowerPoint</Application>
  <PresentationFormat>On-screen Show (4:3)</PresentationFormat>
  <Paragraphs>240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ＭＳ Ｐゴシック</vt:lpstr>
      <vt:lpstr>メイリオ</vt:lpstr>
      <vt:lpstr>Arial</vt:lpstr>
      <vt:lpstr>Calibri</vt:lpstr>
      <vt:lpstr>Calibri Light</vt:lpstr>
      <vt:lpstr>Cambria</vt:lpstr>
      <vt:lpstr>Cambria Math</vt:lpstr>
      <vt:lpstr>Comic Sans MS</vt:lpstr>
      <vt:lpstr>Times New Roman</vt:lpstr>
      <vt:lpstr>Wingdings</vt:lpstr>
      <vt:lpstr>Office Theme</vt:lpstr>
      <vt:lpstr>CS ChemDraw Drawing</vt:lpstr>
      <vt:lpstr>Equation</vt:lpstr>
      <vt:lpstr>CREST Workshop  Uppula Purushotham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uppula</dc:creator>
  <cp:lastModifiedBy>uppula</cp:lastModifiedBy>
  <cp:revision>784</cp:revision>
  <cp:lastPrinted>2015-10-05T01:47:39Z</cp:lastPrinted>
  <dcterms:created xsi:type="dcterms:W3CDTF">2015-04-22T01:24:06Z</dcterms:created>
  <dcterms:modified xsi:type="dcterms:W3CDTF">2016-02-01T03:43:40Z</dcterms:modified>
</cp:coreProperties>
</file>