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90" r:id="rId2"/>
    <p:sldId id="275" r:id="rId3"/>
    <p:sldId id="294" r:id="rId4"/>
    <p:sldId id="296" r:id="rId5"/>
    <p:sldId id="293" r:id="rId6"/>
    <p:sldId id="301" r:id="rId7"/>
    <p:sldId id="297" r:id="rId8"/>
    <p:sldId id="305" r:id="rId9"/>
    <p:sldId id="302" r:id="rId10"/>
    <p:sldId id="304" r:id="rId11"/>
    <p:sldId id="306" r:id="rId12"/>
    <p:sldId id="311" r:id="rId13"/>
    <p:sldId id="313" r:id="rId14"/>
    <p:sldId id="314" r:id="rId15"/>
    <p:sldId id="308" r:id="rId16"/>
    <p:sldId id="315" r:id="rId17"/>
    <p:sldId id="318" r:id="rId18"/>
    <p:sldId id="317" r:id="rId19"/>
    <p:sldId id="320" r:id="rId20"/>
    <p:sldId id="307" r:id="rId21"/>
    <p:sldId id="312" r:id="rId22"/>
    <p:sldId id="273" r:id="rId23"/>
    <p:sldId id="262" r:id="rId24"/>
    <p:sldId id="269" r:id="rId25"/>
    <p:sldId id="268" r:id="rId26"/>
    <p:sldId id="270" r:id="rId27"/>
    <p:sldId id="272" r:id="rId2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47" autoAdjust="0"/>
    <p:restoredTop sz="64339" autoAdjust="0"/>
  </p:normalViewPr>
  <p:slideViewPr>
    <p:cSldViewPr snapToGrid="0" showGuides="1">
      <p:cViewPr varScale="1">
        <p:scale>
          <a:sx n="55" d="100"/>
          <a:sy n="55" d="100"/>
        </p:scale>
        <p:origin x="1680" y="53"/>
      </p:cViewPr>
      <p:guideLst>
        <p:guide orient="horz" pos="2205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EFC8-CA94-4FE7-AF32-A247D97DD9E4}" type="datetimeFigureOut">
              <a:rPr kumimoji="1" lang="ja-JP" altLang="en-US" smtClean="0"/>
              <a:t>2016/2/18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6F3DC-278C-40BD-9898-74122BF49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1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400" dirty="0" smtClean="0"/>
              <a:t>Now, I’m developing the molecular simulation (MS) methods depending on the external pH conditions. </a:t>
            </a:r>
          </a:p>
          <a:p>
            <a:r>
              <a:rPr kumimoji="1" lang="en-US" altLang="ja-JP" sz="1400" dirty="0" smtClean="0"/>
              <a:t>In</a:t>
            </a:r>
            <a:r>
              <a:rPr kumimoji="1" lang="en-US" altLang="ja-JP" sz="1400" baseline="0" dirty="0" smtClean="0"/>
              <a:t> the 4th CREST workshop, I have introduced the </a:t>
            </a:r>
            <a:r>
              <a:rPr lang="en-US" altLang="ja-JP" sz="1400" dirty="0" smtClean="0"/>
              <a:t>theoretical background</a:t>
            </a:r>
            <a:r>
              <a:rPr lang="en-US" altLang="ja-JP" sz="1400" baseline="0" dirty="0" smtClean="0"/>
              <a:t> </a:t>
            </a:r>
            <a:r>
              <a:rPr kumimoji="1" lang="en-US" altLang="ja-JP" sz="1400" baseline="0" dirty="0" smtClean="0"/>
              <a:t>of continuous titration based constant pH method.</a:t>
            </a:r>
          </a:p>
          <a:p>
            <a:r>
              <a:rPr kumimoji="1" lang="en-US" altLang="ja-JP" sz="1400" baseline="0" dirty="0" smtClean="0"/>
              <a:t>And then, I talked about how to implement it into amber package and have also discussed their computational disadvantages.</a:t>
            </a:r>
          </a:p>
          <a:p>
            <a:r>
              <a:rPr kumimoji="1" lang="en-US" altLang="ja-JP" sz="1400" dirty="0" smtClean="0"/>
              <a:t>So, I have developing the new method based on the discrete transition</a:t>
            </a:r>
            <a:r>
              <a:rPr kumimoji="1" lang="en-US" altLang="ja-JP" sz="1400" baseline="0" dirty="0" smtClean="0"/>
              <a:t> model, we call it micro constant pH-MS method.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In today's workshop, I would like to talk about the basic</a:t>
            </a:r>
            <a:r>
              <a:rPr kumimoji="1" lang="en-US" altLang="ja-JP" sz="1400" baseline="0" dirty="0" smtClean="0"/>
              <a:t> concept of micro constant pH-MS method and its </a:t>
            </a:r>
            <a:r>
              <a:rPr kumimoji="1" lang="en-US" altLang="ja-JP" sz="1400" dirty="0" smtClean="0"/>
              <a:t>computational performance for model system.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664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0036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check the numerical</a:t>
            </a:r>
            <a:r>
              <a:rPr kumimoji="1" lang="en-US" altLang="ja-JP" baseline="0" dirty="0" smtClean="0"/>
              <a:t> performance, I executed the MC simulation with the ideal function.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They are the simulation setting.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689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also</a:t>
            </a:r>
            <a:r>
              <a:rPr kumimoji="1" lang="en-US" altLang="ja-JP" baseline="0" dirty="0" smtClean="0"/>
              <a:t> showed the change in the averaged deprotonated ration as a function of sampling MD step.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1838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9592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2030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4178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764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0896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5022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First,</a:t>
            </a:r>
            <a:r>
              <a:rPr kumimoji="1" lang="en-US" altLang="ja-JP" baseline="0" dirty="0" smtClean="0"/>
              <a:t> execute the reaction run with initial state.</a:t>
            </a:r>
          </a:p>
          <a:p>
            <a:r>
              <a:rPr kumimoji="1" lang="en-US" altLang="ja-JP" baseline="0" dirty="0" smtClean="0"/>
              <a:t>After reaction run, randomly exchange of the transition state and energy minimization.</a:t>
            </a:r>
          </a:p>
          <a:p>
            <a:r>
              <a:rPr kumimoji="1" lang="en-US" altLang="ja-JP" baseline="0" dirty="0" smtClean="0"/>
              <a:t>And then, execute the production run with new state.</a:t>
            </a:r>
          </a:p>
          <a:p>
            <a:r>
              <a:rPr kumimoji="1" lang="en-US" altLang="ja-JP" baseline="0" dirty="0" smtClean="0"/>
              <a:t>In the production run, the MD will be stopped and switches to next MC part, if </a:t>
            </a:r>
            <a:r>
              <a:rPr kumimoji="1" lang="en-US" altLang="ja-JP" baseline="0" dirty="0" err="1" smtClean="0"/>
              <a:t>dE</a:t>
            </a:r>
            <a:r>
              <a:rPr kumimoji="1" lang="en-US" altLang="ja-JP" baseline="0" dirty="0" smtClean="0"/>
              <a:t> is sufficiently small.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564BC-EC9E-40CA-9D95-0AFB53B31A9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798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/>
              <a:t>Now, I’m developing the molecular simulation (MS) methods depending on the external pH conditions. </a:t>
            </a:r>
          </a:p>
          <a:p>
            <a:r>
              <a:rPr kumimoji="1" lang="en-US" altLang="ja-JP" sz="1200" dirty="0" smtClean="0"/>
              <a:t>In</a:t>
            </a:r>
            <a:r>
              <a:rPr kumimoji="1" lang="en-US" altLang="ja-JP" sz="1200" baseline="0" dirty="0" smtClean="0"/>
              <a:t> the 6th CREST workshop, I have introduced the </a:t>
            </a:r>
            <a:r>
              <a:rPr lang="en-US" altLang="ja-JP" dirty="0" smtClean="0"/>
              <a:t>theoretical</a:t>
            </a:r>
            <a:r>
              <a:rPr lang="en-US" altLang="ja-JP" baseline="0" dirty="0" smtClean="0"/>
              <a:t> </a:t>
            </a:r>
            <a:r>
              <a:rPr lang="en-US" altLang="ja-JP" dirty="0" smtClean="0"/>
              <a:t>background</a:t>
            </a:r>
            <a:r>
              <a:rPr lang="en-US" altLang="ja-JP" baseline="0" dirty="0" smtClean="0"/>
              <a:t> </a:t>
            </a:r>
            <a:r>
              <a:rPr kumimoji="1" lang="en-US" altLang="ja-JP" sz="1200" baseline="0" dirty="0" smtClean="0"/>
              <a:t>of continuous constant pH method.</a:t>
            </a:r>
          </a:p>
          <a:p>
            <a:r>
              <a:rPr kumimoji="1" lang="en-US" altLang="ja-JP" sz="1200" baseline="0" dirty="0" smtClean="0"/>
              <a:t>And then, I talked about how to implement it into amber package and have also discussed their computational disadvantages.</a:t>
            </a:r>
          </a:p>
          <a:p>
            <a:r>
              <a:rPr kumimoji="1" lang="en-US" altLang="ja-JP" sz="1200" dirty="0" smtClean="0"/>
              <a:t>So, I have developing the new method based on the discrete transition</a:t>
            </a:r>
            <a:r>
              <a:rPr kumimoji="1" lang="en-US" altLang="ja-JP" sz="1200" baseline="0" dirty="0" smtClean="0"/>
              <a:t> model, we call it micro constant pH-MS method.</a:t>
            </a:r>
            <a:endParaRPr kumimoji="1" lang="en-US" altLang="ja-JP" sz="1200" dirty="0" smtClean="0"/>
          </a:p>
          <a:p>
            <a:r>
              <a:rPr kumimoji="1" lang="en-US" altLang="ja-JP" sz="1200" dirty="0" smtClean="0"/>
              <a:t>In this workshop, I would like to talk about the basic</a:t>
            </a:r>
            <a:r>
              <a:rPr kumimoji="1" lang="en-US" altLang="ja-JP" sz="1200" baseline="0" dirty="0" smtClean="0"/>
              <a:t> concept of micro constant pH-MS method and its </a:t>
            </a:r>
            <a:r>
              <a:rPr kumimoji="1" lang="en-US" altLang="ja-JP" sz="1200" dirty="0" smtClean="0"/>
              <a:t>computational performance for model system.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8212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check the numerical</a:t>
            </a:r>
            <a:r>
              <a:rPr kumimoji="1" lang="en-US" altLang="ja-JP" baseline="0" dirty="0" smtClean="0"/>
              <a:t> performance, I executed the simulation.</a:t>
            </a:r>
          </a:p>
          <a:p>
            <a:r>
              <a:rPr kumimoji="1" lang="en-US" altLang="ja-JP" baseline="0" dirty="0" smtClean="0"/>
              <a:t>As a model system, I adopted the 10 glutamic acid in aqueous solution.</a:t>
            </a:r>
          </a:p>
          <a:p>
            <a:r>
              <a:rPr kumimoji="1" lang="en-US" altLang="ja-JP" baseline="0" dirty="0" smtClean="0"/>
              <a:t>They are the simulation setting.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5073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4494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838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255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population of deprotonated state</a:t>
            </a:r>
            <a:r>
              <a:rPr kumimoji="1" lang="en-US" altLang="ja-JP" baseline="0" dirty="0" smtClean="0"/>
              <a:t> is increased according to an increase in solution pH value.</a:t>
            </a:r>
          </a:p>
          <a:p>
            <a:r>
              <a:rPr kumimoji="1" lang="en-US" altLang="ja-JP" baseline="0" dirty="0" smtClean="0"/>
              <a:t>The titration curve can fit to the expected Henderson-</a:t>
            </a:r>
            <a:r>
              <a:rPr kumimoji="1" lang="en-US" altLang="ja-JP" baseline="0" dirty="0" err="1" smtClean="0"/>
              <a:t>Hasselbalch</a:t>
            </a:r>
            <a:r>
              <a:rPr kumimoji="1" lang="en-US" altLang="ja-JP" baseline="0" dirty="0" smtClean="0"/>
              <a:t> equation.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518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titration</a:t>
            </a:r>
            <a:r>
              <a:rPr kumimoji="1" lang="en-US" altLang="ja-JP" baseline="0" dirty="0" smtClean="0"/>
              <a:t> curve can be re-expressed by a change in the relative free energy difference between two states.</a:t>
            </a:r>
          </a:p>
          <a:p>
            <a:r>
              <a:rPr kumimoji="1" lang="en-US" altLang="ja-JP" baseline="0" dirty="0" smtClean="0"/>
              <a:t>By changing titration parameter 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 based on free energy term, it can be achieved to sample the pH-dependent ensemble of solute molecules.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1817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discrete models, the MD and MC parts are reciprocally executed and the transition</a:t>
            </a:r>
            <a:r>
              <a:rPr kumimoji="1" lang="en-US" altLang="ja-JP" baseline="0" dirty="0" smtClean="0"/>
              <a:t> events are accepted (or rejected) according to the transition probability under the Metropolis scheme.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is necessary to estimate the free energy difference at every MC trial, so the continuum models are usually employed.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4015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Continuous</a:t>
            </a:r>
            <a:r>
              <a:rPr kumimoji="1" lang="en-US" altLang="ja-JP" baseline="0" dirty="0" smtClean="0"/>
              <a:t> constant pH MD utilizes an extended Hamiltonian to propagate spatial and titration coordinates, which introduces the forces on “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-particles” as a fictional degree of freedom to the real particle system.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By temporally developing according to the extended Hamiltonian, it can be achieved to sample the pH-dependent ensemble of solute molecules.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6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&lt;First,</a:t>
            </a:r>
            <a:r>
              <a:rPr kumimoji="1" lang="en-US" altLang="ja-JP" baseline="0" dirty="0" smtClean="0"/>
              <a:t> I will talk about the b</a:t>
            </a:r>
            <a:r>
              <a:rPr kumimoji="1" lang="en-US" altLang="ja-JP" dirty="0" smtClean="0"/>
              <a:t>asis concept of micro constant pH MS method.&gt;</a:t>
            </a:r>
          </a:p>
          <a:p>
            <a:r>
              <a:rPr kumimoji="1" lang="en-US" altLang="ja-JP" dirty="0" smtClean="0"/>
              <a:t>The </a:t>
            </a:r>
            <a:r>
              <a:rPr kumimoji="1" lang="en-US" altLang="ja-JP" baseline="0" dirty="0" smtClean="0"/>
              <a:t>molecular simulation (MS) method can generate a representative sampling of a system at a finite temperature.</a:t>
            </a:r>
          </a:p>
          <a:p>
            <a:r>
              <a:rPr kumimoji="1" lang="en-US" altLang="ja-JP" baseline="0" dirty="0" smtClean="0"/>
              <a:t>A configuration generated by the classical method is limited to only ensemble in a certain situation that any chemical reaction does not occur.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constant pH method,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titration coordinate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l-GR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introduced into whole system Hamiltonian </a:t>
            </a:r>
            <a:r>
              <a:rPr kumimoji="1" lang="en-US" altLang="ja-JP" baseline="0" dirty="0" smtClean="0"/>
              <a:t>to express the </a:t>
            </a:r>
            <a:r>
              <a:rPr kumimoji="1" lang="en-US" altLang="ja-JP" dirty="0" smtClean="0"/>
              <a:t>transition events between titration states.</a:t>
            </a:r>
          </a:p>
          <a:p>
            <a:r>
              <a:rPr kumimoji="1" lang="en-US" altLang="ja-JP" baseline="0" dirty="0" smtClean="0"/>
              <a:t>We can treat the pH-dependent ensemble of the solute molecules while using a conventional molecular force field based approach.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3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&lt;First,</a:t>
            </a:r>
            <a:r>
              <a:rPr kumimoji="1" lang="en-US" altLang="ja-JP" baseline="0" dirty="0" smtClean="0"/>
              <a:t> I will talk about the b</a:t>
            </a:r>
            <a:r>
              <a:rPr kumimoji="1" lang="en-US" altLang="ja-JP" dirty="0" smtClean="0"/>
              <a:t>asis concept of micro constant pH MS method.&gt;</a:t>
            </a:r>
          </a:p>
          <a:p>
            <a:r>
              <a:rPr kumimoji="1" lang="en-US" altLang="ja-JP" dirty="0" smtClean="0"/>
              <a:t>The </a:t>
            </a:r>
            <a:r>
              <a:rPr kumimoji="1" lang="en-US" altLang="ja-JP" baseline="0" dirty="0" smtClean="0"/>
              <a:t>molecular simulation (MS) method can generate a representative sampling of a system at a finite temperature.</a:t>
            </a:r>
          </a:p>
          <a:p>
            <a:r>
              <a:rPr kumimoji="1" lang="en-US" altLang="ja-JP" baseline="0" dirty="0" smtClean="0"/>
              <a:t>A configuration generated by the classical method is limited to only ensemble in a certain situation that any chemical reaction does not occur.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constant pH method,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titration coordinate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l-GR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λ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introduced into whole system Hamiltonian </a:t>
            </a:r>
            <a:r>
              <a:rPr kumimoji="1" lang="en-US" altLang="ja-JP" baseline="0" dirty="0" smtClean="0"/>
              <a:t>to express the </a:t>
            </a:r>
            <a:r>
              <a:rPr kumimoji="1" lang="en-US" altLang="ja-JP" dirty="0" smtClean="0"/>
              <a:t>transition events between titration states.</a:t>
            </a:r>
          </a:p>
          <a:p>
            <a:r>
              <a:rPr kumimoji="1" lang="en-US" altLang="ja-JP" baseline="0" dirty="0" smtClean="0"/>
              <a:t>We can treat the pH-dependent ensemble of the solute molecules while using a conventional molecular force field based approach.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4654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To avoid the disadvantage</a:t>
            </a:r>
            <a:r>
              <a:rPr kumimoji="1" lang="en-US" altLang="ja-JP" baseline="0" dirty="0" smtClean="0"/>
              <a:t> of continuous models, I adopted the discrete model (in micro constant pH MS method).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In discrete models, the titration states are switched between two states only.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There are some advantages of discrete model.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1) Discrete model enables to generate the physical meaningful configuration only.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↔ Continuous model is unavoidably to visit the unphysical states (δ&lt; λ &lt;1-δ, with δ≈0.1).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2) Computational effort is linear increase.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↔ On the other hand, the computational cost is very high, 2N (If there are N titration sites).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59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discrete models, the MD and MC parts are reciprocally executed and the transition</a:t>
            </a:r>
            <a:r>
              <a:rPr kumimoji="1" lang="en-US" altLang="ja-JP" baseline="0" dirty="0" smtClean="0"/>
              <a:t> events are accepted (or rejected) according to the transition probability under the Metropolis scheme.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is necessary to estimate the free energy difference at every MC trial, therefore the continuum models are usually employed.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0479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There is a serious problem on the combination of explicit solvent model and discrete transition model.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362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7063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schematic</a:t>
            </a:r>
            <a:r>
              <a:rPr kumimoji="1" lang="en-US" altLang="ja-JP" baseline="0" dirty="0" smtClean="0"/>
              <a:t> image of pre-selection procedure by Gaussian filtering scheme.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755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87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5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1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48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55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32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8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6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0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Developments of molecular simulation method depending on the environment pH conditions: Proposal of micro constant pH-MS method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Yukichi </a:t>
            </a:r>
            <a:r>
              <a:rPr lang="en-US" altLang="ja-JP" dirty="0"/>
              <a:t>Kitamura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58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Gaussian filtering </a:t>
            </a:r>
            <a:r>
              <a:rPr lang="en-US" altLang="ja-JP" sz="3600" dirty="0" smtClean="0"/>
              <a:t>scheme 3/3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energy difference between reaction (</a:t>
            </a:r>
            <a:r>
              <a:rPr lang="en-US" altLang="ja-JP" i="1" dirty="0" smtClean="0"/>
              <a:t>E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, 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sampling run</a:t>
            </a:r>
            <a:r>
              <a:rPr lang="en-US" altLang="ja-JP" dirty="0" smtClean="0"/>
              <a:t>) and product (</a:t>
            </a:r>
            <a:r>
              <a:rPr lang="en-US" altLang="ja-JP" i="1" dirty="0" smtClean="0"/>
              <a:t>E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’, </a:t>
            </a:r>
            <a:r>
              <a:rPr lang="en-US" altLang="ja-JP" b="1" dirty="0" smtClean="0">
                <a:solidFill>
                  <a:schemeClr val="accent2"/>
                </a:solidFill>
              </a:rPr>
              <a:t>product run</a:t>
            </a:r>
            <a:r>
              <a:rPr lang="en-US" altLang="ja-JP" dirty="0" smtClean="0"/>
              <a:t>) is employed in MC procedure.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r>
              <a:rPr lang="en-US" altLang="ja-JP" dirty="0" smtClean="0"/>
              <a:t>The </a:t>
            </a:r>
            <a:r>
              <a:rPr lang="en-US" altLang="ja-JP" dirty="0"/>
              <a:t>Gaussian filtering works to select the instantaneous configuration having sufficiently small energy difference</a:t>
            </a:r>
            <a:r>
              <a:rPr lang="en-US" altLang="ja-JP" dirty="0" smtClean="0"/>
              <a:t>.</a:t>
            </a:r>
          </a:p>
          <a:p>
            <a:pPr algn="just"/>
            <a:r>
              <a:rPr lang="en-US" altLang="ja-JP" dirty="0"/>
              <a:t>By </a:t>
            </a:r>
            <a:r>
              <a:rPr lang="en-US" altLang="ja-JP" dirty="0" smtClean="0"/>
              <a:t>such pre-selection </a:t>
            </a:r>
            <a:r>
              <a:rPr lang="en-US" altLang="ja-JP" dirty="0"/>
              <a:t>step </a:t>
            </a:r>
            <a:r>
              <a:rPr lang="en-US" altLang="ja-JP" dirty="0" smtClean="0"/>
              <a:t>in </a:t>
            </a:r>
            <a:r>
              <a:rPr lang="en-US" altLang="ja-JP" dirty="0"/>
              <a:t>product run, the </a:t>
            </a:r>
            <a:r>
              <a:rPr lang="en-US" altLang="ja-JP" dirty="0" smtClean="0"/>
              <a:t>MC </a:t>
            </a:r>
            <a:r>
              <a:rPr lang="en-US" altLang="ja-JP" dirty="0"/>
              <a:t>acceptance </a:t>
            </a:r>
            <a:r>
              <a:rPr lang="en-US" altLang="ja-JP" dirty="0" smtClean="0"/>
              <a:t>ratio will be efficiently increased.</a:t>
            </a:r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オブジェクト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237159"/>
              </p:ext>
            </p:extLst>
          </p:nvPr>
        </p:nvGraphicFramePr>
        <p:xfrm>
          <a:off x="3067290" y="2333981"/>
          <a:ext cx="3047760" cy="96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4" imgW="1523880" imgH="482400" progId="Equation.DSMT4">
                  <p:embed/>
                </p:oleObj>
              </mc:Choice>
              <mc:Fallback>
                <p:oleObj name="Equation" r:id="rId4" imgW="1523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67290" y="2333981"/>
                        <a:ext cx="3047760" cy="964800"/>
                      </a:xfrm>
                      <a:prstGeom prst="rect">
                        <a:avLst/>
                      </a:prstGeom>
                      <a:ln w="31750">
                        <a:solidFill>
                          <a:schemeClr val="tx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457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Numerical Results: Gaussian </a:t>
            </a:r>
            <a:r>
              <a:rPr lang="en-US" altLang="ja-JP" sz="3600" dirty="0"/>
              <a:t>filtering </a:t>
            </a:r>
            <a:r>
              <a:rPr lang="en-US" altLang="ja-JP" sz="3600" dirty="0" smtClean="0"/>
              <a:t>scheme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altLang="ja-JP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system</a:t>
            </a:r>
          </a:p>
          <a:p>
            <a:pPr algn="just"/>
            <a:r>
              <a:rPr lang="en-US" altLang="ja-JP" dirty="0"/>
              <a:t>T</a:t>
            </a:r>
            <a:r>
              <a:rPr lang="en-US" altLang="ja-JP" dirty="0" smtClean="0"/>
              <a:t>he energy is </a:t>
            </a:r>
            <a:r>
              <a:rPr lang="en-US" altLang="ja-JP" dirty="0"/>
              <a:t>generated by the random numbers according with </a:t>
            </a:r>
            <a:r>
              <a:rPr lang="en-US" altLang="ja-JP" dirty="0" smtClean="0"/>
              <a:t>normal </a:t>
            </a:r>
            <a:r>
              <a:rPr lang="en-US" altLang="ja-JP" dirty="0"/>
              <a:t>distribution.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r>
              <a:rPr lang="en-US" altLang="ja-JP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setting</a:t>
            </a:r>
          </a:p>
          <a:p>
            <a:pPr algn="just"/>
            <a:r>
              <a:rPr lang="en-US" altLang="ja-JP" sz="2000" dirty="0" smtClean="0"/>
              <a:t>Mean value for reaction: </a:t>
            </a:r>
            <a:r>
              <a:rPr lang="en-US" altLang="ja-JP" sz="2000" dirty="0" smtClean="0">
                <a:ea typeface="メイリオ" panose="020B0604030504040204" pitchFamily="50" charset="-128"/>
              </a:rPr>
              <a:t>-10</a:t>
            </a:r>
            <a:r>
              <a:rPr lang="en-US" altLang="ja-JP" sz="2000" baseline="30000" dirty="0" smtClean="0">
                <a:ea typeface="メイリオ" panose="020B0604030504040204" pitchFamily="50" charset="-128"/>
              </a:rPr>
              <a:t>5</a:t>
            </a:r>
            <a:r>
              <a:rPr lang="en-US" altLang="ja-JP" sz="2000" dirty="0" smtClean="0">
                <a:ea typeface="メイリオ" panose="020B0604030504040204" pitchFamily="50" charset="-128"/>
              </a:rPr>
              <a:t> </a:t>
            </a:r>
            <a:r>
              <a:rPr lang="en-US" altLang="ja-JP" sz="2000" dirty="0">
                <a:ea typeface="メイリオ" panose="020B0604030504040204" pitchFamily="50" charset="-128"/>
              </a:rPr>
              <a:t>[kcal/mol</a:t>
            </a:r>
            <a:r>
              <a:rPr lang="en-US" altLang="ja-JP" sz="2000" dirty="0" smtClean="0">
                <a:ea typeface="メイリオ" panose="020B0604030504040204" pitchFamily="50" charset="-128"/>
              </a:rPr>
              <a:t>]</a:t>
            </a:r>
          </a:p>
          <a:p>
            <a:pPr algn="just"/>
            <a:r>
              <a:rPr lang="en-US" altLang="ja-JP" sz="2000" dirty="0" smtClean="0">
                <a:ea typeface="メイリオ" panose="020B0604030504040204" pitchFamily="50" charset="-128"/>
              </a:rPr>
              <a:t>Mean value for product: -1.01</a:t>
            </a:r>
            <a:r>
              <a:rPr lang="en-US" altLang="ja-JP" sz="2000" dirty="0">
                <a:ea typeface="メイリオ" panose="020B0604030504040204" pitchFamily="50" charset="-128"/>
              </a:rPr>
              <a:t> ∗10</a:t>
            </a:r>
            <a:r>
              <a:rPr lang="en-US" altLang="ja-JP" sz="2000" baseline="30000" dirty="0">
                <a:ea typeface="メイリオ" panose="020B0604030504040204" pitchFamily="50" charset="-128"/>
              </a:rPr>
              <a:t>5</a:t>
            </a:r>
            <a:r>
              <a:rPr lang="en-US" altLang="ja-JP" sz="2000" dirty="0">
                <a:ea typeface="メイリオ" panose="020B0604030504040204" pitchFamily="50" charset="-128"/>
              </a:rPr>
              <a:t> </a:t>
            </a:r>
            <a:r>
              <a:rPr lang="en-US" altLang="ja-JP" sz="2000" dirty="0" smtClean="0">
                <a:ea typeface="メイリオ" panose="020B0604030504040204" pitchFamily="50" charset="-128"/>
              </a:rPr>
              <a:t>[kcal/mol]</a:t>
            </a:r>
          </a:p>
          <a:p>
            <a:pPr algn="just"/>
            <a:r>
              <a:rPr lang="en-US" altLang="ja-JP" sz="2000" dirty="0" smtClean="0"/>
              <a:t>Variance of both system: 50 [kcal/mol]</a:t>
            </a:r>
          </a:p>
          <a:p>
            <a:pPr algn="just"/>
            <a:r>
              <a:rPr lang="en-US" altLang="ja-JP" sz="2000" dirty="0" smtClean="0"/>
              <a:t>Variance for Gaussian filter: 1k</a:t>
            </a:r>
            <a:r>
              <a:rPr lang="en-US" altLang="ja-JP" sz="2000" baseline="-25000" dirty="0" smtClean="0"/>
              <a:t>B</a:t>
            </a:r>
            <a:r>
              <a:rPr lang="en-US" altLang="ja-JP" sz="2000" dirty="0" smtClean="0"/>
              <a:t>T [kcal/mol]</a:t>
            </a:r>
            <a:endParaRPr lang="en-US" altLang="ja-JP" sz="2000" dirty="0"/>
          </a:p>
          <a:p>
            <a:pPr algn="just"/>
            <a:r>
              <a:rPr lang="en-US" altLang="ja-JP" sz="2000" dirty="0" smtClean="0"/>
              <a:t>Total 1000 </a:t>
            </a:r>
            <a:r>
              <a:rPr lang="en-US" altLang="ja-JP" sz="2000" dirty="0"/>
              <a:t>MC </a:t>
            </a:r>
            <a:r>
              <a:rPr lang="en-US" altLang="ja-JP" sz="2000" dirty="0" smtClean="0"/>
              <a:t>trial</a:t>
            </a:r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097352"/>
              </p:ext>
            </p:extLst>
          </p:nvPr>
        </p:nvGraphicFramePr>
        <p:xfrm>
          <a:off x="918037" y="2395952"/>
          <a:ext cx="31051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4" imgW="2273040" imgH="507960" progId="Equation.DSMT4">
                  <p:embed/>
                </p:oleObj>
              </mc:Choice>
              <mc:Fallback>
                <p:oleObj name="Equation" r:id="rId4" imgW="22730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8037" y="2395952"/>
                        <a:ext cx="3105150" cy="69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" descr="http://ifs.nog.cc/fishwin.hp.infoseek.co.jp/hp/etc/soft_computing/rbf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129" y="2071312"/>
            <a:ext cx="3676072" cy="251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線コネクタ 23"/>
          <p:cNvCxnSpPr/>
          <p:nvPr/>
        </p:nvCxnSpPr>
        <p:spPr>
          <a:xfrm>
            <a:off x="6294619" y="2356341"/>
            <a:ext cx="9236" cy="185780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685020" y="2082471"/>
            <a:ext cx="1828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μ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=-10</a:t>
            </a:r>
            <a:r>
              <a:rPr kumimoji="1" lang="en-US" altLang="ja-JP" sz="14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[kcal/mol]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6303855" y="3475239"/>
            <a:ext cx="415636" cy="92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541241" y="3277062"/>
            <a:ext cx="1713161" cy="30777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lang="en-US" altLang="ja-JP" sz="14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=50 [kcal/mol]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121817" y="4322530"/>
            <a:ext cx="405114" cy="264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リーフォーム 30"/>
          <p:cNvSpPr/>
          <p:nvPr/>
        </p:nvSpPr>
        <p:spPr>
          <a:xfrm>
            <a:off x="5480626" y="2783906"/>
            <a:ext cx="2477729" cy="1327402"/>
          </a:xfrm>
          <a:custGeom>
            <a:avLst/>
            <a:gdLst>
              <a:gd name="connsiteX0" fmla="*/ 0 w 2477729"/>
              <a:gd name="connsiteY0" fmla="*/ 1327402 h 1327402"/>
              <a:gd name="connsiteX1" fmla="*/ 663677 w 2477729"/>
              <a:gd name="connsiteY1" fmla="*/ 1061931 h 1327402"/>
              <a:gd name="connsiteX2" fmla="*/ 1209367 w 2477729"/>
              <a:gd name="connsiteY2" fmla="*/ 47 h 1327402"/>
              <a:gd name="connsiteX3" fmla="*/ 1858296 w 2477729"/>
              <a:gd name="connsiteY3" fmla="*/ 1106176 h 1327402"/>
              <a:gd name="connsiteX4" fmla="*/ 2477729 w 2477729"/>
              <a:gd name="connsiteY4" fmla="*/ 1312654 h 132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7729" h="1327402">
                <a:moveTo>
                  <a:pt x="0" y="1327402"/>
                </a:moveTo>
                <a:cubicBezTo>
                  <a:pt x="231058" y="1305279"/>
                  <a:pt x="462116" y="1283157"/>
                  <a:pt x="663677" y="1061931"/>
                </a:cubicBezTo>
                <a:cubicBezTo>
                  <a:pt x="865238" y="840705"/>
                  <a:pt x="1010264" y="-7327"/>
                  <a:pt x="1209367" y="47"/>
                </a:cubicBezTo>
                <a:cubicBezTo>
                  <a:pt x="1408470" y="7421"/>
                  <a:pt x="1646902" y="887408"/>
                  <a:pt x="1858296" y="1106176"/>
                </a:cubicBezTo>
                <a:cubicBezTo>
                  <a:pt x="2069690" y="1324944"/>
                  <a:pt x="2477729" y="1312654"/>
                  <a:pt x="2477729" y="13126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3" name="直線コネクタ 32"/>
          <p:cNvCxnSpPr/>
          <p:nvPr/>
        </p:nvCxnSpPr>
        <p:spPr>
          <a:xfrm>
            <a:off x="6710254" y="2447853"/>
            <a:ext cx="9236" cy="185780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5818333" y="3642173"/>
            <a:ext cx="415636" cy="92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503273" y="2395886"/>
            <a:ext cx="2301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μ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=-1.01∗10</a:t>
            </a:r>
            <a:r>
              <a:rPr kumimoji="1" lang="en-US" altLang="ja-JP" sz="14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[kcal/mol]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28650" y="570945"/>
            <a:ext cx="788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To check the numerical performance, I executed the MC simulation with the ideal function.</a:t>
            </a:r>
          </a:p>
        </p:txBody>
      </p:sp>
    </p:spTree>
    <p:extLst>
      <p:ext uri="{BB962C8B-B14F-4D97-AF65-F5344CB8AC3E}">
        <p14:creationId xmlns:p14="http://schemas.microsoft.com/office/powerpoint/2010/main" val="27271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Numerical Results: Gaussian </a:t>
            </a:r>
            <a:r>
              <a:rPr lang="en-US" altLang="ja-JP" sz="3600" dirty="0"/>
              <a:t>filtering </a:t>
            </a:r>
            <a:r>
              <a:rPr lang="en-US" altLang="ja-JP" sz="3600" dirty="0" smtClean="0"/>
              <a:t>scheme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886235"/>
            <a:ext cx="7886700" cy="1290728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Without the Gaussian filter, the </a:t>
            </a:r>
            <a:r>
              <a:rPr lang="en-US" altLang="ja-JP" dirty="0"/>
              <a:t>average ratio of </a:t>
            </a:r>
            <a:r>
              <a:rPr lang="en-US" altLang="ja-JP" dirty="0" smtClean="0"/>
              <a:t>deprotonated </a:t>
            </a:r>
            <a:r>
              <a:rPr lang="en-US" altLang="ja-JP" dirty="0"/>
              <a:t>compound was </a:t>
            </a:r>
            <a:r>
              <a:rPr lang="en-US" altLang="ja-JP" dirty="0" smtClean="0"/>
              <a:t>0.5 and the exact value (≈0.9) could </a:t>
            </a:r>
            <a:r>
              <a:rPr lang="en-US" altLang="ja-JP" dirty="0"/>
              <a:t>not be reproduced. </a:t>
            </a:r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469230" y="4170750"/>
            <a:ext cx="1161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Total </a:t>
            </a:r>
            <a:r>
              <a:rPr lang="en-US" altLang="ja-JP" sz="1400" dirty="0" smtClean="0"/>
              <a:t>MC trial</a:t>
            </a:r>
            <a:endParaRPr lang="ja-JP" altLang="en-US" sz="1400" baseline="-250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78" y="1083155"/>
            <a:ext cx="5752684" cy="312386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539998" y="3008780"/>
            <a:ext cx="199445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Without Gaussian Filter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39998" y="3294342"/>
            <a:ext cx="240508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 (</a:t>
            </a:r>
            <a:r>
              <a:rPr kumimoji="1" lang="el-GR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kumimoji="1" lang="el-GR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49233" y="3557290"/>
            <a:ext cx="485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lang="el-GR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lang="el-GR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 correction term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(C=0.693</a:t>
            </a:r>
            <a:r>
              <a:rPr lang="en-US" altLang="ja-JP" sz="1200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-303350" y="2442534"/>
            <a:ext cx="2809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Averaged deprotonation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ratio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78935" y="4442695"/>
            <a:ext cx="763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Figure. Change in the averaged deprotonated ratio a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 a function of sampling MD step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3200400" y="3008780"/>
            <a:ext cx="2334055" cy="285562"/>
          </a:xfrm>
          <a:prstGeom prst="round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628650" y="4815421"/>
            <a:ext cx="7886700" cy="1317219"/>
          </a:xfrm>
          <a:prstGeom prst="round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391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Numerical Results: Gaussian </a:t>
            </a:r>
            <a:r>
              <a:rPr lang="en-US" altLang="ja-JP" sz="3600" dirty="0"/>
              <a:t>filtering </a:t>
            </a:r>
            <a:r>
              <a:rPr lang="en-US" altLang="ja-JP" sz="3600" dirty="0" smtClean="0"/>
              <a:t>scheme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886235"/>
            <a:ext cx="7886700" cy="1290728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By applying the Gaussian filter, the estimated value neared the exact one, but could </a:t>
            </a:r>
            <a:r>
              <a:rPr lang="en-US" altLang="ja-JP" dirty="0"/>
              <a:t>not be </a:t>
            </a:r>
            <a:r>
              <a:rPr lang="en-US" altLang="ja-JP" dirty="0" smtClean="0"/>
              <a:t>reproduced completely. 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469230" y="4170750"/>
            <a:ext cx="1161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Total </a:t>
            </a:r>
            <a:r>
              <a:rPr lang="en-US" altLang="ja-JP" sz="1400" dirty="0" smtClean="0"/>
              <a:t>MC trial</a:t>
            </a:r>
            <a:endParaRPr lang="ja-JP" altLang="en-US" sz="1400" baseline="-250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78" y="1083155"/>
            <a:ext cx="5752684" cy="312386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539998" y="3008780"/>
            <a:ext cx="199445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Without Gaussian Filter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39998" y="3294342"/>
            <a:ext cx="240508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 (</a:t>
            </a:r>
            <a:r>
              <a:rPr kumimoji="1" lang="el-GR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kumimoji="1" lang="el-GR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49233" y="3557290"/>
            <a:ext cx="485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lang="el-GR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lang="el-GR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 correction term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(C=0.693</a:t>
            </a:r>
            <a:r>
              <a:rPr lang="en-US" altLang="ja-JP" sz="1200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-303350" y="2442534"/>
            <a:ext cx="2809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Averaged deprotonation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ratio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78935" y="4442695"/>
            <a:ext cx="763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Figure. Change in the averaged deprotonated ratio a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 a function of sampling MD step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3200400" y="3275775"/>
            <a:ext cx="2744680" cy="246062"/>
          </a:xfrm>
          <a:prstGeom prst="round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628650" y="4815421"/>
            <a:ext cx="7886700" cy="1317219"/>
          </a:xfrm>
          <a:prstGeom prst="roundRect">
            <a:avLst/>
          </a:prstGeom>
          <a:noFill/>
          <a:ln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72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Numerical Results: Gaussian </a:t>
            </a:r>
            <a:r>
              <a:rPr lang="en-US" altLang="ja-JP" sz="3600" dirty="0"/>
              <a:t>filtering </a:t>
            </a:r>
            <a:r>
              <a:rPr lang="en-US" altLang="ja-JP" sz="3600" dirty="0" smtClean="0"/>
              <a:t>scheme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886234"/>
            <a:ext cx="7886700" cy="12185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ja-JP" sz="3000" dirty="0"/>
              <a:t>By combination with the Gaussian filter and correction term, we could reproduce the exact value.</a:t>
            </a:r>
            <a:endParaRPr lang="en-US" altLang="ja-JP" sz="3000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469230" y="4170750"/>
            <a:ext cx="1161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Total </a:t>
            </a:r>
            <a:r>
              <a:rPr lang="en-US" altLang="ja-JP" sz="1400" dirty="0" smtClean="0"/>
              <a:t>MC trial</a:t>
            </a:r>
            <a:endParaRPr lang="ja-JP" altLang="en-US" sz="1400" baseline="-250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78" y="1083155"/>
            <a:ext cx="5752684" cy="312386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3539998" y="3008780"/>
            <a:ext cx="199445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Without Gaussian Filter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39998" y="3250098"/>
            <a:ext cx="240508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 (</a:t>
            </a:r>
            <a:r>
              <a:rPr kumimoji="1" lang="el-GR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kumimoji="1" lang="el-GR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49233" y="3483550"/>
            <a:ext cx="48573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With Gaussian Filter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(</a:t>
            </a:r>
            <a:r>
              <a:rPr lang="el-GR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lang="el-GR" altLang="ja-JP" sz="12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en-US" altLang="ja-JP" sz="12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 correction term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(C=0.693</a:t>
            </a:r>
            <a:r>
              <a:rPr lang="en-US" altLang="ja-JP" sz="1200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sz="1200" baseline="-25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-303350" y="2442534"/>
            <a:ext cx="2809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Averaged deprotonation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ratio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78935" y="4442695"/>
            <a:ext cx="763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Figure. Change in the averaged deprotonated ratio a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 a function of sampling MD step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3164885" y="3481460"/>
            <a:ext cx="5241695" cy="26035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角丸四角形 27"/>
          <p:cNvSpPr/>
          <p:nvPr/>
        </p:nvSpPr>
        <p:spPr>
          <a:xfrm>
            <a:off x="628650" y="4815421"/>
            <a:ext cx="7886700" cy="1289367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63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Addition of Correction term 1/3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By added the Gaussian filtering scheme</a:t>
            </a:r>
            <a:r>
              <a:rPr lang="en-US" altLang="ja-JP" dirty="0"/>
              <a:t>, </a:t>
            </a:r>
            <a:r>
              <a:rPr lang="en-US" altLang="ja-JP" dirty="0" smtClean="0"/>
              <a:t>a bad </a:t>
            </a:r>
            <a:r>
              <a:rPr lang="en-US" altLang="ja-JP" dirty="0"/>
              <a:t>effect </a:t>
            </a:r>
            <a:r>
              <a:rPr lang="en-US" altLang="ja-JP" dirty="0" smtClean="0"/>
              <a:t>by energy </a:t>
            </a:r>
            <a:r>
              <a:rPr lang="en-US" altLang="ja-JP" dirty="0"/>
              <a:t>fluctuation </a:t>
            </a:r>
            <a:r>
              <a:rPr lang="en-US" altLang="ja-JP" dirty="0" smtClean="0"/>
              <a:t>see </a:t>
            </a:r>
            <a:r>
              <a:rPr lang="en-US" altLang="ja-JP" dirty="0"/>
              <a:t>to avoid. 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However</a:t>
            </a:r>
            <a:r>
              <a:rPr lang="en-US" altLang="ja-JP" dirty="0"/>
              <a:t>, the two values did not match completely</a:t>
            </a:r>
            <a:r>
              <a:rPr lang="en-US" altLang="ja-JP" dirty="0" smtClean="0"/>
              <a:t>.</a:t>
            </a:r>
          </a:p>
          <a:p>
            <a:pPr algn="just"/>
            <a:r>
              <a:rPr lang="en-US" altLang="ja-JP" dirty="0" smtClean="0"/>
              <a:t>This is because of the artificial procedure of Gaussian filtering scheme, which is determined the variance in Gaussian filter.</a:t>
            </a:r>
          </a:p>
          <a:p>
            <a:pPr algn="just"/>
            <a:r>
              <a:rPr lang="en-US" altLang="ja-JP" dirty="0" smtClean="0"/>
              <a:t>To correct such numerical errors, the correction term is added into the energy difference by using MC procedure.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35527"/>
              </p:ext>
            </p:extLst>
          </p:nvPr>
        </p:nvGraphicFramePr>
        <p:xfrm>
          <a:off x="2460625" y="5070476"/>
          <a:ext cx="4295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4" imgW="2044440" imgH="279360" progId="Equation.DSMT4">
                  <p:embed/>
                </p:oleObj>
              </mc:Choice>
              <mc:Fallback>
                <p:oleObj name="Equation" r:id="rId4" imgW="2044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60625" y="5070476"/>
                        <a:ext cx="429577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42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Addition of Correction term 2/3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correction term corresponds to the numerical error by the variance in Gaussian filter.</a:t>
            </a:r>
          </a:p>
          <a:p>
            <a:pPr algn="just"/>
            <a:r>
              <a:rPr lang="en-US" altLang="ja-JP" dirty="0" smtClean="0"/>
              <a:t>In final state, the transition probability distribution satisfies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r>
              <a:rPr lang="en-US" altLang="ja-JP" dirty="0" smtClean="0"/>
              <a:t>The exact value &lt;</a:t>
            </a:r>
            <a:r>
              <a:rPr lang="el-GR" altLang="ja-JP" dirty="0" smtClean="0"/>
              <a:t>λ</a:t>
            </a:r>
            <a:r>
              <a:rPr lang="en-US" altLang="ja-JP" dirty="0" smtClean="0"/>
              <a:t>&gt;</a:t>
            </a:r>
            <a:r>
              <a:rPr lang="en-US" altLang="ja-JP" baseline="-25000" dirty="0" smtClean="0"/>
              <a:t>final</a:t>
            </a:r>
            <a:r>
              <a:rPr lang="en-US" altLang="ja-JP" dirty="0" smtClean="0"/>
              <a:t> of titration state is estimated by </a:t>
            </a:r>
            <a:r>
              <a:rPr lang="en-US" altLang="ja-JP" b="1" dirty="0" smtClean="0">
                <a:solidFill>
                  <a:schemeClr val="accent2"/>
                </a:solidFill>
              </a:rPr>
              <a:t>free energy difference </a:t>
            </a:r>
            <a:r>
              <a:rPr lang="en-US" altLang="ja-JP" dirty="0" smtClean="0"/>
              <a:t>between two states.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82893"/>
              </p:ext>
            </p:extLst>
          </p:nvPr>
        </p:nvGraphicFramePr>
        <p:xfrm>
          <a:off x="2392363" y="2955315"/>
          <a:ext cx="44323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4" imgW="4431960" imgH="1828800" progId="Equation.DSMT4">
                  <p:embed/>
                </p:oleObj>
              </mc:Choice>
              <mc:Fallback>
                <p:oleObj name="Equation" r:id="rId4" imgW="443196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2363" y="2955315"/>
                        <a:ext cx="4432300" cy="18288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95000"/>
                        </a:schemeClr>
                      </a:solidFill>
                      <a:ln>
                        <a:solidFill>
                          <a:schemeClr val="accent5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68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Addition of Correction term 2/3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On the other hand, in the MC procedure with Gaussian filtering scheme, the </a:t>
            </a:r>
            <a:r>
              <a:rPr lang="en-US" altLang="ja-JP" dirty="0" smtClean="0">
                <a:solidFill>
                  <a:schemeClr val="accent2"/>
                </a:solidFill>
              </a:rPr>
              <a:t>transition probability </a:t>
            </a:r>
            <a:r>
              <a:rPr lang="en-US" altLang="ja-JP" i="1" dirty="0" smtClean="0">
                <a:solidFill>
                  <a:schemeClr val="accent2"/>
                </a:solidFill>
              </a:rPr>
              <a:t>P</a:t>
            </a:r>
            <a:r>
              <a:rPr lang="en-US" altLang="ja-JP" dirty="0" smtClean="0">
                <a:solidFill>
                  <a:schemeClr val="accent2"/>
                </a:solidFill>
              </a:rPr>
              <a:t> </a:t>
            </a:r>
            <a:r>
              <a:rPr lang="en-US" altLang="ja-JP" dirty="0" smtClean="0"/>
              <a:t>is given by </a:t>
            </a:r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And, the average titration state of model system can estimated by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405367"/>
              </p:ext>
            </p:extLst>
          </p:nvPr>
        </p:nvGraphicFramePr>
        <p:xfrm>
          <a:off x="923925" y="2488608"/>
          <a:ext cx="75914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4" imgW="3797280" imgH="482400" progId="Equation.DSMT4">
                  <p:embed/>
                </p:oleObj>
              </mc:Choice>
              <mc:Fallback>
                <p:oleObj name="Equation" r:id="rId4" imgW="3797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3925" y="2488608"/>
                        <a:ext cx="7591425" cy="965200"/>
                      </a:xfrm>
                      <a:prstGeom prst="rect">
                        <a:avLst/>
                      </a:prstGeom>
                      <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603162"/>
              </p:ext>
            </p:extLst>
          </p:nvPr>
        </p:nvGraphicFramePr>
        <p:xfrm>
          <a:off x="923925" y="4870998"/>
          <a:ext cx="33655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6" imgW="3365280" imgH="1091880" progId="Equation.DSMT4">
                  <p:embed/>
                </p:oleObj>
              </mc:Choice>
              <mc:Fallback>
                <p:oleObj name="Equation" r:id="rId6" imgW="336528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3925" y="4870998"/>
                        <a:ext cx="3365500" cy="10922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95000"/>
                        </a:schemeClr>
                      </a:solidFill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429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Addition of Correction term 3/3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4455437"/>
            <a:ext cx="7886700" cy="155066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dirty="0" smtClean="0"/>
              <a:t>The correction term corresponds to the energy difference between exact and estimated value, and obtained </a:t>
            </a:r>
            <a:r>
              <a:rPr lang="en-US" altLang="ja-JP" dirty="0"/>
              <a:t>by conversion from </a:t>
            </a:r>
            <a:r>
              <a:rPr lang="el-GR" altLang="ja-JP" dirty="0" smtClean="0"/>
              <a:t>Δ</a:t>
            </a:r>
            <a:r>
              <a:rPr lang="en-US" altLang="ja-JP" dirty="0" smtClean="0"/>
              <a:t>pH</a:t>
            </a:r>
            <a:r>
              <a:rPr lang="en-US" altLang="ja-JP" baseline="-25000" dirty="0" smtClean="0"/>
              <a:t>error</a:t>
            </a:r>
            <a:r>
              <a:rPr lang="en-US" altLang="ja-JP" dirty="0" smtClean="0"/>
              <a:t> </a:t>
            </a:r>
            <a:r>
              <a:rPr lang="en-US" altLang="ja-JP" dirty="0"/>
              <a:t>to </a:t>
            </a:r>
            <a:r>
              <a:rPr lang="en-US" altLang="ja-JP" dirty="0" smtClean="0"/>
              <a:t>the energy contribution.</a:t>
            </a:r>
          </a:p>
          <a:p>
            <a:pPr algn="just"/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9656" y="1018760"/>
            <a:ext cx="5577714" cy="2884877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281696" y="383944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/>
              <a:t>Δ</a:t>
            </a:r>
            <a:r>
              <a:rPr kumimoji="1" lang="en-US" altLang="ja-JP" dirty="0" smtClean="0"/>
              <a:t>pH</a:t>
            </a:r>
            <a:endParaRPr kumimoji="1" lang="ja-JP" altLang="en-US" baseline="-250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567804" y="2358250"/>
            <a:ext cx="647279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>
            <a:off x="3366458" y="2536764"/>
            <a:ext cx="1930" cy="118220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 rot="16200000">
            <a:off x="623719" y="2100241"/>
            <a:ext cx="202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Averaged state,</a:t>
            </a:r>
            <a:r>
              <a:rPr kumimoji="1" lang="en-US" altLang="ja-JP" dirty="0" smtClean="0"/>
              <a:t> &lt;</a:t>
            </a:r>
            <a:r>
              <a:rPr lang="el-GR" altLang="ja-JP" i="1" dirty="0" smtClean="0"/>
              <a:t>λ</a:t>
            </a:r>
            <a:r>
              <a:rPr kumimoji="1" lang="en-US" altLang="ja-JP" dirty="0" smtClean="0"/>
              <a:t>&gt;</a:t>
            </a:r>
            <a:endParaRPr kumimoji="1" lang="ja-JP" altLang="en-US" i="1" baseline="-25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62393" y="4184508"/>
            <a:ext cx="76364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Figure. Change in the averaged deprotonated ratio a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 a function of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Δ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pH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70697" y="3172351"/>
            <a:ext cx="12318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Exact value</a:t>
            </a:r>
            <a:endParaRPr kumimoji="1" lang="ja-JP" altLang="en-US" baseline="-25000" dirty="0"/>
          </a:p>
        </p:txBody>
      </p:sp>
      <p:sp>
        <p:nvSpPr>
          <p:cNvPr id="8" name="正方形/長方形 7"/>
          <p:cNvSpPr/>
          <p:nvPr/>
        </p:nvSpPr>
        <p:spPr>
          <a:xfrm>
            <a:off x="2422721" y="1886561"/>
            <a:ext cx="948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ja-JP" dirty="0"/>
              <a:t>Δ</a:t>
            </a:r>
            <a:r>
              <a:rPr lang="en-US" altLang="ja-JP" dirty="0"/>
              <a:t>pH</a:t>
            </a:r>
            <a:r>
              <a:rPr lang="en-US" altLang="ja-JP" baseline="-25000" dirty="0"/>
              <a:t>error</a:t>
            </a:r>
            <a:r>
              <a:rPr lang="en-US" altLang="ja-JP" dirty="0"/>
              <a:t> 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810865" y="3500438"/>
            <a:ext cx="2704485" cy="550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94307"/>
              </p:ext>
            </p:extLst>
          </p:nvPr>
        </p:nvGraphicFramePr>
        <p:xfrm>
          <a:off x="2042904" y="5819649"/>
          <a:ext cx="563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5" imgW="3759120" imgH="507960" progId="Equation.DSMT4">
                  <p:embed/>
                </p:oleObj>
              </mc:Choice>
              <mc:Fallback>
                <p:oleObj name="Equation" r:id="rId5" imgW="37591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42904" y="5819649"/>
                        <a:ext cx="5638800" cy="7620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95000"/>
                        </a:schemeClr>
                      </a:solidFill>
                      <a:ln>
                        <a:solidFill>
                          <a:schemeClr val="accent5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6070806" y="2596803"/>
            <a:ext cx="24445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Model with Gaussian filter(</a:t>
            </a:r>
            <a:r>
              <a:rPr lang="el-GR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σ</a:t>
            </a:r>
            <a:r>
              <a:rPr lang="el-GR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=10</a:t>
            </a:r>
            <a:r>
              <a:rPr lang="en-US" altLang="ja-JP" i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</a:t>
            </a:r>
            <a:r>
              <a:rPr lang="en-US" altLang="ja-JP" baseline="-25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</a:t>
            </a:r>
            <a:r>
              <a:rPr kumimoji="1" lang="en-US" altLang="ja-JP" dirty="0" smtClean="0"/>
              <a:t>)</a:t>
            </a:r>
            <a:endParaRPr kumimoji="1" lang="ja-JP" altLang="en-US" baseline="-25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3401986" y="3309144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ja-JP" dirty="0"/>
              <a:t>Δ</a:t>
            </a:r>
            <a:r>
              <a:rPr lang="en-US" altLang="ja-JP" dirty="0" err="1" smtClean="0"/>
              <a:t>pH</a:t>
            </a:r>
            <a:r>
              <a:rPr lang="en-US" altLang="ja-JP" baseline="-25000" dirty="0" err="1" smtClean="0"/>
              <a:t>model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445971" y="3295467"/>
            <a:ext cx="96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ja-JP" dirty="0"/>
              <a:t>Δ</a:t>
            </a:r>
            <a:r>
              <a:rPr lang="en-US" altLang="ja-JP" dirty="0" err="1" smtClean="0"/>
              <a:t>pH</a:t>
            </a:r>
            <a:r>
              <a:rPr lang="en-US" altLang="ja-JP" baseline="-25000" dirty="0" err="1" smtClean="0"/>
              <a:t>exact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2457123" y="2526822"/>
            <a:ext cx="1930" cy="118220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2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369455" cy="6280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9455" y="25299"/>
            <a:ext cx="88835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Flowchart of micro constant pH MS method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429000" cy="365125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The 6th CREST Workshop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7752D-4720-474D-ABFA-7B8E0FF7FC15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50" name="グループ化 149"/>
          <p:cNvGrpSpPr/>
          <p:nvPr/>
        </p:nvGrpSpPr>
        <p:grpSpPr>
          <a:xfrm>
            <a:off x="979041" y="773935"/>
            <a:ext cx="6354632" cy="5764980"/>
            <a:chOff x="886677" y="754596"/>
            <a:chExt cx="6354632" cy="5764980"/>
          </a:xfrm>
        </p:grpSpPr>
        <p:sp>
          <p:nvSpPr>
            <p:cNvPr id="132" name="正方形/長方形 131"/>
            <p:cNvSpPr/>
            <p:nvPr/>
          </p:nvSpPr>
          <p:spPr>
            <a:xfrm>
              <a:off x="3823855" y="4028654"/>
              <a:ext cx="3417454" cy="1032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フローチャート: 代替処理 5"/>
            <p:cNvSpPr/>
            <p:nvPr/>
          </p:nvSpPr>
          <p:spPr>
            <a:xfrm>
              <a:off x="1052933" y="754596"/>
              <a:ext cx="1311563" cy="360218"/>
            </a:xfrm>
            <a:prstGeom prst="flowChartAlternateProcess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START</a:t>
              </a:r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0" name="フローチャート: 代替処理 79"/>
            <p:cNvSpPr/>
            <p:nvPr/>
          </p:nvSpPr>
          <p:spPr>
            <a:xfrm>
              <a:off x="1052931" y="6159358"/>
              <a:ext cx="1311563" cy="360218"/>
            </a:xfrm>
            <a:prstGeom prst="flowChartAlternateProcess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END</a:t>
              </a:r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1" name="フローチャート: 処理 80"/>
            <p:cNvSpPr/>
            <p:nvPr/>
          </p:nvSpPr>
          <p:spPr>
            <a:xfrm>
              <a:off x="886677" y="2038678"/>
              <a:ext cx="1644073" cy="329331"/>
            </a:xfrm>
            <a:prstGeom prst="flowChartProcess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Select Res</a:t>
              </a:r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" name="片側の 2 つの角を切り取った四角形 10"/>
            <p:cNvSpPr/>
            <p:nvPr/>
          </p:nvSpPr>
          <p:spPr>
            <a:xfrm>
              <a:off x="886682" y="1300015"/>
              <a:ext cx="1644073" cy="545419"/>
            </a:xfrm>
            <a:prstGeom prst="snip2SameRect">
              <a:avLst>
                <a:gd name="adj1" fmla="val 38682"/>
                <a:gd name="adj2" fmla="val 0"/>
              </a:avLst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Loop start</a:t>
              </a:r>
              <a:endPara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4" name="片側の 2 つの角を切り取った四角形 83"/>
            <p:cNvSpPr/>
            <p:nvPr/>
          </p:nvSpPr>
          <p:spPr>
            <a:xfrm>
              <a:off x="886677" y="5420695"/>
              <a:ext cx="1644073" cy="545419"/>
            </a:xfrm>
            <a:prstGeom prst="snip2SameRect">
              <a:avLst>
                <a:gd name="adj1" fmla="val 0"/>
                <a:gd name="adj2" fmla="val 38949"/>
              </a:avLst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End loop</a:t>
              </a:r>
            </a:p>
          </p:txBody>
        </p:sp>
        <p:sp>
          <p:nvSpPr>
            <p:cNvPr id="85" name="フローチャート: 処理 84"/>
            <p:cNvSpPr/>
            <p:nvPr/>
          </p:nvSpPr>
          <p:spPr>
            <a:xfrm>
              <a:off x="886677" y="2537283"/>
              <a:ext cx="1644073" cy="965361"/>
            </a:xfrm>
            <a:prstGeom prst="flowChartProcess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PMEMD for Reaction system</a:t>
              </a:r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8" name="フローチャート: 処理 87"/>
            <p:cNvSpPr/>
            <p:nvPr/>
          </p:nvSpPr>
          <p:spPr>
            <a:xfrm>
              <a:off x="886677" y="3671918"/>
              <a:ext cx="1644073" cy="350666"/>
            </a:xfrm>
            <a:prstGeom prst="flowChartProcess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Minimization</a:t>
              </a:r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90" name="直線コネクタ 89"/>
            <p:cNvCxnSpPr>
              <a:stCxn id="6" idx="2"/>
              <a:endCxn id="11" idx="3"/>
            </p:cNvCxnSpPr>
            <p:nvPr/>
          </p:nvCxnSpPr>
          <p:spPr>
            <a:xfrm>
              <a:off x="1708715" y="1114814"/>
              <a:ext cx="4" cy="1852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11" idx="1"/>
              <a:endCxn id="81" idx="0"/>
            </p:cNvCxnSpPr>
            <p:nvPr/>
          </p:nvCxnSpPr>
          <p:spPr>
            <a:xfrm flipH="1">
              <a:off x="1708714" y="1845434"/>
              <a:ext cx="5" cy="1932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>
              <a:stCxn id="81" idx="2"/>
              <a:endCxn id="85" idx="0"/>
            </p:cNvCxnSpPr>
            <p:nvPr/>
          </p:nvCxnSpPr>
          <p:spPr>
            <a:xfrm>
              <a:off x="1708714" y="2368009"/>
              <a:ext cx="0" cy="16927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>
              <a:stCxn id="84" idx="1"/>
              <a:endCxn id="80" idx="0"/>
            </p:cNvCxnSpPr>
            <p:nvPr/>
          </p:nvCxnSpPr>
          <p:spPr>
            <a:xfrm flipH="1">
              <a:off x="1708713" y="5966114"/>
              <a:ext cx="1" cy="1932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テキスト ボックス 99"/>
            <p:cNvSpPr txBox="1"/>
            <p:nvPr/>
          </p:nvSpPr>
          <p:spPr>
            <a:xfrm>
              <a:off x="4104584" y="2838702"/>
              <a:ext cx="106413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Update the velocities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104584" y="3454952"/>
              <a:ext cx="1064138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Update the positions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06" name="直線コネクタ 105"/>
            <p:cNvCxnSpPr>
              <a:stCxn id="85" idx="2"/>
              <a:endCxn id="88" idx="0"/>
            </p:cNvCxnSpPr>
            <p:nvPr/>
          </p:nvCxnSpPr>
          <p:spPr>
            <a:xfrm>
              <a:off x="1708714" y="3502644"/>
              <a:ext cx="0" cy="16927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テキスト ボックス 106"/>
            <p:cNvSpPr txBox="1"/>
            <p:nvPr/>
          </p:nvSpPr>
          <p:spPr>
            <a:xfrm>
              <a:off x="4104584" y="2039128"/>
              <a:ext cx="1064138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Calculate energies and forces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片側の 2 つの角を切り取った四角形 109"/>
            <p:cNvSpPr/>
            <p:nvPr/>
          </p:nvSpPr>
          <p:spPr>
            <a:xfrm>
              <a:off x="4104584" y="1565615"/>
              <a:ext cx="1064138" cy="318126"/>
            </a:xfrm>
            <a:prstGeom prst="snip2SameRect">
              <a:avLst>
                <a:gd name="adj1" fmla="val 38387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Main loop</a:t>
              </a:r>
              <a:endPara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1" name="片側の 2 つの角を切り取った四角形 110"/>
            <p:cNvSpPr/>
            <p:nvPr/>
          </p:nvSpPr>
          <p:spPr>
            <a:xfrm>
              <a:off x="4104584" y="5104862"/>
              <a:ext cx="1064139" cy="318126"/>
            </a:xfrm>
            <a:prstGeom prst="snip2SameRect">
              <a:avLst>
                <a:gd name="adj1" fmla="val 0"/>
                <a:gd name="adj2" fmla="val 4064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End loop</a:t>
              </a:r>
              <a:endPara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16" name="カギ線コネクタ 115"/>
            <p:cNvCxnSpPr>
              <a:stCxn id="88" idx="2"/>
              <a:endCxn id="174" idx="0"/>
            </p:cNvCxnSpPr>
            <p:nvPr/>
          </p:nvCxnSpPr>
          <p:spPr>
            <a:xfrm rot="5400000" flipH="1" flipV="1">
              <a:off x="1982270" y="526974"/>
              <a:ext cx="3222053" cy="3769167"/>
            </a:xfrm>
            <a:prstGeom prst="bentConnector5">
              <a:avLst>
                <a:gd name="adj1" fmla="val -7095"/>
                <a:gd name="adj2" fmla="val 35500"/>
                <a:gd name="adj3" fmla="val 107095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カギ線コネクタ 117"/>
            <p:cNvCxnSpPr>
              <a:stCxn id="124" idx="1"/>
              <a:endCxn id="119" idx="3"/>
            </p:cNvCxnSpPr>
            <p:nvPr/>
          </p:nvCxnSpPr>
          <p:spPr>
            <a:xfrm rot="10800000" flipV="1">
              <a:off x="2530750" y="4459753"/>
              <a:ext cx="1573834" cy="612730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フローチャート: 処理 118"/>
            <p:cNvSpPr/>
            <p:nvPr/>
          </p:nvSpPr>
          <p:spPr>
            <a:xfrm>
              <a:off x="886677" y="4866604"/>
              <a:ext cx="1644073" cy="411758"/>
            </a:xfrm>
            <a:prstGeom prst="flowChartProcess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Metropolis</a:t>
              </a:r>
              <a:endPara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23" name="直線コネクタ 122"/>
            <p:cNvCxnSpPr>
              <a:stCxn id="119" idx="2"/>
              <a:endCxn id="84" idx="3"/>
            </p:cNvCxnSpPr>
            <p:nvPr/>
          </p:nvCxnSpPr>
          <p:spPr>
            <a:xfrm>
              <a:off x="1708714" y="5278362"/>
              <a:ext cx="0" cy="14233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フローチャート: 判断 123"/>
            <p:cNvSpPr/>
            <p:nvPr/>
          </p:nvSpPr>
          <p:spPr>
            <a:xfrm>
              <a:off x="4104584" y="4121502"/>
              <a:ext cx="1064138" cy="676502"/>
            </a:xfrm>
            <a:prstGeom prst="flowChartDecision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i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W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&lt;</a:t>
              </a:r>
              <a:r>
                <a:rPr kumimoji="1" lang="el-GR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ε</a:t>
              </a:r>
              <a:r>
                <a:rPr kumimoji="1"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[0,1]</a:t>
              </a:r>
              <a:endPara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aphicFrame>
          <p:nvGraphicFramePr>
            <p:cNvPr id="125" name="オブジェクト 1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4521113"/>
                </p:ext>
              </p:extLst>
            </p:nvPr>
          </p:nvGraphicFramePr>
          <p:xfrm>
            <a:off x="5379749" y="4325649"/>
            <a:ext cx="16002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2" name="Equation" r:id="rId4" imgW="1600200" imgH="736560" progId="Equation.DSMT4">
                    <p:embed/>
                  </p:oleObj>
                </mc:Choice>
                <mc:Fallback>
                  <p:oleObj name="Equation" r:id="rId4" imgW="1600200" imgH="736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379749" y="4325649"/>
                          <a:ext cx="16002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1" name="正方形/長方形 130"/>
            <p:cNvSpPr/>
            <p:nvPr/>
          </p:nvSpPr>
          <p:spPr>
            <a:xfrm>
              <a:off x="5095316" y="4028654"/>
              <a:ext cx="20031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Gaussian Filter</a:t>
              </a:r>
            </a:p>
          </p:txBody>
        </p:sp>
        <p:cxnSp>
          <p:nvCxnSpPr>
            <p:cNvPr id="134" name="直線コネクタ 133"/>
            <p:cNvCxnSpPr>
              <a:stCxn id="110" idx="1"/>
              <a:endCxn id="107" idx="0"/>
            </p:cNvCxnSpPr>
            <p:nvPr/>
          </p:nvCxnSpPr>
          <p:spPr>
            <a:xfrm>
              <a:off x="4636653" y="1883741"/>
              <a:ext cx="0" cy="15538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07" idx="2"/>
              <a:endCxn id="100" idx="0"/>
            </p:cNvCxnSpPr>
            <p:nvPr/>
          </p:nvCxnSpPr>
          <p:spPr>
            <a:xfrm>
              <a:off x="4636653" y="2685459"/>
              <a:ext cx="0" cy="15324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>
              <a:stCxn id="100" idx="2"/>
              <a:endCxn id="101" idx="0"/>
            </p:cNvCxnSpPr>
            <p:nvPr/>
          </p:nvCxnSpPr>
          <p:spPr>
            <a:xfrm>
              <a:off x="4636653" y="3300367"/>
              <a:ext cx="0" cy="15458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>
              <a:stCxn id="124" idx="2"/>
              <a:endCxn id="111" idx="3"/>
            </p:cNvCxnSpPr>
            <p:nvPr/>
          </p:nvCxnSpPr>
          <p:spPr>
            <a:xfrm>
              <a:off x="4636653" y="4798004"/>
              <a:ext cx="1" cy="30685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テキスト ボックス 145"/>
            <p:cNvSpPr txBox="1"/>
            <p:nvPr/>
          </p:nvSpPr>
          <p:spPr>
            <a:xfrm>
              <a:off x="4645017" y="4796041"/>
              <a:ext cx="4599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Yes</a:t>
              </a:r>
              <a:endParaRPr kumimoji="1" lang="ja-JP" alt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3761495" y="4166497"/>
              <a:ext cx="4299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solidFill>
                    <a:srgbClr val="FF0000"/>
                  </a:solidFill>
                </a:rPr>
                <a:t>No</a:t>
              </a:r>
              <a:endParaRPr kumimoji="1" lang="ja-JP" alt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9" name="フローチャート: 処理 168"/>
          <p:cNvSpPr/>
          <p:nvPr/>
        </p:nvSpPr>
        <p:spPr>
          <a:xfrm>
            <a:off x="3608974" y="1139174"/>
            <a:ext cx="4148109" cy="4504244"/>
          </a:xfrm>
          <a:prstGeom prst="flowChartProcess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5349309" y="2937843"/>
            <a:ext cx="359945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If ∆E is sufficiently small, the MD run will be stopped and switches to next MC part.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" name="フローチャート: 処理 173"/>
          <p:cNvSpPr/>
          <p:nvPr/>
        </p:nvSpPr>
        <p:spPr>
          <a:xfrm>
            <a:off x="4431010" y="819870"/>
            <a:ext cx="2278470" cy="638608"/>
          </a:xfrm>
          <a:prstGeom prst="flowChartProcess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PMEMD for Product system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カギ線コネクタ 6"/>
          <p:cNvCxnSpPr>
            <a:stCxn id="84" idx="2"/>
            <a:endCxn id="11" idx="2"/>
          </p:cNvCxnSpPr>
          <p:nvPr/>
        </p:nvCxnSpPr>
        <p:spPr>
          <a:xfrm rot="10800000" flipH="1">
            <a:off x="979040" y="1592064"/>
            <a:ext cx="5" cy="4120680"/>
          </a:xfrm>
          <a:prstGeom prst="bentConnector3">
            <a:avLst>
              <a:gd name="adj1" fmla="val -457200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12"/>
          <p:cNvCxnSpPr>
            <a:stCxn id="111" idx="0"/>
            <a:endCxn id="110" idx="0"/>
          </p:cNvCxnSpPr>
          <p:nvPr/>
        </p:nvCxnSpPr>
        <p:spPr>
          <a:xfrm flipH="1" flipV="1">
            <a:off x="5261086" y="1744017"/>
            <a:ext cx="1" cy="3539247"/>
          </a:xfrm>
          <a:prstGeom prst="bentConnector3">
            <a:avLst>
              <a:gd name="adj1" fmla="val -22860000000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cxnSp>
        <p:nvCxnSpPr>
          <p:cNvPr id="140" name="直線コネクタ 139"/>
          <p:cNvCxnSpPr>
            <a:stCxn id="101" idx="2"/>
            <a:endCxn id="124" idx="0"/>
          </p:cNvCxnSpPr>
          <p:nvPr/>
        </p:nvCxnSpPr>
        <p:spPr>
          <a:xfrm>
            <a:off x="4729017" y="3935956"/>
            <a:ext cx="0" cy="20488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694676" y="5938637"/>
            <a:ext cx="487124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Figure.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Flowchart of micro constant pH MS method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17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Contents of Today’s Workshop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ja-JP" dirty="0" smtClean="0"/>
              <a:t>Now</a:t>
            </a:r>
            <a:r>
              <a:rPr lang="en-US" altLang="ja-JP" dirty="0"/>
              <a:t>, I’m developing the molecular </a:t>
            </a:r>
            <a:r>
              <a:rPr lang="en-US" altLang="ja-JP" dirty="0" smtClean="0"/>
              <a:t>simulation (MS) </a:t>
            </a:r>
            <a:r>
              <a:rPr lang="en-US" altLang="ja-JP" dirty="0"/>
              <a:t>methods depending on the external pH conditions. </a:t>
            </a:r>
          </a:p>
          <a:p>
            <a:pPr algn="just"/>
            <a:r>
              <a:rPr lang="en-US" altLang="ja-JP" dirty="0" smtClean="0"/>
              <a:t>In </a:t>
            </a:r>
            <a:r>
              <a:rPr lang="en-US" altLang="ja-JP" dirty="0"/>
              <a:t>the </a:t>
            </a:r>
            <a:r>
              <a:rPr lang="en-US" altLang="ja-JP" dirty="0" smtClean="0"/>
              <a:t>6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r>
              <a:rPr lang="en-US" altLang="ja-JP" dirty="0"/>
              <a:t>CREST workshop, I have introduced </a:t>
            </a:r>
            <a:r>
              <a:rPr lang="en-US" altLang="ja-JP" dirty="0" smtClean="0"/>
              <a:t>the theoretical background </a:t>
            </a:r>
            <a:r>
              <a:rPr lang="en-US" altLang="ja-JP" dirty="0"/>
              <a:t>of continuous </a:t>
            </a:r>
            <a:r>
              <a:rPr lang="en-US" altLang="ja-JP" dirty="0" smtClean="0"/>
              <a:t>constant </a:t>
            </a:r>
            <a:r>
              <a:rPr lang="en-US" altLang="ja-JP" dirty="0"/>
              <a:t>pH method.</a:t>
            </a:r>
          </a:p>
          <a:p>
            <a:pPr algn="just"/>
            <a:r>
              <a:rPr lang="en-US" altLang="ja-JP" dirty="0" smtClean="0"/>
              <a:t>And </a:t>
            </a:r>
            <a:r>
              <a:rPr lang="en-US" altLang="ja-JP" dirty="0"/>
              <a:t>then, I talked about how to implement it into amber package and have also discussed their computational disadvantages.</a:t>
            </a:r>
          </a:p>
          <a:p>
            <a:pPr algn="just"/>
            <a:r>
              <a:rPr lang="en-US" altLang="ja-JP" dirty="0" smtClean="0"/>
              <a:t>So</a:t>
            </a:r>
            <a:r>
              <a:rPr lang="en-US" altLang="ja-JP" dirty="0"/>
              <a:t>, I have developing the new method based on the discrete transition model, we call it </a:t>
            </a:r>
            <a:r>
              <a:rPr lang="en-US" altLang="ja-JP" b="1" dirty="0">
                <a:solidFill>
                  <a:schemeClr val="accent2"/>
                </a:solidFill>
              </a:rPr>
              <a:t>micro constant </a:t>
            </a:r>
            <a:r>
              <a:rPr lang="en-US" altLang="ja-JP" b="1" dirty="0" smtClean="0">
                <a:solidFill>
                  <a:schemeClr val="accent2"/>
                </a:solidFill>
              </a:rPr>
              <a:t>pH MS </a:t>
            </a:r>
            <a:r>
              <a:rPr lang="en-US" altLang="ja-JP" b="1" dirty="0">
                <a:solidFill>
                  <a:schemeClr val="accent2"/>
                </a:solidFill>
              </a:rPr>
              <a:t>method</a:t>
            </a:r>
            <a:r>
              <a:rPr lang="en-US" altLang="ja-JP" dirty="0"/>
              <a:t>.</a:t>
            </a:r>
          </a:p>
          <a:p>
            <a:pPr algn="just"/>
            <a:r>
              <a:rPr lang="en-US" altLang="ja-JP" dirty="0" smtClean="0"/>
              <a:t>In this </a:t>
            </a:r>
            <a:r>
              <a:rPr lang="en-US" altLang="ja-JP" dirty="0"/>
              <a:t>workshop, I would like to talk about the </a:t>
            </a:r>
            <a:r>
              <a:rPr lang="en-US" altLang="ja-JP" b="1" dirty="0">
                <a:solidFill>
                  <a:schemeClr val="accent2"/>
                </a:solidFill>
              </a:rPr>
              <a:t>basic concept</a:t>
            </a:r>
            <a:r>
              <a:rPr lang="en-US" altLang="ja-JP" dirty="0"/>
              <a:t> of micro constant </a:t>
            </a:r>
            <a:r>
              <a:rPr lang="en-US" altLang="ja-JP" dirty="0" smtClean="0"/>
              <a:t>pH MS </a:t>
            </a:r>
            <a:r>
              <a:rPr lang="en-US" altLang="ja-JP" dirty="0"/>
              <a:t>method and </a:t>
            </a:r>
            <a:r>
              <a:rPr lang="en-US" altLang="ja-JP" dirty="0" smtClean="0"/>
              <a:t>its </a:t>
            </a:r>
            <a:r>
              <a:rPr lang="en-US" altLang="ja-JP" b="1" dirty="0" smtClean="0">
                <a:solidFill>
                  <a:schemeClr val="accent2"/>
                </a:solidFill>
              </a:rPr>
              <a:t>computational </a:t>
            </a:r>
            <a:r>
              <a:rPr lang="en-US" altLang="ja-JP" b="1" dirty="0">
                <a:solidFill>
                  <a:schemeClr val="accent2"/>
                </a:solidFill>
              </a:rPr>
              <a:t>performance </a:t>
            </a:r>
            <a:r>
              <a:rPr lang="en-US" altLang="ja-JP" dirty="0"/>
              <a:t>for model system.</a:t>
            </a:r>
          </a:p>
        </p:txBody>
      </p:sp>
    </p:spTree>
    <p:extLst>
      <p:ext uri="{BB962C8B-B14F-4D97-AF65-F5344CB8AC3E}">
        <p14:creationId xmlns:p14="http://schemas.microsoft.com/office/powerpoint/2010/main" val="855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Numerical Results: Gaussian </a:t>
            </a:r>
            <a:r>
              <a:rPr lang="en-US" altLang="ja-JP" sz="3600" dirty="0"/>
              <a:t>filtering </a:t>
            </a:r>
            <a:r>
              <a:rPr lang="en-US" altLang="ja-JP" sz="3600" dirty="0" smtClean="0"/>
              <a:t>scheme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system</a:t>
            </a:r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setting</a:t>
            </a:r>
          </a:p>
          <a:p>
            <a:pPr algn="just"/>
            <a:r>
              <a:rPr lang="en-US" altLang="ja-JP" sz="2000" dirty="0"/>
              <a:t>Sampling NPT-MD run: 5 ps per each cycle </a:t>
            </a:r>
          </a:p>
          <a:p>
            <a:pPr algn="just"/>
            <a:r>
              <a:rPr lang="en-US" altLang="ja-JP" sz="2000" dirty="0"/>
              <a:t>(Total 5.0 ns, 1000 MC trial)</a:t>
            </a:r>
          </a:p>
          <a:p>
            <a:pPr algn="just"/>
            <a:r>
              <a:rPr lang="en-US" altLang="ja-JP" sz="2000" dirty="0"/>
              <a:t>5 CpH-MD simulations </a:t>
            </a:r>
          </a:p>
          <a:p>
            <a:pPr algn="just"/>
            <a:r>
              <a:rPr lang="en-US" altLang="ja-JP" sz="2000" dirty="0"/>
              <a:t>(at pH values of pKa-1.0, -0.5, 0, +0.5, +1.0)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1764545" y="1291321"/>
            <a:ext cx="6912767" cy="2808312"/>
            <a:chOff x="152166" y="951969"/>
            <a:chExt cx="5102630" cy="2060293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2597430" y="970538"/>
              <a:ext cx="2386735" cy="1523858"/>
              <a:chOff x="587242" y="3798879"/>
              <a:chExt cx="2386735" cy="1523858"/>
            </a:xfrm>
          </p:grpSpPr>
          <p:pic>
            <p:nvPicPr>
              <p:cNvPr id="17" name="図 16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87242" y="3798879"/>
                <a:ext cx="1677524" cy="1523858"/>
              </a:xfrm>
              <a:prstGeom prst="rect">
                <a:avLst/>
              </a:prstGeom>
              <a:ln w="9525">
                <a:noFill/>
              </a:ln>
            </p:spPr>
          </p:pic>
          <p:sp>
            <p:nvSpPr>
              <p:cNvPr id="18" name="正方形/長方形 17"/>
              <p:cNvSpPr/>
              <p:nvPr/>
            </p:nvSpPr>
            <p:spPr>
              <a:xfrm>
                <a:off x="2118897" y="4362493"/>
                <a:ext cx="175054" cy="204988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円弧 18"/>
              <p:cNvSpPr/>
              <p:nvPr/>
            </p:nvSpPr>
            <p:spPr>
              <a:xfrm rot="14691299">
                <a:off x="2103726" y="3913329"/>
                <a:ext cx="920695" cy="819807"/>
              </a:xfrm>
              <a:prstGeom prst="arc">
                <a:avLst/>
              </a:prstGeom>
              <a:ln w="19050">
                <a:solidFill>
                  <a:srgbClr val="0D6F05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2171919" y="4037781"/>
                <a:ext cx="370614" cy="369332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ja-JP" dirty="0" smtClean="0"/>
                  <a:t>e-</a:t>
                </a:r>
                <a:endParaRPr kumimoji="1" lang="ja-JP" altLang="en-US" dirty="0"/>
              </a:p>
            </p:txBody>
          </p:sp>
        </p:grpSp>
        <p:sp>
          <p:nvSpPr>
            <p:cNvPr id="12" name="テキスト ボックス 11"/>
            <p:cNvSpPr txBox="1"/>
            <p:nvPr/>
          </p:nvSpPr>
          <p:spPr>
            <a:xfrm>
              <a:off x="2482967" y="2481500"/>
              <a:ext cx="2341741" cy="27095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Deprotonated state (</a:t>
              </a:r>
              <a:r>
                <a:rPr kumimoji="1" lang="el-GR" altLang="ja-JP" dirty="0" smtClean="0"/>
                <a:t>λ</a:t>
              </a:r>
              <a:r>
                <a:rPr kumimoji="1" lang="en-US" altLang="ja-JP" dirty="0" smtClean="0"/>
                <a:t>=1)</a:t>
              </a:r>
              <a:endParaRPr kumimoji="1" lang="ja-JP" altLang="en-US" dirty="0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0092" y="951969"/>
              <a:ext cx="1677524" cy="1523858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4" name="テキスト ボックス 13"/>
            <p:cNvSpPr txBox="1"/>
            <p:nvPr/>
          </p:nvSpPr>
          <p:spPr>
            <a:xfrm>
              <a:off x="2703481" y="2786464"/>
              <a:ext cx="2551315" cy="225798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sz="1400" baseline="30000" dirty="0" smtClean="0">
                  <a:ea typeface="MS Mincho" panose="02020609040205080304" pitchFamily="17" charset="-128"/>
                  <a:cs typeface="Times New Roman" panose="02020603050405020304" pitchFamily="18" charset="0"/>
                </a:rPr>
                <a:t>※</a:t>
              </a:r>
              <a:r>
                <a:rPr lang="en-US" altLang="ja-JP" sz="1400" dirty="0" smtClean="0">
                  <a:ea typeface="MS Mincho" panose="02020609040205080304" pitchFamily="17" charset="-128"/>
                  <a:cs typeface="Times New Roman" panose="02020603050405020304" pitchFamily="18" charset="0"/>
                </a:rPr>
                <a:t> The </a:t>
              </a:r>
              <a:r>
                <a:rPr kumimoji="1" lang="en-US" altLang="ja-JP" sz="1400" dirty="0" smtClean="0">
                  <a:cs typeface="Times New Roman" panose="02020603050405020304" pitchFamily="18" charset="0"/>
                </a:rPr>
                <a:t>C- and N-terminal </a:t>
              </a:r>
              <a:r>
                <a:rPr lang="en-US" altLang="ja-JP" sz="1400" dirty="0" smtClean="0">
                  <a:cs typeface="Times New Roman" panose="02020603050405020304" pitchFamily="18" charset="0"/>
                </a:rPr>
                <a:t>are</a:t>
              </a:r>
              <a:r>
                <a:rPr kumimoji="1" lang="en-US" altLang="ja-JP" sz="1400" dirty="0" smtClean="0">
                  <a:cs typeface="Times New Roman" panose="02020603050405020304" pitchFamily="18" charset="0"/>
                </a:rPr>
                <a:t> kept neutral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52166" y="2511635"/>
              <a:ext cx="2440880" cy="27095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Protonated state (</a:t>
              </a:r>
              <a:r>
                <a:rPr kumimoji="1" lang="el-GR" altLang="ja-JP" dirty="0" smtClean="0"/>
                <a:t>λ</a:t>
              </a:r>
              <a:r>
                <a:rPr kumimoji="1" lang="en-US" altLang="ja-JP" dirty="0" smtClean="0"/>
                <a:t>=0)</a:t>
              </a:r>
              <a:endParaRPr kumimoji="1" lang="ja-JP" altLang="en-US" dirty="0"/>
            </a:p>
          </p:txBody>
        </p:sp>
        <p:sp>
          <p:nvSpPr>
            <p:cNvPr id="16" name="左右矢印 15"/>
            <p:cNvSpPr/>
            <p:nvPr/>
          </p:nvSpPr>
          <p:spPr>
            <a:xfrm>
              <a:off x="1958834" y="1739140"/>
              <a:ext cx="494937" cy="249700"/>
            </a:xfrm>
            <a:prstGeom prst="leftRightArrow">
              <a:avLst/>
            </a:prstGeom>
            <a:ln w="0">
              <a:solidFill>
                <a:srgbClr val="0D6F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96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/>
              <a:t>Numerical Results: Gaussian </a:t>
            </a:r>
            <a:r>
              <a:rPr lang="en-US" altLang="ja-JP" sz="3600" dirty="0"/>
              <a:t>filtering </a:t>
            </a:r>
            <a:r>
              <a:rPr lang="en-US" altLang="ja-JP" sz="3600" dirty="0" smtClean="0"/>
              <a:t>scheme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5206181"/>
            <a:ext cx="7886700" cy="970782"/>
          </a:xfrm>
        </p:spPr>
        <p:txBody>
          <a:bodyPr>
            <a:normAutofit/>
          </a:bodyPr>
          <a:lstStyle/>
          <a:p>
            <a:pPr algn="just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developed method could succeed in reproduction of experimental pH!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/>
          <p:cNvGrpSpPr/>
          <p:nvPr/>
        </p:nvGrpSpPr>
        <p:grpSpPr>
          <a:xfrm>
            <a:off x="35497" y="935509"/>
            <a:ext cx="4298022" cy="4146407"/>
            <a:chOff x="35497" y="2366093"/>
            <a:chExt cx="4298022" cy="4146407"/>
          </a:xfrm>
        </p:grpSpPr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528" y="2366093"/>
              <a:ext cx="4009991" cy="3785945"/>
            </a:xfrm>
            <a:prstGeom prst="rect">
              <a:avLst/>
            </a:prstGeom>
          </p:spPr>
        </p:pic>
        <p:sp>
          <p:nvSpPr>
            <p:cNvPr id="23" name="テキスト ボックス 22"/>
            <p:cNvSpPr txBox="1"/>
            <p:nvPr/>
          </p:nvSpPr>
          <p:spPr>
            <a:xfrm rot="16200000">
              <a:off x="-1259922" y="3996497"/>
              <a:ext cx="2960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Averaged deprotonation ratio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27584" y="6143168"/>
              <a:ext cx="2780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Total sampling MD step [ps]</a:t>
              </a:r>
              <a:endParaRPr kumimoji="1" lang="ja-JP" altLang="en-US" baseline="-25000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4499992" y="1134320"/>
            <a:ext cx="4485363" cy="3895873"/>
            <a:chOff x="4699947" y="2616627"/>
            <a:chExt cx="4485363" cy="3895873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4396" y="2616627"/>
              <a:ext cx="4320914" cy="3644200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6553200" y="6143168"/>
              <a:ext cx="942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pH - </a:t>
              </a:r>
              <a:r>
                <a:rPr kumimoji="1" lang="en-US" altLang="ja-JP" dirty="0" err="1" smtClean="0"/>
                <a:t>p</a:t>
              </a:r>
              <a:r>
                <a:rPr kumimoji="1" lang="en-US" altLang="ja-JP" i="1" dirty="0" err="1" smtClean="0"/>
                <a:t>K</a:t>
              </a:r>
              <a:r>
                <a:rPr kumimoji="1" lang="en-US" altLang="ja-JP" baseline="-25000" dirty="0" err="1" smtClean="0"/>
                <a:t>a</a:t>
              </a:r>
              <a:endParaRPr kumimoji="1" lang="ja-JP" altLang="en-US" baseline="-250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 rot="16200000">
              <a:off x="3404528" y="3988464"/>
              <a:ext cx="2960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Averaged deprotonation ratio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449949" y="3296637"/>
              <a:ext cx="185467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bg1">
                      <a:lumMod val="50000"/>
                    </a:schemeClr>
                  </a:solidFill>
                </a:rPr>
                <a:t>Predicted value</a:t>
              </a:r>
              <a:endParaRPr kumimoji="1" lang="ja-JP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449949" y="2976667"/>
              <a:ext cx="199067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chemeClr val="bg1">
                      <a:lumMod val="50000"/>
                    </a:schemeClr>
                  </a:solidFill>
                </a:rPr>
                <a:t>Theoretical curve</a:t>
              </a:r>
              <a:endParaRPr kumimoji="1" lang="ja-JP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1" name="ストライプ矢印 30"/>
          <p:cNvSpPr/>
          <p:nvPr/>
        </p:nvSpPr>
        <p:spPr>
          <a:xfrm>
            <a:off x="3832906" y="2504234"/>
            <a:ext cx="734708" cy="648494"/>
          </a:xfrm>
          <a:prstGeom prst="stripedRightArrow">
            <a:avLst>
              <a:gd name="adj1" fmla="val 50000"/>
              <a:gd name="adj2" fmla="val 46867"/>
            </a:avLst>
          </a:prstGeom>
          <a:solidFill>
            <a:schemeClr val="tx1">
              <a:alpha val="2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Conclusion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8650" y="1061883"/>
            <a:ext cx="7886700" cy="5161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dirty="0" smtClean="0"/>
              <a:t>I have proposed the micro constant pH MS method.</a:t>
            </a:r>
          </a:p>
          <a:p>
            <a:pPr algn="just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the micro constant pH MS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ja-JP" dirty="0"/>
              <a:t>Easy coding and low calculation </a:t>
            </a:r>
            <a:r>
              <a:rPr lang="en-US" altLang="ja-JP" dirty="0" smtClean="0"/>
              <a:t>effort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altLang="ja-JP" dirty="0"/>
              <a:t>sample a physical-meaningful state only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marL="514350" indent="-514350" algn="just">
              <a:buFont typeface="+mj-lt"/>
              <a:buAutoNum type="arabicPeriod"/>
            </a:pPr>
            <a:r>
              <a:rPr lang="en-US" altLang="ja-JP" dirty="0"/>
              <a:t>employ the explicit solvent </a:t>
            </a:r>
            <a:r>
              <a:rPr lang="en-US" altLang="ja-JP" dirty="0" smtClean="0"/>
              <a:t>model</a:t>
            </a:r>
            <a:endParaRPr lang="en-US" altLang="ja-JP" dirty="0"/>
          </a:p>
          <a:p>
            <a:pPr algn="just"/>
            <a:r>
              <a:rPr lang="en-US" altLang="ja-JP" dirty="0" smtClean="0"/>
              <a:t>Numerical </a:t>
            </a:r>
            <a:r>
              <a:rPr lang="en-US" altLang="ja-JP" dirty="0"/>
              <a:t>result is shown that the micro constant pH MS method is a general framework to simulate the effect of pH in a wide range of molecular systems and materials</a:t>
            </a:r>
            <a:r>
              <a:rPr lang="en-US" altLang="ja-JP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69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72531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Thank you </a:t>
            </a:r>
            <a:r>
              <a:rPr lang="en-US" altLang="ja-JP" smtClean="0"/>
              <a:t>for your attention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772531"/>
            <a:ext cx="384101" cy="6804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3434542"/>
            <a:ext cx="82708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445341" y="873160"/>
            <a:ext cx="6716047" cy="4763729"/>
            <a:chOff x="5144223" y="739995"/>
            <a:chExt cx="3999777" cy="2865512"/>
          </a:xfrm>
        </p:grpSpPr>
        <p:pic>
          <p:nvPicPr>
            <p:cNvPr id="15" name="Picture 2" descr="http://www.photobiology.com/v1/silvia2/image305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4223" y="739995"/>
              <a:ext cx="3999777" cy="2865512"/>
            </a:xfrm>
            <a:prstGeom prst="rect">
              <a:avLst/>
            </a:prstGeom>
            <a:noFill/>
          </p:spPr>
        </p:pic>
        <p:sp>
          <p:nvSpPr>
            <p:cNvPr id="16" name="テキスト ボックス 15"/>
            <p:cNvSpPr txBox="1"/>
            <p:nvPr/>
          </p:nvSpPr>
          <p:spPr>
            <a:xfrm rot="16200000">
              <a:off x="4774580" y="1930796"/>
              <a:ext cx="1080153" cy="21995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Deprotonation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916850" y="3187342"/>
              <a:ext cx="295186" cy="222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H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6444208" y="1039820"/>
              <a:ext cx="0" cy="2016392"/>
            </a:xfrm>
            <a:prstGeom prst="straightConnector1">
              <a:avLst/>
            </a:prstGeom>
            <a:ln w="317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6483835" y="2710103"/>
              <a:ext cx="580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lang="en-US" altLang="ja-JP" dirty="0" err="1" smtClean="0">
                  <a:latin typeface="メイリオ" pitchFamily="50" charset="-128"/>
                  <a:ea typeface="メイリオ" pitchFamily="50" charset="-128"/>
                </a:rPr>
                <a:t>K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</a:rPr>
                <a:t>A</a:t>
              </a:r>
              <a:endParaRPr lang="en-US" altLang="ja-JP" baseline="-250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</a:t>
            </a:r>
            <a:r>
              <a:rPr lang="en-US" altLang="ja-JP" dirty="0"/>
              <a:t> of constant 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5348100"/>
            <a:ext cx="7886700" cy="8288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dirty="0" smtClean="0"/>
              <a:t>The titration </a:t>
            </a:r>
            <a:r>
              <a:rPr lang="en-US" altLang="ja-JP" dirty="0"/>
              <a:t>curve can fit to the expected Henderson-</a:t>
            </a:r>
            <a:r>
              <a:rPr lang="en-US" altLang="ja-JP" dirty="0" err="1"/>
              <a:t>Hasselbalch</a:t>
            </a:r>
            <a:r>
              <a:rPr lang="en-US" altLang="ja-JP" dirty="0"/>
              <a:t> equation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866939"/>
              </p:ext>
            </p:extLst>
          </p:nvPr>
        </p:nvGraphicFramePr>
        <p:xfrm>
          <a:off x="941348" y="3022975"/>
          <a:ext cx="74564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5" imgW="3898800" imgH="558720" progId="Equation.DSMT4">
                  <p:embed/>
                </p:oleObj>
              </mc:Choice>
              <mc:Fallback>
                <p:oleObj name="Equation" r:id="rId5" imgW="3898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1348" y="3022975"/>
                        <a:ext cx="7456488" cy="10699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179871" y="1958061"/>
            <a:ext cx="6981517" cy="83099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→ The population of deprotonated state is increased according to an increase in solution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H value.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79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 of constant 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 smtClean="0"/>
              <a:t>The </a:t>
            </a:r>
            <a:r>
              <a:rPr lang="en-US" altLang="ja-JP" dirty="0"/>
              <a:t>titration </a:t>
            </a:r>
            <a:r>
              <a:rPr lang="en-US" altLang="ja-JP" dirty="0" smtClean="0"/>
              <a:t>curve </a:t>
            </a:r>
            <a:r>
              <a:rPr lang="en-US" altLang="ja-JP" dirty="0"/>
              <a:t>can be </a:t>
            </a:r>
            <a:r>
              <a:rPr lang="en-US" altLang="ja-JP" dirty="0" smtClean="0"/>
              <a:t>re-expressed </a:t>
            </a:r>
            <a:r>
              <a:rPr lang="en-US" altLang="ja-JP" dirty="0"/>
              <a:t>by a change in the relative </a:t>
            </a:r>
            <a:r>
              <a:rPr lang="en-US" altLang="ja-JP" dirty="0" smtClean="0"/>
              <a:t>free energy </a:t>
            </a:r>
            <a:r>
              <a:rPr lang="en-US" altLang="ja-JP" dirty="0"/>
              <a:t>difference between two states</a:t>
            </a:r>
            <a:r>
              <a:rPr lang="en-US" altLang="ja-JP" dirty="0" smtClean="0"/>
              <a:t>.</a:t>
            </a:r>
          </a:p>
          <a:p>
            <a:pPr lvl="1" algn="just"/>
            <a:endParaRPr lang="en-US" altLang="ja-JP" dirty="0" smtClean="0"/>
          </a:p>
          <a:p>
            <a:pPr lvl="1" algn="just"/>
            <a:endParaRPr lang="en-US" altLang="ja-JP" dirty="0"/>
          </a:p>
          <a:p>
            <a:pPr lvl="1" algn="just"/>
            <a:endParaRPr lang="en-US" altLang="ja-JP" dirty="0" smtClean="0"/>
          </a:p>
          <a:p>
            <a:pPr algn="just"/>
            <a:r>
              <a:rPr lang="en-US" altLang="ja-JP" dirty="0"/>
              <a:t>By changing titration parameter λ </a:t>
            </a:r>
            <a:r>
              <a:rPr lang="en-US" altLang="ja-JP" dirty="0" smtClean="0"/>
              <a:t>based </a:t>
            </a:r>
            <a:r>
              <a:rPr lang="en-US" altLang="ja-JP" dirty="0"/>
              <a:t>on </a:t>
            </a:r>
            <a:r>
              <a:rPr lang="en-US" altLang="ja-JP" b="1" dirty="0" smtClean="0">
                <a:solidFill>
                  <a:schemeClr val="accent2"/>
                </a:solidFill>
              </a:rPr>
              <a:t>free energy term ∆</a:t>
            </a:r>
            <a:r>
              <a:rPr lang="en-US" altLang="ja-JP" b="1" dirty="0" err="1" smtClean="0">
                <a:solidFill>
                  <a:schemeClr val="accent2"/>
                </a:solidFill>
              </a:rPr>
              <a:t>G</a:t>
            </a:r>
            <a:r>
              <a:rPr lang="en-US" altLang="ja-JP" b="1" i="1" baseline="30000" dirty="0" err="1" smtClean="0">
                <a:solidFill>
                  <a:schemeClr val="accent2"/>
                </a:solidFill>
              </a:rPr>
              <a:t>p</a:t>
            </a:r>
            <a:r>
              <a:rPr lang="en-US" altLang="ja-JP" b="1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altLang="ja-JP" b="1" dirty="0" smtClean="0">
                <a:solidFill>
                  <a:schemeClr val="accent2"/>
                </a:solidFill>
              </a:rPr>
              <a:t> </a:t>
            </a:r>
            <a:r>
              <a:rPr lang="en-US" altLang="ja-JP" dirty="0" smtClean="0"/>
              <a:t>(which </a:t>
            </a:r>
            <a:r>
              <a:rPr lang="en-US" altLang="ja-JP" dirty="0"/>
              <a:t>depends on solute </a:t>
            </a:r>
            <a:r>
              <a:rPr lang="en-US" altLang="ja-JP" dirty="0" smtClean="0"/>
              <a:t>pH), it </a:t>
            </a:r>
            <a:r>
              <a:rPr lang="en-US" altLang="ja-JP" dirty="0"/>
              <a:t>can be achieved to sample the </a:t>
            </a:r>
            <a:r>
              <a:rPr lang="en-US" altLang="ja-JP" i="1" dirty="0"/>
              <a:t>p</a:t>
            </a:r>
            <a:r>
              <a:rPr lang="en-US" altLang="ja-JP" dirty="0"/>
              <a:t>H-dependent ensemble of </a:t>
            </a:r>
            <a:r>
              <a:rPr lang="en-US" altLang="ja-JP" dirty="0" smtClean="0"/>
              <a:t>solute molecules.</a:t>
            </a:r>
            <a:endParaRPr lang="en-US" altLang="ja-JP" dirty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382696"/>
              </p:ext>
            </p:extLst>
          </p:nvPr>
        </p:nvGraphicFramePr>
        <p:xfrm>
          <a:off x="2655888" y="2608263"/>
          <a:ext cx="3743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4" imgW="1955520" imgH="253800" progId="Equation.DSMT4">
                  <p:embed/>
                </p:oleObj>
              </mc:Choice>
              <mc:Fallback>
                <p:oleObj name="Equation" r:id="rId4" imgW="1955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5888" y="2608263"/>
                        <a:ext cx="3743325" cy="4857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57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Discrete titration </a:t>
            </a:r>
            <a:r>
              <a:rPr lang="en-US" altLang="ja-JP" sz="4000" dirty="0" smtClean="0"/>
              <a:t>models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/>
              <a:t>In </a:t>
            </a:r>
            <a:r>
              <a:rPr lang="en-US" altLang="ja-JP" dirty="0" smtClean="0"/>
              <a:t>discrete models, </a:t>
            </a:r>
            <a:r>
              <a:rPr lang="en-US" altLang="ja-JP" dirty="0"/>
              <a:t>the MD and MC parts are reciprocally </a:t>
            </a:r>
            <a:r>
              <a:rPr lang="en-US" altLang="ja-JP" dirty="0" smtClean="0"/>
              <a:t>executed and </a:t>
            </a:r>
            <a:r>
              <a:rPr lang="en-US" altLang="ja-JP" dirty="0"/>
              <a:t>the transition events are accepted (or rejected) according to the transition probability under the Metropolis </a:t>
            </a:r>
            <a:r>
              <a:rPr lang="en-US" altLang="ja-JP" dirty="0" smtClean="0"/>
              <a:t>scheme.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It is necessary to estimate </a:t>
            </a:r>
            <a:r>
              <a:rPr lang="en-US" altLang="ja-JP" dirty="0"/>
              <a:t>the free energy difference at every MC trial, so </a:t>
            </a:r>
            <a:r>
              <a:rPr lang="en-US" altLang="ja-JP" b="1" dirty="0">
                <a:solidFill>
                  <a:schemeClr val="accent2"/>
                </a:solidFill>
              </a:rPr>
              <a:t>the continuum models</a:t>
            </a:r>
            <a:r>
              <a:rPr lang="en-US" altLang="ja-JP" dirty="0"/>
              <a:t> are usually employed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1556530" y="2964213"/>
            <a:ext cx="6030939" cy="1531605"/>
            <a:chOff x="834938" y="1447743"/>
            <a:chExt cx="6030939" cy="1531605"/>
          </a:xfrm>
        </p:grpSpPr>
        <p:cxnSp>
          <p:nvCxnSpPr>
            <p:cNvPr id="38" name="直線矢印コネクタ 37"/>
            <p:cNvCxnSpPr/>
            <p:nvPr/>
          </p:nvCxnSpPr>
          <p:spPr>
            <a:xfrm>
              <a:off x="834938" y="2742966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38"/>
            <p:cNvSpPr/>
            <p:nvPr/>
          </p:nvSpPr>
          <p:spPr>
            <a:xfrm>
              <a:off x="2355117" y="2549002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2872354" y="2754548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4462601" y="2560584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矢印コネクタ 42"/>
            <p:cNvCxnSpPr/>
            <p:nvPr/>
          </p:nvCxnSpPr>
          <p:spPr>
            <a:xfrm>
              <a:off x="4933770" y="2785384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6477949" y="2591420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272152" y="2364336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MD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295876" y="2247051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8" name="左中かっこ 57"/>
            <p:cNvSpPr/>
            <p:nvPr/>
          </p:nvSpPr>
          <p:spPr>
            <a:xfrm rot="5400000">
              <a:off x="1672382" y="1012134"/>
              <a:ext cx="352495" cy="2027382"/>
            </a:xfrm>
            <a:prstGeom prst="lef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272152" y="1447743"/>
              <a:ext cx="1329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 Cycle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67" name="オブジェクト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113439"/>
              </p:ext>
            </p:extLst>
          </p:nvPr>
        </p:nvGraphicFramePr>
        <p:xfrm>
          <a:off x="3978183" y="3169523"/>
          <a:ext cx="3665503" cy="7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4" imgW="3085920" imgH="609480" progId="Equation.DSMT4">
                  <p:embed/>
                </p:oleObj>
              </mc:Choice>
              <mc:Fallback>
                <p:oleObj name="Equation" r:id="rId4" imgW="30859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8183" y="3169523"/>
                        <a:ext cx="3665503" cy="7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角丸四角形吹き出し 67"/>
          <p:cNvSpPr/>
          <p:nvPr/>
        </p:nvSpPr>
        <p:spPr>
          <a:xfrm>
            <a:off x="3906882" y="3029477"/>
            <a:ext cx="3736804" cy="908048"/>
          </a:xfrm>
          <a:prstGeom prst="wedgeRoundRectCallout">
            <a:avLst>
              <a:gd name="adj1" fmla="val -59994"/>
              <a:gd name="adj2" fmla="val 55527"/>
              <a:gd name="adj3" fmla="val 1666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</a:t>
            </a:r>
            <a:r>
              <a:rPr lang="en-US" altLang="ja-JP" sz="4000" dirty="0" smtClean="0"/>
              <a:t>Continuous models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Continuous </a:t>
            </a:r>
            <a:r>
              <a:rPr lang="en-US" altLang="ja-JP" dirty="0"/>
              <a:t>constant pH MD utilizes an </a:t>
            </a:r>
            <a:r>
              <a:rPr lang="en-US" altLang="ja-JP" b="1" dirty="0">
                <a:solidFill>
                  <a:schemeClr val="accent2"/>
                </a:solidFill>
              </a:rPr>
              <a:t>extended Hamiltonian</a:t>
            </a:r>
            <a:r>
              <a:rPr lang="en-US" altLang="ja-JP" dirty="0"/>
              <a:t> to </a:t>
            </a:r>
            <a:r>
              <a:rPr lang="en-US" altLang="ja-JP" dirty="0" smtClean="0"/>
              <a:t>propagate </a:t>
            </a:r>
            <a:r>
              <a:rPr lang="en-US" altLang="ja-JP" dirty="0"/>
              <a:t>spatial (real) and titration (virtual) </a:t>
            </a:r>
            <a:r>
              <a:rPr lang="en-US" altLang="ja-JP" dirty="0" smtClean="0"/>
              <a:t>coordinates, which introduces </a:t>
            </a:r>
            <a:r>
              <a:rPr lang="en-US" altLang="ja-JP" dirty="0"/>
              <a:t>the forces on ‘</a:t>
            </a:r>
            <a:r>
              <a:rPr lang="en-US" altLang="ja-JP" b="1" dirty="0">
                <a:solidFill>
                  <a:schemeClr val="accent2"/>
                </a:solidFill>
              </a:rPr>
              <a:t>λ-particles</a:t>
            </a:r>
            <a:r>
              <a:rPr lang="en-US" altLang="ja-JP" dirty="0"/>
              <a:t>‘ (titration coordinates) as a fictional degree of freedom to the real particle system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/>
              <a:t>By temporally developing according to </a:t>
            </a:r>
            <a:r>
              <a:rPr lang="en-US" altLang="ja-JP" dirty="0" smtClean="0"/>
              <a:t>the extended </a:t>
            </a:r>
            <a:r>
              <a:rPr lang="en-US" altLang="ja-JP" dirty="0"/>
              <a:t>Hamiltonian, it can be achieved to sample the pH-dependent ensemble of solute molecules.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Nov. 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82192"/>
              </p:ext>
            </p:extLst>
          </p:nvPr>
        </p:nvGraphicFramePr>
        <p:xfrm>
          <a:off x="1742281" y="3647918"/>
          <a:ext cx="5659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4" imgW="2958840" imgH="393480" progId="Equation.DSMT4">
                  <p:embed/>
                </p:oleObj>
              </mc:Choice>
              <mc:Fallback>
                <p:oleObj name="Equation" r:id="rId4" imgW="295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2281" y="3647918"/>
                        <a:ext cx="5659437" cy="7524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0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442452" y="1596301"/>
            <a:ext cx="4019829" cy="14271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Micro Constant </a:t>
            </a:r>
            <a:r>
              <a:rPr lang="en-US" altLang="ja-JP" sz="4000" dirty="0"/>
              <a:t>pH </a:t>
            </a:r>
            <a:r>
              <a:rPr lang="en-US" altLang="ja-JP" sz="4000" dirty="0" smtClean="0"/>
              <a:t>MS method 1/3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674739" y="2366158"/>
            <a:ext cx="3465512" cy="1292662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 smtClean="0"/>
              <a:t> Conventional Molecular Simulation Method </a:t>
            </a:r>
          </a:p>
          <a:p>
            <a:pPr algn="ctr"/>
            <a:r>
              <a:rPr lang="en-US" altLang="ja-JP" dirty="0"/>
              <a:t> </a:t>
            </a:r>
            <a:r>
              <a:rPr lang="en-US" altLang="ja-JP" sz="1200" dirty="0" smtClean="0"/>
              <a:t>(by temporary developing spatial coordinates and atomic velocities)</a:t>
            </a:r>
            <a:endParaRPr lang="en-US" altLang="ja-JP" sz="1200" dirty="0"/>
          </a:p>
        </p:txBody>
      </p:sp>
      <p:sp>
        <p:nvSpPr>
          <p:cNvPr id="42" name="正方形/長方形 41"/>
          <p:cNvSpPr/>
          <p:nvPr/>
        </p:nvSpPr>
        <p:spPr>
          <a:xfrm>
            <a:off x="7749818" y="4811510"/>
            <a:ext cx="324464" cy="28287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244550" y="1267629"/>
            <a:ext cx="4430690" cy="423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896105" y="4716871"/>
            <a:ext cx="3244146" cy="144655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 smtClean="0"/>
              <a:t> </a:t>
            </a:r>
            <a:r>
              <a:rPr lang="en-US" altLang="ja-JP" sz="2400" b="1" dirty="0" smtClean="0"/>
              <a:t>Constant pH Molecular Dynamics</a:t>
            </a:r>
          </a:p>
          <a:p>
            <a:pPr algn="ctr"/>
            <a:r>
              <a:rPr lang="en-US" altLang="ja-JP" dirty="0" smtClean="0"/>
              <a:t> (</a:t>
            </a:r>
            <a:r>
              <a:rPr lang="en-US" altLang="ja-JP" dirty="0"/>
              <a:t>the titration states are switched between two </a:t>
            </a:r>
            <a:r>
              <a:rPr lang="en-US" altLang="ja-JP" dirty="0" smtClean="0"/>
              <a:t>states)</a:t>
            </a:r>
            <a:endParaRPr lang="en-US" altLang="ja-JP" dirty="0"/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750098"/>
              </p:ext>
            </p:extLst>
          </p:nvPr>
        </p:nvGraphicFramePr>
        <p:xfrm>
          <a:off x="510580" y="1693861"/>
          <a:ext cx="3883572" cy="78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name="Equation" r:id="rId4" imgW="3530520" imgH="711000" progId="Equation.DSMT4">
                  <p:embed/>
                </p:oleObj>
              </mc:Choice>
              <mc:Fallback>
                <p:oleObj name="Equation" r:id="rId4" imgW="35305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580" y="1693861"/>
                        <a:ext cx="3883572" cy="78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148884"/>
              </p:ext>
            </p:extLst>
          </p:nvPr>
        </p:nvGraphicFramePr>
        <p:xfrm>
          <a:off x="538498" y="3708721"/>
          <a:ext cx="3827736" cy="10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Equation" r:id="rId6" imgW="3479760" imgH="927000" progId="Equation.DSMT4">
                  <p:embed/>
                </p:oleObj>
              </mc:Choice>
              <mc:Fallback>
                <p:oleObj name="Equation" r:id="rId6" imgW="347976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8498" y="3708721"/>
                        <a:ext cx="3827736" cy="101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図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484" y="1249788"/>
            <a:ext cx="4235182" cy="2922524"/>
          </a:xfrm>
          <a:prstGeom prst="rect">
            <a:avLst/>
          </a:prstGeom>
        </p:spPr>
      </p:pic>
      <p:sp>
        <p:nvSpPr>
          <p:cNvPr id="1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7461" y="4261159"/>
            <a:ext cx="3692769" cy="17351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altLang="ja-JP" b="1" dirty="0" smtClean="0"/>
              <a:t>↓</a:t>
            </a:r>
          </a:p>
          <a:p>
            <a:pPr marL="0" indent="0" algn="ctr">
              <a:buNone/>
            </a:pPr>
            <a:r>
              <a:rPr lang="en-US" altLang="ja-JP" b="1" dirty="0" smtClean="0"/>
              <a:t>Constant pH method enables </a:t>
            </a:r>
            <a:r>
              <a:rPr lang="en-US" altLang="ja-JP" b="1" dirty="0"/>
              <a:t>the sampling coupled with two </a:t>
            </a:r>
            <a:r>
              <a:rPr lang="en-US" altLang="ja-JP" b="1" dirty="0" smtClean="0"/>
              <a:t>coordinates! </a:t>
            </a:r>
            <a:endParaRPr lang="en-US" altLang="ja-JP" b="1" dirty="0"/>
          </a:p>
        </p:txBody>
      </p:sp>
      <p:sp>
        <p:nvSpPr>
          <p:cNvPr id="3" name="角丸四角形 2"/>
          <p:cNvSpPr/>
          <p:nvPr/>
        </p:nvSpPr>
        <p:spPr>
          <a:xfrm>
            <a:off x="5187461" y="4589585"/>
            <a:ext cx="3692769" cy="1295021"/>
          </a:xfrm>
          <a:prstGeom prst="roundRect">
            <a:avLst/>
          </a:prstGeom>
          <a:noFill/>
          <a:ln w="508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35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Micro Constant pH MS method 1/3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dirty="0"/>
              <a:t>The molecular </a:t>
            </a:r>
            <a:r>
              <a:rPr lang="en-US" altLang="ja-JP" dirty="0" smtClean="0"/>
              <a:t>simulation (MS) </a:t>
            </a:r>
            <a:r>
              <a:rPr lang="en-US" altLang="ja-JP" dirty="0"/>
              <a:t>method can generate a representative sampling of a system at a finite temperature.</a:t>
            </a:r>
          </a:p>
          <a:p>
            <a:pPr algn="just"/>
            <a:r>
              <a:rPr lang="en-US" altLang="ja-JP" dirty="0"/>
              <a:t>A configuration generated by the classical </a:t>
            </a:r>
            <a:r>
              <a:rPr lang="en-US" altLang="ja-JP" dirty="0" smtClean="0"/>
              <a:t>method is </a:t>
            </a:r>
            <a:r>
              <a:rPr lang="en-US" altLang="ja-JP" dirty="0"/>
              <a:t>limited to only ensemble in a certain situation that </a:t>
            </a:r>
            <a:r>
              <a:rPr lang="en-US" altLang="ja-JP" b="1" dirty="0">
                <a:solidFill>
                  <a:schemeClr val="accent2"/>
                </a:solidFill>
              </a:rPr>
              <a:t>any chemical reaction does not occur</a:t>
            </a:r>
            <a:r>
              <a:rPr lang="en-US" altLang="ja-JP" dirty="0"/>
              <a:t>.</a:t>
            </a:r>
          </a:p>
          <a:p>
            <a:pPr algn="just"/>
            <a:r>
              <a:rPr lang="en-US" altLang="ja-JP" dirty="0"/>
              <a:t>In constant pH method, the </a:t>
            </a:r>
            <a:r>
              <a:rPr lang="en-US" altLang="ja-JP" b="1" dirty="0">
                <a:solidFill>
                  <a:schemeClr val="accent2"/>
                </a:solidFill>
              </a:rPr>
              <a:t>titration coordinate λ </a:t>
            </a:r>
            <a:r>
              <a:rPr lang="en-US" altLang="ja-JP" dirty="0"/>
              <a:t>is introduced into whole system Hamiltonian to express the transition events between titration states.</a:t>
            </a:r>
          </a:p>
          <a:p>
            <a:pPr algn="just"/>
            <a:r>
              <a:rPr lang="en-US" altLang="ja-JP" dirty="0" smtClean="0"/>
              <a:t>We </a:t>
            </a:r>
            <a:r>
              <a:rPr lang="en-US" altLang="ja-JP" dirty="0"/>
              <a:t>can </a:t>
            </a:r>
            <a:r>
              <a:rPr lang="en-US" altLang="ja-JP" dirty="0" smtClean="0"/>
              <a:t>obtain </a:t>
            </a:r>
            <a:r>
              <a:rPr lang="en-US" altLang="ja-JP" dirty="0"/>
              <a:t>the </a:t>
            </a:r>
            <a:r>
              <a:rPr lang="en-US" altLang="ja-JP" b="1" dirty="0">
                <a:solidFill>
                  <a:schemeClr val="accent2"/>
                </a:solidFill>
              </a:rPr>
              <a:t>pH-dependent ensemble</a:t>
            </a:r>
            <a:r>
              <a:rPr lang="en-US" altLang="ja-JP" dirty="0"/>
              <a:t> of the solute molecules while using a conventional molecular force field based approach.</a:t>
            </a:r>
          </a:p>
        </p:txBody>
      </p:sp>
    </p:spTree>
    <p:extLst>
      <p:ext uri="{BB962C8B-B14F-4D97-AF65-F5344CB8AC3E}">
        <p14:creationId xmlns:p14="http://schemas.microsoft.com/office/powerpoint/2010/main" val="115308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Micro Constant pH MS method 2/3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026018"/>
            <a:ext cx="7886700" cy="315094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ja-JP" sz="3200" b="1" dirty="0" smtClean="0"/>
              <a:t>&lt;Advantages of discrete model&gt;</a:t>
            </a:r>
          </a:p>
          <a:p>
            <a:pPr algn="just"/>
            <a:r>
              <a:rPr lang="en-US" altLang="ja-JP" dirty="0" smtClean="0"/>
              <a:t>1) Discrete model enables to generate the </a:t>
            </a:r>
            <a:r>
              <a:rPr lang="en-US" altLang="ja-JP" b="1" dirty="0" smtClean="0">
                <a:solidFill>
                  <a:schemeClr val="accent2"/>
                </a:solidFill>
              </a:rPr>
              <a:t>physical meaningful configuration only</a:t>
            </a:r>
            <a:r>
              <a:rPr lang="en-US" altLang="ja-JP" dirty="0" smtClean="0"/>
              <a:t>.</a:t>
            </a:r>
          </a:p>
          <a:p>
            <a:pPr marL="0" indent="0" algn="just">
              <a:buNone/>
            </a:pPr>
            <a:r>
              <a:rPr lang="en-US" altLang="ja-JP" dirty="0" smtClean="0"/>
              <a:t>↔ Continuous model is unavoidably to visit the unphysical states (</a:t>
            </a:r>
            <a:r>
              <a:rPr lang="el-GR" altLang="ja-JP" dirty="0" smtClean="0"/>
              <a:t>δ</a:t>
            </a:r>
            <a:r>
              <a:rPr lang="en-US" altLang="ja-JP" dirty="0" smtClean="0"/>
              <a:t>&lt; λ &lt;1-</a:t>
            </a:r>
            <a:r>
              <a:rPr lang="el-GR" altLang="ja-JP" dirty="0" smtClean="0"/>
              <a:t>δ</a:t>
            </a:r>
            <a:r>
              <a:rPr lang="en-US" altLang="ja-JP" dirty="0" smtClean="0"/>
              <a:t>, with </a:t>
            </a:r>
            <a:r>
              <a:rPr lang="el-GR" altLang="ja-JP" dirty="0" smtClean="0"/>
              <a:t>δ≈</a:t>
            </a:r>
            <a:r>
              <a:rPr lang="en-US" altLang="ja-JP" dirty="0" smtClean="0"/>
              <a:t>0.1).</a:t>
            </a:r>
          </a:p>
          <a:p>
            <a:pPr algn="just"/>
            <a:r>
              <a:rPr lang="en-US" altLang="ja-JP" dirty="0" smtClean="0"/>
              <a:t>2) Computational effort is linear increase.</a:t>
            </a:r>
          </a:p>
          <a:p>
            <a:pPr marL="0" indent="0" algn="just">
              <a:buNone/>
            </a:pPr>
            <a:r>
              <a:rPr lang="en-US" altLang="ja-JP" dirty="0" smtClean="0"/>
              <a:t>↔ </a:t>
            </a:r>
            <a:r>
              <a:rPr lang="en-US" altLang="ja-JP" b="1" dirty="0" smtClean="0">
                <a:solidFill>
                  <a:schemeClr val="accent2"/>
                </a:solidFill>
              </a:rPr>
              <a:t>High cost</a:t>
            </a:r>
            <a:r>
              <a:rPr lang="en-US" altLang="ja-JP" dirty="0" smtClean="0"/>
              <a:t>, 2</a:t>
            </a:r>
            <a:r>
              <a:rPr lang="en-US" altLang="ja-JP" i="1" baseline="30000" dirty="0" smtClean="0"/>
              <a:t>N</a:t>
            </a:r>
            <a:r>
              <a:rPr lang="en-US" altLang="ja-JP" dirty="0" smtClean="0"/>
              <a:t> (If there are N titration sites)</a:t>
            </a:r>
            <a:endParaRPr lang="en-US" altLang="ja-JP" dirty="0"/>
          </a:p>
          <a:p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036" y="1083301"/>
            <a:ext cx="1677524" cy="1523858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6084776" y="1149842"/>
            <a:ext cx="2386735" cy="1523858"/>
            <a:chOff x="6084776" y="2196953"/>
            <a:chExt cx="2386735" cy="1523858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4776" y="2196953"/>
              <a:ext cx="1677524" cy="1523858"/>
            </a:xfrm>
            <a:prstGeom prst="rect">
              <a:avLst/>
            </a:prstGeom>
          </p:spPr>
        </p:pic>
        <p:sp>
          <p:nvSpPr>
            <p:cNvPr id="14" name="正方形/長方形 13"/>
            <p:cNvSpPr/>
            <p:nvPr/>
          </p:nvSpPr>
          <p:spPr>
            <a:xfrm>
              <a:off x="7616431" y="2760567"/>
              <a:ext cx="175054" cy="204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円弧 14"/>
            <p:cNvSpPr/>
            <p:nvPr/>
          </p:nvSpPr>
          <p:spPr>
            <a:xfrm rot="14691299">
              <a:off x="7601260" y="2311403"/>
              <a:ext cx="920695" cy="819807"/>
            </a:xfrm>
            <a:prstGeom prst="arc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669453" y="2435855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e-</a:t>
              </a:r>
              <a:endParaRPr kumimoji="1" lang="ja-JP" altLang="en-US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916626" y="2590144"/>
            <a:ext cx="228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0525" y="2607159"/>
            <a:ext cx="2547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=1)</a:t>
            </a:r>
            <a:endParaRPr kumimoji="1" lang="ja-JP" altLang="en-US" dirty="0"/>
          </a:p>
        </p:txBody>
      </p:sp>
      <p:sp>
        <p:nvSpPr>
          <p:cNvPr id="19" name="左右矢印 18"/>
          <p:cNvSpPr/>
          <p:nvPr/>
        </p:nvSpPr>
        <p:spPr>
          <a:xfrm>
            <a:off x="3316010" y="2359430"/>
            <a:ext cx="2561249" cy="332095"/>
          </a:xfrm>
          <a:prstGeom prst="left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216323" y="991533"/>
            <a:ext cx="259068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u="sng" dirty="0" smtClean="0"/>
              <a:t>Discrete models</a:t>
            </a:r>
          </a:p>
          <a:p>
            <a:pPr algn="just"/>
            <a:r>
              <a:rPr lang="en-US" altLang="ja-JP" dirty="0" smtClean="0"/>
              <a:t>(the titration states are switched between two states only)</a:t>
            </a:r>
            <a:endParaRPr lang="en-US" altLang="ja-JP" dirty="0"/>
          </a:p>
        </p:txBody>
      </p:sp>
      <p:cxnSp>
        <p:nvCxnSpPr>
          <p:cNvPr id="31" name="直線コネクタ 30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628650" y="974715"/>
            <a:ext cx="8117144" cy="1984761"/>
          </a:xfrm>
          <a:prstGeom prst="roundRect">
            <a:avLst/>
          </a:prstGeom>
          <a:noFill/>
          <a:ln w="508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90962" y="576604"/>
            <a:ext cx="7786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To avoid the disadvantage of continuous models, I adopted the discrete </a:t>
            </a:r>
            <a:r>
              <a:rPr lang="en-US" altLang="ja-JP" dirty="0" smtClean="0"/>
              <a:t>model.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13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Micro Constant pH MS method 2</a:t>
            </a:r>
            <a:r>
              <a:rPr lang="en-US" altLang="ja-JP" sz="4000" dirty="0" smtClean="0"/>
              <a:t>/3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The </a:t>
            </a:r>
            <a:r>
              <a:rPr lang="en-US" altLang="ja-JP" dirty="0"/>
              <a:t>MD and MC parts are reciprocally </a:t>
            </a:r>
            <a:r>
              <a:rPr lang="en-US" altLang="ja-JP" dirty="0" smtClean="0"/>
              <a:t>executed and </a:t>
            </a:r>
            <a:r>
              <a:rPr lang="en-US" altLang="ja-JP" dirty="0"/>
              <a:t>the transition events are accepted (or rejected) according to the transition probability under the Metropolis </a:t>
            </a:r>
            <a:r>
              <a:rPr lang="en-US" altLang="ja-JP" dirty="0" smtClean="0"/>
              <a:t>scheme.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It is necessary to estimate </a:t>
            </a:r>
            <a:r>
              <a:rPr lang="en-US" altLang="ja-JP" dirty="0"/>
              <a:t>the free energy difference at every MC trial, </a:t>
            </a:r>
            <a:r>
              <a:rPr lang="en-US" altLang="ja-JP" dirty="0" smtClean="0"/>
              <a:t>therefore </a:t>
            </a:r>
            <a:r>
              <a:rPr lang="en-US" altLang="ja-JP" b="1" dirty="0">
                <a:solidFill>
                  <a:schemeClr val="accent2"/>
                </a:solidFill>
              </a:rPr>
              <a:t>the continuum models</a:t>
            </a:r>
            <a:r>
              <a:rPr lang="en-US" altLang="ja-JP" dirty="0"/>
              <a:t> are usually </a:t>
            </a:r>
            <a:r>
              <a:rPr lang="en-US" altLang="ja-JP" dirty="0" smtClean="0"/>
              <a:t>employed.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1556530" y="2964213"/>
            <a:ext cx="6030939" cy="1531605"/>
            <a:chOff x="834938" y="1447743"/>
            <a:chExt cx="6030939" cy="1531605"/>
          </a:xfrm>
        </p:grpSpPr>
        <p:cxnSp>
          <p:nvCxnSpPr>
            <p:cNvPr id="38" name="直線矢印コネクタ 37"/>
            <p:cNvCxnSpPr/>
            <p:nvPr/>
          </p:nvCxnSpPr>
          <p:spPr>
            <a:xfrm>
              <a:off x="834938" y="2742966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38"/>
            <p:cNvSpPr/>
            <p:nvPr/>
          </p:nvSpPr>
          <p:spPr>
            <a:xfrm>
              <a:off x="2355117" y="2549002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2872354" y="2754548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4462601" y="2560584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43" name="直線矢印コネクタ 42"/>
            <p:cNvCxnSpPr/>
            <p:nvPr/>
          </p:nvCxnSpPr>
          <p:spPr>
            <a:xfrm>
              <a:off x="4933770" y="2785384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6477949" y="2591420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272152" y="2364336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MD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295876" y="2247051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8" name="左中かっこ 57"/>
            <p:cNvSpPr/>
            <p:nvPr/>
          </p:nvSpPr>
          <p:spPr>
            <a:xfrm rot="5400000">
              <a:off x="1672382" y="1012134"/>
              <a:ext cx="352495" cy="2027382"/>
            </a:xfrm>
            <a:prstGeom prst="lef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272152" y="1447743"/>
              <a:ext cx="1329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 MC Trial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67" name="オブジェクト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763679"/>
              </p:ext>
            </p:extLst>
          </p:nvPr>
        </p:nvGraphicFramePr>
        <p:xfrm>
          <a:off x="3978183" y="3169523"/>
          <a:ext cx="3665503" cy="7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4" imgW="3085920" imgH="609480" progId="Equation.DSMT4">
                  <p:embed/>
                </p:oleObj>
              </mc:Choice>
              <mc:Fallback>
                <p:oleObj name="Equation" r:id="rId4" imgW="30859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8183" y="3169523"/>
                        <a:ext cx="3665503" cy="7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角丸四角形吹き出し 67"/>
          <p:cNvSpPr/>
          <p:nvPr/>
        </p:nvSpPr>
        <p:spPr>
          <a:xfrm>
            <a:off x="3906882" y="3029477"/>
            <a:ext cx="3736804" cy="908048"/>
          </a:xfrm>
          <a:prstGeom prst="wedgeRoundRectCallout">
            <a:avLst>
              <a:gd name="adj1" fmla="val -59994"/>
              <a:gd name="adj2" fmla="val 55527"/>
              <a:gd name="adj3" fmla="val 1666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68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Micro Constant pH MS method </a:t>
            </a:r>
            <a:r>
              <a:rPr lang="en-US" altLang="ja-JP" sz="4000" dirty="0" smtClean="0"/>
              <a:t>3/3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With explicit solvent model, a sudden change of titration site results in a large energy penalty, which leads to an improper MC trial.</a:t>
            </a:r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To avoid such large energy fluctuations, we introduced the </a:t>
            </a:r>
            <a:r>
              <a:rPr lang="en-US" altLang="ja-JP" b="1" dirty="0" smtClean="0">
                <a:solidFill>
                  <a:schemeClr val="accent2"/>
                </a:solidFill>
              </a:rPr>
              <a:t>Gaussian filtering scheme</a:t>
            </a:r>
            <a:r>
              <a:rPr lang="en-US" altLang="ja-JP" dirty="0" smtClean="0"/>
              <a:t> and the </a:t>
            </a:r>
            <a:r>
              <a:rPr lang="en-US" altLang="ja-JP" b="1" dirty="0" smtClean="0">
                <a:solidFill>
                  <a:schemeClr val="accent2"/>
                </a:solidFill>
              </a:rPr>
              <a:t>correction term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543375" y="4723995"/>
            <a:ext cx="1903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Total MD Step [ps</a:t>
            </a:r>
            <a:r>
              <a:rPr lang="en-US" altLang="ja-JP" dirty="0" smtClean="0"/>
              <a:t>]</a:t>
            </a:r>
            <a:endParaRPr lang="en-US" altLang="ja-JP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448508" y="2303299"/>
            <a:ext cx="8388124" cy="2480726"/>
            <a:chOff x="419011" y="2221643"/>
            <a:chExt cx="8388124" cy="2480726"/>
          </a:xfrm>
        </p:grpSpPr>
        <p:sp>
          <p:nvSpPr>
            <p:cNvPr id="57" name="正方形/長方形 56"/>
            <p:cNvSpPr/>
            <p:nvPr/>
          </p:nvSpPr>
          <p:spPr>
            <a:xfrm>
              <a:off x="3759842" y="2410501"/>
              <a:ext cx="1189293" cy="2197767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4909369" y="2401554"/>
              <a:ext cx="2810274" cy="21977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949568" y="2409401"/>
              <a:ext cx="2810274" cy="219776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flipV="1">
              <a:off x="844058" y="4624753"/>
              <a:ext cx="7227277" cy="1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V="1">
              <a:off x="844058" y="2479430"/>
              <a:ext cx="0" cy="2162909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フリーフォーム 27"/>
            <p:cNvSpPr/>
            <p:nvPr/>
          </p:nvSpPr>
          <p:spPr>
            <a:xfrm>
              <a:off x="956606" y="2532185"/>
              <a:ext cx="2665821" cy="246184"/>
            </a:xfrm>
            <a:custGeom>
              <a:avLst/>
              <a:gdLst>
                <a:gd name="connsiteX0" fmla="*/ 0 w 5582044"/>
                <a:gd name="connsiteY0" fmla="*/ 81887 h 1364776"/>
                <a:gd name="connsiteX1" fmla="*/ 68239 w 5582044"/>
                <a:gd name="connsiteY1" fmla="*/ 245660 h 1364776"/>
                <a:gd name="connsiteX2" fmla="*/ 95534 w 5582044"/>
                <a:gd name="connsiteY2" fmla="*/ 327546 h 1364776"/>
                <a:gd name="connsiteX3" fmla="*/ 109182 w 5582044"/>
                <a:gd name="connsiteY3" fmla="*/ 368490 h 1364776"/>
                <a:gd name="connsiteX4" fmla="*/ 150125 w 5582044"/>
                <a:gd name="connsiteY4" fmla="*/ 327546 h 1364776"/>
                <a:gd name="connsiteX5" fmla="*/ 177421 w 5582044"/>
                <a:gd name="connsiteY5" fmla="*/ 286603 h 1364776"/>
                <a:gd name="connsiteX6" fmla="*/ 204716 w 5582044"/>
                <a:gd name="connsiteY6" fmla="*/ 327546 h 1364776"/>
                <a:gd name="connsiteX7" fmla="*/ 232012 w 5582044"/>
                <a:gd name="connsiteY7" fmla="*/ 409433 h 1364776"/>
                <a:gd name="connsiteX8" fmla="*/ 259307 w 5582044"/>
                <a:gd name="connsiteY8" fmla="*/ 354842 h 1364776"/>
                <a:gd name="connsiteX9" fmla="*/ 300250 w 5582044"/>
                <a:gd name="connsiteY9" fmla="*/ 341194 h 1364776"/>
                <a:gd name="connsiteX10" fmla="*/ 341194 w 5582044"/>
                <a:gd name="connsiteY10" fmla="*/ 313899 h 1364776"/>
                <a:gd name="connsiteX11" fmla="*/ 354842 w 5582044"/>
                <a:gd name="connsiteY11" fmla="*/ 382137 h 1364776"/>
                <a:gd name="connsiteX12" fmla="*/ 395785 w 5582044"/>
                <a:gd name="connsiteY12" fmla="*/ 395785 h 1364776"/>
                <a:gd name="connsiteX13" fmla="*/ 423080 w 5582044"/>
                <a:gd name="connsiteY13" fmla="*/ 341194 h 1364776"/>
                <a:gd name="connsiteX14" fmla="*/ 464024 w 5582044"/>
                <a:gd name="connsiteY14" fmla="*/ 259308 h 1364776"/>
                <a:gd name="connsiteX15" fmla="*/ 491319 w 5582044"/>
                <a:gd name="connsiteY15" fmla="*/ 150126 h 1364776"/>
                <a:gd name="connsiteX16" fmla="*/ 518615 w 5582044"/>
                <a:gd name="connsiteY16" fmla="*/ 232012 h 1364776"/>
                <a:gd name="connsiteX17" fmla="*/ 532262 w 5582044"/>
                <a:gd name="connsiteY17" fmla="*/ 177421 h 1364776"/>
                <a:gd name="connsiteX18" fmla="*/ 586853 w 5582044"/>
                <a:gd name="connsiteY18" fmla="*/ 68239 h 1364776"/>
                <a:gd name="connsiteX19" fmla="*/ 627797 w 5582044"/>
                <a:gd name="connsiteY19" fmla="*/ 95535 h 1364776"/>
                <a:gd name="connsiteX20" fmla="*/ 696036 w 5582044"/>
                <a:gd name="connsiteY20" fmla="*/ 0 h 1364776"/>
                <a:gd name="connsiteX21" fmla="*/ 764274 w 5582044"/>
                <a:gd name="connsiteY21" fmla="*/ 81887 h 1364776"/>
                <a:gd name="connsiteX22" fmla="*/ 805218 w 5582044"/>
                <a:gd name="connsiteY22" fmla="*/ 204717 h 1364776"/>
                <a:gd name="connsiteX23" fmla="*/ 832513 w 5582044"/>
                <a:gd name="connsiteY23" fmla="*/ 327546 h 1364776"/>
                <a:gd name="connsiteX24" fmla="*/ 859809 w 5582044"/>
                <a:gd name="connsiteY24" fmla="*/ 368490 h 1364776"/>
                <a:gd name="connsiteX25" fmla="*/ 873456 w 5582044"/>
                <a:gd name="connsiteY25" fmla="*/ 423081 h 1364776"/>
                <a:gd name="connsiteX26" fmla="*/ 887104 w 5582044"/>
                <a:gd name="connsiteY26" fmla="*/ 382137 h 1364776"/>
                <a:gd name="connsiteX27" fmla="*/ 900752 w 5582044"/>
                <a:gd name="connsiteY27" fmla="*/ 436729 h 1364776"/>
                <a:gd name="connsiteX28" fmla="*/ 941695 w 5582044"/>
                <a:gd name="connsiteY28" fmla="*/ 409433 h 1364776"/>
                <a:gd name="connsiteX29" fmla="*/ 955343 w 5582044"/>
                <a:gd name="connsiteY29" fmla="*/ 491320 h 1364776"/>
                <a:gd name="connsiteX30" fmla="*/ 968991 w 5582044"/>
                <a:gd name="connsiteY30" fmla="*/ 559558 h 1364776"/>
                <a:gd name="connsiteX31" fmla="*/ 982639 w 5582044"/>
                <a:gd name="connsiteY31" fmla="*/ 423081 h 1364776"/>
                <a:gd name="connsiteX32" fmla="*/ 996286 w 5582044"/>
                <a:gd name="connsiteY32" fmla="*/ 504967 h 1364776"/>
                <a:gd name="connsiteX33" fmla="*/ 1009934 w 5582044"/>
                <a:gd name="connsiteY33" fmla="*/ 450376 h 1364776"/>
                <a:gd name="connsiteX34" fmla="*/ 1078173 w 5582044"/>
                <a:gd name="connsiteY34" fmla="*/ 504967 h 1364776"/>
                <a:gd name="connsiteX35" fmla="*/ 1105468 w 5582044"/>
                <a:gd name="connsiteY35" fmla="*/ 464024 h 1364776"/>
                <a:gd name="connsiteX36" fmla="*/ 1146412 w 5582044"/>
                <a:gd name="connsiteY36" fmla="*/ 491320 h 1364776"/>
                <a:gd name="connsiteX37" fmla="*/ 1187355 w 5582044"/>
                <a:gd name="connsiteY37" fmla="*/ 491320 h 1364776"/>
                <a:gd name="connsiteX38" fmla="*/ 1255594 w 5582044"/>
                <a:gd name="connsiteY38" fmla="*/ 395785 h 1364776"/>
                <a:gd name="connsiteX39" fmla="*/ 1269242 w 5582044"/>
                <a:gd name="connsiteY39" fmla="*/ 436729 h 1364776"/>
                <a:gd name="connsiteX40" fmla="*/ 1310185 w 5582044"/>
                <a:gd name="connsiteY40" fmla="*/ 395785 h 1364776"/>
                <a:gd name="connsiteX41" fmla="*/ 1351128 w 5582044"/>
                <a:gd name="connsiteY41" fmla="*/ 477672 h 1364776"/>
                <a:gd name="connsiteX42" fmla="*/ 1405719 w 5582044"/>
                <a:gd name="connsiteY42" fmla="*/ 504967 h 1364776"/>
                <a:gd name="connsiteX43" fmla="*/ 1419367 w 5582044"/>
                <a:gd name="connsiteY43" fmla="*/ 682388 h 1364776"/>
                <a:gd name="connsiteX44" fmla="*/ 1446662 w 5582044"/>
                <a:gd name="connsiteY44" fmla="*/ 614149 h 1364776"/>
                <a:gd name="connsiteX45" fmla="*/ 1473958 w 5582044"/>
                <a:gd name="connsiteY45" fmla="*/ 900752 h 1364776"/>
                <a:gd name="connsiteX46" fmla="*/ 1487606 w 5582044"/>
                <a:gd name="connsiteY46" fmla="*/ 859809 h 1364776"/>
                <a:gd name="connsiteX47" fmla="*/ 1501253 w 5582044"/>
                <a:gd name="connsiteY47" fmla="*/ 709684 h 1364776"/>
                <a:gd name="connsiteX48" fmla="*/ 1528549 w 5582044"/>
                <a:gd name="connsiteY48" fmla="*/ 791570 h 1364776"/>
                <a:gd name="connsiteX49" fmla="*/ 1542197 w 5582044"/>
                <a:gd name="connsiteY49" fmla="*/ 832514 h 1364776"/>
                <a:gd name="connsiteX50" fmla="*/ 1583140 w 5582044"/>
                <a:gd name="connsiteY50" fmla="*/ 914400 h 1364776"/>
                <a:gd name="connsiteX51" fmla="*/ 1624083 w 5582044"/>
                <a:gd name="connsiteY51" fmla="*/ 941696 h 1364776"/>
                <a:gd name="connsiteX52" fmla="*/ 1651379 w 5582044"/>
                <a:gd name="connsiteY52" fmla="*/ 887105 h 1364776"/>
                <a:gd name="connsiteX53" fmla="*/ 1678674 w 5582044"/>
                <a:gd name="connsiteY53" fmla="*/ 846161 h 1364776"/>
                <a:gd name="connsiteX54" fmla="*/ 1733265 w 5582044"/>
                <a:gd name="connsiteY54" fmla="*/ 982639 h 1364776"/>
                <a:gd name="connsiteX55" fmla="*/ 1787856 w 5582044"/>
                <a:gd name="connsiteY55" fmla="*/ 1064526 h 1364776"/>
                <a:gd name="connsiteX56" fmla="*/ 1801504 w 5582044"/>
                <a:gd name="connsiteY56" fmla="*/ 928048 h 1364776"/>
                <a:gd name="connsiteX57" fmla="*/ 1815152 w 5582044"/>
                <a:gd name="connsiteY57" fmla="*/ 968991 h 1364776"/>
                <a:gd name="connsiteX58" fmla="*/ 1828800 w 5582044"/>
                <a:gd name="connsiteY58" fmla="*/ 1037230 h 1364776"/>
                <a:gd name="connsiteX59" fmla="*/ 1842447 w 5582044"/>
                <a:gd name="connsiteY59" fmla="*/ 996287 h 1364776"/>
                <a:gd name="connsiteX60" fmla="*/ 1856095 w 5582044"/>
                <a:gd name="connsiteY60" fmla="*/ 928048 h 1364776"/>
                <a:gd name="connsiteX61" fmla="*/ 1869743 w 5582044"/>
                <a:gd name="connsiteY61" fmla="*/ 1091821 h 1364776"/>
                <a:gd name="connsiteX62" fmla="*/ 1883391 w 5582044"/>
                <a:gd name="connsiteY62" fmla="*/ 1146412 h 1364776"/>
                <a:gd name="connsiteX63" fmla="*/ 1924334 w 5582044"/>
                <a:gd name="connsiteY63" fmla="*/ 1132764 h 1364776"/>
                <a:gd name="connsiteX64" fmla="*/ 1937982 w 5582044"/>
                <a:gd name="connsiteY64" fmla="*/ 1037230 h 1364776"/>
                <a:gd name="connsiteX65" fmla="*/ 1951630 w 5582044"/>
                <a:gd name="connsiteY65" fmla="*/ 996287 h 1364776"/>
                <a:gd name="connsiteX66" fmla="*/ 1965277 w 5582044"/>
                <a:gd name="connsiteY66" fmla="*/ 928048 h 1364776"/>
                <a:gd name="connsiteX67" fmla="*/ 2006221 w 5582044"/>
                <a:gd name="connsiteY67" fmla="*/ 1050878 h 1364776"/>
                <a:gd name="connsiteX68" fmla="*/ 2033516 w 5582044"/>
                <a:gd name="connsiteY68" fmla="*/ 1132764 h 1364776"/>
                <a:gd name="connsiteX69" fmla="*/ 2115403 w 5582044"/>
                <a:gd name="connsiteY69" fmla="*/ 1160060 h 1364776"/>
                <a:gd name="connsiteX70" fmla="*/ 2142698 w 5582044"/>
                <a:gd name="connsiteY70" fmla="*/ 1201003 h 1364776"/>
                <a:gd name="connsiteX71" fmla="*/ 2156346 w 5582044"/>
                <a:gd name="connsiteY71" fmla="*/ 1132764 h 1364776"/>
                <a:gd name="connsiteX72" fmla="*/ 2169994 w 5582044"/>
                <a:gd name="connsiteY72" fmla="*/ 1023582 h 1364776"/>
                <a:gd name="connsiteX73" fmla="*/ 2183642 w 5582044"/>
                <a:gd name="connsiteY73" fmla="*/ 955343 h 1364776"/>
                <a:gd name="connsiteX74" fmla="*/ 2210937 w 5582044"/>
                <a:gd name="connsiteY74" fmla="*/ 832514 h 1364776"/>
                <a:gd name="connsiteX75" fmla="*/ 2279176 w 5582044"/>
                <a:gd name="connsiteY75" fmla="*/ 846161 h 1364776"/>
                <a:gd name="connsiteX76" fmla="*/ 2292824 w 5582044"/>
                <a:gd name="connsiteY76" fmla="*/ 887105 h 1364776"/>
                <a:gd name="connsiteX77" fmla="*/ 2333767 w 5582044"/>
                <a:gd name="connsiteY77" fmla="*/ 996287 h 1364776"/>
                <a:gd name="connsiteX78" fmla="*/ 2374710 w 5582044"/>
                <a:gd name="connsiteY78" fmla="*/ 928048 h 1364776"/>
                <a:gd name="connsiteX79" fmla="*/ 2402006 w 5582044"/>
                <a:gd name="connsiteY79" fmla="*/ 764275 h 1364776"/>
                <a:gd name="connsiteX80" fmla="*/ 2415653 w 5582044"/>
                <a:gd name="connsiteY80" fmla="*/ 709684 h 1364776"/>
                <a:gd name="connsiteX81" fmla="*/ 2429301 w 5582044"/>
                <a:gd name="connsiteY81" fmla="*/ 777923 h 1364776"/>
                <a:gd name="connsiteX82" fmla="*/ 2442949 w 5582044"/>
                <a:gd name="connsiteY82" fmla="*/ 832514 h 1364776"/>
                <a:gd name="connsiteX83" fmla="*/ 2456597 w 5582044"/>
                <a:gd name="connsiteY83" fmla="*/ 764275 h 1364776"/>
                <a:gd name="connsiteX84" fmla="*/ 2470245 w 5582044"/>
                <a:gd name="connsiteY84" fmla="*/ 723332 h 1364776"/>
                <a:gd name="connsiteX85" fmla="*/ 2497540 w 5582044"/>
                <a:gd name="connsiteY85" fmla="*/ 764275 h 1364776"/>
                <a:gd name="connsiteX86" fmla="*/ 2524836 w 5582044"/>
                <a:gd name="connsiteY86" fmla="*/ 736979 h 1364776"/>
                <a:gd name="connsiteX87" fmla="*/ 2565779 w 5582044"/>
                <a:gd name="connsiteY87" fmla="*/ 696036 h 1364776"/>
                <a:gd name="connsiteX88" fmla="*/ 2606722 w 5582044"/>
                <a:gd name="connsiteY88" fmla="*/ 750627 h 1364776"/>
                <a:gd name="connsiteX89" fmla="*/ 2634018 w 5582044"/>
                <a:gd name="connsiteY89" fmla="*/ 696036 h 1364776"/>
                <a:gd name="connsiteX90" fmla="*/ 2661313 w 5582044"/>
                <a:gd name="connsiteY90" fmla="*/ 750627 h 1364776"/>
                <a:gd name="connsiteX91" fmla="*/ 2729552 w 5582044"/>
                <a:gd name="connsiteY91" fmla="*/ 873457 h 1364776"/>
                <a:gd name="connsiteX92" fmla="*/ 2770495 w 5582044"/>
                <a:gd name="connsiteY92" fmla="*/ 846161 h 1364776"/>
                <a:gd name="connsiteX93" fmla="*/ 2797791 w 5582044"/>
                <a:gd name="connsiteY93" fmla="*/ 750627 h 1364776"/>
                <a:gd name="connsiteX94" fmla="*/ 2811439 w 5582044"/>
                <a:gd name="connsiteY94" fmla="*/ 709684 h 1364776"/>
                <a:gd name="connsiteX95" fmla="*/ 2852382 w 5582044"/>
                <a:gd name="connsiteY95" fmla="*/ 696036 h 1364776"/>
                <a:gd name="connsiteX96" fmla="*/ 2906973 w 5582044"/>
                <a:gd name="connsiteY96" fmla="*/ 900752 h 1364776"/>
                <a:gd name="connsiteX97" fmla="*/ 2920621 w 5582044"/>
                <a:gd name="connsiteY97" fmla="*/ 941696 h 1364776"/>
                <a:gd name="connsiteX98" fmla="*/ 2934268 w 5582044"/>
                <a:gd name="connsiteY98" fmla="*/ 982639 h 1364776"/>
                <a:gd name="connsiteX99" fmla="*/ 2961564 w 5582044"/>
                <a:gd name="connsiteY99" fmla="*/ 1091821 h 1364776"/>
                <a:gd name="connsiteX100" fmla="*/ 2975212 w 5582044"/>
                <a:gd name="connsiteY100" fmla="*/ 1160060 h 1364776"/>
                <a:gd name="connsiteX101" fmla="*/ 3002507 w 5582044"/>
                <a:gd name="connsiteY101" fmla="*/ 1296537 h 1364776"/>
                <a:gd name="connsiteX102" fmla="*/ 3016155 w 5582044"/>
                <a:gd name="connsiteY102" fmla="*/ 1214651 h 1364776"/>
                <a:gd name="connsiteX103" fmla="*/ 3043450 w 5582044"/>
                <a:gd name="connsiteY103" fmla="*/ 1009935 h 1364776"/>
                <a:gd name="connsiteX104" fmla="*/ 3057098 w 5582044"/>
                <a:gd name="connsiteY104" fmla="*/ 887105 h 1364776"/>
                <a:gd name="connsiteX105" fmla="*/ 3111689 w 5582044"/>
                <a:gd name="connsiteY105" fmla="*/ 627797 h 1364776"/>
                <a:gd name="connsiteX106" fmla="*/ 3125337 w 5582044"/>
                <a:gd name="connsiteY106" fmla="*/ 750627 h 1364776"/>
                <a:gd name="connsiteX107" fmla="*/ 3179928 w 5582044"/>
                <a:gd name="connsiteY107" fmla="*/ 859809 h 1364776"/>
                <a:gd name="connsiteX108" fmla="*/ 3220871 w 5582044"/>
                <a:gd name="connsiteY108" fmla="*/ 846161 h 1364776"/>
                <a:gd name="connsiteX109" fmla="*/ 3234519 w 5582044"/>
                <a:gd name="connsiteY109" fmla="*/ 887105 h 1364776"/>
                <a:gd name="connsiteX110" fmla="*/ 3275462 w 5582044"/>
                <a:gd name="connsiteY110" fmla="*/ 928048 h 1364776"/>
                <a:gd name="connsiteX111" fmla="*/ 3289110 w 5582044"/>
                <a:gd name="connsiteY111" fmla="*/ 982639 h 1364776"/>
                <a:gd name="connsiteX112" fmla="*/ 3330053 w 5582044"/>
                <a:gd name="connsiteY112" fmla="*/ 1091821 h 1364776"/>
                <a:gd name="connsiteX113" fmla="*/ 3343701 w 5582044"/>
                <a:gd name="connsiteY113" fmla="*/ 1146412 h 1364776"/>
                <a:gd name="connsiteX114" fmla="*/ 3384645 w 5582044"/>
                <a:gd name="connsiteY114" fmla="*/ 1173708 h 1364776"/>
                <a:gd name="connsiteX115" fmla="*/ 3398292 w 5582044"/>
                <a:gd name="connsiteY115" fmla="*/ 1214651 h 1364776"/>
                <a:gd name="connsiteX116" fmla="*/ 3411940 w 5582044"/>
                <a:gd name="connsiteY116" fmla="*/ 1160060 h 1364776"/>
                <a:gd name="connsiteX117" fmla="*/ 3425588 w 5582044"/>
                <a:gd name="connsiteY117" fmla="*/ 1119117 h 1364776"/>
                <a:gd name="connsiteX118" fmla="*/ 3452883 w 5582044"/>
                <a:gd name="connsiteY118" fmla="*/ 1187355 h 1364776"/>
                <a:gd name="connsiteX119" fmla="*/ 3466531 w 5582044"/>
                <a:gd name="connsiteY119" fmla="*/ 1310185 h 1364776"/>
                <a:gd name="connsiteX120" fmla="*/ 3480179 w 5582044"/>
                <a:gd name="connsiteY120" fmla="*/ 1364776 h 1364776"/>
                <a:gd name="connsiteX121" fmla="*/ 3493827 w 5582044"/>
                <a:gd name="connsiteY121" fmla="*/ 1201003 h 1364776"/>
                <a:gd name="connsiteX122" fmla="*/ 3521122 w 5582044"/>
                <a:gd name="connsiteY122" fmla="*/ 1160060 h 1364776"/>
                <a:gd name="connsiteX123" fmla="*/ 3534770 w 5582044"/>
                <a:gd name="connsiteY123" fmla="*/ 1214651 h 1364776"/>
                <a:gd name="connsiteX124" fmla="*/ 3562065 w 5582044"/>
                <a:gd name="connsiteY124" fmla="*/ 1296537 h 1364776"/>
                <a:gd name="connsiteX125" fmla="*/ 3630304 w 5582044"/>
                <a:gd name="connsiteY125" fmla="*/ 1241946 h 1364776"/>
                <a:gd name="connsiteX126" fmla="*/ 3643952 w 5582044"/>
                <a:gd name="connsiteY126" fmla="*/ 1282890 h 1364776"/>
                <a:gd name="connsiteX127" fmla="*/ 3671247 w 5582044"/>
                <a:gd name="connsiteY127" fmla="*/ 1323833 h 1364776"/>
                <a:gd name="connsiteX128" fmla="*/ 3725839 w 5582044"/>
                <a:gd name="connsiteY128" fmla="*/ 1228299 h 1364776"/>
                <a:gd name="connsiteX129" fmla="*/ 3766782 w 5582044"/>
                <a:gd name="connsiteY129" fmla="*/ 1241946 h 1364776"/>
                <a:gd name="connsiteX130" fmla="*/ 3821373 w 5582044"/>
                <a:gd name="connsiteY130" fmla="*/ 1187355 h 1364776"/>
                <a:gd name="connsiteX131" fmla="*/ 3835021 w 5582044"/>
                <a:gd name="connsiteY131" fmla="*/ 1255594 h 1364776"/>
                <a:gd name="connsiteX132" fmla="*/ 3875964 w 5582044"/>
                <a:gd name="connsiteY132" fmla="*/ 1282890 h 1364776"/>
                <a:gd name="connsiteX133" fmla="*/ 3957850 w 5582044"/>
                <a:gd name="connsiteY133" fmla="*/ 1173708 h 1364776"/>
                <a:gd name="connsiteX134" fmla="*/ 4026089 w 5582044"/>
                <a:gd name="connsiteY134" fmla="*/ 1187355 h 1364776"/>
                <a:gd name="connsiteX135" fmla="*/ 4067033 w 5582044"/>
                <a:gd name="connsiteY135" fmla="*/ 1214651 h 1364776"/>
                <a:gd name="connsiteX136" fmla="*/ 4148919 w 5582044"/>
                <a:gd name="connsiteY136" fmla="*/ 1160060 h 1364776"/>
                <a:gd name="connsiteX137" fmla="*/ 4230806 w 5582044"/>
                <a:gd name="connsiteY137" fmla="*/ 1105469 h 1364776"/>
                <a:gd name="connsiteX138" fmla="*/ 4258101 w 5582044"/>
                <a:gd name="connsiteY138" fmla="*/ 1050878 h 1364776"/>
                <a:gd name="connsiteX139" fmla="*/ 4299045 w 5582044"/>
                <a:gd name="connsiteY139" fmla="*/ 1037230 h 1364776"/>
                <a:gd name="connsiteX140" fmla="*/ 4326340 w 5582044"/>
                <a:gd name="connsiteY140" fmla="*/ 982639 h 1364776"/>
                <a:gd name="connsiteX141" fmla="*/ 4367283 w 5582044"/>
                <a:gd name="connsiteY141" fmla="*/ 1078173 h 1364776"/>
                <a:gd name="connsiteX142" fmla="*/ 4408227 w 5582044"/>
                <a:gd name="connsiteY142" fmla="*/ 1201003 h 1364776"/>
                <a:gd name="connsiteX143" fmla="*/ 4490113 w 5582044"/>
                <a:gd name="connsiteY143" fmla="*/ 1160060 h 1364776"/>
                <a:gd name="connsiteX144" fmla="*/ 4531056 w 5582044"/>
                <a:gd name="connsiteY144" fmla="*/ 1119117 h 1364776"/>
                <a:gd name="connsiteX145" fmla="*/ 4558352 w 5582044"/>
                <a:gd name="connsiteY145" fmla="*/ 1064526 h 1364776"/>
                <a:gd name="connsiteX146" fmla="*/ 4612943 w 5582044"/>
                <a:gd name="connsiteY146" fmla="*/ 1119117 h 1364776"/>
                <a:gd name="connsiteX147" fmla="*/ 4681182 w 5582044"/>
                <a:gd name="connsiteY147" fmla="*/ 1132764 h 1364776"/>
                <a:gd name="connsiteX148" fmla="*/ 4776716 w 5582044"/>
                <a:gd name="connsiteY148" fmla="*/ 1119117 h 1364776"/>
                <a:gd name="connsiteX149" fmla="*/ 4844955 w 5582044"/>
                <a:gd name="connsiteY149" fmla="*/ 1201003 h 1364776"/>
                <a:gd name="connsiteX150" fmla="*/ 4872250 w 5582044"/>
                <a:gd name="connsiteY150" fmla="*/ 1146412 h 1364776"/>
                <a:gd name="connsiteX151" fmla="*/ 4899546 w 5582044"/>
                <a:gd name="connsiteY151" fmla="*/ 1050878 h 1364776"/>
                <a:gd name="connsiteX152" fmla="*/ 4954137 w 5582044"/>
                <a:gd name="connsiteY152" fmla="*/ 968991 h 1364776"/>
                <a:gd name="connsiteX153" fmla="*/ 5036024 w 5582044"/>
                <a:gd name="connsiteY153" fmla="*/ 941696 h 1364776"/>
                <a:gd name="connsiteX154" fmla="*/ 5117910 w 5582044"/>
                <a:gd name="connsiteY154" fmla="*/ 982639 h 1364776"/>
                <a:gd name="connsiteX155" fmla="*/ 5213445 w 5582044"/>
                <a:gd name="connsiteY155" fmla="*/ 709684 h 1364776"/>
                <a:gd name="connsiteX156" fmla="*/ 5227092 w 5582044"/>
                <a:gd name="connsiteY156" fmla="*/ 791570 h 1364776"/>
                <a:gd name="connsiteX157" fmla="*/ 5254388 w 5582044"/>
                <a:gd name="connsiteY157" fmla="*/ 750627 h 1364776"/>
                <a:gd name="connsiteX158" fmla="*/ 5268036 w 5582044"/>
                <a:gd name="connsiteY158" fmla="*/ 682388 h 1364776"/>
                <a:gd name="connsiteX159" fmla="*/ 5295331 w 5582044"/>
                <a:gd name="connsiteY159" fmla="*/ 723332 h 1364776"/>
                <a:gd name="connsiteX160" fmla="*/ 5377218 w 5582044"/>
                <a:gd name="connsiteY160" fmla="*/ 600502 h 1364776"/>
                <a:gd name="connsiteX161" fmla="*/ 5390865 w 5582044"/>
                <a:gd name="connsiteY161" fmla="*/ 709684 h 1364776"/>
                <a:gd name="connsiteX162" fmla="*/ 5445456 w 5582044"/>
                <a:gd name="connsiteY162" fmla="*/ 696036 h 1364776"/>
                <a:gd name="connsiteX163" fmla="*/ 5472752 w 5582044"/>
                <a:gd name="connsiteY163" fmla="*/ 736979 h 1364776"/>
                <a:gd name="connsiteX164" fmla="*/ 5513695 w 5582044"/>
                <a:gd name="connsiteY164" fmla="*/ 696036 h 1364776"/>
                <a:gd name="connsiteX165" fmla="*/ 5540991 w 5582044"/>
                <a:gd name="connsiteY165" fmla="*/ 736979 h 1364776"/>
                <a:gd name="connsiteX166" fmla="*/ 5581934 w 5582044"/>
                <a:gd name="connsiteY166" fmla="*/ 709684 h 136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5582044" h="1364776">
                  <a:moveTo>
                    <a:pt x="0" y="81887"/>
                  </a:moveTo>
                  <a:cubicBezTo>
                    <a:pt x="88484" y="258855"/>
                    <a:pt x="32965" y="128080"/>
                    <a:pt x="68239" y="245660"/>
                  </a:cubicBezTo>
                  <a:cubicBezTo>
                    <a:pt x="76506" y="273218"/>
                    <a:pt x="86436" y="300251"/>
                    <a:pt x="95534" y="327546"/>
                  </a:cubicBezTo>
                  <a:lnTo>
                    <a:pt x="109182" y="368490"/>
                  </a:lnTo>
                  <a:cubicBezTo>
                    <a:pt x="122830" y="354842"/>
                    <a:pt x="137769" y="342373"/>
                    <a:pt x="150125" y="327546"/>
                  </a:cubicBezTo>
                  <a:cubicBezTo>
                    <a:pt x="160626" y="314945"/>
                    <a:pt x="161018" y="286603"/>
                    <a:pt x="177421" y="286603"/>
                  </a:cubicBezTo>
                  <a:cubicBezTo>
                    <a:pt x="193823" y="286603"/>
                    <a:pt x="198054" y="312557"/>
                    <a:pt x="204716" y="327546"/>
                  </a:cubicBezTo>
                  <a:cubicBezTo>
                    <a:pt x="216401" y="353838"/>
                    <a:pt x="232012" y="409433"/>
                    <a:pt x="232012" y="409433"/>
                  </a:cubicBezTo>
                  <a:cubicBezTo>
                    <a:pt x="241110" y="391236"/>
                    <a:pt x="244921" y="369228"/>
                    <a:pt x="259307" y="354842"/>
                  </a:cubicBezTo>
                  <a:cubicBezTo>
                    <a:pt x="269479" y="344670"/>
                    <a:pt x="287383" y="347628"/>
                    <a:pt x="300250" y="341194"/>
                  </a:cubicBezTo>
                  <a:cubicBezTo>
                    <a:pt x="314921" y="333859"/>
                    <a:pt x="327546" y="322997"/>
                    <a:pt x="341194" y="313899"/>
                  </a:cubicBezTo>
                  <a:cubicBezTo>
                    <a:pt x="345743" y="336645"/>
                    <a:pt x="341975" y="362836"/>
                    <a:pt x="354842" y="382137"/>
                  </a:cubicBezTo>
                  <a:cubicBezTo>
                    <a:pt x="362822" y="394107"/>
                    <a:pt x="383449" y="403187"/>
                    <a:pt x="395785" y="395785"/>
                  </a:cubicBezTo>
                  <a:cubicBezTo>
                    <a:pt x="413230" y="385318"/>
                    <a:pt x="412986" y="358858"/>
                    <a:pt x="423080" y="341194"/>
                  </a:cubicBezTo>
                  <a:cubicBezTo>
                    <a:pt x="455487" y="284482"/>
                    <a:pt x="447705" y="319144"/>
                    <a:pt x="464024" y="259308"/>
                  </a:cubicBezTo>
                  <a:cubicBezTo>
                    <a:pt x="473895" y="223116"/>
                    <a:pt x="491319" y="150126"/>
                    <a:pt x="491319" y="150126"/>
                  </a:cubicBezTo>
                  <a:cubicBezTo>
                    <a:pt x="500418" y="177421"/>
                    <a:pt x="511637" y="259925"/>
                    <a:pt x="518615" y="232012"/>
                  </a:cubicBezTo>
                  <a:cubicBezTo>
                    <a:pt x="523164" y="213815"/>
                    <a:pt x="525048" y="194735"/>
                    <a:pt x="532262" y="177421"/>
                  </a:cubicBezTo>
                  <a:cubicBezTo>
                    <a:pt x="547912" y="139861"/>
                    <a:pt x="586853" y="68239"/>
                    <a:pt x="586853" y="68239"/>
                  </a:cubicBezTo>
                  <a:cubicBezTo>
                    <a:pt x="600501" y="77338"/>
                    <a:pt x="612236" y="100722"/>
                    <a:pt x="627797" y="95535"/>
                  </a:cubicBezTo>
                  <a:cubicBezTo>
                    <a:pt x="635049" y="93118"/>
                    <a:pt x="687514" y="12783"/>
                    <a:pt x="696036" y="0"/>
                  </a:cubicBezTo>
                  <a:cubicBezTo>
                    <a:pt x="715042" y="19006"/>
                    <a:pt x="754773" y="53383"/>
                    <a:pt x="764274" y="81887"/>
                  </a:cubicBezTo>
                  <a:cubicBezTo>
                    <a:pt x="813306" y="228983"/>
                    <a:pt x="743197" y="111685"/>
                    <a:pt x="805218" y="204717"/>
                  </a:cubicBezTo>
                  <a:cubicBezTo>
                    <a:pt x="807648" y="216867"/>
                    <a:pt x="825284" y="310678"/>
                    <a:pt x="832513" y="327546"/>
                  </a:cubicBezTo>
                  <a:cubicBezTo>
                    <a:pt x="838974" y="342623"/>
                    <a:pt x="850710" y="354842"/>
                    <a:pt x="859809" y="368490"/>
                  </a:cubicBezTo>
                  <a:cubicBezTo>
                    <a:pt x="864358" y="386687"/>
                    <a:pt x="856679" y="414693"/>
                    <a:pt x="873456" y="423081"/>
                  </a:cubicBezTo>
                  <a:cubicBezTo>
                    <a:pt x="886324" y="429515"/>
                    <a:pt x="874237" y="375703"/>
                    <a:pt x="887104" y="382137"/>
                  </a:cubicBezTo>
                  <a:cubicBezTo>
                    <a:pt x="903881" y="390526"/>
                    <a:pt x="896203" y="418532"/>
                    <a:pt x="900752" y="436729"/>
                  </a:cubicBezTo>
                  <a:cubicBezTo>
                    <a:pt x="914400" y="427630"/>
                    <a:pt x="930097" y="397835"/>
                    <a:pt x="941695" y="409433"/>
                  </a:cubicBezTo>
                  <a:cubicBezTo>
                    <a:pt x="961262" y="429000"/>
                    <a:pt x="950393" y="464094"/>
                    <a:pt x="955343" y="491320"/>
                  </a:cubicBezTo>
                  <a:cubicBezTo>
                    <a:pt x="959493" y="514142"/>
                    <a:pt x="964442" y="536812"/>
                    <a:pt x="968991" y="559558"/>
                  </a:cubicBezTo>
                  <a:cubicBezTo>
                    <a:pt x="973540" y="514066"/>
                    <a:pt x="962193" y="463974"/>
                    <a:pt x="982639" y="423081"/>
                  </a:cubicBezTo>
                  <a:cubicBezTo>
                    <a:pt x="995014" y="398330"/>
                    <a:pt x="976719" y="485400"/>
                    <a:pt x="996286" y="504967"/>
                  </a:cubicBezTo>
                  <a:cubicBezTo>
                    <a:pt x="1009549" y="518230"/>
                    <a:pt x="1005385" y="468573"/>
                    <a:pt x="1009934" y="450376"/>
                  </a:cubicBezTo>
                  <a:cubicBezTo>
                    <a:pt x="1020344" y="465991"/>
                    <a:pt x="1043477" y="518846"/>
                    <a:pt x="1078173" y="504967"/>
                  </a:cubicBezTo>
                  <a:cubicBezTo>
                    <a:pt x="1093402" y="498875"/>
                    <a:pt x="1096370" y="477672"/>
                    <a:pt x="1105468" y="464024"/>
                  </a:cubicBezTo>
                  <a:cubicBezTo>
                    <a:pt x="1119116" y="473123"/>
                    <a:pt x="1130499" y="495298"/>
                    <a:pt x="1146412" y="491320"/>
                  </a:cubicBezTo>
                  <a:cubicBezTo>
                    <a:pt x="1194844" y="479212"/>
                    <a:pt x="1118332" y="387785"/>
                    <a:pt x="1187355" y="491320"/>
                  </a:cubicBezTo>
                  <a:cubicBezTo>
                    <a:pt x="1194121" y="477787"/>
                    <a:pt x="1227929" y="395785"/>
                    <a:pt x="1255594" y="395785"/>
                  </a:cubicBezTo>
                  <a:cubicBezTo>
                    <a:pt x="1269980" y="395785"/>
                    <a:pt x="1264693" y="423081"/>
                    <a:pt x="1269242" y="436729"/>
                  </a:cubicBezTo>
                  <a:cubicBezTo>
                    <a:pt x="1282890" y="423081"/>
                    <a:pt x="1290884" y="395785"/>
                    <a:pt x="1310185" y="395785"/>
                  </a:cubicBezTo>
                  <a:cubicBezTo>
                    <a:pt x="1335495" y="395785"/>
                    <a:pt x="1341032" y="467576"/>
                    <a:pt x="1351128" y="477672"/>
                  </a:cubicBezTo>
                  <a:cubicBezTo>
                    <a:pt x="1365514" y="492058"/>
                    <a:pt x="1387522" y="495869"/>
                    <a:pt x="1405719" y="504967"/>
                  </a:cubicBezTo>
                  <a:cubicBezTo>
                    <a:pt x="1410268" y="564107"/>
                    <a:pt x="1398540" y="626850"/>
                    <a:pt x="1419367" y="682388"/>
                  </a:cubicBezTo>
                  <a:cubicBezTo>
                    <a:pt x="1427969" y="705327"/>
                    <a:pt x="1440720" y="590382"/>
                    <a:pt x="1446662" y="614149"/>
                  </a:cubicBezTo>
                  <a:cubicBezTo>
                    <a:pt x="1469937" y="707250"/>
                    <a:pt x="1464859" y="805218"/>
                    <a:pt x="1473958" y="900752"/>
                  </a:cubicBezTo>
                  <a:cubicBezTo>
                    <a:pt x="1478507" y="887104"/>
                    <a:pt x="1485572" y="874050"/>
                    <a:pt x="1487606" y="859809"/>
                  </a:cubicBezTo>
                  <a:cubicBezTo>
                    <a:pt x="1494712" y="810066"/>
                    <a:pt x="1475401" y="752771"/>
                    <a:pt x="1501253" y="709684"/>
                  </a:cubicBezTo>
                  <a:cubicBezTo>
                    <a:pt x="1516056" y="685012"/>
                    <a:pt x="1519450" y="764275"/>
                    <a:pt x="1528549" y="791570"/>
                  </a:cubicBezTo>
                  <a:lnTo>
                    <a:pt x="1542197" y="832514"/>
                  </a:lnTo>
                  <a:cubicBezTo>
                    <a:pt x="1553297" y="865813"/>
                    <a:pt x="1556685" y="887944"/>
                    <a:pt x="1583140" y="914400"/>
                  </a:cubicBezTo>
                  <a:cubicBezTo>
                    <a:pt x="1594738" y="925998"/>
                    <a:pt x="1610435" y="932597"/>
                    <a:pt x="1624083" y="941696"/>
                  </a:cubicBezTo>
                  <a:cubicBezTo>
                    <a:pt x="1633182" y="923499"/>
                    <a:pt x="1641285" y="904769"/>
                    <a:pt x="1651379" y="887105"/>
                  </a:cubicBezTo>
                  <a:cubicBezTo>
                    <a:pt x="1659517" y="872863"/>
                    <a:pt x="1667999" y="833707"/>
                    <a:pt x="1678674" y="846161"/>
                  </a:cubicBezTo>
                  <a:cubicBezTo>
                    <a:pt x="1710561" y="883362"/>
                    <a:pt x="1706086" y="941871"/>
                    <a:pt x="1733265" y="982639"/>
                  </a:cubicBezTo>
                  <a:lnTo>
                    <a:pt x="1787856" y="1064526"/>
                  </a:lnTo>
                  <a:cubicBezTo>
                    <a:pt x="1792405" y="1019033"/>
                    <a:pt x="1788944" y="972008"/>
                    <a:pt x="1801504" y="928048"/>
                  </a:cubicBezTo>
                  <a:cubicBezTo>
                    <a:pt x="1805456" y="914216"/>
                    <a:pt x="1811663" y="955035"/>
                    <a:pt x="1815152" y="968991"/>
                  </a:cubicBezTo>
                  <a:cubicBezTo>
                    <a:pt x="1820778" y="991495"/>
                    <a:pt x="1824251" y="1014484"/>
                    <a:pt x="1828800" y="1037230"/>
                  </a:cubicBezTo>
                  <a:cubicBezTo>
                    <a:pt x="1833349" y="1023582"/>
                    <a:pt x="1838958" y="1010243"/>
                    <a:pt x="1842447" y="996287"/>
                  </a:cubicBezTo>
                  <a:cubicBezTo>
                    <a:pt x="1848073" y="973783"/>
                    <a:pt x="1849722" y="905744"/>
                    <a:pt x="1856095" y="928048"/>
                  </a:cubicBezTo>
                  <a:cubicBezTo>
                    <a:pt x="1871145" y="980720"/>
                    <a:pt x="1862948" y="1037464"/>
                    <a:pt x="1869743" y="1091821"/>
                  </a:cubicBezTo>
                  <a:cubicBezTo>
                    <a:pt x="1872070" y="1110433"/>
                    <a:pt x="1878842" y="1128215"/>
                    <a:pt x="1883391" y="1146412"/>
                  </a:cubicBezTo>
                  <a:cubicBezTo>
                    <a:pt x="1897039" y="1141863"/>
                    <a:pt x="1917900" y="1145631"/>
                    <a:pt x="1924334" y="1132764"/>
                  </a:cubicBezTo>
                  <a:cubicBezTo>
                    <a:pt x="1938720" y="1103992"/>
                    <a:pt x="1931673" y="1068773"/>
                    <a:pt x="1937982" y="1037230"/>
                  </a:cubicBezTo>
                  <a:cubicBezTo>
                    <a:pt x="1940803" y="1023123"/>
                    <a:pt x="1948141" y="1010243"/>
                    <a:pt x="1951630" y="996287"/>
                  </a:cubicBezTo>
                  <a:cubicBezTo>
                    <a:pt x="1957256" y="973783"/>
                    <a:pt x="1960728" y="950794"/>
                    <a:pt x="1965277" y="928048"/>
                  </a:cubicBezTo>
                  <a:cubicBezTo>
                    <a:pt x="1990114" y="1027396"/>
                    <a:pt x="1965105" y="937809"/>
                    <a:pt x="2006221" y="1050878"/>
                  </a:cubicBezTo>
                  <a:cubicBezTo>
                    <a:pt x="2016054" y="1077918"/>
                    <a:pt x="2006221" y="1123665"/>
                    <a:pt x="2033516" y="1132764"/>
                  </a:cubicBezTo>
                  <a:lnTo>
                    <a:pt x="2115403" y="1160060"/>
                  </a:lnTo>
                  <a:cubicBezTo>
                    <a:pt x="2124501" y="1173708"/>
                    <a:pt x="2129050" y="1210102"/>
                    <a:pt x="2142698" y="1201003"/>
                  </a:cubicBezTo>
                  <a:cubicBezTo>
                    <a:pt x="2161999" y="1188136"/>
                    <a:pt x="2152819" y="1155691"/>
                    <a:pt x="2156346" y="1132764"/>
                  </a:cubicBezTo>
                  <a:cubicBezTo>
                    <a:pt x="2161923" y="1096513"/>
                    <a:pt x="2164417" y="1059833"/>
                    <a:pt x="2169994" y="1023582"/>
                  </a:cubicBezTo>
                  <a:cubicBezTo>
                    <a:pt x="2173521" y="1000655"/>
                    <a:pt x="2179492" y="978166"/>
                    <a:pt x="2183642" y="955343"/>
                  </a:cubicBezTo>
                  <a:cubicBezTo>
                    <a:pt x="2202857" y="849657"/>
                    <a:pt x="2186873" y="904705"/>
                    <a:pt x="2210937" y="832514"/>
                  </a:cubicBezTo>
                  <a:cubicBezTo>
                    <a:pt x="2233683" y="837063"/>
                    <a:pt x="2259875" y="833294"/>
                    <a:pt x="2279176" y="846161"/>
                  </a:cubicBezTo>
                  <a:cubicBezTo>
                    <a:pt x="2291146" y="854141"/>
                    <a:pt x="2288872" y="873272"/>
                    <a:pt x="2292824" y="887105"/>
                  </a:cubicBezTo>
                  <a:cubicBezTo>
                    <a:pt x="2317600" y="973823"/>
                    <a:pt x="2291363" y="911481"/>
                    <a:pt x="2333767" y="996287"/>
                  </a:cubicBezTo>
                  <a:cubicBezTo>
                    <a:pt x="2347415" y="973541"/>
                    <a:pt x="2367225" y="953497"/>
                    <a:pt x="2374710" y="928048"/>
                  </a:cubicBezTo>
                  <a:cubicBezTo>
                    <a:pt x="2390326" y="874953"/>
                    <a:pt x="2391807" y="818671"/>
                    <a:pt x="2402006" y="764275"/>
                  </a:cubicBezTo>
                  <a:cubicBezTo>
                    <a:pt x="2405463" y="745839"/>
                    <a:pt x="2411104" y="727881"/>
                    <a:pt x="2415653" y="709684"/>
                  </a:cubicBezTo>
                  <a:cubicBezTo>
                    <a:pt x="2420202" y="732430"/>
                    <a:pt x="2424269" y="755279"/>
                    <a:pt x="2429301" y="777923"/>
                  </a:cubicBezTo>
                  <a:cubicBezTo>
                    <a:pt x="2433370" y="796233"/>
                    <a:pt x="2426172" y="840902"/>
                    <a:pt x="2442949" y="832514"/>
                  </a:cubicBezTo>
                  <a:cubicBezTo>
                    <a:pt x="2463697" y="822140"/>
                    <a:pt x="2450971" y="786779"/>
                    <a:pt x="2456597" y="764275"/>
                  </a:cubicBezTo>
                  <a:cubicBezTo>
                    <a:pt x="2460086" y="750319"/>
                    <a:pt x="2465696" y="736980"/>
                    <a:pt x="2470245" y="723332"/>
                  </a:cubicBezTo>
                  <a:cubicBezTo>
                    <a:pt x="2479343" y="736980"/>
                    <a:pt x="2490205" y="749604"/>
                    <a:pt x="2497540" y="764275"/>
                  </a:cubicBezTo>
                  <a:cubicBezTo>
                    <a:pt x="2521521" y="812237"/>
                    <a:pt x="2503533" y="843491"/>
                    <a:pt x="2524836" y="736979"/>
                  </a:cubicBezTo>
                  <a:cubicBezTo>
                    <a:pt x="2594122" y="840912"/>
                    <a:pt x="2504489" y="726682"/>
                    <a:pt x="2565779" y="696036"/>
                  </a:cubicBezTo>
                  <a:cubicBezTo>
                    <a:pt x="2586124" y="685863"/>
                    <a:pt x="2593074" y="732430"/>
                    <a:pt x="2606722" y="750627"/>
                  </a:cubicBezTo>
                  <a:cubicBezTo>
                    <a:pt x="2615821" y="732430"/>
                    <a:pt x="2613673" y="696036"/>
                    <a:pt x="2634018" y="696036"/>
                  </a:cubicBezTo>
                  <a:cubicBezTo>
                    <a:pt x="2654363" y="696036"/>
                    <a:pt x="2653757" y="731737"/>
                    <a:pt x="2661313" y="750627"/>
                  </a:cubicBezTo>
                  <a:cubicBezTo>
                    <a:pt x="2705845" y="861956"/>
                    <a:pt x="2660796" y="804701"/>
                    <a:pt x="2729552" y="873457"/>
                  </a:cubicBezTo>
                  <a:cubicBezTo>
                    <a:pt x="2743200" y="864358"/>
                    <a:pt x="2762529" y="860499"/>
                    <a:pt x="2770495" y="846161"/>
                  </a:cubicBezTo>
                  <a:cubicBezTo>
                    <a:pt x="2786579" y="817210"/>
                    <a:pt x="2788274" y="782349"/>
                    <a:pt x="2797791" y="750627"/>
                  </a:cubicBezTo>
                  <a:cubicBezTo>
                    <a:pt x="2801925" y="736848"/>
                    <a:pt x="2801267" y="719856"/>
                    <a:pt x="2811439" y="709684"/>
                  </a:cubicBezTo>
                  <a:cubicBezTo>
                    <a:pt x="2821611" y="699512"/>
                    <a:pt x="2838734" y="700585"/>
                    <a:pt x="2852382" y="696036"/>
                  </a:cubicBezTo>
                  <a:cubicBezTo>
                    <a:pt x="2873125" y="820493"/>
                    <a:pt x="2857279" y="751671"/>
                    <a:pt x="2906973" y="900752"/>
                  </a:cubicBezTo>
                  <a:lnTo>
                    <a:pt x="2920621" y="941696"/>
                  </a:lnTo>
                  <a:lnTo>
                    <a:pt x="2934268" y="982639"/>
                  </a:lnTo>
                  <a:cubicBezTo>
                    <a:pt x="2960379" y="825977"/>
                    <a:pt x="2941410" y="900358"/>
                    <a:pt x="2961564" y="1091821"/>
                  </a:cubicBezTo>
                  <a:cubicBezTo>
                    <a:pt x="2963992" y="1114890"/>
                    <a:pt x="2971062" y="1137237"/>
                    <a:pt x="2975212" y="1160060"/>
                  </a:cubicBezTo>
                  <a:cubicBezTo>
                    <a:pt x="2997521" y="1282761"/>
                    <a:pt x="2978366" y="1199975"/>
                    <a:pt x="3002507" y="1296537"/>
                  </a:cubicBezTo>
                  <a:cubicBezTo>
                    <a:pt x="3007056" y="1269242"/>
                    <a:pt x="3011947" y="1242001"/>
                    <a:pt x="3016155" y="1214651"/>
                  </a:cubicBezTo>
                  <a:cubicBezTo>
                    <a:pt x="3026418" y="1147945"/>
                    <a:pt x="3035587" y="1076769"/>
                    <a:pt x="3043450" y="1009935"/>
                  </a:cubicBezTo>
                  <a:cubicBezTo>
                    <a:pt x="3048263" y="969022"/>
                    <a:pt x="3049390" y="927573"/>
                    <a:pt x="3057098" y="887105"/>
                  </a:cubicBezTo>
                  <a:cubicBezTo>
                    <a:pt x="3140652" y="448456"/>
                    <a:pt x="3070186" y="918334"/>
                    <a:pt x="3111689" y="627797"/>
                  </a:cubicBezTo>
                  <a:cubicBezTo>
                    <a:pt x="3116238" y="668740"/>
                    <a:pt x="3116705" y="710346"/>
                    <a:pt x="3125337" y="750627"/>
                  </a:cubicBezTo>
                  <a:cubicBezTo>
                    <a:pt x="3135880" y="799828"/>
                    <a:pt x="3154339" y="821425"/>
                    <a:pt x="3179928" y="859809"/>
                  </a:cubicBezTo>
                  <a:cubicBezTo>
                    <a:pt x="3193576" y="855260"/>
                    <a:pt x="3208004" y="839727"/>
                    <a:pt x="3220871" y="846161"/>
                  </a:cubicBezTo>
                  <a:cubicBezTo>
                    <a:pt x="3233738" y="852595"/>
                    <a:pt x="3226539" y="875135"/>
                    <a:pt x="3234519" y="887105"/>
                  </a:cubicBezTo>
                  <a:cubicBezTo>
                    <a:pt x="3245225" y="903164"/>
                    <a:pt x="3261814" y="914400"/>
                    <a:pt x="3275462" y="928048"/>
                  </a:cubicBezTo>
                  <a:cubicBezTo>
                    <a:pt x="3280011" y="946245"/>
                    <a:pt x="3283178" y="964845"/>
                    <a:pt x="3289110" y="982639"/>
                  </a:cubicBezTo>
                  <a:cubicBezTo>
                    <a:pt x="3317961" y="1069192"/>
                    <a:pt x="3310883" y="1024726"/>
                    <a:pt x="3330053" y="1091821"/>
                  </a:cubicBezTo>
                  <a:cubicBezTo>
                    <a:pt x="3335206" y="1109856"/>
                    <a:pt x="3333296" y="1130805"/>
                    <a:pt x="3343701" y="1146412"/>
                  </a:cubicBezTo>
                  <a:cubicBezTo>
                    <a:pt x="3352800" y="1160060"/>
                    <a:pt x="3370997" y="1164609"/>
                    <a:pt x="3384645" y="1173708"/>
                  </a:cubicBezTo>
                  <a:cubicBezTo>
                    <a:pt x="3389194" y="1187356"/>
                    <a:pt x="3385425" y="1221085"/>
                    <a:pt x="3398292" y="1214651"/>
                  </a:cubicBezTo>
                  <a:cubicBezTo>
                    <a:pt x="3415069" y="1206262"/>
                    <a:pt x="3406787" y="1178095"/>
                    <a:pt x="3411940" y="1160060"/>
                  </a:cubicBezTo>
                  <a:cubicBezTo>
                    <a:pt x="3415892" y="1146228"/>
                    <a:pt x="3421039" y="1132765"/>
                    <a:pt x="3425588" y="1119117"/>
                  </a:cubicBezTo>
                  <a:cubicBezTo>
                    <a:pt x="3434686" y="1141863"/>
                    <a:pt x="3447750" y="1163401"/>
                    <a:pt x="3452883" y="1187355"/>
                  </a:cubicBezTo>
                  <a:cubicBezTo>
                    <a:pt x="3461515" y="1227636"/>
                    <a:pt x="3460267" y="1269469"/>
                    <a:pt x="3466531" y="1310185"/>
                  </a:cubicBezTo>
                  <a:cubicBezTo>
                    <a:pt x="3469383" y="1328724"/>
                    <a:pt x="3475630" y="1346579"/>
                    <a:pt x="3480179" y="1364776"/>
                  </a:cubicBezTo>
                  <a:cubicBezTo>
                    <a:pt x="3484728" y="1310185"/>
                    <a:pt x="3483084" y="1254719"/>
                    <a:pt x="3493827" y="1201003"/>
                  </a:cubicBezTo>
                  <a:cubicBezTo>
                    <a:pt x="3497044" y="1184919"/>
                    <a:pt x="3505561" y="1154873"/>
                    <a:pt x="3521122" y="1160060"/>
                  </a:cubicBezTo>
                  <a:cubicBezTo>
                    <a:pt x="3538916" y="1165992"/>
                    <a:pt x="3529380" y="1196685"/>
                    <a:pt x="3534770" y="1214651"/>
                  </a:cubicBezTo>
                  <a:cubicBezTo>
                    <a:pt x="3543037" y="1242209"/>
                    <a:pt x="3562065" y="1296537"/>
                    <a:pt x="3562065" y="1296537"/>
                  </a:cubicBezTo>
                  <a:cubicBezTo>
                    <a:pt x="3570497" y="1283890"/>
                    <a:pt x="3597344" y="1225466"/>
                    <a:pt x="3630304" y="1241946"/>
                  </a:cubicBezTo>
                  <a:cubicBezTo>
                    <a:pt x="3643171" y="1248380"/>
                    <a:pt x="3637518" y="1270023"/>
                    <a:pt x="3643952" y="1282890"/>
                  </a:cubicBezTo>
                  <a:cubicBezTo>
                    <a:pt x="3651287" y="1297561"/>
                    <a:pt x="3662149" y="1310185"/>
                    <a:pt x="3671247" y="1323833"/>
                  </a:cubicBezTo>
                  <a:cubicBezTo>
                    <a:pt x="3681637" y="1292664"/>
                    <a:pt x="3692788" y="1244824"/>
                    <a:pt x="3725839" y="1228299"/>
                  </a:cubicBezTo>
                  <a:cubicBezTo>
                    <a:pt x="3738706" y="1221865"/>
                    <a:pt x="3753134" y="1237397"/>
                    <a:pt x="3766782" y="1241946"/>
                  </a:cubicBezTo>
                  <a:cubicBezTo>
                    <a:pt x="3766782" y="1241946"/>
                    <a:pt x="3784980" y="1150962"/>
                    <a:pt x="3821373" y="1187355"/>
                  </a:cubicBezTo>
                  <a:cubicBezTo>
                    <a:pt x="3837776" y="1203758"/>
                    <a:pt x="3823512" y="1235453"/>
                    <a:pt x="3835021" y="1255594"/>
                  </a:cubicBezTo>
                  <a:cubicBezTo>
                    <a:pt x="3843159" y="1269835"/>
                    <a:pt x="3862316" y="1273791"/>
                    <a:pt x="3875964" y="1282890"/>
                  </a:cubicBezTo>
                  <a:cubicBezTo>
                    <a:pt x="3883399" y="1270498"/>
                    <a:pt x="3929755" y="1180732"/>
                    <a:pt x="3957850" y="1173708"/>
                  </a:cubicBezTo>
                  <a:cubicBezTo>
                    <a:pt x="3980354" y="1168082"/>
                    <a:pt x="4003343" y="1182806"/>
                    <a:pt x="4026089" y="1187355"/>
                  </a:cubicBezTo>
                  <a:cubicBezTo>
                    <a:pt x="4039737" y="1196454"/>
                    <a:pt x="4050853" y="1211954"/>
                    <a:pt x="4067033" y="1214651"/>
                  </a:cubicBezTo>
                  <a:cubicBezTo>
                    <a:pt x="4103881" y="1220792"/>
                    <a:pt x="4127863" y="1176436"/>
                    <a:pt x="4148919" y="1160060"/>
                  </a:cubicBezTo>
                  <a:cubicBezTo>
                    <a:pt x="4174814" y="1139920"/>
                    <a:pt x="4230806" y="1105469"/>
                    <a:pt x="4230806" y="1105469"/>
                  </a:cubicBezTo>
                  <a:cubicBezTo>
                    <a:pt x="4239904" y="1087272"/>
                    <a:pt x="4243715" y="1065264"/>
                    <a:pt x="4258101" y="1050878"/>
                  </a:cubicBezTo>
                  <a:cubicBezTo>
                    <a:pt x="4268274" y="1040705"/>
                    <a:pt x="4288872" y="1047403"/>
                    <a:pt x="4299045" y="1037230"/>
                  </a:cubicBezTo>
                  <a:cubicBezTo>
                    <a:pt x="4313431" y="1022844"/>
                    <a:pt x="4317242" y="1000836"/>
                    <a:pt x="4326340" y="982639"/>
                  </a:cubicBezTo>
                  <a:cubicBezTo>
                    <a:pt x="4343032" y="1016023"/>
                    <a:pt x="4359250" y="1042023"/>
                    <a:pt x="4367283" y="1078173"/>
                  </a:cubicBezTo>
                  <a:cubicBezTo>
                    <a:pt x="4391799" y="1188496"/>
                    <a:pt x="4360738" y="1129771"/>
                    <a:pt x="4408227" y="1201003"/>
                  </a:cubicBezTo>
                  <a:cubicBezTo>
                    <a:pt x="4442715" y="1097538"/>
                    <a:pt x="4412505" y="1101854"/>
                    <a:pt x="4490113" y="1160060"/>
                  </a:cubicBezTo>
                  <a:cubicBezTo>
                    <a:pt x="4514307" y="1232641"/>
                    <a:pt x="4496317" y="1205965"/>
                    <a:pt x="4531056" y="1119117"/>
                  </a:cubicBezTo>
                  <a:cubicBezTo>
                    <a:pt x="4538612" y="1100227"/>
                    <a:pt x="4549253" y="1082723"/>
                    <a:pt x="4558352" y="1064526"/>
                  </a:cubicBezTo>
                  <a:cubicBezTo>
                    <a:pt x="4584240" y="1219852"/>
                    <a:pt x="4543319" y="1127820"/>
                    <a:pt x="4612943" y="1119117"/>
                  </a:cubicBezTo>
                  <a:cubicBezTo>
                    <a:pt x="4635961" y="1116240"/>
                    <a:pt x="4658436" y="1128215"/>
                    <a:pt x="4681182" y="1132764"/>
                  </a:cubicBezTo>
                  <a:cubicBezTo>
                    <a:pt x="4713027" y="1128215"/>
                    <a:pt x="4747023" y="1106745"/>
                    <a:pt x="4776716" y="1119117"/>
                  </a:cubicBezTo>
                  <a:cubicBezTo>
                    <a:pt x="4809514" y="1132783"/>
                    <a:pt x="4810791" y="1191242"/>
                    <a:pt x="4844955" y="1201003"/>
                  </a:cubicBezTo>
                  <a:cubicBezTo>
                    <a:pt x="4864517" y="1206592"/>
                    <a:pt x="4865297" y="1165532"/>
                    <a:pt x="4872250" y="1146412"/>
                  </a:cubicBezTo>
                  <a:cubicBezTo>
                    <a:pt x="4883568" y="1115287"/>
                    <a:pt x="4885667" y="1080949"/>
                    <a:pt x="4899546" y="1050878"/>
                  </a:cubicBezTo>
                  <a:cubicBezTo>
                    <a:pt x="4913293" y="1021092"/>
                    <a:pt x="4928520" y="989484"/>
                    <a:pt x="4954137" y="968991"/>
                  </a:cubicBezTo>
                  <a:cubicBezTo>
                    <a:pt x="4976604" y="951017"/>
                    <a:pt x="5036024" y="941696"/>
                    <a:pt x="5036024" y="941696"/>
                  </a:cubicBezTo>
                  <a:cubicBezTo>
                    <a:pt x="5063319" y="955344"/>
                    <a:pt x="5099372" y="1006881"/>
                    <a:pt x="5117910" y="982639"/>
                  </a:cubicBezTo>
                  <a:cubicBezTo>
                    <a:pt x="5176466" y="906065"/>
                    <a:pt x="5213445" y="709684"/>
                    <a:pt x="5213445" y="709684"/>
                  </a:cubicBezTo>
                  <a:cubicBezTo>
                    <a:pt x="5217994" y="736979"/>
                    <a:pt x="5207525" y="772003"/>
                    <a:pt x="5227092" y="791570"/>
                  </a:cubicBezTo>
                  <a:cubicBezTo>
                    <a:pt x="5238690" y="803168"/>
                    <a:pt x="5248629" y="765985"/>
                    <a:pt x="5254388" y="750627"/>
                  </a:cubicBezTo>
                  <a:cubicBezTo>
                    <a:pt x="5262533" y="728907"/>
                    <a:pt x="5263487" y="705134"/>
                    <a:pt x="5268036" y="682388"/>
                  </a:cubicBezTo>
                  <a:cubicBezTo>
                    <a:pt x="5277134" y="696036"/>
                    <a:pt x="5278928" y="723332"/>
                    <a:pt x="5295331" y="723332"/>
                  </a:cubicBezTo>
                  <a:cubicBezTo>
                    <a:pt x="5326590" y="723332"/>
                    <a:pt x="5377072" y="600794"/>
                    <a:pt x="5377218" y="600502"/>
                  </a:cubicBezTo>
                  <a:cubicBezTo>
                    <a:pt x="5381767" y="636896"/>
                    <a:pt x="5369547" y="679838"/>
                    <a:pt x="5390865" y="709684"/>
                  </a:cubicBezTo>
                  <a:cubicBezTo>
                    <a:pt x="5401767" y="724947"/>
                    <a:pt x="5427661" y="690105"/>
                    <a:pt x="5445456" y="696036"/>
                  </a:cubicBezTo>
                  <a:cubicBezTo>
                    <a:pt x="5461017" y="701223"/>
                    <a:pt x="5463653" y="723331"/>
                    <a:pt x="5472752" y="736979"/>
                  </a:cubicBezTo>
                  <a:cubicBezTo>
                    <a:pt x="5486400" y="723331"/>
                    <a:pt x="5494394" y="696036"/>
                    <a:pt x="5513695" y="696036"/>
                  </a:cubicBezTo>
                  <a:cubicBezTo>
                    <a:pt x="5530098" y="696036"/>
                    <a:pt x="5525762" y="730887"/>
                    <a:pt x="5540991" y="736979"/>
                  </a:cubicBezTo>
                  <a:cubicBezTo>
                    <a:pt x="5586250" y="755083"/>
                    <a:pt x="5581934" y="727222"/>
                    <a:pt x="5581934" y="709684"/>
                  </a:cubicBezTo>
                </a:path>
              </a:pathLst>
            </a:custGeom>
            <a:noFill/>
            <a:ln w="63500">
              <a:solidFill>
                <a:schemeClr val="accent6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フリーフォーム 28"/>
            <p:cNvSpPr/>
            <p:nvPr/>
          </p:nvSpPr>
          <p:spPr>
            <a:xfrm rot="10800000">
              <a:off x="5171254" y="4079629"/>
              <a:ext cx="2548389" cy="240323"/>
            </a:xfrm>
            <a:custGeom>
              <a:avLst/>
              <a:gdLst>
                <a:gd name="connsiteX0" fmla="*/ 0 w 5582044"/>
                <a:gd name="connsiteY0" fmla="*/ 81887 h 1364776"/>
                <a:gd name="connsiteX1" fmla="*/ 68239 w 5582044"/>
                <a:gd name="connsiteY1" fmla="*/ 245660 h 1364776"/>
                <a:gd name="connsiteX2" fmla="*/ 95534 w 5582044"/>
                <a:gd name="connsiteY2" fmla="*/ 327546 h 1364776"/>
                <a:gd name="connsiteX3" fmla="*/ 109182 w 5582044"/>
                <a:gd name="connsiteY3" fmla="*/ 368490 h 1364776"/>
                <a:gd name="connsiteX4" fmla="*/ 150125 w 5582044"/>
                <a:gd name="connsiteY4" fmla="*/ 327546 h 1364776"/>
                <a:gd name="connsiteX5" fmla="*/ 177421 w 5582044"/>
                <a:gd name="connsiteY5" fmla="*/ 286603 h 1364776"/>
                <a:gd name="connsiteX6" fmla="*/ 204716 w 5582044"/>
                <a:gd name="connsiteY6" fmla="*/ 327546 h 1364776"/>
                <a:gd name="connsiteX7" fmla="*/ 232012 w 5582044"/>
                <a:gd name="connsiteY7" fmla="*/ 409433 h 1364776"/>
                <a:gd name="connsiteX8" fmla="*/ 259307 w 5582044"/>
                <a:gd name="connsiteY8" fmla="*/ 354842 h 1364776"/>
                <a:gd name="connsiteX9" fmla="*/ 300250 w 5582044"/>
                <a:gd name="connsiteY9" fmla="*/ 341194 h 1364776"/>
                <a:gd name="connsiteX10" fmla="*/ 341194 w 5582044"/>
                <a:gd name="connsiteY10" fmla="*/ 313899 h 1364776"/>
                <a:gd name="connsiteX11" fmla="*/ 354842 w 5582044"/>
                <a:gd name="connsiteY11" fmla="*/ 382137 h 1364776"/>
                <a:gd name="connsiteX12" fmla="*/ 395785 w 5582044"/>
                <a:gd name="connsiteY12" fmla="*/ 395785 h 1364776"/>
                <a:gd name="connsiteX13" fmla="*/ 423080 w 5582044"/>
                <a:gd name="connsiteY13" fmla="*/ 341194 h 1364776"/>
                <a:gd name="connsiteX14" fmla="*/ 464024 w 5582044"/>
                <a:gd name="connsiteY14" fmla="*/ 259308 h 1364776"/>
                <a:gd name="connsiteX15" fmla="*/ 491319 w 5582044"/>
                <a:gd name="connsiteY15" fmla="*/ 150126 h 1364776"/>
                <a:gd name="connsiteX16" fmla="*/ 518615 w 5582044"/>
                <a:gd name="connsiteY16" fmla="*/ 232012 h 1364776"/>
                <a:gd name="connsiteX17" fmla="*/ 532262 w 5582044"/>
                <a:gd name="connsiteY17" fmla="*/ 177421 h 1364776"/>
                <a:gd name="connsiteX18" fmla="*/ 586853 w 5582044"/>
                <a:gd name="connsiteY18" fmla="*/ 68239 h 1364776"/>
                <a:gd name="connsiteX19" fmla="*/ 627797 w 5582044"/>
                <a:gd name="connsiteY19" fmla="*/ 95535 h 1364776"/>
                <a:gd name="connsiteX20" fmla="*/ 696036 w 5582044"/>
                <a:gd name="connsiteY20" fmla="*/ 0 h 1364776"/>
                <a:gd name="connsiteX21" fmla="*/ 764274 w 5582044"/>
                <a:gd name="connsiteY21" fmla="*/ 81887 h 1364776"/>
                <a:gd name="connsiteX22" fmla="*/ 805218 w 5582044"/>
                <a:gd name="connsiteY22" fmla="*/ 204717 h 1364776"/>
                <a:gd name="connsiteX23" fmla="*/ 832513 w 5582044"/>
                <a:gd name="connsiteY23" fmla="*/ 327546 h 1364776"/>
                <a:gd name="connsiteX24" fmla="*/ 859809 w 5582044"/>
                <a:gd name="connsiteY24" fmla="*/ 368490 h 1364776"/>
                <a:gd name="connsiteX25" fmla="*/ 873456 w 5582044"/>
                <a:gd name="connsiteY25" fmla="*/ 423081 h 1364776"/>
                <a:gd name="connsiteX26" fmla="*/ 887104 w 5582044"/>
                <a:gd name="connsiteY26" fmla="*/ 382137 h 1364776"/>
                <a:gd name="connsiteX27" fmla="*/ 900752 w 5582044"/>
                <a:gd name="connsiteY27" fmla="*/ 436729 h 1364776"/>
                <a:gd name="connsiteX28" fmla="*/ 941695 w 5582044"/>
                <a:gd name="connsiteY28" fmla="*/ 409433 h 1364776"/>
                <a:gd name="connsiteX29" fmla="*/ 955343 w 5582044"/>
                <a:gd name="connsiteY29" fmla="*/ 491320 h 1364776"/>
                <a:gd name="connsiteX30" fmla="*/ 968991 w 5582044"/>
                <a:gd name="connsiteY30" fmla="*/ 559558 h 1364776"/>
                <a:gd name="connsiteX31" fmla="*/ 982639 w 5582044"/>
                <a:gd name="connsiteY31" fmla="*/ 423081 h 1364776"/>
                <a:gd name="connsiteX32" fmla="*/ 996286 w 5582044"/>
                <a:gd name="connsiteY32" fmla="*/ 504967 h 1364776"/>
                <a:gd name="connsiteX33" fmla="*/ 1009934 w 5582044"/>
                <a:gd name="connsiteY33" fmla="*/ 450376 h 1364776"/>
                <a:gd name="connsiteX34" fmla="*/ 1078173 w 5582044"/>
                <a:gd name="connsiteY34" fmla="*/ 504967 h 1364776"/>
                <a:gd name="connsiteX35" fmla="*/ 1105468 w 5582044"/>
                <a:gd name="connsiteY35" fmla="*/ 464024 h 1364776"/>
                <a:gd name="connsiteX36" fmla="*/ 1146412 w 5582044"/>
                <a:gd name="connsiteY36" fmla="*/ 491320 h 1364776"/>
                <a:gd name="connsiteX37" fmla="*/ 1187355 w 5582044"/>
                <a:gd name="connsiteY37" fmla="*/ 491320 h 1364776"/>
                <a:gd name="connsiteX38" fmla="*/ 1255594 w 5582044"/>
                <a:gd name="connsiteY38" fmla="*/ 395785 h 1364776"/>
                <a:gd name="connsiteX39" fmla="*/ 1269242 w 5582044"/>
                <a:gd name="connsiteY39" fmla="*/ 436729 h 1364776"/>
                <a:gd name="connsiteX40" fmla="*/ 1310185 w 5582044"/>
                <a:gd name="connsiteY40" fmla="*/ 395785 h 1364776"/>
                <a:gd name="connsiteX41" fmla="*/ 1351128 w 5582044"/>
                <a:gd name="connsiteY41" fmla="*/ 477672 h 1364776"/>
                <a:gd name="connsiteX42" fmla="*/ 1405719 w 5582044"/>
                <a:gd name="connsiteY42" fmla="*/ 504967 h 1364776"/>
                <a:gd name="connsiteX43" fmla="*/ 1419367 w 5582044"/>
                <a:gd name="connsiteY43" fmla="*/ 682388 h 1364776"/>
                <a:gd name="connsiteX44" fmla="*/ 1446662 w 5582044"/>
                <a:gd name="connsiteY44" fmla="*/ 614149 h 1364776"/>
                <a:gd name="connsiteX45" fmla="*/ 1473958 w 5582044"/>
                <a:gd name="connsiteY45" fmla="*/ 900752 h 1364776"/>
                <a:gd name="connsiteX46" fmla="*/ 1487606 w 5582044"/>
                <a:gd name="connsiteY46" fmla="*/ 859809 h 1364776"/>
                <a:gd name="connsiteX47" fmla="*/ 1501253 w 5582044"/>
                <a:gd name="connsiteY47" fmla="*/ 709684 h 1364776"/>
                <a:gd name="connsiteX48" fmla="*/ 1528549 w 5582044"/>
                <a:gd name="connsiteY48" fmla="*/ 791570 h 1364776"/>
                <a:gd name="connsiteX49" fmla="*/ 1542197 w 5582044"/>
                <a:gd name="connsiteY49" fmla="*/ 832514 h 1364776"/>
                <a:gd name="connsiteX50" fmla="*/ 1583140 w 5582044"/>
                <a:gd name="connsiteY50" fmla="*/ 914400 h 1364776"/>
                <a:gd name="connsiteX51" fmla="*/ 1624083 w 5582044"/>
                <a:gd name="connsiteY51" fmla="*/ 941696 h 1364776"/>
                <a:gd name="connsiteX52" fmla="*/ 1651379 w 5582044"/>
                <a:gd name="connsiteY52" fmla="*/ 887105 h 1364776"/>
                <a:gd name="connsiteX53" fmla="*/ 1678674 w 5582044"/>
                <a:gd name="connsiteY53" fmla="*/ 846161 h 1364776"/>
                <a:gd name="connsiteX54" fmla="*/ 1733265 w 5582044"/>
                <a:gd name="connsiteY54" fmla="*/ 982639 h 1364776"/>
                <a:gd name="connsiteX55" fmla="*/ 1787856 w 5582044"/>
                <a:gd name="connsiteY55" fmla="*/ 1064526 h 1364776"/>
                <a:gd name="connsiteX56" fmla="*/ 1801504 w 5582044"/>
                <a:gd name="connsiteY56" fmla="*/ 928048 h 1364776"/>
                <a:gd name="connsiteX57" fmla="*/ 1815152 w 5582044"/>
                <a:gd name="connsiteY57" fmla="*/ 968991 h 1364776"/>
                <a:gd name="connsiteX58" fmla="*/ 1828800 w 5582044"/>
                <a:gd name="connsiteY58" fmla="*/ 1037230 h 1364776"/>
                <a:gd name="connsiteX59" fmla="*/ 1842447 w 5582044"/>
                <a:gd name="connsiteY59" fmla="*/ 996287 h 1364776"/>
                <a:gd name="connsiteX60" fmla="*/ 1856095 w 5582044"/>
                <a:gd name="connsiteY60" fmla="*/ 928048 h 1364776"/>
                <a:gd name="connsiteX61" fmla="*/ 1869743 w 5582044"/>
                <a:gd name="connsiteY61" fmla="*/ 1091821 h 1364776"/>
                <a:gd name="connsiteX62" fmla="*/ 1883391 w 5582044"/>
                <a:gd name="connsiteY62" fmla="*/ 1146412 h 1364776"/>
                <a:gd name="connsiteX63" fmla="*/ 1924334 w 5582044"/>
                <a:gd name="connsiteY63" fmla="*/ 1132764 h 1364776"/>
                <a:gd name="connsiteX64" fmla="*/ 1937982 w 5582044"/>
                <a:gd name="connsiteY64" fmla="*/ 1037230 h 1364776"/>
                <a:gd name="connsiteX65" fmla="*/ 1951630 w 5582044"/>
                <a:gd name="connsiteY65" fmla="*/ 996287 h 1364776"/>
                <a:gd name="connsiteX66" fmla="*/ 1965277 w 5582044"/>
                <a:gd name="connsiteY66" fmla="*/ 928048 h 1364776"/>
                <a:gd name="connsiteX67" fmla="*/ 2006221 w 5582044"/>
                <a:gd name="connsiteY67" fmla="*/ 1050878 h 1364776"/>
                <a:gd name="connsiteX68" fmla="*/ 2033516 w 5582044"/>
                <a:gd name="connsiteY68" fmla="*/ 1132764 h 1364776"/>
                <a:gd name="connsiteX69" fmla="*/ 2115403 w 5582044"/>
                <a:gd name="connsiteY69" fmla="*/ 1160060 h 1364776"/>
                <a:gd name="connsiteX70" fmla="*/ 2142698 w 5582044"/>
                <a:gd name="connsiteY70" fmla="*/ 1201003 h 1364776"/>
                <a:gd name="connsiteX71" fmla="*/ 2156346 w 5582044"/>
                <a:gd name="connsiteY71" fmla="*/ 1132764 h 1364776"/>
                <a:gd name="connsiteX72" fmla="*/ 2169994 w 5582044"/>
                <a:gd name="connsiteY72" fmla="*/ 1023582 h 1364776"/>
                <a:gd name="connsiteX73" fmla="*/ 2183642 w 5582044"/>
                <a:gd name="connsiteY73" fmla="*/ 955343 h 1364776"/>
                <a:gd name="connsiteX74" fmla="*/ 2210937 w 5582044"/>
                <a:gd name="connsiteY74" fmla="*/ 832514 h 1364776"/>
                <a:gd name="connsiteX75" fmla="*/ 2279176 w 5582044"/>
                <a:gd name="connsiteY75" fmla="*/ 846161 h 1364776"/>
                <a:gd name="connsiteX76" fmla="*/ 2292824 w 5582044"/>
                <a:gd name="connsiteY76" fmla="*/ 887105 h 1364776"/>
                <a:gd name="connsiteX77" fmla="*/ 2333767 w 5582044"/>
                <a:gd name="connsiteY77" fmla="*/ 996287 h 1364776"/>
                <a:gd name="connsiteX78" fmla="*/ 2374710 w 5582044"/>
                <a:gd name="connsiteY78" fmla="*/ 928048 h 1364776"/>
                <a:gd name="connsiteX79" fmla="*/ 2402006 w 5582044"/>
                <a:gd name="connsiteY79" fmla="*/ 764275 h 1364776"/>
                <a:gd name="connsiteX80" fmla="*/ 2415653 w 5582044"/>
                <a:gd name="connsiteY80" fmla="*/ 709684 h 1364776"/>
                <a:gd name="connsiteX81" fmla="*/ 2429301 w 5582044"/>
                <a:gd name="connsiteY81" fmla="*/ 777923 h 1364776"/>
                <a:gd name="connsiteX82" fmla="*/ 2442949 w 5582044"/>
                <a:gd name="connsiteY82" fmla="*/ 832514 h 1364776"/>
                <a:gd name="connsiteX83" fmla="*/ 2456597 w 5582044"/>
                <a:gd name="connsiteY83" fmla="*/ 764275 h 1364776"/>
                <a:gd name="connsiteX84" fmla="*/ 2470245 w 5582044"/>
                <a:gd name="connsiteY84" fmla="*/ 723332 h 1364776"/>
                <a:gd name="connsiteX85" fmla="*/ 2497540 w 5582044"/>
                <a:gd name="connsiteY85" fmla="*/ 764275 h 1364776"/>
                <a:gd name="connsiteX86" fmla="*/ 2524836 w 5582044"/>
                <a:gd name="connsiteY86" fmla="*/ 736979 h 1364776"/>
                <a:gd name="connsiteX87" fmla="*/ 2565779 w 5582044"/>
                <a:gd name="connsiteY87" fmla="*/ 696036 h 1364776"/>
                <a:gd name="connsiteX88" fmla="*/ 2606722 w 5582044"/>
                <a:gd name="connsiteY88" fmla="*/ 750627 h 1364776"/>
                <a:gd name="connsiteX89" fmla="*/ 2634018 w 5582044"/>
                <a:gd name="connsiteY89" fmla="*/ 696036 h 1364776"/>
                <a:gd name="connsiteX90" fmla="*/ 2661313 w 5582044"/>
                <a:gd name="connsiteY90" fmla="*/ 750627 h 1364776"/>
                <a:gd name="connsiteX91" fmla="*/ 2729552 w 5582044"/>
                <a:gd name="connsiteY91" fmla="*/ 873457 h 1364776"/>
                <a:gd name="connsiteX92" fmla="*/ 2770495 w 5582044"/>
                <a:gd name="connsiteY92" fmla="*/ 846161 h 1364776"/>
                <a:gd name="connsiteX93" fmla="*/ 2797791 w 5582044"/>
                <a:gd name="connsiteY93" fmla="*/ 750627 h 1364776"/>
                <a:gd name="connsiteX94" fmla="*/ 2811439 w 5582044"/>
                <a:gd name="connsiteY94" fmla="*/ 709684 h 1364776"/>
                <a:gd name="connsiteX95" fmla="*/ 2852382 w 5582044"/>
                <a:gd name="connsiteY95" fmla="*/ 696036 h 1364776"/>
                <a:gd name="connsiteX96" fmla="*/ 2906973 w 5582044"/>
                <a:gd name="connsiteY96" fmla="*/ 900752 h 1364776"/>
                <a:gd name="connsiteX97" fmla="*/ 2920621 w 5582044"/>
                <a:gd name="connsiteY97" fmla="*/ 941696 h 1364776"/>
                <a:gd name="connsiteX98" fmla="*/ 2934268 w 5582044"/>
                <a:gd name="connsiteY98" fmla="*/ 982639 h 1364776"/>
                <a:gd name="connsiteX99" fmla="*/ 2961564 w 5582044"/>
                <a:gd name="connsiteY99" fmla="*/ 1091821 h 1364776"/>
                <a:gd name="connsiteX100" fmla="*/ 2975212 w 5582044"/>
                <a:gd name="connsiteY100" fmla="*/ 1160060 h 1364776"/>
                <a:gd name="connsiteX101" fmla="*/ 3002507 w 5582044"/>
                <a:gd name="connsiteY101" fmla="*/ 1296537 h 1364776"/>
                <a:gd name="connsiteX102" fmla="*/ 3016155 w 5582044"/>
                <a:gd name="connsiteY102" fmla="*/ 1214651 h 1364776"/>
                <a:gd name="connsiteX103" fmla="*/ 3043450 w 5582044"/>
                <a:gd name="connsiteY103" fmla="*/ 1009935 h 1364776"/>
                <a:gd name="connsiteX104" fmla="*/ 3057098 w 5582044"/>
                <a:gd name="connsiteY104" fmla="*/ 887105 h 1364776"/>
                <a:gd name="connsiteX105" fmla="*/ 3111689 w 5582044"/>
                <a:gd name="connsiteY105" fmla="*/ 627797 h 1364776"/>
                <a:gd name="connsiteX106" fmla="*/ 3125337 w 5582044"/>
                <a:gd name="connsiteY106" fmla="*/ 750627 h 1364776"/>
                <a:gd name="connsiteX107" fmla="*/ 3179928 w 5582044"/>
                <a:gd name="connsiteY107" fmla="*/ 859809 h 1364776"/>
                <a:gd name="connsiteX108" fmla="*/ 3220871 w 5582044"/>
                <a:gd name="connsiteY108" fmla="*/ 846161 h 1364776"/>
                <a:gd name="connsiteX109" fmla="*/ 3234519 w 5582044"/>
                <a:gd name="connsiteY109" fmla="*/ 887105 h 1364776"/>
                <a:gd name="connsiteX110" fmla="*/ 3275462 w 5582044"/>
                <a:gd name="connsiteY110" fmla="*/ 928048 h 1364776"/>
                <a:gd name="connsiteX111" fmla="*/ 3289110 w 5582044"/>
                <a:gd name="connsiteY111" fmla="*/ 982639 h 1364776"/>
                <a:gd name="connsiteX112" fmla="*/ 3330053 w 5582044"/>
                <a:gd name="connsiteY112" fmla="*/ 1091821 h 1364776"/>
                <a:gd name="connsiteX113" fmla="*/ 3343701 w 5582044"/>
                <a:gd name="connsiteY113" fmla="*/ 1146412 h 1364776"/>
                <a:gd name="connsiteX114" fmla="*/ 3384645 w 5582044"/>
                <a:gd name="connsiteY114" fmla="*/ 1173708 h 1364776"/>
                <a:gd name="connsiteX115" fmla="*/ 3398292 w 5582044"/>
                <a:gd name="connsiteY115" fmla="*/ 1214651 h 1364776"/>
                <a:gd name="connsiteX116" fmla="*/ 3411940 w 5582044"/>
                <a:gd name="connsiteY116" fmla="*/ 1160060 h 1364776"/>
                <a:gd name="connsiteX117" fmla="*/ 3425588 w 5582044"/>
                <a:gd name="connsiteY117" fmla="*/ 1119117 h 1364776"/>
                <a:gd name="connsiteX118" fmla="*/ 3452883 w 5582044"/>
                <a:gd name="connsiteY118" fmla="*/ 1187355 h 1364776"/>
                <a:gd name="connsiteX119" fmla="*/ 3466531 w 5582044"/>
                <a:gd name="connsiteY119" fmla="*/ 1310185 h 1364776"/>
                <a:gd name="connsiteX120" fmla="*/ 3480179 w 5582044"/>
                <a:gd name="connsiteY120" fmla="*/ 1364776 h 1364776"/>
                <a:gd name="connsiteX121" fmla="*/ 3493827 w 5582044"/>
                <a:gd name="connsiteY121" fmla="*/ 1201003 h 1364776"/>
                <a:gd name="connsiteX122" fmla="*/ 3521122 w 5582044"/>
                <a:gd name="connsiteY122" fmla="*/ 1160060 h 1364776"/>
                <a:gd name="connsiteX123" fmla="*/ 3534770 w 5582044"/>
                <a:gd name="connsiteY123" fmla="*/ 1214651 h 1364776"/>
                <a:gd name="connsiteX124" fmla="*/ 3562065 w 5582044"/>
                <a:gd name="connsiteY124" fmla="*/ 1296537 h 1364776"/>
                <a:gd name="connsiteX125" fmla="*/ 3630304 w 5582044"/>
                <a:gd name="connsiteY125" fmla="*/ 1241946 h 1364776"/>
                <a:gd name="connsiteX126" fmla="*/ 3643952 w 5582044"/>
                <a:gd name="connsiteY126" fmla="*/ 1282890 h 1364776"/>
                <a:gd name="connsiteX127" fmla="*/ 3671247 w 5582044"/>
                <a:gd name="connsiteY127" fmla="*/ 1323833 h 1364776"/>
                <a:gd name="connsiteX128" fmla="*/ 3725839 w 5582044"/>
                <a:gd name="connsiteY128" fmla="*/ 1228299 h 1364776"/>
                <a:gd name="connsiteX129" fmla="*/ 3766782 w 5582044"/>
                <a:gd name="connsiteY129" fmla="*/ 1241946 h 1364776"/>
                <a:gd name="connsiteX130" fmla="*/ 3821373 w 5582044"/>
                <a:gd name="connsiteY130" fmla="*/ 1187355 h 1364776"/>
                <a:gd name="connsiteX131" fmla="*/ 3835021 w 5582044"/>
                <a:gd name="connsiteY131" fmla="*/ 1255594 h 1364776"/>
                <a:gd name="connsiteX132" fmla="*/ 3875964 w 5582044"/>
                <a:gd name="connsiteY132" fmla="*/ 1282890 h 1364776"/>
                <a:gd name="connsiteX133" fmla="*/ 3957850 w 5582044"/>
                <a:gd name="connsiteY133" fmla="*/ 1173708 h 1364776"/>
                <a:gd name="connsiteX134" fmla="*/ 4026089 w 5582044"/>
                <a:gd name="connsiteY134" fmla="*/ 1187355 h 1364776"/>
                <a:gd name="connsiteX135" fmla="*/ 4067033 w 5582044"/>
                <a:gd name="connsiteY135" fmla="*/ 1214651 h 1364776"/>
                <a:gd name="connsiteX136" fmla="*/ 4148919 w 5582044"/>
                <a:gd name="connsiteY136" fmla="*/ 1160060 h 1364776"/>
                <a:gd name="connsiteX137" fmla="*/ 4230806 w 5582044"/>
                <a:gd name="connsiteY137" fmla="*/ 1105469 h 1364776"/>
                <a:gd name="connsiteX138" fmla="*/ 4258101 w 5582044"/>
                <a:gd name="connsiteY138" fmla="*/ 1050878 h 1364776"/>
                <a:gd name="connsiteX139" fmla="*/ 4299045 w 5582044"/>
                <a:gd name="connsiteY139" fmla="*/ 1037230 h 1364776"/>
                <a:gd name="connsiteX140" fmla="*/ 4326340 w 5582044"/>
                <a:gd name="connsiteY140" fmla="*/ 982639 h 1364776"/>
                <a:gd name="connsiteX141" fmla="*/ 4367283 w 5582044"/>
                <a:gd name="connsiteY141" fmla="*/ 1078173 h 1364776"/>
                <a:gd name="connsiteX142" fmla="*/ 4408227 w 5582044"/>
                <a:gd name="connsiteY142" fmla="*/ 1201003 h 1364776"/>
                <a:gd name="connsiteX143" fmla="*/ 4490113 w 5582044"/>
                <a:gd name="connsiteY143" fmla="*/ 1160060 h 1364776"/>
                <a:gd name="connsiteX144" fmla="*/ 4531056 w 5582044"/>
                <a:gd name="connsiteY144" fmla="*/ 1119117 h 1364776"/>
                <a:gd name="connsiteX145" fmla="*/ 4558352 w 5582044"/>
                <a:gd name="connsiteY145" fmla="*/ 1064526 h 1364776"/>
                <a:gd name="connsiteX146" fmla="*/ 4612943 w 5582044"/>
                <a:gd name="connsiteY146" fmla="*/ 1119117 h 1364776"/>
                <a:gd name="connsiteX147" fmla="*/ 4681182 w 5582044"/>
                <a:gd name="connsiteY147" fmla="*/ 1132764 h 1364776"/>
                <a:gd name="connsiteX148" fmla="*/ 4776716 w 5582044"/>
                <a:gd name="connsiteY148" fmla="*/ 1119117 h 1364776"/>
                <a:gd name="connsiteX149" fmla="*/ 4844955 w 5582044"/>
                <a:gd name="connsiteY149" fmla="*/ 1201003 h 1364776"/>
                <a:gd name="connsiteX150" fmla="*/ 4872250 w 5582044"/>
                <a:gd name="connsiteY150" fmla="*/ 1146412 h 1364776"/>
                <a:gd name="connsiteX151" fmla="*/ 4899546 w 5582044"/>
                <a:gd name="connsiteY151" fmla="*/ 1050878 h 1364776"/>
                <a:gd name="connsiteX152" fmla="*/ 4954137 w 5582044"/>
                <a:gd name="connsiteY152" fmla="*/ 968991 h 1364776"/>
                <a:gd name="connsiteX153" fmla="*/ 5036024 w 5582044"/>
                <a:gd name="connsiteY153" fmla="*/ 941696 h 1364776"/>
                <a:gd name="connsiteX154" fmla="*/ 5117910 w 5582044"/>
                <a:gd name="connsiteY154" fmla="*/ 982639 h 1364776"/>
                <a:gd name="connsiteX155" fmla="*/ 5213445 w 5582044"/>
                <a:gd name="connsiteY155" fmla="*/ 709684 h 1364776"/>
                <a:gd name="connsiteX156" fmla="*/ 5227092 w 5582044"/>
                <a:gd name="connsiteY156" fmla="*/ 791570 h 1364776"/>
                <a:gd name="connsiteX157" fmla="*/ 5254388 w 5582044"/>
                <a:gd name="connsiteY157" fmla="*/ 750627 h 1364776"/>
                <a:gd name="connsiteX158" fmla="*/ 5268036 w 5582044"/>
                <a:gd name="connsiteY158" fmla="*/ 682388 h 1364776"/>
                <a:gd name="connsiteX159" fmla="*/ 5295331 w 5582044"/>
                <a:gd name="connsiteY159" fmla="*/ 723332 h 1364776"/>
                <a:gd name="connsiteX160" fmla="*/ 5377218 w 5582044"/>
                <a:gd name="connsiteY160" fmla="*/ 600502 h 1364776"/>
                <a:gd name="connsiteX161" fmla="*/ 5390865 w 5582044"/>
                <a:gd name="connsiteY161" fmla="*/ 709684 h 1364776"/>
                <a:gd name="connsiteX162" fmla="*/ 5445456 w 5582044"/>
                <a:gd name="connsiteY162" fmla="*/ 696036 h 1364776"/>
                <a:gd name="connsiteX163" fmla="*/ 5472752 w 5582044"/>
                <a:gd name="connsiteY163" fmla="*/ 736979 h 1364776"/>
                <a:gd name="connsiteX164" fmla="*/ 5513695 w 5582044"/>
                <a:gd name="connsiteY164" fmla="*/ 696036 h 1364776"/>
                <a:gd name="connsiteX165" fmla="*/ 5540991 w 5582044"/>
                <a:gd name="connsiteY165" fmla="*/ 736979 h 1364776"/>
                <a:gd name="connsiteX166" fmla="*/ 5581934 w 5582044"/>
                <a:gd name="connsiteY166" fmla="*/ 709684 h 136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5582044" h="1364776">
                  <a:moveTo>
                    <a:pt x="0" y="81887"/>
                  </a:moveTo>
                  <a:cubicBezTo>
                    <a:pt x="88484" y="258855"/>
                    <a:pt x="32965" y="128080"/>
                    <a:pt x="68239" y="245660"/>
                  </a:cubicBezTo>
                  <a:cubicBezTo>
                    <a:pt x="76506" y="273218"/>
                    <a:pt x="86436" y="300251"/>
                    <a:pt x="95534" y="327546"/>
                  </a:cubicBezTo>
                  <a:lnTo>
                    <a:pt x="109182" y="368490"/>
                  </a:lnTo>
                  <a:cubicBezTo>
                    <a:pt x="122830" y="354842"/>
                    <a:pt x="137769" y="342373"/>
                    <a:pt x="150125" y="327546"/>
                  </a:cubicBezTo>
                  <a:cubicBezTo>
                    <a:pt x="160626" y="314945"/>
                    <a:pt x="161018" y="286603"/>
                    <a:pt x="177421" y="286603"/>
                  </a:cubicBezTo>
                  <a:cubicBezTo>
                    <a:pt x="193823" y="286603"/>
                    <a:pt x="198054" y="312557"/>
                    <a:pt x="204716" y="327546"/>
                  </a:cubicBezTo>
                  <a:cubicBezTo>
                    <a:pt x="216401" y="353838"/>
                    <a:pt x="232012" y="409433"/>
                    <a:pt x="232012" y="409433"/>
                  </a:cubicBezTo>
                  <a:cubicBezTo>
                    <a:pt x="241110" y="391236"/>
                    <a:pt x="244921" y="369228"/>
                    <a:pt x="259307" y="354842"/>
                  </a:cubicBezTo>
                  <a:cubicBezTo>
                    <a:pt x="269479" y="344670"/>
                    <a:pt x="287383" y="347628"/>
                    <a:pt x="300250" y="341194"/>
                  </a:cubicBezTo>
                  <a:cubicBezTo>
                    <a:pt x="314921" y="333859"/>
                    <a:pt x="327546" y="322997"/>
                    <a:pt x="341194" y="313899"/>
                  </a:cubicBezTo>
                  <a:cubicBezTo>
                    <a:pt x="345743" y="336645"/>
                    <a:pt x="341975" y="362836"/>
                    <a:pt x="354842" y="382137"/>
                  </a:cubicBezTo>
                  <a:cubicBezTo>
                    <a:pt x="362822" y="394107"/>
                    <a:pt x="383449" y="403187"/>
                    <a:pt x="395785" y="395785"/>
                  </a:cubicBezTo>
                  <a:cubicBezTo>
                    <a:pt x="413230" y="385318"/>
                    <a:pt x="412986" y="358858"/>
                    <a:pt x="423080" y="341194"/>
                  </a:cubicBezTo>
                  <a:cubicBezTo>
                    <a:pt x="455487" y="284482"/>
                    <a:pt x="447705" y="319144"/>
                    <a:pt x="464024" y="259308"/>
                  </a:cubicBezTo>
                  <a:cubicBezTo>
                    <a:pt x="473895" y="223116"/>
                    <a:pt x="491319" y="150126"/>
                    <a:pt x="491319" y="150126"/>
                  </a:cubicBezTo>
                  <a:cubicBezTo>
                    <a:pt x="500418" y="177421"/>
                    <a:pt x="511637" y="259925"/>
                    <a:pt x="518615" y="232012"/>
                  </a:cubicBezTo>
                  <a:cubicBezTo>
                    <a:pt x="523164" y="213815"/>
                    <a:pt x="525048" y="194735"/>
                    <a:pt x="532262" y="177421"/>
                  </a:cubicBezTo>
                  <a:cubicBezTo>
                    <a:pt x="547912" y="139861"/>
                    <a:pt x="586853" y="68239"/>
                    <a:pt x="586853" y="68239"/>
                  </a:cubicBezTo>
                  <a:cubicBezTo>
                    <a:pt x="600501" y="77338"/>
                    <a:pt x="612236" y="100722"/>
                    <a:pt x="627797" y="95535"/>
                  </a:cubicBezTo>
                  <a:cubicBezTo>
                    <a:pt x="635049" y="93118"/>
                    <a:pt x="687514" y="12783"/>
                    <a:pt x="696036" y="0"/>
                  </a:cubicBezTo>
                  <a:cubicBezTo>
                    <a:pt x="715042" y="19006"/>
                    <a:pt x="754773" y="53383"/>
                    <a:pt x="764274" y="81887"/>
                  </a:cubicBezTo>
                  <a:cubicBezTo>
                    <a:pt x="813306" y="228983"/>
                    <a:pt x="743197" y="111685"/>
                    <a:pt x="805218" y="204717"/>
                  </a:cubicBezTo>
                  <a:cubicBezTo>
                    <a:pt x="807648" y="216867"/>
                    <a:pt x="825284" y="310678"/>
                    <a:pt x="832513" y="327546"/>
                  </a:cubicBezTo>
                  <a:cubicBezTo>
                    <a:pt x="838974" y="342623"/>
                    <a:pt x="850710" y="354842"/>
                    <a:pt x="859809" y="368490"/>
                  </a:cubicBezTo>
                  <a:cubicBezTo>
                    <a:pt x="864358" y="386687"/>
                    <a:pt x="856679" y="414693"/>
                    <a:pt x="873456" y="423081"/>
                  </a:cubicBezTo>
                  <a:cubicBezTo>
                    <a:pt x="886324" y="429515"/>
                    <a:pt x="874237" y="375703"/>
                    <a:pt x="887104" y="382137"/>
                  </a:cubicBezTo>
                  <a:cubicBezTo>
                    <a:pt x="903881" y="390526"/>
                    <a:pt x="896203" y="418532"/>
                    <a:pt x="900752" y="436729"/>
                  </a:cubicBezTo>
                  <a:cubicBezTo>
                    <a:pt x="914400" y="427630"/>
                    <a:pt x="930097" y="397835"/>
                    <a:pt x="941695" y="409433"/>
                  </a:cubicBezTo>
                  <a:cubicBezTo>
                    <a:pt x="961262" y="429000"/>
                    <a:pt x="950393" y="464094"/>
                    <a:pt x="955343" y="491320"/>
                  </a:cubicBezTo>
                  <a:cubicBezTo>
                    <a:pt x="959493" y="514142"/>
                    <a:pt x="964442" y="536812"/>
                    <a:pt x="968991" y="559558"/>
                  </a:cubicBezTo>
                  <a:cubicBezTo>
                    <a:pt x="973540" y="514066"/>
                    <a:pt x="962193" y="463974"/>
                    <a:pt x="982639" y="423081"/>
                  </a:cubicBezTo>
                  <a:cubicBezTo>
                    <a:pt x="995014" y="398330"/>
                    <a:pt x="976719" y="485400"/>
                    <a:pt x="996286" y="504967"/>
                  </a:cubicBezTo>
                  <a:cubicBezTo>
                    <a:pt x="1009549" y="518230"/>
                    <a:pt x="1005385" y="468573"/>
                    <a:pt x="1009934" y="450376"/>
                  </a:cubicBezTo>
                  <a:cubicBezTo>
                    <a:pt x="1020344" y="465991"/>
                    <a:pt x="1043477" y="518846"/>
                    <a:pt x="1078173" y="504967"/>
                  </a:cubicBezTo>
                  <a:cubicBezTo>
                    <a:pt x="1093402" y="498875"/>
                    <a:pt x="1096370" y="477672"/>
                    <a:pt x="1105468" y="464024"/>
                  </a:cubicBezTo>
                  <a:cubicBezTo>
                    <a:pt x="1119116" y="473123"/>
                    <a:pt x="1130499" y="495298"/>
                    <a:pt x="1146412" y="491320"/>
                  </a:cubicBezTo>
                  <a:cubicBezTo>
                    <a:pt x="1194844" y="479212"/>
                    <a:pt x="1118332" y="387785"/>
                    <a:pt x="1187355" y="491320"/>
                  </a:cubicBezTo>
                  <a:cubicBezTo>
                    <a:pt x="1194121" y="477787"/>
                    <a:pt x="1227929" y="395785"/>
                    <a:pt x="1255594" y="395785"/>
                  </a:cubicBezTo>
                  <a:cubicBezTo>
                    <a:pt x="1269980" y="395785"/>
                    <a:pt x="1264693" y="423081"/>
                    <a:pt x="1269242" y="436729"/>
                  </a:cubicBezTo>
                  <a:cubicBezTo>
                    <a:pt x="1282890" y="423081"/>
                    <a:pt x="1290884" y="395785"/>
                    <a:pt x="1310185" y="395785"/>
                  </a:cubicBezTo>
                  <a:cubicBezTo>
                    <a:pt x="1335495" y="395785"/>
                    <a:pt x="1341032" y="467576"/>
                    <a:pt x="1351128" y="477672"/>
                  </a:cubicBezTo>
                  <a:cubicBezTo>
                    <a:pt x="1365514" y="492058"/>
                    <a:pt x="1387522" y="495869"/>
                    <a:pt x="1405719" y="504967"/>
                  </a:cubicBezTo>
                  <a:cubicBezTo>
                    <a:pt x="1410268" y="564107"/>
                    <a:pt x="1398540" y="626850"/>
                    <a:pt x="1419367" y="682388"/>
                  </a:cubicBezTo>
                  <a:cubicBezTo>
                    <a:pt x="1427969" y="705327"/>
                    <a:pt x="1440720" y="590382"/>
                    <a:pt x="1446662" y="614149"/>
                  </a:cubicBezTo>
                  <a:cubicBezTo>
                    <a:pt x="1469937" y="707250"/>
                    <a:pt x="1464859" y="805218"/>
                    <a:pt x="1473958" y="900752"/>
                  </a:cubicBezTo>
                  <a:cubicBezTo>
                    <a:pt x="1478507" y="887104"/>
                    <a:pt x="1485572" y="874050"/>
                    <a:pt x="1487606" y="859809"/>
                  </a:cubicBezTo>
                  <a:cubicBezTo>
                    <a:pt x="1494712" y="810066"/>
                    <a:pt x="1475401" y="752771"/>
                    <a:pt x="1501253" y="709684"/>
                  </a:cubicBezTo>
                  <a:cubicBezTo>
                    <a:pt x="1516056" y="685012"/>
                    <a:pt x="1519450" y="764275"/>
                    <a:pt x="1528549" y="791570"/>
                  </a:cubicBezTo>
                  <a:lnTo>
                    <a:pt x="1542197" y="832514"/>
                  </a:lnTo>
                  <a:cubicBezTo>
                    <a:pt x="1553297" y="865813"/>
                    <a:pt x="1556685" y="887944"/>
                    <a:pt x="1583140" y="914400"/>
                  </a:cubicBezTo>
                  <a:cubicBezTo>
                    <a:pt x="1594738" y="925998"/>
                    <a:pt x="1610435" y="932597"/>
                    <a:pt x="1624083" y="941696"/>
                  </a:cubicBezTo>
                  <a:cubicBezTo>
                    <a:pt x="1633182" y="923499"/>
                    <a:pt x="1641285" y="904769"/>
                    <a:pt x="1651379" y="887105"/>
                  </a:cubicBezTo>
                  <a:cubicBezTo>
                    <a:pt x="1659517" y="872863"/>
                    <a:pt x="1667999" y="833707"/>
                    <a:pt x="1678674" y="846161"/>
                  </a:cubicBezTo>
                  <a:cubicBezTo>
                    <a:pt x="1710561" y="883362"/>
                    <a:pt x="1706086" y="941871"/>
                    <a:pt x="1733265" y="982639"/>
                  </a:cubicBezTo>
                  <a:lnTo>
                    <a:pt x="1787856" y="1064526"/>
                  </a:lnTo>
                  <a:cubicBezTo>
                    <a:pt x="1792405" y="1019033"/>
                    <a:pt x="1788944" y="972008"/>
                    <a:pt x="1801504" y="928048"/>
                  </a:cubicBezTo>
                  <a:cubicBezTo>
                    <a:pt x="1805456" y="914216"/>
                    <a:pt x="1811663" y="955035"/>
                    <a:pt x="1815152" y="968991"/>
                  </a:cubicBezTo>
                  <a:cubicBezTo>
                    <a:pt x="1820778" y="991495"/>
                    <a:pt x="1824251" y="1014484"/>
                    <a:pt x="1828800" y="1037230"/>
                  </a:cubicBezTo>
                  <a:cubicBezTo>
                    <a:pt x="1833349" y="1023582"/>
                    <a:pt x="1838958" y="1010243"/>
                    <a:pt x="1842447" y="996287"/>
                  </a:cubicBezTo>
                  <a:cubicBezTo>
                    <a:pt x="1848073" y="973783"/>
                    <a:pt x="1849722" y="905744"/>
                    <a:pt x="1856095" y="928048"/>
                  </a:cubicBezTo>
                  <a:cubicBezTo>
                    <a:pt x="1871145" y="980720"/>
                    <a:pt x="1862948" y="1037464"/>
                    <a:pt x="1869743" y="1091821"/>
                  </a:cubicBezTo>
                  <a:cubicBezTo>
                    <a:pt x="1872070" y="1110433"/>
                    <a:pt x="1878842" y="1128215"/>
                    <a:pt x="1883391" y="1146412"/>
                  </a:cubicBezTo>
                  <a:cubicBezTo>
                    <a:pt x="1897039" y="1141863"/>
                    <a:pt x="1917900" y="1145631"/>
                    <a:pt x="1924334" y="1132764"/>
                  </a:cubicBezTo>
                  <a:cubicBezTo>
                    <a:pt x="1938720" y="1103992"/>
                    <a:pt x="1931673" y="1068773"/>
                    <a:pt x="1937982" y="1037230"/>
                  </a:cubicBezTo>
                  <a:cubicBezTo>
                    <a:pt x="1940803" y="1023123"/>
                    <a:pt x="1948141" y="1010243"/>
                    <a:pt x="1951630" y="996287"/>
                  </a:cubicBezTo>
                  <a:cubicBezTo>
                    <a:pt x="1957256" y="973783"/>
                    <a:pt x="1960728" y="950794"/>
                    <a:pt x="1965277" y="928048"/>
                  </a:cubicBezTo>
                  <a:cubicBezTo>
                    <a:pt x="1990114" y="1027396"/>
                    <a:pt x="1965105" y="937809"/>
                    <a:pt x="2006221" y="1050878"/>
                  </a:cubicBezTo>
                  <a:cubicBezTo>
                    <a:pt x="2016054" y="1077918"/>
                    <a:pt x="2006221" y="1123665"/>
                    <a:pt x="2033516" y="1132764"/>
                  </a:cubicBezTo>
                  <a:lnTo>
                    <a:pt x="2115403" y="1160060"/>
                  </a:lnTo>
                  <a:cubicBezTo>
                    <a:pt x="2124501" y="1173708"/>
                    <a:pt x="2129050" y="1210102"/>
                    <a:pt x="2142698" y="1201003"/>
                  </a:cubicBezTo>
                  <a:cubicBezTo>
                    <a:pt x="2161999" y="1188136"/>
                    <a:pt x="2152819" y="1155691"/>
                    <a:pt x="2156346" y="1132764"/>
                  </a:cubicBezTo>
                  <a:cubicBezTo>
                    <a:pt x="2161923" y="1096513"/>
                    <a:pt x="2164417" y="1059833"/>
                    <a:pt x="2169994" y="1023582"/>
                  </a:cubicBezTo>
                  <a:cubicBezTo>
                    <a:pt x="2173521" y="1000655"/>
                    <a:pt x="2179492" y="978166"/>
                    <a:pt x="2183642" y="955343"/>
                  </a:cubicBezTo>
                  <a:cubicBezTo>
                    <a:pt x="2202857" y="849657"/>
                    <a:pt x="2186873" y="904705"/>
                    <a:pt x="2210937" y="832514"/>
                  </a:cubicBezTo>
                  <a:cubicBezTo>
                    <a:pt x="2233683" y="837063"/>
                    <a:pt x="2259875" y="833294"/>
                    <a:pt x="2279176" y="846161"/>
                  </a:cubicBezTo>
                  <a:cubicBezTo>
                    <a:pt x="2291146" y="854141"/>
                    <a:pt x="2288872" y="873272"/>
                    <a:pt x="2292824" y="887105"/>
                  </a:cubicBezTo>
                  <a:cubicBezTo>
                    <a:pt x="2317600" y="973823"/>
                    <a:pt x="2291363" y="911481"/>
                    <a:pt x="2333767" y="996287"/>
                  </a:cubicBezTo>
                  <a:cubicBezTo>
                    <a:pt x="2347415" y="973541"/>
                    <a:pt x="2367225" y="953497"/>
                    <a:pt x="2374710" y="928048"/>
                  </a:cubicBezTo>
                  <a:cubicBezTo>
                    <a:pt x="2390326" y="874953"/>
                    <a:pt x="2391807" y="818671"/>
                    <a:pt x="2402006" y="764275"/>
                  </a:cubicBezTo>
                  <a:cubicBezTo>
                    <a:pt x="2405463" y="745839"/>
                    <a:pt x="2411104" y="727881"/>
                    <a:pt x="2415653" y="709684"/>
                  </a:cubicBezTo>
                  <a:cubicBezTo>
                    <a:pt x="2420202" y="732430"/>
                    <a:pt x="2424269" y="755279"/>
                    <a:pt x="2429301" y="777923"/>
                  </a:cubicBezTo>
                  <a:cubicBezTo>
                    <a:pt x="2433370" y="796233"/>
                    <a:pt x="2426172" y="840902"/>
                    <a:pt x="2442949" y="832514"/>
                  </a:cubicBezTo>
                  <a:cubicBezTo>
                    <a:pt x="2463697" y="822140"/>
                    <a:pt x="2450971" y="786779"/>
                    <a:pt x="2456597" y="764275"/>
                  </a:cubicBezTo>
                  <a:cubicBezTo>
                    <a:pt x="2460086" y="750319"/>
                    <a:pt x="2465696" y="736980"/>
                    <a:pt x="2470245" y="723332"/>
                  </a:cubicBezTo>
                  <a:cubicBezTo>
                    <a:pt x="2479343" y="736980"/>
                    <a:pt x="2490205" y="749604"/>
                    <a:pt x="2497540" y="764275"/>
                  </a:cubicBezTo>
                  <a:cubicBezTo>
                    <a:pt x="2521521" y="812237"/>
                    <a:pt x="2503533" y="843491"/>
                    <a:pt x="2524836" y="736979"/>
                  </a:cubicBezTo>
                  <a:cubicBezTo>
                    <a:pt x="2594122" y="840912"/>
                    <a:pt x="2504489" y="726682"/>
                    <a:pt x="2565779" y="696036"/>
                  </a:cubicBezTo>
                  <a:cubicBezTo>
                    <a:pt x="2586124" y="685863"/>
                    <a:pt x="2593074" y="732430"/>
                    <a:pt x="2606722" y="750627"/>
                  </a:cubicBezTo>
                  <a:cubicBezTo>
                    <a:pt x="2615821" y="732430"/>
                    <a:pt x="2613673" y="696036"/>
                    <a:pt x="2634018" y="696036"/>
                  </a:cubicBezTo>
                  <a:cubicBezTo>
                    <a:pt x="2654363" y="696036"/>
                    <a:pt x="2653757" y="731737"/>
                    <a:pt x="2661313" y="750627"/>
                  </a:cubicBezTo>
                  <a:cubicBezTo>
                    <a:pt x="2705845" y="861956"/>
                    <a:pt x="2660796" y="804701"/>
                    <a:pt x="2729552" y="873457"/>
                  </a:cubicBezTo>
                  <a:cubicBezTo>
                    <a:pt x="2743200" y="864358"/>
                    <a:pt x="2762529" y="860499"/>
                    <a:pt x="2770495" y="846161"/>
                  </a:cubicBezTo>
                  <a:cubicBezTo>
                    <a:pt x="2786579" y="817210"/>
                    <a:pt x="2788274" y="782349"/>
                    <a:pt x="2797791" y="750627"/>
                  </a:cubicBezTo>
                  <a:cubicBezTo>
                    <a:pt x="2801925" y="736848"/>
                    <a:pt x="2801267" y="719856"/>
                    <a:pt x="2811439" y="709684"/>
                  </a:cubicBezTo>
                  <a:cubicBezTo>
                    <a:pt x="2821611" y="699512"/>
                    <a:pt x="2838734" y="700585"/>
                    <a:pt x="2852382" y="696036"/>
                  </a:cubicBezTo>
                  <a:cubicBezTo>
                    <a:pt x="2873125" y="820493"/>
                    <a:pt x="2857279" y="751671"/>
                    <a:pt x="2906973" y="900752"/>
                  </a:cubicBezTo>
                  <a:lnTo>
                    <a:pt x="2920621" y="941696"/>
                  </a:lnTo>
                  <a:lnTo>
                    <a:pt x="2934268" y="982639"/>
                  </a:lnTo>
                  <a:cubicBezTo>
                    <a:pt x="2960379" y="825977"/>
                    <a:pt x="2941410" y="900358"/>
                    <a:pt x="2961564" y="1091821"/>
                  </a:cubicBezTo>
                  <a:cubicBezTo>
                    <a:pt x="2963992" y="1114890"/>
                    <a:pt x="2971062" y="1137237"/>
                    <a:pt x="2975212" y="1160060"/>
                  </a:cubicBezTo>
                  <a:cubicBezTo>
                    <a:pt x="2997521" y="1282761"/>
                    <a:pt x="2978366" y="1199975"/>
                    <a:pt x="3002507" y="1296537"/>
                  </a:cubicBezTo>
                  <a:cubicBezTo>
                    <a:pt x="3007056" y="1269242"/>
                    <a:pt x="3011947" y="1242001"/>
                    <a:pt x="3016155" y="1214651"/>
                  </a:cubicBezTo>
                  <a:cubicBezTo>
                    <a:pt x="3026418" y="1147945"/>
                    <a:pt x="3035587" y="1076769"/>
                    <a:pt x="3043450" y="1009935"/>
                  </a:cubicBezTo>
                  <a:cubicBezTo>
                    <a:pt x="3048263" y="969022"/>
                    <a:pt x="3049390" y="927573"/>
                    <a:pt x="3057098" y="887105"/>
                  </a:cubicBezTo>
                  <a:cubicBezTo>
                    <a:pt x="3140652" y="448456"/>
                    <a:pt x="3070186" y="918334"/>
                    <a:pt x="3111689" y="627797"/>
                  </a:cubicBezTo>
                  <a:cubicBezTo>
                    <a:pt x="3116238" y="668740"/>
                    <a:pt x="3116705" y="710346"/>
                    <a:pt x="3125337" y="750627"/>
                  </a:cubicBezTo>
                  <a:cubicBezTo>
                    <a:pt x="3135880" y="799828"/>
                    <a:pt x="3154339" y="821425"/>
                    <a:pt x="3179928" y="859809"/>
                  </a:cubicBezTo>
                  <a:cubicBezTo>
                    <a:pt x="3193576" y="855260"/>
                    <a:pt x="3208004" y="839727"/>
                    <a:pt x="3220871" y="846161"/>
                  </a:cubicBezTo>
                  <a:cubicBezTo>
                    <a:pt x="3233738" y="852595"/>
                    <a:pt x="3226539" y="875135"/>
                    <a:pt x="3234519" y="887105"/>
                  </a:cubicBezTo>
                  <a:cubicBezTo>
                    <a:pt x="3245225" y="903164"/>
                    <a:pt x="3261814" y="914400"/>
                    <a:pt x="3275462" y="928048"/>
                  </a:cubicBezTo>
                  <a:cubicBezTo>
                    <a:pt x="3280011" y="946245"/>
                    <a:pt x="3283178" y="964845"/>
                    <a:pt x="3289110" y="982639"/>
                  </a:cubicBezTo>
                  <a:cubicBezTo>
                    <a:pt x="3317961" y="1069192"/>
                    <a:pt x="3310883" y="1024726"/>
                    <a:pt x="3330053" y="1091821"/>
                  </a:cubicBezTo>
                  <a:cubicBezTo>
                    <a:pt x="3335206" y="1109856"/>
                    <a:pt x="3333296" y="1130805"/>
                    <a:pt x="3343701" y="1146412"/>
                  </a:cubicBezTo>
                  <a:cubicBezTo>
                    <a:pt x="3352800" y="1160060"/>
                    <a:pt x="3370997" y="1164609"/>
                    <a:pt x="3384645" y="1173708"/>
                  </a:cubicBezTo>
                  <a:cubicBezTo>
                    <a:pt x="3389194" y="1187356"/>
                    <a:pt x="3385425" y="1221085"/>
                    <a:pt x="3398292" y="1214651"/>
                  </a:cubicBezTo>
                  <a:cubicBezTo>
                    <a:pt x="3415069" y="1206262"/>
                    <a:pt x="3406787" y="1178095"/>
                    <a:pt x="3411940" y="1160060"/>
                  </a:cubicBezTo>
                  <a:cubicBezTo>
                    <a:pt x="3415892" y="1146228"/>
                    <a:pt x="3421039" y="1132765"/>
                    <a:pt x="3425588" y="1119117"/>
                  </a:cubicBezTo>
                  <a:cubicBezTo>
                    <a:pt x="3434686" y="1141863"/>
                    <a:pt x="3447750" y="1163401"/>
                    <a:pt x="3452883" y="1187355"/>
                  </a:cubicBezTo>
                  <a:cubicBezTo>
                    <a:pt x="3461515" y="1227636"/>
                    <a:pt x="3460267" y="1269469"/>
                    <a:pt x="3466531" y="1310185"/>
                  </a:cubicBezTo>
                  <a:cubicBezTo>
                    <a:pt x="3469383" y="1328724"/>
                    <a:pt x="3475630" y="1346579"/>
                    <a:pt x="3480179" y="1364776"/>
                  </a:cubicBezTo>
                  <a:cubicBezTo>
                    <a:pt x="3484728" y="1310185"/>
                    <a:pt x="3483084" y="1254719"/>
                    <a:pt x="3493827" y="1201003"/>
                  </a:cubicBezTo>
                  <a:cubicBezTo>
                    <a:pt x="3497044" y="1184919"/>
                    <a:pt x="3505561" y="1154873"/>
                    <a:pt x="3521122" y="1160060"/>
                  </a:cubicBezTo>
                  <a:cubicBezTo>
                    <a:pt x="3538916" y="1165992"/>
                    <a:pt x="3529380" y="1196685"/>
                    <a:pt x="3534770" y="1214651"/>
                  </a:cubicBezTo>
                  <a:cubicBezTo>
                    <a:pt x="3543037" y="1242209"/>
                    <a:pt x="3562065" y="1296537"/>
                    <a:pt x="3562065" y="1296537"/>
                  </a:cubicBezTo>
                  <a:cubicBezTo>
                    <a:pt x="3570497" y="1283890"/>
                    <a:pt x="3597344" y="1225466"/>
                    <a:pt x="3630304" y="1241946"/>
                  </a:cubicBezTo>
                  <a:cubicBezTo>
                    <a:pt x="3643171" y="1248380"/>
                    <a:pt x="3637518" y="1270023"/>
                    <a:pt x="3643952" y="1282890"/>
                  </a:cubicBezTo>
                  <a:cubicBezTo>
                    <a:pt x="3651287" y="1297561"/>
                    <a:pt x="3662149" y="1310185"/>
                    <a:pt x="3671247" y="1323833"/>
                  </a:cubicBezTo>
                  <a:cubicBezTo>
                    <a:pt x="3681637" y="1292664"/>
                    <a:pt x="3692788" y="1244824"/>
                    <a:pt x="3725839" y="1228299"/>
                  </a:cubicBezTo>
                  <a:cubicBezTo>
                    <a:pt x="3738706" y="1221865"/>
                    <a:pt x="3753134" y="1237397"/>
                    <a:pt x="3766782" y="1241946"/>
                  </a:cubicBezTo>
                  <a:cubicBezTo>
                    <a:pt x="3766782" y="1241946"/>
                    <a:pt x="3784980" y="1150962"/>
                    <a:pt x="3821373" y="1187355"/>
                  </a:cubicBezTo>
                  <a:cubicBezTo>
                    <a:pt x="3837776" y="1203758"/>
                    <a:pt x="3823512" y="1235453"/>
                    <a:pt x="3835021" y="1255594"/>
                  </a:cubicBezTo>
                  <a:cubicBezTo>
                    <a:pt x="3843159" y="1269835"/>
                    <a:pt x="3862316" y="1273791"/>
                    <a:pt x="3875964" y="1282890"/>
                  </a:cubicBezTo>
                  <a:cubicBezTo>
                    <a:pt x="3883399" y="1270498"/>
                    <a:pt x="3929755" y="1180732"/>
                    <a:pt x="3957850" y="1173708"/>
                  </a:cubicBezTo>
                  <a:cubicBezTo>
                    <a:pt x="3980354" y="1168082"/>
                    <a:pt x="4003343" y="1182806"/>
                    <a:pt x="4026089" y="1187355"/>
                  </a:cubicBezTo>
                  <a:cubicBezTo>
                    <a:pt x="4039737" y="1196454"/>
                    <a:pt x="4050853" y="1211954"/>
                    <a:pt x="4067033" y="1214651"/>
                  </a:cubicBezTo>
                  <a:cubicBezTo>
                    <a:pt x="4103881" y="1220792"/>
                    <a:pt x="4127863" y="1176436"/>
                    <a:pt x="4148919" y="1160060"/>
                  </a:cubicBezTo>
                  <a:cubicBezTo>
                    <a:pt x="4174814" y="1139920"/>
                    <a:pt x="4230806" y="1105469"/>
                    <a:pt x="4230806" y="1105469"/>
                  </a:cubicBezTo>
                  <a:cubicBezTo>
                    <a:pt x="4239904" y="1087272"/>
                    <a:pt x="4243715" y="1065264"/>
                    <a:pt x="4258101" y="1050878"/>
                  </a:cubicBezTo>
                  <a:cubicBezTo>
                    <a:pt x="4268274" y="1040705"/>
                    <a:pt x="4288872" y="1047403"/>
                    <a:pt x="4299045" y="1037230"/>
                  </a:cubicBezTo>
                  <a:cubicBezTo>
                    <a:pt x="4313431" y="1022844"/>
                    <a:pt x="4317242" y="1000836"/>
                    <a:pt x="4326340" y="982639"/>
                  </a:cubicBezTo>
                  <a:cubicBezTo>
                    <a:pt x="4343032" y="1016023"/>
                    <a:pt x="4359250" y="1042023"/>
                    <a:pt x="4367283" y="1078173"/>
                  </a:cubicBezTo>
                  <a:cubicBezTo>
                    <a:pt x="4391799" y="1188496"/>
                    <a:pt x="4360738" y="1129771"/>
                    <a:pt x="4408227" y="1201003"/>
                  </a:cubicBezTo>
                  <a:cubicBezTo>
                    <a:pt x="4442715" y="1097538"/>
                    <a:pt x="4412505" y="1101854"/>
                    <a:pt x="4490113" y="1160060"/>
                  </a:cubicBezTo>
                  <a:cubicBezTo>
                    <a:pt x="4514307" y="1232641"/>
                    <a:pt x="4496317" y="1205965"/>
                    <a:pt x="4531056" y="1119117"/>
                  </a:cubicBezTo>
                  <a:cubicBezTo>
                    <a:pt x="4538612" y="1100227"/>
                    <a:pt x="4549253" y="1082723"/>
                    <a:pt x="4558352" y="1064526"/>
                  </a:cubicBezTo>
                  <a:cubicBezTo>
                    <a:pt x="4584240" y="1219852"/>
                    <a:pt x="4543319" y="1127820"/>
                    <a:pt x="4612943" y="1119117"/>
                  </a:cubicBezTo>
                  <a:cubicBezTo>
                    <a:pt x="4635961" y="1116240"/>
                    <a:pt x="4658436" y="1128215"/>
                    <a:pt x="4681182" y="1132764"/>
                  </a:cubicBezTo>
                  <a:cubicBezTo>
                    <a:pt x="4713027" y="1128215"/>
                    <a:pt x="4747023" y="1106745"/>
                    <a:pt x="4776716" y="1119117"/>
                  </a:cubicBezTo>
                  <a:cubicBezTo>
                    <a:pt x="4809514" y="1132783"/>
                    <a:pt x="4810791" y="1191242"/>
                    <a:pt x="4844955" y="1201003"/>
                  </a:cubicBezTo>
                  <a:cubicBezTo>
                    <a:pt x="4864517" y="1206592"/>
                    <a:pt x="4865297" y="1165532"/>
                    <a:pt x="4872250" y="1146412"/>
                  </a:cubicBezTo>
                  <a:cubicBezTo>
                    <a:pt x="4883568" y="1115287"/>
                    <a:pt x="4885667" y="1080949"/>
                    <a:pt x="4899546" y="1050878"/>
                  </a:cubicBezTo>
                  <a:cubicBezTo>
                    <a:pt x="4913293" y="1021092"/>
                    <a:pt x="4928520" y="989484"/>
                    <a:pt x="4954137" y="968991"/>
                  </a:cubicBezTo>
                  <a:cubicBezTo>
                    <a:pt x="4976604" y="951017"/>
                    <a:pt x="5036024" y="941696"/>
                    <a:pt x="5036024" y="941696"/>
                  </a:cubicBezTo>
                  <a:cubicBezTo>
                    <a:pt x="5063319" y="955344"/>
                    <a:pt x="5099372" y="1006881"/>
                    <a:pt x="5117910" y="982639"/>
                  </a:cubicBezTo>
                  <a:cubicBezTo>
                    <a:pt x="5176466" y="906065"/>
                    <a:pt x="5213445" y="709684"/>
                    <a:pt x="5213445" y="709684"/>
                  </a:cubicBezTo>
                  <a:cubicBezTo>
                    <a:pt x="5217994" y="736979"/>
                    <a:pt x="5207525" y="772003"/>
                    <a:pt x="5227092" y="791570"/>
                  </a:cubicBezTo>
                  <a:cubicBezTo>
                    <a:pt x="5238690" y="803168"/>
                    <a:pt x="5248629" y="765985"/>
                    <a:pt x="5254388" y="750627"/>
                  </a:cubicBezTo>
                  <a:cubicBezTo>
                    <a:pt x="5262533" y="728907"/>
                    <a:pt x="5263487" y="705134"/>
                    <a:pt x="5268036" y="682388"/>
                  </a:cubicBezTo>
                  <a:cubicBezTo>
                    <a:pt x="5277134" y="696036"/>
                    <a:pt x="5278928" y="723332"/>
                    <a:pt x="5295331" y="723332"/>
                  </a:cubicBezTo>
                  <a:cubicBezTo>
                    <a:pt x="5326590" y="723332"/>
                    <a:pt x="5377072" y="600794"/>
                    <a:pt x="5377218" y="600502"/>
                  </a:cubicBezTo>
                  <a:cubicBezTo>
                    <a:pt x="5381767" y="636896"/>
                    <a:pt x="5369547" y="679838"/>
                    <a:pt x="5390865" y="709684"/>
                  </a:cubicBezTo>
                  <a:cubicBezTo>
                    <a:pt x="5401767" y="724947"/>
                    <a:pt x="5427661" y="690105"/>
                    <a:pt x="5445456" y="696036"/>
                  </a:cubicBezTo>
                  <a:cubicBezTo>
                    <a:pt x="5461017" y="701223"/>
                    <a:pt x="5463653" y="723331"/>
                    <a:pt x="5472752" y="736979"/>
                  </a:cubicBezTo>
                  <a:cubicBezTo>
                    <a:pt x="5486400" y="723331"/>
                    <a:pt x="5494394" y="696036"/>
                    <a:pt x="5513695" y="696036"/>
                  </a:cubicBezTo>
                  <a:cubicBezTo>
                    <a:pt x="5530098" y="696036"/>
                    <a:pt x="5525762" y="730887"/>
                    <a:pt x="5540991" y="736979"/>
                  </a:cubicBezTo>
                  <a:cubicBezTo>
                    <a:pt x="5586250" y="755083"/>
                    <a:pt x="5581934" y="727222"/>
                    <a:pt x="5581934" y="709684"/>
                  </a:cubicBezTo>
                </a:path>
              </a:pathLst>
            </a:custGeom>
            <a:noFill/>
            <a:ln w="63500">
              <a:solidFill>
                <a:schemeClr val="accent2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 rot="16200000">
              <a:off x="-308977" y="3383265"/>
              <a:ext cx="18253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Energy [kcal/mol]</a:t>
              </a:r>
              <a:endParaRPr kumimoji="1" lang="ja-JP" altLang="en-US" dirty="0"/>
            </a:p>
          </p:txBody>
        </p:sp>
        <p:sp>
          <p:nvSpPr>
            <p:cNvPr id="19" name="フリーフォーム 18"/>
            <p:cNvSpPr/>
            <p:nvPr/>
          </p:nvSpPr>
          <p:spPr>
            <a:xfrm>
              <a:off x="3604843" y="2549768"/>
              <a:ext cx="1600200" cy="1969477"/>
            </a:xfrm>
            <a:custGeom>
              <a:avLst/>
              <a:gdLst>
                <a:gd name="connsiteX0" fmla="*/ 0 w 1600200"/>
                <a:gd name="connsiteY0" fmla="*/ 123093 h 1969477"/>
                <a:gd name="connsiteX1" fmla="*/ 87923 w 1600200"/>
                <a:gd name="connsiteY1" fmla="*/ 105508 h 1969477"/>
                <a:gd name="connsiteX2" fmla="*/ 123092 w 1600200"/>
                <a:gd name="connsiteY2" fmla="*/ 0 h 1969477"/>
                <a:gd name="connsiteX3" fmla="*/ 140677 w 1600200"/>
                <a:gd name="connsiteY3" fmla="*/ 70339 h 1969477"/>
                <a:gd name="connsiteX4" fmla="*/ 175846 w 1600200"/>
                <a:gd name="connsiteY4" fmla="*/ 175847 h 1969477"/>
                <a:gd name="connsiteX5" fmla="*/ 228600 w 1600200"/>
                <a:gd name="connsiteY5" fmla="*/ 140677 h 1969477"/>
                <a:gd name="connsiteX6" fmla="*/ 193431 w 1600200"/>
                <a:gd name="connsiteY6" fmla="*/ 281354 h 1969477"/>
                <a:gd name="connsiteX7" fmla="*/ 211015 w 1600200"/>
                <a:gd name="connsiteY7" fmla="*/ 369277 h 1969477"/>
                <a:gd name="connsiteX8" fmla="*/ 228600 w 1600200"/>
                <a:gd name="connsiteY8" fmla="*/ 316524 h 1969477"/>
                <a:gd name="connsiteX9" fmla="*/ 316523 w 1600200"/>
                <a:gd name="connsiteY9" fmla="*/ 439616 h 1969477"/>
                <a:gd name="connsiteX10" fmla="*/ 334108 w 1600200"/>
                <a:gd name="connsiteY10" fmla="*/ 369277 h 1969477"/>
                <a:gd name="connsiteX11" fmla="*/ 369277 w 1600200"/>
                <a:gd name="connsiteY11" fmla="*/ 263770 h 1969477"/>
                <a:gd name="connsiteX12" fmla="*/ 422031 w 1600200"/>
                <a:gd name="connsiteY12" fmla="*/ 650631 h 1969477"/>
                <a:gd name="connsiteX13" fmla="*/ 474785 w 1600200"/>
                <a:gd name="connsiteY13" fmla="*/ 580293 h 1969477"/>
                <a:gd name="connsiteX14" fmla="*/ 492369 w 1600200"/>
                <a:gd name="connsiteY14" fmla="*/ 633047 h 1969477"/>
                <a:gd name="connsiteX15" fmla="*/ 527539 w 1600200"/>
                <a:gd name="connsiteY15" fmla="*/ 703385 h 1969477"/>
                <a:gd name="connsiteX16" fmla="*/ 562708 w 1600200"/>
                <a:gd name="connsiteY16" fmla="*/ 861647 h 1969477"/>
                <a:gd name="connsiteX17" fmla="*/ 597877 w 1600200"/>
                <a:gd name="connsiteY17" fmla="*/ 914400 h 1969477"/>
                <a:gd name="connsiteX18" fmla="*/ 615462 w 1600200"/>
                <a:gd name="connsiteY18" fmla="*/ 1002324 h 1969477"/>
                <a:gd name="connsiteX19" fmla="*/ 633046 w 1600200"/>
                <a:gd name="connsiteY19" fmla="*/ 896816 h 1969477"/>
                <a:gd name="connsiteX20" fmla="*/ 650631 w 1600200"/>
                <a:gd name="connsiteY20" fmla="*/ 826477 h 1969477"/>
                <a:gd name="connsiteX21" fmla="*/ 668215 w 1600200"/>
                <a:gd name="connsiteY21" fmla="*/ 879231 h 1969477"/>
                <a:gd name="connsiteX22" fmla="*/ 685800 w 1600200"/>
                <a:gd name="connsiteY22" fmla="*/ 826477 h 1969477"/>
                <a:gd name="connsiteX23" fmla="*/ 720969 w 1600200"/>
                <a:gd name="connsiteY23" fmla="*/ 756139 h 1969477"/>
                <a:gd name="connsiteX24" fmla="*/ 756139 w 1600200"/>
                <a:gd name="connsiteY24" fmla="*/ 633047 h 1969477"/>
                <a:gd name="connsiteX25" fmla="*/ 791308 w 1600200"/>
                <a:gd name="connsiteY25" fmla="*/ 597877 h 1969477"/>
                <a:gd name="connsiteX26" fmla="*/ 826477 w 1600200"/>
                <a:gd name="connsiteY26" fmla="*/ 668216 h 1969477"/>
                <a:gd name="connsiteX27" fmla="*/ 791308 w 1600200"/>
                <a:gd name="connsiteY27" fmla="*/ 1019908 h 1969477"/>
                <a:gd name="connsiteX28" fmla="*/ 808892 w 1600200"/>
                <a:gd name="connsiteY28" fmla="*/ 967154 h 1969477"/>
                <a:gd name="connsiteX29" fmla="*/ 844062 w 1600200"/>
                <a:gd name="connsiteY29" fmla="*/ 1002324 h 1969477"/>
                <a:gd name="connsiteX30" fmla="*/ 914400 w 1600200"/>
                <a:gd name="connsiteY30" fmla="*/ 1090247 h 1969477"/>
                <a:gd name="connsiteX31" fmla="*/ 931985 w 1600200"/>
                <a:gd name="connsiteY31" fmla="*/ 1160585 h 1969477"/>
                <a:gd name="connsiteX32" fmla="*/ 967154 w 1600200"/>
                <a:gd name="connsiteY32" fmla="*/ 1283677 h 1969477"/>
                <a:gd name="connsiteX33" fmla="*/ 984739 w 1600200"/>
                <a:gd name="connsiteY33" fmla="*/ 1230924 h 1969477"/>
                <a:gd name="connsiteX34" fmla="*/ 1037492 w 1600200"/>
                <a:gd name="connsiteY34" fmla="*/ 1213339 h 1969477"/>
                <a:gd name="connsiteX35" fmla="*/ 1055077 w 1600200"/>
                <a:gd name="connsiteY35" fmla="*/ 1125416 h 1969477"/>
                <a:gd name="connsiteX36" fmla="*/ 1125415 w 1600200"/>
                <a:gd name="connsiteY36" fmla="*/ 1160585 h 1969477"/>
                <a:gd name="connsiteX37" fmla="*/ 1160585 w 1600200"/>
                <a:gd name="connsiteY37" fmla="*/ 1230924 h 1969477"/>
                <a:gd name="connsiteX38" fmla="*/ 1178169 w 1600200"/>
                <a:gd name="connsiteY38" fmla="*/ 1635370 h 1969477"/>
                <a:gd name="connsiteX39" fmla="*/ 1195754 w 1600200"/>
                <a:gd name="connsiteY39" fmla="*/ 1688124 h 1969477"/>
                <a:gd name="connsiteX40" fmla="*/ 1213339 w 1600200"/>
                <a:gd name="connsiteY40" fmla="*/ 1793631 h 1969477"/>
                <a:gd name="connsiteX41" fmla="*/ 1248508 w 1600200"/>
                <a:gd name="connsiteY41" fmla="*/ 1740877 h 1969477"/>
                <a:gd name="connsiteX42" fmla="*/ 1283677 w 1600200"/>
                <a:gd name="connsiteY42" fmla="*/ 1776047 h 1969477"/>
                <a:gd name="connsiteX43" fmla="*/ 1318846 w 1600200"/>
                <a:gd name="connsiteY43" fmla="*/ 1916724 h 1969477"/>
                <a:gd name="connsiteX44" fmla="*/ 1336431 w 1600200"/>
                <a:gd name="connsiteY44" fmla="*/ 1969477 h 1969477"/>
                <a:gd name="connsiteX45" fmla="*/ 1354015 w 1600200"/>
                <a:gd name="connsiteY45" fmla="*/ 1881554 h 1969477"/>
                <a:gd name="connsiteX46" fmla="*/ 1371600 w 1600200"/>
                <a:gd name="connsiteY46" fmla="*/ 1811216 h 1969477"/>
                <a:gd name="connsiteX47" fmla="*/ 1389185 w 1600200"/>
                <a:gd name="connsiteY47" fmla="*/ 1863970 h 1969477"/>
                <a:gd name="connsiteX48" fmla="*/ 1406769 w 1600200"/>
                <a:gd name="connsiteY48" fmla="*/ 1688124 h 1969477"/>
                <a:gd name="connsiteX49" fmla="*/ 1441939 w 1600200"/>
                <a:gd name="connsiteY49" fmla="*/ 1723293 h 1969477"/>
                <a:gd name="connsiteX50" fmla="*/ 1459523 w 1600200"/>
                <a:gd name="connsiteY50" fmla="*/ 1617785 h 1969477"/>
                <a:gd name="connsiteX51" fmla="*/ 1477108 w 1600200"/>
                <a:gd name="connsiteY51" fmla="*/ 1565031 h 1969477"/>
                <a:gd name="connsiteX52" fmla="*/ 1494692 w 1600200"/>
                <a:gd name="connsiteY52" fmla="*/ 1617785 h 1969477"/>
                <a:gd name="connsiteX53" fmla="*/ 1529862 w 1600200"/>
                <a:gd name="connsiteY53" fmla="*/ 1582616 h 1969477"/>
                <a:gd name="connsiteX54" fmla="*/ 1582615 w 1600200"/>
                <a:gd name="connsiteY54" fmla="*/ 1635370 h 1969477"/>
                <a:gd name="connsiteX55" fmla="*/ 1600200 w 1600200"/>
                <a:gd name="connsiteY55" fmla="*/ 1652954 h 196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600200" h="1969477">
                  <a:moveTo>
                    <a:pt x="0" y="123093"/>
                  </a:moveTo>
                  <a:cubicBezTo>
                    <a:pt x="29308" y="117231"/>
                    <a:pt x="66789" y="126642"/>
                    <a:pt x="87923" y="105508"/>
                  </a:cubicBezTo>
                  <a:cubicBezTo>
                    <a:pt x="114137" y="79294"/>
                    <a:pt x="123092" y="0"/>
                    <a:pt x="123092" y="0"/>
                  </a:cubicBezTo>
                  <a:cubicBezTo>
                    <a:pt x="128954" y="23446"/>
                    <a:pt x="133732" y="47190"/>
                    <a:pt x="140677" y="70339"/>
                  </a:cubicBezTo>
                  <a:cubicBezTo>
                    <a:pt x="151329" y="105847"/>
                    <a:pt x="175846" y="175847"/>
                    <a:pt x="175846" y="175847"/>
                  </a:cubicBezTo>
                  <a:cubicBezTo>
                    <a:pt x="193431" y="164124"/>
                    <a:pt x="216877" y="123092"/>
                    <a:pt x="228600" y="140677"/>
                  </a:cubicBezTo>
                  <a:cubicBezTo>
                    <a:pt x="238030" y="154822"/>
                    <a:pt x="201458" y="257273"/>
                    <a:pt x="193431" y="281354"/>
                  </a:cubicBezTo>
                  <a:cubicBezTo>
                    <a:pt x="199292" y="310662"/>
                    <a:pt x="189881" y="348143"/>
                    <a:pt x="211015" y="369277"/>
                  </a:cubicBezTo>
                  <a:cubicBezTo>
                    <a:pt x="224121" y="382384"/>
                    <a:pt x="215493" y="303417"/>
                    <a:pt x="228600" y="316524"/>
                  </a:cubicBezTo>
                  <a:cubicBezTo>
                    <a:pt x="392723" y="480647"/>
                    <a:pt x="167053" y="389792"/>
                    <a:pt x="316523" y="439616"/>
                  </a:cubicBezTo>
                  <a:cubicBezTo>
                    <a:pt x="322385" y="416170"/>
                    <a:pt x="327163" y="392426"/>
                    <a:pt x="334108" y="369277"/>
                  </a:cubicBezTo>
                  <a:cubicBezTo>
                    <a:pt x="344760" y="333769"/>
                    <a:pt x="369277" y="263770"/>
                    <a:pt x="369277" y="263770"/>
                  </a:cubicBezTo>
                  <a:cubicBezTo>
                    <a:pt x="434161" y="458423"/>
                    <a:pt x="402134" y="332278"/>
                    <a:pt x="422031" y="650631"/>
                  </a:cubicBezTo>
                  <a:cubicBezTo>
                    <a:pt x="439616" y="627185"/>
                    <a:pt x="446352" y="587401"/>
                    <a:pt x="474785" y="580293"/>
                  </a:cubicBezTo>
                  <a:cubicBezTo>
                    <a:pt x="492767" y="575798"/>
                    <a:pt x="485067" y="616010"/>
                    <a:pt x="492369" y="633047"/>
                  </a:cubicBezTo>
                  <a:cubicBezTo>
                    <a:pt x="502695" y="657141"/>
                    <a:pt x="515816" y="679939"/>
                    <a:pt x="527539" y="703385"/>
                  </a:cubicBezTo>
                  <a:cubicBezTo>
                    <a:pt x="534293" y="743912"/>
                    <a:pt x="541062" y="818356"/>
                    <a:pt x="562708" y="861647"/>
                  </a:cubicBezTo>
                  <a:cubicBezTo>
                    <a:pt x="572159" y="880550"/>
                    <a:pt x="586154" y="896816"/>
                    <a:pt x="597877" y="914400"/>
                  </a:cubicBezTo>
                  <a:cubicBezTo>
                    <a:pt x="603739" y="943708"/>
                    <a:pt x="588729" y="1015690"/>
                    <a:pt x="615462" y="1002324"/>
                  </a:cubicBezTo>
                  <a:cubicBezTo>
                    <a:pt x="647352" y="986379"/>
                    <a:pt x="626054" y="931778"/>
                    <a:pt x="633046" y="896816"/>
                  </a:cubicBezTo>
                  <a:cubicBezTo>
                    <a:pt x="637786" y="873117"/>
                    <a:pt x="644769" y="849923"/>
                    <a:pt x="650631" y="826477"/>
                  </a:cubicBezTo>
                  <a:cubicBezTo>
                    <a:pt x="656492" y="844062"/>
                    <a:pt x="649679" y="879231"/>
                    <a:pt x="668215" y="879231"/>
                  </a:cubicBezTo>
                  <a:cubicBezTo>
                    <a:pt x="686751" y="879231"/>
                    <a:pt x="678498" y="843514"/>
                    <a:pt x="685800" y="826477"/>
                  </a:cubicBezTo>
                  <a:cubicBezTo>
                    <a:pt x="696126" y="802383"/>
                    <a:pt x="711765" y="780683"/>
                    <a:pt x="720969" y="756139"/>
                  </a:cubicBezTo>
                  <a:cubicBezTo>
                    <a:pt x="728634" y="735698"/>
                    <a:pt x="741967" y="656667"/>
                    <a:pt x="756139" y="633047"/>
                  </a:cubicBezTo>
                  <a:cubicBezTo>
                    <a:pt x="764669" y="618831"/>
                    <a:pt x="779585" y="609600"/>
                    <a:pt x="791308" y="597877"/>
                  </a:cubicBezTo>
                  <a:cubicBezTo>
                    <a:pt x="803031" y="621323"/>
                    <a:pt x="825507" y="642020"/>
                    <a:pt x="826477" y="668216"/>
                  </a:cubicBezTo>
                  <a:cubicBezTo>
                    <a:pt x="846399" y="1206120"/>
                    <a:pt x="846301" y="1184892"/>
                    <a:pt x="791308" y="1019908"/>
                  </a:cubicBezTo>
                  <a:cubicBezTo>
                    <a:pt x="797169" y="1002323"/>
                    <a:pt x="791307" y="973015"/>
                    <a:pt x="808892" y="967154"/>
                  </a:cubicBezTo>
                  <a:cubicBezTo>
                    <a:pt x="824621" y="961911"/>
                    <a:pt x="833705" y="989378"/>
                    <a:pt x="844062" y="1002324"/>
                  </a:cubicBezTo>
                  <a:cubicBezTo>
                    <a:pt x="932799" y="1113245"/>
                    <a:pt x="829479" y="1005323"/>
                    <a:pt x="914400" y="1090247"/>
                  </a:cubicBezTo>
                  <a:cubicBezTo>
                    <a:pt x="920262" y="1113693"/>
                    <a:pt x="925346" y="1137347"/>
                    <a:pt x="931985" y="1160585"/>
                  </a:cubicBezTo>
                  <a:cubicBezTo>
                    <a:pt x="982439" y="1337174"/>
                    <a:pt x="912181" y="1063790"/>
                    <a:pt x="967154" y="1283677"/>
                  </a:cubicBezTo>
                  <a:cubicBezTo>
                    <a:pt x="973016" y="1266093"/>
                    <a:pt x="971632" y="1244031"/>
                    <a:pt x="984739" y="1230924"/>
                  </a:cubicBezTo>
                  <a:cubicBezTo>
                    <a:pt x="997846" y="1217817"/>
                    <a:pt x="1027210" y="1228762"/>
                    <a:pt x="1037492" y="1213339"/>
                  </a:cubicBezTo>
                  <a:cubicBezTo>
                    <a:pt x="1054071" y="1188471"/>
                    <a:pt x="1049215" y="1154724"/>
                    <a:pt x="1055077" y="1125416"/>
                  </a:cubicBezTo>
                  <a:cubicBezTo>
                    <a:pt x="1078523" y="1137139"/>
                    <a:pt x="1106879" y="1142049"/>
                    <a:pt x="1125415" y="1160585"/>
                  </a:cubicBezTo>
                  <a:cubicBezTo>
                    <a:pt x="1143951" y="1179121"/>
                    <a:pt x="1157690" y="1204870"/>
                    <a:pt x="1160585" y="1230924"/>
                  </a:cubicBezTo>
                  <a:cubicBezTo>
                    <a:pt x="1175487" y="1365041"/>
                    <a:pt x="1167819" y="1500825"/>
                    <a:pt x="1178169" y="1635370"/>
                  </a:cubicBezTo>
                  <a:cubicBezTo>
                    <a:pt x="1179591" y="1653851"/>
                    <a:pt x="1191733" y="1670030"/>
                    <a:pt x="1195754" y="1688124"/>
                  </a:cubicBezTo>
                  <a:cubicBezTo>
                    <a:pt x="1203489" y="1722929"/>
                    <a:pt x="1207477" y="1758462"/>
                    <a:pt x="1213339" y="1793631"/>
                  </a:cubicBezTo>
                  <a:cubicBezTo>
                    <a:pt x="1225062" y="1776046"/>
                    <a:pt x="1228005" y="1746003"/>
                    <a:pt x="1248508" y="1740877"/>
                  </a:cubicBezTo>
                  <a:cubicBezTo>
                    <a:pt x="1264592" y="1736856"/>
                    <a:pt x="1275147" y="1761831"/>
                    <a:pt x="1283677" y="1776047"/>
                  </a:cubicBezTo>
                  <a:cubicBezTo>
                    <a:pt x="1300906" y="1804763"/>
                    <a:pt x="1313441" y="1895106"/>
                    <a:pt x="1318846" y="1916724"/>
                  </a:cubicBezTo>
                  <a:cubicBezTo>
                    <a:pt x="1323342" y="1934706"/>
                    <a:pt x="1330569" y="1951893"/>
                    <a:pt x="1336431" y="1969477"/>
                  </a:cubicBezTo>
                  <a:cubicBezTo>
                    <a:pt x="1342292" y="1940169"/>
                    <a:pt x="1347531" y="1910730"/>
                    <a:pt x="1354015" y="1881554"/>
                  </a:cubicBezTo>
                  <a:cubicBezTo>
                    <a:pt x="1359258" y="1857962"/>
                    <a:pt x="1349984" y="1822024"/>
                    <a:pt x="1371600" y="1811216"/>
                  </a:cubicBezTo>
                  <a:cubicBezTo>
                    <a:pt x="1388179" y="1802927"/>
                    <a:pt x="1383323" y="1846385"/>
                    <a:pt x="1389185" y="1863970"/>
                  </a:cubicBezTo>
                  <a:cubicBezTo>
                    <a:pt x="1395046" y="1805355"/>
                    <a:pt x="1386085" y="1743281"/>
                    <a:pt x="1406769" y="1688124"/>
                  </a:cubicBezTo>
                  <a:cubicBezTo>
                    <a:pt x="1412590" y="1672601"/>
                    <a:pt x="1431992" y="1736556"/>
                    <a:pt x="1441939" y="1723293"/>
                  </a:cubicBezTo>
                  <a:cubicBezTo>
                    <a:pt x="1463332" y="1694769"/>
                    <a:pt x="1451789" y="1652590"/>
                    <a:pt x="1459523" y="1617785"/>
                  </a:cubicBezTo>
                  <a:cubicBezTo>
                    <a:pt x="1463544" y="1599690"/>
                    <a:pt x="1471246" y="1582616"/>
                    <a:pt x="1477108" y="1565031"/>
                  </a:cubicBezTo>
                  <a:cubicBezTo>
                    <a:pt x="1482969" y="1582616"/>
                    <a:pt x="1477107" y="1611923"/>
                    <a:pt x="1494692" y="1617785"/>
                  </a:cubicBezTo>
                  <a:cubicBezTo>
                    <a:pt x="1510420" y="1623028"/>
                    <a:pt x="1513605" y="1579365"/>
                    <a:pt x="1529862" y="1582616"/>
                  </a:cubicBezTo>
                  <a:cubicBezTo>
                    <a:pt x="1554247" y="1587493"/>
                    <a:pt x="1565030" y="1617785"/>
                    <a:pt x="1582615" y="1635370"/>
                  </a:cubicBezTo>
                  <a:lnTo>
                    <a:pt x="1600200" y="1652954"/>
                  </a:lnTo>
                </a:path>
              </a:pathLst>
            </a:custGeom>
            <a:noFill/>
            <a:ln w="63500"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51000">
                    <a:schemeClr val="accent6">
                      <a:lumMod val="97000"/>
                      <a:lumOff val="3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1" name="直線コネクタ 20"/>
            <p:cNvCxnSpPr/>
            <p:nvPr/>
          </p:nvCxnSpPr>
          <p:spPr>
            <a:xfrm flipV="1">
              <a:off x="949568" y="2643975"/>
              <a:ext cx="7565782" cy="11302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996458" y="4179271"/>
              <a:ext cx="7518892" cy="20520"/>
            </a:xfrm>
            <a:prstGeom prst="line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フリーフォーム 46"/>
            <p:cNvSpPr/>
            <p:nvPr/>
          </p:nvSpPr>
          <p:spPr>
            <a:xfrm rot="5400000">
              <a:off x="7622444" y="2412626"/>
              <a:ext cx="810229" cy="428263"/>
            </a:xfrm>
            <a:custGeom>
              <a:avLst/>
              <a:gdLst>
                <a:gd name="connsiteX0" fmla="*/ 0 w 7234177"/>
                <a:gd name="connsiteY0" fmla="*/ 5034994 h 5071076"/>
                <a:gd name="connsiteX1" fmla="*/ 1412111 w 7234177"/>
                <a:gd name="connsiteY1" fmla="*/ 4328939 h 5071076"/>
                <a:gd name="connsiteX2" fmla="*/ 3588152 w 7234177"/>
                <a:gd name="connsiteY2" fmla="*/ 7 h 5071076"/>
                <a:gd name="connsiteX3" fmla="*/ 5741043 w 7234177"/>
                <a:gd name="connsiteY3" fmla="*/ 4294214 h 5071076"/>
                <a:gd name="connsiteX4" fmla="*/ 7176304 w 7234177"/>
                <a:gd name="connsiteY4" fmla="*/ 5046569 h 5071076"/>
                <a:gd name="connsiteX5" fmla="*/ 7176304 w 7234177"/>
                <a:gd name="connsiteY5" fmla="*/ 5046569 h 5071076"/>
                <a:gd name="connsiteX6" fmla="*/ 7234177 w 7234177"/>
                <a:gd name="connsiteY6" fmla="*/ 5046569 h 5071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34177" h="5071076">
                  <a:moveTo>
                    <a:pt x="0" y="5034994"/>
                  </a:moveTo>
                  <a:cubicBezTo>
                    <a:pt x="407043" y="5101548"/>
                    <a:pt x="814086" y="5168103"/>
                    <a:pt x="1412111" y="4328939"/>
                  </a:cubicBezTo>
                  <a:cubicBezTo>
                    <a:pt x="2010136" y="3489775"/>
                    <a:pt x="2866663" y="5794"/>
                    <a:pt x="3588152" y="7"/>
                  </a:cubicBezTo>
                  <a:cubicBezTo>
                    <a:pt x="4309641" y="-5780"/>
                    <a:pt x="5143018" y="3453120"/>
                    <a:pt x="5741043" y="4294214"/>
                  </a:cubicBezTo>
                  <a:cubicBezTo>
                    <a:pt x="6339068" y="5135308"/>
                    <a:pt x="7176304" y="5046569"/>
                    <a:pt x="7176304" y="5046569"/>
                  </a:cubicBezTo>
                  <a:lnTo>
                    <a:pt x="7176304" y="5046569"/>
                  </a:lnTo>
                  <a:lnTo>
                    <a:pt x="7234177" y="5046569"/>
                  </a:lnTo>
                </a:path>
              </a:pathLst>
            </a:custGeom>
            <a:noFill/>
            <a:ln w="317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フリーフォーム 47"/>
            <p:cNvSpPr/>
            <p:nvPr/>
          </p:nvSpPr>
          <p:spPr>
            <a:xfrm rot="5400000">
              <a:off x="7622445" y="3987922"/>
              <a:ext cx="810229" cy="428263"/>
            </a:xfrm>
            <a:custGeom>
              <a:avLst/>
              <a:gdLst>
                <a:gd name="connsiteX0" fmla="*/ 0 w 7234177"/>
                <a:gd name="connsiteY0" fmla="*/ 5034994 h 5071076"/>
                <a:gd name="connsiteX1" fmla="*/ 1412111 w 7234177"/>
                <a:gd name="connsiteY1" fmla="*/ 4328939 h 5071076"/>
                <a:gd name="connsiteX2" fmla="*/ 3588152 w 7234177"/>
                <a:gd name="connsiteY2" fmla="*/ 7 h 5071076"/>
                <a:gd name="connsiteX3" fmla="*/ 5741043 w 7234177"/>
                <a:gd name="connsiteY3" fmla="*/ 4294214 h 5071076"/>
                <a:gd name="connsiteX4" fmla="*/ 7176304 w 7234177"/>
                <a:gd name="connsiteY4" fmla="*/ 5046569 h 5071076"/>
                <a:gd name="connsiteX5" fmla="*/ 7176304 w 7234177"/>
                <a:gd name="connsiteY5" fmla="*/ 5046569 h 5071076"/>
                <a:gd name="connsiteX6" fmla="*/ 7234177 w 7234177"/>
                <a:gd name="connsiteY6" fmla="*/ 5046569 h 5071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34177" h="5071076">
                  <a:moveTo>
                    <a:pt x="0" y="5034994"/>
                  </a:moveTo>
                  <a:cubicBezTo>
                    <a:pt x="407043" y="5101548"/>
                    <a:pt x="814086" y="5168103"/>
                    <a:pt x="1412111" y="4328939"/>
                  </a:cubicBezTo>
                  <a:cubicBezTo>
                    <a:pt x="2010136" y="3489775"/>
                    <a:pt x="2866663" y="5794"/>
                    <a:pt x="3588152" y="7"/>
                  </a:cubicBezTo>
                  <a:cubicBezTo>
                    <a:pt x="4309641" y="-5780"/>
                    <a:pt x="5143018" y="3453120"/>
                    <a:pt x="5741043" y="4294214"/>
                  </a:cubicBezTo>
                  <a:cubicBezTo>
                    <a:pt x="6339068" y="5135308"/>
                    <a:pt x="7176304" y="5046569"/>
                    <a:pt x="7176304" y="5046569"/>
                  </a:cubicBezTo>
                  <a:lnTo>
                    <a:pt x="7176304" y="5046569"/>
                  </a:lnTo>
                  <a:lnTo>
                    <a:pt x="7234177" y="5046569"/>
                  </a:lnTo>
                </a:path>
              </a:pathLst>
            </a:custGeom>
            <a:noFill/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aphicFrame>
          <p:nvGraphicFramePr>
            <p:cNvPr id="49" name="オブジェクト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0587459"/>
                </p:ext>
              </p:extLst>
            </p:nvPr>
          </p:nvGraphicFramePr>
          <p:xfrm>
            <a:off x="8055250" y="3211260"/>
            <a:ext cx="475740" cy="36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8" name="Equation" r:id="rId4" imgW="317160" imgH="241200" progId="Equation.DSMT4">
                    <p:embed/>
                  </p:oleObj>
                </mc:Choice>
                <mc:Fallback>
                  <p:oleObj name="Equation" r:id="rId4" imgW="3171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8055250" y="3211260"/>
                          <a:ext cx="475740" cy="361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オブジェクト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978393"/>
                </p:ext>
              </p:extLst>
            </p:nvPr>
          </p:nvGraphicFramePr>
          <p:xfrm>
            <a:off x="8521385" y="4052464"/>
            <a:ext cx="26670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9" name="Equation" r:id="rId6" imgW="177480" imgH="241200" progId="Equation.DSMT4">
                    <p:embed/>
                  </p:oleObj>
                </mc:Choice>
                <mc:Fallback>
                  <p:oleObj name="Equation" r:id="rId6" imgW="1774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521385" y="4052464"/>
                          <a:ext cx="266700" cy="3619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" name="直線矢印コネクタ 50"/>
            <p:cNvCxnSpPr/>
            <p:nvPr/>
          </p:nvCxnSpPr>
          <p:spPr>
            <a:xfrm flipH="1" flipV="1">
              <a:off x="7941761" y="2611401"/>
              <a:ext cx="8146" cy="156774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2" name="オブジェクト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6489794"/>
                </p:ext>
              </p:extLst>
            </p:nvPr>
          </p:nvGraphicFramePr>
          <p:xfrm>
            <a:off x="8521385" y="2409401"/>
            <a:ext cx="28575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0" name="Equation" r:id="rId8" imgW="190440" imgH="241200" progId="Equation.DSMT4">
                    <p:embed/>
                  </p:oleObj>
                </mc:Choice>
                <mc:Fallback>
                  <p:oleObj name="Equation" r:id="rId8" imgW="19044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521385" y="2409401"/>
                          <a:ext cx="285750" cy="3619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テキスト ボックス 52"/>
            <p:cNvSpPr txBox="1"/>
            <p:nvPr/>
          </p:nvSpPr>
          <p:spPr>
            <a:xfrm>
              <a:off x="3287783" y="3020790"/>
              <a:ext cx="2411558" cy="954107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800" dirty="0" smtClean="0"/>
                <a:t>State transition</a:t>
              </a:r>
            </a:p>
            <a:p>
              <a:pPr algn="ctr"/>
              <a:r>
                <a:rPr kumimoji="1" lang="el-GR" altLang="ja-JP" sz="2800" dirty="0" smtClean="0"/>
                <a:t>λ</a:t>
              </a:r>
              <a:r>
                <a:rPr kumimoji="1" lang="en-US" altLang="ja-JP" sz="2800" dirty="0" smtClean="0"/>
                <a:t>=0 </a:t>
              </a:r>
              <a:r>
                <a:rPr kumimoji="1" lang="en-US" altLang="ja-JP" sz="2800" dirty="0" smtClean="0">
                  <a:sym typeface="Wingdings" panose="05000000000000000000" pitchFamily="2" charset="2"/>
                </a:rPr>
                <a:t></a:t>
              </a:r>
              <a:r>
                <a:rPr lang="el-GR" altLang="ja-JP" sz="2800" dirty="0"/>
                <a:t> λ</a:t>
              </a:r>
              <a:r>
                <a:rPr lang="en-US" altLang="ja-JP" sz="2800" dirty="0" smtClean="0"/>
                <a:t>=1</a:t>
              </a:r>
              <a:endParaRPr kumimoji="1" lang="ja-JP" altLang="en-US" sz="2800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909083" y="4179149"/>
              <a:ext cx="10727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&lt;</a:t>
              </a:r>
              <a:r>
                <a:rPr kumimoji="1" lang="el-GR" altLang="ja-JP" sz="2800" dirty="0" smtClean="0"/>
                <a:t>λ</a:t>
              </a:r>
              <a:r>
                <a:rPr kumimoji="1" lang="en-US" altLang="ja-JP" sz="2800" dirty="0" smtClean="0"/>
                <a:t>=1&gt;</a:t>
              </a:r>
              <a:endParaRPr kumimoji="1" lang="ja-JP" altLang="en-US" sz="2800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966670" y="4179149"/>
              <a:ext cx="10727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&lt;</a:t>
              </a:r>
              <a:r>
                <a:rPr kumimoji="1" lang="el-GR" altLang="ja-JP" sz="2800" dirty="0" smtClean="0"/>
                <a:t>λ</a:t>
              </a:r>
              <a:r>
                <a:rPr kumimoji="1" lang="en-US" altLang="ja-JP" sz="2800" dirty="0" smtClean="0"/>
                <a:t>=0&gt;</a:t>
              </a:r>
              <a:endParaRPr kumimoji="1" lang="ja-JP" altLang="en-US" sz="2800" dirty="0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662540" y="588969"/>
            <a:ext cx="8155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There is a serious </a:t>
            </a:r>
            <a:r>
              <a:rPr lang="en-US" altLang="ja-JP" dirty="0"/>
              <a:t>problem </a:t>
            </a:r>
            <a:r>
              <a:rPr lang="en-US" altLang="ja-JP" dirty="0" smtClean="0"/>
              <a:t>on the combination of </a:t>
            </a:r>
            <a:r>
              <a:rPr lang="en-US" altLang="ja-JP" dirty="0"/>
              <a:t>explicit solvent model </a:t>
            </a:r>
            <a:r>
              <a:rPr lang="en-US" altLang="ja-JP" dirty="0" smtClean="0"/>
              <a:t>and </a:t>
            </a:r>
            <a:r>
              <a:rPr lang="en-US" altLang="ja-JP" dirty="0"/>
              <a:t>discrete transition model.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75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Gaussian filtering </a:t>
            </a:r>
            <a:r>
              <a:rPr lang="en-US" altLang="ja-JP" sz="3600" dirty="0" smtClean="0"/>
              <a:t>scheme 1/3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282507"/>
            <a:ext cx="7886700" cy="28944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altLang="ja-JP" b="1" dirty="0" smtClean="0"/>
              <a:t>Gaussian filtering scheme</a:t>
            </a:r>
            <a:endParaRPr lang="en-US" altLang="ja-JP" dirty="0" smtClean="0"/>
          </a:p>
          <a:p>
            <a:pPr algn="just"/>
            <a:r>
              <a:rPr lang="en-US" altLang="ja-JP" dirty="0" smtClean="0"/>
              <a:t>(1) After sampling MD (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Sampling run</a:t>
            </a:r>
            <a:r>
              <a:rPr lang="en-US" altLang="ja-JP" dirty="0" smtClean="0"/>
              <a:t>), the protonate state is </a:t>
            </a:r>
            <a:r>
              <a:rPr lang="en-US" altLang="ja-JP" dirty="0"/>
              <a:t>randomly </a:t>
            </a:r>
            <a:r>
              <a:rPr lang="en-US" altLang="ja-JP" dirty="0" smtClean="0"/>
              <a:t>exchanged, and execute minimization.</a:t>
            </a:r>
          </a:p>
          <a:p>
            <a:pPr algn="just"/>
            <a:r>
              <a:rPr lang="en-US" altLang="ja-JP" dirty="0" smtClean="0"/>
              <a:t>(2) execute MD run (</a:t>
            </a:r>
            <a:r>
              <a:rPr lang="en-US" altLang="ja-JP" b="1" dirty="0" smtClean="0">
                <a:solidFill>
                  <a:schemeClr val="accent2"/>
                </a:solidFill>
              </a:rPr>
              <a:t>product </a:t>
            </a:r>
            <a:r>
              <a:rPr lang="en-US" altLang="ja-JP" b="1" dirty="0">
                <a:solidFill>
                  <a:schemeClr val="accent2"/>
                </a:solidFill>
              </a:rPr>
              <a:t>run</a:t>
            </a:r>
            <a:r>
              <a:rPr lang="en-US" altLang="ja-JP" dirty="0"/>
              <a:t>) </a:t>
            </a:r>
            <a:r>
              <a:rPr lang="en-US" altLang="ja-JP" dirty="0" smtClean="0"/>
              <a:t>with new state and check the total energy </a:t>
            </a:r>
            <a:r>
              <a:rPr lang="en-US" altLang="ja-JP" dirty="0"/>
              <a:t>at every </a:t>
            </a:r>
            <a:r>
              <a:rPr lang="en-US" altLang="ja-JP" dirty="0" smtClean="0"/>
              <a:t>step before MC trial.</a:t>
            </a:r>
          </a:p>
          <a:p>
            <a:pPr algn="just"/>
            <a:r>
              <a:rPr lang="en-US" altLang="ja-JP" dirty="0" smtClean="0"/>
              <a:t>(3</a:t>
            </a:r>
            <a:r>
              <a:rPr lang="en-US" altLang="ja-JP" dirty="0"/>
              <a:t>) </a:t>
            </a:r>
            <a:r>
              <a:rPr lang="en-US" altLang="ja-JP" dirty="0" smtClean="0"/>
              <a:t>if ∆E </a:t>
            </a:r>
            <a:r>
              <a:rPr lang="en-US" altLang="ja-JP" dirty="0"/>
              <a:t>is sufficiently </a:t>
            </a:r>
            <a:r>
              <a:rPr lang="en-US" altLang="ja-JP" dirty="0" smtClean="0"/>
              <a:t>small, the </a:t>
            </a:r>
            <a:r>
              <a:rPr lang="en-US" altLang="ja-JP" dirty="0"/>
              <a:t>MD run </a:t>
            </a:r>
            <a:r>
              <a:rPr lang="en-US" altLang="ja-JP" dirty="0" smtClean="0"/>
              <a:t>is stopped </a:t>
            </a:r>
            <a:r>
              <a:rPr lang="en-US" altLang="ja-JP" dirty="0"/>
              <a:t>and </a:t>
            </a:r>
            <a:r>
              <a:rPr lang="en-US" altLang="ja-JP" dirty="0" smtClean="0"/>
              <a:t>switches </a:t>
            </a:r>
            <a:r>
              <a:rPr lang="en-US" altLang="ja-JP" dirty="0"/>
              <a:t>to next MC </a:t>
            </a:r>
            <a:r>
              <a:rPr lang="en-US" altLang="ja-JP" dirty="0" smtClean="0"/>
              <a:t>part (</a:t>
            </a:r>
            <a:r>
              <a:rPr lang="en-US" altLang="ja-JP" b="1" dirty="0">
                <a:solidFill>
                  <a:schemeClr val="accent2"/>
                </a:solidFill>
              </a:rPr>
              <a:t>Gaussian filtering</a:t>
            </a:r>
            <a:r>
              <a:rPr lang="en-US" altLang="ja-JP" dirty="0"/>
              <a:t>), 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/>
          <p:cNvGrpSpPr/>
          <p:nvPr/>
        </p:nvGrpSpPr>
        <p:grpSpPr>
          <a:xfrm>
            <a:off x="577690" y="1043124"/>
            <a:ext cx="7921715" cy="2212887"/>
            <a:chOff x="551968" y="1822656"/>
            <a:chExt cx="7921715" cy="2212887"/>
          </a:xfrm>
        </p:grpSpPr>
        <p:cxnSp>
          <p:nvCxnSpPr>
            <p:cNvPr id="11" name="直線矢印コネクタ 10"/>
            <p:cNvCxnSpPr/>
            <p:nvPr/>
          </p:nvCxnSpPr>
          <p:spPr>
            <a:xfrm flipV="1">
              <a:off x="819494" y="2982723"/>
              <a:ext cx="2500439" cy="86"/>
            </a:xfrm>
            <a:prstGeom prst="straightConnector1">
              <a:avLst/>
            </a:prstGeom>
            <a:ln w="63500">
              <a:solidFill>
                <a:schemeClr val="accent6">
                  <a:lumMod val="75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7978107" y="2796128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010027" y="3060766"/>
              <a:ext cx="2458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Sampling run</a:t>
              </a:r>
              <a:endParaRPr lang="en-US" altLang="ja-JP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7869177" y="2372302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9" name="左中かっこ 18"/>
            <p:cNvSpPr/>
            <p:nvPr/>
          </p:nvSpPr>
          <p:spPr>
            <a:xfrm rot="5400000">
              <a:off x="4335049" y="-1643050"/>
              <a:ext cx="355554" cy="7921715"/>
            </a:xfrm>
            <a:prstGeom prst="lef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829126" y="1822656"/>
              <a:ext cx="1329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 MC Trial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6053796" y="2960624"/>
              <a:ext cx="1774270" cy="22099"/>
            </a:xfrm>
            <a:prstGeom prst="straightConnector1">
              <a:avLst/>
            </a:prstGeom>
            <a:ln w="63500">
              <a:solidFill>
                <a:schemeClr val="accent2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>
              <a:off x="3524888" y="2965588"/>
              <a:ext cx="2238691" cy="17135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テキスト ボックス 31"/>
            <p:cNvSpPr txBox="1"/>
            <p:nvPr/>
          </p:nvSpPr>
          <p:spPr>
            <a:xfrm>
              <a:off x="5763579" y="3112213"/>
              <a:ext cx="22346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Product run with Gaussian filtering scheme</a:t>
              </a:r>
              <a:endParaRPr lang="en-US" altLang="ja-JP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280857" y="3127526"/>
              <a:ext cx="24264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Change state and minimization</a:t>
              </a:r>
              <a:endPara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9" name="正方形/長方形 38"/>
          <p:cNvSpPr/>
          <p:nvPr/>
        </p:nvSpPr>
        <p:spPr>
          <a:xfrm>
            <a:off x="512589" y="867518"/>
            <a:ext cx="8155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1 MC trial is consisted by 4 steps.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18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Gaussian filtering </a:t>
            </a:r>
            <a:r>
              <a:rPr lang="en-US" altLang="ja-JP" sz="3600" dirty="0" smtClean="0"/>
              <a:t>scheme 2/3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Nov. 9, 2015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6th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リーフォーム 11"/>
          <p:cNvSpPr/>
          <p:nvPr/>
        </p:nvSpPr>
        <p:spPr>
          <a:xfrm rot="10800000">
            <a:off x="880657" y="1466596"/>
            <a:ext cx="7570980" cy="1331578"/>
          </a:xfrm>
          <a:custGeom>
            <a:avLst/>
            <a:gdLst>
              <a:gd name="connsiteX0" fmla="*/ 0 w 5582044"/>
              <a:gd name="connsiteY0" fmla="*/ 81887 h 1364776"/>
              <a:gd name="connsiteX1" fmla="*/ 68239 w 5582044"/>
              <a:gd name="connsiteY1" fmla="*/ 245660 h 1364776"/>
              <a:gd name="connsiteX2" fmla="*/ 95534 w 5582044"/>
              <a:gd name="connsiteY2" fmla="*/ 327546 h 1364776"/>
              <a:gd name="connsiteX3" fmla="*/ 109182 w 5582044"/>
              <a:gd name="connsiteY3" fmla="*/ 368490 h 1364776"/>
              <a:gd name="connsiteX4" fmla="*/ 150125 w 5582044"/>
              <a:gd name="connsiteY4" fmla="*/ 327546 h 1364776"/>
              <a:gd name="connsiteX5" fmla="*/ 177421 w 5582044"/>
              <a:gd name="connsiteY5" fmla="*/ 286603 h 1364776"/>
              <a:gd name="connsiteX6" fmla="*/ 204716 w 5582044"/>
              <a:gd name="connsiteY6" fmla="*/ 327546 h 1364776"/>
              <a:gd name="connsiteX7" fmla="*/ 232012 w 5582044"/>
              <a:gd name="connsiteY7" fmla="*/ 409433 h 1364776"/>
              <a:gd name="connsiteX8" fmla="*/ 259307 w 5582044"/>
              <a:gd name="connsiteY8" fmla="*/ 354842 h 1364776"/>
              <a:gd name="connsiteX9" fmla="*/ 300250 w 5582044"/>
              <a:gd name="connsiteY9" fmla="*/ 341194 h 1364776"/>
              <a:gd name="connsiteX10" fmla="*/ 341194 w 5582044"/>
              <a:gd name="connsiteY10" fmla="*/ 313899 h 1364776"/>
              <a:gd name="connsiteX11" fmla="*/ 354842 w 5582044"/>
              <a:gd name="connsiteY11" fmla="*/ 382137 h 1364776"/>
              <a:gd name="connsiteX12" fmla="*/ 395785 w 5582044"/>
              <a:gd name="connsiteY12" fmla="*/ 395785 h 1364776"/>
              <a:gd name="connsiteX13" fmla="*/ 423080 w 5582044"/>
              <a:gd name="connsiteY13" fmla="*/ 341194 h 1364776"/>
              <a:gd name="connsiteX14" fmla="*/ 464024 w 5582044"/>
              <a:gd name="connsiteY14" fmla="*/ 259308 h 1364776"/>
              <a:gd name="connsiteX15" fmla="*/ 491319 w 5582044"/>
              <a:gd name="connsiteY15" fmla="*/ 150126 h 1364776"/>
              <a:gd name="connsiteX16" fmla="*/ 518615 w 5582044"/>
              <a:gd name="connsiteY16" fmla="*/ 232012 h 1364776"/>
              <a:gd name="connsiteX17" fmla="*/ 532262 w 5582044"/>
              <a:gd name="connsiteY17" fmla="*/ 177421 h 1364776"/>
              <a:gd name="connsiteX18" fmla="*/ 586853 w 5582044"/>
              <a:gd name="connsiteY18" fmla="*/ 68239 h 1364776"/>
              <a:gd name="connsiteX19" fmla="*/ 627797 w 5582044"/>
              <a:gd name="connsiteY19" fmla="*/ 95535 h 1364776"/>
              <a:gd name="connsiteX20" fmla="*/ 696036 w 5582044"/>
              <a:gd name="connsiteY20" fmla="*/ 0 h 1364776"/>
              <a:gd name="connsiteX21" fmla="*/ 764274 w 5582044"/>
              <a:gd name="connsiteY21" fmla="*/ 81887 h 1364776"/>
              <a:gd name="connsiteX22" fmla="*/ 805218 w 5582044"/>
              <a:gd name="connsiteY22" fmla="*/ 204717 h 1364776"/>
              <a:gd name="connsiteX23" fmla="*/ 832513 w 5582044"/>
              <a:gd name="connsiteY23" fmla="*/ 327546 h 1364776"/>
              <a:gd name="connsiteX24" fmla="*/ 859809 w 5582044"/>
              <a:gd name="connsiteY24" fmla="*/ 368490 h 1364776"/>
              <a:gd name="connsiteX25" fmla="*/ 873456 w 5582044"/>
              <a:gd name="connsiteY25" fmla="*/ 423081 h 1364776"/>
              <a:gd name="connsiteX26" fmla="*/ 887104 w 5582044"/>
              <a:gd name="connsiteY26" fmla="*/ 382137 h 1364776"/>
              <a:gd name="connsiteX27" fmla="*/ 900752 w 5582044"/>
              <a:gd name="connsiteY27" fmla="*/ 436729 h 1364776"/>
              <a:gd name="connsiteX28" fmla="*/ 941695 w 5582044"/>
              <a:gd name="connsiteY28" fmla="*/ 409433 h 1364776"/>
              <a:gd name="connsiteX29" fmla="*/ 955343 w 5582044"/>
              <a:gd name="connsiteY29" fmla="*/ 491320 h 1364776"/>
              <a:gd name="connsiteX30" fmla="*/ 968991 w 5582044"/>
              <a:gd name="connsiteY30" fmla="*/ 559558 h 1364776"/>
              <a:gd name="connsiteX31" fmla="*/ 982639 w 5582044"/>
              <a:gd name="connsiteY31" fmla="*/ 423081 h 1364776"/>
              <a:gd name="connsiteX32" fmla="*/ 996286 w 5582044"/>
              <a:gd name="connsiteY32" fmla="*/ 504967 h 1364776"/>
              <a:gd name="connsiteX33" fmla="*/ 1009934 w 5582044"/>
              <a:gd name="connsiteY33" fmla="*/ 450376 h 1364776"/>
              <a:gd name="connsiteX34" fmla="*/ 1078173 w 5582044"/>
              <a:gd name="connsiteY34" fmla="*/ 504967 h 1364776"/>
              <a:gd name="connsiteX35" fmla="*/ 1105468 w 5582044"/>
              <a:gd name="connsiteY35" fmla="*/ 464024 h 1364776"/>
              <a:gd name="connsiteX36" fmla="*/ 1146412 w 5582044"/>
              <a:gd name="connsiteY36" fmla="*/ 491320 h 1364776"/>
              <a:gd name="connsiteX37" fmla="*/ 1187355 w 5582044"/>
              <a:gd name="connsiteY37" fmla="*/ 491320 h 1364776"/>
              <a:gd name="connsiteX38" fmla="*/ 1255594 w 5582044"/>
              <a:gd name="connsiteY38" fmla="*/ 395785 h 1364776"/>
              <a:gd name="connsiteX39" fmla="*/ 1269242 w 5582044"/>
              <a:gd name="connsiteY39" fmla="*/ 436729 h 1364776"/>
              <a:gd name="connsiteX40" fmla="*/ 1310185 w 5582044"/>
              <a:gd name="connsiteY40" fmla="*/ 395785 h 1364776"/>
              <a:gd name="connsiteX41" fmla="*/ 1351128 w 5582044"/>
              <a:gd name="connsiteY41" fmla="*/ 477672 h 1364776"/>
              <a:gd name="connsiteX42" fmla="*/ 1405719 w 5582044"/>
              <a:gd name="connsiteY42" fmla="*/ 504967 h 1364776"/>
              <a:gd name="connsiteX43" fmla="*/ 1419367 w 5582044"/>
              <a:gd name="connsiteY43" fmla="*/ 682388 h 1364776"/>
              <a:gd name="connsiteX44" fmla="*/ 1446662 w 5582044"/>
              <a:gd name="connsiteY44" fmla="*/ 614149 h 1364776"/>
              <a:gd name="connsiteX45" fmla="*/ 1473958 w 5582044"/>
              <a:gd name="connsiteY45" fmla="*/ 900752 h 1364776"/>
              <a:gd name="connsiteX46" fmla="*/ 1487606 w 5582044"/>
              <a:gd name="connsiteY46" fmla="*/ 859809 h 1364776"/>
              <a:gd name="connsiteX47" fmla="*/ 1501253 w 5582044"/>
              <a:gd name="connsiteY47" fmla="*/ 709684 h 1364776"/>
              <a:gd name="connsiteX48" fmla="*/ 1528549 w 5582044"/>
              <a:gd name="connsiteY48" fmla="*/ 791570 h 1364776"/>
              <a:gd name="connsiteX49" fmla="*/ 1542197 w 5582044"/>
              <a:gd name="connsiteY49" fmla="*/ 832514 h 1364776"/>
              <a:gd name="connsiteX50" fmla="*/ 1583140 w 5582044"/>
              <a:gd name="connsiteY50" fmla="*/ 914400 h 1364776"/>
              <a:gd name="connsiteX51" fmla="*/ 1624083 w 5582044"/>
              <a:gd name="connsiteY51" fmla="*/ 941696 h 1364776"/>
              <a:gd name="connsiteX52" fmla="*/ 1651379 w 5582044"/>
              <a:gd name="connsiteY52" fmla="*/ 887105 h 1364776"/>
              <a:gd name="connsiteX53" fmla="*/ 1678674 w 5582044"/>
              <a:gd name="connsiteY53" fmla="*/ 846161 h 1364776"/>
              <a:gd name="connsiteX54" fmla="*/ 1733265 w 5582044"/>
              <a:gd name="connsiteY54" fmla="*/ 982639 h 1364776"/>
              <a:gd name="connsiteX55" fmla="*/ 1787856 w 5582044"/>
              <a:gd name="connsiteY55" fmla="*/ 1064526 h 1364776"/>
              <a:gd name="connsiteX56" fmla="*/ 1801504 w 5582044"/>
              <a:gd name="connsiteY56" fmla="*/ 928048 h 1364776"/>
              <a:gd name="connsiteX57" fmla="*/ 1815152 w 5582044"/>
              <a:gd name="connsiteY57" fmla="*/ 968991 h 1364776"/>
              <a:gd name="connsiteX58" fmla="*/ 1828800 w 5582044"/>
              <a:gd name="connsiteY58" fmla="*/ 1037230 h 1364776"/>
              <a:gd name="connsiteX59" fmla="*/ 1842447 w 5582044"/>
              <a:gd name="connsiteY59" fmla="*/ 996287 h 1364776"/>
              <a:gd name="connsiteX60" fmla="*/ 1856095 w 5582044"/>
              <a:gd name="connsiteY60" fmla="*/ 928048 h 1364776"/>
              <a:gd name="connsiteX61" fmla="*/ 1869743 w 5582044"/>
              <a:gd name="connsiteY61" fmla="*/ 1091821 h 1364776"/>
              <a:gd name="connsiteX62" fmla="*/ 1883391 w 5582044"/>
              <a:gd name="connsiteY62" fmla="*/ 1146412 h 1364776"/>
              <a:gd name="connsiteX63" fmla="*/ 1924334 w 5582044"/>
              <a:gd name="connsiteY63" fmla="*/ 1132764 h 1364776"/>
              <a:gd name="connsiteX64" fmla="*/ 1937982 w 5582044"/>
              <a:gd name="connsiteY64" fmla="*/ 1037230 h 1364776"/>
              <a:gd name="connsiteX65" fmla="*/ 1951630 w 5582044"/>
              <a:gd name="connsiteY65" fmla="*/ 996287 h 1364776"/>
              <a:gd name="connsiteX66" fmla="*/ 1965277 w 5582044"/>
              <a:gd name="connsiteY66" fmla="*/ 928048 h 1364776"/>
              <a:gd name="connsiteX67" fmla="*/ 2006221 w 5582044"/>
              <a:gd name="connsiteY67" fmla="*/ 1050878 h 1364776"/>
              <a:gd name="connsiteX68" fmla="*/ 2033516 w 5582044"/>
              <a:gd name="connsiteY68" fmla="*/ 1132764 h 1364776"/>
              <a:gd name="connsiteX69" fmla="*/ 2115403 w 5582044"/>
              <a:gd name="connsiteY69" fmla="*/ 1160060 h 1364776"/>
              <a:gd name="connsiteX70" fmla="*/ 2142698 w 5582044"/>
              <a:gd name="connsiteY70" fmla="*/ 1201003 h 1364776"/>
              <a:gd name="connsiteX71" fmla="*/ 2156346 w 5582044"/>
              <a:gd name="connsiteY71" fmla="*/ 1132764 h 1364776"/>
              <a:gd name="connsiteX72" fmla="*/ 2169994 w 5582044"/>
              <a:gd name="connsiteY72" fmla="*/ 1023582 h 1364776"/>
              <a:gd name="connsiteX73" fmla="*/ 2183642 w 5582044"/>
              <a:gd name="connsiteY73" fmla="*/ 955343 h 1364776"/>
              <a:gd name="connsiteX74" fmla="*/ 2210937 w 5582044"/>
              <a:gd name="connsiteY74" fmla="*/ 832514 h 1364776"/>
              <a:gd name="connsiteX75" fmla="*/ 2279176 w 5582044"/>
              <a:gd name="connsiteY75" fmla="*/ 846161 h 1364776"/>
              <a:gd name="connsiteX76" fmla="*/ 2292824 w 5582044"/>
              <a:gd name="connsiteY76" fmla="*/ 887105 h 1364776"/>
              <a:gd name="connsiteX77" fmla="*/ 2333767 w 5582044"/>
              <a:gd name="connsiteY77" fmla="*/ 996287 h 1364776"/>
              <a:gd name="connsiteX78" fmla="*/ 2374710 w 5582044"/>
              <a:gd name="connsiteY78" fmla="*/ 928048 h 1364776"/>
              <a:gd name="connsiteX79" fmla="*/ 2402006 w 5582044"/>
              <a:gd name="connsiteY79" fmla="*/ 764275 h 1364776"/>
              <a:gd name="connsiteX80" fmla="*/ 2415653 w 5582044"/>
              <a:gd name="connsiteY80" fmla="*/ 709684 h 1364776"/>
              <a:gd name="connsiteX81" fmla="*/ 2429301 w 5582044"/>
              <a:gd name="connsiteY81" fmla="*/ 777923 h 1364776"/>
              <a:gd name="connsiteX82" fmla="*/ 2442949 w 5582044"/>
              <a:gd name="connsiteY82" fmla="*/ 832514 h 1364776"/>
              <a:gd name="connsiteX83" fmla="*/ 2456597 w 5582044"/>
              <a:gd name="connsiteY83" fmla="*/ 764275 h 1364776"/>
              <a:gd name="connsiteX84" fmla="*/ 2470245 w 5582044"/>
              <a:gd name="connsiteY84" fmla="*/ 723332 h 1364776"/>
              <a:gd name="connsiteX85" fmla="*/ 2497540 w 5582044"/>
              <a:gd name="connsiteY85" fmla="*/ 764275 h 1364776"/>
              <a:gd name="connsiteX86" fmla="*/ 2524836 w 5582044"/>
              <a:gd name="connsiteY86" fmla="*/ 736979 h 1364776"/>
              <a:gd name="connsiteX87" fmla="*/ 2565779 w 5582044"/>
              <a:gd name="connsiteY87" fmla="*/ 696036 h 1364776"/>
              <a:gd name="connsiteX88" fmla="*/ 2606722 w 5582044"/>
              <a:gd name="connsiteY88" fmla="*/ 750627 h 1364776"/>
              <a:gd name="connsiteX89" fmla="*/ 2634018 w 5582044"/>
              <a:gd name="connsiteY89" fmla="*/ 696036 h 1364776"/>
              <a:gd name="connsiteX90" fmla="*/ 2661313 w 5582044"/>
              <a:gd name="connsiteY90" fmla="*/ 750627 h 1364776"/>
              <a:gd name="connsiteX91" fmla="*/ 2729552 w 5582044"/>
              <a:gd name="connsiteY91" fmla="*/ 873457 h 1364776"/>
              <a:gd name="connsiteX92" fmla="*/ 2770495 w 5582044"/>
              <a:gd name="connsiteY92" fmla="*/ 846161 h 1364776"/>
              <a:gd name="connsiteX93" fmla="*/ 2797791 w 5582044"/>
              <a:gd name="connsiteY93" fmla="*/ 750627 h 1364776"/>
              <a:gd name="connsiteX94" fmla="*/ 2811439 w 5582044"/>
              <a:gd name="connsiteY94" fmla="*/ 709684 h 1364776"/>
              <a:gd name="connsiteX95" fmla="*/ 2852382 w 5582044"/>
              <a:gd name="connsiteY95" fmla="*/ 696036 h 1364776"/>
              <a:gd name="connsiteX96" fmla="*/ 2906973 w 5582044"/>
              <a:gd name="connsiteY96" fmla="*/ 900752 h 1364776"/>
              <a:gd name="connsiteX97" fmla="*/ 2920621 w 5582044"/>
              <a:gd name="connsiteY97" fmla="*/ 941696 h 1364776"/>
              <a:gd name="connsiteX98" fmla="*/ 2934268 w 5582044"/>
              <a:gd name="connsiteY98" fmla="*/ 982639 h 1364776"/>
              <a:gd name="connsiteX99" fmla="*/ 2961564 w 5582044"/>
              <a:gd name="connsiteY99" fmla="*/ 1091821 h 1364776"/>
              <a:gd name="connsiteX100" fmla="*/ 2975212 w 5582044"/>
              <a:gd name="connsiteY100" fmla="*/ 1160060 h 1364776"/>
              <a:gd name="connsiteX101" fmla="*/ 3002507 w 5582044"/>
              <a:gd name="connsiteY101" fmla="*/ 1296537 h 1364776"/>
              <a:gd name="connsiteX102" fmla="*/ 3016155 w 5582044"/>
              <a:gd name="connsiteY102" fmla="*/ 1214651 h 1364776"/>
              <a:gd name="connsiteX103" fmla="*/ 3043450 w 5582044"/>
              <a:gd name="connsiteY103" fmla="*/ 1009935 h 1364776"/>
              <a:gd name="connsiteX104" fmla="*/ 3057098 w 5582044"/>
              <a:gd name="connsiteY104" fmla="*/ 887105 h 1364776"/>
              <a:gd name="connsiteX105" fmla="*/ 3111689 w 5582044"/>
              <a:gd name="connsiteY105" fmla="*/ 627797 h 1364776"/>
              <a:gd name="connsiteX106" fmla="*/ 3125337 w 5582044"/>
              <a:gd name="connsiteY106" fmla="*/ 750627 h 1364776"/>
              <a:gd name="connsiteX107" fmla="*/ 3179928 w 5582044"/>
              <a:gd name="connsiteY107" fmla="*/ 859809 h 1364776"/>
              <a:gd name="connsiteX108" fmla="*/ 3220871 w 5582044"/>
              <a:gd name="connsiteY108" fmla="*/ 846161 h 1364776"/>
              <a:gd name="connsiteX109" fmla="*/ 3234519 w 5582044"/>
              <a:gd name="connsiteY109" fmla="*/ 887105 h 1364776"/>
              <a:gd name="connsiteX110" fmla="*/ 3275462 w 5582044"/>
              <a:gd name="connsiteY110" fmla="*/ 928048 h 1364776"/>
              <a:gd name="connsiteX111" fmla="*/ 3289110 w 5582044"/>
              <a:gd name="connsiteY111" fmla="*/ 982639 h 1364776"/>
              <a:gd name="connsiteX112" fmla="*/ 3330053 w 5582044"/>
              <a:gd name="connsiteY112" fmla="*/ 1091821 h 1364776"/>
              <a:gd name="connsiteX113" fmla="*/ 3343701 w 5582044"/>
              <a:gd name="connsiteY113" fmla="*/ 1146412 h 1364776"/>
              <a:gd name="connsiteX114" fmla="*/ 3384645 w 5582044"/>
              <a:gd name="connsiteY114" fmla="*/ 1173708 h 1364776"/>
              <a:gd name="connsiteX115" fmla="*/ 3398292 w 5582044"/>
              <a:gd name="connsiteY115" fmla="*/ 1214651 h 1364776"/>
              <a:gd name="connsiteX116" fmla="*/ 3411940 w 5582044"/>
              <a:gd name="connsiteY116" fmla="*/ 1160060 h 1364776"/>
              <a:gd name="connsiteX117" fmla="*/ 3425588 w 5582044"/>
              <a:gd name="connsiteY117" fmla="*/ 1119117 h 1364776"/>
              <a:gd name="connsiteX118" fmla="*/ 3452883 w 5582044"/>
              <a:gd name="connsiteY118" fmla="*/ 1187355 h 1364776"/>
              <a:gd name="connsiteX119" fmla="*/ 3466531 w 5582044"/>
              <a:gd name="connsiteY119" fmla="*/ 1310185 h 1364776"/>
              <a:gd name="connsiteX120" fmla="*/ 3480179 w 5582044"/>
              <a:gd name="connsiteY120" fmla="*/ 1364776 h 1364776"/>
              <a:gd name="connsiteX121" fmla="*/ 3493827 w 5582044"/>
              <a:gd name="connsiteY121" fmla="*/ 1201003 h 1364776"/>
              <a:gd name="connsiteX122" fmla="*/ 3521122 w 5582044"/>
              <a:gd name="connsiteY122" fmla="*/ 1160060 h 1364776"/>
              <a:gd name="connsiteX123" fmla="*/ 3534770 w 5582044"/>
              <a:gd name="connsiteY123" fmla="*/ 1214651 h 1364776"/>
              <a:gd name="connsiteX124" fmla="*/ 3562065 w 5582044"/>
              <a:gd name="connsiteY124" fmla="*/ 1296537 h 1364776"/>
              <a:gd name="connsiteX125" fmla="*/ 3630304 w 5582044"/>
              <a:gd name="connsiteY125" fmla="*/ 1241946 h 1364776"/>
              <a:gd name="connsiteX126" fmla="*/ 3643952 w 5582044"/>
              <a:gd name="connsiteY126" fmla="*/ 1282890 h 1364776"/>
              <a:gd name="connsiteX127" fmla="*/ 3671247 w 5582044"/>
              <a:gd name="connsiteY127" fmla="*/ 1323833 h 1364776"/>
              <a:gd name="connsiteX128" fmla="*/ 3725839 w 5582044"/>
              <a:gd name="connsiteY128" fmla="*/ 1228299 h 1364776"/>
              <a:gd name="connsiteX129" fmla="*/ 3766782 w 5582044"/>
              <a:gd name="connsiteY129" fmla="*/ 1241946 h 1364776"/>
              <a:gd name="connsiteX130" fmla="*/ 3821373 w 5582044"/>
              <a:gd name="connsiteY130" fmla="*/ 1187355 h 1364776"/>
              <a:gd name="connsiteX131" fmla="*/ 3835021 w 5582044"/>
              <a:gd name="connsiteY131" fmla="*/ 1255594 h 1364776"/>
              <a:gd name="connsiteX132" fmla="*/ 3875964 w 5582044"/>
              <a:gd name="connsiteY132" fmla="*/ 1282890 h 1364776"/>
              <a:gd name="connsiteX133" fmla="*/ 3957850 w 5582044"/>
              <a:gd name="connsiteY133" fmla="*/ 1173708 h 1364776"/>
              <a:gd name="connsiteX134" fmla="*/ 4026089 w 5582044"/>
              <a:gd name="connsiteY134" fmla="*/ 1187355 h 1364776"/>
              <a:gd name="connsiteX135" fmla="*/ 4067033 w 5582044"/>
              <a:gd name="connsiteY135" fmla="*/ 1214651 h 1364776"/>
              <a:gd name="connsiteX136" fmla="*/ 4148919 w 5582044"/>
              <a:gd name="connsiteY136" fmla="*/ 1160060 h 1364776"/>
              <a:gd name="connsiteX137" fmla="*/ 4230806 w 5582044"/>
              <a:gd name="connsiteY137" fmla="*/ 1105469 h 1364776"/>
              <a:gd name="connsiteX138" fmla="*/ 4258101 w 5582044"/>
              <a:gd name="connsiteY138" fmla="*/ 1050878 h 1364776"/>
              <a:gd name="connsiteX139" fmla="*/ 4299045 w 5582044"/>
              <a:gd name="connsiteY139" fmla="*/ 1037230 h 1364776"/>
              <a:gd name="connsiteX140" fmla="*/ 4326340 w 5582044"/>
              <a:gd name="connsiteY140" fmla="*/ 982639 h 1364776"/>
              <a:gd name="connsiteX141" fmla="*/ 4367283 w 5582044"/>
              <a:gd name="connsiteY141" fmla="*/ 1078173 h 1364776"/>
              <a:gd name="connsiteX142" fmla="*/ 4408227 w 5582044"/>
              <a:gd name="connsiteY142" fmla="*/ 1201003 h 1364776"/>
              <a:gd name="connsiteX143" fmla="*/ 4490113 w 5582044"/>
              <a:gd name="connsiteY143" fmla="*/ 1160060 h 1364776"/>
              <a:gd name="connsiteX144" fmla="*/ 4531056 w 5582044"/>
              <a:gd name="connsiteY144" fmla="*/ 1119117 h 1364776"/>
              <a:gd name="connsiteX145" fmla="*/ 4558352 w 5582044"/>
              <a:gd name="connsiteY145" fmla="*/ 1064526 h 1364776"/>
              <a:gd name="connsiteX146" fmla="*/ 4612943 w 5582044"/>
              <a:gd name="connsiteY146" fmla="*/ 1119117 h 1364776"/>
              <a:gd name="connsiteX147" fmla="*/ 4681182 w 5582044"/>
              <a:gd name="connsiteY147" fmla="*/ 1132764 h 1364776"/>
              <a:gd name="connsiteX148" fmla="*/ 4776716 w 5582044"/>
              <a:gd name="connsiteY148" fmla="*/ 1119117 h 1364776"/>
              <a:gd name="connsiteX149" fmla="*/ 4844955 w 5582044"/>
              <a:gd name="connsiteY149" fmla="*/ 1201003 h 1364776"/>
              <a:gd name="connsiteX150" fmla="*/ 4872250 w 5582044"/>
              <a:gd name="connsiteY150" fmla="*/ 1146412 h 1364776"/>
              <a:gd name="connsiteX151" fmla="*/ 4899546 w 5582044"/>
              <a:gd name="connsiteY151" fmla="*/ 1050878 h 1364776"/>
              <a:gd name="connsiteX152" fmla="*/ 4954137 w 5582044"/>
              <a:gd name="connsiteY152" fmla="*/ 968991 h 1364776"/>
              <a:gd name="connsiteX153" fmla="*/ 5036024 w 5582044"/>
              <a:gd name="connsiteY153" fmla="*/ 941696 h 1364776"/>
              <a:gd name="connsiteX154" fmla="*/ 5117910 w 5582044"/>
              <a:gd name="connsiteY154" fmla="*/ 982639 h 1364776"/>
              <a:gd name="connsiteX155" fmla="*/ 5213445 w 5582044"/>
              <a:gd name="connsiteY155" fmla="*/ 709684 h 1364776"/>
              <a:gd name="connsiteX156" fmla="*/ 5227092 w 5582044"/>
              <a:gd name="connsiteY156" fmla="*/ 791570 h 1364776"/>
              <a:gd name="connsiteX157" fmla="*/ 5254388 w 5582044"/>
              <a:gd name="connsiteY157" fmla="*/ 750627 h 1364776"/>
              <a:gd name="connsiteX158" fmla="*/ 5268036 w 5582044"/>
              <a:gd name="connsiteY158" fmla="*/ 682388 h 1364776"/>
              <a:gd name="connsiteX159" fmla="*/ 5295331 w 5582044"/>
              <a:gd name="connsiteY159" fmla="*/ 723332 h 1364776"/>
              <a:gd name="connsiteX160" fmla="*/ 5377218 w 5582044"/>
              <a:gd name="connsiteY160" fmla="*/ 600502 h 1364776"/>
              <a:gd name="connsiteX161" fmla="*/ 5390865 w 5582044"/>
              <a:gd name="connsiteY161" fmla="*/ 709684 h 1364776"/>
              <a:gd name="connsiteX162" fmla="*/ 5445456 w 5582044"/>
              <a:gd name="connsiteY162" fmla="*/ 696036 h 1364776"/>
              <a:gd name="connsiteX163" fmla="*/ 5472752 w 5582044"/>
              <a:gd name="connsiteY163" fmla="*/ 736979 h 1364776"/>
              <a:gd name="connsiteX164" fmla="*/ 5513695 w 5582044"/>
              <a:gd name="connsiteY164" fmla="*/ 696036 h 1364776"/>
              <a:gd name="connsiteX165" fmla="*/ 5540991 w 5582044"/>
              <a:gd name="connsiteY165" fmla="*/ 736979 h 1364776"/>
              <a:gd name="connsiteX166" fmla="*/ 5581934 w 5582044"/>
              <a:gd name="connsiteY166" fmla="*/ 709684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</a:cxnLst>
            <a:rect l="l" t="t" r="r" b="b"/>
            <a:pathLst>
              <a:path w="5582044" h="1364776">
                <a:moveTo>
                  <a:pt x="0" y="81887"/>
                </a:moveTo>
                <a:cubicBezTo>
                  <a:pt x="88484" y="258855"/>
                  <a:pt x="32965" y="128080"/>
                  <a:pt x="68239" y="245660"/>
                </a:cubicBezTo>
                <a:cubicBezTo>
                  <a:pt x="76506" y="273218"/>
                  <a:pt x="86436" y="300251"/>
                  <a:pt x="95534" y="327546"/>
                </a:cubicBezTo>
                <a:lnTo>
                  <a:pt x="109182" y="368490"/>
                </a:lnTo>
                <a:cubicBezTo>
                  <a:pt x="122830" y="354842"/>
                  <a:pt x="137769" y="342373"/>
                  <a:pt x="150125" y="327546"/>
                </a:cubicBezTo>
                <a:cubicBezTo>
                  <a:pt x="160626" y="314945"/>
                  <a:pt x="161018" y="286603"/>
                  <a:pt x="177421" y="286603"/>
                </a:cubicBezTo>
                <a:cubicBezTo>
                  <a:pt x="193823" y="286603"/>
                  <a:pt x="198054" y="312557"/>
                  <a:pt x="204716" y="327546"/>
                </a:cubicBezTo>
                <a:cubicBezTo>
                  <a:pt x="216401" y="353838"/>
                  <a:pt x="232012" y="409433"/>
                  <a:pt x="232012" y="409433"/>
                </a:cubicBezTo>
                <a:cubicBezTo>
                  <a:pt x="241110" y="391236"/>
                  <a:pt x="244921" y="369228"/>
                  <a:pt x="259307" y="354842"/>
                </a:cubicBezTo>
                <a:cubicBezTo>
                  <a:pt x="269479" y="344670"/>
                  <a:pt x="287383" y="347628"/>
                  <a:pt x="300250" y="341194"/>
                </a:cubicBezTo>
                <a:cubicBezTo>
                  <a:pt x="314921" y="333859"/>
                  <a:pt x="327546" y="322997"/>
                  <a:pt x="341194" y="313899"/>
                </a:cubicBezTo>
                <a:cubicBezTo>
                  <a:pt x="345743" y="336645"/>
                  <a:pt x="341975" y="362836"/>
                  <a:pt x="354842" y="382137"/>
                </a:cubicBezTo>
                <a:cubicBezTo>
                  <a:pt x="362822" y="394107"/>
                  <a:pt x="383449" y="403187"/>
                  <a:pt x="395785" y="395785"/>
                </a:cubicBezTo>
                <a:cubicBezTo>
                  <a:pt x="413230" y="385318"/>
                  <a:pt x="412986" y="358858"/>
                  <a:pt x="423080" y="341194"/>
                </a:cubicBezTo>
                <a:cubicBezTo>
                  <a:pt x="455487" y="284482"/>
                  <a:pt x="447705" y="319144"/>
                  <a:pt x="464024" y="259308"/>
                </a:cubicBezTo>
                <a:cubicBezTo>
                  <a:pt x="473895" y="223116"/>
                  <a:pt x="491319" y="150126"/>
                  <a:pt x="491319" y="150126"/>
                </a:cubicBezTo>
                <a:cubicBezTo>
                  <a:pt x="500418" y="177421"/>
                  <a:pt x="511637" y="259925"/>
                  <a:pt x="518615" y="232012"/>
                </a:cubicBezTo>
                <a:cubicBezTo>
                  <a:pt x="523164" y="213815"/>
                  <a:pt x="525048" y="194735"/>
                  <a:pt x="532262" y="177421"/>
                </a:cubicBezTo>
                <a:cubicBezTo>
                  <a:pt x="547912" y="139861"/>
                  <a:pt x="586853" y="68239"/>
                  <a:pt x="586853" y="68239"/>
                </a:cubicBezTo>
                <a:cubicBezTo>
                  <a:pt x="600501" y="77338"/>
                  <a:pt x="612236" y="100722"/>
                  <a:pt x="627797" y="95535"/>
                </a:cubicBezTo>
                <a:cubicBezTo>
                  <a:pt x="635049" y="93118"/>
                  <a:pt x="687514" y="12783"/>
                  <a:pt x="696036" y="0"/>
                </a:cubicBezTo>
                <a:cubicBezTo>
                  <a:pt x="715042" y="19006"/>
                  <a:pt x="754773" y="53383"/>
                  <a:pt x="764274" y="81887"/>
                </a:cubicBezTo>
                <a:cubicBezTo>
                  <a:pt x="813306" y="228983"/>
                  <a:pt x="743197" y="111685"/>
                  <a:pt x="805218" y="204717"/>
                </a:cubicBezTo>
                <a:cubicBezTo>
                  <a:pt x="807648" y="216867"/>
                  <a:pt x="825284" y="310678"/>
                  <a:pt x="832513" y="327546"/>
                </a:cubicBezTo>
                <a:cubicBezTo>
                  <a:pt x="838974" y="342623"/>
                  <a:pt x="850710" y="354842"/>
                  <a:pt x="859809" y="368490"/>
                </a:cubicBezTo>
                <a:cubicBezTo>
                  <a:pt x="864358" y="386687"/>
                  <a:pt x="856679" y="414693"/>
                  <a:pt x="873456" y="423081"/>
                </a:cubicBezTo>
                <a:cubicBezTo>
                  <a:pt x="886324" y="429515"/>
                  <a:pt x="874237" y="375703"/>
                  <a:pt x="887104" y="382137"/>
                </a:cubicBezTo>
                <a:cubicBezTo>
                  <a:pt x="903881" y="390526"/>
                  <a:pt x="896203" y="418532"/>
                  <a:pt x="900752" y="436729"/>
                </a:cubicBezTo>
                <a:cubicBezTo>
                  <a:pt x="914400" y="427630"/>
                  <a:pt x="930097" y="397835"/>
                  <a:pt x="941695" y="409433"/>
                </a:cubicBezTo>
                <a:cubicBezTo>
                  <a:pt x="961262" y="429000"/>
                  <a:pt x="950393" y="464094"/>
                  <a:pt x="955343" y="491320"/>
                </a:cubicBezTo>
                <a:cubicBezTo>
                  <a:pt x="959493" y="514142"/>
                  <a:pt x="964442" y="536812"/>
                  <a:pt x="968991" y="559558"/>
                </a:cubicBezTo>
                <a:cubicBezTo>
                  <a:pt x="973540" y="514066"/>
                  <a:pt x="962193" y="463974"/>
                  <a:pt x="982639" y="423081"/>
                </a:cubicBezTo>
                <a:cubicBezTo>
                  <a:pt x="995014" y="398330"/>
                  <a:pt x="976719" y="485400"/>
                  <a:pt x="996286" y="504967"/>
                </a:cubicBezTo>
                <a:cubicBezTo>
                  <a:pt x="1009549" y="518230"/>
                  <a:pt x="1005385" y="468573"/>
                  <a:pt x="1009934" y="450376"/>
                </a:cubicBezTo>
                <a:cubicBezTo>
                  <a:pt x="1020344" y="465991"/>
                  <a:pt x="1043477" y="518846"/>
                  <a:pt x="1078173" y="504967"/>
                </a:cubicBezTo>
                <a:cubicBezTo>
                  <a:pt x="1093402" y="498875"/>
                  <a:pt x="1096370" y="477672"/>
                  <a:pt x="1105468" y="464024"/>
                </a:cubicBezTo>
                <a:cubicBezTo>
                  <a:pt x="1119116" y="473123"/>
                  <a:pt x="1130499" y="495298"/>
                  <a:pt x="1146412" y="491320"/>
                </a:cubicBezTo>
                <a:cubicBezTo>
                  <a:pt x="1194844" y="479212"/>
                  <a:pt x="1118332" y="387785"/>
                  <a:pt x="1187355" y="491320"/>
                </a:cubicBezTo>
                <a:cubicBezTo>
                  <a:pt x="1194121" y="477787"/>
                  <a:pt x="1227929" y="395785"/>
                  <a:pt x="1255594" y="395785"/>
                </a:cubicBezTo>
                <a:cubicBezTo>
                  <a:pt x="1269980" y="395785"/>
                  <a:pt x="1264693" y="423081"/>
                  <a:pt x="1269242" y="436729"/>
                </a:cubicBezTo>
                <a:cubicBezTo>
                  <a:pt x="1282890" y="423081"/>
                  <a:pt x="1290884" y="395785"/>
                  <a:pt x="1310185" y="395785"/>
                </a:cubicBezTo>
                <a:cubicBezTo>
                  <a:pt x="1335495" y="395785"/>
                  <a:pt x="1341032" y="467576"/>
                  <a:pt x="1351128" y="477672"/>
                </a:cubicBezTo>
                <a:cubicBezTo>
                  <a:pt x="1365514" y="492058"/>
                  <a:pt x="1387522" y="495869"/>
                  <a:pt x="1405719" y="504967"/>
                </a:cubicBezTo>
                <a:cubicBezTo>
                  <a:pt x="1410268" y="564107"/>
                  <a:pt x="1398540" y="626850"/>
                  <a:pt x="1419367" y="682388"/>
                </a:cubicBezTo>
                <a:cubicBezTo>
                  <a:pt x="1427969" y="705327"/>
                  <a:pt x="1440720" y="590382"/>
                  <a:pt x="1446662" y="614149"/>
                </a:cubicBezTo>
                <a:cubicBezTo>
                  <a:pt x="1469937" y="707250"/>
                  <a:pt x="1464859" y="805218"/>
                  <a:pt x="1473958" y="900752"/>
                </a:cubicBezTo>
                <a:cubicBezTo>
                  <a:pt x="1478507" y="887104"/>
                  <a:pt x="1485572" y="874050"/>
                  <a:pt x="1487606" y="859809"/>
                </a:cubicBezTo>
                <a:cubicBezTo>
                  <a:pt x="1494712" y="810066"/>
                  <a:pt x="1475401" y="752771"/>
                  <a:pt x="1501253" y="709684"/>
                </a:cubicBezTo>
                <a:cubicBezTo>
                  <a:pt x="1516056" y="685012"/>
                  <a:pt x="1519450" y="764275"/>
                  <a:pt x="1528549" y="791570"/>
                </a:cubicBezTo>
                <a:lnTo>
                  <a:pt x="1542197" y="832514"/>
                </a:lnTo>
                <a:cubicBezTo>
                  <a:pt x="1553297" y="865813"/>
                  <a:pt x="1556685" y="887944"/>
                  <a:pt x="1583140" y="914400"/>
                </a:cubicBezTo>
                <a:cubicBezTo>
                  <a:pt x="1594738" y="925998"/>
                  <a:pt x="1610435" y="932597"/>
                  <a:pt x="1624083" y="941696"/>
                </a:cubicBezTo>
                <a:cubicBezTo>
                  <a:pt x="1633182" y="923499"/>
                  <a:pt x="1641285" y="904769"/>
                  <a:pt x="1651379" y="887105"/>
                </a:cubicBezTo>
                <a:cubicBezTo>
                  <a:pt x="1659517" y="872863"/>
                  <a:pt x="1667999" y="833707"/>
                  <a:pt x="1678674" y="846161"/>
                </a:cubicBezTo>
                <a:cubicBezTo>
                  <a:pt x="1710561" y="883362"/>
                  <a:pt x="1706086" y="941871"/>
                  <a:pt x="1733265" y="982639"/>
                </a:cubicBezTo>
                <a:lnTo>
                  <a:pt x="1787856" y="1064526"/>
                </a:lnTo>
                <a:cubicBezTo>
                  <a:pt x="1792405" y="1019033"/>
                  <a:pt x="1788944" y="972008"/>
                  <a:pt x="1801504" y="928048"/>
                </a:cubicBezTo>
                <a:cubicBezTo>
                  <a:pt x="1805456" y="914216"/>
                  <a:pt x="1811663" y="955035"/>
                  <a:pt x="1815152" y="968991"/>
                </a:cubicBezTo>
                <a:cubicBezTo>
                  <a:pt x="1820778" y="991495"/>
                  <a:pt x="1824251" y="1014484"/>
                  <a:pt x="1828800" y="1037230"/>
                </a:cubicBezTo>
                <a:cubicBezTo>
                  <a:pt x="1833349" y="1023582"/>
                  <a:pt x="1838958" y="1010243"/>
                  <a:pt x="1842447" y="996287"/>
                </a:cubicBezTo>
                <a:cubicBezTo>
                  <a:pt x="1848073" y="973783"/>
                  <a:pt x="1849722" y="905744"/>
                  <a:pt x="1856095" y="928048"/>
                </a:cubicBezTo>
                <a:cubicBezTo>
                  <a:pt x="1871145" y="980720"/>
                  <a:pt x="1862948" y="1037464"/>
                  <a:pt x="1869743" y="1091821"/>
                </a:cubicBezTo>
                <a:cubicBezTo>
                  <a:pt x="1872070" y="1110433"/>
                  <a:pt x="1878842" y="1128215"/>
                  <a:pt x="1883391" y="1146412"/>
                </a:cubicBezTo>
                <a:cubicBezTo>
                  <a:pt x="1897039" y="1141863"/>
                  <a:pt x="1917900" y="1145631"/>
                  <a:pt x="1924334" y="1132764"/>
                </a:cubicBezTo>
                <a:cubicBezTo>
                  <a:pt x="1938720" y="1103992"/>
                  <a:pt x="1931673" y="1068773"/>
                  <a:pt x="1937982" y="1037230"/>
                </a:cubicBezTo>
                <a:cubicBezTo>
                  <a:pt x="1940803" y="1023123"/>
                  <a:pt x="1948141" y="1010243"/>
                  <a:pt x="1951630" y="996287"/>
                </a:cubicBezTo>
                <a:cubicBezTo>
                  <a:pt x="1957256" y="973783"/>
                  <a:pt x="1960728" y="950794"/>
                  <a:pt x="1965277" y="928048"/>
                </a:cubicBezTo>
                <a:cubicBezTo>
                  <a:pt x="1990114" y="1027396"/>
                  <a:pt x="1965105" y="937809"/>
                  <a:pt x="2006221" y="1050878"/>
                </a:cubicBezTo>
                <a:cubicBezTo>
                  <a:pt x="2016054" y="1077918"/>
                  <a:pt x="2006221" y="1123665"/>
                  <a:pt x="2033516" y="1132764"/>
                </a:cubicBezTo>
                <a:lnTo>
                  <a:pt x="2115403" y="1160060"/>
                </a:lnTo>
                <a:cubicBezTo>
                  <a:pt x="2124501" y="1173708"/>
                  <a:pt x="2129050" y="1210102"/>
                  <a:pt x="2142698" y="1201003"/>
                </a:cubicBezTo>
                <a:cubicBezTo>
                  <a:pt x="2161999" y="1188136"/>
                  <a:pt x="2152819" y="1155691"/>
                  <a:pt x="2156346" y="1132764"/>
                </a:cubicBezTo>
                <a:cubicBezTo>
                  <a:pt x="2161923" y="1096513"/>
                  <a:pt x="2164417" y="1059833"/>
                  <a:pt x="2169994" y="1023582"/>
                </a:cubicBezTo>
                <a:cubicBezTo>
                  <a:pt x="2173521" y="1000655"/>
                  <a:pt x="2179492" y="978166"/>
                  <a:pt x="2183642" y="955343"/>
                </a:cubicBezTo>
                <a:cubicBezTo>
                  <a:pt x="2202857" y="849657"/>
                  <a:pt x="2186873" y="904705"/>
                  <a:pt x="2210937" y="832514"/>
                </a:cubicBezTo>
                <a:cubicBezTo>
                  <a:pt x="2233683" y="837063"/>
                  <a:pt x="2259875" y="833294"/>
                  <a:pt x="2279176" y="846161"/>
                </a:cubicBezTo>
                <a:cubicBezTo>
                  <a:pt x="2291146" y="854141"/>
                  <a:pt x="2288872" y="873272"/>
                  <a:pt x="2292824" y="887105"/>
                </a:cubicBezTo>
                <a:cubicBezTo>
                  <a:pt x="2317600" y="973823"/>
                  <a:pt x="2291363" y="911481"/>
                  <a:pt x="2333767" y="996287"/>
                </a:cubicBezTo>
                <a:cubicBezTo>
                  <a:pt x="2347415" y="973541"/>
                  <a:pt x="2367225" y="953497"/>
                  <a:pt x="2374710" y="928048"/>
                </a:cubicBezTo>
                <a:cubicBezTo>
                  <a:pt x="2390326" y="874953"/>
                  <a:pt x="2391807" y="818671"/>
                  <a:pt x="2402006" y="764275"/>
                </a:cubicBezTo>
                <a:cubicBezTo>
                  <a:pt x="2405463" y="745839"/>
                  <a:pt x="2411104" y="727881"/>
                  <a:pt x="2415653" y="709684"/>
                </a:cubicBezTo>
                <a:cubicBezTo>
                  <a:pt x="2420202" y="732430"/>
                  <a:pt x="2424269" y="755279"/>
                  <a:pt x="2429301" y="777923"/>
                </a:cubicBezTo>
                <a:cubicBezTo>
                  <a:pt x="2433370" y="796233"/>
                  <a:pt x="2426172" y="840902"/>
                  <a:pt x="2442949" y="832514"/>
                </a:cubicBezTo>
                <a:cubicBezTo>
                  <a:pt x="2463697" y="822140"/>
                  <a:pt x="2450971" y="786779"/>
                  <a:pt x="2456597" y="764275"/>
                </a:cubicBezTo>
                <a:cubicBezTo>
                  <a:pt x="2460086" y="750319"/>
                  <a:pt x="2465696" y="736980"/>
                  <a:pt x="2470245" y="723332"/>
                </a:cubicBezTo>
                <a:cubicBezTo>
                  <a:pt x="2479343" y="736980"/>
                  <a:pt x="2490205" y="749604"/>
                  <a:pt x="2497540" y="764275"/>
                </a:cubicBezTo>
                <a:cubicBezTo>
                  <a:pt x="2521521" y="812237"/>
                  <a:pt x="2503533" y="843491"/>
                  <a:pt x="2524836" y="736979"/>
                </a:cubicBezTo>
                <a:cubicBezTo>
                  <a:pt x="2594122" y="840912"/>
                  <a:pt x="2504489" y="726682"/>
                  <a:pt x="2565779" y="696036"/>
                </a:cubicBezTo>
                <a:cubicBezTo>
                  <a:pt x="2586124" y="685863"/>
                  <a:pt x="2593074" y="732430"/>
                  <a:pt x="2606722" y="750627"/>
                </a:cubicBezTo>
                <a:cubicBezTo>
                  <a:pt x="2615821" y="732430"/>
                  <a:pt x="2613673" y="696036"/>
                  <a:pt x="2634018" y="696036"/>
                </a:cubicBezTo>
                <a:cubicBezTo>
                  <a:pt x="2654363" y="696036"/>
                  <a:pt x="2653757" y="731737"/>
                  <a:pt x="2661313" y="750627"/>
                </a:cubicBezTo>
                <a:cubicBezTo>
                  <a:pt x="2705845" y="861956"/>
                  <a:pt x="2660796" y="804701"/>
                  <a:pt x="2729552" y="873457"/>
                </a:cubicBezTo>
                <a:cubicBezTo>
                  <a:pt x="2743200" y="864358"/>
                  <a:pt x="2762529" y="860499"/>
                  <a:pt x="2770495" y="846161"/>
                </a:cubicBezTo>
                <a:cubicBezTo>
                  <a:pt x="2786579" y="817210"/>
                  <a:pt x="2788274" y="782349"/>
                  <a:pt x="2797791" y="750627"/>
                </a:cubicBezTo>
                <a:cubicBezTo>
                  <a:pt x="2801925" y="736848"/>
                  <a:pt x="2801267" y="719856"/>
                  <a:pt x="2811439" y="709684"/>
                </a:cubicBezTo>
                <a:cubicBezTo>
                  <a:pt x="2821611" y="699512"/>
                  <a:pt x="2838734" y="700585"/>
                  <a:pt x="2852382" y="696036"/>
                </a:cubicBezTo>
                <a:cubicBezTo>
                  <a:pt x="2873125" y="820493"/>
                  <a:pt x="2857279" y="751671"/>
                  <a:pt x="2906973" y="900752"/>
                </a:cubicBezTo>
                <a:lnTo>
                  <a:pt x="2920621" y="941696"/>
                </a:lnTo>
                <a:lnTo>
                  <a:pt x="2934268" y="982639"/>
                </a:lnTo>
                <a:cubicBezTo>
                  <a:pt x="2960379" y="825977"/>
                  <a:pt x="2941410" y="900358"/>
                  <a:pt x="2961564" y="1091821"/>
                </a:cubicBezTo>
                <a:cubicBezTo>
                  <a:pt x="2963992" y="1114890"/>
                  <a:pt x="2971062" y="1137237"/>
                  <a:pt x="2975212" y="1160060"/>
                </a:cubicBezTo>
                <a:cubicBezTo>
                  <a:pt x="2997521" y="1282761"/>
                  <a:pt x="2978366" y="1199975"/>
                  <a:pt x="3002507" y="1296537"/>
                </a:cubicBezTo>
                <a:cubicBezTo>
                  <a:pt x="3007056" y="1269242"/>
                  <a:pt x="3011947" y="1242001"/>
                  <a:pt x="3016155" y="1214651"/>
                </a:cubicBezTo>
                <a:cubicBezTo>
                  <a:pt x="3026418" y="1147945"/>
                  <a:pt x="3035587" y="1076769"/>
                  <a:pt x="3043450" y="1009935"/>
                </a:cubicBezTo>
                <a:cubicBezTo>
                  <a:pt x="3048263" y="969022"/>
                  <a:pt x="3049390" y="927573"/>
                  <a:pt x="3057098" y="887105"/>
                </a:cubicBezTo>
                <a:cubicBezTo>
                  <a:pt x="3140652" y="448456"/>
                  <a:pt x="3070186" y="918334"/>
                  <a:pt x="3111689" y="627797"/>
                </a:cubicBezTo>
                <a:cubicBezTo>
                  <a:pt x="3116238" y="668740"/>
                  <a:pt x="3116705" y="710346"/>
                  <a:pt x="3125337" y="750627"/>
                </a:cubicBezTo>
                <a:cubicBezTo>
                  <a:pt x="3135880" y="799828"/>
                  <a:pt x="3154339" y="821425"/>
                  <a:pt x="3179928" y="859809"/>
                </a:cubicBezTo>
                <a:cubicBezTo>
                  <a:pt x="3193576" y="855260"/>
                  <a:pt x="3208004" y="839727"/>
                  <a:pt x="3220871" y="846161"/>
                </a:cubicBezTo>
                <a:cubicBezTo>
                  <a:pt x="3233738" y="852595"/>
                  <a:pt x="3226539" y="875135"/>
                  <a:pt x="3234519" y="887105"/>
                </a:cubicBezTo>
                <a:cubicBezTo>
                  <a:pt x="3245225" y="903164"/>
                  <a:pt x="3261814" y="914400"/>
                  <a:pt x="3275462" y="928048"/>
                </a:cubicBezTo>
                <a:cubicBezTo>
                  <a:pt x="3280011" y="946245"/>
                  <a:pt x="3283178" y="964845"/>
                  <a:pt x="3289110" y="982639"/>
                </a:cubicBezTo>
                <a:cubicBezTo>
                  <a:pt x="3317961" y="1069192"/>
                  <a:pt x="3310883" y="1024726"/>
                  <a:pt x="3330053" y="1091821"/>
                </a:cubicBezTo>
                <a:cubicBezTo>
                  <a:pt x="3335206" y="1109856"/>
                  <a:pt x="3333296" y="1130805"/>
                  <a:pt x="3343701" y="1146412"/>
                </a:cubicBezTo>
                <a:cubicBezTo>
                  <a:pt x="3352800" y="1160060"/>
                  <a:pt x="3370997" y="1164609"/>
                  <a:pt x="3384645" y="1173708"/>
                </a:cubicBezTo>
                <a:cubicBezTo>
                  <a:pt x="3389194" y="1187356"/>
                  <a:pt x="3385425" y="1221085"/>
                  <a:pt x="3398292" y="1214651"/>
                </a:cubicBezTo>
                <a:cubicBezTo>
                  <a:pt x="3415069" y="1206262"/>
                  <a:pt x="3406787" y="1178095"/>
                  <a:pt x="3411940" y="1160060"/>
                </a:cubicBezTo>
                <a:cubicBezTo>
                  <a:pt x="3415892" y="1146228"/>
                  <a:pt x="3421039" y="1132765"/>
                  <a:pt x="3425588" y="1119117"/>
                </a:cubicBezTo>
                <a:cubicBezTo>
                  <a:pt x="3434686" y="1141863"/>
                  <a:pt x="3447750" y="1163401"/>
                  <a:pt x="3452883" y="1187355"/>
                </a:cubicBezTo>
                <a:cubicBezTo>
                  <a:pt x="3461515" y="1227636"/>
                  <a:pt x="3460267" y="1269469"/>
                  <a:pt x="3466531" y="1310185"/>
                </a:cubicBezTo>
                <a:cubicBezTo>
                  <a:pt x="3469383" y="1328724"/>
                  <a:pt x="3475630" y="1346579"/>
                  <a:pt x="3480179" y="1364776"/>
                </a:cubicBezTo>
                <a:cubicBezTo>
                  <a:pt x="3484728" y="1310185"/>
                  <a:pt x="3483084" y="1254719"/>
                  <a:pt x="3493827" y="1201003"/>
                </a:cubicBezTo>
                <a:cubicBezTo>
                  <a:pt x="3497044" y="1184919"/>
                  <a:pt x="3505561" y="1154873"/>
                  <a:pt x="3521122" y="1160060"/>
                </a:cubicBezTo>
                <a:cubicBezTo>
                  <a:pt x="3538916" y="1165992"/>
                  <a:pt x="3529380" y="1196685"/>
                  <a:pt x="3534770" y="1214651"/>
                </a:cubicBezTo>
                <a:cubicBezTo>
                  <a:pt x="3543037" y="1242209"/>
                  <a:pt x="3562065" y="1296537"/>
                  <a:pt x="3562065" y="1296537"/>
                </a:cubicBezTo>
                <a:cubicBezTo>
                  <a:pt x="3570497" y="1283890"/>
                  <a:pt x="3597344" y="1225466"/>
                  <a:pt x="3630304" y="1241946"/>
                </a:cubicBezTo>
                <a:cubicBezTo>
                  <a:pt x="3643171" y="1248380"/>
                  <a:pt x="3637518" y="1270023"/>
                  <a:pt x="3643952" y="1282890"/>
                </a:cubicBezTo>
                <a:cubicBezTo>
                  <a:pt x="3651287" y="1297561"/>
                  <a:pt x="3662149" y="1310185"/>
                  <a:pt x="3671247" y="1323833"/>
                </a:cubicBezTo>
                <a:cubicBezTo>
                  <a:pt x="3681637" y="1292664"/>
                  <a:pt x="3692788" y="1244824"/>
                  <a:pt x="3725839" y="1228299"/>
                </a:cubicBezTo>
                <a:cubicBezTo>
                  <a:pt x="3738706" y="1221865"/>
                  <a:pt x="3753134" y="1237397"/>
                  <a:pt x="3766782" y="1241946"/>
                </a:cubicBezTo>
                <a:cubicBezTo>
                  <a:pt x="3766782" y="1241946"/>
                  <a:pt x="3784980" y="1150962"/>
                  <a:pt x="3821373" y="1187355"/>
                </a:cubicBezTo>
                <a:cubicBezTo>
                  <a:pt x="3837776" y="1203758"/>
                  <a:pt x="3823512" y="1235453"/>
                  <a:pt x="3835021" y="1255594"/>
                </a:cubicBezTo>
                <a:cubicBezTo>
                  <a:pt x="3843159" y="1269835"/>
                  <a:pt x="3862316" y="1273791"/>
                  <a:pt x="3875964" y="1282890"/>
                </a:cubicBezTo>
                <a:cubicBezTo>
                  <a:pt x="3883399" y="1270498"/>
                  <a:pt x="3929755" y="1180732"/>
                  <a:pt x="3957850" y="1173708"/>
                </a:cubicBezTo>
                <a:cubicBezTo>
                  <a:pt x="3980354" y="1168082"/>
                  <a:pt x="4003343" y="1182806"/>
                  <a:pt x="4026089" y="1187355"/>
                </a:cubicBezTo>
                <a:cubicBezTo>
                  <a:pt x="4039737" y="1196454"/>
                  <a:pt x="4050853" y="1211954"/>
                  <a:pt x="4067033" y="1214651"/>
                </a:cubicBezTo>
                <a:cubicBezTo>
                  <a:pt x="4103881" y="1220792"/>
                  <a:pt x="4127863" y="1176436"/>
                  <a:pt x="4148919" y="1160060"/>
                </a:cubicBezTo>
                <a:cubicBezTo>
                  <a:pt x="4174814" y="1139920"/>
                  <a:pt x="4230806" y="1105469"/>
                  <a:pt x="4230806" y="1105469"/>
                </a:cubicBezTo>
                <a:cubicBezTo>
                  <a:pt x="4239904" y="1087272"/>
                  <a:pt x="4243715" y="1065264"/>
                  <a:pt x="4258101" y="1050878"/>
                </a:cubicBezTo>
                <a:cubicBezTo>
                  <a:pt x="4268274" y="1040705"/>
                  <a:pt x="4288872" y="1047403"/>
                  <a:pt x="4299045" y="1037230"/>
                </a:cubicBezTo>
                <a:cubicBezTo>
                  <a:pt x="4313431" y="1022844"/>
                  <a:pt x="4317242" y="1000836"/>
                  <a:pt x="4326340" y="982639"/>
                </a:cubicBezTo>
                <a:cubicBezTo>
                  <a:pt x="4343032" y="1016023"/>
                  <a:pt x="4359250" y="1042023"/>
                  <a:pt x="4367283" y="1078173"/>
                </a:cubicBezTo>
                <a:cubicBezTo>
                  <a:pt x="4391799" y="1188496"/>
                  <a:pt x="4360738" y="1129771"/>
                  <a:pt x="4408227" y="1201003"/>
                </a:cubicBezTo>
                <a:cubicBezTo>
                  <a:pt x="4442715" y="1097538"/>
                  <a:pt x="4412505" y="1101854"/>
                  <a:pt x="4490113" y="1160060"/>
                </a:cubicBezTo>
                <a:cubicBezTo>
                  <a:pt x="4514307" y="1232641"/>
                  <a:pt x="4496317" y="1205965"/>
                  <a:pt x="4531056" y="1119117"/>
                </a:cubicBezTo>
                <a:cubicBezTo>
                  <a:pt x="4538612" y="1100227"/>
                  <a:pt x="4549253" y="1082723"/>
                  <a:pt x="4558352" y="1064526"/>
                </a:cubicBezTo>
                <a:cubicBezTo>
                  <a:pt x="4584240" y="1219852"/>
                  <a:pt x="4543319" y="1127820"/>
                  <a:pt x="4612943" y="1119117"/>
                </a:cubicBezTo>
                <a:cubicBezTo>
                  <a:pt x="4635961" y="1116240"/>
                  <a:pt x="4658436" y="1128215"/>
                  <a:pt x="4681182" y="1132764"/>
                </a:cubicBezTo>
                <a:cubicBezTo>
                  <a:pt x="4713027" y="1128215"/>
                  <a:pt x="4747023" y="1106745"/>
                  <a:pt x="4776716" y="1119117"/>
                </a:cubicBezTo>
                <a:cubicBezTo>
                  <a:pt x="4809514" y="1132783"/>
                  <a:pt x="4810791" y="1191242"/>
                  <a:pt x="4844955" y="1201003"/>
                </a:cubicBezTo>
                <a:cubicBezTo>
                  <a:pt x="4864517" y="1206592"/>
                  <a:pt x="4865297" y="1165532"/>
                  <a:pt x="4872250" y="1146412"/>
                </a:cubicBezTo>
                <a:cubicBezTo>
                  <a:pt x="4883568" y="1115287"/>
                  <a:pt x="4885667" y="1080949"/>
                  <a:pt x="4899546" y="1050878"/>
                </a:cubicBezTo>
                <a:cubicBezTo>
                  <a:pt x="4913293" y="1021092"/>
                  <a:pt x="4928520" y="989484"/>
                  <a:pt x="4954137" y="968991"/>
                </a:cubicBezTo>
                <a:cubicBezTo>
                  <a:pt x="4976604" y="951017"/>
                  <a:pt x="5036024" y="941696"/>
                  <a:pt x="5036024" y="941696"/>
                </a:cubicBezTo>
                <a:cubicBezTo>
                  <a:pt x="5063319" y="955344"/>
                  <a:pt x="5099372" y="1006881"/>
                  <a:pt x="5117910" y="982639"/>
                </a:cubicBezTo>
                <a:cubicBezTo>
                  <a:pt x="5176466" y="906065"/>
                  <a:pt x="5213445" y="709684"/>
                  <a:pt x="5213445" y="709684"/>
                </a:cubicBezTo>
                <a:cubicBezTo>
                  <a:pt x="5217994" y="736979"/>
                  <a:pt x="5207525" y="772003"/>
                  <a:pt x="5227092" y="791570"/>
                </a:cubicBezTo>
                <a:cubicBezTo>
                  <a:pt x="5238690" y="803168"/>
                  <a:pt x="5248629" y="765985"/>
                  <a:pt x="5254388" y="750627"/>
                </a:cubicBezTo>
                <a:cubicBezTo>
                  <a:pt x="5262533" y="728907"/>
                  <a:pt x="5263487" y="705134"/>
                  <a:pt x="5268036" y="682388"/>
                </a:cubicBezTo>
                <a:cubicBezTo>
                  <a:pt x="5277134" y="696036"/>
                  <a:pt x="5278928" y="723332"/>
                  <a:pt x="5295331" y="723332"/>
                </a:cubicBezTo>
                <a:cubicBezTo>
                  <a:pt x="5326590" y="723332"/>
                  <a:pt x="5377072" y="600794"/>
                  <a:pt x="5377218" y="600502"/>
                </a:cubicBezTo>
                <a:cubicBezTo>
                  <a:pt x="5381767" y="636896"/>
                  <a:pt x="5369547" y="679838"/>
                  <a:pt x="5390865" y="709684"/>
                </a:cubicBezTo>
                <a:cubicBezTo>
                  <a:pt x="5401767" y="724947"/>
                  <a:pt x="5427661" y="690105"/>
                  <a:pt x="5445456" y="696036"/>
                </a:cubicBezTo>
                <a:cubicBezTo>
                  <a:pt x="5461017" y="701223"/>
                  <a:pt x="5463653" y="723331"/>
                  <a:pt x="5472752" y="736979"/>
                </a:cubicBezTo>
                <a:cubicBezTo>
                  <a:pt x="5486400" y="723331"/>
                  <a:pt x="5494394" y="696036"/>
                  <a:pt x="5513695" y="696036"/>
                </a:cubicBezTo>
                <a:cubicBezTo>
                  <a:pt x="5530098" y="696036"/>
                  <a:pt x="5525762" y="730887"/>
                  <a:pt x="5540991" y="736979"/>
                </a:cubicBezTo>
                <a:cubicBezTo>
                  <a:pt x="5586250" y="755083"/>
                  <a:pt x="5581934" y="727222"/>
                  <a:pt x="5581934" y="709684"/>
                </a:cubicBezTo>
              </a:path>
            </a:pathLst>
          </a:custGeom>
          <a:noFill/>
          <a:ln w="6350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805816" y="4374003"/>
            <a:ext cx="2636634" cy="2456"/>
          </a:xfrm>
          <a:prstGeom prst="straightConnector1">
            <a:avLst/>
          </a:prstGeom>
          <a:ln w="3175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629897" y="1735104"/>
            <a:ext cx="3271" cy="3489406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835175" y="2075549"/>
            <a:ext cx="2636634" cy="2456"/>
          </a:xfrm>
          <a:prstGeom prst="straightConnector1">
            <a:avLst/>
          </a:prstGeom>
          <a:ln w="3175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>
            <a:off x="805816" y="2195997"/>
            <a:ext cx="39736" cy="2069004"/>
          </a:xfrm>
          <a:prstGeom prst="straightConnector1">
            <a:avLst/>
          </a:prstGeom>
          <a:ln w="31750">
            <a:prstDash val="lg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175900"/>
              </p:ext>
            </p:extLst>
          </p:nvPr>
        </p:nvGraphicFramePr>
        <p:xfrm>
          <a:off x="996368" y="3028766"/>
          <a:ext cx="177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4" imgW="888840" imgH="253800" progId="Equation.DSMT4">
                  <p:embed/>
                </p:oleObj>
              </mc:Choice>
              <mc:Fallback>
                <p:oleObj name="Equation" r:id="rId4" imgW="888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6368" y="3028766"/>
                        <a:ext cx="17780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正方形/長方形 24"/>
          <p:cNvSpPr/>
          <p:nvPr/>
        </p:nvSpPr>
        <p:spPr>
          <a:xfrm>
            <a:off x="1561545" y="2593281"/>
            <a:ext cx="145264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el-GR" altLang="ja-JP" sz="24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=0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624860" y="5138356"/>
            <a:ext cx="145264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el-GR" altLang="ja-JP" sz="24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λ</a:t>
            </a:r>
            <a:r>
              <a:rPr lang="en-US" altLang="ja-JP" sz="24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=1</a:t>
            </a:r>
            <a:r>
              <a:rPr lang="ja-JP" altLang="en-US" sz="24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＞</a:t>
            </a:r>
            <a:endParaRPr lang="en-US" altLang="ja-JP" sz="2400" b="1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3544110" y="1604529"/>
            <a:ext cx="2636634" cy="2456"/>
          </a:xfrm>
          <a:prstGeom prst="straightConnector1">
            <a:avLst/>
          </a:prstGeom>
          <a:ln w="3175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6312368" y="1943370"/>
            <a:ext cx="2636634" cy="2456"/>
          </a:xfrm>
          <a:prstGeom prst="straightConnector1">
            <a:avLst/>
          </a:prstGeom>
          <a:ln w="3175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3491732" y="3914657"/>
            <a:ext cx="2636634" cy="2456"/>
          </a:xfrm>
          <a:prstGeom prst="straightConnector1">
            <a:avLst/>
          </a:prstGeom>
          <a:ln w="3175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 flipV="1">
            <a:off x="6281079" y="4276265"/>
            <a:ext cx="2636634" cy="2456"/>
          </a:xfrm>
          <a:prstGeom prst="straightConnector1">
            <a:avLst/>
          </a:prstGeom>
          <a:ln w="31750"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グループ化 56"/>
          <p:cNvGrpSpPr/>
          <p:nvPr/>
        </p:nvGrpSpPr>
        <p:grpSpPr>
          <a:xfrm>
            <a:off x="854384" y="3692224"/>
            <a:ext cx="7707857" cy="1150956"/>
            <a:chOff x="854384" y="4167011"/>
            <a:chExt cx="7707857" cy="1150956"/>
          </a:xfrm>
        </p:grpSpPr>
        <p:sp>
          <p:nvSpPr>
            <p:cNvPr id="21" name="フリーフォーム 20"/>
            <p:cNvSpPr/>
            <p:nvPr/>
          </p:nvSpPr>
          <p:spPr>
            <a:xfrm rot="523341">
              <a:off x="854384" y="4167011"/>
              <a:ext cx="2917394" cy="1150956"/>
            </a:xfrm>
            <a:custGeom>
              <a:avLst/>
              <a:gdLst>
                <a:gd name="connsiteX0" fmla="*/ 0 w 5582044"/>
                <a:gd name="connsiteY0" fmla="*/ 81887 h 1364776"/>
                <a:gd name="connsiteX1" fmla="*/ 68239 w 5582044"/>
                <a:gd name="connsiteY1" fmla="*/ 245660 h 1364776"/>
                <a:gd name="connsiteX2" fmla="*/ 95534 w 5582044"/>
                <a:gd name="connsiteY2" fmla="*/ 327546 h 1364776"/>
                <a:gd name="connsiteX3" fmla="*/ 109182 w 5582044"/>
                <a:gd name="connsiteY3" fmla="*/ 368490 h 1364776"/>
                <a:gd name="connsiteX4" fmla="*/ 150125 w 5582044"/>
                <a:gd name="connsiteY4" fmla="*/ 327546 h 1364776"/>
                <a:gd name="connsiteX5" fmla="*/ 177421 w 5582044"/>
                <a:gd name="connsiteY5" fmla="*/ 286603 h 1364776"/>
                <a:gd name="connsiteX6" fmla="*/ 204716 w 5582044"/>
                <a:gd name="connsiteY6" fmla="*/ 327546 h 1364776"/>
                <a:gd name="connsiteX7" fmla="*/ 232012 w 5582044"/>
                <a:gd name="connsiteY7" fmla="*/ 409433 h 1364776"/>
                <a:gd name="connsiteX8" fmla="*/ 259307 w 5582044"/>
                <a:gd name="connsiteY8" fmla="*/ 354842 h 1364776"/>
                <a:gd name="connsiteX9" fmla="*/ 300250 w 5582044"/>
                <a:gd name="connsiteY9" fmla="*/ 341194 h 1364776"/>
                <a:gd name="connsiteX10" fmla="*/ 341194 w 5582044"/>
                <a:gd name="connsiteY10" fmla="*/ 313899 h 1364776"/>
                <a:gd name="connsiteX11" fmla="*/ 354842 w 5582044"/>
                <a:gd name="connsiteY11" fmla="*/ 382137 h 1364776"/>
                <a:gd name="connsiteX12" fmla="*/ 395785 w 5582044"/>
                <a:gd name="connsiteY12" fmla="*/ 395785 h 1364776"/>
                <a:gd name="connsiteX13" fmla="*/ 423080 w 5582044"/>
                <a:gd name="connsiteY13" fmla="*/ 341194 h 1364776"/>
                <a:gd name="connsiteX14" fmla="*/ 464024 w 5582044"/>
                <a:gd name="connsiteY14" fmla="*/ 259308 h 1364776"/>
                <a:gd name="connsiteX15" fmla="*/ 491319 w 5582044"/>
                <a:gd name="connsiteY15" fmla="*/ 150126 h 1364776"/>
                <a:gd name="connsiteX16" fmla="*/ 518615 w 5582044"/>
                <a:gd name="connsiteY16" fmla="*/ 232012 h 1364776"/>
                <a:gd name="connsiteX17" fmla="*/ 532262 w 5582044"/>
                <a:gd name="connsiteY17" fmla="*/ 177421 h 1364776"/>
                <a:gd name="connsiteX18" fmla="*/ 586853 w 5582044"/>
                <a:gd name="connsiteY18" fmla="*/ 68239 h 1364776"/>
                <a:gd name="connsiteX19" fmla="*/ 627797 w 5582044"/>
                <a:gd name="connsiteY19" fmla="*/ 95535 h 1364776"/>
                <a:gd name="connsiteX20" fmla="*/ 696036 w 5582044"/>
                <a:gd name="connsiteY20" fmla="*/ 0 h 1364776"/>
                <a:gd name="connsiteX21" fmla="*/ 764274 w 5582044"/>
                <a:gd name="connsiteY21" fmla="*/ 81887 h 1364776"/>
                <a:gd name="connsiteX22" fmla="*/ 805218 w 5582044"/>
                <a:gd name="connsiteY22" fmla="*/ 204717 h 1364776"/>
                <a:gd name="connsiteX23" fmla="*/ 832513 w 5582044"/>
                <a:gd name="connsiteY23" fmla="*/ 327546 h 1364776"/>
                <a:gd name="connsiteX24" fmla="*/ 859809 w 5582044"/>
                <a:gd name="connsiteY24" fmla="*/ 368490 h 1364776"/>
                <a:gd name="connsiteX25" fmla="*/ 873456 w 5582044"/>
                <a:gd name="connsiteY25" fmla="*/ 423081 h 1364776"/>
                <a:gd name="connsiteX26" fmla="*/ 887104 w 5582044"/>
                <a:gd name="connsiteY26" fmla="*/ 382137 h 1364776"/>
                <a:gd name="connsiteX27" fmla="*/ 900752 w 5582044"/>
                <a:gd name="connsiteY27" fmla="*/ 436729 h 1364776"/>
                <a:gd name="connsiteX28" fmla="*/ 941695 w 5582044"/>
                <a:gd name="connsiteY28" fmla="*/ 409433 h 1364776"/>
                <a:gd name="connsiteX29" fmla="*/ 955343 w 5582044"/>
                <a:gd name="connsiteY29" fmla="*/ 491320 h 1364776"/>
                <a:gd name="connsiteX30" fmla="*/ 968991 w 5582044"/>
                <a:gd name="connsiteY30" fmla="*/ 559558 h 1364776"/>
                <a:gd name="connsiteX31" fmla="*/ 982639 w 5582044"/>
                <a:gd name="connsiteY31" fmla="*/ 423081 h 1364776"/>
                <a:gd name="connsiteX32" fmla="*/ 996286 w 5582044"/>
                <a:gd name="connsiteY32" fmla="*/ 504967 h 1364776"/>
                <a:gd name="connsiteX33" fmla="*/ 1009934 w 5582044"/>
                <a:gd name="connsiteY33" fmla="*/ 450376 h 1364776"/>
                <a:gd name="connsiteX34" fmla="*/ 1078173 w 5582044"/>
                <a:gd name="connsiteY34" fmla="*/ 504967 h 1364776"/>
                <a:gd name="connsiteX35" fmla="*/ 1105468 w 5582044"/>
                <a:gd name="connsiteY35" fmla="*/ 464024 h 1364776"/>
                <a:gd name="connsiteX36" fmla="*/ 1146412 w 5582044"/>
                <a:gd name="connsiteY36" fmla="*/ 491320 h 1364776"/>
                <a:gd name="connsiteX37" fmla="*/ 1187355 w 5582044"/>
                <a:gd name="connsiteY37" fmla="*/ 491320 h 1364776"/>
                <a:gd name="connsiteX38" fmla="*/ 1255594 w 5582044"/>
                <a:gd name="connsiteY38" fmla="*/ 395785 h 1364776"/>
                <a:gd name="connsiteX39" fmla="*/ 1269242 w 5582044"/>
                <a:gd name="connsiteY39" fmla="*/ 436729 h 1364776"/>
                <a:gd name="connsiteX40" fmla="*/ 1310185 w 5582044"/>
                <a:gd name="connsiteY40" fmla="*/ 395785 h 1364776"/>
                <a:gd name="connsiteX41" fmla="*/ 1351128 w 5582044"/>
                <a:gd name="connsiteY41" fmla="*/ 477672 h 1364776"/>
                <a:gd name="connsiteX42" fmla="*/ 1405719 w 5582044"/>
                <a:gd name="connsiteY42" fmla="*/ 504967 h 1364776"/>
                <a:gd name="connsiteX43" fmla="*/ 1419367 w 5582044"/>
                <a:gd name="connsiteY43" fmla="*/ 682388 h 1364776"/>
                <a:gd name="connsiteX44" fmla="*/ 1446662 w 5582044"/>
                <a:gd name="connsiteY44" fmla="*/ 614149 h 1364776"/>
                <a:gd name="connsiteX45" fmla="*/ 1473958 w 5582044"/>
                <a:gd name="connsiteY45" fmla="*/ 900752 h 1364776"/>
                <a:gd name="connsiteX46" fmla="*/ 1487606 w 5582044"/>
                <a:gd name="connsiteY46" fmla="*/ 859809 h 1364776"/>
                <a:gd name="connsiteX47" fmla="*/ 1501253 w 5582044"/>
                <a:gd name="connsiteY47" fmla="*/ 709684 h 1364776"/>
                <a:gd name="connsiteX48" fmla="*/ 1528549 w 5582044"/>
                <a:gd name="connsiteY48" fmla="*/ 791570 h 1364776"/>
                <a:gd name="connsiteX49" fmla="*/ 1542197 w 5582044"/>
                <a:gd name="connsiteY49" fmla="*/ 832514 h 1364776"/>
                <a:gd name="connsiteX50" fmla="*/ 1583140 w 5582044"/>
                <a:gd name="connsiteY50" fmla="*/ 914400 h 1364776"/>
                <a:gd name="connsiteX51" fmla="*/ 1624083 w 5582044"/>
                <a:gd name="connsiteY51" fmla="*/ 941696 h 1364776"/>
                <a:gd name="connsiteX52" fmla="*/ 1651379 w 5582044"/>
                <a:gd name="connsiteY52" fmla="*/ 887105 h 1364776"/>
                <a:gd name="connsiteX53" fmla="*/ 1678674 w 5582044"/>
                <a:gd name="connsiteY53" fmla="*/ 846161 h 1364776"/>
                <a:gd name="connsiteX54" fmla="*/ 1733265 w 5582044"/>
                <a:gd name="connsiteY54" fmla="*/ 982639 h 1364776"/>
                <a:gd name="connsiteX55" fmla="*/ 1787856 w 5582044"/>
                <a:gd name="connsiteY55" fmla="*/ 1064526 h 1364776"/>
                <a:gd name="connsiteX56" fmla="*/ 1801504 w 5582044"/>
                <a:gd name="connsiteY56" fmla="*/ 928048 h 1364776"/>
                <a:gd name="connsiteX57" fmla="*/ 1815152 w 5582044"/>
                <a:gd name="connsiteY57" fmla="*/ 968991 h 1364776"/>
                <a:gd name="connsiteX58" fmla="*/ 1828800 w 5582044"/>
                <a:gd name="connsiteY58" fmla="*/ 1037230 h 1364776"/>
                <a:gd name="connsiteX59" fmla="*/ 1842447 w 5582044"/>
                <a:gd name="connsiteY59" fmla="*/ 996287 h 1364776"/>
                <a:gd name="connsiteX60" fmla="*/ 1856095 w 5582044"/>
                <a:gd name="connsiteY60" fmla="*/ 928048 h 1364776"/>
                <a:gd name="connsiteX61" fmla="*/ 1869743 w 5582044"/>
                <a:gd name="connsiteY61" fmla="*/ 1091821 h 1364776"/>
                <a:gd name="connsiteX62" fmla="*/ 1883391 w 5582044"/>
                <a:gd name="connsiteY62" fmla="*/ 1146412 h 1364776"/>
                <a:gd name="connsiteX63" fmla="*/ 1924334 w 5582044"/>
                <a:gd name="connsiteY63" fmla="*/ 1132764 h 1364776"/>
                <a:gd name="connsiteX64" fmla="*/ 1937982 w 5582044"/>
                <a:gd name="connsiteY64" fmla="*/ 1037230 h 1364776"/>
                <a:gd name="connsiteX65" fmla="*/ 1951630 w 5582044"/>
                <a:gd name="connsiteY65" fmla="*/ 996287 h 1364776"/>
                <a:gd name="connsiteX66" fmla="*/ 1965277 w 5582044"/>
                <a:gd name="connsiteY66" fmla="*/ 928048 h 1364776"/>
                <a:gd name="connsiteX67" fmla="*/ 2006221 w 5582044"/>
                <a:gd name="connsiteY67" fmla="*/ 1050878 h 1364776"/>
                <a:gd name="connsiteX68" fmla="*/ 2033516 w 5582044"/>
                <a:gd name="connsiteY68" fmla="*/ 1132764 h 1364776"/>
                <a:gd name="connsiteX69" fmla="*/ 2115403 w 5582044"/>
                <a:gd name="connsiteY69" fmla="*/ 1160060 h 1364776"/>
                <a:gd name="connsiteX70" fmla="*/ 2142698 w 5582044"/>
                <a:gd name="connsiteY70" fmla="*/ 1201003 h 1364776"/>
                <a:gd name="connsiteX71" fmla="*/ 2156346 w 5582044"/>
                <a:gd name="connsiteY71" fmla="*/ 1132764 h 1364776"/>
                <a:gd name="connsiteX72" fmla="*/ 2169994 w 5582044"/>
                <a:gd name="connsiteY72" fmla="*/ 1023582 h 1364776"/>
                <a:gd name="connsiteX73" fmla="*/ 2183642 w 5582044"/>
                <a:gd name="connsiteY73" fmla="*/ 955343 h 1364776"/>
                <a:gd name="connsiteX74" fmla="*/ 2210937 w 5582044"/>
                <a:gd name="connsiteY74" fmla="*/ 832514 h 1364776"/>
                <a:gd name="connsiteX75" fmla="*/ 2279176 w 5582044"/>
                <a:gd name="connsiteY75" fmla="*/ 846161 h 1364776"/>
                <a:gd name="connsiteX76" fmla="*/ 2292824 w 5582044"/>
                <a:gd name="connsiteY76" fmla="*/ 887105 h 1364776"/>
                <a:gd name="connsiteX77" fmla="*/ 2333767 w 5582044"/>
                <a:gd name="connsiteY77" fmla="*/ 996287 h 1364776"/>
                <a:gd name="connsiteX78" fmla="*/ 2374710 w 5582044"/>
                <a:gd name="connsiteY78" fmla="*/ 928048 h 1364776"/>
                <a:gd name="connsiteX79" fmla="*/ 2402006 w 5582044"/>
                <a:gd name="connsiteY79" fmla="*/ 764275 h 1364776"/>
                <a:gd name="connsiteX80" fmla="*/ 2415653 w 5582044"/>
                <a:gd name="connsiteY80" fmla="*/ 709684 h 1364776"/>
                <a:gd name="connsiteX81" fmla="*/ 2429301 w 5582044"/>
                <a:gd name="connsiteY81" fmla="*/ 777923 h 1364776"/>
                <a:gd name="connsiteX82" fmla="*/ 2442949 w 5582044"/>
                <a:gd name="connsiteY82" fmla="*/ 832514 h 1364776"/>
                <a:gd name="connsiteX83" fmla="*/ 2456597 w 5582044"/>
                <a:gd name="connsiteY83" fmla="*/ 764275 h 1364776"/>
                <a:gd name="connsiteX84" fmla="*/ 2470245 w 5582044"/>
                <a:gd name="connsiteY84" fmla="*/ 723332 h 1364776"/>
                <a:gd name="connsiteX85" fmla="*/ 2497540 w 5582044"/>
                <a:gd name="connsiteY85" fmla="*/ 764275 h 1364776"/>
                <a:gd name="connsiteX86" fmla="*/ 2524836 w 5582044"/>
                <a:gd name="connsiteY86" fmla="*/ 736979 h 1364776"/>
                <a:gd name="connsiteX87" fmla="*/ 2565779 w 5582044"/>
                <a:gd name="connsiteY87" fmla="*/ 696036 h 1364776"/>
                <a:gd name="connsiteX88" fmla="*/ 2606722 w 5582044"/>
                <a:gd name="connsiteY88" fmla="*/ 750627 h 1364776"/>
                <a:gd name="connsiteX89" fmla="*/ 2634018 w 5582044"/>
                <a:gd name="connsiteY89" fmla="*/ 696036 h 1364776"/>
                <a:gd name="connsiteX90" fmla="*/ 2661313 w 5582044"/>
                <a:gd name="connsiteY90" fmla="*/ 750627 h 1364776"/>
                <a:gd name="connsiteX91" fmla="*/ 2729552 w 5582044"/>
                <a:gd name="connsiteY91" fmla="*/ 873457 h 1364776"/>
                <a:gd name="connsiteX92" fmla="*/ 2770495 w 5582044"/>
                <a:gd name="connsiteY92" fmla="*/ 846161 h 1364776"/>
                <a:gd name="connsiteX93" fmla="*/ 2797791 w 5582044"/>
                <a:gd name="connsiteY93" fmla="*/ 750627 h 1364776"/>
                <a:gd name="connsiteX94" fmla="*/ 2811439 w 5582044"/>
                <a:gd name="connsiteY94" fmla="*/ 709684 h 1364776"/>
                <a:gd name="connsiteX95" fmla="*/ 2852382 w 5582044"/>
                <a:gd name="connsiteY95" fmla="*/ 696036 h 1364776"/>
                <a:gd name="connsiteX96" fmla="*/ 2906973 w 5582044"/>
                <a:gd name="connsiteY96" fmla="*/ 900752 h 1364776"/>
                <a:gd name="connsiteX97" fmla="*/ 2920621 w 5582044"/>
                <a:gd name="connsiteY97" fmla="*/ 941696 h 1364776"/>
                <a:gd name="connsiteX98" fmla="*/ 2934268 w 5582044"/>
                <a:gd name="connsiteY98" fmla="*/ 982639 h 1364776"/>
                <a:gd name="connsiteX99" fmla="*/ 2961564 w 5582044"/>
                <a:gd name="connsiteY99" fmla="*/ 1091821 h 1364776"/>
                <a:gd name="connsiteX100" fmla="*/ 2975212 w 5582044"/>
                <a:gd name="connsiteY100" fmla="*/ 1160060 h 1364776"/>
                <a:gd name="connsiteX101" fmla="*/ 3002507 w 5582044"/>
                <a:gd name="connsiteY101" fmla="*/ 1296537 h 1364776"/>
                <a:gd name="connsiteX102" fmla="*/ 3016155 w 5582044"/>
                <a:gd name="connsiteY102" fmla="*/ 1214651 h 1364776"/>
                <a:gd name="connsiteX103" fmla="*/ 3043450 w 5582044"/>
                <a:gd name="connsiteY103" fmla="*/ 1009935 h 1364776"/>
                <a:gd name="connsiteX104" fmla="*/ 3057098 w 5582044"/>
                <a:gd name="connsiteY104" fmla="*/ 887105 h 1364776"/>
                <a:gd name="connsiteX105" fmla="*/ 3111689 w 5582044"/>
                <a:gd name="connsiteY105" fmla="*/ 627797 h 1364776"/>
                <a:gd name="connsiteX106" fmla="*/ 3125337 w 5582044"/>
                <a:gd name="connsiteY106" fmla="*/ 750627 h 1364776"/>
                <a:gd name="connsiteX107" fmla="*/ 3179928 w 5582044"/>
                <a:gd name="connsiteY107" fmla="*/ 859809 h 1364776"/>
                <a:gd name="connsiteX108" fmla="*/ 3220871 w 5582044"/>
                <a:gd name="connsiteY108" fmla="*/ 846161 h 1364776"/>
                <a:gd name="connsiteX109" fmla="*/ 3234519 w 5582044"/>
                <a:gd name="connsiteY109" fmla="*/ 887105 h 1364776"/>
                <a:gd name="connsiteX110" fmla="*/ 3275462 w 5582044"/>
                <a:gd name="connsiteY110" fmla="*/ 928048 h 1364776"/>
                <a:gd name="connsiteX111" fmla="*/ 3289110 w 5582044"/>
                <a:gd name="connsiteY111" fmla="*/ 982639 h 1364776"/>
                <a:gd name="connsiteX112" fmla="*/ 3330053 w 5582044"/>
                <a:gd name="connsiteY112" fmla="*/ 1091821 h 1364776"/>
                <a:gd name="connsiteX113" fmla="*/ 3343701 w 5582044"/>
                <a:gd name="connsiteY113" fmla="*/ 1146412 h 1364776"/>
                <a:gd name="connsiteX114" fmla="*/ 3384645 w 5582044"/>
                <a:gd name="connsiteY114" fmla="*/ 1173708 h 1364776"/>
                <a:gd name="connsiteX115" fmla="*/ 3398292 w 5582044"/>
                <a:gd name="connsiteY115" fmla="*/ 1214651 h 1364776"/>
                <a:gd name="connsiteX116" fmla="*/ 3411940 w 5582044"/>
                <a:gd name="connsiteY116" fmla="*/ 1160060 h 1364776"/>
                <a:gd name="connsiteX117" fmla="*/ 3425588 w 5582044"/>
                <a:gd name="connsiteY117" fmla="*/ 1119117 h 1364776"/>
                <a:gd name="connsiteX118" fmla="*/ 3452883 w 5582044"/>
                <a:gd name="connsiteY118" fmla="*/ 1187355 h 1364776"/>
                <a:gd name="connsiteX119" fmla="*/ 3466531 w 5582044"/>
                <a:gd name="connsiteY119" fmla="*/ 1310185 h 1364776"/>
                <a:gd name="connsiteX120" fmla="*/ 3480179 w 5582044"/>
                <a:gd name="connsiteY120" fmla="*/ 1364776 h 1364776"/>
                <a:gd name="connsiteX121" fmla="*/ 3493827 w 5582044"/>
                <a:gd name="connsiteY121" fmla="*/ 1201003 h 1364776"/>
                <a:gd name="connsiteX122" fmla="*/ 3521122 w 5582044"/>
                <a:gd name="connsiteY122" fmla="*/ 1160060 h 1364776"/>
                <a:gd name="connsiteX123" fmla="*/ 3534770 w 5582044"/>
                <a:gd name="connsiteY123" fmla="*/ 1214651 h 1364776"/>
                <a:gd name="connsiteX124" fmla="*/ 3562065 w 5582044"/>
                <a:gd name="connsiteY124" fmla="*/ 1296537 h 1364776"/>
                <a:gd name="connsiteX125" fmla="*/ 3630304 w 5582044"/>
                <a:gd name="connsiteY125" fmla="*/ 1241946 h 1364776"/>
                <a:gd name="connsiteX126" fmla="*/ 3643952 w 5582044"/>
                <a:gd name="connsiteY126" fmla="*/ 1282890 h 1364776"/>
                <a:gd name="connsiteX127" fmla="*/ 3671247 w 5582044"/>
                <a:gd name="connsiteY127" fmla="*/ 1323833 h 1364776"/>
                <a:gd name="connsiteX128" fmla="*/ 3725839 w 5582044"/>
                <a:gd name="connsiteY128" fmla="*/ 1228299 h 1364776"/>
                <a:gd name="connsiteX129" fmla="*/ 3766782 w 5582044"/>
                <a:gd name="connsiteY129" fmla="*/ 1241946 h 1364776"/>
                <a:gd name="connsiteX130" fmla="*/ 3821373 w 5582044"/>
                <a:gd name="connsiteY130" fmla="*/ 1187355 h 1364776"/>
                <a:gd name="connsiteX131" fmla="*/ 3835021 w 5582044"/>
                <a:gd name="connsiteY131" fmla="*/ 1255594 h 1364776"/>
                <a:gd name="connsiteX132" fmla="*/ 3875964 w 5582044"/>
                <a:gd name="connsiteY132" fmla="*/ 1282890 h 1364776"/>
                <a:gd name="connsiteX133" fmla="*/ 3957850 w 5582044"/>
                <a:gd name="connsiteY133" fmla="*/ 1173708 h 1364776"/>
                <a:gd name="connsiteX134" fmla="*/ 4026089 w 5582044"/>
                <a:gd name="connsiteY134" fmla="*/ 1187355 h 1364776"/>
                <a:gd name="connsiteX135" fmla="*/ 4067033 w 5582044"/>
                <a:gd name="connsiteY135" fmla="*/ 1214651 h 1364776"/>
                <a:gd name="connsiteX136" fmla="*/ 4148919 w 5582044"/>
                <a:gd name="connsiteY136" fmla="*/ 1160060 h 1364776"/>
                <a:gd name="connsiteX137" fmla="*/ 4230806 w 5582044"/>
                <a:gd name="connsiteY137" fmla="*/ 1105469 h 1364776"/>
                <a:gd name="connsiteX138" fmla="*/ 4258101 w 5582044"/>
                <a:gd name="connsiteY138" fmla="*/ 1050878 h 1364776"/>
                <a:gd name="connsiteX139" fmla="*/ 4299045 w 5582044"/>
                <a:gd name="connsiteY139" fmla="*/ 1037230 h 1364776"/>
                <a:gd name="connsiteX140" fmla="*/ 4326340 w 5582044"/>
                <a:gd name="connsiteY140" fmla="*/ 982639 h 1364776"/>
                <a:gd name="connsiteX141" fmla="*/ 4367283 w 5582044"/>
                <a:gd name="connsiteY141" fmla="*/ 1078173 h 1364776"/>
                <a:gd name="connsiteX142" fmla="*/ 4408227 w 5582044"/>
                <a:gd name="connsiteY142" fmla="*/ 1201003 h 1364776"/>
                <a:gd name="connsiteX143" fmla="*/ 4490113 w 5582044"/>
                <a:gd name="connsiteY143" fmla="*/ 1160060 h 1364776"/>
                <a:gd name="connsiteX144" fmla="*/ 4531056 w 5582044"/>
                <a:gd name="connsiteY144" fmla="*/ 1119117 h 1364776"/>
                <a:gd name="connsiteX145" fmla="*/ 4558352 w 5582044"/>
                <a:gd name="connsiteY145" fmla="*/ 1064526 h 1364776"/>
                <a:gd name="connsiteX146" fmla="*/ 4612943 w 5582044"/>
                <a:gd name="connsiteY146" fmla="*/ 1119117 h 1364776"/>
                <a:gd name="connsiteX147" fmla="*/ 4681182 w 5582044"/>
                <a:gd name="connsiteY147" fmla="*/ 1132764 h 1364776"/>
                <a:gd name="connsiteX148" fmla="*/ 4776716 w 5582044"/>
                <a:gd name="connsiteY148" fmla="*/ 1119117 h 1364776"/>
                <a:gd name="connsiteX149" fmla="*/ 4844955 w 5582044"/>
                <a:gd name="connsiteY149" fmla="*/ 1201003 h 1364776"/>
                <a:gd name="connsiteX150" fmla="*/ 4872250 w 5582044"/>
                <a:gd name="connsiteY150" fmla="*/ 1146412 h 1364776"/>
                <a:gd name="connsiteX151" fmla="*/ 4899546 w 5582044"/>
                <a:gd name="connsiteY151" fmla="*/ 1050878 h 1364776"/>
                <a:gd name="connsiteX152" fmla="*/ 4954137 w 5582044"/>
                <a:gd name="connsiteY152" fmla="*/ 968991 h 1364776"/>
                <a:gd name="connsiteX153" fmla="*/ 5036024 w 5582044"/>
                <a:gd name="connsiteY153" fmla="*/ 941696 h 1364776"/>
                <a:gd name="connsiteX154" fmla="*/ 5117910 w 5582044"/>
                <a:gd name="connsiteY154" fmla="*/ 982639 h 1364776"/>
                <a:gd name="connsiteX155" fmla="*/ 5213445 w 5582044"/>
                <a:gd name="connsiteY155" fmla="*/ 709684 h 1364776"/>
                <a:gd name="connsiteX156" fmla="*/ 5227092 w 5582044"/>
                <a:gd name="connsiteY156" fmla="*/ 791570 h 1364776"/>
                <a:gd name="connsiteX157" fmla="*/ 5254388 w 5582044"/>
                <a:gd name="connsiteY157" fmla="*/ 750627 h 1364776"/>
                <a:gd name="connsiteX158" fmla="*/ 5268036 w 5582044"/>
                <a:gd name="connsiteY158" fmla="*/ 682388 h 1364776"/>
                <a:gd name="connsiteX159" fmla="*/ 5295331 w 5582044"/>
                <a:gd name="connsiteY159" fmla="*/ 723332 h 1364776"/>
                <a:gd name="connsiteX160" fmla="*/ 5377218 w 5582044"/>
                <a:gd name="connsiteY160" fmla="*/ 600502 h 1364776"/>
                <a:gd name="connsiteX161" fmla="*/ 5390865 w 5582044"/>
                <a:gd name="connsiteY161" fmla="*/ 709684 h 1364776"/>
                <a:gd name="connsiteX162" fmla="*/ 5445456 w 5582044"/>
                <a:gd name="connsiteY162" fmla="*/ 696036 h 1364776"/>
                <a:gd name="connsiteX163" fmla="*/ 5472752 w 5582044"/>
                <a:gd name="connsiteY163" fmla="*/ 736979 h 1364776"/>
                <a:gd name="connsiteX164" fmla="*/ 5513695 w 5582044"/>
                <a:gd name="connsiteY164" fmla="*/ 696036 h 1364776"/>
                <a:gd name="connsiteX165" fmla="*/ 5540991 w 5582044"/>
                <a:gd name="connsiteY165" fmla="*/ 736979 h 1364776"/>
                <a:gd name="connsiteX166" fmla="*/ 5581934 w 5582044"/>
                <a:gd name="connsiteY166" fmla="*/ 709684 h 136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5582044" h="1364776">
                  <a:moveTo>
                    <a:pt x="0" y="81887"/>
                  </a:moveTo>
                  <a:cubicBezTo>
                    <a:pt x="88484" y="258855"/>
                    <a:pt x="32965" y="128080"/>
                    <a:pt x="68239" y="245660"/>
                  </a:cubicBezTo>
                  <a:cubicBezTo>
                    <a:pt x="76506" y="273218"/>
                    <a:pt x="86436" y="300251"/>
                    <a:pt x="95534" y="327546"/>
                  </a:cubicBezTo>
                  <a:lnTo>
                    <a:pt x="109182" y="368490"/>
                  </a:lnTo>
                  <a:cubicBezTo>
                    <a:pt x="122830" y="354842"/>
                    <a:pt x="137769" y="342373"/>
                    <a:pt x="150125" y="327546"/>
                  </a:cubicBezTo>
                  <a:cubicBezTo>
                    <a:pt x="160626" y="314945"/>
                    <a:pt x="161018" y="286603"/>
                    <a:pt x="177421" y="286603"/>
                  </a:cubicBezTo>
                  <a:cubicBezTo>
                    <a:pt x="193823" y="286603"/>
                    <a:pt x="198054" y="312557"/>
                    <a:pt x="204716" y="327546"/>
                  </a:cubicBezTo>
                  <a:cubicBezTo>
                    <a:pt x="216401" y="353838"/>
                    <a:pt x="232012" y="409433"/>
                    <a:pt x="232012" y="409433"/>
                  </a:cubicBezTo>
                  <a:cubicBezTo>
                    <a:pt x="241110" y="391236"/>
                    <a:pt x="244921" y="369228"/>
                    <a:pt x="259307" y="354842"/>
                  </a:cubicBezTo>
                  <a:cubicBezTo>
                    <a:pt x="269479" y="344670"/>
                    <a:pt x="287383" y="347628"/>
                    <a:pt x="300250" y="341194"/>
                  </a:cubicBezTo>
                  <a:cubicBezTo>
                    <a:pt x="314921" y="333859"/>
                    <a:pt x="327546" y="322997"/>
                    <a:pt x="341194" y="313899"/>
                  </a:cubicBezTo>
                  <a:cubicBezTo>
                    <a:pt x="345743" y="336645"/>
                    <a:pt x="341975" y="362836"/>
                    <a:pt x="354842" y="382137"/>
                  </a:cubicBezTo>
                  <a:cubicBezTo>
                    <a:pt x="362822" y="394107"/>
                    <a:pt x="383449" y="403187"/>
                    <a:pt x="395785" y="395785"/>
                  </a:cubicBezTo>
                  <a:cubicBezTo>
                    <a:pt x="413230" y="385318"/>
                    <a:pt x="412986" y="358858"/>
                    <a:pt x="423080" y="341194"/>
                  </a:cubicBezTo>
                  <a:cubicBezTo>
                    <a:pt x="455487" y="284482"/>
                    <a:pt x="447705" y="319144"/>
                    <a:pt x="464024" y="259308"/>
                  </a:cubicBezTo>
                  <a:cubicBezTo>
                    <a:pt x="473895" y="223116"/>
                    <a:pt x="491319" y="150126"/>
                    <a:pt x="491319" y="150126"/>
                  </a:cubicBezTo>
                  <a:cubicBezTo>
                    <a:pt x="500418" y="177421"/>
                    <a:pt x="511637" y="259925"/>
                    <a:pt x="518615" y="232012"/>
                  </a:cubicBezTo>
                  <a:cubicBezTo>
                    <a:pt x="523164" y="213815"/>
                    <a:pt x="525048" y="194735"/>
                    <a:pt x="532262" y="177421"/>
                  </a:cubicBezTo>
                  <a:cubicBezTo>
                    <a:pt x="547912" y="139861"/>
                    <a:pt x="586853" y="68239"/>
                    <a:pt x="586853" y="68239"/>
                  </a:cubicBezTo>
                  <a:cubicBezTo>
                    <a:pt x="600501" y="77338"/>
                    <a:pt x="612236" y="100722"/>
                    <a:pt x="627797" y="95535"/>
                  </a:cubicBezTo>
                  <a:cubicBezTo>
                    <a:pt x="635049" y="93118"/>
                    <a:pt x="687514" y="12783"/>
                    <a:pt x="696036" y="0"/>
                  </a:cubicBezTo>
                  <a:cubicBezTo>
                    <a:pt x="715042" y="19006"/>
                    <a:pt x="754773" y="53383"/>
                    <a:pt x="764274" y="81887"/>
                  </a:cubicBezTo>
                  <a:cubicBezTo>
                    <a:pt x="813306" y="228983"/>
                    <a:pt x="743197" y="111685"/>
                    <a:pt x="805218" y="204717"/>
                  </a:cubicBezTo>
                  <a:cubicBezTo>
                    <a:pt x="807648" y="216867"/>
                    <a:pt x="825284" y="310678"/>
                    <a:pt x="832513" y="327546"/>
                  </a:cubicBezTo>
                  <a:cubicBezTo>
                    <a:pt x="838974" y="342623"/>
                    <a:pt x="850710" y="354842"/>
                    <a:pt x="859809" y="368490"/>
                  </a:cubicBezTo>
                  <a:cubicBezTo>
                    <a:pt x="864358" y="386687"/>
                    <a:pt x="856679" y="414693"/>
                    <a:pt x="873456" y="423081"/>
                  </a:cubicBezTo>
                  <a:cubicBezTo>
                    <a:pt x="886324" y="429515"/>
                    <a:pt x="874237" y="375703"/>
                    <a:pt x="887104" y="382137"/>
                  </a:cubicBezTo>
                  <a:cubicBezTo>
                    <a:pt x="903881" y="390526"/>
                    <a:pt x="896203" y="418532"/>
                    <a:pt x="900752" y="436729"/>
                  </a:cubicBezTo>
                  <a:cubicBezTo>
                    <a:pt x="914400" y="427630"/>
                    <a:pt x="930097" y="397835"/>
                    <a:pt x="941695" y="409433"/>
                  </a:cubicBezTo>
                  <a:cubicBezTo>
                    <a:pt x="961262" y="429000"/>
                    <a:pt x="950393" y="464094"/>
                    <a:pt x="955343" y="491320"/>
                  </a:cubicBezTo>
                  <a:cubicBezTo>
                    <a:pt x="959493" y="514142"/>
                    <a:pt x="964442" y="536812"/>
                    <a:pt x="968991" y="559558"/>
                  </a:cubicBezTo>
                  <a:cubicBezTo>
                    <a:pt x="973540" y="514066"/>
                    <a:pt x="962193" y="463974"/>
                    <a:pt x="982639" y="423081"/>
                  </a:cubicBezTo>
                  <a:cubicBezTo>
                    <a:pt x="995014" y="398330"/>
                    <a:pt x="976719" y="485400"/>
                    <a:pt x="996286" y="504967"/>
                  </a:cubicBezTo>
                  <a:cubicBezTo>
                    <a:pt x="1009549" y="518230"/>
                    <a:pt x="1005385" y="468573"/>
                    <a:pt x="1009934" y="450376"/>
                  </a:cubicBezTo>
                  <a:cubicBezTo>
                    <a:pt x="1020344" y="465991"/>
                    <a:pt x="1043477" y="518846"/>
                    <a:pt x="1078173" y="504967"/>
                  </a:cubicBezTo>
                  <a:cubicBezTo>
                    <a:pt x="1093402" y="498875"/>
                    <a:pt x="1096370" y="477672"/>
                    <a:pt x="1105468" y="464024"/>
                  </a:cubicBezTo>
                  <a:cubicBezTo>
                    <a:pt x="1119116" y="473123"/>
                    <a:pt x="1130499" y="495298"/>
                    <a:pt x="1146412" y="491320"/>
                  </a:cubicBezTo>
                  <a:cubicBezTo>
                    <a:pt x="1194844" y="479212"/>
                    <a:pt x="1118332" y="387785"/>
                    <a:pt x="1187355" y="491320"/>
                  </a:cubicBezTo>
                  <a:cubicBezTo>
                    <a:pt x="1194121" y="477787"/>
                    <a:pt x="1227929" y="395785"/>
                    <a:pt x="1255594" y="395785"/>
                  </a:cubicBezTo>
                  <a:cubicBezTo>
                    <a:pt x="1269980" y="395785"/>
                    <a:pt x="1264693" y="423081"/>
                    <a:pt x="1269242" y="436729"/>
                  </a:cubicBezTo>
                  <a:cubicBezTo>
                    <a:pt x="1282890" y="423081"/>
                    <a:pt x="1290884" y="395785"/>
                    <a:pt x="1310185" y="395785"/>
                  </a:cubicBezTo>
                  <a:cubicBezTo>
                    <a:pt x="1335495" y="395785"/>
                    <a:pt x="1341032" y="467576"/>
                    <a:pt x="1351128" y="477672"/>
                  </a:cubicBezTo>
                  <a:cubicBezTo>
                    <a:pt x="1365514" y="492058"/>
                    <a:pt x="1387522" y="495869"/>
                    <a:pt x="1405719" y="504967"/>
                  </a:cubicBezTo>
                  <a:cubicBezTo>
                    <a:pt x="1410268" y="564107"/>
                    <a:pt x="1398540" y="626850"/>
                    <a:pt x="1419367" y="682388"/>
                  </a:cubicBezTo>
                  <a:cubicBezTo>
                    <a:pt x="1427969" y="705327"/>
                    <a:pt x="1440720" y="590382"/>
                    <a:pt x="1446662" y="614149"/>
                  </a:cubicBezTo>
                  <a:cubicBezTo>
                    <a:pt x="1469937" y="707250"/>
                    <a:pt x="1464859" y="805218"/>
                    <a:pt x="1473958" y="900752"/>
                  </a:cubicBezTo>
                  <a:cubicBezTo>
                    <a:pt x="1478507" y="887104"/>
                    <a:pt x="1485572" y="874050"/>
                    <a:pt x="1487606" y="859809"/>
                  </a:cubicBezTo>
                  <a:cubicBezTo>
                    <a:pt x="1494712" y="810066"/>
                    <a:pt x="1475401" y="752771"/>
                    <a:pt x="1501253" y="709684"/>
                  </a:cubicBezTo>
                  <a:cubicBezTo>
                    <a:pt x="1516056" y="685012"/>
                    <a:pt x="1519450" y="764275"/>
                    <a:pt x="1528549" y="791570"/>
                  </a:cubicBezTo>
                  <a:lnTo>
                    <a:pt x="1542197" y="832514"/>
                  </a:lnTo>
                  <a:cubicBezTo>
                    <a:pt x="1553297" y="865813"/>
                    <a:pt x="1556685" y="887944"/>
                    <a:pt x="1583140" y="914400"/>
                  </a:cubicBezTo>
                  <a:cubicBezTo>
                    <a:pt x="1594738" y="925998"/>
                    <a:pt x="1610435" y="932597"/>
                    <a:pt x="1624083" y="941696"/>
                  </a:cubicBezTo>
                  <a:cubicBezTo>
                    <a:pt x="1633182" y="923499"/>
                    <a:pt x="1641285" y="904769"/>
                    <a:pt x="1651379" y="887105"/>
                  </a:cubicBezTo>
                  <a:cubicBezTo>
                    <a:pt x="1659517" y="872863"/>
                    <a:pt x="1667999" y="833707"/>
                    <a:pt x="1678674" y="846161"/>
                  </a:cubicBezTo>
                  <a:cubicBezTo>
                    <a:pt x="1710561" y="883362"/>
                    <a:pt x="1706086" y="941871"/>
                    <a:pt x="1733265" y="982639"/>
                  </a:cubicBezTo>
                  <a:lnTo>
                    <a:pt x="1787856" y="1064526"/>
                  </a:lnTo>
                  <a:cubicBezTo>
                    <a:pt x="1792405" y="1019033"/>
                    <a:pt x="1788944" y="972008"/>
                    <a:pt x="1801504" y="928048"/>
                  </a:cubicBezTo>
                  <a:cubicBezTo>
                    <a:pt x="1805456" y="914216"/>
                    <a:pt x="1811663" y="955035"/>
                    <a:pt x="1815152" y="968991"/>
                  </a:cubicBezTo>
                  <a:cubicBezTo>
                    <a:pt x="1820778" y="991495"/>
                    <a:pt x="1824251" y="1014484"/>
                    <a:pt x="1828800" y="1037230"/>
                  </a:cubicBezTo>
                  <a:cubicBezTo>
                    <a:pt x="1833349" y="1023582"/>
                    <a:pt x="1838958" y="1010243"/>
                    <a:pt x="1842447" y="996287"/>
                  </a:cubicBezTo>
                  <a:cubicBezTo>
                    <a:pt x="1848073" y="973783"/>
                    <a:pt x="1849722" y="905744"/>
                    <a:pt x="1856095" y="928048"/>
                  </a:cubicBezTo>
                  <a:cubicBezTo>
                    <a:pt x="1871145" y="980720"/>
                    <a:pt x="1862948" y="1037464"/>
                    <a:pt x="1869743" y="1091821"/>
                  </a:cubicBezTo>
                  <a:cubicBezTo>
                    <a:pt x="1872070" y="1110433"/>
                    <a:pt x="1878842" y="1128215"/>
                    <a:pt x="1883391" y="1146412"/>
                  </a:cubicBezTo>
                  <a:cubicBezTo>
                    <a:pt x="1897039" y="1141863"/>
                    <a:pt x="1917900" y="1145631"/>
                    <a:pt x="1924334" y="1132764"/>
                  </a:cubicBezTo>
                  <a:cubicBezTo>
                    <a:pt x="1938720" y="1103992"/>
                    <a:pt x="1931673" y="1068773"/>
                    <a:pt x="1937982" y="1037230"/>
                  </a:cubicBezTo>
                  <a:cubicBezTo>
                    <a:pt x="1940803" y="1023123"/>
                    <a:pt x="1948141" y="1010243"/>
                    <a:pt x="1951630" y="996287"/>
                  </a:cubicBezTo>
                  <a:cubicBezTo>
                    <a:pt x="1957256" y="973783"/>
                    <a:pt x="1960728" y="950794"/>
                    <a:pt x="1965277" y="928048"/>
                  </a:cubicBezTo>
                  <a:cubicBezTo>
                    <a:pt x="1990114" y="1027396"/>
                    <a:pt x="1965105" y="937809"/>
                    <a:pt x="2006221" y="1050878"/>
                  </a:cubicBezTo>
                  <a:cubicBezTo>
                    <a:pt x="2016054" y="1077918"/>
                    <a:pt x="2006221" y="1123665"/>
                    <a:pt x="2033516" y="1132764"/>
                  </a:cubicBezTo>
                  <a:lnTo>
                    <a:pt x="2115403" y="1160060"/>
                  </a:lnTo>
                  <a:cubicBezTo>
                    <a:pt x="2124501" y="1173708"/>
                    <a:pt x="2129050" y="1210102"/>
                    <a:pt x="2142698" y="1201003"/>
                  </a:cubicBezTo>
                  <a:cubicBezTo>
                    <a:pt x="2161999" y="1188136"/>
                    <a:pt x="2152819" y="1155691"/>
                    <a:pt x="2156346" y="1132764"/>
                  </a:cubicBezTo>
                  <a:cubicBezTo>
                    <a:pt x="2161923" y="1096513"/>
                    <a:pt x="2164417" y="1059833"/>
                    <a:pt x="2169994" y="1023582"/>
                  </a:cubicBezTo>
                  <a:cubicBezTo>
                    <a:pt x="2173521" y="1000655"/>
                    <a:pt x="2179492" y="978166"/>
                    <a:pt x="2183642" y="955343"/>
                  </a:cubicBezTo>
                  <a:cubicBezTo>
                    <a:pt x="2202857" y="849657"/>
                    <a:pt x="2186873" y="904705"/>
                    <a:pt x="2210937" y="832514"/>
                  </a:cubicBezTo>
                  <a:cubicBezTo>
                    <a:pt x="2233683" y="837063"/>
                    <a:pt x="2259875" y="833294"/>
                    <a:pt x="2279176" y="846161"/>
                  </a:cubicBezTo>
                  <a:cubicBezTo>
                    <a:pt x="2291146" y="854141"/>
                    <a:pt x="2288872" y="873272"/>
                    <a:pt x="2292824" y="887105"/>
                  </a:cubicBezTo>
                  <a:cubicBezTo>
                    <a:pt x="2317600" y="973823"/>
                    <a:pt x="2291363" y="911481"/>
                    <a:pt x="2333767" y="996287"/>
                  </a:cubicBezTo>
                  <a:cubicBezTo>
                    <a:pt x="2347415" y="973541"/>
                    <a:pt x="2367225" y="953497"/>
                    <a:pt x="2374710" y="928048"/>
                  </a:cubicBezTo>
                  <a:cubicBezTo>
                    <a:pt x="2390326" y="874953"/>
                    <a:pt x="2391807" y="818671"/>
                    <a:pt x="2402006" y="764275"/>
                  </a:cubicBezTo>
                  <a:cubicBezTo>
                    <a:pt x="2405463" y="745839"/>
                    <a:pt x="2411104" y="727881"/>
                    <a:pt x="2415653" y="709684"/>
                  </a:cubicBezTo>
                  <a:cubicBezTo>
                    <a:pt x="2420202" y="732430"/>
                    <a:pt x="2424269" y="755279"/>
                    <a:pt x="2429301" y="777923"/>
                  </a:cubicBezTo>
                  <a:cubicBezTo>
                    <a:pt x="2433370" y="796233"/>
                    <a:pt x="2426172" y="840902"/>
                    <a:pt x="2442949" y="832514"/>
                  </a:cubicBezTo>
                  <a:cubicBezTo>
                    <a:pt x="2463697" y="822140"/>
                    <a:pt x="2450971" y="786779"/>
                    <a:pt x="2456597" y="764275"/>
                  </a:cubicBezTo>
                  <a:cubicBezTo>
                    <a:pt x="2460086" y="750319"/>
                    <a:pt x="2465696" y="736980"/>
                    <a:pt x="2470245" y="723332"/>
                  </a:cubicBezTo>
                  <a:cubicBezTo>
                    <a:pt x="2479343" y="736980"/>
                    <a:pt x="2490205" y="749604"/>
                    <a:pt x="2497540" y="764275"/>
                  </a:cubicBezTo>
                  <a:cubicBezTo>
                    <a:pt x="2521521" y="812237"/>
                    <a:pt x="2503533" y="843491"/>
                    <a:pt x="2524836" y="736979"/>
                  </a:cubicBezTo>
                  <a:cubicBezTo>
                    <a:pt x="2594122" y="840912"/>
                    <a:pt x="2504489" y="726682"/>
                    <a:pt x="2565779" y="696036"/>
                  </a:cubicBezTo>
                  <a:cubicBezTo>
                    <a:pt x="2586124" y="685863"/>
                    <a:pt x="2593074" y="732430"/>
                    <a:pt x="2606722" y="750627"/>
                  </a:cubicBezTo>
                  <a:cubicBezTo>
                    <a:pt x="2615821" y="732430"/>
                    <a:pt x="2613673" y="696036"/>
                    <a:pt x="2634018" y="696036"/>
                  </a:cubicBezTo>
                  <a:cubicBezTo>
                    <a:pt x="2654363" y="696036"/>
                    <a:pt x="2653757" y="731737"/>
                    <a:pt x="2661313" y="750627"/>
                  </a:cubicBezTo>
                  <a:cubicBezTo>
                    <a:pt x="2705845" y="861956"/>
                    <a:pt x="2660796" y="804701"/>
                    <a:pt x="2729552" y="873457"/>
                  </a:cubicBezTo>
                  <a:cubicBezTo>
                    <a:pt x="2743200" y="864358"/>
                    <a:pt x="2762529" y="860499"/>
                    <a:pt x="2770495" y="846161"/>
                  </a:cubicBezTo>
                  <a:cubicBezTo>
                    <a:pt x="2786579" y="817210"/>
                    <a:pt x="2788274" y="782349"/>
                    <a:pt x="2797791" y="750627"/>
                  </a:cubicBezTo>
                  <a:cubicBezTo>
                    <a:pt x="2801925" y="736848"/>
                    <a:pt x="2801267" y="719856"/>
                    <a:pt x="2811439" y="709684"/>
                  </a:cubicBezTo>
                  <a:cubicBezTo>
                    <a:pt x="2821611" y="699512"/>
                    <a:pt x="2838734" y="700585"/>
                    <a:pt x="2852382" y="696036"/>
                  </a:cubicBezTo>
                  <a:cubicBezTo>
                    <a:pt x="2873125" y="820493"/>
                    <a:pt x="2857279" y="751671"/>
                    <a:pt x="2906973" y="900752"/>
                  </a:cubicBezTo>
                  <a:lnTo>
                    <a:pt x="2920621" y="941696"/>
                  </a:lnTo>
                  <a:lnTo>
                    <a:pt x="2934268" y="982639"/>
                  </a:lnTo>
                  <a:cubicBezTo>
                    <a:pt x="2960379" y="825977"/>
                    <a:pt x="2941410" y="900358"/>
                    <a:pt x="2961564" y="1091821"/>
                  </a:cubicBezTo>
                  <a:cubicBezTo>
                    <a:pt x="2963992" y="1114890"/>
                    <a:pt x="2971062" y="1137237"/>
                    <a:pt x="2975212" y="1160060"/>
                  </a:cubicBezTo>
                  <a:cubicBezTo>
                    <a:pt x="2997521" y="1282761"/>
                    <a:pt x="2978366" y="1199975"/>
                    <a:pt x="3002507" y="1296537"/>
                  </a:cubicBezTo>
                  <a:cubicBezTo>
                    <a:pt x="3007056" y="1269242"/>
                    <a:pt x="3011947" y="1242001"/>
                    <a:pt x="3016155" y="1214651"/>
                  </a:cubicBezTo>
                  <a:cubicBezTo>
                    <a:pt x="3026418" y="1147945"/>
                    <a:pt x="3035587" y="1076769"/>
                    <a:pt x="3043450" y="1009935"/>
                  </a:cubicBezTo>
                  <a:cubicBezTo>
                    <a:pt x="3048263" y="969022"/>
                    <a:pt x="3049390" y="927573"/>
                    <a:pt x="3057098" y="887105"/>
                  </a:cubicBezTo>
                  <a:cubicBezTo>
                    <a:pt x="3140652" y="448456"/>
                    <a:pt x="3070186" y="918334"/>
                    <a:pt x="3111689" y="627797"/>
                  </a:cubicBezTo>
                  <a:cubicBezTo>
                    <a:pt x="3116238" y="668740"/>
                    <a:pt x="3116705" y="710346"/>
                    <a:pt x="3125337" y="750627"/>
                  </a:cubicBezTo>
                  <a:cubicBezTo>
                    <a:pt x="3135880" y="799828"/>
                    <a:pt x="3154339" y="821425"/>
                    <a:pt x="3179928" y="859809"/>
                  </a:cubicBezTo>
                  <a:cubicBezTo>
                    <a:pt x="3193576" y="855260"/>
                    <a:pt x="3208004" y="839727"/>
                    <a:pt x="3220871" y="846161"/>
                  </a:cubicBezTo>
                  <a:cubicBezTo>
                    <a:pt x="3233738" y="852595"/>
                    <a:pt x="3226539" y="875135"/>
                    <a:pt x="3234519" y="887105"/>
                  </a:cubicBezTo>
                  <a:cubicBezTo>
                    <a:pt x="3245225" y="903164"/>
                    <a:pt x="3261814" y="914400"/>
                    <a:pt x="3275462" y="928048"/>
                  </a:cubicBezTo>
                  <a:cubicBezTo>
                    <a:pt x="3280011" y="946245"/>
                    <a:pt x="3283178" y="964845"/>
                    <a:pt x="3289110" y="982639"/>
                  </a:cubicBezTo>
                  <a:cubicBezTo>
                    <a:pt x="3317961" y="1069192"/>
                    <a:pt x="3310883" y="1024726"/>
                    <a:pt x="3330053" y="1091821"/>
                  </a:cubicBezTo>
                  <a:cubicBezTo>
                    <a:pt x="3335206" y="1109856"/>
                    <a:pt x="3333296" y="1130805"/>
                    <a:pt x="3343701" y="1146412"/>
                  </a:cubicBezTo>
                  <a:cubicBezTo>
                    <a:pt x="3352800" y="1160060"/>
                    <a:pt x="3370997" y="1164609"/>
                    <a:pt x="3384645" y="1173708"/>
                  </a:cubicBezTo>
                  <a:cubicBezTo>
                    <a:pt x="3389194" y="1187356"/>
                    <a:pt x="3385425" y="1221085"/>
                    <a:pt x="3398292" y="1214651"/>
                  </a:cubicBezTo>
                  <a:cubicBezTo>
                    <a:pt x="3415069" y="1206262"/>
                    <a:pt x="3406787" y="1178095"/>
                    <a:pt x="3411940" y="1160060"/>
                  </a:cubicBezTo>
                  <a:cubicBezTo>
                    <a:pt x="3415892" y="1146228"/>
                    <a:pt x="3421039" y="1132765"/>
                    <a:pt x="3425588" y="1119117"/>
                  </a:cubicBezTo>
                  <a:cubicBezTo>
                    <a:pt x="3434686" y="1141863"/>
                    <a:pt x="3447750" y="1163401"/>
                    <a:pt x="3452883" y="1187355"/>
                  </a:cubicBezTo>
                  <a:cubicBezTo>
                    <a:pt x="3461515" y="1227636"/>
                    <a:pt x="3460267" y="1269469"/>
                    <a:pt x="3466531" y="1310185"/>
                  </a:cubicBezTo>
                  <a:cubicBezTo>
                    <a:pt x="3469383" y="1328724"/>
                    <a:pt x="3475630" y="1346579"/>
                    <a:pt x="3480179" y="1364776"/>
                  </a:cubicBezTo>
                  <a:cubicBezTo>
                    <a:pt x="3484728" y="1310185"/>
                    <a:pt x="3483084" y="1254719"/>
                    <a:pt x="3493827" y="1201003"/>
                  </a:cubicBezTo>
                  <a:cubicBezTo>
                    <a:pt x="3497044" y="1184919"/>
                    <a:pt x="3505561" y="1154873"/>
                    <a:pt x="3521122" y="1160060"/>
                  </a:cubicBezTo>
                  <a:cubicBezTo>
                    <a:pt x="3538916" y="1165992"/>
                    <a:pt x="3529380" y="1196685"/>
                    <a:pt x="3534770" y="1214651"/>
                  </a:cubicBezTo>
                  <a:cubicBezTo>
                    <a:pt x="3543037" y="1242209"/>
                    <a:pt x="3562065" y="1296537"/>
                    <a:pt x="3562065" y="1296537"/>
                  </a:cubicBezTo>
                  <a:cubicBezTo>
                    <a:pt x="3570497" y="1283890"/>
                    <a:pt x="3597344" y="1225466"/>
                    <a:pt x="3630304" y="1241946"/>
                  </a:cubicBezTo>
                  <a:cubicBezTo>
                    <a:pt x="3643171" y="1248380"/>
                    <a:pt x="3637518" y="1270023"/>
                    <a:pt x="3643952" y="1282890"/>
                  </a:cubicBezTo>
                  <a:cubicBezTo>
                    <a:pt x="3651287" y="1297561"/>
                    <a:pt x="3662149" y="1310185"/>
                    <a:pt x="3671247" y="1323833"/>
                  </a:cubicBezTo>
                  <a:cubicBezTo>
                    <a:pt x="3681637" y="1292664"/>
                    <a:pt x="3692788" y="1244824"/>
                    <a:pt x="3725839" y="1228299"/>
                  </a:cubicBezTo>
                  <a:cubicBezTo>
                    <a:pt x="3738706" y="1221865"/>
                    <a:pt x="3753134" y="1237397"/>
                    <a:pt x="3766782" y="1241946"/>
                  </a:cubicBezTo>
                  <a:cubicBezTo>
                    <a:pt x="3766782" y="1241946"/>
                    <a:pt x="3784980" y="1150962"/>
                    <a:pt x="3821373" y="1187355"/>
                  </a:cubicBezTo>
                  <a:cubicBezTo>
                    <a:pt x="3837776" y="1203758"/>
                    <a:pt x="3823512" y="1235453"/>
                    <a:pt x="3835021" y="1255594"/>
                  </a:cubicBezTo>
                  <a:cubicBezTo>
                    <a:pt x="3843159" y="1269835"/>
                    <a:pt x="3862316" y="1273791"/>
                    <a:pt x="3875964" y="1282890"/>
                  </a:cubicBezTo>
                  <a:cubicBezTo>
                    <a:pt x="3883399" y="1270498"/>
                    <a:pt x="3929755" y="1180732"/>
                    <a:pt x="3957850" y="1173708"/>
                  </a:cubicBezTo>
                  <a:cubicBezTo>
                    <a:pt x="3980354" y="1168082"/>
                    <a:pt x="4003343" y="1182806"/>
                    <a:pt x="4026089" y="1187355"/>
                  </a:cubicBezTo>
                  <a:cubicBezTo>
                    <a:pt x="4039737" y="1196454"/>
                    <a:pt x="4050853" y="1211954"/>
                    <a:pt x="4067033" y="1214651"/>
                  </a:cubicBezTo>
                  <a:cubicBezTo>
                    <a:pt x="4103881" y="1220792"/>
                    <a:pt x="4127863" y="1176436"/>
                    <a:pt x="4148919" y="1160060"/>
                  </a:cubicBezTo>
                  <a:cubicBezTo>
                    <a:pt x="4174814" y="1139920"/>
                    <a:pt x="4230806" y="1105469"/>
                    <a:pt x="4230806" y="1105469"/>
                  </a:cubicBezTo>
                  <a:cubicBezTo>
                    <a:pt x="4239904" y="1087272"/>
                    <a:pt x="4243715" y="1065264"/>
                    <a:pt x="4258101" y="1050878"/>
                  </a:cubicBezTo>
                  <a:cubicBezTo>
                    <a:pt x="4268274" y="1040705"/>
                    <a:pt x="4288872" y="1047403"/>
                    <a:pt x="4299045" y="1037230"/>
                  </a:cubicBezTo>
                  <a:cubicBezTo>
                    <a:pt x="4313431" y="1022844"/>
                    <a:pt x="4317242" y="1000836"/>
                    <a:pt x="4326340" y="982639"/>
                  </a:cubicBezTo>
                  <a:cubicBezTo>
                    <a:pt x="4343032" y="1016023"/>
                    <a:pt x="4359250" y="1042023"/>
                    <a:pt x="4367283" y="1078173"/>
                  </a:cubicBezTo>
                  <a:cubicBezTo>
                    <a:pt x="4391799" y="1188496"/>
                    <a:pt x="4360738" y="1129771"/>
                    <a:pt x="4408227" y="1201003"/>
                  </a:cubicBezTo>
                  <a:cubicBezTo>
                    <a:pt x="4442715" y="1097538"/>
                    <a:pt x="4412505" y="1101854"/>
                    <a:pt x="4490113" y="1160060"/>
                  </a:cubicBezTo>
                  <a:cubicBezTo>
                    <a:pt x="4514307" y="1232641"/>
                    <a:pt x="4496317" y="1205965"/>
                    <a:pt x="4531056" y="1119117"/>
                  </a:cubicBezTo>
                  <a:cubicBezTo>
                    <a:pt x="4538612" y="1100227"/>
                    <a:pt x="4549253" y="1082723"/>
                    <a:pt x="4558352" y="1064526"/>
                  </a:cubicBezTo>
                  <a:cubicBezTo>
                    <a:pt x="4584240" y="1219852"/>
                    <a:pt x="4543319" y="1127820"/>
                    <a:pt x="4612943" y="1119117"/>
                  </a:cubicBezTo>
                  <a:cubicBezTo>
                    <a:pt x="4635961" y="1116240"/>
                    <a:pt x="4658436" y="1128215"/>
                    <a:pt x="4681182" y="1132764"/>
                  </a:cubicBezTo>
                  <a:cubicBezTo>
                    <a:pt x="4713027" y="1128215"/>
                    <a:pt x="4747023" y="1106745"/>
                    <a:pt x="4776716" y="1119117"/>
                  </a:cubicBezTo>
                  <a:cubicBezTo>
                    <a:pt x="4809514" y="1132783"/>
                    <a:pt x="4810791" y="1191242"/>
                    <a:pt x="4844955" y="1201003"/>
                  </a:cubicBezTo>
                  <a:cubicBezTo>
                    <a:pt x="4864517" y="1206592"/>
                    <a:pt x="4865297" y="1165532"/>
                    <a:pt x="4872250" y="1146412"/>
                  </a:cubicBezTo>
                  <a:cubicBezTo>
                    <a:pt x="4883568" y="1115287"/>
                    <a:pt x="4885667" y="1080949"/>
                    <a:pt x="4899546" y="1050878"/>
                  </a:cubicBezTo>
                  <a:cubicBezTo>
                    <a:pt x="4913293" y="1021092"/>
                    <a:pt x="4928520" y="989484"/>
                    <a:pt x="4954137" y="968991"/>
                  </a:cubicBezTo>
                  <a:cubicBezTo>
                    <a:pt x="4976604" y="951017"/>
                    <a:pt x="5036024" y="941696"/>
                    <a:pt x="5036024" y="941696"/>
                  </a:cubicBezTo>
                  <a:cubicBezTo>
                    <a:pt x="5063319" y="955344"/>
                    <a:pt x="5099372" y="1006881"/>
                    <a:pt x="5117910" y="982639"/>
                  </a:cubicBezTo>
                  <a:cubicBezTo>
                    <a:pt x="5176466" y="906065"/>
                    <a:pt x="5213445" y="709684"/>
                    <a:pt x="5213445" y="709684"/>
                  </a:cubicBezTo>
                  <a:cubicBezTo>
                    <a:pt x="5217994" y="736979"/>
                    <a:pt x="5207525" y="772003"/>
                    <a:pt x="5227092" y="791570"/>
                  </a:cubicBezTo>
                  <a:cubicBezTo>
                    <a:pt x="5238690" y="803168"/>
                    <a:pt x="5248629" y="765985"/>
                    <a:pt x="5254388" y="750627"/>
                  </a:cubicBezTo>
                  <a:cubicBezTo>
                    <a:pt x="5262533" y="728907"/>
                    <a:pt x="5263487" y="705134"/>
                    <a:pt x="5268036" y="682388"/>
                  </a:cubicBezTo>
                  <a:cubicBezTo>
                    <a:pt x="5277134" y="696036"/>
                    <a:pt x="5278928" y="723332"/>
                    <a:pt x="5295331" y="723332"/>
                  </a:cubicBezTo>
                  <a:cubicBezTo>
                    <a:pt x="5326590" y="723332"/>
                    <a:pt x="5377072" y="600794"/>
                    <a:pt x="5377218" y="600502"/>
                  </a:cubicBezTo>
                  <a:cubicBezTo>
                    <a:pt x="5381767" y="636896"/>
                    <a:pt x="5369547" y="679838"/>
                    <a:pt x="5390865" y="709684"/>
                  </a:cubicBezTo>
                  <a:cubicBezTo>
                    <a:pt x="5401767" y="724947"/>
                    <a:pt x="5427661" y="690105"/>
                    <a:pt x="5445456" y="696036"/>
                  </a:cubicBezTo>
                  <a:cubicBezTo>
                    <a:pt x="5461017" y="701223"/>
                    <a:pt x="5463653" y="723331"/>
                    <a:pt x="5472752" y="736979"/>
                  </a:cubicBezTo>
                  <a:cubicBezTo>
                    <a:pt x="5486400" y="723331"/>
                    <a:pt x="5494394" y="696036"/>
                    <a:pt x="5513695" y="696036"/>
                  </a:cubicBezTo>
                  <a:cubicBezTo>
                    <a:pt x="5530098" y="696036"/>
                    <a:pt x="5525762" y="730887"/>
                    <a:pt x="5540991" y="736979"/>
                  </a:cubicBezTo>
                  <a:cubicBezTo>
                    <a:pt x="5586250" y="755083"/>
                    <a:pt x="5581934" y="727222"/>
                    <a:pt x="5581934" y="709684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フリーフォーム 23"/>
            <p:cNvSpPr/>
            <p:nvPr/>
          </p:nvSpPr>
          <p:spPr>
            <a:xfrm rot="9973332">
              <a:off x="3738170" y="4259375"/>
              <a:ext cx="2689414" cy="917791"/>
            </a:xfrm>
            <a:custGeom>
              <a:avLst/>
              <a:gdLst>
                <a:gd name="connsiteX0" fmla="*/ 0 w 5582044"/>
                <a:gd name="connsiteY0" fmla="*/ 81887 h 1364776"/>
                <a:gd name="connsiteX1" fmla="*/ 68239 w 5582044"/>
                <a:gd name="connsiteY1" fmla="*/ 245660 h 1364776"/>
                <a:gd name="connsiteX2" fmla="*/ 95534 w 5582044"/>
                <a:gd name="connsiteY2" fmla="*/ 327546 h 1364776"/>
                <a:gd name="connsiteX3" fmla="*/ 109182 w 5582044"/>
                <a:gd name="connsiteY3" fmla="*/ 368490 h 1364776"/>
                <a:gd name="connsiteX4" fmla="*/ 150125 w 5582044"/>
                <a:gd name="connsiteY4" fmla="*/ 327546 h 1364776"/>
                <a:gd name="connsiteX5" fmla="*/ 177421 w 5582044"/>
                <a:gd name="connsiteY5" fmla="*/ 286603 h 1364776"/>
                <a:gd name="connsiteX6" fmla="*/ 204716 w 5582044"/>
                <a:gd name="connsiteY6" fmla="*/ 327546 h 1364776"/>
                <a:gd name="connsiteX7" fmla="*/ 232012 w 5582044"/>
                <a:gd name="connsiteY7" fmla="*/ 409433 h 1364776"/>
                <a:gd name="connsiteX8" fmla="*/ 259307 w 5582044"/>
                <a:gd name="connsiteY8" fmla="*/ 354842 h 1364776"/>
                <a:gd name="connsiteX9" fmla="*/ 300250 w 5582044"/>
                <a:gd name="connsiteY9" fmla="*/ 341194 h 1364776"/>
                <a:gd name="connsiteX10" fmla="*/ 341194 w 5582044"/>
                <a:gd name="connsiteY10" fmla="*/ 313899 h 1364776"/>
                <a:gd name="connsiteX11" fmla="*/ 354842 w 5582044"/>
                <a:gd name="connsiteY11" fmla="*/ 382137 h 1364776"/>
                <a:gd name="connsiteX12" fmla="*/ 395785 w 5582044"/>
                <a:gd name="connsiteY12" fmla="*/ 395785 h 1364776"/>
                <a:gd name="connsiteX13" fmla="*/ 423080 w 5582044"/>
                <a:gd name="connsiteY13" fmla="*/ 341194 h 1364776"/>
                <a:gd name="connsiteX14" fmla="*/ 464024 w 5582044"/>
                <a:gd name="connsiteY14" fmla="*/ 259308 h 1364776"/>
                <a:gd name="connsiteX15" fmla="*/ 491319 w 5582044"/>
                <a:gd name="connsiteY15" fmla="*/ 150126 h 1364776"/>
                <a:gd name="connsiteX16" fmla="*/ 518615 w 5582044"/>
                <a:gd name="connsiteY16" fmla="*/ 232012 h 1364776"/>
                <a:gd name="connsiteX17" fmla="*/ 532262 w 5582044"/>
                <a:gd name="connsiteY17" fmla="*/ 177421 h 1364776"/>
                <a:gd name="connsiteX18" fmla="*/ 586853 w 5582044"/>
                <a:gd name="connsiteY18" fmla="*/ 68239 h 1364776"/>
                <a:gd name="connsiteX19" fmla="*/ 627797 w 5582044"/>
                <a:gd name="connsiteY19" fmla="*/ 95535 h 1364776"/>
                <a:gd name="connsiteX20" fmla="*/ 696036 w 5582044"/>
                <a:gd name="connsiteY20" fmla="*/ 0 h 1364776"/>
                <a:gd name="connsiteX21" fmla="*/ 764274 w 5582044"/>
                <a:gd name="connsiteY21" fmla="*/ 81887 h 1364776"/>
                <a:gd name="connsiteX22" fmla="*/ 805218 w 5582044"/>
                <a:gd name="connsiteY22" fmla="*/ 204717 h 1364776"/>
                <a:gd name="connsiteX23" fmla="*/ 832513 w 5582044"/>
                <a:gd name="connsiteY23" fmla="*/ 327546 h 1364776"/>
                <a:gd name="connsiteX24" fmla="*/ 859809 w 5582044"/>
                <a:gd name="connsiteY24" fmla="*/ 368490 h 1364776"/>
                <a:gd name="connsiteX25" fmla="*/ 873456 w 5582044"/>
                <a:gd name="connsiteY25" fmla="*/ 423081 h 1364776"/>
                <a:gd name="connsiteX26" fmla="*/ 887104 w 5582044"/>
                <a:gd name="connsiteY26" fmla="*/ 382137 h 1364776"/>
                <a:gd name="connsiteX27" fmla="*/ 900752 w 5582044"/>
                <a:gd name="connsiteY27" fmla="*/ 436729 h 1364776"/>
                <a:gd name="connsiteX28" fmla="*/ 941695 w 5582044"/>
                <a:gd name="connsiteY28" fmla="*/ 409433 h 1364776"/>
                <a:gd name="connsiteX29" fmla="*/ 955343 w 5582044"/>
                <a:gd name="connsiteY29" fmla="*/ 491320 h 1364776"/>
                <a:gd name="connsiteX30" fmla="*/ 968991 w 5582044"/>
                <a:gd name="connsiteY30" fmla="*/ 559558 h 1364776"/>
                <a:gd name="connsiteX31" fmla="*/ 982639 w 5582044"/>
                <a:gd name="connsiteY31" fmla="*/ 423081 h 1364776"/>
                <a:gd name="connsiteX32" fmla="*/ 996286 w 5582044"/>
                <a:gd name="connsiteY32" fmla="*/ 504967 h 1364776"/>
                <a:gd name="connsiteX33" fmla="*/ 1009934 w 5582044"/>
                <a:gd name="connsiteY33" fmla="*/ 450376 h 1364776"/>
                <a:gd name="connsiteX34" fmla="*/ 1078173 w 5582044"/>
                <a:gd name="connsiteY34" fmla="*/ 504967 h 1364776"/>
                <a:gd name="connsiteX35" fmla="*/ 1105468 w 5582044"/>
                <a:gd name="connsiteY35" fmla="*/ 464024 h 1364776"/>
                <a:gd name="connsiteX36" fmla="*/ 1146412 w 5582044"/>
                <a:gd name="connsiteY36" fmla="*/ 491320 h 1364776"/>
                <a:gd name="connsiteX37" fmla="*/ 1187355 w 5582044"/>
                <a:gd name="connsiteY37" fmla="*/ 491320 h 1364776"/>
                <a:gd name="connsiteX38" fmla="*/ 1255594 w 5582044"/>
                <a:gd name="connsiteY38" fmla="*/ 395785 h 1364776"/>
                <a:gd name="connsiteX39" fmla="*/ 1269242 w 5582044"/>
                <a:gd name="connsiteY39" fmla="*/ 436729 h 1364776"/>
                <a:gd name="connsiteX40" fmla="*/ 1310185 w 5582044"/>
                <a:gd name="connsiteY40" fmla="*/ 395785 h 1364776"/>
                <a:gd name="connsiteX41" fmla="*/ 1351128 w 5582044"/>
                <a:gd name="connsiteY41" fmla="*/ 477672 h 1364776"/>
                <a:gd name="connsiteX42" fmla="*/ 1405719 w 5582044"/>
                <a:gd name="connsiteY42" fmla="*/ 504967 h 1364776"/>
                <a:gd name="connsiteX43" fmla="*/ 1419367 w 5582044"/>
                <a:gd name="connsiteY43" fmla="*/ 682388 h 1364776"/>
                <a:gd name="connsiteX44" fmla="*/ 1446662 w 5582044"/>
                <a:gd name="connsiteY44" fmla="*/ 614149 h 1364776"/>
                <a:gd name="connsiteX45" fmla="*/ 1473958 w 5582044"/>
                <a:gd name="connsiteY45" fmla="*/ 900752 h 1364776"/>
                <a:gd name="connsiteX46" fmla="*/ 1487606 w 5582044"/>
                <a:gd name="connsiteY46" fmla="*/ 859809 h 1364776"/>
                <a:gd name="connsiteX47" fmla="*/ 1501253 w 5582044"/>
                <a:gd name="connsiteY47" fmla="*/ 709684 h 1364776"/>
                <a:gd name="connsiteX48" fmla="*/ 1528549 w 5582044"/>
                <a:gd name="connsiteY48" fmla="*/ 791570 h 1364776"/>
                <a:gd name="connsiteX49" fmla="*/ 1542197 w 5582044"/>
                <a:gd name="connsiteY49" fmla="*/ 832514 h 1364776"/>
                <a:gd name="connsiteX50" fmla="*/ 1583140 w 5582044"/>
                <a:gd name="connsiteY50" fmla="*/ 914400 h 1364776"/>
                <a:gd name="connsiteX51" fmla="*/ 1624083 w 5582044"/>
                <a:gd name="connsiteY51" fmla="*/ 941696 h 1364776"/>
                <a:gd name="connsiteX52" fmla="*/ 1651379 w 5582044"/>
                <a:gd name="connsiteY52" fmla="*/ 887105 h 1364776"/>
                <a:gd name="connsiteX53" fmla="*/ 1678674 w 5582044"/>
                <a:gd name="connsiteY53" fmla="*/ 846161 h 1364776"/>
                <a:gd name="connsiteX54" fmla="*/ 1733265 w 5582044"/>
                <a:gd name="connsiteY54" fmla="*/ 982639 h 1364776"/>
                <a:gd name="connsiteX55" fmla="*/ 1787856 w 5582044"/>
                <a:gd name="connsiteY55" fmla="*/ 1064526 h 1364776"/>
                <a:gd name="connsiteX56" fmla="*/ 1801504 w 5582044"/>
                <a:gd name="connsiteY56" fmla="*/ 928048 h 1364776"/>
                <a:gd name="connsiteX57" fmla="*/ 1815152 w 5582044"/>
                <a:gd name="connsiteY57" fmla="*/ 968991 h 1364776"/>
                <a:gd name="connsiteX58" fmla="*/ 1828800 w 5582044"/>
                <a:gd name="connsiteY58" fmla="*/ 1037230 h 1364776"/>
                <a:gd name="connsiteX59" fmla="*/ 1842447 w 5582044"/>
                <a:gd name="connsiteY59" fmla="*/ 996287 h 1364776"/>
                <a:gd name="connsiteX60" fmla="*/ 1856095 w 5582044"/>
                <a:gd name="connsiteY60" fmla="*/ 928048 h 1364776"/>
                <a:gd name="connsiteX61" fmla="*/ 1869743 w 5582044"/>
                <a:gd name="connsiteY61" fmla="*/ 1091821 h 1364776"/>
                <a:gd name="connsiteX62" fmla="*/ 1883391 w 5582044"/>
                <a:gd name="connsiteY62" fmla="*/ 1146412 h 1364776"/>
                <a:gd name="connsiteX63" fmla="*/ 1924334 w 5582044"/>
                <a:gd name="connsiteY63" fmla="*/ 1132764 h 1364776"/>
                <a:gd name="connsiteX64" fmla="*/ 1937982 w 5582044"/>
                <a:gd name="connsiteY64" fmla="*/ 1037230 h 1364776"/>
                <a:gd name="connsiteX65" fmla="*/ 1951630 w 5582044"/>
                <a:gd name="connsiteY65" fmla="*/ 996287 h 1364776"/>
                <a:gd name="connsiteX66" fmla="*/ 1965277 w 5582044"/>
                <a:gd name="connsiteY66" fmla="*/ 928048 h 1364776"/>
                <a:gd name="connsiteX67" fmla="*/ 2006221 w 5582044"/>
                <a:gd name="connsiteY67" fmla="*/ 1050878 h 1364776"/>
                <a:gd name="connsiteX68" fmla="*/ 2033516 w 5582044"/>
                <a:gd name="connsiteY68" fmla="*/ 1132764 h 1364776"/>
                <a:gd name="connsiteX69" fmla="*/ 2115403 w 5582044"/>
                <a:gd name="connsiteY69" fmla="*/ 1160060 h 1364776"/>
                <a:gd name="connsiteX70" fmla="*/ 2142698 w 5582044"/>
                <a:gd name="connsiteY70" fmla="*/ 1201003 h 1364776"/>
                <a:gd name="connsiteX71" fmla="*/ 2156346 w 5582044"/>
                <a:gd name="connsiteY71" fmla="*/ 1132764 h 1364776"/>
                <a:gd name="connsiteX72" fmla="*/ 2169994 w 5582044"/>
                <a:gd name="connsiteY72" fmla="*/ 1023582 h 1364776"/>
                <a:gd name="connsiteX73" fmla="*/ 2183642 w 5582044"/>
                <a:gd name="connsiteY73" fmla="*/ 955343 h 1364776"/>
                <a:gd name="connsiteX74" fmla="*/ 2210937 w 5582044"/>
                <a:gd name="connsiteY74" fmla="*/ 832514 h 1364776"/>
                <a:gd name="connsiteX75" fmla="*/ 2279176 w 5582044"/>
                <a:gd name="connsiteY75" fmla="*/ 846161 h 1364776"/>
                <a:gd name="connsiteX76" fmla="*/ 2292824 w 5582044"/>
                <a:gd name="connsiteY76" fmla="*/ 887105 h 1364776"/>
                <a:gd name="connsiteX77" fmla="*/ 2333767 w 5582044"/>
                <a:gd name="connsiteY77" fmla="*/ 996287 h 1364776"/>
                <a:gd name="connsiteX78" fmla="*/ 2374710 w 5582044"/>
                <a:gd name="connsiteY78" fmla="*/ 928048 h 1364776"/>
                <a:gd name="connsiteX79" fmla="*/ 2402006 w 5582044"/>
                <a:gd name="connsiteY79" fmla="*/ 764275 h 1364776"/>
                <a:gd name="connsiteX80" fmla="*/ 2415653 w 5582044"/>
                <a:gd name="connsiteY80" fmla="*/ 709684 h 1364776"/>
                <a:gd name="connsiteX81" fmla="*/ 2429301 w 5582044"/>
                <a:gd name="connsiteY81" fmla="*/ 777923 h 1364776"/>
                <a:gd name="connsiteX82" fmla="*/ 2442949 w 5582044"/>
                <a:gd name="connsiteY82" fmla="*/ 832514 h 1364776"/>
                <a:gd name="connsiteX83" fmla="*/ 2456597 w 5582044"/>
                <a:gd name="connsiteY83" fmla="*/ 764275 h 1364776"/>
                <a:gd name="connsiteX84" fmla="*/ 2470245 w 5582044"/>
                <a:gd name="connsiteY84" fmla="*/ 723332 h 1364776"/>
                <a:gd name="connsiteX85" fmla="*/ 2497540 w 5582044"/>
                <a:gd name="connsiteY85" fmla="*/ 764275 h 1364776"/>
                <a:gd name="connsiteX86" fmla="*/ 2524836 w 5582044"/>
                <a:gd name="connsiteY86" fmla="*/ 736979 h 1364776"/>
                <a:gd name="connsiteX87" fmla="*/ 2565779 w 5582044"/>
                <a:gd name="connsiteY87" fmla="*/ 696036 h 1364776"/>
                <a:gd name="connsiteX88" fmla="*/ 2606722 w 5582044"/>
                <a:gd name="connsiteY88" fmla="*/ 750627 h 1364776"/>
                <a:gd name="connsiteX89" fmla="*/ 2634018 w 5582044"/>
                <a:gd name="connsiteY89" fmla="*/ 696036 h 1364776"/>
                <a:gd name="connsiteX90" fmla="*/ 2661313 w 5582044"/>
                <a:gd name="connsiteY90" fmla="*/ 750627 h 1364776"/>
                <a:gd name="connsiteX91" fmla="*/ 2729552 w 5582044"/>
                <a:gd name="connsiteY91" fmla="*/ 873457 h 1364776"/>
                <a:gd name="connsiteX92" fmla="*/ 2770495 w 5582044"/>
                <a:gd name="connsiteY92" fmla="*/ 846161 h 1364776"/>
                <a:gd name="connsiteX93" fmla="*/ 2797791 w 5582044"/>
                <a:gd name="connsiteY93" fmla="*/ 750627 h 1364776"/>
                <a:gd name="connsiteX94" fmla="*/ 2811439 w 5582044"/>
                <a:gd name="connsiteY94" fmla="*/ 709684 h 1364776"/>
                <a:gd name="connsiteX95" fmla="*/ 2852382 w 5582044"/>
                <a:gd name="connsiteY95" fmla="*/ 696036 h 1364776"/>
                <a:gd name="connsiteX96" fmla="*/ 2906973 w 5582044"/>
                <a:gd name="connsiteY96" fmla="*/ 900752 h 1364776"/>
                <a:gd name="connsiteX97" fmla="*/ 2920621 w 5582044"/>
                <a:gd name="connsiteY97" fmla="*/ 941696 h 1364776"/>
                <a:gd name="connsiteX98" fmla="*/ 2934268 w 5582044"/>
                <a:gd name="connsiteY98" fmla="*/ 982639 h 1364776"/>
                <a:gd name="connsiteX99" fmla="*/ 2961564 w 5582044"/>
                <a:gd name="connsiteY99" fmla="*/ 1091821 h 1364776"/>
                <a:gd name="connsiteX100" fmla="*/ 2975212 w 5582044"/>
                <a:gd name="connsiteY100" fmla="*/ 1160060 h 1364776"/>
                <a:gd name="connsiteX101" fmla="*/ 3002507 w 5582044"/>
                <a:gd name="connsiteY101" fmla="*/ 1296537 h 1364776"/>
                <a:gd name="connsiteX102" fmla="*/ 3016155 w 5582044"/>
                <a:gd name="connsiteY102" fmla="*/ 1214651 h 1364776"/>
                <a:gd name="connsiteX103" fmla="*/ 3043450 w 5582044"/>
                <a:gd name="connsiteY103" fmla="*/ 1009935 h 1364776"/>
                <a:gd name="connsiteX104" fmla="*/ 3057098 w 5582044"/>
                <a:gd name="connsiteY104" fmla="*/ 887105 h 1364776"/>
                <a:gd name="connsiteX105" fmla="*/ 3111689 w 5582044"/>
                <a:gd name="connsiteY105" fmla="*/ 627797 h 1364776"/>
                <a:gd name="connsiteX106" fmla="*/ 3125337 w 5582044"/>
                <a:gd name="connsiteY106" fmla="*/ 750627 h 1364776"/>
                <a:gd name="connsiteX107" fmla="*/ 3179928 w 5582044"/>
                <a:gd name="connsiteY107" fmla="*/ 859809 h 1364776"/>
                <a:gd name="connsiteX108" fmla="*/ 3220871 w 5582044"/>
                <a:gd name="connsiteY108" fmla="*/ 846161 h 1364776"/>
                <a:gd name="connsiteX109" fmla="*/ 3234519 w 5582044"/>
                <a:gd name="connsiteY109" fmla="*/ 887105 h 1364776"/>
                <a:gd name="connsiteX110" fmla="*/ 3275462 w 5582044"/>
                <a:gd name="connsiteY110" fmla="*/ 928048 h 1364776"/>
                <a:gd name="connsiteX111" fmla="*/ 3289110 w 5582044"/>
                <a:gd name="connsiteY111" fmla="*/ 982639 h 1364776"/>
                <a:gd name="connsiteX112" fmla="*/ 3330053 w 5582044"/>
                <a:gd name="connsiteY112" fmla="*/ 1091821 h 1364776"/>
                <a:gd name="connsiteX113" fmla="*/ 3343701 w 5582044"/>
                <a:gd name="connsiteY113" fmla="*/ 1146412 h 1364776"/>
                <a:gd name="connsiteX114" fmla="*/ 3384645 w 5582044"/>
                <a:gd name="connsiteY114" fmla="*/ 1173708 h 1364776"/>
                <a:gd name="connsiteX115" fmla="*/ 3398292 w 5582044"/>
                <a:gd name="connsiteY115" fmla="*/ 1214651 h 1364776"/>
                <a:gd name="connsiteX116" fmla="*/ 3411940 w 5582044"/>
                <a:gd name="connsiteY116" fmla="*/ 1160060 h 1364776"/>
                <a:gd name="connsiteX117" fmla="*/ 3425588 w 5582044"/>
                <a:gd name="connsiteY117" fmla="*/ 1119117 h 1364776"/>
                <a:gd name="connsiteX118" fmla="*/ 3452883 w 5582044"/>
                <a:gd name="connsiteY118" fmla="*/ 1187355 h 1364776"/>
                <a:gd name="connsiteX119" fmla="*/ 3466531 w 5582044"/>
                <a:gd name="connsiteY119" fmla="*/ 1310185 h 1364776"/>
                <a:gd name="connsiteX120" fmla="*/ 3480179 w 5582044"/>
                <a:gd name="connsiteY120" fmla="*/ 1364776 h 1364776"/>
                <a:gd name="connsiteX121" fmla="*/ 3493827 w 5582044"/>
                <a:gd name="connsiteY121" fmla="*/ 1201003 h 1364776"/>
                <a:gd name="connsiteX122" fmla="*/ 3521122 w 5582044"/>
                <a:gd name="connsiteY122" fmla="*/ 1160060 h 1364776"/>
                <a:gd name="connsiteX123" fmla="*/ 3534770 w 5582044"/>
                <a:gd name="connsiteY123" fmla="*/ 1214651 h 1364776"/>
                <a:gd name="connsiteX124" fmla="*/ 3562065 w 5582044"/>
                <a:gd name="connsiteY124" fmla="*/ 1296537 h 1364776"/>
                <a:gd name="connsiteX125" fmla="*/ 3630304 w 5582044"/>
                <a:gd name="connsiteY125" fmla="*/ 1241946 h 1364776"/>
                <a:gd name="connsiteX126" fmla="*/ 3643952 w 5582044"/>
                <a:gd name="connsiteY126" fmla="*/ 1282890 h 1364776"/>
                <a:gd name="connsiteX127" fmla="*/ 3671247 w 5582044"/>
                <a:gd name="connsiteY127" fmla="*/ 1323833 h 1364776"/>
                <a:gd name="connsiteX128" fmla="*/ 3725839 w 5582044"/>
                <a:gd name="connsiteY128" fmla="*/ 1228299 h 1364776"/>
                <a:gd name="connsiteX129" fmla="*/ 3766782 w 5582044"/>
                <a:gd name="connsiteY129" fmla="*/ 1241946 h 1364776"/>
                <a:gd name="connsiteX130" fmla="*/ 3821373 w 5582044"/>
                <a:gd name="connsiteY130" fmla="*/ 1187355 h 1364776"/>
                <a:gd name="connsiteX131" fmla="*/ 3835021 w 5582044"/>
                <a:gd name="connsiteY131" fmla="*/ 1255594 h 1364776"/>
                <a:gd name="connsiteX132" fmla="*/ 3875964 w 5582044"/>
                <a:gd name="connsiteY132" fmla="*/ 1282890 h 1364776"/>
                <a:gd name="connsiteX133" fmla="*/ 3957850 w 5582044"/>
                <a:gd name="connsiteY133" fmla="*/ 1173708 h 1364776"/>
                <a:gd name="connsiteX134" fmla="*/ 4026089 w 5582044"/>
                <a:gd name="connsiteY134" fmla="*/ 1187355 h 1364776"/>
                <a:gd name="connsiteX135" fmla="*/ 4067033 w 5582044"/>
                <a:gd name="connsiteY135" fmla="*/ 1214651 h 1364776"/>
                <a:gd name="connsiteX136" fmla="*/ 4148919 w 5582044"/>
                <a:gd name="connsiteY136" fmla="*/ 1160060 h 1364776"/>
                <a:gd name="connsiteX137" fmla="*/ 4230806 w 5582044"/>
                <a:gd name="connsiteY137" fmla="*/ 1105469 h 1364776"/>
                <a:gd name="connsiteX138" fmla="*/ 4258101 w 5582044"/>
                <a:gd name="connsiteY138" fmla="*/ 1050878 h 1364776"/>
                <a:gd name="connsiteX139" fmla="*/ 4299045 w 5582044"/>
                <a:gd name="connsiteY139" fmla="*/ 1037230 h 1364776"/>
                <a:gd name="connsiteX140" fmla="*/ 4326340 w 5582044"/>
                <a:gd name="connsiteY140" fmla="*/ 982639 h 1364776"/>
                <a:gd name="connsiteX141" fmla="*/ 4367283 w 5582044"/>
                <a:gd name="connsiteY141" fmla="*/ 1078173 h 1364776"/>
                <a:gd name="connsiteX142" fmla="*/ 4408227 w 5582044"/>
                <a:gd name="connsiteY142" fmla="*/ 1201003 h 1364776"/>
                <a:gd name="connsiteX143" fmla="*/ 4490113 w 5582044"/>
                <a:gd name="connsiteY143" fmla="*/ 1160060 h 1364776"/>
                <a:gd name="connsiteX144" fmla="*/ 4531056 w 5582044"/>
                <a:gd name="connsiteY144" fmla="*/ 1119117 h 1364776"/>
                <a:gd name="connsiteX145" fmla="*/ 4558352 w 5582044"/>
                <a:gd name="connsiteY145" fmla="*/ 1064526 h 1364776"/>
                <a:gd name="connsiteX146" fmla="*/ 4612943 w 5582044"/>
                <a:gd name="connsiteY146" fmla="*/ 1119117 h 1364776"/>
                <a:gd name="connsiteX147" fmla="*/ 4681182 w 5582044"/>
                <a:gd name="connsiteY147" fmla="*/ 1132764 h 1364776"/>
                <a:gd name="connsiteX148" fmla="*/ 4776716 w 5582044"/>
                <a:gd name="connsiteY148" fmla="*/ 1119117 h 1364776"/>
                <a:gd name="connsiteX149" fmla="*/ 4844955 w 5582044"/>
                <a:gd name="connsiteY149" fmla="*/ 1201003 h 1364776"/>
                <a:gd name="connsiteX150" fmla="*/ 4872250 w 5582044"/>
                <a:gd name="connsiteY150" fmla="*/ 1146412 h 1364776"/>
                <a:gd name="connsiteX151" fmla="*/ 4899546 w 5582044"/>
                <a:gd name="connsiteY151" fmla="*/ 1050878 h 1364776"/>
                <a:gd name="connsiteX152" fmla="*/ 4954137 w 5582044"/>
                <a:gd name="connsiteY152" fmla="*/ 968991 h 1364776"/>
                <a:gd name="connsiteX153" fmla="*/ 5036024 w 5582044"/>
                <a:gd name="connsiteY153" fmla="*/ 941696 h 1364776"/>
                <a:gd name="connsiteX154" fmla="*/ 5117910 w 5582044"/>
                <a:gd name="connsiteY154" fmla="*/ 982639 h 1364776"/>
                <a:gd name="connsiteX155" fmla="*/ 5213445 w 5582044"/>
                <a:gd name="connsiteY155" fmla="*/ 709684 h 1364776"/>
                <a:gd name="connsiteX156" fmla="*/ 5227092 w 5582044"/>
                <a:gd name="connsiteY156" fmla="*/ 791570 h 1364776"/>
                <a:gd name="connsiteX157" fmla="*/ 5254388 w 5582044"/>
                <a:gd name="connsiteY157" fmla="*/ 750627 h 1364776"/>
                <a:gd name="connsiteX158" fmla="*/ 5268036 w 5582044"/>
                <a:gd name="connsiteY158" fmla="*/ 682388 h 1364776"/>
                <a:gd name="connsiteX159" fmla="*/ 5295331 w 5582044"/>
                <a:gd name="connsiteY159" fmla="*/ 723332 h 1364776"/>
                <a:gd name="connsiteX160" fmla="*/ 5377218 w 5582044"/>
                <a:gd name="connsiteY160" fmla="*/ 600502 h 1364776"/>
                <a:gd name="connsiteX161" fmla="*/ 5390865 w 5582044"/>
                <a:gd name="connsiteY161" fmla="*/ 709684 h 1364776"/>
                <a:gd name="connsiteX162" fmla="*/ 5445456 w 5582044"/>
                <a:gd name="connsiteY162" fmla="*/ 696036 h 1364776"/>
                <a:gd name="connsiteX163" fmla="*/ 5472752 w 5582044"/>
                <a:gd name="connsiteY163" fmla="*/ 736979 h 1364776"/>
                <a:gd name="connsiteX164" fmla="*/ 5513695 w 5582044"/>
                <a:gd name="connsiteY164" fmla="*/ 696036 h 1364776"/>
                <a:gd name="connsiteX165" fmla="*/ 5540991 w 5582044"/>
                <a:gd name="connsiteY165" fmla="*/ 736979 h 1364776"/>
                <a:gd name="connsiteX166" fmla="*/ 5581934 w 5582044"/>
                <a:gd name="connsiteY166" fmla="*/ 709684 h 136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5582044" h="1364776">
                  <a:moveTo>
                    <a:pt x="0" y="81887"/>
                  </a:moveTo>
                  <a:cubicBezTo>
                    <a:pt x="88484" y="258855"/>
                    <a:pt x="32965" y="128080"/>
                    <a:pt x="68239" y="245660"/>
                  </a:cubicBezTo>
                  <a:cubicBezTo>
                    <a:pt x="76506" y="273218"/>
                    <a:pt x="86436" y="300251"/>
                    <a:pt x="95534" y="327546"/>
                  </a:cubicBezTo>
                  <a:lnTo>
                    <a:pt x="109182" y="368490"/>
                  </a:lnTo>
                  <a:cubicBezTo>
                    <a:pt x="122830" y="354842"/>
                    <a:pt x="137769" y="342373"/>
                    <a:pt x="150125" y="327546"/>
                  </a:cubicBezTo>
                  <a:cubicBezTo>
                    <a:pt x="160626" y="314945"/>
                    <a:pt x="161018" y="286603"/>
                    <a:pt x="177421" y="286603"/>
                  </a:cubicBezTo>
                  <a:cubicBezTo>
                    <a:pt x="193823" y="286603"/>
                    <a:pt x="198054" y="312557"/>
                    <a:pt x="204716" y="327546"/>
                  </a:cubicBezTo>
                  <a:cubicBezTo>
                    <a:pt x="216401" y="353838"/>
                    <a:pt x="232012" y="409433"/>
                    <a:pt x="232012" y="409433"/>
                  </a:cubicBezTo>
                  <a:cubicBezTo>
                    <a:pt x="241110" y="391236"/>
                    <a:pt x="244921" y="369228"/>
                    <a:pt x="259307" y="354842"/>
                  </a:cubicBezTo>
                  <a:cubicBezTo>
                    <a:pt x="269479" y="344670"/>
                    <a:pt x="287383" y="347628"/>
                    <a:pt x="300250" y="341194"/>
                  </a:cubicBezTo>
                  <a:cubicBezTo>
                    <a:pt x="314921" y="333859"/>
                    <a:pt x="327546" y="322997"/>
                    <a:pt x="341194" y="313899"/>
                  </a:cubicBezTo>
                  <a:cubicBezTo>
                    <a:pt x="345743" y="336645"/>
                    <a:pt x="341975" y="362836"/>
                    <a:pt x="354842" y="382137"/>
                  </a:cubicBezTo>
                  <a:cubicBezTo>
                    <a:pt x="362822" y="394107"/>
                    <a:pt x="383449" y="403187"/>
                    <a:pt x="395785" y="395785"/>
                  </a:cubicBezTo>
                  <a:cubicBezTo>
                    <a:pt x="413230" y="385318"/>
                    <a:pt x="412986" y="358858"/>
                    <a:pt x="423080" y="341194"/>
                  </a:cubicBezTo>
                  <a:cubicBezTo>
                    <a:pt x="455487" y="284482"/>
                    <a:pt x="447705" y="319144"/>
                    <a:pt x="464024" y="259308"/>
                  </a:cubicBezTo>
                  <a:cubicBezTo>
                    <a:pt x="473895" y="223116"/>
                    <a:pt x="491319" y="150126"/>
                    <a:pt x="491319" y="150126"/>
                  </a:cubicBezTo>
                  <a:cubicBezTo>
                    <a:pt x="500418" y="177421"/>
                    <a:pt x="511637" y="259925"/>
                    <a:pt x="518615" y="232012"/>
                  </a:cubicBezTo>
                  <a:cubicBezTo>
                    <a:pt x="523164" y="213815"/>
                    <a:pt x="525048" y="194735"/>
                    <a:pt x="532262" y="177421"/>
                  </a:cubicBezTo>
                  <a:cubicBezTo>
                    <a:pt x="547912" y="139861"/>
                    <a:pt x="586853" y="68239"/>
                    <a:pt x="586853" y="68239"/>
                  </a:cubicBezTo>
                  <a:cubicBezTo>
                    <a:pt x="600501" y="77338"/>
                    <a:pt x="612236" y="100722"/>
                    <a:pt x="627797" y="95535"/>
                  </a:cubicBezTo>
                  <a:cubicBezTo>
                    <a:pt x="635049" y="93118"/>
                    <a:pt x="687514" y="12783"/>
                    <a:pt x="696036" y="0"/>
                  </a:cubicBezTo>
                  <a:cubicBezTo>
                    <a:pt x="715042" y="19006"/>
                    <a:pt x="754773" y="53383"/>
                    <a:pt x="764274" y="81887"/>
                  </a:cubicBezTo>
                  <a:cubicBezTo>
                    <a:pt x="813306" y="228983"/>
                    <a:pt x="743197" y="111685"/>
                    <a:pt x="805218" y="204717"/>
                  </a:cubicBezTo>
                  <a:cubicBezTo>
                    <a:pt x="807648" y="216867"/>
                    <a:pt x="825284" y="310678"/>
                    <a:pt x="832513" y="327546"/>
                  </a:cubicBezTo>
                  <a:cubicBezTo>
                    <a:pt x="838974" y="342623"/>
                    <a:pt x="850710" y="354842"/>
                    <a:pt x="859809" y="368490"/>
                  </a:cubicBezTo>
                  <a:cubicBezTo>
                    <a:pt x="864358" y="386687"/>
                    <a:pt x="856679" y="414693"/>
                    <a:pt x="873456" y="423081"/>
                  </a:cubicBezTo>
                  <a:cubicBezTo>
                    <a:pt x="886324" y="429515"/>
                    <a:pt x="874237" y="375703"/>
                    <a:pt x="887104" y="382137"/>
                  </a:cubicBezTo>
                  <a:cubicBezTo>
                    <a:pt x="903881" y="390526"/>
                    <a:pt x="896203" y="418532"/>
                    <a:pt x="900752" y="436729"/>
                  </a:cubicBezTo>
                  <a:cubicBezTo>
                    <a:pt x="914400" y="427630"/>
                    <a:pt x="930097" y="397835"/>
                    <a:pt x="941695" y="409433"/>
                  </a:cubicBezTo>
                  <a:cubicBezTo>
                    <a:pt x="961262" y="429000"/>
                    <a:pt x="950393" y="464094"/>
                    <a:pt x="955343" y="491320"/>
                  </a:cubicBezTo>
                  <a:cubicBezTo>
                    <a:pt x="959493" y="514142"/>
                    <a:pt x="964442" y="536812"/>
                    <a:pt x="968991" y="559558"/>
                  </a:cubicBezTo>
                  <a:cubicBezTo>
                    <a:pt x="973540" y="514066"/>
                    <a:pt x="962193" y="463974"/>
                    <a:pt x="982639" y="423081"/>
                  </a:cubicBezTo>
                  <a:cubicBezTo>
                    <a:pt x="995014" y="398330"/>
                    <a:pt x="976719" y="485400"/>
                    <a:pt x="996286" y="504967"/>
                  </a:cubicBezTo>
                  <a:cubicBezTo>
                    <a:pt x="1009549" y="518230"/>
                    <a:pt x="1005385" y="468573"/>
                    <a:pt x="1009934" y="450376"/>
                  </a:cubicBezTo>
                  <a:cubicBezTo>
                    <a:pt x="1020344" y="465991"/>
                    <a:pt x="1043477" y="518846"/>
                    <a:pt x="1078173" y="504967"/>
                  </a:cubicBezTo>
                  <a:cubicBezTo>
                    <a:pt x="1093402" y="498875"/>
                    <a:pt x="1096370" y="477672"/>
                    <a:pt x="1105468" y="464024"/>
                  </a:cubicBezTo>
                  <a:cubicBezTo>
                    <a:pt x="1119116" y="473123"/>
                    <a:pt x="1130499" y="495298"/>
                    <a:pt x="1146412" y="491320"/>
                  </a:cubicBezTo>
                  <a:cubicBezTo>
                    <a:pt x="1194844" y="479212"/>
                    <a:pt x="1118332" y="387785"/>
                    <a:pt x="1187355" y="491320"/>
                  </a:cubicBezTo>
                  <a:cubicBezTo>
                    <a:pt x="1194121" y="477787"/>
                    <a:pt x="1227929" y="395785"/>
                    <a:pt x="1255594" y="395785"/>
                  </a:cubicBezTo>
                  <a:cubicBezTo>
                    <a:pt x="1269980" y="395785"/>
                    <a:pt x="1264693" y="423081"/>
                    <a:pt x="1269242" y="436729"/>
                  </a:cubicBezTo>
                  <a:cubicBezTo>
                    <a:pt x="1282890" y="423081"/>
                    <a:pt x="1290884" y="395785"/>
                    <a:pt x="1310185" y="395785"/>
                  </a:cubicBezTo>
                  <a:cubicBezTo>
                    <a:pt x="1335495" y="395785"/>
                    <a:pt x="1341032" y="467576"/>
                    <a:pt x="1351128" y="477672"/>
                  </a:cubicBezTo>
                  <a:cubicBezTo>
                    <a:pt x="1365514" y="492058"/>
                    <a:pt x="1387522" y="495869"/>
                    <a:pt x="1405719" y="504967"/>
                  </a:cubicBezTo>
                  <a:cubicBezTo>
                    <a:pt x="1410268" y="564107"/>
                    <a:pt x="1398540" y="626850"/>
                    <a:pt x="1419367" y="682388"/>
                  </a:cubicBezTo>
                  <a:cubicBezTo>
                    <a:pt x="1427969" y="705327"/>
                    <a:pt x="1440720" y="590382"/>
                    <a:pt x="1446662" y="614149"/>
                  </a:cubicBezTo>
                  <a:cubicBezTo>
                    <a:pt x="1469937" y="707250"/>
                    <a:pt x="1464859" y="805218"/>
                    <a:pt x="1473958" y="900752"/>
                  </a:cubicBezTo>
                  <a:cubicBezTo>
                    <a:pt x="1478507" y="887104"/>
                    <a:pt x="1485572" y="874050"/>
                    <a:pt x="1487606" y="859809"/>
                  </a:cubicBezTo>
                  <a:cubicBezTo>
                    <a:pt x="1494712" y="810066"/>
                    <a:pt x="1475401" y="752771"/>
                    <a:pt x="1501253" y="709684"/>
                  </a:cubicBezTo>
                  <a:cubicBezTo>
                    <a:pt x="1516056" y="685012"/>
                    <a:pt x="1519450" y="764275"/>
                    <a:pt x="1528549" y="791570"/>
                  </a:cubicBezTo>
                  <a:lnTo>
                    <a:pt x="1542197" y="832514"/>
                  </a:lnTo>
                  <a:cubicBezTo>
                    <a:pt x="1553297" y="865813"/>
                    <a:pt x="1556685" y="887944"/>
                    <a:pt x="1583140" y="914400"/>
                  </a:cubicBezTo>
                  <a:cubicBezTo>
                    <a:pt x="1594738" y="925998"/>
                    <a:pt x="1610435" y="932597"/>
                    <a:pt x="1624083" y="941696"/>
                  </a:cubicBezTo>
                  <a:cubicBezTo>
                    <a:pt x="1633182" y="923499"/>
                    <a:pt x="1641285" y="904769"/>
                    <a:pt x="1651379" y="887105"/>
                  </a:cubicBezTo>
                  <a:cubicBezTo>
                    <a:pt x="1659517" y="872863"/>
                    <a:pt x="1667999" y="833707"/>
                    <a:pt x="1678674" y="846161"/>
                  </a:cubicBezTo>
                  <a:cubicBezTo>
                    <a:pt x="1710561" y="883362"/>
                    <a:pt x="1706086" y="941871"/>
                    <a:pt x="1733265" y="982639"/>
                  </a:cubicBezTo>
                  <a:lnTo>
                    <a:pt x="1787856" y="1064526"/>
                  </a:lnTo>
                  <a:cubicBezTo>
                    <a:pt x="1792405" y="1019033"/>
                    <a:pt x="1788944" y="972008"/>
                    <a:pt x="1801504" y="928048"/>
                  </a:cubicBezTo>
                  <a:cubicBezTo>
                    <a:pt x="1805456" y="914216"/>
                    <a:pt x="1811663" y="955035"/>
                    <a:pt x="1815152" y="968991"/>
                  </a:cubicBezTo>
                  <a:cubicBezTo>
                    <a:pt x="1820778" y="991495"/>
                    <a:pt x="1824251" y="1014484"/>
                    <a:pt x="1828800" y="1037230"/>
                  </a:cubicBezTo>
                  <a:cubicBezTo>
                    <a:pt x="1833349" y="1023582"/>
                    <a:pt x="1838958" y="1010243"/>
                    <a:pt x="1842447" y="996287"/>
                  </a:cubicBezTo>
                  <a:cubicBezTo>
                    <a:pt x="1848073" y="973783"/>
                    <a:pt x="1849722" y="905744"/>
                    <a:pt x="1856095" y="928048"/>
                  </a:cubicBezTo>
                  <a:cubicBezTo>
                    <a:pt x="1871145" y="980720"/>
                    <a:pt x="1862948" y="1037464"/>
                    <a:pt x="1869743" y="1091821"/>
                  </a:cubicBezTo>
                  <a:cubicBezTo>
                    <a:pt x="1872070" y="1110433"/>
                    <a:pt x="1878842" y="1128215"/>
                    <a:pt x="1883391" y="1146412"/>
                  </a:cubicBezTo>
                  <a:cubicBezTo>
                    <a:pt x="1897039" y="1141863"/>
                    <a:pt x="1917900" y="1145631"/>
                    <a:pt x="1924334" y="1132764"/>
                  </a:cubicBezTo>
                  <a:cubicBezTo>
                    <a:pt x="1938720" y="1103992"/>
                    <a:pt x="1931673" y="1068773"/>
                    <a:pt x="1937982" y="1037230"/>
                  </a:cubicBezTo>
                  <a:cubicBezTo>
                    <a:pt x="1940803" y="1023123"/>
                    <a:pt x="1948141" y="1010243"/>
                    <a:pt x="1951630" y="996287"/>
                  </a:cubicBezTo>
                  <a:cubicBezTo>
                    <a:pt x="1957256" y="973783"/>
                    <a:pt x="1960728" y="950794"/>
                    <a:pt x="1965277" y="928048"/>
                  </a:cubicBezTo>
                  <a:cubicBezTo>
                    <a:pt x="1990114" y="1027396"/>
                    <a:pt x="1965105" y="937809"/>
                    <a:pt x="2006221" y="1050878"/>
                  </a:cubicBezTo>
                  <a:cubicBezTo>
                    <a:pt x="2016054" y="1077918"/>
                    <a:pt x="2006221" y="1123665"/>
                    <a:pt x="2033516" y="1132764"/>
                  </a:cubicBezTo>
                  <a:lnTo>
                    <a:pt x="2115403" y="1160060"/>
                  </a:lnTo>
                  <a:cubicBezTo>
                    <a:pt x="2124501" y="1173708"/>
                    <a:pt x="2129050" y="1210102"/>
                    <a:pt x="2142698" y="1201003"/>
                  </a:cubicBezTo>
                  <a:cubicBezTo>
                    <a:pt x="2161999" y="1188136"/>
                    <a:pt x="2152819" y="1155691"/>
                    <a:pt x="2156346" y="1132764"/>
                  </a:cubicBezTo>
                  <a:cubicBezTo>
                    <a:pt x="2161923" y="1096513"/>
                    <a:pt x="2164417" y="1059833"/>
                    <a:pt x="2169994" y="1023582"/>
                  </a:cubicBezTo>
                  <a:cubicBezTo>
                    <a:pt x="2173521" y="1000655"/>
                    <a:pt x="2179492" y="978166"/>
                    <a:pt x="2183642" y="955343"/>
                  </a:cubicBezTo>
                  <a:cubicBezTo>
                    <a:pt x="2202857" y="849657"/>
                    <a:pt x="2186873" y="904705"/>
                    <a:pt x="2210937" y="832514"/>
                  </a:cubicBezTo>
                  <a:cubicBezTo>
                    <a:pt x="2233683" y="837063"/>
                    <a:pt x="2259875" y="833294"/>
                    <a:pt x="2279176" y="846161"/>
                  </a:cubicBezTo>
                  <a:cubicBezTo>
                    <a:pt x="2291146" y="854141"/>
                    <a:pt x="2288872" y="873272"/>
                    <a:pt x="2292824" y="887105"/>
                  </a:cubicBezTo>
                  <a:cubicBezTo>
                    <a:pt x="2317600" y="973823"/>
                    <a:pt x="2291363" y="911481"/>
                    <a:pt x="2333767" y="996287"/>
                  </a:cubicBezTo>
                  <a:cubicBezTo>
                    <a:pt x="2347415" y="973541"/>
                    <a:pt x="2367225" y="953497"/>
                    <a:pt x="2374710" y="928048"/>
                  </a:cubicBezTo>
                  <a:cubicBezTo>
                    <a:pt x="2390326" y="874953"/>
                    <a:pt x="2391807" y="818671"/>
                    <a:pt x="2402006" y="764275"/>
                  </a:cubicBezTo>
                  <a:cubicBezTo>
                    <a:pt x="2405463" y="745839"/>
                    <a:pt x="2411104" y="727881"/>
                    <a:pt x="2415653" y="709684"/>
                  </a:cubicBezTo>
                  <a:cubicBezTo>
                    <a:pt x="2420202" y="732430"/>
                    <a:pt x="2424269" y="755279"/>
                    <a:pt x="2429301" y="777923"/>
                  </a:cubicBezTo>
                  <a:cubicBezTo>
                    <a:pt x="2433370" y="796233"/>
                    <a:pt x="2426172" y="840902"/>
                    <a:pt x="2442949" y="832514"/>
                  </a:cubicBezTo>
                  <a:cubicBezTo>
                    <a:pt x="2463697" y="822140"/>
                    <a:pt x="2450971" y="786779"/>
                    <a:pt x="2456597" y="764275"/>
                  </a:cubicBezTo>
                  <a:cubicBezTo>
                    <a:pt x="2460086" y="750319"/>
                    <a:pt x="2465696" y="736980"/>
                    <a:pt x="2470245" y="723332"/>
                  </a:cubicBezTo>
                  <a:cubicBezTo>
                    <a:pt x="2479343" y="736980"/>
                    <a:pt x="2490205" y="749604"/>
                    <a:pt x="2497540" y="764275"/>
                  </a:cubicBezTo>
                  <a:cubicBezTo>
                    <a:pt x="2521521" y="812237"/>
                    <a:pt x="2503533" y="843491"/>
                    <a:pt x="2524836" y="736979"/>
                  </a:cubicBezTo>
                  <a:cubicBezTo>
                    <a:pt x="2594122" y="840912"/>
                    <a:pt x="2504489" y="726682"/>
                    <a:pt x="2565779" y="696036"/>
                  </a:cubicBezTo>
                  <a:cubicBezTo>
                    <a:pt x="2586124" y="685863"/>
                    <a:pt x="2593074" y="732430"/>
                    <a:pt x="2606722" y="750627"/>
                  </a:cubicBezTo>
                  <a:cubicBezTo>
                    <a:pt x="2615821" y="732430"/>
                    <a:pt x="2613673" y="696036"/>
                    <a:pt x="2634018" y="696036"/>
                  </a:cubicBezTo>
                  <a:cubicBezTo>
                    <a:pt x="2654363" y="696036"/>
                    <a:pt x="2653757" y="731737"/>
                    <a:pt x="2661313" y="750627"/>
                  </a:cubicBezTo>
                  <a:cubicBezTo>
                    <a:pt x="2705845" y="861956"/>
                    <a:pt x="2660796" y="804701"/>
                    <a:pt x="2729552" y="873457"/>
                  </a:cubicBezTo>
                  <a:cubicBezTo>
                    <a:pt x="2743200" y="864358"/>
                    <a:pt x="2762529" y="860499"/>
                    <a:pt x="2770495" y="846161"/>
                  </a:cubicBezTo>
                  <a:cubicBezTo>
                    <a:pt x="2786579" y="817210"/>
                    <a:pt x="2788274" y="782349"/>
                    <a:pt x="2797791" y="750627"/>
                  </a:cubicBezTo>
                  <a:cubicBezTo>
                    <a:pt x="2801925" y="736848"/>
                    <a:pt x="2801267" y="719856"/>
                    <a:pt x="2811439" y="709684"/>
                  </a:cubicBezTo>
                  <a:cubicBezTo>
                    <a:pt x="2821611" y="699512"/>
                    <a:pt x="2838734" y="700585"/>
                    <a:pt x="2852382" y="696036"/>
                  </a:cubicBezTo>
                  <a:cubicBezTo>
                    <a:pt x="2873125" y="820493"/>
                    <a:pt x="2857279" y="751671"/>
                    <a:pt x="2906973" y="900752"/>
                  </a:cubicBezTo>
                  <a:lnTo>
                    <a:pt x="2920621" y="941696"/>
                  </a:lnTo>
                  <a:lnTo>
                    <a:pt x="2934268" y="982639"/>
                  </a:lnTo>
                  <a:cubicBezTo>
                    <a:pt x="2960379" y="825977"/>
                    <a:pt x="2941410" y="900358"/>
                    <a:pt x="2961564" y="1091821"/>
                  </a:cubicBezTo>
                  <a:cubicBezTo>
                    <a:pt x="2963992" y="1114890"/>
                    <a:pt x="2971062" y="1137237"/>
                    <a:pt x="2975212" y="1160060"/>
                  </a:cubicBezTo>
                  <a:cubicBezTo>
                    <a:pt x="2997521" y="1282761"/>
                    <a:pt x="2978366" y="1199975"/>
                    <a:pt x="3002507" y="1296537"/>
                  </a:cubicBezTo>
                  <a:cubicBezTo>
                    <a:pt x="3007056" y="1269242"/>
                    <a:pt x="3011947" y="1242001"/>
                    <a:pt x="3016155" y="1214651"/>
                  </a:cubicBezTo>
                  <a:cubicBezTo>
                    <a:pt x="3026418" y="1147945"/>
                    <a:pt x="3035587" y="1076769"/>
                    <a:pt x="3043450" y="1009935"/>
                  </a:cubicBezTo>
                  <a:cubicBezTo>
                    <a:pt x="3048263" y="969022"/>
                    <a:pt x="3049390" y="927573"/>
                    <a:pt x="3057098" y="887105"/>
                  </a:cubicBezTo>
                  <a:cubicBezTo>
                    <a:pt x="3140652" y="448456"/>
                    <a:pt x="3070186" y="918334"/>
                    <a:pt x="3111689" y="627797"/>
                  </a:cubicBezTo>
                  <a:cubicBezTo>
                    <a:pt x="3116238" y="668740"/>
                    <a:pt x="3116705" y="710346"/>
                    <a:pt x="3125337" y="750627"/>
                  </a:cubicBezTo>
                  <a:cubicBezTo>
                    <a:pt x="3135880" y="799828"/>
                    <a:pt x="3154339" y="821425"/>
                    <a:pt x="3179928" y="859809"/>
                  </a:cubicBezTo>
                  <a:cubicBezTo>
                    <a:pt x="3193576" y="855260"/>
                    <a:pt x="3208004" y="839727"/>
                    <a:pt x="3220871" y="846161"/>
                  </a:cubicBezTo>
                  <a:cubicBezTo>
                    <a:pt x="3233738" y="852595"/>
                    <a:pt x="3226539" y="875135"/>
                    <a:pt x="3234519" y="887105"/>
                  </a:cubicBezTo>
                  <a:cubicBezTo>
                    <a:pt x="3245225" y="903164"/>
                    <a:pt x="3261814" y="914400"/>
                    <a:pt x="3275462" y="928048"/>
                  </a:cubicBezTo>
                  <a:cubicBezTo>
                    <a:pt x="3280011" y="946245"/>
                    <a:pt x="3283178" y="964845"/>
                    <a:pt x="3289110" y="982639"/>
                  </a:cubicBezTo>
                  <a:cubicBezTo>
                    <a:pt x="3317961" y="1069192"/>
                    <a:pt x="3310883" y="1024726"/>
                    <a:pt x="3330053" y="1091821"/>
                  </a:cubicBezTo>
                  <a:cubicBezTo>
                    <a:pt x="3335206" y="1109856"/>
                    <a:pt x="3333296" y="1130805"/>
                    <a:pt x="3343701" y="1146412"/>
                  </a:cubicBezTo>
                  <a:cubicBezTo>
                    <a:pt x="3352800" y="1160060"/>
                    <a:pt x="3370997" y="1164609"/>
                    <a:pt x="3384645" y="1173708"/>
                  </a:cubicBezTo>
                  <a:cubicBezTo>
                    <a:pt x="3389194" y="1187356"/>
                    <a:pt x="3385425" y="1221085"/>
                    <a:pt x="3398292" y="1214651"/>
                  </a:cubicBezTo>
                  <a:cubicBezTo>
                    <a:pt x="3415069" y="1206262"/>
                    <a:pt x="3406787" y="1178095"/>
                    <a:pt x="3411940" y="1160060"/>
                  </a:cubicBezTo>
                  <a:cubicBezTo>
                    <a:pt x="3415892" y="1146228"/>
                    <a:pt x="3421039" y="1132765"/>
                    <a:pt x="3425588" y="1119117"/>
                  </a:cubicBezTo>
                  <a:cubicBezTo>
                    <a:pt x="3434686" y="1141863"/>
                    <a:pt x="3447750" y="1163401"/>
                    <a:pt x="3452883" y="1187355"/>
                  </a:cubicBezTo>
                  <a:cubicBezTo>
                    <a:pt x="3461515" y="1227636"/>
                    <a:pt x="3460267" y="1269469"/>
                    <a:pt x="3466531" y="1310185"/>
                  </a:cubicBezTo>
                  <a:cubicBezTo>
                    <a:pt x="3469383" y="1328724"/>
                    <a:pt x="3475630" y="1346579"/>
                    <a:pt x="3480179" y="1364776"/>
                  </a:cubicBezTo>
                  <a:cubicBezTo>
                    <a:pt x="3484728" y="1310185"/>
                    <a:pt x="3483084" y="1254719"/>
                    <a:pt x="3493827" y="1201003"/>
                  </a:cubicBezTo>
                  <a:cubicBezTo>
                    <a:pt x="3497044" y="1184919"/>
                    <a:pt x="3505561" y="1154873"/>
                    <a:pt x="3521122" y="1160060"/>
                  </a:cubicBezTo>
                  <a:cubicBezTo>
                    <a:pt x="3538916" y="1165992"/>
                    <a:pt x="3529380" y="1196685"/>
                    <a:pt x="3534770" y="1214651"/>
                  </a:cubicBezTo>
                  <a:cubicBezTo>
                    <a:pt x="3543037" y="1242209"/>
                    <a:pt x="3562065" y="1296537"/>
                    <a:pt x="3562065" y="1296537"/>
                  </a:cubicBezTo>
                  <a:cubicBezTo>
                    <a:pt x="3570497" y="1283890"/>
                    <a:pt x="3597344" y="1225466"/>
                    <a:pt x="3630304" y="1241946"/>
                  </a:cubicBezTo>
                  <a:cubicBezTo>
                    <a:pt x="3643171" y="1248380"/>
                    <a:pt x="3637518" y="1270023"/>
                    <a:pt x="3643952" y="1282890"/>
                  </a:cubicBezTo>
                  <a:cubicBezTo>
                    <a:pt x="3651287" y="1297561"/>
                    <a:pt x="3662149" y="1310185"/>
                    <a:pt x="3671247" y="1323833"/>
                  </a:cubicBezTo>
                  <a:cubicBezTo>
                    <a:pt x="3681637" y="1292664"/>
                    <a:pt x="3692788" y="1244824"/>
                    <a:pt x="3725839" y="1228299"/>
                  </a:cubicBezTo>
                  <a:cubicBezTo>
                    <a:pt x="3738706" y="1221865"/>
                    <a:pt x="3753134" y="1237397"/>
                    <a:pt x="3766782" y="1241946"/>
                  </a:cubicBezTo>
                  <a:cubicBezTo>
                    <a:pt x="3766782" y="1241946"/>
                    <a:pt x="3784980" y="1150962"/>
                    <a:pt x="3821373" y="1187355"/>
                  </a:cubicBezTo>
                  <a:cubicBezTo>
                    <a:pt x="3837776" y="1203758"/>
                    <a:pt x="3823512" y="1235453"/>
                    <a:pt x="3835021" y="1255594"/>
                  </a:cubicBezTo>
                  <a:cubicBezTo>
                    <a:pt x="3843159" y="1269835"/>
                    <a:pt x="3862316" y="1273791"/>
                    <a:pt x="3875964" y="1282890"/>
                  </a:cubicBezTo>
                  <a:cubicBezTo>
                    <a:pt x="3883399" y="1270498"/>
                    <a:pt x="3929755" y="1180732"/>
                    <a:pt x="3957850" y="1173708"/>
                  </a:cubicBezTo>
                  <a:cubicBezTo>
                    <a:pt x="3980354" y="1168082"/>
                    <a:pt x="4003343" y="1182806"/>
                    <a:pt x="4026089" y="1187355"/>
                  </a:cubicBezTo>
                  <a:cubicBezTo>
                    <a:pt x="4039737" y="1196454"/>
                    <a:pt x="4050853" y="1211954"/>
                    <a:pt x="4067033" y="1214651"/>
                  </a:cubicBezTo>
                  <a:cubicBezTo>
                    <a:pt x="4103881" y="1220792"/>
                    <a:pt x="4127863" y="1176436"/>
                    <a:pt x="4148919" y="1160060"/>
                  </a:cubicBezTo>
                  <a:cubicBezTo>
                    <a:pt x="4174814" y="1139920"/>
                    <a:pt x="4230806" y="1105469"/>
                    <a:pt x="4230806" y="1105469"/>
                  </a:cubicBezTo>
                  <a:cubicBezTo>
                    <a:pt x="4239904" y="1087272"/>
                    <a:pt x="4243715" y="1065264"/>
                    <a:pt x="4258101" y="1050878"/>
                  </a:cubicBezTo>
                  <a:cubicBezTo>
                    <a:pt x="4268274" y="1040705"/>
                    <a:pt x="4288872" y="1047403"/>
                    <a:pt x="4299045" y="1037230"/>
                  </a:cubicBezTo>
                  <a:cubicBezTo>
                    <a:pt x="4313431" y="1022844"/>
                    <a:pt x="4317242" y="1000836"/>
                    <a:pt x="4326340" y="982639"/>
                  </a:cubicBezTo>
                  <a:cubicBezTo>
                    <a:pt x="4343032" y="1016023"/>
                    <a:pt x="4359250" y="1042023"/>
                    <a:pt x="4367283" y="1078173"/>
                  </a:cubicBezTo>
                  <a:cubicBezTo>
                    <a:pt x="4391799" y="1188496"/>
                    <a:pt x="4360738" y="1129771"/>
                    <a:pt x="4408227" y="1201003"/>
                  </a:cubicBezTo>
                  <a:cubicBezTo>
                    <a:pt x="4442715" y="1097538"/>
                    <a:pt x="4412505" y="1101854"/>
                    <a:pt x="4490113" y="1160060"/>
                  </a:cubicBezTo>
                  <a:cubicBezTo>
                    <a:pt x="4514307" y="1232641"/>
                    <a:pt x="4496317" y="1205965"/>
                    <a:pt x="4531056" y="1119117"/>
                  </a:cubicBezTo>
                  <a:cubicBezTo>
                    <a:pt x="4538612" y="1100227"/>
                    <a:pt x="4549253" y="1082723"/>
                    <a:pt x="4558352" y="1064526"/>
                  </a:cubicBezTo>
                  <a:cubicBezTo>
                    <a:pt x="4584240" y="1219852"/>
                    <a:pt x="4543319" y="1127820"/>
                    <a:pt x="4612943" y="1119117"/>
                  </a:cubicBezTo>
                  <a:cubicBezTo>
                    <a:pt x="4635961" y="1116240"/>
                    <a:pt x="4658436" y="1128215"/>
                    <a:pt x="4681182" y="1132764"/>
                  </a:cubicBezTo>
                  <a:cubicBezTo>
                    <a:pt x="4713027" y="1128215"/>
                    <a:pt x="4747023" y="1106745"/>
                    <a:pt x="4776716" y="1119117"/>
                  </a:cubicBezTo>
                  <a:cubicBezTo>
                    <a:pt x="4809514" y="1132783"/>
                    <a:pt x="4810791" y="1191242"/>
                    <a:pt x="4844955" y="1201003"/>
                  </a:cubicBezTo>
                  <a:cubicBezTo>
                    <a:pt x="4864517" y="1206592"/>
                    <a:pt x="4865297" y="1165532"/>
                    <a:pt x="4872250" y="1146412"/>
                  </a:cubicBezTo>
                  <a:cubicBezTo>
                    <a:pt x="4883568" y="1115287"/>
                    <a:pt x="4885667" y="1080949"/>
                    <a:pt x="4899546" y="1050878"/>
                  </a:cubicBezTo>
                  <a:cubicBezTo>
                    <a:pt x="4913293" y="1021092"/>
                    <a:pt x="4928520" y="989484"/>
                    <a:pt x="4954137" y="968991"/>
                  </a:cubicBezTo>
                  <a:cubicBezTo>
                    <a:pt x="4976604" y="951017"/>
                    <a:pt x="5036024" y="941696"/>
                    <a:pt x="5036024" y="941696"/>
                  </a:cubicBezTo>
                  <a:cubicBezTo>
                    <a:pt x="5063319" y="955344"/>
                    <a:pt x="5099372" y="1006881"/>
                    <a:pt x="5117910" y="982639"/>
                  </a:cubicBezTo>
                  <a:cubicBezTo>
                    <a:pt x="5176466" y="906065"/>
                    <a:pt x="5213445" y="709684"/>
                    <a:pt x="5213445" y="709684"/>
                  </a:cubicBezTo>
                  <a:cubicBezTo>
                    <a:pt x="5217994" y="736979"/>
                    <a:pt x="5207525" y="772003"/>
                    <a:pt x="5227092" y="791570"/>
                  </a:cubicBezTo>
                  <a:cubicBezTo>
                    <a:pt x="5238690" y="803168"/>
                    <a:pt x="5248629" y="765985"/>
                    <a:pt x="5254388" y="750627"/>
                  </a:cubicBezTo>
                  <a:cubicBezTo>
                    <a:pt x="5262533" y="728907"/>
                    <a:pt x="5263487" y="705134"/>
                    <a:pt x="5268036" y="682388"/>
                  </a:cubicBezTo>
                  <a:cubicBezTo>
                    <a:pt x="5277134" y="696036"/>
                    <a:pt x="5278928" y="723332"/>
                    <a:pt x="5295331" y="723332"/>
                  </a:cubicBezTo>
                  <a:cubicBezTo>
                    <a:pt x="5326590" y="723332"/>
                    <a:pt x="5377072" y="600794"/>
                    <a:pt x="5377218" y="600502"/>
                  </a:cubicBezTo>
                  <a:cubicBezTo>
                    <a:pt x="5381767" y="636896"/>
                    <a:pt x="5369547" y="679838"/>
                    <a:pt x="5390865" y="709684"/>
                  </a:cubicBezTo>
                  <a:cubicBezTo>
                    <a:pt x="5401767" y="724947"/>
                    <a:pt x="5427661" y="690105"/>
                    <a:pt x="5445456" y="696036"/>
                  </a:cubicBezTo>
                  <a:cubicBezTo>
                    <a:pt x="5461017" y="701223"/>
                    <a:pt x="5463653" y="723331"/>
                    <a:pt x="5472752" y="736979"/>
                  </a:cubicBezTo>
                  <a:cubicBezTo>
                    <a:pt x="5486400" y="723331"/>
                    <a:pt x="5494394" y="696036"/>
                    <a:pt x="5513695" y="696036"/>
                  </a:cubicBezTo>
                  <a:cubicBezTo>
                    <a:pt x="5530098" y="696036"/>
                    <a:pt x="5525762" y="730887"/>
                    <a:pt x="5540991" y="736979"/>
                  </a:cubicBezTo>
                  <a:cubicBezTo>
                    <a:pt x="5586250" y="755083"/>
                    <a:pt x="5581934" y="727222"/>
                    <a:pt x="5581934" y="709684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フリーフォーム 34"/>
            <p:cNvSpPr/>
            <p:nvPr/>
          </p:nvSpPr>
          <p:spPr>
            <a:xfrm rot="10379194">
              <a:off x="6470419" y="4208473"/>
              <a:ext cx="2091822" cy="917791"/>
            </a:xfrm>
            <a:custGeom>
              <a:avLst/>
              <a:gdLst>
                <a:gd name="connsiteX0" fmla="*/ 0 w 5582044"/>
                <a:gd name="connsiteY0" fmla="*/ 81887 h 1364776"/>
                <a:gd name="connsiteX1" fmla="*/ 68239 w 5582044"/>
                <a:gd name="connsiteY1" fmla="*/ 245660 h 1364776"/>
                <a:gd name="connsiteX2" fmla="*/ 95534 w 5582044"/>
                <a:gd name="connsiteY2" fmla="*/ 327546 h 1364776"/>
                <a:gd name="connsiteX3" fmla="*/ 109182 w 5582044"/>
                <a:gd name="connsiteY3" fmla="*/ 368490 h 1364776"/>
                <a:gd name="connsiteX4" fmla="*/ 150125 w 5582044"/>
                <a:gd name="connsiteY4" fmla="*/ 327546 h 1364776"/>
                <a:gd name="connsiteX5" fmla="*/ 177421 w 5582044"/>
                <a:gd name="connsiteY5" fmla="*/ 286603 h 1364776"/>
                <a:gd name="connsiteX6" fmla="*/ 204716 w 5582044"/>
                <a:gd name="connsiteY6" fmla="*/ 327546 h 1364776"/>
                <a:gd name="connsiteX7" fmla="*/ 232012 w 5582044"/>
                <a:gd name="connsiteY7" fmla="*/ 409433 h 1364776"/>
                <a:gd name="connsiteX8" fmla="*/ 259307 w 5582044"/>
                <a:gd name="connsiteY8" fmla="*/ 354842 h 1364776"/>
                <a:gd name="connsiteX9" fmla="*/ 300250 w 5582044"/>
                <a:gd name="connsiteY9" fmla="*/ 341194 h 1364776"/>
                <a:gd name="connsiteX10" fmla="*/ 341194 w 5582044"/>
                <a:gd name="connsiteY10" fmla="*/ 313899 h 1364776"/>
                <a:gd name="connsiteX11" fmla="*/ 354842 w 5582044"/>
                <a:gd name="connsiteY11" fmla="*/ 382137 h 1364776"/>
                <a:gd name="connsiteX12" fmla="*/ 395785 w 5582044"/>
                <a:gd name="connsiteY12" fmla="*/ 395785 h 1364776"/>
                <a:gd name="connsiteX13" fmla="*/ 423080 w 5582044"/>
                <a:gd name="connsiteY13" fmla="*/ 341194 h 1364776"/>
                <a:gd name="connsiteX14" fmla="*/ 464024 w 5582044"/>
                <a:gd name="connsiteY14" fmla="*/ 259308 h 1364776"/>
                <a:gd name="connsiteX15" fmla="*/ 491319 w 5582044"/>
                <a:gd name="connsiteY15" fmla="*/ 150126 h 1364776"/>
                <a:gd name="connsiteX16" fmla="*/ 518615 w 5582044"/>
                <a:gd name="connsiteY16" fmla="*/ 232012 h 1364776"/>
                <a:gd name="connsiteX17" fmla="*/ 532262 w 5582044"/>
                <a:gd name="connsiteY17" fmla="*/ 177421 h 1364776"/>
                <a:gd name="connsiteX18" fmla="*/ 586853 w 5582044"/>
                <a:gd name="connsiteY18" fmla="*/ 68239 h 1364776"/>
                <a:gd name="connsiteX19" fmla="*/ 627797 w 5582044"/>
                <a:gd name="connsiteY19" fmla="*/ 95535 h 1364776"/>
                <a:gd name="connsiteX20" fmla="*/ 696036 w 5582044"/>
                <a:gd name="connsiteY20" fmla="*/ 0 h 1364776"/>
                <a:gd name="connsiteX21" fmla="*/ 764274 w 5582044"/>
                <a:gd name="connsiteY21" fmla="*/ 81887 h 1364776"/>
                <a:gd name="connsiteX22" fmla="*/ 805218 w 5582044"/>
                <a:gd name="connsiteY22" fmla="*/ 204717 h 1364776"/>
                <a:gd name="connsiteX23" fmla="*/ 832513 w 5582044"/>
                <a:gd name="connsiteY23" fmla="*/ 327546 h 1364776"/>
                <a:gd name="connsiteX24" fmla="*/ 859809 w 5582044"/>
                <a:gd name="connsiteY24" fmla="*/ 368490 h 1364776"/>
                <a:gd name="connsiteX25" fmla="*/ 873456 w 5582044"/>
                <a:gd name="connsiteY25" fmla="*/ 423081 h 1364776"/>
                <a:gd name="connsiteX26" fmla="*/ 887104 w 5582044"/>
                <a:gd name="connsiteY26" fmla="*/ 382137 h 1364776"/>
                <a:gd name="connsiteX27" fmla="*/ 900752 w 5582044"/>
                <a:gd name="connsiteY27" fmla="*/ 436729 h 1364776"/>
                <a:gd name="connsiteX28" fmla="*/ 941695 w 5582044"/>
                <a:gd name="connsiteY28" fmla="*/ 409433 h 1364776"/>
                <a:gd name="connsiteX29" fmla="*/ 955343 w 5582044"/>
                <a:gd name="connsiteY29" fmla="*/ 491320 h 1364776"/>
                <a:gd name="connsiteX30" fmla="*/ 968991 w 5582044"/>
                <a:gd name="connsiteY30" fmla="*/ 559558 h 1364776"/>
                <a:gd name="connsiteX31" fmla="*/ 982639 w 5582044"/>
                <a:gd name="connsiteY31" fmla="*/ 423081 h 1364776"/>
                <a:gd name="connsiteX32" fmla="*/ 996286 w 5582044"/>
                <a:gd name="connsiteY32" fmla="*/ 504967 h 1364776"/>
                <a:gd name="connsiteX33" fmla="*/ 1009934 w 5582044"/>
                <a:gd name="connsiteY33" fmla="*/ 450376 h 1364776"/>
                <a:gd name="connsiteX34" fmla="*/ 1078173 w 5582044"/>
                <a:gd name="connsiteY34" fmla="*/ 504967 h 1364776"/>
                <a:gd name="connsiteX35" fmla="*/ 1105468 w 5582044"/>
                <a:gd name="connsiteY35" fmla="*/ 464024 h 1364776"/>
                <a:gd name="connsiteX36" fmla="*/ 1146412 w 5582044"/>
                <a:gd name="connsiteY36" fmla="*/ 491320 h 1364776"/>
                <a:gd name="connsiteX37" fmla="*/ 1187355 w 5582044"/>
                <a:gd name="connsiteY37" fmla="*/ 491320 h 1364776"/>
                <a:gd name="connsiteX38" fmla="*/ 1255594 w 5582044"/>
                <a:gd name="connsiteY38" fmla="*/ 395785 h 1364776"/>
                <a:gd name="connsiteX39" fmla="*/ 1269242 w 5582044"/>
                <a:gd name="connsiteY39" fmla="*/ 436729 h 1364776"/>
                <a:gd name="connsiteX40" fmla="*/ 1310185 w 5582044"/>
                <a:gd name="connsiteY40" fmla="*/ 395785 h 1364776"/>
                <a:gd name="connsiteX41" fmla="*/ 1351128 w 5582044"/>
                <a:gd name="connsiteY41" fmla="*/ 477672 h 1364776"/>
                <a:gd name="connsiteX42" fmla="*/ 1405719 w 5582044"/>
                <a:gd name="connsiteY42" fmla="*/ 504967 h 1364776"/>
                <a:gd name="connsiteX43" fmla="*/ 1419367 w 5582044"/>
                <a:gd name="connsiteY43" fmla="*/ 682388 h 1364776"/>
                <a:gd name="connsiteX44" fmla="*/ 1446662 w 5582044"/>
                <a:gd name="connsiteY44" fmla="*/ 614149 h 1364776"/>
                <a:gd name="connsiteX45" fmla="*/ 1473958 w 5582044"/>
                <a:gd name="connsiteY45" fmla="*/ 900752 h 1364776"/>
                <a:gd name="connsiteX46" fmla="*/ 1487606 w 5582044"/>
                <a:gd name="connsiteY46" fmla="*/ 859809 h 1364776"/>
                <a:gd name="connsiteX47" fmla="*/ 1501253 w 5582044"/>
                <a:gd name="connsiteY47" fmla="*/ 709684 h 1364776"/>
                <a:gd name="connsiteX48" fmla="*/ 1528549 w 5582044"/>
                <a:gd name="connsiteY48" fmla="*/ 791570 h 1364776"/>
                <a:gd name="connsiteX49" fmla="*/ 1542197 w 5582044"/>
                <a:gd name="connsiteY49" fmla="*/ 832514 h 1364776"/>
                <a:gd name="connsiteX50" fmla="*/ 1583140 w 5582044"/>
                <a:gd name="connsiteY50" fmla="*/ 914400 h 1364776"/>
                <a:gd name="connsiteX51" fmla="*/ 1624083 w 5582044"/>
                <a:gd name="connsiteY51" fmla="*/ 941696 h 1364776"/>
                <a:gd name="connsiteX52" fmla="*/ 1651379 w 5582044"/>
                <a:gd name="connsiteY52" fmla="*/ 887105 h 1364776"/>
                <a:gd name="connsiteX53" fmla="*/ 1678674 w 5582044"/>
                <a:gd name="connsiteY53" fmla="*/ 846161 h 1364776"/>
                <a:gd name="connsiteX54" fmla="*/ 1733265 w 5582044"/>
                <a:gd name="connsiteY54" fmla="*/ 982639 h 1364776"/>
                <a:gd name="connsiteX55" fmla="*/ 1787856 w 5582044"/>
                <a:gd name="connsiteY55" fmla="*/ 1064526 h 1364776"/>
                <a:gd name="connsiteX56" fmla="*/ 1801504 w 5582044"/>
                <a:gd name="connsiteY56" fmla="*/ 928048 h 1364776"/>
                <a:gd name="connsiteX57" fmla="*/ 1815152 w 5582044"/>
                <a:gd name="connsiteY57" fmla="*/ 968991 h 1364776"/>
                <a:gd name="connsiteX58" fmla="*/ 1828800 w 5582044"/>
                <a:gd name="connsiteY58" fmla="*/ 1037230 h 1364776"/>
                <a:gd name="connsiteX59" fmla="*/ 1842447 w 5582044"/>
                <a:gd name="connsiteY59" fmla="*/ 996287 h 1364776"/>
                <a:gd name="connsiteX60" fmla="*/ 1856095 w 5582044"/>
                <a:gd name="connsiteY60" fmla="*/ 928048 h 1364776"/>
                <a:gd name="connsiteX61" fmla="*/ 1869743 w 5582044"/>
                <a:gd name="connsiteY61" fmla="*/ 1091821 h 1364776"/>
                <a:gd name="connsiteX62" fmla="*/ 1883391 w 5582044"/>
                <a:gd name="connsiteY62" fmla="*/ 1146412 h 1364776"/>
                <a:gd name="connsiteX63" fmla="*/ 1924334 w 5582044"/>
                <a:gd name="connsiteY63" fmla="*/ 1132764 h 1364776"/>
                <a:gd name="connsiteX64" fmla="*/ 1937982 w 5582044"/>
                <a:gd name="connsiteY64" fmla="*/ 1037230 h 1364776"/>
                <a:gd name="connsiteX65" fmla="*/ 1951630 w 5582044"/>
                <a:gd name="connsiteY65" fmla="*/ 996287 h 1364776"/>
                <a:gd name="connsiteX66" fmla="*/ 1965277 w 5582044"/>
                <a:gd name="connsiteY66" fmla="*/ 928048 h 1364776"/>
                <a:gd name="connsiteX67" fmla="*/ 2006221 w 5582044"/>
                <a:gd name="connsiteY67" fmla="*/ 1050878 h 1364776"/>
                <a:gd name="connsiteX68" fmla="*/ 2033516 w 5582044"/>
                <a:gd name="connsiteY68" fmla="*/ 1132764 h 1364776"/>
                <a:gd name="connsiteX69" fmla="*/ 2115403 w 5582044"/>
                <a:gd name="connsiteY69" fmla="*/ 1160060 h 1364776"/>
                <a:gd name="connsiteX70" fmla="*/ 2142698 w 5582044"/>
                <a:gd name="connsiteY70" fmla="*/ 1201003 h 1364776"/>
                <a:gd name="connsiteX71" fmla="*/ 2156346 w 5582044"/>
                <a:gd name="connsiteY71" fmla="*/ 1132764 h 1364776"/>
                <a:gd name="connsiteX72" fmla="*/ 2169994 w 5582044"/>
                <a:gd name="connsiteY72" fmla="*/ 1023582 h 1364776"/>
                <a:gd name="connsiteX73" fmla="*/ 2183642 w 5582044"/>
                <a:gd name="connsiteY73" fmla="*/ 955343 h 1364776"/>
                <a:gd name="connsiteX74" fmla="*/ 2210937 w 5582044"/>
                <a:gd name="connsiteY74" fmla="*/ 832514 h 1364776"/>
                <a:gd name="connsiteX75" fmla="*/ 2279176 w 5582044"/>
                <a:gd name="connsiteY75" fmla="*/ 846161 h 1364776"/>
                <a:gd name="connsiteX76" fmla="*/ 2292824 w 5582044"/>
                <a:gd name="connsiteY76" fmla="*/ 887105 h 1364776"/>
                <a:gd name="connsiteX77" fmla="*/ 2333767 w 5582044"/>
                <a:gd name="connsiteY77" fmla="*/ 996287 h 1364776"/>
                <a:gd name="connsiteX78" fmla="*/ 2374710 w 5582044"/>
                <a:gd name="connsiteY78" fmla="*/ 928048 h 1364776"/>
                <a:gd name="connsiteX79" fmla="*/ 2402006 w 5582044"/>
                <a:gd name="connsiteY79" fmla="*/ 764275 h 1364776"/>
                <a:gd name="connsiteX80" fmla="*/ 2415653 w 5582044"/>
                <a:gd name="connsiteY80" fmla="*/ 709684 h 1364776"/>
                <a:gd name="connsiteX81" fmla="*/ 2429301 w 5582044"/>
                <a:gd name="connsiteY81" fmla="*/ 777923 h 1364776"/>
                <a:gd name="connsiteX82" fmla="*/ 2442949 w 5582044"/>
                <a:gd name="connsiteY82" fmla="*/ 832514 h 1364776"/>
                <a:gd name="connsiteX83" fmla="*/ 2456597 w 5582044"/>
                <a:gd name="connsiteY83" fmla="*/ 764275 h 1364776"/>
                <a:gd name="connsiteX84" fmla="*/ 2470245 w 5582044"/>
                <a:gd name="connsiteY84" fmla="*/ 723332 h 1364776"/>
                <a:gd name="connsiteX85" fmla="*/ 2497540 w 5582044"/>
                <a:gd name="connsiteY85" fmla="*/ 764275 h 1364776"/>
                <a:gd name="connsiteX86" fmla="*/ 2524836 w 5582044"/>
                <a:gd name="connsiteY86" fmla="*/ 736979 h 1364776"/>
                <a:gd name="connsiteX87" fmla="*/ 2565779 w 5582044"/>
                <a:gd name="connsiteY87" fmla="*/ 696036 h 1364776"/>
                <a:gd name="connsiteX88" fmla="*/ 2606722 w 5582044"/>
                <a:gd name="connsiteY88" fmla="*/ 750627 h 1364776"/>
                <a:gd name="connsiteX89" fmla="*/ 2634018 w 5582044"/>
                <a:gd name="connsiteY89" fmla="*/ 696036 h 1364776"/>
                <a:gd name="connsiteX90" fmla="*/ 2661313 w 5582044"/>
                <a:gd name="connsiteY90" fmla="*/ 750627 h 1364776"/>
                <a:gd name="connsiteX91" fmla="*/ 2729552 w 5582044"/>
                <a:gd name="connsiteY91" fmla="*/ 873457 h 1364776"/>
                <a:gd name="connsiteX92" fmla="*/ 2770495 w 5582044"/>
                <a:gd name="connsiteY92" fmla="*/ 846161 h 1364776"/>
                <a:gd name="connsiteX93" fmla="*/ 2797791 w 5582044"/>
                <a:gd name="connsiteY93" fmla="*/ 750627 h 1364776"/>
                <a:gd name="connsiteX94" fmla="*/ 2811439 w 5582044"/>
                <a:gd name="connsiteY94" fmla="*/ 709684 h 1364776"/>
                <a:gd name="connsiteX95" fmla="*/ 2852382 w 5582044"/>
                <a:gd name="connsiteY95" fmla="*/ 696036 h 1364776"/>
                <a:gd name="connsiteX96" fmla="*/ 2906973 w 5582044"/>
                <a:gd name="connsiteY96" fmla="*/ 900752 h 1364776"/>
                <a:gd name="connsiteX97" fmla="*/ 2920621 w 5582044"/>
                <a:gd name="connsiteY97" fmla="*/ 941696 h 1364776"/>
                <a:gd name="connsiteX98" fmla="*/ 2934268 w 5582044"/>
                <a:gd name="connsiteY98" fmla="*/ 982639 h 1364776"/>
                <a:gd name="connsiteX99" fmla="*/ 2961564 w 5582044"/>
                <a:gd name="connsiteY99" fmla="*/ 1091821 h 1364776"/>
                <a:gd name="connsiteX100" fmla="*/ 2975212 w 5582044"/>
                <a:gd name="connsiteY100" fmla="*/ 1160060 h 1364776"/>
                <a:gd name="connsiteX101" fmla="*/ 3002507 w 5582044"/>
                <a:gd name="connsiteY101" fmla="*/ 1296537 h 1364776"/>
                <a:gd name="connsiteX102" fmla="*/ 3016155 w 5582044"/>
                <a:gd name="connsiteY102" fmla="*/ 1214651 h 1364776"/>
                <a:gd name="connsiteX103" fmla="*/ 3043450 w 5582044"/>
                <a:gd name="connsiteY103" fmla="*/ 1009935 h 1364776"/>
                <a:gd name="connsiteX104" fmla="*/ 3057098 w 5582044"/>
                <a:gd name="connsiteY104" fmla="*/ 887105 h 1364776"/>
                <a:gd name="connsiteX105" fmla="*/ 3111689 w 5582044"/>
                <a:gd name="connsiteY105" fmla="*/ 627797 h 1364776"/>
                <a:gd name="connsiteX106" fmla="*/ 3125337 w 5582044"/>
                <a:gd name="connsiteY106" fmla="*/ 750627 h 1364776"/>
                <a:gd name="connsiteX107" fmla="*/ 3179928 w 5582044"/>
                <a:gd name="connsiteY107" fmla="*/ 859809 h 1364776"/>
                <a:gd name="connsiteX108" fmla="*/ 3220871 w 5582044"/>
                <a:gd name="connsiteY108" fmla="*/ 846161 h 1364776"/>
                <a:gd name="connsiteX109" fmla="*/ 3234519 w 5582044"/>
                <a:gd name="connsiteY109" fmla="*/ 887105 h 1364776"/>
                <a:gd name="connsiteX110" fmla="*/ 3275462 w 5582044"/>
                <a:gd name="connsiteY110" fmla="*/ 928048 h 1364776"/>
                <a:gd name="connsiteX111" fmla="*/ 3289110 w 5582044"/>
                <a:gd name="connsiteY111" fmla="*/ 982639 h 1364776"/>
                <a:gd name="connsiteX112" fmla="*/ 3330053 w 5582044"/>
                <a:gd name="connsiteY112" fmla="*/ 1091821 h 1364776"/>
                <a:gd name="connsiteX113" fmla="*/ 3343701 w 5582044"/>
                <a:gd name="connsiteY113" fmla="*/ 1146412 h 1364776"/>
                <a:gd name="connsiteX114" fmla="*/ 3384645 w 5582044"/>
                <a:gd name="connsiteY114" fmla="*/ 1173708 h 1364776"/>
                <a:gd name="connsiteX115" fmla="*/ 3398292 w 5582044"/>
                <a:gd name="connsiteY115" fmla="*/ 1214651 h 1364776"/>
                <a:gd name="connsiteX116" fmla="*/ 3411940 w 5582044"/>
                <a:gd name="connsiteY116" fmla="*/ 1160060 h 1364776"/>
                <a:gd name="connsiteX117" fmla="*/ 3425588 w 5582044"/>
                <a:gd name="connsiteY117" fmla="*/ 1119117 h 1364776"/>
                <a:gd name="connsiteX118" fmla="*/ 3452883 w 5582044"/>
                <a:gd name="connsiteY118" fmla="*/ 1187355 h 1364776"/>
                <a:gd name="connsiteX119" fmla="*/ 3466531 w 5582044"/>
                <a:gd name="connsiteY119" fmla="*/ 1310185 h 1364776"/>
                <a:gd name="connsiteX120" fmla="*/ 3480179 w 5582044"/>
                <a:gd name="connsiteY120" fmla="*/ 1364776 h 1364776"/>
                <a:gd name="connsiteX121" fmla="*/ 3493827 w 5582044"/>
                <a:gd name="connsiteY121" fmla="*/ 1201003 h 1364776"/>
                <a:gd name="connsiteX122" fmla="*/ 3521122 w 5582044"/>
                <a:gd name="connsiteY122" fmla="*/ 1160060 h 1364776"/>
                <a:gd name="connsiteX123" fmla="*/ 3534770 w 5582044"/>
                <a:gd name="connsiteY123" fmla="*/ 1214651 h 1364776"/>
                <a:gd name="connsiteX124" fmla="*/ 3562065 w 5582044"/>
                <a:gd name="connsiteY124" fmla="*/ 1296537 h 1364776"/>
                <a:gd name="connsiteX125" fmla="*/ 3630304 w 5582044"/>
                <a:gd name="connsiteY125" fmla="*/ 1241946 h 1364776"/>
                <a:gd name="connsiteX126" fmla="*/ 3643952 w 5582044"/>
                <a:gd name="connsiteY126" fmla="*/ 1282890 h 1364776"/>
                <a:gd name="connsiteX127" fmla="*/ 3671247 w 5582044"/>
                <a:gd name="connsiteY127" fmla="*/ 1323833 h 1364776"/>
                <a:gd name="connsiteX128" fmla="*/ 3725839 w 5582044"/>
                <a:gd name="connsiteY128" fmla="*/ 1228299 h 1364776"/>
                <a:gd name="connsiteX129" fmla="*/ 3766782 w 5582044"/>
                <a:gd name="connsiteY129" fmla="*/ 1241946 h 1364776"/>
                <a:gd name="connsiteX130" fmla="*/ 3821373 w 5582044"/>
                <a:gd name="connsiteY130" fmla="*/ 1187355 h 1364776"/>
                <a:gd name="connsiteX131" fmla="*/ 3835021 w 5582044"/>
                <a:gd name="connsiteY131" fmla="*/ 1255594 h 1364776"/>
                <a:gd name="connsiteX132" fmla="*/ 3875964 w 5582044"/>
                <a:gd name="connsiteY132" fmla="*/ 1282890 h 1364776"/>
                <a:gd name="connsiteX133" fmla="*/ 3957850 w 5582044"/>
                <a:gd name="connsiteY133" fmla="*/ 1173708 h 1364776"/>
                <a:gd name="connsiteX134" fmla="*/ 4026089 w 5582044"/>
                <a:gd name="connsiteY134" fmla="*/ 1187355 h 1364776"/>
                <a:gd name="connsiteX135" fmla="*/ 4067033 w 5582044"/>
                <a:gd name="connsiteY135" fmla="*/ 1214651 h 1364776"/>
                <a:gd name="connsiteX136" fmla="*/ 4148919 w 5582044"/>
                <a:gd name="connsiteY136" fmla="*/ 1160060 h 1364776"/>
                <a:gd name="connsiteX137" fmla="*/ 4230806 w 5582044"/>
                <a:gd name="connsiteY137" fmla="*/ 1105469 h 1364776"/>
                <a:gd name="connsiteX138" fmla="*/ 4258101 w 5582044"/>
                <a:gd name="connsiteY138" fmla="*/ 1050878 h 1364776"/>
                <a:gd name="connsiteX139" fmla="*/ 4299045 w 5582044"/>
                <a:gd name="connsiteY139" fmla="*/ 1037230 h 1364776"/>
                <a:gd name="connsiteX140" fmla="*/ 4326340 w 5582044"/>
                <a:gd name="connsiteY140" fmla="*/ 982639 h 1364776"/>
                <a:gd name="connsiteX141" fmla="*/ 4367283 w 5582044"/>
                <a:gd name="connsiteY141" fmla="*/ 1078173 h 1364776"/>
                <a:gd name="connsiteX142" fmla="*/ 4408227 w 5582044"/>
                <a:gd name="connsiteY142" fmla="*/ 1201003 h 1364776"/>
                <a:gd name="connsiteX143" fmla="*/ 4490113 w 5582044"/>
                <a:gd name="connsiteY143" fmla="*/ 1160060 h 1364776"/>
                <a:gd name="connsiteX144" fmla="*/ 4531056 w 5582044"/>
                <a:gd name="connsiteY144" fmla="*/ 1119117 h 1364776"/>
                <a:gd name="connsiteX145" fmla="*/ 4558352 w 5582044"/>
                <a:gd name="connsiteY145" fmla="*/ 1064526 h 1364776"/>
                <a:gd name="connsiteX146" fmla="*/ 4612943 w 5582044"/>
                <a:gd name="connsiteY146" fmla="*/ 1119117 h 1364776"/>
                <a:gd name="connsiteX147" fmla="*/ 4681182 w 5582044"/>
                <a:gd name="connsiteY147" fmla="*/ 1132764 h 1364776"/>
                <a:gd name="connsiteX148" fmla="*/ 4776716 w 5582044"/>
                <a:gd name="connsiteY148" fmla="*/ 1119117 h 1364776"/>
                <a:gd name="connsiteX149" fmla="*/ 4844955 w 5582044"/>
                <a:gd name="connsiteY149" fmla="*/ 1201003 h 1364776"/>
                <a:gd name="connsiteX150" fmla="*/ 4872250 w 5582044"/>
                <a:gd name="connsiteY150" fmla="*/ 1146412 h 1364776"/>
                <a:gd name="connsiteX151" fmla="*/ 4899546 w 5582044"/>
                <a:gd name="connsiteY151" fmla="*/ 1050878 h 1364776"/>
                <a:gd name="connsiteX152" fmla="*/ 4954137 w 5582044"/>
                <a:gd name="connsiteY152" fmla="*/ 968991 h 1364776"/>
                <a:gd name="connsiteX153" fmla="*/ 5036024 w 5582044"/>
                <a:gd name="connsiteY153" fmla="*/ 941696 h 1364776"/>
                <a:gd name="connsiteX154" fmla="*/ 5117910 w 5582044"/>
                <a:gd name="connsiteY154" fmla="*/ 982639 h 1364776"/>
                <a:gd name="connsiteX155" fmla="*/ 5213445 w 5582044"/>
                <a:gd name="connsiteY155" fmla="*/ 709684 h 1364776"/>
                <a:gd name="connsiteX156" fmla="*/ 5227092 w 5582044"/>
                <a:gd name="connsiteY156" fmla="*/ 791570 h 1364776"/>
                <a:gd name="connsiteX157" fmla="*/ 5254388 w 5582044"/>
                <a:gd name="connsiteY157" fmla="*/ 750627 h 1364776"/>
                <a:gd name="connsiteX158" fmla="*/ 5268036 w 5582044"/>
                <a:gd name="connsiteY158" fmla="*/ 682388 h 1364776"/>
                <a:gd name="connsiteX159" fmla="*/ 5295331 w 5582044"/>
                <a:gd name="connsiteY159" fmla="*/ 723332 h 1364776"/>
                <a:gd name="connsiteX160" fmla="*/ 5377218 w 5582044"/>
                <a:gd name="connsiteY160" fmla="*/ 600502 h 1364776"/>
                <a:gd name="connsiteX161" fmla="*/ 5390865 w 5582044"/>
                <a:gd name="connsiteY161" fmla="*/ 709684 h 1364776"/>
                <a:gd name="connsiteX162" fmla="*/ 5445456 w 5582044"/>
                <a:gd name="connsiteY162" fmla="*/ 696036 h 1364776"/>
                <a:gd name="connsiteX163" fmla="*/ 5472752 w 5582044"/>
                <a:gd name="connsiteY163" fmla="*/ 736979 h 1364776"/>
                <a:gd name="connsiteX164" fmla="*/ 5513695 w 5582044"/>
                <a:gd name="connsiteY164" fmla="*/ 696036 h 1364776"/>
                <a:gd name="connsiteX165" fmla="*/ 5540991 w 5582044"/>
                <a:gd name="connsiteY165" fmla="*/ 736979 h 1364776"/>
                <a:gd name="connsiteX166" fmla="*/ 5581934 w 5582044"/>
                <a:gd name="connsiteY166" fmla="*/ 709684 h 136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5582044" h="1364776">
                  <a:moveTo>
                    <a:pt x="0" y="81887"/>
                  </a:moveTo>
                  <a:cubicBezTo>
                    <a:pt x="88484" y="258855"/>
                    <a:pt x="32965" y="128080"/>
                    <a:pt x="68239" y="245660"/>
                  </a:cubicBezTo>
                  <a:cubicBezTo>
                    <a:pt x="76506" y="273218"/>
                    <a:pt x="86436" y="300251"/>
                    <a:pt x="95534" y="327546"/>
                  </a:cubicBezTo>
                  <a:lnTo>
                    <a:pt x="109182" y="368490"/>
                  </a:lnTo>
                  <a:cubicBezTo>
                    <a:pt x="122830" y="354842"/>
                    <a:pt x="137769" y="342373"/>
                    <a:pt x="150125" y="327546"/>
                  </a:cubicBezTo>
                  <a:cubicBezTo>
                    <a:pt x="160626" y="314945"/>
                    <a:pt x="161018" y="286603"/>
                    <a:pt x="177421" y="286603"/>
                  </a:cubicBezTo>
                  <a:cubicBezTo>
                    <a:pt x="193823" y="286603"/>
                    <a:pt x="198054" y="312557"/>
                    <a:pt x="204716" y="327546"/>
                  </a:cubicBezTo>
                  <a:cubicBezTo>
                    <a:pt x="216401" y="353838"/>
                    <a:pt x="232012" y="409433"/>
                    <a:pt x="232012" y="409433"/>
                  </a:cubicBezTo>
                  <a:cubicBezTo>
                    <a:pt x="241110" y="391236"/>
                    <a:pt x="244921" y="369228"/>
                    <a:pt x="259307" y="354842"/>
                  </a:cubicBezTo>
                  <a:cubicBezTo>
                    <a:pt x="269479" y="344670"/>
                    <a:pt x="287383" y="347628"/>
                    <a:pt x="300250" y="341194"/>
                  </a:cubicBezTo>
                  <a:cubicBezTo>
                    <a:pt x="314921" y="333859"/>
                    <a:pt x="327546" y="322997"/>
                    <a:pt x="341194" y="313899"/>
                  </a:cubicBezTo>
                  <a:cubicBezTo>
                    <a:pt x="345743" y="336645"/>
                    <a:pt x="341975" y="362836"/>
                    <a:pt x="354842" y="382137"/>
                  </a:cubicBezTo>
                  <a:cubicBezTo>
                    <a:pt x="362822" y="394107"/>
                    <a:pt x="383449" y="403187"/>
                    <a:pt x="395785" y="395785"/>
                  </a:cubicBezTo>
                  <a:cubicBezTo>
                    <a:pt x="413230" y="385318"/>
                    <a:pt x="412986" y="358858"/>
                    <a:pt x="423080" y="341194"/>
                  </a:cubicBezTo>
                  <a:cubicBezTo>
                    <a:pt x="455487" y="284482"/>
                    <a:pt x="447705" y="319144"/>
                    <a:pt x="464024" y="259308"/>
                  </a:cubicBezTo>
                  <a:cubicBezTo>
                    <a:pt x="473895" y="223116"/>
                    <a:pt x="491319" y="150126"/>
                    <a:pt x="491319" y="150126"/>
                  </a:cubicBezTo>
                  <a:cubicBezTo>
                    <a:pt x="500418" y="177421"/>
                    <a:pt x="511637" y="259925"/>
                    <a:pt x="518615" y="232012"/>
                  </a:cubicBezTo>
                  <a:cubicBezTo>
                    <a:pt x="523164" y="213815"/>
                    <a:pt x="525048" y="194735"/>
                    <a:pt x="532262" y="177421"/>
                  </a:cubicBezTo>
                  <a:cubicBezTo>
                    <a:pt x="547912" y="139861"/>
                    <a:pt x="586853" y="68239"/>
                    <a:pt x="586853" y="68239"/>
                  </a:cubicBezTo>
                  <a:cubicBezTo>
                    <a:pt x="600501" y="77338"/>
                    <a:pt x="612236" y="100722"/>
                    <a:pt x="627797" y="95535"/>
                  </a:cubicBezTo>
                  <a:cubicBezTo>
                    <a:pt x="635049" y="93118"/>
                    <a:pt x="687514" y="12783"/>
                    <a:pt x="696036" y="0"/>
                  </a:cubicBezTo>
                  <a:cubicBezTo>
                    <a:pt x="715042" y="19006"/>
                    <a:pt x="754773" y="53383"/>
                    <a:pt x="764274" y="81887"/>
                  </a:cubicBezTo>
                  <a:cubicBezTo>
                    <a:pt x="813306" y="228983"/>
                    <a:pt x="743197" y="111685"/>
                    <a:pt x="805218" y="204717"/>
                  </a:cubicBezTo>
                  <a:cubicBezTo>
                    <a:pt x="807648" y="216867"/>
                    <a:pt x="825284" y="310678"/>
                    <a:pt x="832513" y="327546"/>
                  </a:cubicBezTo>
                  <a:cubicBezTo>
                    <a:pt x="838974" y="342623"/>
                    <a:pt x="850710" y="354842"/>
                    <a:pt x="859809" y="368490"/>
                  </a:cubicBezTo>
                  <a:cubicBezTo>
                    <a:pt x="864358" y="386687"/>
                    <a:pt x="856679" y="414693"/>
                    <a:pt x="873456" y="423081"/>
                  </a:cubicBezTo>
                  <a:cubicBezTo>
                    <a:pt x="886324" y="429515"/>
                    <a:pt x="874237" y="375703"/>
                    <a:pt x="887104" y="382137"/>
                  </a:cubicBezTo>
                  <a:cubicBezTo>
                    <a:pt x="903881" y="390526"/>
                    <a:pt x="896203" y="418532"/>
                    <a:pt x="900752" y="436729"/>
                  </a:cubicBezTo>
                  <a:cubicBezTo>
                    <a:pt x="914400" y="427630"/>
                    <a:pt x="930097" y="397835"/>
                    <a:pt x="941695" y="409433"/>
                  </a:cubicBezTo>
                  <a:cubicBezTo>
                    <a:pt x="961262" y="429000"/>
                    <a:pt x="950393" y="464094"/>
                    <a:pt x="955343" y="491320"/>
                  </a:cubicBezTo>
                  <a:cubicBezTo>
                    <a:pt x="959493" y="514142"/>
                    <a:pt x="964442" y="536812"/>
                    <a:pt x="968991" y="559558"/>
                  </a:cubicBezTo>
                  <a:cubicBezTo>
                    <a:pt x="973540" y="514066"/>
                    <a:pt x="962193" y="463974"/>
                    <a:pt x="982639" y="423081"/>
                  </a:cubicBezTo>
                  <a:cubicBezTo>
                    <a:pt x="995014" y="398330"/>
                    <a:pt x="976719" y="485400"/>
                    <a:pt x="996286" y="504967"/>
                  </a:cubicBezTo>
                  <a:cubicBezTo>
                    <a:pt x="1009549" y="518230"/>
                    <a:pt x="1005385" y="468573"/>
                    <a:pt x="1009934" y="450376"/>
                  </a:cubicBezTo>
                  <a:cubicBezTo>
                    <a:pt x="1020344" y="465991"/>
                    <a:pt x="1043477" y="518846"/>
                    <a:pt x="1078173" y="504967"/>
                  </a:cubicBezTo>
                  <a:cubicBezTo>
                    <a:pt x="1093402" y="498875"/>
                    <a:pt x="1096370" y="477672"/>
                    <a:pt x="1105468" y="464024"/>
                  </a:cubicBezTo>
                  <a:cubicBezTo>
                    <a:pt x="1119116" y="473123"/>
                    <a:pt x="1130499" y="495298"/>
                    <a:pt x="1146412" y="491320"/>
                  </a:cubicBezTo>
                  <a:cubicBezTo>
                    <a:pt x="1194844" y="479212"/>
                    <a:pt x="1118332" y="387785"/>
                    <a:pt x="1187355" y="491320"/>
                  </a:cubicBezTo>
                  <a:cubicBezTo>
                    <a:pt x="1194121" y="477787"/>
                    <a:pt x="1227929" y="395785"/>
                    <a:pt x="1255594" y="395785"/>
                  </a:cubicBezTo>
                  <a:cubicBezTo>
                    <a:pt x="1269980" y="395785"/>
                    <a:pt x="1264693" y="423081"/>
                    <a:pt x="1269242" y="436729"/>
                  </a:cubicBezTo>
                  <a:cubicBezTo>
                    <a:pt x="1282890" y="423081"/>
                    <a:pt x="1290884" y="395785"/>
                    <a:pt x="1310185" y="395785"/>
                  </a:cubicBezTo>
                  <a:cubicBezTo>
                    <a:pt x="1335495" y="395785"/>
                    <a:pt x="1341032" y="467576"/>
                    <a:pt x="1351128" y="477672"/>
                  </a:cubicBezTo>
                  <a:cubicBezTo>
                    <a:pt x="1365514" y="492058"/>
                    <a:pt x="1387522" y="495869"/>
                    <a:pt x="1405719" y="504967"/>
                  </a:cubicBezTo>
                  <a:cubicBezTo>
                    <a:pt x="1410268" y="564107"/>
                    <a:pt x="1398540" y="626850"/>
                    <a:pt x="1419367" y="682388"/>
                  </a:cubicBezTo>
                  <a:cubicBezTo>
                    <a:pt x="1427969" y="705327"/>
                    <a:pt x="1440720" y="590382"/>
                    <a:pt x="1446662" y="614149"/>
                  </a:cubicBezTo>
                  <a:cubicBezTo>
                    <a:pt x="1469937" y="707250"/>
                    <a:pt x="1464859" y="805218"/>
                    <a:pt x="1473958" y="900752"/>
                  </a:cubicBezTo>
                  <a:cubicBezTo>
                    <a:pt x="1478507" y="887104"/>
                    <a:pt x="1485572" y="874050"/>
                    <a:pt x="1487606" y="859809"/>
                  </a:cubicBezTo>
                  <a:cubicBezTo>
                    <a:pt x="1494712" y="810066"/>
                    <a:pt x="1475401" y="752771"/>
                    <a:pt x="1501253" y="709684"/>
                  </a:cubicBezTo>
                  <a:cubicBezTo>
                    <a:pt x="1516056" y="685012"/>
                    <a:pt x="1519450" y="764275"/>
                    <a:pt x="1528549" y="791570"/>
                  </a:cubicBezTo>
                  <a:lnTo>
                    <a:pt x="1542197" y="832514"/>
                  </a:lnTo>
                  <a:cubicBezTo>
                    <a:pt x="1553297" y="865813"/>
                    <a:pt x="1556685" y="887944"/>
                    <a:pt x="1583140" y="914400"/>
                  </a:cubicBezTo>
                  <a:cubicBezTo>
                    <a:pt x="1594738" y="925998"/>
                    <a:pt x="1610435" y="932597"/>
                    <a:pt x="1624083" y="941696"/>
                  </a:cubicBezTo>
                  <a:cubicBezTo>
                    <a:pt x="1633182" y="923499"/>
                    <a:pt x="1641285" y="904769"/>
                    <a:pt x="1651379" y="887105"/>
                  </a:cubicBezTo>
                  <a:cubicBezTo>
                    <a:pt x="1659517" y="872863"/>
                    <a:pt x="1667999" y="833707"/>
                    <a:pt x="1678674" y="846161"/>
                  </a:cubicBezTo>
                  <a:cubicBezTo>
                    <a:pt x="1710561" y="883362"/>
                    <a:pt x="1706086" y="941871"/>
                    <a:pt x="1733265" y="982639"/>
                  </a:cubicBezTo>
                  <a:lnTo>
                    <a:pt x="1787856" y="1064526"/>
                  </a:lnTo>
                  <a:cubicBezTo>
                    <a:pt x="1792405" y="1019033"/>
                    <a:pt x="1788944" y="972008"/>
                    <a:pt x="1801504" y="928048"/>
                  </a:cubicBezTo>
                  <a:cubicBezTo>
                    <a:pt x="1805456" y="914216"/>
                    <a:pt x="1811663" y="955035"/>
                    <a:pt x="1815152" y="968991"/>
                  </a:cubicBezTo>
                  <a:cubicBezTo>
                    <a:pt x="1820778" y="991495"/>
                    <a:pt x="1824251" y="1014484"/>
                    <a:pt x="1828800" y="1037230"/>
                  </a:cubicBezTo>
                  <a:cubicBezTo>
                    <a:pt x="1833349" y="1023582"/>
                    <a:pt x="1838958" y="1010243"/>
                    <a:pt x="1842447" y="996287"/>
                  </a:cubicBezTo>
                  <a:cubicBezTo>
                    <a:pt x="1848073" y="973783"/>
                    <a:pt x="1849722" y="905744"/>
                    <a:pt x="1856095" y="928048"/>
                  </a:cubicBezTo>
                  <a:cubicBezTo>
                    <a:pt x="1871145" y="980720"/>
                    <a:pt x="1862948" y="1037464"/>
                    <a:pt x="1869743" y="1091821"/>
                  </a:cubicBezTo>
                  <a:cubicBezTo>
                    <a:pt x="1872070" y="1110433"/>
                    <a:pt x="1878842" y="1128215"/>
                    <a:pt x="1883391" y="1146412"/>
                  </a:cubicBezTo>
                  <a:cubicBezTo>
                    <a:pt x="1897039" y="1141863"/>
                    <a:pt x="1917900" y="1145631"/>
                    <a:pt x="1924334" y="1132764"/>
                  </a:cubicBezTo>
                  <a:cubicBezTo>
                    <a:pt x="1938720" y="1103992"/>
                    <a:pt x="1931673" y="1068773"/>
                    <a:pt x="1937982" y="1037230"/>
                  </a:cubicBezTo>
                  <a:cubicBezTo>
                    <a:pt x="1940803" y="1023123"/>
                    <a:pt x="1948141" y="1010243"/>
                    <a:pt x="1951630" y="996287"/>
                  </a:cubicBezTo>
                  <a:cubicBezTo>
                    <a:pt x="1957256" y="973783"/>
                    <a:pt x="1960728" y="950794"/>
                    <a:pt x="1965277" y="928048"/>
                  </a:cubicBezTo>
                  <a:cubicBezTo>
                    <a:pt x="1990114" y="1027396"/>
                    <a:pt x="1965105" y="937809"/>
                    <a:pt x="2006221" y="1050878"/>
                  </a:cubicBezTo>
                  <a:cubicBezTo>
                    <a:pt x="2016054" y="1077918"/>
                    <a:pt x="2006221" y="1123665"/>
                    <a:pt x="2033516" y="1132764"/>
                  </a:cubicBezTo>
                  <a:lnTo>
                    <a:pt x="2115403" y="1160060"/>
                  </a:lnTo>
                  <a:cubicBezTo>
                    <a:pt x="2124501" y="1173708"/>
                    <a:pt x="2129050" y="1210102"/>
                    <a:pt x="2142698" y="1201003"/>
                  </a:cubicBezTo>
                  <a:cubicBezTo>
                    <a:pt x="2161999" y="1188136"/>
                    <a:pt x="2152819" y="1155691"/>
                    <a:pt x="2156346" y="1132764"/>
                  </a:cubicBezTo>
                  <a:cubicBezTo>
                    <a:pt x="2161923" y="1096513"/>
                    <a:pt x="2164417" y="1059833"/>
                    <a:pt x="2169994" y="1023582"/>
                  </a:cubicBezTo>
                  <a:cubicBezTo>
                    <a:pt x="2173521" y="1000655"/>
                    <a:pt x="2179492" y="978166"/>
                    <a:pt x="2183642" y="955343"/>
                  </a:cubicBezTo>
                  <a:cubicBezTo>
                    <a:pt x="2202857" y="849657"/>
                    <a:pt x="2186873" y="904705"/>
                    <a:pt x="2210937" y="832514"/>
                  </a:cubicBezTo>
                  <a:cubicBezTo>
                    <a:pt x="2233683" y="837063"/>
                    <a:pt x="2259875" y="833294"/>
                    <a:pt x="2279176" y="846161"/>
                  </a:cubicBezTo>
                  <a:cubicBezTo>
                    <a:pt x="2291146" y="854141"/>
                    <a:pt x="2288872" y="873272"/>
                    <a:pt x="2292824" y="887105"/>
                  </a:cubicBezTo>
                  <a:cubicBezTo>
                    <a:pt x="2317600" y="973823"/>
                    <a:pt x="2291363" y="911481"/>
                    <a:pt x="2333767" y="996287"/>
                  </a:cubicBezTo>
                  <a:cubicBezTo>
                    <a:pt x="2347415" y="973541"/>
                    <a:pt x="2367225" y="953497"/>
                    <a:pt x="2374710" y="928048"/>
                  </a:cubicBezTo>
                  <a:cubicBezTo>
                    <a:pt x="2390326" y="874953"/>
                    <a:pt x="2391807" y="818671"/>
                    <a:pt x="2402006" y="764275"/>
                  </a:cubicBezTo>
                  <a:cubicBezTo>
                    <a:pt x="2405463" y="745839"/>
                    <a:pt x="2411104" y="727881"/>
                    <a:pt x="2415653" y="709684"/>
                  </a:cubicBezTo>
                  <a:cubicBezTo>
                    <a:pt x="2420202" y="732430"/>
                    <a:pt x="2424269" y="755279"/>
                    <a:pt x="2429301" y="777923"/>
                  </a:cubicBezTo>
                  <a:cubicBezTo>
                    <a:pt x="2433370" y="796233"/>
                    <a:pt x="2426172" y="840902"/>
                    <a:pt x="2442949" y="832514"/>
                  </a:cubicBezTo>
                  <a:cubicBezTo>
                    <a:pt x="2463697" y="822140"/>
                    <a:pt x="2450971" y="786779"/>
                    <a:pt x="2456597" y="764275"/>
                  </a:cubicBezTo>
                  <a:cubicBezTo>
                    <a:pt x="2460086" y="750319"/>
                    <a:pt x="2465696" y="736980"/>
                    <a:pt x="2470245" y="723332"/>
                  </a:cubicBezTo>
                  <a:cubicBezTo>
                    <a:pt x="2479343" y="736980"/>
                    <a:pt x="2490205" y="749604"/>
                    <a:pt x="2497540" y="764275"/>
                  </a:cubicBezTo>
                  <a:cubicBezTo>
                    <a:pt x="2521521" y="812237"/>
                    <a:pt x="2503533" y="843491"/>
                    <a:pt x="2524836" y="736979"/>
                  </a:cubicBezTo>
                  <a:cubicBezTo>
                    <a:pt x="2594122" y="840912"/>
                    <a:pt x="2504489" y="726682"/>
                    <a:pt x="2565779" y="696036"/>
                  </a:cubicBezTo>
                  <a:cubicBezTo>
                    <a:pt x="2586124" y="685863"/>
                    <a:pt x="2593074" y="732430"/>
                    <a:pt x="2606722" y="750627"/>
                  </a:cubicBezTo>
                  <a:cubicBezTo>
                    <a:pt x="2615821" y="732430"/>
                    <a:pt x="2613673" y="696036"/>
                    <a:pt x="2634018" y="696036"/>
                  </a:cubicBezTo>
                  <a:cubicBezTo>
                    <a:pt x="2654363" y="696036"/>
                    <a:pt x="2653757" y="731737"/>
                    <a:pt x="2661313" y="750627"/>
                  </a:cubicBezTo>
                  <a:cubicBezTo>
                    <a:pt x="2705845" y="861956"/>
                    <a:pt x="2660796" y="804701"/>
                    <a:pt x="2729552" y="873457"/>
                  </a:cubicBezTo>
                  <a:cubicBezTo>
                    <a:pt x="2743200" y="864358"/>
                    <a:pt x="2762529" y="860499"/>
                    <a:pt x="2770495" y="846161"/>
                  </a:cubicBezTo>
                  <a:cubicBezTo>
                    <a:pt x="2786579" y="817210"/>
                    <a:pt x="2788274" y="782349"/>
                    <a:pt x="2797791" y="750627"/>
                  </a:cubicBezTo>
                  <a:cubicBezTo>
                    <a:pt x="2801925" y="736848"/>
                    <a:pt x="2801267" y="719856"/>
                    <a:pt x="2811439" y="709684"/>
                  </a:cubicBezTo>
                  <a:cubicBezTo>
                    <a:pt x="2821611" y="699512"/>
                    <a:pt x="2838734" y="700585"/>
                    <a:pt x="2852382" y="696036"/>
                  </a:cubicBezTo>
                  <a:cubicBezTo>
                    <a:pt x="2873125" y="820493"/>
                    <a:pt x="2857279" y="751671"/>
                    <a:pt x="2906973" y="900752"/>
                  </a:cubicBezTo>
                  <a:lnTo>
                    <a:pt x="2920621" y="941696"/>
                  </a:lnTo>
                  <a:lnTo>
                    <a:pt x="2934268" y="982639"/>
                  </a:lnTo>
                  <a:cubicBezTo>
                    <a:pt x="2960379" y="825977"/>
                    <a:pt x="2941410" y="900358"/>
                    <a:pt x="2961564" y="1091821"/>
                  </a:cubicBezTo>
                  <a:cubicBezTo>
                    <a:pt x="2963992" y="1114890"/>
                    <a:pt x="2971062" y="1137237"/>
                    <a:pt x="2975212" y="1160060"/>
                  </a:cubicBezTo>
                  <a:cubicBezTo>
                    <a:pt x="2997521" y="1282761"/>
                    <a:pt x="2978366" y="1199975"/>
                    <a:pt x="3002507" y="1296537"/>
                  </a:cubicBezTo>
                  <a:cubicBezTo>
                    <a:pt x="3007056" y="1269242"/>
                    <a:pt x="3011947" y="1242001"/>
                    <a:pt x="3016155" y="1214651"/>
                  </a:cubicBezTo>
                  <a:cubicBezTo>
                    <a:pt x="3026418" y="1147945"/>
                    <a:pt x="3035587" y="1076769"/>
                    <a:pt x="3043450" y="1009935"/>
                  </a:cubicBezTo>
                  <a:cubicBezTo>
                    <a:pt x="3048263" y="969022"/>
                    <a:pt x="3049390" y="927573"/>
                    <a:pt x="3057098" y="887105"/>
                  </a:cubicBezTo>
                  <a:cubicBezTo>
                    <a:pt x="3140652" y="448456"/>
                    <a:pt x="3070186" y="918334"/>
                    <a:pt x="3111689" y="627797"/>
                  </a:cubicBezTo>
                  <a:cubicBezTo>
                    <a:pt x="3116238" y="668740"/>
                    <a:pt x="3116705" y="710346"/>
                    <a:pt x="3125337" y="750627"/>
                  </a:cubicBezTo>
                  <a:cubicBezTo>
                    <a:pt x="3135880" y="799828"/>
                    <a:pt x="3154339" y="821425"/>
                    <a:pt x="3179928" y="859809"/>
                  </a:cubicBezTo>
                  <a:cubicBezTo>
                    <a:pt x="3193576" y="855260"/>
                    <a:pt x="3208004" y="839727"/>
                    <a:pt x="3220871" y="846161"/>
                  </a:cubicBezTo>
                  <a:cubicBezTo>
                    <a:pt x="3233738" y="852595"/>
                    <a:pt x="3226539" y="875135"/>
                    <a:pt x="3234519" y="887105"/>
                  </a:cubicBezTo>
                  <a:cubicBezTo>
                    <a:pt x="3245225" y="903164"/>
                    <a:pt x="3261814" y="914400"/>
                    <a:pt x="3275462" y="928048"/>
                  </a:cubicBezTo>
                  <a:cubicBezTo>
                    <a:pt x="3280011" y="946245"/>
                    <a:pt x="3283178" y="964845"/>
                    <a:pt x="3289110" y="982639"/>
                  </a:cubicBezTo>
                  <a:cubicBezTo>
                    <a:pt x="3317961" y="1069192"/>
                    <a:pt x="3310883" y="1024726"/>
                    <a:pt x="3330053" y="1091821"/>
                  </a:cubicBezTo>
                  <a:cubicBezTo>
                    <a:pt x="3335206" y="1109856"/>
                    <a:pt x="3333296" y="1130805"/>
                    <a:pt x="3343701" y="1146412"/>
                  </a:cubicBezTo>
                  <a:cubicBezTo>
                    <a:pt x="3352800" y="1160060"/>
                    <a:pt x="3370997" y="1164609"/>
                    <a:pt x="3384645" y="1173708"/>
                  </a:cubicBezTo>
                  <a:cubicBezTo>
                    <a:pt x="3389194" y="1187356"/>
                    <a:pt x="3385425" y="1221085"/>
                    <a:pt x="3398292" y="1214651"/>
                  </a:cubicBezTo>
                  <a:cubicBezTo>
                    <a:pt x="3415069" y="1206262"/>
                    <a:pt x="3406787" y="1178095"/>
                    <a:pt x="3411940" y="1160060"/>
                  </a:cubicBezTo>
                  <a:cubicBezTo>
                    <a:pt x="3415892" y="1146228"/>
                    <a:pt x="3421039" y="1132765"/>
                    <a:pt x="3425588" y="1119117"/>
                  </a:cubicBezTo>
                  <a:cubicBezTo>
                    <a:pt x="3434686" y="1141863"/>
                    <a:pt x="3447750" y="1163401"/>
                    <a:pt x="3452883" y="1187355"/>
                  </a:cubicBezTo>
                  <a:cubicBezTo>
                    <a:pt x="3461515" y="1227636"/>
                    <a:pt x="3460267" y="1269469"/>
                    <a:pt x="3466531" y="1310185"/>
                  </a:cubicBezTo>
                  <a:cubicBezTo>
                    <a:pt x="3469383" y="1328724"/>
                    <a:pt x="3475630" y="1346579"/>
                    <a:pt x="3480179" y="1364776"/>
                  </a:cubicBezTo>
                  <a:cubicBezTo>
                    <a:pt x="3484728" y="1310185"/>
                    <a:pt x="3483084" y="1254719"/>
                    <a:pt x="3493827" y="1201003"/>
                  </a:cubicBezTo>
                  <a:cubicBezTo>
                    <a:pt x="3497044" y="1184919"/>
                    <a:pt x="3505561" y="1154873"/>
                    <a:pt x="3521122" y="1160060"/>
                  </a:cubicBezTo>
                  <a:cubicBezTo>
                    <a:pt x="3538916" y="1165992"/>
                    <a:pt x="3529380" y="1196685"/>
                    <a:pt x="3534770" y="1214651"/>
                  </a:cubicBezTo>
                  <a:cubicBezTo>
                    <a:pt x="3543037" y="1242209"/>
                    <a:pt x="3562065" y="1296537"/>
                    <a:pt x="3562065" y="1296537"/>
                  </a:cubicBezTo>
                  <a:cubicBezTo>
                    <a:pt x="3570497" y="1283890"/>
                    <a:pt x="3597344" y="1225466"/>
                    <a:pt x="3630304" y="1241946"/>
                  </a:cubicBezTo>
                  <a:cubicBezTo>
                    <a:pt x="3643171" y="1248380"/>
                    <a:pt x="3637518" y="1270023"/>
                    <a:pt x="3643952" y="1282890"/>
                  </a:cubicBezTo>
                  <a:cubicBezTo>
                    <a:pt x="3651287" y="1297561"/>
                    <a:pt x="3662149" y="1310185"/>
                    <a:pt x="3671247" y="1323833"/>
                  </a:cubicBezTo>
                  <a:cubicBezTo>
                    <a:pt x="3681637" y="1292664"/>
                    <a:pt x="3692788" y="1244824"/>
                    <a:pt x="3725839" y="1228299"/>
                  </a:cubicBezTo>
                  <a:cubicBezTo>
                    <a:pt x="3738706" y="1221865"/>
                    <a:pt x="3753134" y="1237397"/>
                    <a:pt x="3766782" y="1241946"/>
                  </a:cubicBezTo>
                  <a:cubicBezTo>
                    <a:pt x="3766782" y="1241946"/>
                    <a:pt x="3784980" y="1150962"/>
                    <a:pt x="3821373" y="1187355"/>
                  </a:cubicBezTo>
                  <a:cubicBezTo>
                    <a:pt x="3837776" y="1203758"/>
                    <a:pt x="3823512" y="1235453"/>
                    <a:pt x="3835021" y="1255594"/>
                  </a:cubicBezTo>
                  <a:cubicBezTo>
                    <a:pt x="3843159" y="1269835"/>
                    <a:pt x="3862316" y="1273791"/>
                    <a:pt x="3875964" y="1282890"/>
                  </a:cubicBezTo>
                  <a:cubicBezTo>
                    <a:pt x="3883399" y="1270498"/>
                    <a:pt x="3929755" y="1180732"/>
                    <a:pt x="3957850" y="1173708"/>
                  </a:cubicBezTo>
                  <a:cubicBezTo>
                    <a:pt x="3980354" y="1168082"/>
                    <a:pt x="4003343" y="1182806"/>
                    <a:pt x="4026089" y="1187355"/>
                  </a:cubicBezTo>
                  <a:cubicBezTo>
                    <a:pt x="4039737" y="1196454"/>
                    <a:pt x="4050853" y="1211954"/>
                    <a:pt x="4067033" y="1214651"/>
                  </a:cubicBezTo>
                  <a:cubicBezTo>
                    <a:pt x="4103881" y="1220792"/>
                    <a:pt x="4127863" y="1176436"/>
                    <a:pt x="4148919" y="1160060"/>
                  </a:cubicBezTo>
                  <a:cubicBezTo>
                    <a:pt x="4174814" y="1139920"/>
                    <a:pt x="4230806" y="1105469"/>
                    <a:pt x="4230806" y="1105469"/>
                  </a:cubicBezTo>
                  <a:cubicBezTo>
                    <a:pt x="4239904" y="1087272"/>
                    <a:pt x="4243715" y="1065264"/>
                    <a:pt x="4258101" y="1050878"/>
                  </a:cubicBezTo>
                  <a:cubicBezTo>
                    <a:pt x="4268274" y="1040705"/>
                    <a:pt x="4288872" y="1047403"/>
                    <a:pt x="4299045" y="1037230"/>
                  </a:cubicBezTo>
                  <a:cubicBezTo>
                    <a:pt x="4313431" y="1022844"/>
                    <a:pt x="4317242" y="1000836"/>
                    <a:pt x="4326340" y="982639"/>
                  </a:cubicBezTo>
                  <a:cubicBezTo>
                    <a:pt x="4343032" y="1016023"/>
                    <a:pt x="4359250" y="1042023"/>
                    <a:pt x="4367283" y="1078173"/>
                  </a:cubicBezTo>
                  <a:cubicBezTo>
                    <a:pt x="4391799" y="1188496"/>
                    <a:pt x="4360738" y="1129771"/>
                    <a:pt x="4408227" y="1201003"/>
                  </a:cubicBezTo>
                  <a:cubicBezTo>
                    <a:pt x="4442715" y="1097538"/>
                    <a:pt x="4412505" y="1101854"/>
                    <a:pt x="4490113" y="1160060"/>
                  </a:cubicBezTo>
                  <a:cubicBezTo>
                    <a:pt x="4514307" y="1232641"/>
                    <a:pt x="4496317" y="1205965"/>
                    <a:pt x="4531056" y="1119117"/>
                  </a:cubicBezTo>
                  <a:cubicBezTo>
                    <a:pt x="4538612" y="1100227"/>
                    <a:pt x="4549253" y="1082723"/>
                    <a:pt x="4558352" y="1064526"/>
                  </a:cubicBezTo>
                  <a:cubicBezTo>
                    <a:pt x="4584240" y="1219852"/>
                    <a:pt x="4543319" y="1127820"/>
                    <a:pt x="4612943" y="1119117"/>
                  </a:cubicBezTo>
                  <a:cubicBezTo>
                    <a:pt x="4635961" y="1116240"/>
                    <a:pt x="4658436" y="1128215"/>
                    <a:pt x="4681182" y="1132764"/>
                  </a:cubicBezTo>
                  <a:cubicBezTo>
                    <a:pt x="4713027" y="1128215"/>
                    <a:pt x="4747023" y="1106745"/>
                    <a:pt x="4776716" y="1119117"/>
                  </a:cubicBezTo>
                  <a:cubicBezTo>
                    <a:pt x="4809514" y="1132783"/>
                    <a:pt x="4810791" y="1191242"/>
                    <a:pt x="4844955" y="1201003"/>
                  </a:cubicBezTo>
                  <a:cubicBezTo>
                    <a:pt x="4864517" y="1206592"/>
                    <a:pt x="4865297" y="1165532"/>
                    <a:pt x="4872250" y="1146412"/>
                  </a:cubicBezTo>
                  <a:cubicBezTo>
                    <a:pt x="4883568" y="1115287"/>
                    <a:pt x="4885667" y="1080949"/>
                    <a:pt x="4899546" y="1050878"/>
                  </a:cubicBezTo>
                  <a:cubicBezTo>
                    <a:pt x="4913293" y="1021092"/>
                    <a:pt x="4928520" y="989484"/>
                    <a:pt x="4954137" y="968991"/>
                  </a:cubicBezTo>
                  <a:cubicBezTo>
                    <a:pt x="4976604" y="951017"/>
                    <a:pt x="5036024" y="941696"/>
                    <a:pt x="5036024" y="941696"/>
                  </a:cubicBezTo>
                  <a:cubicBezTo>
                    <a:pt x="5063319" y="955344"/>
                    <a:pt x="5099372" y="1006881"/>
                    <a:pt x="5117910" y="982639"/>
                  </a:cubicBezTo>
                  <a:cubicBezTo>
                    <a:pt x="5176466" y="906065"/>
                    <a:pt x="5213445" y="709684"/>
                    <a:pt x="5213445" y="709684"/>
                  </a:cubicBezTo>
                  <a:cubicBezTo>
                    <a:pt x="5217994" y="736979"/>
                    <a:pt x="5207525" y="772003"/>
                    <a:pt x="5227092" y="791570"/>
                  </a:cubicBezTo>
                  <a:cubicBezTo>
                    <a:pt x="5238690" y="803168"/>
                    <a:pt x="5248629" y="765985"/>
                    <a:pt x="5254388" y="750627"/>
                  </a:cubicBezTo>
                  <a:cubicBezTo>
                    <a:pt x="5262533" y="728907"/>
                    <a:pt x="5263487" y="705134"/>
                    <a:pt x="5268036" y="682388"/>
                  </a:cubicBezTo>
                  <a:cubicBezTo>
                    <a:pt x="5277134" y="696036"/>
                    <a:pt x="5278928" y="723332"/>
                    <a:pt x="5295331" y="723332"/>
                  </a:cubicBezTo>
                  <a:cubicBezTo>
                    <a:pt x="5326590" y="723332"/>
                    <a:pt x="5377072" y="600794"/>
                    <a:pt x="5377218" y="600502"/>
                  </a:cubicBezTo>
                  <a:cubicBezTo>
                    <a:pt x="5381767" y="636896"/>
                    <a:pt x="5369547" y="679838"/>
                    <a:pt x="5390865" y="709684"/>
                  </a:cubicBezTo>
                  <a:cubicBezTo>
                    <a:pt x="5401767" y="724947"/>
                    <a:pt x="5427661" y="690105"/>
                    <a:pt x="5445456" y="696036"/>
                  </a:cubicBezTo>
                  <a:cubicBezTo>
                    <a:pt x="5461017" y="701223"/>
                    <a:pt x="5463653" y="723331"/>
                    <a:pt x="5472752" y="736979"/>
                  </a:cubicBezTo>
                  <a:cubicBezTo>
                    <a:pt x="5486400" y="723331"/>
                    <a:pt x="5494394" y="696036"/>
                    <a:pt x="5513695" y="696036"/>
                  </a:cubicBezTo>
                  <a:cubicBezTo>
                    <a:pt x="5530098" y="696036"/>
                    <a:pt x="5525762" y="730887"/>
                    <a:pt x="5540991" y="736979"/>
                  </a:cubicBezTo>
                  <a:cubicBezTo>
                    <a:pt x="5586250" y="755083"/>
                    <a:pt x="5581934" y="727222"/>
                    <a:pt x="5581934" y="709684"/>
                  </a:cubicBezTo>
                </a:path>
              </a:pathLst>
            </a:custGeom>
            <a:noFill/>
            <a:ln w="63500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3361587" y="5243321"/>
            <a:ext cx="4280312" cy="523220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Selected energy zone</a:t>
            </a:r>
          </a:p>
        </p:txBody>
      </p:sp>
      <p:cxnSp>
        <p:nvCxnSpPr>
          <p:cNvPr id="37" name="直線矢印コネクタ 36"/>
          <p:cNvCxnSpPr>
            <a:stCxn id="82" idx="2"/>
            <a:endCxn id="36" idx="0"/>
          </p:cNvCxnSpPr>
          <p:nvPr/>
        </p:nvCxnSpPr>
        <p:spPr>
          <a:xfrm>
            <a:off x="3220512" y="4367397"/>
            <a:ext cx="2281231" cy="875924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54" idx="2"/>
            <a:endCxn id="36" idx="0"/>
          </p:cNvCxnSpPr>
          <p:nvPr/>
        </p:nvCxnSpPr>
        <p:spPr>
          <a:xfrm flipH="1">
            <a:off x="5501743" y="3879414"/>
            <a:ext cx="551245" cy="136390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55" idx="2"/>
            <a:endCxn id="36" idx="0"/>
          </p:cNvCxnSpPr>
          <p:nvPr/>
        </p:nvCxnSpPr>
        <p:spPr>
          <a:xfrm flipH="1">
            <a:off x="5501743" y="4261760"/>
            <a:ext cx="3116509" cy="981561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845552" y="3815845"/>
            <a:ext cx="7723100" cy="85336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864955" y="1723367"/>
            <a:ext cx="7723100" cy="848752"/>
          </a:xfrm>
          <a:prstGeom prst="rect">
            <a:avLst/>
          </a:prstGeom>
          <a:solidFill>
            <a:schemeClr val="accent6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68850" y="1314451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trial1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457854" y="997568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trial2</a:t>
            </a:r>
            <a:endParaRPr kumimoji="1" lang="ja-JP" altLang="en-US" sz="20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320815" y="1337764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trial3</a:t>
            </a:r>
            <a:endParaRPr kumimoji="1" lang="ja-JP" altLang="en-US" sz="2000" dirty="0"/>
          </a:p>
        </p:txBody>
      </p:sp>
      <p:sp>
        <p:nvSpPr>
          <p:cNvPr id="54" name="フリーフォーム 53"/>
          <p:cNvSpPr/>
          <p:nvPr/>
        </p:nvSpPr>
        <p:spPr>
          <a:xfrm rot="5400000">
            <a:off x="5433743" y="3668523"/>
            <a:ext cx="810229" cy="428263"/>
          </a:xfrm>
          <a:custGeom>
            <a:avLst/>
            <a:gdLst>
              <a:gd name="connsiteX0" fmla="*/ 0 w 7234177"/>
              <a:gd name="connsiteY0" fmla="*/ 5034994 h 5071076"/>
              <a:gd name="connsiteX1" fmla="*/ 1412111 w 7234177"/>
              <a:gd name="connsiteY1" fmla="*/ 4328939 h 5071076"/>
              <a:gd name="connsiteX2" fmla="*/ 3588152 w 7234177"/>
              <a:gd name="connsiteY2" fmla="*/ 7 h 5071076"/>
              <a:gd name="connsiteX3" fmla="*/ 5741043 w 7234177"/>
              <a:gd name="connsiteY3" fmla="*/ 4294214 h 5071076"/>
              <a:gd name="connsiteX4" fmla="*/ 7176304 w 7234177"/>
              <a:gd name="connsiteY4" fmla="*/ 5046569 h 5071076"/>
              <a:gd name="connsiteX5" fmla="*/ 7176304 w 7234177"/>
              <a:gd name="connsiteY5" fmla="*/ 5046569 h 5071076"/>
              <a:gd name="connsiteX6" fmla="*/ 7234177 w 7234177"/>
              <a:gd name="connsiteY6" fmla="*/ 5046569 h 507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4177" h="5071076">
                <a:moveTo>
                  <a:pt x="0" y="5034994"/>
                </a:moveTo>
                <a:cubicBezTo>
                  <a:pt x="407043" y="5101548"/>
                  <a:pt x="814086" y="5168103"/>
                  <a:pt x="1412111" y="4328939"/>
                </a:cubicBezTo>
                <a:cubicBezTo>
                  <a:pt x="2010136" y="3489775"/>
                  <a:pt x="2866663" y="5794"/>
                  <a:pt x="3588152" y="7"/>
                </a:cubicBezTo>
                <a:cubicBezTo>
                  <a:pt x="4309641" y="-5780"/>
                  <a:pt x="5143018" y="3453120"/>
                  <a:pt x="5741043" y="4294214"/>
                </a:cubicBezTo>
                <a:cubicBezTo>
                  <a:pt x="6339068" y="5135308"/>
                  <a:pt x="7176304" y="5046569"/>
                  <a:pt x="7176304" y="5046569"/>
                </a:cubicBezTo>
                <a:lnTo>
                  <a:pt x="7176304" y="5046569"/>
                </a:lnTo>
                <a:lnTo>
                  <a:pt x="7234177" y="5046569"/>
                </a:lnTo>
              </a:path>
            </a:pathLst>
          </a:custGeom>
          <a:noFill/>
          <a:ln w="444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フリーフォーム 54"/>
          <p:cNvSpPr/>
          <p:nvPr/>
        </p:nvSpPr>
        <p:spPr>
          <a:xfrm rot="5400000">
            <a:off x="7999007" y="4050869"/>
            <a:ext cx="810229" cy="428263"/>
          </a:xfrm>
          <a:custGeom>
            <a:avLst/>
            <a:gdLst>
              <a:gd name="connsiteX0" fmla="*/ 0 w 7234177"/>
              <a:gd name="connsiteY0" fmla="*/ 5034994 h 5071076"/>
              <a:gd name="connsiteX1" fmla="*/ 1412111 w 7234177"/>
              <a:gd name="connsiteY1" fmla="*/ 4328939 h 5071076"/>
              <a:gd name="connsiteX2" fmla="*/ 3588152 w 7234177"/>
              <a:gd name="connsiteY2" fmla="*/ 7 h 5071076"/>
              <a:gd name="connsiteX3" fmla="*/ 5741043 w 7234177"/>
              <a:gd name="connsiteY3" fmla="*/ 4294214 h 5071076"/>
              <a:gd name="connsiteX4" fmla="*/ 7176304 w 7234177"/>
              <a:gd name="connsiteY4" fmla="*/ 5046569 h 5071076"/>
              <a:gd name="connsiteX5" fmla="*/ 7176304 w 7234177"/>
              <a:gd name="connsiteY5" fmla="*/ 5046569 h 5071076"/>
              <a:gd name="connsiteX6" fmla="*/ 7234177 w 7234177"/>
              <a:gd name="connsiteY6" fmla="*/ 5046569 h 507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4177" h="5071076">
                <a:moveTo>
                  <a:pt x="0" y="5034994"/>
                </a:moveTo>
                <a:cubicBezTo>
                  <a:pt x="407043" y="5101548"/>
                  <a:pt x="814086" y="5168103"/>
                  <a:pt x="1412111" y="4328939"/>
                </a:cubicBezTo>
                <a:cubicBezTo>
                  <a:pt x="2010136" y="3489775"/>
                  <a:pt x="2866663" y="5794"/>
                  <a:pt x="3588152" y="7"/>
                </a:cubicBezTo>
                <a:cubicBezTo>
                  <a:pt x="4309641" y="-5780"/>
                  <a:pt x="5143018" y="3453120"/>
                  <a:pt x="5741043" y="4294214"/>
                </a:cubicBezTo>
                <a:cubicBezTo>
                  <a:pt x="6339068" y="5135308"/>
                  <a:pt x="7176304" y="5046569"/>
                  <a:pt x="7176304" y="5046569"/>
                </a:cubicBezTo>
                <a:lnTo>
                  <a:pt x="7176304" y="5046569"/>
                </a:lnTo>
                <a:lnTo>
                  <a:pt x="7234177" y="5046569"/>
                </a:lnTo>
              </a:path>
            </a:pathLst>
          </a:custGeom>
          <a:noFill/>
          <a:ln w="444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6" name="直線矢印コネクタ 55"/>
          <p:cNvCxnSpPr/>
          <p:nvPr/>
        </p:nvCxnSpPr>
        <p:spPr>
          <a:xfrm flipH="1">
            <a:off x="3524933" y="1735104"/>
            <a:ext cx="39736" cy="2069004"/>
          </a:xfrm>
          <a:prstGeom prst="straightConnector1">
            <a:avLst/>
          </a:prstGeom>
          <a:ln w="31750">
            <a:prstDash val="lg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 flipH="1">
            <a:off x="6281079" y="2098431"/>
            <a:ext cx="39736" cy="2069004"/>
          </a:xfrm>
          <a:prstGeom prst="straightConnector1">
            <a:avLst/>
          </a:prstGeom>
          <a:ln w="31750">
            <a:prstDash val="lg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フリーフォーム 81"/>
          <p:cNvSpPr/>
          <p:nvPr/>
        </p:nvSpPr>
        <p:spPr>
          <a:xfrm rot="5400000">
            <a:off x="2601267" y="4156506"/>
            <a:ext cx="810229" cy="428263"/>
          </a:xfrm>
          <a:custGeom>
            <a:avLst/>
            <a:gdLst>
              <a:gd name="connsiteX0" fmla="*/ 0 w 7234177"/>
              <a:gd name="connsiteY0" fmla="*/ 5034994 h 5071076"/>
              <a:gd name="connsiteX1" fmla="*/ 1412111 w 7234177"/>
              <a:gd name="connsiteY1" fmla="*/ 4328939 h 5071076"/>
              <a:gd name="connsiteX2" fmla="*/ 3588152 w 7234177"/>
              <a:gd name="connsiteY2" fmla="*/ 7 h 5071076"/>
              <a:gd name="connsiteX3" fmla="*/ 5741043 w 7234177"/>
              <a:gd name="connsiteY3" fmla="*/ 4294214 h 5071076"/>
              <a:gd name="connsiteX4" fmla="*/ 7176304 w 7234177"/>
              <a:gd name="connsiteY4" fmla="*/ 5046569 h 5071076"/>
              <a:gd name="connsiteX5" fmla="*/ 7176304 w 7234177"/>
              <a:gd name="connsiteY5" fmla="*/ 5046569 h 5071076"/>
              <a:gd name="connsiteX6" fmla="*/ 7234177 w 7234177"/>
              <a:gd name="connsiteY6" fmla="*/ 5046569 h 5071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4177" h="5071076">
                <a:moveTo>
                  <a:pt x="0" y="5034994"/>
                </a:moveTo>
                <a:cubicBezTo>
                  <a:pt x="407043" y="5101548"/>
                  <a:pt x="814086" y="5168103"/>
                  <a:pt x="1412111" y="4328939"/>
                </a:cubicBezTo>
                <a:cubicBezTo>
                  <a:pt x="2010136" y="3489775"/>
                  <a:pt x="2866663" y="5794"/>
                  <a:pt x="3588152" y="7"/>
                </a:cubicBezTo>
                <a:cubicBezTo>
                  <a:pt x="4309641" y="-5780"/>
                  <a:pt x="5143018" y="3453120"/>
                  <a:pt x="5741043" y="4294214"/>
                </a:cubicBezTo>
                <a:cubicBezTo>
                  <a:pt x="6339068" y="5135308"/>
                  <a:pt x="7176304" y="5046569"/>
                  <a:pt x="7176304" y="5046569"/>
                </a:cubicBezTo>
                <a:lnTo>
                  <a:pt x="7176304" y="5046569"/>
                </a:lnTo>
                <a:lnTo>
                  <a:pt x="7234177" y="5046569"/>
                </a:lnTo>
              </a:path>
            </a:pathLst>
          </a:custGeom>
          <a:noFill/>
          <a:ln w="444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517421" y="5910357"/>
            <a:ext cx="7886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Figure. schematic </a:t>
            </a:r>
            <a:r>
              <a:rPr lang="en-US" altLang="ja-JP" dirty="0"/>
              <a:t>image of pre-selection procedure by Gaussian filtering scheme.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68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5080</TotalTime>
  <Words>2986</Words>
  <Application>Microsoft Office PowerPoint</Application>
  <PresentationFormat>画面に合わせる (4:3)</PresentationFormat>
  <Paragraphs>396</Paragraphs>
  <Slides>27</Slides>
  <Notes>27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7" baseType="lpstr">
      <vt:lpstr>ＭＳ Ｐゴシック</vt:lpstr>
      <vt:lpstr>MS Mincho</vt:lpstr>
      <vt:lpstr>メイリオ</vt:lpstr>
      <vt:lpstr>Arial</vt:lpstr>
      <vt:lpstr>Calibri</vt:lpstr>
      <vt:lpstr>Calibri Light</vt:lpstr>
      <vt:lpstr>Times New Roman</vt:lpstr>
      <vt:lpstr>Wingdings</vt:lpstr>
      <vt:lpstr>Office テーマ</vt:lpstr>
      <vt:lpstr>Equation</vt:lpstr>
      <vt:lpstr>Developments of molecular simulation method depending on the environment pH conditions: Proposal of micro constant pH-MS method</vt:lpstr>
      <vt:lpstr>Contents of Today’s Workshop</vt:lpstr>
      <vt:lpstr>Micro Constant pH MS method 1/3</vt:lpstr>
      <vt:lpstr>Micro Constant pH MS method 1/3</vt:lpstr>
      <vt:lpstr>Micro Constant pH MS method 2/3</vt:lpstr>
      <vt:lpstr>Micro Constant pH MS method 2/3</vt:lpstr>
      <vt:lpstr>Micro Constant pH MS method 3/3</vt:lpstr>
      <vt:lpstr>Gaussian filtering scheme 1/3</vt:lpstr>
      <vt:lpstr>Gaussian filtering scheme 2/3</vt:lpstr>
      <vt:lpstr>Gaussian filtering scheme 3/3</vt:lpstr>
      <vt:lpstr>Numerical Results: Gaussian filtering scheme</vt:lpstr>
      <vt:lpstr>Numerical Results: Gaussian filtering scheme</vt:lpstr>
      <vt:lpstr>Numerical Results: Gaussian filtering scheme</vt:lpstr>
      <vt:lpstr>Numerical Results: Gaussian filtering scheme</vt:lpstr>
      <vt:lpstr>Addition of Correction term 1/3</vt:lpstr>
      <vt:lpstr>Addition of Correction term 2/3</vt:lpstr>
      <vt:lpstr>Addition of Correction term 2/3</vt:lpstr>
      <vt:lpstr>Addition of Correction term 3/3</vt:lpstr>
      <vt:lpstr>PowerPoint プレゼンテーション</vt:lpstr>
      <vt:lpstr>Numerical Results: Gaussian filtering scheme</vt:lpstr>
      <vt:lpstr>Numerical Results: Gaussian filtering scheme</vt:lpstr>
      <vt:lpstr>Conclusion</vt:lpstr>
      <vt:lpstr>Thank you for your attention.</vt:lpstr>
      <vt:lpstr>Theory: Basic idea of constant pH</vt:lpstr>
      <vt:lpstr>Theory: Basic idea of constant pH</vt:lpstr>
      <vt:lpstr>Theory: Discrete titration models</vt:lpstr>
      <vt:lpstr>Theory: Continuous models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 of molecular simulation method depending on the environment pH conditions: A review of previous studies</dc:title>
  <dc:creator>KITAMURA</dc:creator>
  <cp:lastModifiedBy>KITAMURA</cp:lastModifiedBy>
  <cp:revision>196</cp:revision>
  <cp:lastPrinted>2015-11-09T03:03:48Z</cp:lastPrinted>
  <dcterms:created xsi:type="dcterms:W3CDTF">2015-05-28T06:12:35Z</dcterms:created>
  <dcterms:modified xsi:type="dcterms:W3CDTF">2016-02-18T02:38:24Z</dcterms:modified>
</cp:coreProperties>
</file>