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5" r:id="rId3"/>
    <p:sldId id="265" r:id="rId4"/>
    <p:sldId id="276" r:id="rId5"/>
    <p:sldId id="259" r:id="rId6"/>
    <p:sldId id="261" r:id="rId7"/>
    <p:sldId id="277" r:id="rId8"/>
    <p:sldId id="278" r:id="rId9"/>
    <p:sldId id="283" r:id="rId10"/>
    <p:sldId id="284" r:id="rId11"/>
    <p:sldId id="285" r:id="rId12"/>
    <p:sldId id="288" r:id="rId13"/>
    <p:sldId id="289" r:id="rId14"/>
    <p:sldId id="286" r:id="rId15"/>
    <p:sldId id="287" r:id="rId16"/>
    <p:sldId id="279" r:id="rId17"/>
    <p:sldId id="282" r:id="rId18"/>
    <p:sldId id="280" r:id="rId19"/>
    <p:sldId id="273" r:id="rId20"/>
    <p:sldId id="262" r:id="rId21"/>
    <p:sldId id="269" r:id="rId22"/>
    <p:sldId id="268" r:id="rId23"/>
    <p:sldId id="270" r:id="rId24"/>
    <p:sldId id="272" r:id="rId2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7" autoAdjust="0"/>
    <p:restoredTop sz="64339" autoAdjust="0"/>
  </p:normalViewPr>
  <p:slideViewPr>
    <p:cSldViewPr snapToGrid="0" showGuides="1">
      <p:cViewPr varScale="1">
        <p:scale>
          <a:sx n="52" d="100"/>
          <a:sy n="52" d="100"/>
        </p:scale>
        <p:origin x="1704" y="48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EFC8-CA94-4FE7-AF32-A247D97DD9E4}" type="datetimeFigureOut">
              <a:rPr kumimoji="1" lang="ja-JP" altLang="en-US" smtClean="0"/>
              <a:t>2015/8/17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6F3DC-278C-40BD-9898-74122BF49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400" dirty="0" smtClean="0"/>
              <a:t>Now, I’m developing the molecular dynamics methods depending on the environment pH conditions. </a:t>
            </a:r>
          </a:p>
          <a:p>
            <a:r>
              <a:rPr kumimoji="1" lang="en-US" altLang="ja-JP" sz="1400" dirty="0" smtClean="0"/>
              <a:t>In</a:t>
            </a:r>
            <a:r>
              <a:rPr kumimoji="1" lang="en-US" altLang="ja-JP" sz="1400" baseline="0" dirty="0" smtClean="0"/>
              <a:t> the 2</a:t>
            </a:r>
            <a:r>
              <a:rPr kumimoji="1" lang="en-US" altLang="ja-JP" sz="1400" baseline="30000" dirty="0" smtClean="0"/>
              <a:t>nd</a:t>
            </a:r>
            <a:r>
              <a:rPr kumimoji="1" lang="en-US" altLang="ja-JP" sz="1400" baseline="0" dirty="0" smtClean="0"/>
              <a:t> CREST workshop, I have introduced the basic concept of constant pH method and talked about motivation of future works.</a:t>
            </a:r>
          </a:p>
          <a:p>
            <a:r>
              <a:rPr kumimoji="1" lang="en-US" altLang="ja-JP" sz="1400" baseline="0" dirty="0" smtClean="0"/>
              <a:t>I have implemented the continuous MD method into amber package before.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So, in today's workshop, I would like to talk about its computational performance.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16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976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The right panel shows the changes in atomic charge as a function of titration value λ.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 bottom-left</a:t>
            </a:r>
            <a:r>
              <a:rPr lang="en-US" altLang="ja-JP" baseline="0" dirty="0" smtClean="0"/>
              <a:t> panels are </a:t>
            </a:r>
            <a:r>
              <a:rPr lang="en-US" altLang="ja-JP" dirty="0" smtClean="0"/>
              <a:t>the changes in </a:t>
            </a:r>
            <a:r>
              <a:rPr lang="en-US" altLang="ja-JP" baseline="0" dirty="0" smtClean="0"/>
              <a:t>electrostatic energy and gradient</a:t>
            </a:r>
            <a:r>
              <a:rPr lang="en-US" altLang="ja-JP" dirty="0" smtClean="0"/>
              <a:t> as a function of titration value λ.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energy and forces can be represented as quadratic function of the λ value. 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735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As a result, it was found that the total energy is not conserved. 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checked the program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 and researched the previous paper.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result, I concluded such behavior is originated from algorithm of CpH-MD method. 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825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499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Next,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I showed the example of the continuous CpH MD method with NVT condition with weak coupling thermostat.</a:t>
            </a:r>
          </a:p>
          <a:p>
            <a:pPr algn="just"/>
            <a:r>
              <a:rPr lang="en-US" altLang="ja-JP" dirty="0" smtClean="0"/>
              <a:t>Horizontal axis is</a:t>
            </a:r>
            <a:r>
              <a:rPr lang="en-US" altLang="ja-JP" baseline="0" dirty="0" smtClean="0"/>
              <a:t> MD time, left-v</a:t>
            </a:r>
            <a:r>
              <a:rPr lang="en-US" altLang="ja-JP" dirty="0" smtClean="0"/>
              <a:t>ertical</a:t>
            </a:r>
            <a:r>
              <a:rPr lang="en-US" altLang="ja-JP" baseline="0" dirty="0" smtClean="0"/>
              <a:t> axis corresponds to the titration coordinates and right-vertical axis corresponds to the total energy of system.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As you can see, the NVT simulation shows unstable behaviors due to the artificial temperature rises induced by large fluctuation of λ value.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541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As a result, it was found that the mass of titration λ particle is efficiently parameter to control the simulation. 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Thus, it is necessary to set the proper mass value of λ particle.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02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Finally,</a:t>
            </a:r>
            <a:r>
              <a:rPr lang="en-US" altLang="ja-JP" baseline="0" dirty="0" smtClean="0"/>
              <a:t> 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These</a:t>
            </a:r>
            <a:r>
              <a:rPr lang="en-US" altLang="ja-JP" baseline="0" dirty="0" smtClean="0"/>
              <a:t> are intermolecular contribution for N-th titration site system.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16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And they are intramolecular</a:t>
            </a:r>
            <a:r>
              <a:rPr lang="en-US" altLang="ja-JP" baseline="0" dirty="0" smtClean="0"/>
              <a:t> ones.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361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2^N=N-th</a:t>
            </a:r>
            <a:r>
              <a:rPr lang="en-US" altLang="ja-JP" baseline="0" dirty="0" smtClean="0"/>
              <a:t> power of 2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2587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These results are shown that continuous method is not suitable to combine with hybrid MC/MD reaction method.</a:t>
            </a:r>
            <a:endParaRPr kumimoji="1" lang="en-US" altLang="ja-JP" dirty="0" smtClean="0"/>
          </a:p>
          <a:p>
            <a:r>
              <a:rPr kumimoji="1" lang="en-US" altLang="ja-JP" dirty="0" smtClean="0"/>
              <a:t>Especially,</a:t>
            </a:r>
            <a:r>
              <a:rPr kumimoji="1" lang="en-US" altLang="ja-JP" baseline="0" dirty="0" smtClean="0"/>
              <a:t> the 3</a:t>
            </a:r>
            <a:r>
              <a:rPr kumimoji="1" lang="en-US" altLang="ja-JP" baseline="30000" dirty="0" smtClean="0"/>
              <a:t>rd</a:t>
            </a:r>
            <a:r>
              <a:rPr kumimoji="1" lang="en-US" altLang="ja-JP" baseline="0" dirty="0" smtClean="0"/>
              <a:t> one is problematic to combine with hybrid MC/MD reaction method.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8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MD methods solve Newton’s equation</a:t>
            </a:r>
            <a:r>
              <a:rPr kumimoji="1" lang="en-US" altLang="ja-JP" baseline="0" dirty="0" smtClean="0"/>
              <a:t> of motion for atoms on an energy surface.</a:t>
            </a:r>
            <a:endParaRPr kumimoji="1" lang="en-US" altLang="ja-JP" dirty="0" smtClean="0"/>
          </a:p>
          <a:p>
            <a:r>
              <a:rPr kumimoji="1" lang="en-US" altLang="ja-JP" baseline="0" dirty="0" smtClean="0"/>
              <a:t>MD requires a set of initial coordinates and velocities, and an interaction potential.</a:t>
            </a:r>
          </a:p>
          <a:p>
            <a:r>
              <a:rPr kumimoji="1" lang="en-US" altLang="ja-JP" baseline="0" dirty="0" smtClean="0"/>
              <a:t>And time-dependent properties can be obtained by temporary developing spatial coordinates and atomic velocities.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Constant pH method is one of simulation method that allow protonation/ deprotonation events depending on environment pH conditions.</a:t>
            </a:r>
            <a:endParaRPr kumimoji="1" lang="en-US" altLang="ja-JP" dirty="0" smtClean="0"/>
          </a:p>
          <a:p>
            <a:r>
              <a:rPr kumimoji="1" lang="en-US" altLang="ja-JP" dirty="0" smtClean="0"/>
              <a:t>In </a:t>
            </a:r>
            <a:r>
              <a:rPr kumimoji="1" lang="en-US" altLang="ja-JP" baseline="0" dirty="0" smtClean="0"/>
              <a:t>constant pH MD method, the coupling parameter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is introduced into whole system Hamiltonian to express the </a:t>
            </a:r>
            <a:r>
              <a:rPr kumimoji="1" lang="en-US" altLang="ja-JP" dirty="0" smtClean="0"/>
              <a:t>transition between titration states.</a:t>
            </a:r>
          </a:p>
          <a:p>
            <a:r>
              <a:rPr kumimoji="1" lang="en-US" altLang="ja-JP" dirty="0" smtClean="0"/>
              <a:t>The kinetic</a:t>
            </a:r>
            <a:r>
              <a:rPr kumimoji="1" lang="en-US" altLang="ja-JP" baseline="0" dirty="0" smtClean="0"/>
              <a:t> energy estimated by velocities of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is added.</a:t>
            </a:r>
          </a:p>
          <a:p>
            <a:r>
              <a:rPr kumimoji="1" lang="en-US" altLang="ja-JP" baseline="0" dirty="0" smtClean="0"/>
              <a:t>And the potential function is depended on the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value.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21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25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population of deprotonated state</a:t>
            </a:r>
            <a:r>
              <a:rPr kumimoji="1" lang="en-US" altLang="ja-JP" baseline="0" dirty="0" smtClean="0"/>
              <a:t> is increased according to an increase in solution pH value.</a:t>
            </a:r>
          </a:p>
          <a:p>
            <a:r>
              <a:rPr kumimoji="1" lang="en-US" altLang="ja-JP" baseline="0" dirty="0" smtClean="0"/>
              <a:t>The titration curve can fit to the expected Henderson-</a:t>
            </a:r>
            <a:r>
              <a:rPr kumimoji="1" lang="en-US" altLang="ja-JP" baseline="0" dirty="0" err="1" smtClean="0"/>
              <a:t>Hasselbalch</a:t>
            </a:r>
            <a:r>
              <a:rPr kumimoji="1" lang="en-US" altLang="ja-JP" baseline="0" dirty="0" smtClean="0"/>
              <a:t> equation.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518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titration</a:t>
            </a:r>
            <a:r>
              <a:rPr kumimoji="1" lang="en-US" altLang="ja-JP" baseline="0" dirty="0" smtClean="0"/>
              <a:t> curve can be re-expressed by a change in the relative free energy difference between two states.</a:t>
            </a:r>
          </a:p>
          <a:p>
            <a:r>
              <a:rPr kumimoji="1" lang="en-US" altLang="ja-JP" baseline="0" dirty="0" smtClean="0"/>
              <a:t>By changing titration parameter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based on free energy term,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81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discrete models, the MD and MC parts are reciprocally executed and the transition</a:t>
            </a:r>
            <a:r>
              <a:rPr kumimoji="1" lang="en-US" altLang="ja-JP" baseline="0" dirty="0" smtClean="0"/>
              <a:t> events are accepted (or rejected) according to the transition probability under the Metropolis scheme.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is necessary to estimate the free energy difference at every MC trial, so the continuum models are usually employed.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015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Continuous</a:t>
            </a:r>
            <a:r>
              <a:rPr kumimoji="1" lang="en-US" altLang="ja-JP" baseline="0" dirty="0" smtClean="0"/>
              <a:t> constant pH MD utilizes an extended Hamiltonian to propagate spatial and titration coordinates, which introduces the forces on “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-particles” as a fictional degree of freedom to the real particle system.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By temporally developing according to the extended Hamiltonian,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6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 constant pH methods</a:t>
            </a:r>
            <a:r>
              <a:rPr kumimoji="1" lang="en-US" altLang="ja-JP" baseline="0" dirty="0" smtClean="0"/>
              <a:t> are classified into two categories; discrete and continuous models.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Constant pH MD method is one of continuous models and we have implemented this method.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transition between titration states is expressed by the changes of coupling parameter λ.</a:t>
            </a:r>
          </a:p>
          <a:p>
            <a:r>
              <a:rPr kumimoji="1" lang="en-US" altLang="ja-JP" dirty="0" smtClean="0"/>
              <a:t>I continuous models, λ is changed continuously via many intermediated states.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95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Continuous</a:t>
            </a:r>
            <a:r>
              <a:rPr kumimoji="1" lang="en-US" altLang="ja-JP" baseline="0" dirty="0" smtClean="0"/>
              <a:t> constant pH MD utilizes an extended Hamiltonian to propagate spatial and titration coordinates, which introduces the forces on “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-particles” as a fictional degree of freedom to the real particle system.</a:t>
            </a:r>
          </a:p>
          <a:p>
            <a:r>
              <a:rPr kumimoji="1" lang="en-US" altLang="ja-JP" baseline="0" dirty="0" smtClean="0"/>
              <a:t>By temporally developing according to the extended Hamiltonian,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851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also</a:t>
            </a:r>
            <a:r>
              <a:rPr kumimoji="1" lang="en-US" altLang="ja-JP" baseline="0" dirty="0" smtClean="0"/>
              <a:t> showed the detailed extended Hamiltonian.</a:t>
            </a:r>
          </a:p>
          <a:p>
            <a:r>
              <a:rPr kumimoji="1" lang="en-US" altLang="ja-JP" baseline="0" dirty="0" smtClean="0"/>
              <a:t>The first and second terms correspond to kinetic energy and potential energy of real system.</a:t>
            </a:r>
          </a:p>
          <a:p>
            <a:r>
              <a:rPr kumimoji="1" lang="en-US" altLang="ja-JP" baseline="0" dirty="0" err="1" smtClean="0"/>
              <a:t>U_int</a:t>
            </a:r>
            <a:r>
              <a:rPr kumimoji="1" lang="en-US" altLang="ja-JP" baseline="0" dirty="0" smtClean="0"/>
              <a:t> term means the potential energy coupled with real and titration coordinates.</a:t>
            </a:r>
          </a:p>
          <a:p>
            <a:r>
              <a:rPr kumimoji="1" lang="en-US" altLang="ja-JP" baseline="0" dirty="0" smtClean="0"/>
              <a:t>On the other hand, the fourth and fifth terms correspond to kinetic energy and potential energy for titration coordinates.</a:t>
            </a:r>
          </a:p>
          <a:p>
            <a:r>
              <a:rPr kumimoji="1" lang="en-US" altLang="ja-JP" baseline="0" dirty="0" smtClean="0"/>
              <a:t>Moreover, U* is constructed from three terms.</a:t>
            </a:r>
          </a:p>
          <a:p>
            <a:r>
              <a:rPr kumimoji="1" lang="en-US" altLang="ja-JP" baseline="0" dirty="0" smtClean="0"/>
              <a:t>These were introduced to sample the titration coordinates effectively.</a:t>
            </a:r>
          </a:p>
          <a:p>
            <a:r>
              <a:rPr kumimoji="1" lang="en-US" altLang="ja-JP" baseline="0" dirty="0" smtClean="0"/>
              <a:t>Details of these term are explained later.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560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</a:t>
            </a:r>
            <a:r>
              <a:rPr kumimoji="1" lang="en-US" altLang="ja-JP" baseline="0" dirty="0" smtClean="0"/>
              <a:t> I show the potential function for single titration site system.</a:t>
            </a:r>
            <a:endParaRPr kumimoji="1" lang="en-US" altLang="ja-JP" dirty="0" smtClean="0"/>
          </a:p>
          <a:p>
            <a:r>
              <a:rPr kumimoji="1" lang="en-US" altLang="ja-JP" dirty="0" smtClean="0"/>
              <a:t>Electrostatic interactions can be described as the electric force between two charged objects, falling off gradually with distance (1/r) between them.</a:t>
            </a:r>
          </a:p>
          <a:p>
            <a:r>
              <a:rPr kumimoji="1" lang="en-US" altLang="ja-JP" dirty="0" smtClean="0"/>
              <a:t>Therefore, electrostatic interactions are estimated by changing the charge value in proportion to λ value.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8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vdW interactions can be described as the Lennard-Jones potential function (which is given by an R</a:t>
            </a:r>
            <a:r>
              <a:rPr lang="en-US" altLang="ja-JP" baseline="0" dirty="0" smtClean="0"/>
              <a:t>-6</a:t>
            </a:r>
            <a:r>
              <a:rPr lang="en-US" altLang="ja-JP" dirty="0" smtClean="0"/>
              <a:t> and R-12 term).</a:t>
            </a:r>
          </a:p>
          <a:p>
            <a:pPr algn="just"/>
            <a:r>
              <a:rPr lang="en-US" altLang="ja-JP" dirty="0" smtClean="0"/>
              <a:t>To estimate the vdW interaction, it is necessary to calculate the new vdW parameters between two states at every</a:t>
            </a:r>
            <a:r>
              <a:rPr lang="en-US" altLang="ja-JP" baseline="0" dirty="0" smtClean="0"/>
              <a:t> step</a:t>
            </a:r>
            <a:r>
              <a:rPr lang="en-US" altLang="ja-JP" dirty="0" smtClean="0"/>
              <a:t>.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02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In addition, it is also necessary to estimate the intramolecular terms.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51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ja-JP" dirty="0" smtClean="0"/>
              <a:t>This is schematic flow diagram.</a:t>
            </a:r>
          </a:p>
          <a:p>
            <a:pPr algn="just"/>
            <a:r>
              <a:rPr lang="en-US" altLang="ja-JP" dirty="0" smtClean="0"/>
              <a:t>To provide a general implement for Constant pH MD method, I have modified to call external sander subroutine in force subroutine.</a:t>
            </a:r>
          </a:p>
          <a:p>
            <a:pPr algn="just"/>
            <a:r>
              <a:rPr lang="en-US" altLang="ja-JP" dirty="0" smtClean="0"/>
              <a:t>The energy and gradient can obtained the external file.</a:t>
            </a:r>
          </a:p>
          <a:p>
            <a:pPr algn="just"/>
            <a:r>
              <a:rPr lang="en-US" altLang="ja-JP" dirty="0" err="1" smtClean="0"/>
              <a:t>Cph_flag</a:t>
            </a:r>
            <a:r>
              <a:rPr lang="en-US" altLang="ja-JP" dirty="0" smtClean="0"/>
              <a:t>=1: Calculation the vdW interactions</a:t>
            </a:r>
          </a:p>
          <a:p>
            <a:pPr algn="just"/>
            <a:r>
              <a:rPr lang="en-US" altLang="ja-JP" dirty="0" err="1" smtClean="0"/>
              <a:t>Cph_flag</a:t>
            </a:r>
            <a:r>
              <a:rPr lang="en-US" altLang="ja-JP" dirty="0" smtClean="0"/>
              <a:t>=2: Calculation the intramolecular interactions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5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7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5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8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32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8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6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0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0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Developments of molecular simulation method depending on the environment pH conditions: Implementation of continuous method and its problem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Yukichi </a:t>
            </a:r>
            <a:r>
              <a:rPr lang="en-US" altLang="ja-JP" dirty="0"/>
              <a:t>Kitamura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Test system 1/2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5326632" y="2765696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4174504" y="2261640"/>
            <a:ext cx="86409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8" name="Picture 13" descr="ファイル:Kwas glutaminowy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0528" y="1253528"/>
            <a:ext cx="2171700" cy="1952625"/>
          </a:xfrm>
          <a:prstGeom prst="rect">
            <a:avLst/>
          </a:prstGeom>
          <a:noFill/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6571" y="1185307"/>
            <a:ext cx="1637865" cy="2300469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7719432" y="1190940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O15</a:t>
            </a:r>
            <a:endParaRPr kumimoji="1" lang="ja-JP" altLang="en-US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008934" y="1766585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H18</a:t>
            </a:r>
            <a:endParaRPr kumimoji="1" lang="ja-JP" altLang="en-US" dirty="0" smtClean="0"/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68" y="3825420"/>
            <a:ext cx="7077075" cy="476250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994" y="5016599"/>
            <a:ext cx="6991350" cy="428625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611560" y="3140968"/>
            <a:ext cx="4286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Modification </a:t>
            </a:r>
            <a:r>
              <a:rPr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prepin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file at two states</a:t>
            </a: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Neutral state (λ=0)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11560" y="4643844"/>
            <a:ext cx="66741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Ionized state (λ=1)</a:t>
            </a: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Modified the force field and charge of O15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and 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H18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atom</a:t>
            </a: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Here, atom name of H18 (DH) is dummy hydrogen atom.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1733949" y="4255727"/>
            <a:ext cx="0" cy="316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552434" y="1257844"/>
            <a:ext cx="3865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Solute: 1 glutamic acid molecule</a:t>
            </a: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H18 is titratable atom</a:t>
            </a:r>
          </a:p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Solvent: SPC-water model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836588" y="3400053"/>
            <a:ext cx="2556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ea typeface="MS Mincho" panose="02020609040205080304" pitchFamily="17" charset="-128"/>
                <a:cs typeface="Times New Roman" panose="02020603050405020304" pitchFamily="18" charset="0"/>
              </a:rPr>
              <a:t>※ </a:t>
            </a:r>
            <a:r>
              <a:rPr kumimoji="1" lang="en-US" altLang="ja-JP" sz="1400" dirty="0" smtClean="0">
                <a:cs typeface="Times New Roman" panose="02020603050405020304" pitchFamily="18" charset="0"/>
              </a:rPr>
              <a:t>C/N terminal is kept neutral.</a:t>
            </a:r>
          </a:p>
        </p:txBody>
      </p:sp>
    </p:spTree>
    <p:extLst>
      <p:ext uri="{BB962C8B-B14F-4D97-AF65-F5344CB8AC3E}">
        <p14:creationId xmlns:p14="http://schemas.microsoft.com/office/powerpoint/2010/main" val="16516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Test system 2/2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936" y="1089438"/>
            <a:ext cx="3372414" cy="2027036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6628626" y="310566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4713454" y="187896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lang="en-US" altLang="ja-JP" i="1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endParaRPr kumimoji="1" lang="ja-JP" altLang="en-US" i="1" baseline="-25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552" y="3876688"/>
            <a:ext cx="3727741" cy="247966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 rot="16200000">
            <a:off x="-197574" y="4962629"/>
            <a:ext cx="184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i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Electrostaic</a:t>
            </a:r>
            <a:r>
              <a:rPr lang="en-US" altLang="ja-JP" sz="1400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energy</a:t>
            </a:r>
            <a:endParaRPr kumimoji="1" lang="ja-JP" altLang="en-US" sz="1400" i="1" baseline="-25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9623" y="3875864"/>
            <a:ext cx="3887833" cy="2452325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 rot="16200000">
            <a:off x="4384223" y="4949060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gradient</a:t>
            </a:r>
            <a:endParaRPr kumimoji="1" lang="ja-JP" altLang="en-US" sz="1400" i="1" baseline="-25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898" y="1371909"/>
            <a:ext cx="1677524" cy="1523858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2512914" y="1433860"/>
            <a:ext cx="2386735" cy="1523858"/>
            <a:chOff x="6084776" y="2196953"/>
            <a:chExt cx="2386735" cy="1523858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84776" y="2196953"/>
              <a:ext cx="1677524" cy="1523858"/>
            </a:xfrm>
            <a:prstGeom prst="rect">
              <a:avLst/>
            </a:prstGeom>
          </p:spPr>
        </p:pic>
        <p:sp>
          <p:nvSpPr>
            <p:cNvPr id="31" name="正方形/長方形 30"/>
            <p:cNvSpPr/>
            <p:nvPr/>
          </p:nvSpPr>
          <p:spPr>
            <a:xfrm>
              <a:off x="7616431" y="2760567"/>
              <a:ext cx="175054" cy="204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弧 31"/>
            <p:cNvSpPr/>
            <p:nvPr/>
          </p:nvSpPr>
          <p:spPr>
            <a:xfrm rot="14691299">
              <a:off x="7601260" y="2311403"/>
              <a:ext cx="920695" cy="819807"/>
            </a:xfrm>
            <a:prstGeom prst="arc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669453" y="2435855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e-</a:t>
              </a:r>
              <a:endParaRPr kumimoji="1" lang="ja-JP" altLang="en-US" dirty="0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59488" y="2878752"/>
            <a:ext cx="228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=0)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08663" y="2891177"/>
            <a:ext cx="2547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=1)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9488" y="3147320"/>
            <a:ext cx="2556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dirty="0" smtClean="0">
                <a:ea typeface="MS Mincho" panose="02020609040205080304" pitchFamily="17" charset="-128"/>
                <a:cs typeface="Times New Roman" panose="02020603050405020304" pitchFamily="18" charset="0"/>
              </a:rPr>
              <a:t>※ </a:t>
            </a:r>
            <a:r>
              <a:rPr kumimoji="1" lang="en-US" altLang="ja-JP" sz="1400" dirty="0" smtClean="0">
                <a:cs typeface="Times New Roman" panose="02020603050405020304" pitchFamily="18" charset="0"/>
              </a:rPr>
              <a:t>C/N terminal is kept neutral.</a:t>
            </a:r>
          </a:p>
        </p:txBody>
      </p:sp>
    </p:spTree>
    <p:extLst>
      <p:ext uri="{BB962C8B-B14F-4D97-AF65-F5344CB8AC3E}">
        <p14:creationId xmlns:p14="http://schemas.microsoft.com/office/powerpoint/2010/main" val="15302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NVE-MD test 1/2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/>
              <a:t>For </a:t>
            </a:r>
            <a:r>
              <a:rPr lang="en-US" altLang="ja-JP" dirty="0" smtClean="0"/>
              <a:t>first test </a:t>
            </a:r>
            <a:r>
              <a:rPr lang="en-US" altLang="ja-JP" dirty="0"/>
              <a:t>calculation, I </a:t>
            </a:r>
            <a:r>
              <a:rPr lang="en-US" altLang="ja-JP" dirty="0" smtClean="0"/>
              <a:t>executed MD simulation with NVE condition </a:t>
            </a:r>
            <a:r>
              <a:rPr lang="en-US" altLang="ja-JP" dirty="0"/>
              <a:t>and </a:t>
            </a:r>
            <a:r>
              <a:rPr lang="en-US" altLang="ja-JP" dirty="0" smtClean="0"/>
              <a:t>confirmed </a:t>
            </a:r>
            <a:r>
              <a:rPr lang="en-US" altLang="ja-JP" dirty="0"/>
              <a:t>the conservation of energy during the </a:t>
            </a:r>
            <a:r>
              <a:rPr lang="en-US" altLang="ja-JP" dirty="0" smtClean="0"/>
              <a:t>simulation.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801" y="2457307"/>
            <a:ext cx="5920398" cy="3550664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 rot="20449592">
            <a:off x="3707053" y="3834254"/>
            <a:ext cx="2834078" cy="67842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 rot="16200000">
            <a:off x="-72505" y="3988800"/>
            <a:ext cx="238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cs typeface="Times New Roman" panose="02020603050405020304" pitchFamily="18" charset="0"/>
              </a:rPr>
              <a:t>Total energy [kcal/</a:t>
            </a:r>
            <a:r>
              <a:rPr lang="en-US" altLang="ja-JP" dirty="0" err="1" smtClean="0">
                <a:cs typeface="Times New Roman" panose="02020603050405020304" pitchFamily="18" charset="0"/>
              </a:rPr>
              <a:t>mol</a:t>
            </a:r>
            <a:r>
              <a:rPr lang="en-US" altLang="ja-JP" dirty="0" smtClean="0">
                <a:cs typeface="Times New Roman" panose="02020603050405020304" pitchFamily="18" charset="0"/>
              </a:rPr>
              <a:t>]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 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628650" y="5606043"/>
            <a:ext cx="8058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ea typeface="ＭＳ 明朝" panose="02020609040205080304" pitchFamily="17" charset="-128"/>
              </a:rPr>
              <a:t>This behavior </a:t>
            </a:r>
            <a:r>
              <a:rPr lang="en-US" altLang="ja-JP" sz="2800" dirty="0">
                <a:ea typeface="ＭＳ 明朝" panose="02020609040205080304" pitchFamily="17" charset="-128"/>
              </a:rPr>
              <a:t>is </a:t>
            </a:r>
            <a:r>
              <a:rPr lang="en-US" altLang="ja-JP" sz="2800" dirty="0" smtClean="0">
                <a:ea typeface="ＭＳ 明朝" panose="02020609040205080304" pitchFamily="17" charset="-128"/>
              </a:rPr>
              <a:t>originated from </a:t>
            </a:r>
            <a:r>
              <a:rPr lang="en-US" altLang="ja-JP" sz="2800" dirty="0">
                <a:ea typeface="ＭＳ 明朝" panose="02020609040205080304" pitchFamily="17" charset="-128"/>
              </a:rPr>
              <a:t>algorithm of </a:t>
            </a:r>
            <a:r>
              <a:rPr lang="en-US" altLang="ja-JP" sz="2800" dirty="0" smtClean="0">
                <a:ea typeface="ＭＳ 明朝" panose="02020609040205080304" pitchFamily="17" charset="-128"/>
                <a:cs typeface="Times New Roman" panose="02020603050405020304" pitchFamily="18" charset="0"/>
              </a:rPr>
              <a:t>Constant pH-MD method.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778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NVE-MD test 2/2 – Non-conservativeness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In CpH-MD method, it is necessary to estimate the free energy curve before execution of sampling run, which drives continuous changes of </a:t>
            </a:r>
            <a:r>
              <a:rPr lang="el-GR" altLang="ja-JP" dirty="0" smtClean="0"/>
              <a:t>λ</a:t>
            </a:r>
            <a:r>
              <a:rPr lang="en-US" altLang="ja-JP" dirty="0" smtClean="0"/>
              <a:t>. </a:t>
            </a:r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Because this value is free energy difference obtained by ensemble average (which is mean value), CpH-MD cannot be conserved the total energy of system (the extended </a:t>
            </a:r>
            <a:r>
              <a:rPr lang="en-US" altLang="ja-JP" dirty="0"/>
              <a:t>Hamiltonian is not quantity of </a:t>
            </a:r>
            <a:r>
              <a:rPr lang="en-US" altLang="ja-JP" dirty="0" smtClean="0"/>
              <a:t>preservation.)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8875"/>
              </p:ext>
            </p:extLst>
          </p:nvPr>
        </p:nvGraphicFramePr>
        <p:xfrm>
          <a:off x="1526381" y="2441576"/>
          <a:ext cx="6091237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4" imgW="4216320" imgH="939600" progId="Equation.DSMT4">
                  <p:embed/>
                </p:oleObj>
              </mc:Choice>
              <mc:Fallback>
                <p:oleObj name="Equation" r:id="rId4" imgW="421632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6381" y="2441576"/>
                        <a:ext cx="6091237" cy="13589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3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NVT-MD test 1/2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165" y="1628130"/>
            <a:ext cx="6229980" cy="3744616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4153312" y="5355928"/>
            <a:ext cx="105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cs typeface="Times New Roman" panose="02020603050405020304" pitchFamily="18" charset="0"/>
              </a:rPr>
              <a:t>Time [fs]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 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 rot="16200000">
            <a:off x="1075768" y="3315772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dirty="0" smtClean="0">
                <a:cs typeface="Times New Roman" panose="02020603050405020304" pitchFamily="18" charset="0"/>
              </a:rPr>
              <a:t>λ</a:t>
            </a:r>
            <a:r>
              <a:rPr lang="en-US" altLang="ja-JP" dirty="0" smtClean="0">
                <a:cs typeface="Times New Roman" panose="02020603050405020304" pitchFamily="18" charset="0"/>
              </a:rPr>
              <a:t> [-]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 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 rot="16200000">
            <a:off x="6823753" y="3315771"/>
            <a:ext cx="238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cs typeface="Times New Roman" panose="02020603050405020304" pitchFamily="18" charset="0"/>
              </a:rPr>
              <a:t>Total energy [kcal/</a:t>
            </a:r>
            <a:r>
              <a:rPr lang="en-US" altLang="ja-JP" dirty="0" err="1" smtClean="0">
                <a:cs typeface="Times New Roman" panose="02020603050405020304" pitchFamily="18" charset="0"/>
              </a:rPr>
              <a:t>mol</a:t>
            </a:r>
            <a:r>
              <a:rPr lang="en-US" altLang="ja-JP" dirty="0" smtClean="0">
                <a:cs typeface="Times New Roman" panose="02020603050405020304" pitchFamily="18" charset="0"/>
              </a:rPr>
              <a:t>]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 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flipH="1" flipV="1">
            <a:off x="2136652" y="2979375"/>
            <a:ext cx="401665" cy="53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V="1">
            <a:off x="5331796" y="3904286"/>
            <a:ext cx="1639614" cy="2102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1417171" y="5749620"/>
            <a:ext cx="6599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dirty="0">
                <a:cs typeface="Times New Roman" panose="02020603050405020304" pitchFamily="18" charset="0"/>
              </a:rPr>
              <a:t>Example of the </a:t>
            </a:r>
            <a:r>
              <a:rPr lang="en-US" altLang="ja-JP" dirty="0" smtClean="0">
                <a:cs typeface="Times New Roman" panose="02020603050405020304" pitchFamily="18" charset="0"/>
              </a:rPr>
              <a:t>continuous CpH MD method </a:t>
            </a:r>
            <a:r>
              <a:rPr lang="en-US" altLang="ja-JP" dirty="0">
                <a:cs typeface="Times New Roman" panose="02020603050405020304" pitchFamily="18" charset="0"/>
              </a:rPr>
              <a:t>with </a:t>
            </a:r>
            <a:r>
              <a:rPr lang="en-US" altLang="ja-JP" dirty="0" smtClean="0">
                <a:cs typeface="Times New Roman" panose="02020603050405020304" pitchFamily="18" charset="0"/>
              </a:rPr>
              <a:t>NVT condition.</a:t>
            </a:r>
            <a:endParaRPr lang="ja-JP" altLang="en-US" dirty="0"/>
          </a:p>
        </p:txBody>
      </p:sp>
      <p:sp>
        <p:nvSpPr>
          <p:cNvPr id="8" name="右中かっこ 7"/>
          <p:cNvSpPr/>
          <p:nvPr/>
        </p:nvSpPr>
        <p:spPr>
          <a:xfrm rot="16200000">
            <a:off x="4713535" y="1455211"/>
            <a:ext cx="329246" cy="907277"/>
          </a:xfrm>
          <a:prstGeom prst="rightBrace">
            <a:avLst>
              <a:gd name="adj1" fmla="val 30056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8627" y="1262585"/>
            <a:ext cx="276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Artificial temperature rising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46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NVT-MD test 2/2 – Effect of mass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/>
              <a:t>For test calculation, I changed the condition </a:t>
            </a:r>
            <a:r>
              <a:rPr lang="en-US" altLang="ja-JP" dirty="0" smtClean="0"/>
              <a:t>and </a:t>
            </a:r>
            <a:r>
              <a:rPr lang="en-US" altLang="ja-JP" dirty="0"/>
              <a:t>investigated the behavior of the simulation. 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A </a:t>
            </a:r>
            <a:r>
              <a:rPr lang="en-US" altLang="ja-JP" dirty="0"/>
              <a:t>small (virtual) mass can achieve the high transition frequency between meaningful value (λ = 0 and λ = 1). However, this is introduced the artificial temperature </a:t>
            </a:r>
            <a:r>
              <a:rPr lang="en-US" altLang="ja-JP" dirty="0" smtClean="0"/>
              <a:t>rises. </a:t>
            </a:r>
          </a:p>
          <a:p>
            <a:pPr algn="just"/>
            <a:r>
              <a:rPr lang="en-US" altLang="ja-JP" dirty="0" smtClean="0"/>
              <a:t>On </a:t>
            </a:r>
            <a:r>
              <a:rPr lang="en-US" altLang="ja-JP" dirty="0"/>
              <a:t>the other hand, a heavy mass can avoid the increases of total energy, but decreases the transition event. 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i="1" dirty="0" smtClean="0"/>
              <a:t>N</a:t>
            </a:r>
            <a:r>
              <a:rPr lang="en-US" altLang="ja-JP" sz="3600" dirty="0" smtClean="0"/>
              <a:t>-site system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44549" y="844103"/>
            <a:ext cx="5478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kumimoji="1" lang="en-US" altLang="ja-JP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 titration site – intermolecular </a:t>
            </a:r>
            <a:r>
              <a: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</a:t>
            </a:r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26061"/>
              </p:ext>
            </p:extLst>
          </p:nvPr>
        </p:nvGraphicFramePr>
        <p:xfrm>
          <a:off x="244549" y="1244213"/>
          <a:ext cx="81708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4" imgW="6705360" imgH="444240" progId="Equation.DSMT4">
                  <p:embed/>
                </p:oleObj>
              </mc:Choice>
              <mc:Fallback>
                <p:oleObj name="Equation" r:id="rId4" imgW="6705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549" y="1244213"/>
                        <a:ext cx="8170863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230255"/>
              </p:ext>
            </p:extLst>
          </p:nvPr>
        </p:nvGraphicFramePr>
        <p:xfrm>
          <a:off x="247650" y="1924654"/>
          <a:ext cx="8648700" cy="202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6" imgW="7086600" imgH="1663560" progId="Equation.DSMT4">
                  <p:embed/>
                </p:oleObj>
              </mc:Choice>
              <mc:Fallback>
                <p:oleObj name="Equation" r:id="rId6" imgW="7086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7650" y="1924654"/>
                        <a:ext cx="8648700" cy="202723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841963"/>
              </p:ext>
            </p:extLst>
          </p:nvPr>
        </p:nvGraphicFramePr>
        <p:xfrm>
          <a:off x="244549" y="4090994"/>
          <a:ext cx="6992938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8" imgW="5727600" imgH="1688760" progId="Equation.DSMT4">
                  <p:embed/>
                </p:oleObj>
              </mc:Choice>
              <mc:Fallback>
                <p:oleObj name="Equation" r:id="rId8" imgW="572760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4549" y="4090994"/>
                        <a:ext cx="6992938" cy="206375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76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i="1" dirty="0" smtClean="0"/>
              <a:t>N</a:t>
            </a:r>
            <a:r>
              <a:rPr lang="en-US" altLang="ja-JP" sz="3600" dirty="0" smtClean="0"/>
              <a:t>-site system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44549" y="844103"/>
            <a:ext cx="5472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kumimoji="1" lang="en-US" altLang="ja-JP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-th titration site – intramolecular contribution&gt;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026061"/>
              </p:ext>
            </p:extLst>
          </p:nvPr>
        </p:nvGraphicFramePr>
        <p:xfrm>
          <a:off x="244549" y="1244213"/>
          <a:ext cx="81708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4" imgW="6705360" imgH="444240" progId="Equation.DSMT4">
                  <p:embed/>
                </p:oleObj>
              </mc:Choice>
              <mc:Fallback>
                <p:oleObj name="Equation" r:id="rId4" imgW="67053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549" y="1244213"/>
                        <a:ext cx="8170863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1904"/>
              </p:ext>
            </p:extLst>
          </p:nvPr>
        </p:nvGraphicFramePr>
        <p:xfrm>
          <a:off x="244549" y="2100402"/>
          <a:ext cx="713105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6" imgW="5841720" imgH="1930320" progId="Equation.DSMT4">
                  <p:embed/>
                </p:oleObj>
              </mc:Choice>
              <mc:Fallback>
                <p:oleObj name="Equation" r:id="rId6" imgW="584172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4549" y="2100402"/>
                        <a:ext cx="7131050" cy="235585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237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Problems in the implementation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dirty="0" smtClean="0"/>
              <a:t>[Intermolecular term]</a:t>
            </a:r>
          </a:p>
          <a:p>
            <a:pPr lvl="1" algn="just"/>
            <a:r>
              <a:rPr lang="en-US" altLang="ja-JP" dirty="0" smtClean="0"/>
              <a:t>To consider the all possible protonation states of the system, the computational effort formally scales exponentially (</a:t>
            </a:r>
            <a:r>
              <a:rPr lang="en-US" altLang="ja-JP" b="1" dirty="0" smtClean="0">
                <a:solidFill>
                  <a:srgbClr val="FF0000"/>
                </a:solidFill>
              </a:rPr>
              <a:t>2</a:t>
            </a:r>
            <a:r>
              <a:rPr lang="en-US" altLang="ja-JP" b="1" i="1" baseline="30000" dirty="0" smtClean="0">
                <a:solidFill>
                  <a:srgbClr val="FF0000"/>
                </a:solidFill>
              </a:rPr>
              <a:t>N</a:t>
            </a:r>
            <a:r>
              <a:rPr lang="en-US" altLang="ja-JP" dirty="0" smtClean="0"/>
              <a:t>) with the number of titration sites in the system 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). </a:t>
            </a:r>
          </a:p>
          <a:p>
            <a:pPr lvl="1" algn="just"/>
            <a:r>
              <a:rPr lang="en-US" altLang="ja-JP" dirty="0" smtClean="0"/>
              <a:t>This is because the titration coordinates are coupled with other sites.</a:t>
            </a:r>
          </a:p>
          <a:p>
            <a:pPr lvl="1" algn="just"/>
            <a:endParaRPr lang="en-US" altLang="ja-JP" dirty="0"/>
          </a:p>
          <a:p>
            <a:pPr lvl="1" algn="just"/>
            <a:endParaRPr lang="en-US" altLang="ja-JP" dirty="0" smtClean="0"/>
          </a:p>
          <a:p>
            <a:pPr lvl="1" algn="just"/>
            <a:endParaRPr lang="en-US" altLang="ja-JP" dirty="0" smtClean="0"/>
          </a:p>
          <a:p>
            <a:pPr algn="just"/>
            <a:r>
              <a:rPr kumimoji="1" lang="en-US" altLang="ja-JP" dirty="0" smtClean="0"/>
              <a:t>[Intramolecular term]</a:t>
            </a:r>
          </a:p>
          <a:p>
            <a:pPr lvl="1" algn="just"/>
            <a:r>
              <a:rPr lang="en-US" altLang="ja-JP" dirty="0" smtClean="0"/>
              <a:t>Intramolecular term can be estimated by mixed the two values at </a:t>
            </a:r>
            <a:r>
              <a:rPr lang="el-GR" altLang="ja-JP" dirty="0" smtClean="0"/>
              <a:t>λ</a:t>
            </a:r>
            <a:r>
              <a:rPr lang="en-US" altLang="ja-JP" dirty="0" smtClean="0"/>
              <a:t>=0 and 1.</a:t>
            </a:r>
          </a:p>
          <a:p>
            <a:pPr lvl="1" algn="just"/>
            <a:r>
              <a:rPr kumimoji="1" lang="en-US" altLang="ja-JP" dirty="0" smtClean="0"/>
              <a:t>(which is not coupled with other titration sites) 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20540"/>
              </p:ext>
            </p:extLst>
          </p:nvPr>
        </p:nvGraphicFramePr>
        <p:xfrm>
          <a:off x="1400175" y="3388216"/>
          <a:ext cx="6343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4" imgW="5206680" imgH="888840" progId="Equation.DSMT4">
                  <p:embed/>
                </p:oleObj>
              </mc:Choice>
              <mc:Fallback>
                <p:oleObj name="Equation" r:id="rId4" imgW="52066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0175" y="3388216"/>
                        <a:ext cx="6343650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9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Conclusion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8650" y="1061883"/>
            <a:ext cx="7886700" cy="51619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dirty="0" smtClean="0"/>
              <a:t>The continuous constant pH MD method has some disadvantages</a:t>
            </a:r>
            <a:endParaRPr lang="en-US" altLang="ja-JP" dirty="0"/>
          </a:p>
          <a:p>
            <a:pPr marL="514350" indent="-514350" algn="just">
              <a:buFont typeface="+mj-lt"/>
              <a:buAutoNum type="arabicPeriod"/>
            </a:pPr>
            <a:r>
              <a:rPr lang="en-US" altLang="ja-JP" dirty="0" smtClean="0"/>
              <a:t>Under NVE condition, the total energy </a:t>
            </a:r>
            <a:r>
              <a:rPr lang="en-US" altLang="ja-JP" dirty="0"/>
              <a:t>does </a:t>
            </a:r>
            <a:r>
              <a:rPr lang="en-US" altLang="ja-JP" dirty="0" smtClean="0"/>
              <a:t>not </a:t>
            </a:r>
            <a:r>
              <a:rPr lang="en-US" altLang="ja-JP" dirty="0"/>
              <a:t>conserved. </a:t>
            </a:r>
            <a:endParaRPr lang="en-US" altLang="ja-JP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altLang="ja-JP" dirty="0" smtClean="0"/>
              <a:t>Under NVT condition, the </a:t>
            </a:r>
            <a:r>
              <a:rPr lang="en-US" altLang="ja-JP" dirty="0"/>
              <a:t>unstable </a:t>
            </a:r>
            <a:r>
              <a:rPr lang="en-US" altLang="ja-JP" dirty="0" smtClean="0"/>
              <a:t>simulation </a:t>
            </a:r>
            <a:r>
              <a:rPr lang="en-US" altLang="ja-JP" dirty="0"/>
              <a:t>due to the artificial temperature rises induced by large fluctuation of λ value. </a:t>
            </a:r>
            <a:endParaRPr lang="en-US" altLang="ja-JP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altLang="ja-JP" dirty="0" smtClean="0"/>
              <a:t>High calculation cost 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r>
              <a:rPr lang="en-US" altLang="ja-JP" i="1" baseline="30000" dirty="0" smtClean="0">
                <a:solidFill>
                  <a:srgbClr val="FF0000"/>
                </a:solidFill>
              </a:rPr>
              <a:t>N</a:t>
            </a:r>
            <a:r>
              <a:rPr lang="en-US" altLang="ja-JP" dirty="0" smtClean="0"/>
              <a:t>, N is the number </a:t>
            </a:r>
            <a:r>
              <a:rPr lang="en-US" altLang="ja-JP" dirty="0"/>
              <a:t>of  titration </a:t>
            </a:r>
            <a:r>
              <a:rPr lang="en-US" altLang="ja-JP" dirty="0" smtClean="0"/>
              <a:t>sites</a:t>
            </a:r>
          </a:p>
          <a:p>
            <a:pPr marL="0" indent="0" algn="just">
              <a:buNone/>
            </a:pPr>
            <a:r>
              <a:rPr lang="en-US" altLang="ja-JP" dirty="0" smtClean="0"/>
              <a:t>→ These results are shown that continuous method is not suitable to combine with hybrid MC/MD reaction method.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69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988143" y="1442118"/>
            <a:ext cx="7197212" cy="17878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Constant pH </a:t>
            </a:r>
            <a:r>
              <a:rPr lang="en-US" altLang="ja-JP" sz="4000" dirty="0" smtClean="0"/>
              <a:t>MD method 1/3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01775" y="2873082"/>
            <a:ext cx="6540449" cy="800219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 smtClean="0"/>
              <a:t> Conventional Molecular Dynamics </a:t>
            </a:r>
          </a:p>
          <a:p>
            <a:pPr algn="ctr"/>
            <a:r>
              <a:rPr lang="en-US" altLang="ja-JP" dirty="0"/>
              <a:t> </a:t>
            </a:r>
            <a:r>
              <a:rPr lang="en-US" altLang="ja-JP" dirty="0" smtClean="0"/>
              <a:t>(by temporary developing spatial coordinates and atomic velocities)</a:t>
            </a:r>
            <a:endParaRPr lang="en-US" altLang="ja-JP" dirty="0"/>
          </a:p>
        </p:txBody>
      </p:sp>
      <p:sp>
        <p:nvSpPr>
          <p:cNvPr id="30" name="正方形/長方形 29"/>
          <p:cNvSpPr/>
          <p:nvPr/>
        </p:nvSpPr>
        <p:spPr>
          <a:xfrm>
            <a:off x="5014452" y="5100282"/>
            <a:ext cx="324464" cy="28287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749818" y="5017982"/>
            <a:ext cx="324464" cy="28287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628650" y="1249787"/>
            <a:ext cx="7886700" cy="47085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088936" y="5469646"/>
            <a:ext cx="5397714" cy="800219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 smtClean="0"/>
              <a:t> Constant pH Molecular Dynamics</a:t>
            </a:r>
          </a:p>
          <a:p>
            <a:pPr algn="ctr"/>
            <a:r>
              <a:rPr lang="en-US" altLang="ja-JP" dirty="0" smtClean="0"/>
              <a:t> (</a:t>
            </a:r>
            <a:r>
              <a:rPr lang="en-US" altLang="ja-JP" dirty="0"/>
              <a:t>the titration states are switched between two </a:t>
            </a:r>
            <a:r>
              <a:rPr lang="en-US" altLang="ja-JP" dirty="0" smtClean="0"/>
              <a:t>states)</a:t>
            </a:r>
            <a:endParaRPr lang="en-US" altLang="ja-JP" dirty="0"/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892580"/>
              </p:ext>
            </p:extLst>
          </p:nvPr>
        </p:nvGraphicFramePr>
        <p:xfrm>
          <a:off x="1041400" y="1547813"/>
          <a:ext cx="7061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4" imgW="3530520" imgH="711000" progId="Equation.DSMT4">
                  <p:embed/>
                </p:oleObj>
              </mc:Choice>
              <mc:Fallback>
                <p:oleObj name="Equation" r:id="rId4" imgW="3530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1400" y="1547813"/>
                        <a:ext cx="7061200" cy="142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919385"/>
              </p:ext>
            </p:extLst>
          </p:nvPr>
        </p:nvGraphicFramePr>
        <p:xfrm>
          <a:off x="1106488" y="3636963"/>
          <a:ext cx="69596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6" imgW="3479760" imgH="927000" progId="Equation.DSMT4">
                  <p:embed/>
                </p:oleObj>
              </mc:Choice>
              <mc:Fallback>
                <p:oleObj name="Equation" r:id="rId6" imgW="34797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06488" y="3636963"/>
                        <a:ext cx="6959600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72531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Thank you </a:t>
            </a:r>
            <a:r>
              <a:rPr lang="en-US" altLang="ja-JP" smtClean="0"/>
              <a:t>for your attention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772531"/>
            <a:ext cx="384101" cy="6804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3434542"/>
            <a:ext cx="82708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445341" y="873160"/>
            <a:ext cx="6716047" cy="4763729"/>
            <a:chOff x="5144223" y="739995"/>
            <a:chExt cx="3999777" cy="2865512"/>
          </a:xfrm>
        </p:grpSpPr>
        <p:pic>
          <p:nvPicPr>
            <p:cNvPr id="15" name="Picture 2" descr="http://www.photobiology.com/v1/silvia2/image305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4223" y="739995"/>
              <a:ext cx="3999777" cy="2865512"/>
            </a:xfrm>
            <a:prstGeom prst="rect">
              <a:avLst/>
            </a:prstGeom>
            <a:noFill/>
          </p:spPr>
        </p:pic>
        <p:sp>
          <p:nvSpPr>
            <p:cNvPr id="16" name="テキスト ボックス 15"/>
            <p:cNvSpPr txBox="1"/>
            <p:nvPr/>
          </p:nvSpPr>
          <p:spPr>
            <a:xfrm rot="16200000">
              <a:off x="4774580" y="1930796"/>
              <a:ext cx="1080153" cy="21995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Deprotonation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916850" y="3187342"/>
              <a:ext cx="295186" cy="222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H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6444208" y="1039820"/>
              <a:ext cx="0" cy="2016392"/>
            </a:xfrm>
            <a:prstGeom prst="straightConnector1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6483835" y="2710103"/>
              <a:ext cx="580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lang="en-US" altLang="ja-JP" dirty="0" err="1" smtClean="0">
                  <a:latin typeface="メイリオ" pitchFamily="50" charset="-128"/>
                  <a:ea typeface="メイリオ" pitchFamily="50" charset="-128"/>
                </a:rPr>
                <a:t>K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</a:rPr>
                <a:t>A</a:t>
              </a:r>
              <a:endParaRPr lang="en-US" altLang="ja-JP" baseline="-250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</a:t>
            </a:r>
            <a:r>
              <a:rPr lang="en-US" altLang="ja-JP" dirty="0"/>
              <a:t>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5348100"/>
            <a:ext cx="7886700" cy="828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dirty="0" smtClean="0"/>
              <a:t>The titration </a:t>
            </a:r>
            <a:r>
              <a:rPr lang="en-US" altLang="ja-JP" dirty="0"/>
              <a:t>curve can fit to the expected Henderson-</a:t>
            </a:r>
            <a:r>
              <a:rPr lang="en-US" altLang="ja-JP" dirty="0" err="1"/>
              <a:t>Hasselbalch</a:t>
            </a:r>
            <a:r>
              <a:rPr lang="en-US" altLang="ja-JP" dirty="0"/>
              <a:t> equation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866939"/>
              </p:ext>
            </p:extLst>
          </p:nvPr>
        </p:nvGraphicFramePr>
        <p:xfrm>
          <a:off x="941348" y="3022975"/>
          <a:ext cx="74564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3898800" imgH="558720" progId="Equation.DSMT4">
                  <p:embed/>
                </p:oleObj>
              </mc:Choice>
              <mc:Fallback>
                <p:oleObj name="Equation" r:id="rId5" imgW="3898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1348" y="3022975"/>
                        <a:ext cx="7456488" cy="10699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179871" y="1958061"/>
            <a:ext cx="6981517" cy="83099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→ The population of deprotonated state is increased according to an increase in solution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H value.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79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 smtClean="0"/>
              <a:t>The </a:t>
            </a:r>
            <a:r>
              <a:rPr lang="en-US" altLang="ja-JP" dirty="0"/>
              <a:t>titration </a:t>
            </a:r>
            <a:r>
              <a:rPr lang="en-US" altLang="ja-JP" dirty="0" smtClean="0"/>
              <a:t>curve </a:t>
            </a:r>
            <a:r>
              <a:rPr lang="en-US" altLang="ja-JP" dirty="0"/>
              <a:t>can be </a:t>
            </a:r>
            <a:r>
              <a:rPr lang="en-US" altLang="ja-JP" dirty="0" smtClean="0"/>
              <a:t>re-expressed </a:t>
            </a:r>
            <a:r>
              <a:rPr lang="en-US" altLang="ja-JP" dirty="0"/>
              <a:t>by a change in the relative </a:t>
            </a:r>
            <a:r>
              <a:rPr lang="en-US" altLang="ja-JP" dirty="0" smtClean="0"/>
              <a:t>free energy </a:t>
            </a:r>
            <a:r>
              <a:rPr lang="en-US" altLang="ja-JP" dirty="0"/>
              <a:t>difference between two states</a:t>
            </a:r>
            <a:r>
              <a:rPr lang="en-US" altLang="ja-JP" dirty="0" smtClean="0"/>
              <a:t>.</a:t>
            </a:r>
          </a:p>
          <a:p>
            <a:pPr lvl="1" algn="just"/>
            <a:endParaRPr lang="en-US" altLang="ja-JP" dirty="0" smtClean="0"/>
          </a:p>
          <a:p>
            <a:pPr lvl="1" algn="just"/>
            <a:endParaRPr lang="en-US" altLang="ja-JP" dirty="0"/>
          </a:p>
          <a:p>
            <a:pPr lvl="1" algn="just"/>
            <a:endParaRPr lang="en-US" altLang="ja-JP" dirty="0" smtClean="0"/>
          </a:p>
          <a:p>
            <a:pPr algn="just"/>
            <a:r>
              <a:rPr lang="en-US" altLang="ja-JP" dirty="0"/>
              <a:t>By changing titration parameter λ </a:t>
            </a:r>
            <a:r>
              <a:rPr lang="en-US" altLang="ja-JP" dirty="0" smtClean="0"/>
              <a:t>based </a:t>
            </a:r>
            <a:r>
              <a:rPr lang="en-US" altLang="ja-JP" dirty="0"/>
              <a:t>on </a:t>
            </a:r>
            <a:r>
              <a:rPr lang="en-US" altLang="ja-JP" b="1" dirty="0" smtClean="0">
                <a:solidFill>
                  <a:schemeClr val="accent2"/>
                </a:solidFill>
              </a:rPr>
              <a:t>free energy term ∆</a:t>
            </a:r>
            <a:r>
              <a:rPr lang="en-US" altLang="ja-JP" b="1" dirty="0" err="1" smtClean="0">
                <a:solidFill>
                  <a:schemeClr val="accent2"/>
                </a:solidFill>
              </a:rPr>
              <a:t>G</a:t>
            </a:r>
            <a:r>
              <a:rPr lang="en-US" altLang="ja-JP" b="1" i="1" baseline="30000" dirty="0" err="1" smtClean="0">
                <a:solidFill>
                  <a:schemeClr val="accent2"/>
                </a:solidFill>
              </a:rPr>
              <a:t>p</a:t>
            </a:r>
            <a:r>
              <a:rPr lang="en-US" altLang="ja-JP" b="1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altLang="ja-JP" b="1" dirty="0" smtClean="0">
                <a:solidFill>
                  <a:schemeClr val="accent2"/>
                </a:solidFill>
              </a:rPr>
              <a:t> </a:t>
            </a:r>
            <a:r>
              <a:rPr lang="en-US" altLang="ja-JP" dirty="0" smtClean="0"/>
              <a:t>(which </a:t>
            </a:r>
            <a:r>
              <a:rPr lang="en-US" altLang="ja-JP" dirty="0"/>
              <a:t>depends on solute </a:t>
            </a:r>
            <a:r>
              <a:rPr lang="en-US" altLang="ja-JP" dirty="0" smtClean="0"/>
              <a:t>pH), it </a:t>
            </a:r>
            <a:r>
              <a:rPr lang="en-US" altLang="ja-JP" dirty="0"/>
              <a:t>can be achieved to sample the </a:t>
            </a:r>
            <a:r>
              <a:rPr lang="en-US" altLang="ja-JP" i="1" dirty="0"/>
              <a:t>p</a:t>
            </a:r>
            <a:r>
              <a:rPr lang="en-US" altLang="ja-JP" dirty="0"/>
              <a:t>H-dependent ensemble of </a:t>
            </a:r>
            <a:r>
              <a:rPr lang="en-US" altLang="ja-JP" dirty="0" smtClean="0"/>
              <a:t>solute molecules.</a:t>
            </a:r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382696"/>
              </p:ext>
            </p:extLst>
          </p:nvPr>
        </p:nvGraphicFramePr>
        <p:xfrm>
          <a:off x="2655888" y="2608263"/>
          <a:ext cx="3743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1955520" imgH="253800" progId="Equation.DSMT4">
                  <p:embed/>
                </p:oleObj>
              </mc:Choice>
              <mc:Fallback>
                <p:oleObj name="Equation" r:id="rId4" imgW="1955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5888" y="2608263"/>
                        <a:ext cx="3743325" cy="4857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57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Discrete titration </a:t>
            </a:r>
            <a:r>
              <a:rPr lang="en-US" altLang="ja-JP" sz="4000" dirty="0" smtClean="0"/>
              <a:t>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/>
              <a:t>In </a:t>
            </a:r>
            <a:r>
              <a:rPr lang="en-US" altLang="ja-JP" dirty="0" smtClean="0"/>
              <a:t>discrete models, </a:t>
            </a:r>
            <a:r>
              <a:rPr lang="en-US" altLang="ja-JP" dirty="0"/>
              <a:t>the MD and MC parts are reciprocally </a:t>
            </a:r>
            <a:r>
              <a:rPr lang="en-US" altLang="ja-JP" dirty="0" smtClean="0"/>
              <a:t>executed and </a:t>
            </a:r>
            <a:r>
              <a:rPr lang="en-US" altLang="ja-JP" dirty="0"/>
              <a:t>the transition events are accepted (or rejected) according to the transition probability under the Metropolis </a:t>
            </a:r>
            <a:r>
              <a:rPr lang="en-US" altLang="ja-JP" dirty="0" smtClean="0"/>
              <a:t>scheme.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It is necessary to estimate </a:t>
            </a:r>
            <a:r>
              <a:rPr lang="en-US" altLang="ja-JP" dirty="0"/>
              <a:t>the free energy difference at every MC trial, so </a:t>
            </a:r>
            <a:r>
              <a:rPr lang="en-US" altLang="ja-JP" b="1" dirty="0">
                <a:solidFill>
                  <a:schemeClr val="accent2"/>
                </a:solidFill>
              </a:rPr>
              <a:t>the continuum models</a:t>
            </a:r>
            <a:r>
              <a:rPr lang="en-US" altLang="ja-JP" dirty="0"/>
              <a:t> are usually employed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1556530" y="2964213"/>
            <a:ext cx="6030939" cy="1531605"/>
            <a:chOff x="834938" y="1447743"/>
            <a:chExt cx="6030939" cy="1531605"/>
          </a:xfrm>
        </p:grpSpPr>
        <p:cxnSp>
          <p:nvCxnSpPr>
            <p:cNvPr id="38" name="直線矢印コネクタ 37"/>
            <p:cNvCxnSpPr/>
            <p:nvPr/>
          </p:nvCxnSpPr>
          <p:spPr>
            <a:xfrm>
              <a:off x="834938" y="2742966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>
              <a:off x="2355117" y="2549002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2872354" y="2754548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4462601" y="2560584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>
              <a:off x="4933770" y="2785384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6477949" y="2591420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272152" y="2364336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MD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295876" y="2247051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" name="左中かっこ 57"/>
            <p:cNvSpPr/>
            <p:nvPr/>
          </p:nvSpPr>
          <p:spPr>
            <a:xfrm rot="5400000">
              <a:off x="1672382" y="1012134"/>
              <a:ext cx="352495" cy="2027382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72152" y="1447743"/>
              <a:ext cx="1329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 Cycle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67" name="オブジェクト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113439"/>
              </p:ext>
            </p:extLst>
          </p:nvPr>
        </p:nvGraphicFramePr>
        <p:xfrm>
          <a:off x="3978183" y="3169523"/>
          <a:ext cx="3665503" cy="7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" imgW="3085920" imgH="609480" progId="Equation.DSMT4">
                  <p:embed/>
                </p:oleObj>
              </mc:Choice>
              <mc:Fallback>
                <p:oleObj name="Equation" r:id="rId4" imgW="30859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8183" y="3169523"/>
                        <a:ext cx="3665503" cy="7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角丸四角形吹き出し 67"/>
          <p:cNvSpPr/>
          <p:nvPr/>
        </p:nvSpPr>
        <p:spPr>
          <a:xfrm>
            <a:off x="3906882" y="3029477"/>
            <a:ext cx="3736804" cy="908048"/>
          </a:xfrm>
          <a:prstGeom prst="wedgeRoundRectCallout">
            <a:avLst>
              <a:gd name="adj1" fmla="val -59994"/>
              <a:gd name="adj2" fmla="val 55527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</a:t>
            </a:r>
            <a:r>
              <a:rPr lang="en-US" altLang="ja-JP" sz="4000" dirty="0" smtClean="0"/>
              <a:t>Continuous 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Continuous </a:t>
            </a:r>
            <a:r>
              <a:rPr lang="en-US" altLang="ja-JP" dirty="0"/>
              <a:t>constant pH MD utilizes an </a:t>
            </a:r>
            <a:r>
              <a:rPr lang="en-US" altLang="ja-JP" b="1" dirty="0">
                <a:solidFill>
                  <a:schemeClr val="accent2"/>
                </a:solidFill>
              </a:rPr>
              <a:t>extended Hamiltonian</a:t>
            </a:r>
            <a:r>
              <a:rPr lang="en-US" altLang="ja-JP" dirty="0"/>
              <a:t> to </a:t>
            </a:r>
            <a:r>
              <a:rPr lang="en-US" altLang="ja-JP" dirty="0" smtClean="0"/>
              <a:t>propagate </a:t>
            </a:r>
            <a:r>
              <a:rPr lang="en-US" altLang="ja-JP" dirty="0"/>
              <a:t>spatial (real) and titration (virtual) </a:t>
            </a:r>
            <a:r>
              <a:rPr lang="en-US" altLang="ja-JP" dirty="0" smtClean="0"/>
              <a:t>coordinates, which introduces </a:t>
            </a:r>
            <a:r>
              <a:rPr lang="en-US" altLang="ja-JP" dirty="0"/>
              <a:t>the forces on ‘</a:t>
            </a:r>
            <a:r>
              <a:rPr lang="en-US" altLang="ja-JP" b="1" dirty="0">
                <a:solidFill>
                  <a:schemeClr val="accent2"/>
                </a:solidFill>
              </a:rPr>
              <a:t>λ-particles</a:t>
            </a:r>
            <a:r>
              <a:rPr lang="en-US" altLang="ja-JP" dirty="0"/>
              <a:t>‘ (titration coordinates) as a fictional degree of freedom to the real particle system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/>
              <a:t>By temporally developing according to </a:t>
            </a:r>
            <a:r>
              <a:rPr lang="en-US" altLang="ja-JP" dirty="0" smtClean="0"/>
              <a:t>the extended </a:t>
            </a:r>
            <a:r>
              <a:rPr lang="en-US" altLang="ja-JP" dirty="0"/>
              <a:t>Hamiltonian, it can be achieved to sample the pH-dependent ensemble of solute molecules.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82192"/>
              </p:ext>
            </p:extLst>
          </p:nvPr>
        </p:nvGraphicFramePr>
        <p:xfrm>
          <a:off x="1742281" y="3647918"/>
          <a:ext cx="5659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4" imgW="2958840" imgH="393480" progId="Equation.DSMT4">
                  <p:embed/>
                </p:oleObj>
              </mc:Choice>
              <mc:Fallback>
                <p:oleObj name="Equation" r:id="rId4" imgW="295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2281" y="3647918"/>
                        <a:ext cx="5659437" cy="7524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0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曲線コネクタ 55"/>
          <p:cNvCxnSpPr>
            <a:stCxn id="17" idx="2"/>
            <a:endCxn id="18" idx="2"/>
          </p:cNvCxnSpPr>
          <p:nvPr/>
        </p:nvCxnSpPr>
        <p:spPr>
          <a:xfrm rot="16200000" flipH="1">
            <a:off x="4698621" y="1367822"/>
            <a:ext cx="17015" cy="5294544"/>
          </a:xfrm>
          <a:prstGeom prst="curvedConnector3">
            <a:avLst>
              <a:gd name="adj1" fmla="val 10789750"/>
            </a:avLst>
          </a:prstGeom>
          <a:ln w="635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Constant pH </a:t>
            </a:r>
            <a:r>
              <a:rPr lang="en-US" altLang="ja-JP" sz="4000" dirty="0" smtClean="0"/>
              <a:t>MD method 2/3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r>
              <a:rPr lang="en-US" altLang="ja-JP" dirty="0" smtClean="0"/>
              <a:t>The transition </a:t>
            </a:r>
            <a:r>
              <a:rPr lang="en-US" altLang="ja-JP" dirty="0"/>
              <a:t>between titration states is expressed by the changes of coupling parameter λ.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36" y="2130412"/>
            <a:ext cx="1677524" cy="1523858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6084776" y="2196953"/>
            <a:ext cx="2386735" cy="1523858"/>
            <a:chOff x="6084776" y="2196953"/>
            <a:chExt cx="2386735" cy="1523858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4776" y="2196953"/>
              <a:ext cx="1677524" cy="1523858"/>
            </a:xfrm>
            <a:prstGeom prst="rect">
              <a:avLst/>
            </a:prstGeom>
          </p:spPr>
        </p:pic>
        <p:sp>
          <p:nvSpPr>
            <p:cNvPr id="14" name="正方形/長方形 13"/>
            <p:cNvSpPr/>
            <p:nvPr/>
          </p:nvSpPr>
          <p:spPr>
            <a:xfrm>
              <a:off x="7616431" y="2760567"/>
              <a:ext cx="175054" cy="204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弧 14"/>
            <p:cNvSpPr/>
            <p:nvPr/>
          </p:nvSpPr>
          <p:spPr>
            <a:xfrm rot="14691299">
              <a:off x="7601260" y="2311403"/>
              <a:ext cx="920695" cy="819807"/>
            </a:xfrm>
            <a:prstGeom prst="arc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669453" y="2435855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e-</a:t>
              </a:r>
              <a:endParaRPr kumimoji="1" lang="ja-JP" altLang="en-US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916626" y="3637255"/>
            <a:ext cx="228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0525" y="3654270"/>
            <a:ext cx="2547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=1)</a:t>
            </a:r>
            <a:endParaRPr kumimoji="1" lang="ja-JP" altLang="en-US" dirty="0"/>
          </a:p>
        </p:txBody>
      </p:sp>
      <p:sp>
        <p:nvSpPr>
          <p:cNvPr id="19" name="左右矢印 18"/>
          <p:cNvSpPr/>
          <p:nvPr/>
        </p:nvSpPr>
        <p:spPr>
          <a:xfrm>
            <a:off x="3316010" y="3406541"/>
            <a:ext cx="2561249" cy="332095"/>
          </a:xfrm>
          <a:prstGeom prst="left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16323" y="2038644"/>
            <a:ext cx="25906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u="sng" dirty="0" smtClean="0"/>
              <a:t>Discrete models</a:t>
            </a:r>
          </a:p>
          <a:p>
            <a:pPr algn="just"/>
            <a:r>
              <a:rPr lang="en-US" altLang="ja-JP" dirty="0" smtClean="0"/>
              <a:t>(the titration states are switched between two states)</a:t>
            </a:r>
            <a:endParaRPr lang="en-US" altLang="ja-JP" dirty="0"/>
          </a:p>
        </p:txBody>
      </p:sp>
      <p:sp>
        <p:nvSpPr>
          <p:cNvPr id="30" name="正方形/長方形 29"/>
          <p:cNvSpPr/>
          <p:nvPr/>
        </p:nvSpPr>
        <p:spPr>
          <a:xfrm>
            <a:off x="5014452" y="5100282"/>
            <a:ext cx="324464" cy="28287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749818" y="5017982"/>
            <a:ext cx="324464" cy="28287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>
            <a:off x="244549" y="4162748"/>
            <a:ext cx="838372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002871" y="5344537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Intermediated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=0.25)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35237" y="5283846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Intermediated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=0.75)</a:t>
            </a:r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3113763" y="4201301"/>
            <a:ext cx="30583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u="sng" dirty="0" smtClean="0"/>
              <a:t>Continuous models</a:t>
            </a:r>
          </a:p>
          <a:p>
            <a:pPr algn="just"/>
            <a:r>
              <a:rPr lang="en-US" altLang="ja-JP" dirty="0" smtClean="0"/>
              <a:t>(</a:t>
            </a:r>
            <a:r>
              <a:rPr lang="el-GR" altLang="ja-JP" dirty="0" smtClean="0"/>
              <a:t>λ</a:t>
            </a:r>
            <a:r>
              <a:rPr lang="en-US" altLang="ja-JP" dirty="0" smtClean="0"/>
              <a:t> is changed continuously via intermediated states)</a:t>
            </a:r>
            <a:endParaRPr lang="en-US" altLang="ja-JP" dirty="0"/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524" y="4381354"/>
            <a:ext cx="1565588" cy="91447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609" y="5332057"/>
            <a:ext cx="1496088" cy="914479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3314177" y="6045827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Intermediated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=0.5)</a:t>
            </a:r>
            <a:endParaRPr kumimoji="1" lang="ja-JP" altLang="en-US" dirty="0"/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0735" y="4377699"/>
            <a:ext cx="1565588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</a:t>
            </a:r>
            <a:r>
              <a:rPr lang="en-US" altLang="ja-JP" sz="4000" dirty="0" smtClean="0"/>
              <a:t>Constant pH MD method 3/3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Continuous </a:t>
            </a:r>
            <a:r>
              <a:rPr lang="en-US" altLang="ja-JP" dirty="0"/>
              <a:t>constant pH MD utilizes an </a:t>
            </a:r>
            <a:r>
              <a:rPr lang="en-US" altLang="ja-JP" b="1" dirty="0">
                <a:solidFill>
                  <a:schemeClr val="accent2"/>
                </a:solidFill>
              </a:rPr>
              <a:t>extended Hamiltonian</a:t>
            </a:r>
            <a:r>
              <a:rPr lang="en-US" altLang="ja-JP" dirty="0"/>
              <a:t> to </a:t>
            </a:r>
            <a:r>
              <a:rPr lang="en-US" altLang="ja-JP" dirty="0" smtClean="0"/>
              <a:t>propagate </a:t>
            </a:r>
            <a:r>
              <a:rPr lang="en-US" altLang="ja-JP" dirty="0"/>
              <a:t>spatial (real) and titration (virtual) </a:t>
            </a:r>
            <a:r>
              <a:rPr lang="en-US" altLang="ja-JP" dirty="0" smtClean="0"/>
              <a:t>coordinates, which introduces </a:t>
            </a:r>
            <a:r>
              <a:rPr lang="en-US" altLang="ja-JP" dirty="0"/>
              <a:t>the forces on ‘</a:t>
            </a:r>
            <a:r>
              <a:rPr lang="en-US" altLang="ja-JP" b="1" dirty="0">
                <a:solidFill>
                  <a:schemeClr val="accent2"/>
                </a:solidFill>
              </a:rPr>
              <a:t>λ-particles</a:t>
            </a:r>
            <a:r>
              <a:rPr lang="en-US" altLang="ja-JP" dirty="0"/>
              <a:t>‘ (titration coordinates) as a fictional degree of freedom to the real particle system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algn="just"/>
            <a:r>
              <a:rPr lang="en-US" altLang="ja-JP" dirty="0"/>
              <a:t>By temporally developing according to </a:t>
            </a:r>
            <a:r>
              <a:rPr lang="en-US" altLang="ja-JP" dirty="0" smtClean="0"/>
              <a:t>the extended </a:t>
            </a:r>
            <a:r>
              <a:rPr lang="en-US" altLang="ja-JP" dirty="0"/>
              <a:t>Hamiltonian, it can be achieved to sample the pH-dependent ensemble of solute molecules.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7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Implementation 1/5: Extended Hamiltonian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Whole extended Hamiltonian of continuous constant pH MD method 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361807"/>
              </p:ext>
            </p:extLst>
          </p:nvPr>
        </p:nvGraphicFramePr>
        <p:xfrm>
          <a:off x="1526381" y="2228321"/>
          <a:ext cx="6091237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4" imgW="4216320" imgH="2298600" progId="Equation.DSMT4">
                  <p:embed/>
                </p:oleObj>
              </mc:Choice>
              <mc:Fallback>
                <p:oleObj name="Equation" r:id="rId4" imgW="421632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6381" y="2228321"/>
                        <a:ext cx="6091237" cy="33226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578090" y="2341777"/>
            <a:ext cx="1609800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cs typeface="Times New Roman" panose="02020603050405020304" pitchFamily="18" charset="0"/>
              </a:rPr>
              <a:t>→ 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real system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 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78090" y="2986061"/>
            <a:ext cx="2079287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cs typeface="Times New Roman" panose="02020603050405020304" pitchFamily="18" charset="0"/>
              </a:rPr>
              <a:t>→ </a:t>
            </a:r>
            <a:r>
              <a:rPr kumimoji="1" lang="el-GR" altLang="ja-JP" dirty="0" smtClean="0">
                <a:cs typeface="Times New Roman" panose="02020603050405020304" pitchFamily="18" charset="0"/>
              </a:rPr>
              <a:t>λ</a:t>
            </a:r>
            <a:r>
              <a:rPr kumimoji="1" lang="en-US" altLang="ja-JP" dirty="0" smtClean="0">
                <a:cs typeface="Times New Roman" panose="02020603050405020304" pitchFamily="18" charset="0"/>
              </a:rPr>
              <a:t> particle system</a:t>
            </a:r>
            <a:r>
              <a:rPr kumimoji="1" lang="ja-JP" altLang="en-US" dirty="0" smtClean="0">
                <a:cs typeface="Times New Roman" panose="02020603050405020304" pitchFamily="18" charset="0"/>
              </a:rPr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22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Implementation 2/5: Electrostatic interaction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endParaRPr lang="en-US" altLang="ja-JP" dirty="0" smtClean="0"/>
          </a:p>
          <a:p>
            <a:pPr algn="just"/>
            <a:r>
              <a:rPr lang="en-US" altLang="ja-JP" dirty="0" smtClean="0"/>
              <a:t>Electrostatic </a:t>
            </a:r>
            <a:r>
              <a:rPr lang="en-US" altLang="ja-JP" dirty="0"/>
              <a:t>interactions can be described as the electric force between two charged </a:t>
            </a:r>
            <a:r>
              <a:rPr lang="en-US" altLang="ja-JP" dirty="0" smtClean="0"/>
              <a:t>objects, falling </a:t>
            </a:r>
            <a:r>
              <a:rPr lang="en-US" altLang="ja-JP" dirty="0"/>
              <a:t>off gradually with distance (1/r</a:t>
            </a:r>
            <a:r>
              <a:rPr lang="en-US" altLang="ja-JP" dirty="0" smtClean="0"/>
              <a:t>) between them.</a:t>
            </a:r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Therefore</a:t>
            </a:r>
            <a:r>
              <a:rPr lang="en-US" altLang="ja-JP" dirty="0"/>
              <a:t>, </a:t>
            </a:r>
            <a:r>
              <a:rPr lang="en-US" altLang="ja-JP" dirty="0" smtClean="0"/>
              <a:t>electrostatic interactions are estimated by changing the charge </a:t>
            </a:r>
            <a:r>
              <a:rPr lang="en-US" altLang="ja-JP" dirty="0"/>
              <a:t>value in proportion to </a:t>
            </a:r>
            <a:r>
              <a:rPr lang="el-GR" altLang="ja-JP" dirty="0" smtClean="0"/>
              <a:t>λ</a:t>
            </a:r>
            <a:r>
              <a:rPr lang="en-US" altLang="ja-JP" dirty="0" smtClean="0"/>
              <a:t> value.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559593"/>
              </p:ext>
            </p:extLst>
          </p:nvPr>
        </p:nvGraphicFramePr>
        <p:xfrm>
          <a:off x="2774155" y="2926483"/>
          <a:ext cx="3595687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4" imgW="2489040" imgH="965160" progId="Equation.DSMT4">
                  <p:embed/>
                </p:oleObj>
              </mc:Choice>
              <mc:Fallback>
                <p:oleObj name="Equation" r:id="rId4" imgW="24890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4155" y="2926483"/>
                        <a:ext cx="3595687" cy="13954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903209"/>
              </p:ext>
            </p:extLst>
          </p:nvPr>
        </p:nvGraphicFramePr>
        <p:xfrm>
          <a:off x="2829716" y="5575481"/>
          <a:ext cx="34845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6" imgW="2412720" imgH="253800" progId="Equation.DSMT4">
                  <p:embed/>
                </p:oleObj>
              </mc:Choice>
              <mc:Fallback>
                <p:oleObj name="Equation" r:id="rId6" imgW="2412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29716" y="5575481"/>
                        <a:ext cx="3484563" cy="366712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44549" y="844103"/>
            <a:ext cx="244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&lt;Single titration site&gt;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752194"/>
              </p:ext>
            </p:extLst>
          </p:nvPr>
        </p:nvGraphicFramePr>
        <p:xfrm>
          <a:off x="2686050" y="1130007"/>
          <a:ext cx="393696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8" imgW="1968480" imgH="253800" progId="Equation.DSMT4">
                  <p:embed/>
                </p:oleObj>
              </mc:Choice>
              <mc:Fallback>
                <p:oleObj name="Equation" r:id="rId8" imgW="1968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86050" y="1130007"/>
                        <a:ext cx="393696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29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Implementation 3/5: vdW interaction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65778"/>
            <a:ext cx="7886700" cy="461118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vdW </a:t>
            </a:r>
            <a:r>
              <a:rPr lang="en-US" altLang="ja-JP" dirty="0"/>
              <a:t>interactions can be described as </a:t>
            </a:r>
            <a:r>
              <a:rPr lang="en-US" altLang="ja-JP" dirty="0" smtClean="0"/>
              <a:t>the Lennard-Jones potential function (which is given by an R</a:t>
            </a:r>
            <a:r>
              <a:rPr lang="en-US" altLang="ja-JP" baseline="30000" dirty="0" smtClean="0"/>
              <a:t>-6</a:t>
            </a:r>
            <a:r>
              <a:rPr lang="en-US" altLang="ja-JP" dirty="0" smtClean="0"/>
              <a:t> and R</a:t>
            </a:r>
            <a:r>
              <a:rPr lang="en-US" altLang="ja-JP" baseline="30000" dirty="0" smtClean="0"/>
              <a:t>-12</a:t>
            </a:r>
            <a:r>
              <a:rPr lang="en-US" altLang="ja-JP" dirty="0" smtClean="0"/>
              <a:t> term).</a:t>
            </a:r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To estimate the vdW interaction, it is necessary to calculate the new vdW parameters between two states at every step.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26006"/>
              </p:ext>
            </p:extLst>
          </p:nvPr>
        </p:nvGraphicFramePr>
        <p:xfrm>
          <a:off x="1657350" y="2830815"/>
          <a:ext cx="5853113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4" imgW="4051080" imgH="1066680" progId="Equation.DSMT4">
                  <p:embed/>
                </p:oleObj>
              </mc:Choice>
              <mc:Fallback>
                <p:oleObj name="Equation" r:id="rId4" imgW="405108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7350" y="2830815"/>
                        <a:ext cx="5853113" cy="1541463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742083"/>
              </p:ext>
            </p:extLst>
          </p:nvPr>
        </p:nvGraphicFramePr>
        <p:xfrm>
          <a:off x="2410618" y="5613498"/>
          <a:ext cx="43465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6" imgW="3009600" imgH="533160" progId="Equation.DSMT4">
                  <p:embed/>
                </p:oleObj>
              </mc:Choice>
              <mc:Fallback>
                <p:oleObj name="Equation" r:id="rId6" imgW="30096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0618" y="5613498"/>
                        <a:ext cx="4346575" cy="7699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44549" y="844103"/>
            <a:ext cx="244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&lt;Single titration site&gt;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26818"/>
              </p:ext>
            </p:extLst>
          </p:nvPr>
        </p:nvGraphicFramePr>
        <p:xfrm>
          <a:off x="2686050" y="1130007"/>
          <a:ext cx="393696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8" imgW="1968480" imgH="253800" progId="Equation.DSMT4">
                  <p:embed/>
                </p:oleObj>
              </mc:Choice>
              <mc:Fallback>
                <p:oleObj name="Equation" r:id="rId8" imgW="1968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86050" y="1130007"/>
                        <a:ext cx="393696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15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Implementation 4/5: intramolecular term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24586"/>
            <a:ext cx="7886700" cy="4652377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In addition, it is also necessary to estimate the intramolecular terms.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339834"/>
              </p:ext>
            </p:extLst>
          </p:nvPr>
        </p:nvGraphicFramePr>
        <p:xfrm>
          <a:off x="1241425" y="2576334"/>
          <a:ext cx="6661150" cy="249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4" imgW="4609800" imgH="1726920" progId="Equation.DSMT4">
                  <p:embed/>
                </p:oleObj>
              </mc:Choice>
              <mc:Fallback>
                <p:oleObj name="Equation" r:id="rId4" imgW="460980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1425" y="2576334"/>
                        <a:ext cx="6661150" cy="2497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44549" y="844103"/>
            <a:ext cx="2448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&lt;Single titration site&gt;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126818"/>
              </p:ext>
            </p:extLst>
          </p:nvPr>
        </p:nvGraphicFramePr>
        <p:xfrm>
          <a:off x="2686050" y="1130007"/>
          <a:ext cx="393696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6" imgW="1968480" imgH="253800" progId="Equation.DSMT4">
                  <p:embed/>
                </p:oleObj>
              </mc:Choice>
              <mc:Fallback>
                <p:oleObj name="Equation" r:id="rId6" imgW="1968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86050" y="1130007"/>
                        <a:ext cx="393696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84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Implementation 5/5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July 30,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4th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1142436" y="898133"/>
            <a:ext cx="7186487" cy="5559862"/>
            <a:chOff x="376553" y="839593"/>
            <a:chExt cx="7186487" cy="5559862"/>
          </a:xfrm>
        </p:grpSpPr>
        <p:sp>
          <p:nvSpPr>
            <p:cNvPr id="13" name="角丸四角形 12"/>
            <p:cNvSpPr/>
            <p:nvPr/>
          </p:nvSpPr>
          <p:spPr>
            <a:xfrm>
              <a:off x="470256" y="1271757"/>
              <a:ext cx="1660635" cy="50029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882095" y="1145631"/>
              <a:ext cx="83548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MD main: </a:t>
              </a:r>
            </a:p>
            <a:p>
              <a:pPr algn="ctr"/>
              <a:r>
                <a:rPr lang="en-US" altLang="ja-JP" sz="1200" dirty="0" smtClean="0"/>
                <a:t>s</a:t>
              </a:r>
              <a:r>
                <a:rPr kumimoji="1" lang="en-US" altLang="ja-JP" sz="1200" dirty="0" smtClean="0"/>
                <a:t>ander()</a:t>
              </a:r>
              <a:endParaRPr kumimoji="1" lang="ja-JP" altLang="en-US" sz="12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02705" y="1697420"/>
              <a:ext cx="140480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Read file: </a:t>
              </a:r>
              <a:r>
                <a:rPr lang="en-US" altLang="ja-JP" sz="1200" dirty="0" err="1" smtClean="0"/>
                <a:t>mdread.f</a:t>
              </a:r>
              <a:r>
                <a:rPr kumimoji="1" lang="en-US" altLang="ja-JP" sz="1200" dirty="0" smtClean="0"/>
                <a:t> </a:t>
              </a:r>
            </a:p>
            <a:p>
              <a:pPr algn="ctr"/>
              <a:r>
                <a:rPr kumimoji="1" lang="en-US" altLang="ja-JP" sz="1200" dirty="0" smtClean="0"/>
                <a:t>and </a:t>
              </a:r>
              <a:r>
                <a:rPr kumimoji="1" lang="en-US" altLang="ja-JP" sz="1200" dirty="0" err="1" smtClean="0"/>
                <a:t>rdparm.f</a:t>
              </a:r>
              <a:r>
                <a:rPr kumimoji="1" lang="en-US" altLang="ja-JP" sz="1200" dirty="0" smtClean="0"/>
                <a:t>,…, </a:t>
              </a:r>
              <a:r>
                <a:rPr kumimoji="1" lang="en-US" altLang="ja-JP" sz="1200" dirty="0" err="1" smtClean="0"/>
                <a:t>etc</a:t>
              </a:r>
              <a:endParaRPr kumimoji="1" lang="ja-JP" altLang="en-US" sz="1200" dirty="0"/>
            </a:p>
          </p:txBody>
        </p:sp>
        <p:cxnSp>
          <p:nvCxnSpPr>
            <p:cNvPr id="16" name="直線コネクタ 15"/>
            <p:cNvCxnSpPr>
              <a:stCxn id="14" idx="2"/>
              <a:endCxn id="15" idx="0"/>
            </p:cNvCxnSpPr>
            <p:nvPr/>
          </p:nvCxnSpPr>
          <p:spPr>
            <a:xfrm>
              <a:off x="1299838" y="1607296"/>
              <a:ext cx="5271" cy="901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角丸四角形 16"/>
            <p:cNvSpPr/>
            <p:nvPr/>
          </p:nvSpPr>
          <p:spPr>
            <a:xfrm>
              <a:off x="622656" y="2349074"/>
              <a:ext cx="1353809" cy="382050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63053" y="2233458"/>
              <a:ext cx="88408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Integrator: </a:t>
              </a:r>
            </a:p>
            <a:p>
              <a:pPr algn="ctr"/>
              <a:r>
                <a:rPr kumimoji="1" lang="en-US" altLang="ja-JP" sz="1200" dirty="0" err="1" smtClean="0"/>
                <a:t>runmd</a:t>
              </a:r>
              <a:r>
                <a:rPr kumimoji="1" lang="en-US" altLang="ja-JP" sz="1200" dirty="0" smtClean="0"/>
                <a:t>()</a:t>
              </a:r>
              <a:endParaRPr kumimoji="1" lang="ja-JP" altLang="en-US" sz="1200" dirty="0"/>
            </a:p>
          </p:txBody>
        </p:sp>
        <p:cxnSp>
          <p:nvCxnSpPr>
            <p:cNvPr id="19" name="直線コネクタ 18"/>
            <p:cNvCxnSpPr>
              <a:stCxn id="15" idx="2"/>
              <a:endCxn id="18" idx="0"/>
            </p:cNvCxnSpPr>
            <p:nvPr/>
          </p:nvCxnSpPr>
          <p:spPr>
            <a:xfrm flipH="1">
              <a:off x="1305097" y="2159085"/>
              <a:ext cx="12" cy="743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2926882" y="1788739"/>
              <a:ext cx="65809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Forces: </a:t>
              </a:r>
            </a:p>
            <a:p>
              <a:pPr algn="ctr"/>
              <a:r>
                <a:rPr lang="en-US" altLang="ja-JP" sz="1200" dirty="0" smtClean="0"/>
                <a:t>force</a:t>
              </a:r>
              <a:r>
                <a:rPr kumimoji="1" lang="en-US" altLang="ja-JP" sz="1200" dirty="0" smtClean="0"/>
                <a:t>()</a:t>
              </a:r>
              <a:endParaRPr kumimoji="1" lang="ja-JP" altLang="en-US" sz="1200" dirty="0"/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76553" y="1051039"/>
              <a:ext cx="3898827" cy="5348416"/>
            </a:xfrm>
            <a:prstGeom prst="roundRect">
              <a:avLst>
                <a:gd name="adj" fmla="val 883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769430" y="3174494"/>
              <a:ext cx="973001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err="1" smtClean="0"/>
                <a:t>ew_force</a:t>
              </a:r>
              <a:r>
                <a:rPr kumimoji="1" lang="en-US" altLang="ja-JP" sz="1200" dirty="0" smtClean="0"/>
                <a:t>()</a:t>
              </a:r>
              <a:endParaRPr kumimoji="1" lang="ja-JP" altLang="en-US" sz="12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542296" y="2379230"/>
              <a:ext cx="1434880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/>
                <a:t>Update </a:t>
              </a:r>
              <a:r>
                <a:rPr kumimoji="1" lang="en-US" altLang="ja-JP" sz="1200" dirty="0" smtClean="0"/>
                <a:t>parameters:</a:t>
              </a:r>
            </a:p>
            <a:p>
              <a:pPr algn="ctr"/>
              <a:r>
                <a:rPr lang="en-US" altLang="ja-JP" sz="1200" i="1" dirty="0" smtClean="0"/>
                <a:t>q</a:t>
              </a:r>
              <a:r>
                <a:rPr lang="en-US" altLang="ja-JP" sz="1200" dirty="0" smtClean="0"/>
                <a:t>’=</a:t>
              </a:r>
              <a:r>
                <a:rPr kumimoji="1" lang="en-US" altLang="ja-JP" sz="1200" dirty="0" smtClean="0"/>
                <a:t>(1-</a:t>
              </a:r>
              <a:r>
                <a:rPr kumimoji="1" lang="el-GR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kumimoji="1" lang="en-US" altLang="ja-JP" sz="1200" dirty="0" smtClean="0"/>
                <a:t>)</a:t>
              </a:r>
              <a:r>
                <a:rPr kumimoji="1" lang="en-US" altLang="ja-JP" sz="1200" i="1" dirty="0" smtClean="0"/>
                <a:t>q</a:t>
              </a:r>
              <a:r>
                <a:rPr kumimoji="1" lang="en-US" altLang="ja-JP" sz="1200" baseline="30000" dirty="0" smtClean="0"/>
                <a:t>0</a:t>
              </a:r>
              <a:r>
                <a:rPr kumimoji="1" lang="en-US" altLang="ja-JP" sz="1200" dirty="0" smtClean="0"/>
                <a:t>+</a:t>
              </a:r>
              <a:r>
                <a:rPr kumimoji="1" lang="el-GR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kumimoji="1" lang="en-US" altLang="ja-JP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kumimoji="1" lang="en-US" altLang="ja-JP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  <a:p>
              <a:pPr algn="ctr"/>
              <a:r>
                <a:rPr lang="en-US" altLang="ja-JP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ja-JP" sz="1200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cn</a:t>
              </a:r>
              <a:r>
                <a:rPr lang="en-US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(:)=0, </a:t>
              </a:r>
              <a:r>
                <a:rPr lang="en-US" altLang="ja-JP" sz="12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ja-JP" sz="1200" i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cn</a:t>
              </a:r>
              <a:r>
                <a:rPr lang="en-US" altLang="ja-JP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(:)=</a:t>
              </a:r>
              <a:r>
                <a:rPr lang="en-US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1" lang="ja-JP" altLang="en-US" sz="1200" dirty="0"/>
            </a:p>
          </p:txBody>
        </p:sp>
        <p:cxnSp>
          <p:nvCxnSpPr>
            <p:cNvPr id="25" name="直線コネクタ 24"/>
            <p:cNvCxnSpPr>
              <a:stCxn id="24" idx="2"/>
              <a:endCxn id="23" idx="0"/>
            </p:cNvCxnSpPr>
            <p:nvPr/>
          </p:nvCxnSpPr>
          <p:spPr>
            <a:xfrm flipH="1">
              <a:off x="3255931" y="3025561"/>
              <a:ext cx="3805" cy="1489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カギ線コネクタ 25"/>
            <p:cNvCxnSpPr>
              <a:stCxn id="35" idx="2"/>
              <a:endCxn id="20" idx="0"/>
            </p:cNvCxnSpPr>
            <p:nvPr/>
          </p:nvCxnSpPr>
          <p:spPr>
            <a:xfrm rot="5400000" flipH="1" flipV="1">
              <a:off x="1595890" y="1497946"/>
              <a:ext cx="1369248" cy="1950834"/>
            </a:xfrm>
            <a:prstGeom prst="bentConnector5">
              <a:avLst>
                <a:gd name="adj1" fmla="val -10017"/>
                <a:gd name="adj2" fmla="val 48730"/>
                <a:gd name="adj3" fmla="val 11669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>
              <a:stCxn id="20" idx="2"/>
              <a:endCxn id="24" idx="0"/>
            </p:cNvCxnSpPr>
            <p:nvPr/>
          </p:nvCxnSpPr>
          <p:spPr>
            <a:xfrm>
              <a:off x="3255931" y="2250404"/>
              <a:ext cx="3805" cy="1288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2390691" y="3620015"/>
              <a:ext cx="1730477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/>
                <a:t>Calculate intramolecular interactions with Force Field </a:t>
              </a:r>
              <a:r>
                <a:rPr lang="el-GR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en-US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=0</a:t>
              </a:r>
              <a:r>
                <a:rPr lang="en-US" altLang="ja-JP" sz="1200" dirty="0" smtClean="0"/>
                <a:t>:</a:t>
              </a:r>
              <a:r>
                <a:rPr lang="ja-JP" altLang="en-US" sz="1200" dirty="0" smtClean="0"/>
                <a:t> </a:t>
              </a:r>
              <a:r>
                <a:rPr lang="en-US" altLang="ja-JP" sz="1200" dirty="0" smtClean="0"/>
                <a:t>bond(), angle(), </a:t>
              </a:r>
              <a:r>
                <a:rPr lang="en-US" altLang="ja-JP" sz="1200" dirty="0" err="1" smtClean="0"/>
                <a:t>ephi</a:t>
              </a:r>
              <a:r>
                <a:rPr lang="en-US" altLang="ja-JP" sz="1200" dirty="0" smtClean="0"/>
                <a:t>(),…, </a:t>
              </a:r>
              <a:r>
                <a:rPr lang="en-US" altLang="ja-JP" sz="1200" dirty="0" err="1" smtClean="0"/>
                <a:t>etc</a:t>
              </a:r>
              <a:endParaRPr lang="en-US" altLang="ja-JP" sz="1200" dirty="0" smtClean="0"/>
            </a:p>
          </p:txBody>
        </p:sp>
        <p:cxnSp>
          <p:nvCxnSpPr>
            <p:cNvPr id="29" name="直線コネクタ 28"/>
            <p:cNvCxnSpPr>
              <a:stCxn id="23" idx="2"/>
              <a:endCxn id="28" idx="0"/>
            </p:cNvCxnSpPr>
            <p:nvPr/>
          </p:nvCxnSpPr>
          <p:spPr>
            <a:xfrm flipH="1">
              <a:off x="3255930" y="3451493"/>
              <a:ext cx="1" cy="1685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角丸四角形 29"/>
            <p:cNvSpPr/>
            <p:nvPr/>
          </p:nvSpPr>
          <p:spPr>
            <a:xfrm>
              <a:off x="4759707" y="2303118"/>
              <a:ext cx="1886899" cy="137293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5340195" y="2139054"/>
              <a:ext cx="702436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Call </a:t>
              </a:r>
            </a:p>
            <a:p>
              <a:pPr algn="ctr"/>
              <a:r>
                <a:rPr lang="en-US" altLang="ja-JP" sz="1200" dirty="0" smtClean="0"/>
                <a:t>s</a:t>
              </a:r>
              <a:r>
                <a:rPr kumimoji="1" lang="en-US" altLang="ja-JP" sz="1200" dirty="0" smtClean="0"/>
                <a:t>ander()</a:t>
              </a:r>
              <a:endParaRPr kumimoji="1" lang="ja-JP" altLang="en-US" sz="12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17479" y="3656746"/>
              <a:ext cx="115955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/>
                <a:t>Update the velocities</a:t>
              </a:r>
              <a:endParaRPr kumimoji="1" lang="en-US" altLang="ja-JP" sz="1200" dirty="0" smtClean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17479" y="4242581"/>
              <a:ext cx="115955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/>
                <a:t>Update the positions</a:t>
              </a:r>
              <a:endParaRPr kumimoji="1" lang="en-US" altLang="ja-JP" sz="1200" dirty="0" smtClean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725322" y="5739047"/>
              <a:ext cx="1159550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/>
                <a:t>Output</a:t>
              </a:r>
              <a:endParaRPr kumimoji="1" lang="en-US" altLang="ja-JP" sz="1200" dirty="0" smtClean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863053" y="2880988"/>
              <a:ext cx="884088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Main loop</a:t>
              </a:r>
              <a:endParaRPr kumimoji="1" lang="ja-JP" altLang="en-US" sz="1200" dirty="0"/>
            </a:p>
          </p:txBody>
        </p:sp>
        <p:cxnSp>
          <p:nvCxnSpPr>
            <p:cNvPr id="36" name="直線コネクタ 35"/>
            <p:cNvCxnSpPr>
              <a:stCxn id="18" idx="2"/>
              <a:endCxn id="35" idx="0"/>
            </p:cNvCxnSpPr>
            <p:nvPr/>
          </p:nvCxnSpPr>
          <p:spPr>
            <a:xfrm>
              <a:off x="1305097" y="2695123"/>
              <a:ext cx="0" cy="1858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>
              <a:stCxn id="32" idx="2"/>
              <a:endCxn id="33" idx="0"/>
            </p:cNvCxnSpPr>
            <p:nvPr/>
          </p:nvCxnSpPr>
          <p:spPr>
            <a:xfrm>
              <a:off x="1297254" y="4118411"/>
              <a:ext cx="0" cy="1241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カギ線コネクタ 37"/>
            <p:cNvCxnSpPr>
              <a:stCxn id="42" idx="0"/>
              <a:endCxn id="28" idx="2"/>
            </p:cNvCxnSpPr>
            <p:nvPr/>
          </p:nvCxnSpPr>
          <p:spPr>
            <a:xfrm rot="16200000" flipH="1" flipV="1">
              <a:off x="3030444" y="1788416"/>
              <a:ext cx="2888081" cy="2437110"/>
            </a:xfrm>
            <a:prstGeom prst="bentConnector5">
              <a:avLst>
                <a:gd name="adj1" fmla="val -7915"/>
                <a:gd name="adj2" fmla="val 51711"/>
                <a:gd name="adj3" fmla="val 10791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カギ線コネクタ 38"/>
            <p:cNvCxnSpPr>
              <a:stCxn id="33" idx="2"/>
              <a:endCxn id="35" idx="1"/>
            </p:cNvCxnSpPr>
            <p:nvPr/>
          </p:nvCxnSpPr>
          <p:spPr>
            <a:xfrm rot="5400000" flipH="1">
              <a:off x="237775" y="3644767"/>
              <a:ext cx="1684758" cy="434201"/>
            </a:xfrm>
            <a:prstGeom prst="bentConnector4">
              <a:avLst>
                <a:gd name="adj1" fmla="val -13569"/>
                <a:gd name="adj2" fmla="val 25863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endCxn id="34" idx="0"/>
            </p:cNvCxnSpPr>
            <p:nvPr/>
          </p:nvCxnSpPr>
          <p:spPr>
            <a:xfrm>
              <a:off x="1297254" y="4704246"/>
              <a:ext cx="7843" cy="10348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角丸四角形 40"/>
            <p:cNvSpPr/>
            <p:nvPr/>
          </p:nvSpPr>
          <p:spPr>
            <a:xfrm>
              <a:off x="4582562" y="1409972"/>
              <a:ext cx="2260689" cy="44238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171166" y="1562931"/>
              <a:ext cx="104374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err="1" smtClean="0"/>
                <a:t>Csh</a:t>
              </a:r>
              <a:r>
                <a:rPr kumimoji="1" lang="en-US" altLang="ja-JP" sz="1200" dirty="0" smtClean="0"/>
                <a:t> program:</a:t>
              </a:r>
            </a:p>
            <a:p>
              <a:pPr algn="ctr"/>
              <a:r>
                <a:rPr lang="en-US" altLang="ja-JP" sz="1200" dirty="0" smtClean="0"/>
                <a:t>Make .top file</a:t>
              </a:r>
              <a:endParaRPr kumimoji="1" lang="ja-JP" altLang="en-US" sz="1200" dirty="0"/>
            </a:p>
          </p:txBody>
        </p:sp>
        <p:cxnSp>
          <p:nvCxnSpPr>
            <p:cNvPr id="43" name="直線コネクタ 42"/>
            <p:cNvCxnSpPr>
              <a:stCxn id="42" idx="2"/>
              <a:endCxn id="31" idx="0"/>
            </p:cNvCxnSpPr>
            <p:nvPr/>
          </p:nvCxnSpPr>
          <p:spPr>
            <a:xfrm flipH="1">
              <a:off x="5691413" y="2024596"/>
              <a:ext cx="1627" cy="114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4973973" y="2715177"/>
              <a:ext cx="143488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200" dirty="0" smtClean="0"/>
                <a:t>Update </a:t>
              </a:r>
              <a:r>
                <a:rPr kumimoji="1" lang="en-US" altLang="ja-JP" sz="1200" dirty="0" smtClean="0"/>
                <a:t>parameters:</a:t>
              </a:r>
            </a:p>
            <a:p>
              <a:pPr algn="ctr"/>
              <a:r>
                <a:rPr lang="en-US" altLang="ja-JP" sz="1200" i="1" dirty="0" smtClean="0"/>
                <a:t>q</a:t>
              </a:r>
              <a:r>
                <a:rPr lang="en-US" altLang="ja-JP" sz="1200" dirty="0" smtClean="0"/>
                <a:t>’=0</a:t>
              </a:r>
              <a:endParaRPr kumimoji="1" lang="en-US" altLang="ja-JP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直線コネクタ 44"/>
            <p:cNvCxnSpPr>
              <a:stCxn id="31" idx="2"/>
              <a:endCxn id="44" idx="0"/>
            </p:cNvCxnSpPr>
            <p:nvPr/>
          </p:nvCxnSpPr>
          <p:spPr>
            <a:xfrm>
              <a:off x="5691413" y="2600719"/>
              <a:ext cx="0" cy="1144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/>
            <p:cNvSpPr txBox="1"/>
            <p:nvPr/>
          </p:nvSpPr>
          <p:spPr>
            <a:xfrm>
              <a:off x="4826172" y="4438477"/>
              <a:ext cx="1730477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/>
                <a:t>Calculate intramolecular interactions with Force Field </a:t>
              </a:r>
              <a:r>
                <a:rPr lang="el-GR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en-US" altLang="ja-JP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=1</a:t>
              </a:r>
              <a:r>
                <a:rPr lang="en-US" altLang="ja-JP" sz="1200" dirty="0" smtClean="0"/>
                <a:t>:</a:t>
              </a:r>
              <a:r>
                <a:rPr lang="ja-JP" altLang="en-US" sz="1200" dirty="0" smtClean="0"/>
                <a:t> </a:t>
              </a:r>
              <a:r>
                <a:rPr lang="en-US" altLang="ja-JP" sz="1200" dirty="0" smtClean="0"/>
                <a:t>bond(), angle(), </a:t>
              </a:r>
              <a:r>
                <a:rPr lang="en-US" altLang="ja-JP" sz="1200" dirty="0" err="1" smtClean="0"/>
                <a:t>ephi</a:t>
              </a:r>
              <a:r>
                <a:rPr lang="en-US" altLang="ja-JP" sz="1200" dirty="0" smtClean="0"/>
                <a:t>(),…, </a:t>
              </a:r>
              <a:r>
                <a:rPr lang="en-US" altLang="ja-JP" sz="1200" dirty="0" err="1" smtClean="0"/>
                <a:t>etc</a:t>
              </a:r>
              <a:endParaRPr lang="en-US" altLang="ja-JP" sz="1200" dirty="0" smtClean="0"/>
            </a:p>
          </p:txBody>
        </p:sp>
        <p:cxnSp>
          <p:nvCxnSpPr>
            <p:cNvPr id="47" name="カギ線コネクタ 46"/>
            <p:cNvCxnSpPr>
              <a:stCxn id="46" idx="2"/>
              <a:endCxn id="32" idx="0"/>
            </p:cNvCxnSpPr>
            <p:nvPr/>
          </p:nvCxnSpPr>
          <p:spPr>
            <a:xfrm rot="5400000" flipH="1">
              <a:off x="2687969" y="2266032"/>
              <a:ext cx="1612728" cy="4394157"/>
            </a:xfrm>
            <a:prstGeom prst="bentConnector5">
              <a:avLst>
                <a:gd name="adj1" fmla="val -7245"/>
                <a:gd name="adj2" fmla="val 78451"/>
                <a:gd name="adj3" fmla="val 10913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角丸四角形 47"/>
            <p:cNvSpPr/>
            <p:nvPr/>
          </p:nvSpPr>
          <p:spPr>
            <a:xfrm>
              <a:off x="4747962" y="4061428"/>
              <a:ext cx="1886899" cy="1598297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340195" y="3804118"/>
              <a:ext cx="702436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/>
                <a:t>Call </a:t>
              </a:r>
            </a:p>
            <a:p>
              <a:pPr algn="ctr"/>
              <a:r>
                <a:rPr lang="en-US" altLang="ja-JP" sz="1200" dirty="0" smtClean="0"/>
                <a:t>s</a:t>
              </a:r>
              <a:r>
                <a:rPr kumimoji="1" lang="en-US" altLang="ja-JP" sz="1200" dirty="0" smtClean="0"/>
                <a:t>ander()</a:t>
              </a:r>
              <a:endParaRPr kumimoji="1" lang="ja-JP" altLang="en-US" sz="1200" dirty="0"/>
            </a:p>
          </p:txBody>
        </p:sp>
        <p:cxnSp>
          <p:nvCxnSpPr>
            <p:cNvPr id="50" name="直線コネクタ 49"/>
            <p:cNvCxnSpPr>
              <a:stCxn id="44" idx="2"/>
              <a:endCxn id="49" idx="0"/>
            </p:cNvCxnSpPr>
            <p:nvPr/>
          </p:nvCxnSpPr>
          <p:spPr>
            <a:xfrm>
              <a:off x="5691413" y="3176842"/>
              <a:ext cx="0" cy="6272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stCxn id="49" idx="2"/>
              <a:endCxn id="46" idx="0"/>
            </p:cNvCxnSpPr>
            <p:nvPr/>
          </p:nvCxnSpPr>
          <p:spPr>
            <a:xfrm flipH="1">
              <a:off x="5691411" y="4265783"/>
              <a:ext cx="2" cy="1726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5214335" y="3288910"/>
              <a:ext cx="973001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err="1" smtClean="0"/>
                <a:t>ew_force</a:t>
              </a:r>
              <a:r>
                <a:rPr kumimoji="1" lang="en-US" altLang="ja-JP" sz="1200" dirty="0" smtClean="0"/>
                <a:t>()</a:t>
              </a:r>
              <a:endParaRPr kumimoji="1" lang="ja-JP" altLang="en-US" sz="12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685209" y="839593"/>
              <a:ext cx="1410964" cy="369332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solidFill>
                    <a:schemeClr val="accent5"/>
                  </a:solidFill>
                </a:rPr>
                <a:t>Cph_flag</a:t>
              </a:r>
              <a:r>
                <a:rPr kumimoji="1" lang="en-US" altLang="ja-JP" dirty="0" smtClean="0">
                  <a:solidFill>
                    <a:schemeClr val="accent5"/>
                  </a:solidFill>
                </a:rPr>
                <a:t>==0</a:t>
              </a:r>
              <a:endParaRPr kumimoji="1" lang="ja-JP" alt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121232" y="2071943"/>
              <a:ext cx="1358064" cy="369332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solidFill>
                    <a:schemeClr val="accent5"/>
                  </a:solidFill>
                </a:rPr>
                <a:t>Cph_flag</a:t>
              </a:r>
              <a:r>
                <a:rPr kumimoji="1" lang="en-US" altLang="ja-JP" dirty="0" smtClean="0">
                  <a:solidFill>
                    <a:schemeClr val="accent5"/>
                  </a:solidFill>
                </a:rPr>
                <a:t>==1</a:t>
              </a:r>
              <a:endParaRPr kumimoji="1" lang="ja-JP" alt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6204976" y="3840118"/>
              <a:ext cx="1358064" cy="369332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>
                  <a:solidFill>
                    <a:schemeClr val="accent5"/>
                  </a:solidFill>
                </a:rPr>
                <a:t>Cph_flag</a:t>
              </a:r>
              <a:r>
                <a:rPr kumimoji="1" lang="en-US" altLang="ja-JP" dirty="0" smtClean="0">
                  <a:solidFill>
                    <a:schemeClr val="accent5"/>
                  </a:solidFill>
                </a:rPr>
                <a:t>==2</a:t>
              </a:r>
              <a:endParaRPr kumimoji="1" lang="ja-JP" altLang="en-US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76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3391</TotalTime>
  <Words>2413</Words>
  <Application>Microsoft Office PowerPoint</Application>
  <PresentationFormat>画面に合わせる (4:3)</PresentationFormat>
  <Paragraphs>327</Paragraphs>
  <Slides>24</Slides>
  <Notes>24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4" baseType="lpstr">
      <vt:lpstr>ＭＳ Ｐゴシック</vt:lpstr>
      <vt:lpstr>ＭＳ 明朝</vt:lpstr>
      <vt:lpstr>ＭＳ 明朝</vt:lpstr>
      <vt:lpstr>メイリオ</vt:lpstr>
      <vt:lpstr>Arial</vt:lpstr>
      <vt:lpstr>Calibri</vt:lpstr>
      <vt:lpstr>Calibri Light</vt:lpstr>
      <vt:lpstr>Times New Roman</vt:lpstr>
      <vt:lpstr>Office テーマ</vt:lpstr>
      <vt:lpstr>Equation</vt:lpstr>
      <vt:lpstr>Developments of molecular simulation method depending on the environment pH conditions: Implementation of continuous method and its problem</vt:lpstr>
      <vt:lpstr>Theory: Constant pH MD method 1/3</vt:lpstr>
      <vt:lpstr>Theory: Constant pH MD method 2/3</vt:lpstr>
      <vt:lpstr>Theory: Constant pH MD method 3/3</vt:lpstr>
      <vt:lpstr>Implementation 1/5: Extended Hamiltonian</vt:lpstr>
      <vt:lpstr>Implementation 2/5: Electrostatic interaction</vt:lpstr>
      <vt:lpstr>Implementation 3/5: vdW interaction</vt:lpstr>
      <vt:lpstr>Implementation 4/5: intramolecular term</vt:lpstr>
      <vt:lpstr>Implementation 5/5</vt:lpstr>
      <vt:lpstr>Test system 1/2</vt:lpstr>
      <vt:lpstr>Test system 2/2</vt:lpstr>
      <vt:lpstr>NVE-MD test 1/2</vt:lpstr>
      <vt:lpstr>NVE-MD test 2/2 – Non-conservativeness</vt:lpstr>
      <vt:lpstr>NVT-MD test 1/2</vt:lpstr>
      <vt:lpstr>NVT-MD test 2/2 – Effect of mass</vt:lpstr>
      <vt:lpstr>N-site system</vt:lpstr>
      <vt:lpstr>N-site system</vt:lpstr>
      <vt:lpstr>Problems in the implementation</vt:lpstr>
      <vt:lpstr>Conclusion</vt:lpstr>
      <vt:lpstr>Thank you for your attention.</vt:lpstr>
      <vt:lpstr>Theory: Basic idea of constant pH</vt:lpstr>
      <vt:lpstr>Theory: Basic idea of constant pH</vt:lpstr>
      <vt:lpstr>Theory: Discrete titration models</vt:lpstr>
      <vt:lpstr>Theory: Continuous models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of molecular simulation method depending on the environment pH conditions: A review of previous studies</dc:title>
  <dc:creator>KITAMURA</dc:creator>
  <cp:lastModifiedBy>KITAMURA</cp:lastModifiedBy>
  <cp:revision>122</cp:revision>
  <cp:lastPrinted>2015-07-30T04:09:26Z</cp:lastPrinted>
  <dcterms:created xsi:type="dcterms:W3CDTF">2015-05-28T06:12:35Z</dcterms:created>
  <dcterms:modified xsi:type="dcterms:W3CDTF">2015-08-17T06:17:04Z</dcterms:modified>
</cp:coreProperties>
</file>